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4"/>
  </p:notesMasterIdLst>
  <p:handoutMasterIdLst>
    <p:handoutMasterId r:id="rId105"/>
  </p:handoutMasterIdLst>
  <p:sldIdLst>
    <p:sldId id="256" r:id="rId2"/>
    <p:sldId id="413" r:id="rId3"/>
    <p:sldId id="414" r:id="rId4"/>
    <p:sldId id="415" r:id="rId5"/>
    <p:sldId id="416" r:id="rId6"/>
    <p:sldId id="417" r:id="rId7"/>
    <p:sldId id="418" r:id="rId8"/>
    <p:sldId id="419" r:id="rId9"/>
    <p:sldId id="420" r:id="rId10"/>
    <p:sldId id="421" r:id="rId11"/>
    <p:sldId id="422" r:id="rId12"/>
    <p:sldId id="423" r:id="rId13"/>
    <p:sldId id="424" r:id="rId14"/>
    <p:sldId id="425" r:id="rId15"/>
    <p:sldId id="426" r:id="rId16"/>
    <p:sldId id="515" r:id="rId17"/>
    <p:sldId id="514" r:id="rId18"/>
    <p:sldId id="516"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53" r:id="rId43"/>
    <p:sldId id="454" r:id="rId44"/>
    <p:sldId id="455" r:id="rId45"/>
    <p:sldId id="456" r:id="rId46"/>
    <p:sldId id="457" r:id="rId47"/>
    <p:sldId id="458" r:id="rId48"/>
    <p:sldId id="459" r:id="rId49"/>
    <p:sldId id="460" r:id="rId50"/>
    <p:sldId id="461" r:id="rId51"/>
    <p:sldId id="462" r:id="rId52"/>
    <p:sldId id="463" r:id="rId53"/>
    <p:sldId id="464" r:id="rId54"/>
    <p:sldId id="465" r:id="rId55"/>
    <p:sldId id="466" r:id="rId56"/>
    <p:sldId id="467" r:id="rId57"/>
    <p:sldId id="468" r:id="rId58"/>
    <p:sldId id="469" r:id="rId59"/>
    <p:sldId id="470" r:id="rId60"/>
    <p:sldId id="471" r:id="rId61"/>
    <p:sldId id="472" r:id="rId62"/>
    <p:sldId id="473" r:id="rId63"/>
    <p:sldId id="474" r:id="rId64"/>
    <p:sldId id="475" r:id="rId65"/>
    <p:sldId id="476" r:id="rId66"/>
    <p:sldId id="477" r:id="rId67"/>
    <p:sldId id="478" r:id="rId68"/>
    <p:sldId id="479" r:id="rId69"/>
    <p:sldId id="480" r:id="rId70"/>
    <p:sldId id="481" r:id="rId71"/>
    <p:sldId id="482" r:id="rId72"/>
    <p:sldId id="483" r:id="rId73"/>
    <p:sldId id="484" r:id="rId74"/>
    <p:sldId id="485" r:id="rId75"/>
    <p:sldId id="486" r:id="rId76"/>
    <p:sldId id="487" r:id="rId77"/>
    <p:sldId id="488" r:id="rId78"/>
    <p:sldId id="489" r:id="rId79"/>
    <p:sldId id="490" r:id="rId80"/>
    <p:sldId id="491" r:id="rId81"/>
    <p:sldId id="492" r:id="rId82"/>
    <p:sldId id="493" r:id="rId83"/>
    <p:sldId id="494" r:id="rId84"/>
    <p:sldId id="495" r:id="rId85"/>
    <p:sldId id="496" r:id="rId86"/>
    <p:sldId id="497" r:id="rId87"/>
    <p:sldId id="498" r:id="rId88"/>
    <p:sldId id="499" r:id="rId89"/>
    <p:sldId id="500" r:id="rId90"/>
    <p:sldId id="501" r:id="rId91"/>
    <p:sldId id="502" r:id="rId92"/>
    <p:sldId id="503" r:id="rId93"/>
    <p:sldId id="504" r:id="rId94"/>
    <p:sldId id="505" r:id="rId95"/>
    <p:sldId id="506" r:id="rId96"/>
    <p:sldId id="507" r:id="rId97"/>
    <p:sldId id="508" r:id="rId98"/>
    <p:sldId id="509" r:id="rId99"/>
    <p:sldId id="510" r:id="rId100"/>
    <p:sldId id="511" r:id="rId101"/>
    <p:sldId id="512" r:id="rId102"/>
    <p:sldId id="513" r:id="rId10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仿宋_GB2312" pitchFamily="49" charset="-122"/>
        <a:cs typeface="+mn-cs"/>
      </a:defRPr>
    </a:lvl1pPr>
    <a:lvl2pPr marL="457200" algn="l" rtl="0" fontAlgn="base">
      <a:spcBef>
        <a:spcPct val="0"/>
      </a:spcBef>
      <a:spcAft>
        <a:spcPct val="0"/>
      </a:spcAft>
      <a:defRPr kern="1200">
        <a:solidFill>
          <a:schemeClr val="tx1"/>
        </a:solidFill>
        <a:latin typeface="Arial" charset="0"/>
        <a:ea typeface="仿宋_GB2312" pitchFamily="49" charset="-122"/>
        <a:cs typeface="+mn-cs"/>
      </a:defRPr>
    </a:lvl2pPr>
    <a:lvl3pPr marL="914400" algn="l" rtl="0" fontAlgn="base">
      <a:spcBef>
        <a:spcPct val="0"/>
      </a:spcBef>
      <a:spcAft>
        <a:spcPct val="0"/>
      </a:spcAft>
      <a:defRPr kern="1200">
        <a:solidFill>
          <a:schemeClr val="tx1"/>
        </a:solidFill>
        <a:latin typeface="Arial" charset="0"/>
        <a:ea typeface="仿宋_GB2312" pitchFamily="49" charset="-122"/>
        <a:cs typeface="+mn-cs"/>
      </a:defRPr>
    </a:lvl3pPr>
    <a:lvl4pPr marL="1371600" algn="l" rtl="0" fontAlgn="base">
      <a:spcBef>
        <a:spcPct val="0"/>
      </a:spcBef>
      <a:spcAft>
        <a:spcPct val="0"/>
      </a:spcAft>
      <a:defRPr kern="1200">
        <a:solidFill>
          <a:schemeClr val="tx1"/>
        </a:solidFill>
        <a:latin typeface="Arial" charset="0"/>
        <a:ea typeface="仿宋_GB2312" pitchFamily="49" charset="-122"/>
        <a:cs typeface="+mn-cs"/>
      </a:defRPr>
    </a:lvl4pPr>
    <a:lvl5pPr marL="1828800" algn="l" rtl="0" fontAlgn="base">
      <a:spcBef>
        <a:spcPct val="0"/>
      </a:spcBef>
      <a:spcAft>
        <a:spcPct val="0"/>
      </a:spcAft>
      <a:defRPr kern="1200">
        <a:solidFill>
          <a:schemeClr val="tx1"/>
        </a:solidFill>
        <a:latin typeface="Arial" charset="0"/>
        <a:ea typeface="仿宋_GB2312" pitchFamily="49" charset="-122"/>
        <a:cs typeface="+mn-cs"/>
      </a:defRPr>
    </a:lvl5pPr>
    <a:lvl6pPr marL="2286000" algn="l" defTabSz="914400" rtl="0" eaLnBrk="1" latinLnBrk="0" hangingPunct="1">
      <a:defRPr kern="1200">
        <a:solidFill>
          <a:schemeClr val="tx1"/>
        </a:solidFill>
        <a:latin typeface="Arial" charset="0"/>
        <a:ea typeface="仿宋_GB2312" pitchFamily="49" charset="-122"/>
        <a:cs typeface="+mn-cs"/>
      </a:defRPr>
    </a:lvl6pPr>
    <a:lvl7pPr marL="2743200" algn="l" defTabSz="914400" rtl="0" eaLnBrk="1" latinLnBrk="0" hangingPunct="1">
      <a:defRPr kern="1200">
        <a:solidFill>
          <a:schemeClr val="tx1"/>
        </a:solidFill>
        <a:latin typeface="Arial" charset="0"/>
        <a:ea typeface="仿宋_GB2312" pitchFamily="49" charset="-122"/>
        <a:cs typeface="+mn-cs"/>
      </a:defRPr>
    </a:lvl7pPr>
    <a:lvl8pPr marL="3200400" algn="l" defTabSz="914400" rtl="0" eaLnBrk="1" latinLnBrk="0" hangingPunct="1">
      <a:defRPr kern="1200">
        <a:solidFill>
          <a:schemeClr val="tx1"/>
        </a:solidFill>
        <a:latin typeface="Arial" charset="0"/>
        <a:ea typeface="仿宋_GB2312" pitchFamily="49" charset="-122"/>
        <a:cs typeface="+mn-cs"/>
      </a:defRPr>
    </a:lvl8pPr>
    <a:lvl9pPr marL="3657600" algn="l" defTabSz="914400" rtl="0" eaLnBrk="1" latinLnBrk="0" hangingPunct="1">
      <a:defRPr kern="1200">
        <a:solidFill>
          <a:schemeClr val="tx1"/>
        </a:solidFill>
        <a:latin typeface="Arial"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47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1416"/>
    </p:cViewPr>
  </p:notesTextViewPr>
  <p:notesViewPr>
    <p:cSldViewPr>
      <p:cViewPr varScale="1">
        <p:scale>
          <a:sx n="97" d="100"/>
          <a:sy n="97" d="100"/>
        </p:scale>
        <p:origin x="-4056"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孟帅 苏" userId="780accb372f3c5f0" providerId="LiveId" clId="{EAA7122D-52C6-4434-B7F3-CAABD02C3469}"/>
    <pc:docChg chg="undo custSel modSld">
      <pc:chgData name="孟帅 苏" userId="780accb372f3c5f0" providerId="LiveId" clId="{EAA7122D-52C6-4434-B7F3-CAABD02C3469}" dt="2021-05-31T17:29:36.775" v="955" actId="20577"/>
      <pc:docMkLst>
        <pc:docMk/>
      </pc:docMkLst>
      <pc:sldChg chg="modNotesTx">
        <pc:chgData name="孟帅 苏" userId="780accb372f3c5f0" providerId="LiveId" clId="{EAA7122D-52C6-4434-B7F3-CAABD02C3469}" dt="2021-05-31T17:29:36.775" v="955" actId="20577"/>
        <pc:sldMkLst>
          <pc:docMk/>
          <pc:sldMk cId="670275027" sldId="4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9ABBCE-9525-4AC5-B032-584776D384A2}" type="datetimeFigureOut">
              <a:rPr lang="zh-CN" altLang="en-US" smtClean="0"/>
              <a:t>2021/6/1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F3EBC-A626-488F-9293-1C91778F15D9}" type="slidenum">
              <a:rPr lang="zh-CN" altLang="en-US" smtClean="0"/>
              <a:t>‹#›</a:t>
            </a:fld>
            <a:endParaRPr lang="zh-CN" altLang="en-US"/>
          </a:p>
        </p:txBody>
      </p:sp>
    </p:spTree>
    <p:extLst>
      <p:ext uri="{BB962C8B-B14F-4D97-AF65-F5344CB8AC3E}">
        <p14:creationId xmlns:p14="http://schemas.microsoft.com/office/powerpoint/2010/main" val="1687173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FA31C262-E201-445B-830E-23925D631CED}" type="slidenum">
              <a:rPr lang="en-US" altLang="zh-CN"/>
              <a:pPr>
                <a:defRPr/>
              </a:pPr>
              <a:t>‹#›</a:t>
            </a:fld>
            <a:endParaRPr lang="en-US" altLang="zh-CN"/>
          </a:p>
        </p:txBody>
      </p:sp>
    </p:spTree>
    <p:extLst>
      <p:ext uri="{BB962C8B-B14F-4D97-AF65-F5344CB8AC3E}">
        <p14:creationId xmlns:p14="http://schemas.microsoft.com/office/powerpoint/2010/main" val="36837353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仿宋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31C262-E201-445B-830E-23925D631CED}" type="slidenum">
              <a:rPr lang="en-US" altLang="zh-CN" smtClean="0"/>
              <a:pPr>
                <a:defRPr/>
              </a:pPr>
              <a:t>1</a:t>
            </a:fld>
            <a:endParaRPr lang="en-US" altLang="zh-CN"/>
          </a:p>
        </p:txBody>
      </p:sp>
    </p:spTree>
    <p:extLst>
      <p:ext uri="{BB962C8B-B14F-4D97-AF65-F5344CB8AC3E}">
        <p14:creationId xmlns:p14="http://schemas.microsoft.com/office/powerpoint/2010/main" val="55226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a:t>
            </a:r>
            <a:endParaRPr lang="zh-CN" altLang="en-US"/>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fld id="{6394EA42-6712-4E7C-AAF6-3D48ED317CFF}" type="slidenum">
              <a:rPr lang="zh-CN" altLang="en-US" smtClean="0"/>
              <a:pPr eaLnBrk="1" hangingPunct="1"/>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不可凝气体影响</a:t>
            </a:r>
            <a:r>
              <a:rPr lang="en-US" altLang="zh-CN"/>
              <a:t>,</a:t>
            </a:r>
            <a:r>
              <a:rPr lang="zh-CN" altLang="en-US"/>
              <a:t>看书</a:t>
            </a:r>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fld id="{8B754E03-7ACC-450E-9B3A-84D0D89FC1B2}" type="slidenum">
              <a:rPr lang="zh-CN" altLang="en-US" smtClean="0"/>
              <a:pPr eaLnBrk="1" hangingPunct="1"/>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a:t>？？？？？？？？？？？？？？？？？？？？？</a:t>
            </a:r>
          </a:p>
        </p:txBody>
      </p:sp>
      <p:sp>
        <p:nvSpPr>
          <p:cNvPr id="4" name="灯片编号占位符 3"/>
          <p:cNvSpPr>
            <a:spLocks noGrp="1"/>
          </p:cNvSpPr>
          <p:nvPr>
            <p:ph type="sldNum" sz="quarter" idx="5"/>
          </p:nvPr>
        </p:nvSpPr>
        <p:spPr/>
        <p:txBody>
          <a:bodyPr/>
          <a:lstStyle/>
          <a:p>
            <a:pPr>
              <a:defRPr/>
            </a:pPr>
            <a:fld id="{FA31C262-E201-445B-830E-23925D631CED}" type="slidenum">
              <a:rPr lang="en-US" altLang="zh-CN" smtClean="0"/>
              <a:pPr>
                <a:defRPr/>
              </a:pPr>
              <a:t>20</a:t>
            </a:fld>
            <a:endParaRPr lang="en-US" altLang="zh-CN"/>
          </a:p>
        </p:txBody>
      </p:sp>
    </p:spTree>
    <p:extLst>
      <p:ext uri="{BB962C8B-B14F-4D97-AF65-F5344CB8AC3E}">
        <p14:creationId xmlns:p14="http://schemas.microsoft.com/office/powerpoint/2010/main" val="126563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3N 99.9% 4N 99.99%</a:t>
            </a:r>
            <a:endParaRPr lang="zh-CN" altLang="en-US"/>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fld id="{4FF64CFF-748A-4A6C-A3F1-A9BCEB7BDF28}" type="slidenum">
              <a:rPr lang="zh-CN" altLang="en-US" smtClean="0"/>
              <a:pPr eaLnBrk="1" hangingPunct="1"/>
              <a:t>28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当被分离组分间相对挥发度很小，必须采用具有大量塔板数的精馏塔才能分离时，就要考虑采用萃取精馏（</a:t>
            </a:r>
            <a:r>
              <a:rPr lang="en-US" altLang="zh-CN"/>
              <a:t>MSA</a:t>
            </a:r>
            <a:r>
              <a:rPr lang="zh-CN" altLang="en-US"/>
              <a:t>），但萃取精馏需要加入大量萃取剂，萃取剂的分离比较困难，需要消耗较多能量，因此，分离混合物优先选择能量媒介</a:t>
            </a:r>
            <a:r>
              <a:rPr lang="en-US" altLang="zh-CN"/>
              <a:t>(ESA)</a:t>
            </a:r>
            <a:r>
              <a:rPr lang="zh-CN" altLang="en-US"/>
              <a:t>方法</a:t>
            </a:r>
            <a:endParaRPr lang="en-US" altLang="zh-CN"/>
          </a:p>
          <a:p>
            <a:r>
              <a:rPr lang="zh-CN" altLang="en-US"/>
              <a:t>新型方离技术，第二版，陈欢林主编，化学工业出版社，</a:t>
            </a:r>
            <a:r>
              <a:rPr lang="en-US" altLang="zh-CN"/>
              <a:t>2013</a:t>
            </a:r>
            <a:endParaRPr lang="zh-CN" altLang="en-US"/>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fld id="{7F7836DB-994F-4D2B-9064-847958C097A9}" type="slidenum">
              <a:rPr lang="zh-CN" altLang="en-US" smtClean="0"/>
              <a:pPr eaLnBrk="1" hangingPunct="1"/>
              <a:t>38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grpSp>
      </p:grpSp>
      <p:pic>
        <p:nvPicPr>
          <p:cNvPr id="18" name="Picture 2" descr="E:\化工设计\校徽.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27913" y="0"/>
            <a:ext cx="1665287"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0" name="Rectangle 17"/>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p:cNvSpPr>
            <a:spLocks noGrp="1" noChangeArrowheads="1"/>
          </p:cNvSpPr>
          <p:nvPr>
            <p:ph type="sldNum" sz="quarter" idx="12"/>
          </p:nvPr>
        </p:nvSpPr>
        <p:spPr/>
        <p:txBody>
          <a:bodyPr/>
          <a:lstStyle>
            <a:lvl1pPr>
              <a:defRPr/>
            </a:lvl1pPr>
          </a:lstStyle>
          <a:p>
            <a:pPr>
              <a:defRPr/>
            </a:pPr>
            <a:fld id="{62127D3D-8164-42A2-9A12-AFE5EC4F70CD}" type="slidenum">
              <a:rPr lang="en-US" altLang="zh-CN"/>
              <a:pPr>
                <a:defRPr/>
              </a:pPr>
              <a:t>‹#›</a:t>
            </a:fld>
            <a:endParaRPr lang="en-US" altLang="zh-CN"/>
          </a:p>
        </p:txBody>
      </p:sp>
    </p:spTree>
    <p:extLst>
      <p:ext uri="{BB962C8B-B14F-4D97-AF65-F5344CB8AC3E}">
        <p14:creationId xmlns:p14="http://schemas.microsoft.com/office/powerpoint/2010/main" val="245695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8AFF489-818A-4604-BDAB-EF414DE411EC}" type="slidenum">
              <a:rPr lang="en-US" altLang="zh-CN"/>
              <a:pPr>
                <a:defRPr/>
              </a:pPr>
              <a:t>‹#›</a:t>
            </a:fld>
            <a:endParaRPr lang="en-US" altLang="zh-CN"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421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00F3D344-8BBD-47F6-8EDB-A67DD0F30026}" type="slidenum">
              <a:rPr lang="en-US" altLang="zh-CN"/>
              <a:pPr>
                <a:defRPr/>
              </a:pPr>
              <a:t>‹#›</a:t>
            </a:fld>
            <a:endParaRPr lang="en-US" altLang="zh-CN"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0396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611560" y="-171400"/>
            <a:ext cx="8229600" cy="647700"/>
          </a:xfrm>
        </p:spPr>
        <p:txBody>
          <a:bodyPr/>
          <a:lstStyle/>
          <a:p>
            <a:r>
              <a:rPr lang="zh-CN" altLang="en-US" dirty="0"/>
              <a:t>单击此处编辑母版标题样式</a:t>
            </a:r>
          </a:p>
        </p:txBody>
      </p:sp>
    </p:spTree>
    <p:extLst>
      <p:ext uri="{BB962C8B-B14F-4D97-AF65-F5344CB8AC3E}">
        <p14:creationId xmlns:p14="http://schemas.microsoft.com/office/powerpoint/2010/main" val="272839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C46F29A-CB16-449E-AF0C-92DF1DE97A75}" type="slidenum">
              <a:rPr lang="en-US" altLang="zh-CN"/>
              <a:pPr>
                <a:defRPr/>
              </a:pPr>
              <a:t>‹#›</a:t>
            </a:fld>
            <a:endParaRPr lang="en-US" altLang="zh-CN" dirty="0"/>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5174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0FE04C8-87A8-483E-BE28-8049E029692D}" type="slidenum">
              <a:rPr lang="en-US" altLang="zh-CN"/>
              <a:pPr>
                <a:defRPr/>
              </a:pPr>
              <a:t>‹#›</a:t>
            </a:fld>
            <a:endParaRPr lang="en-US" altLang="zh-CN"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94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B0B1F226-8CFA-4FD3-921D-90901FBEF0B7}" type="slidenum">
              <a:rPr lang="en-US" altLang="zh-CN"/>
              <a:pPr>
                <a:defRPr/>
              </a:pPr>
              <a:t>‹#›</a:t>
            </a:fld>
            <a:endParaRPr lang="en-US" altLang="zh-CN" dirty="0"/>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9221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9FEA0E9F-E232-4A19-9A10-BB778EE1C7B8}" type="slidenum">
              <a:rPr lang="en-US" altLang="zh-CN"/>
              <a:pPr>
                <a:defRPr/>
              </a:pPr>
              <a:t>‹#›</a:t>
            </a:fld>
            <a:endParaRPr lang="en-US" altLang="zh-CN" dirty="0"/>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7076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2021846C-6EF5-4D5E-8BF6-EC598596C837}" type="slidenum">
              <a:rPr lang="en-US" altLang="zh-CN"/>
              <a:pPr>
                <a:defRPr/>
              </a:pPr>
              <a:t>‹#›</a:t>
            </a:fld>
            <a:endParaRPr lang="en-US" altLang="zh-CN" dirty="0"/>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8750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57021DC-67F8-405E-A19F-DA84B97ECFA7}" type="slidenum">
              <a:rPr lang="en-US" altLang="zh-CN"/>
              <a:pPr>
                <a:defRPr/>
              </a:pPr>
              <a:t>‹#›</a:t>
            </a:fld>
            <a:endParaRPr lang="en-US" altLang="zh-CN"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946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D8C76E4D-0A3F-42EC-8E3B-761C1DC69535}" type="slidenum">
              <a:rPr lang="en-US" altLang="zh-CN"/>
              <a:pPr>
                <a:defRPr/>
              </a:pPr>
              <a:t>‹#›</a:t>
            </a:fld>
            <a:endParaRPr lang="en-US" altLang="zh-CN" dirty="0"/>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0642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Black" pitchFamily="34" charset="0"/>
              </a:defRPr>
            </a:lvl1pPr>
          </a:lstStyle>
          <a:p>
            <a:pPr>
              <a:defRPr/>
            </a:pPr>
            <a:fld id="{527E2907-FBC1-48C6-80B3-B741A23E5164}" type="slidenum">
              <a:rPr lang="en-US" altLang="zh-CN"/>
              <a:pPr>
                <a:defRPr/>
              </a:pPr>
              <a:t>‹#›</a:t>
            </a:fld>
            <a:endParaRPr lang="en-US" altLang="zh-CN" dirty="0"/>
          </a:p>
        </p:txBody>
      </p:sp>
      <p:sp>
        <p:nvSpPr>
          <p:cNvPr id="1033" name="Rectangle 6"/>
          <p:cNvSpPr>
            <a:spLocks noChangeArrowheads="1"/>
          </p:cNvSpPr>
          <p:nvPr/>
        </p:nvSpPr>
        <p:spPr bwMode="auto">
          <a:xfrm flipV="1">
            <a:off x="203200" y="935354"/>
            <a:ext cx="8731250" cy="45719"/>
          </a:xfrm>
          <a:prstGeom prst="rect">
            <a:avLst/>
          </a:prstGeom>
          <a:gradFill rotWithShape="0">
            <a:gsLst>
              <a:gs pos="87000">
                <a:srgbClr val="FFF3E0"/>
              </a:gs>
              <a:gs pos="67000">
                <a:srgbClr val="FFE6C0"/>
              </a:gs>
              <a:gs pos="43000">
                <a:srgbClr val="FFCC80"/>
              </a:gs>
              <a:gs pos="17000">
                <a:schemeClr val="bg2"/>
              </a:gs>
              <a:gs pos="100000">
                <a:schemeClr val="bg1"/>
              </a:gs>
            </a:gsLst>
            <a:lin ang="0" scaled="1"/>
          </a:gradFill>
          <a:ln>
            <a:noFill/>
          </a:ln>
        </p:spPr>
        <p:txBody>
          <a:bodyPr/>
          <a:lstStyle/>
          <a:p>
            <a:pPr>
              <a:defRPr/>
            </a:pPr>
            <a:endParaRPr lang="zh-CN" altLang="zh-CN" sz="2400">
              <a:latin typeface="Times New Roman" pitchFamily="18" charset="0"/>
            </a:endParaRPr>
          </a:p>
        </p:txBody>
      </p:sp>
      <p:sp>
        <p:nvSpPr>
          <p:cNvPr id="1029" name="Rectangle 14"/>
          <p:cNvSpPr>
            <a:spLocks noGrp="1" noChangeArrowheads="1"/>
          </p:cNvSpPr>
          <p:nvPr>
            <p:ph type="title"/>
          </p:nvPr>
        </p:nvSpPr>
        <p:spPr bwMode="auto">
          <a:xfrm>
            <a:off x="171450" y="260350"/>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30" name="Rectangle 15"/>
          <p:cNvSpPr>
            <a:spLocks noGrp="1" noChangeArrowheads="1"/>
          </p:cNvSpPr>
          <p:nvPr>
            <p:ph type="body" idx="1"/>
          </p:nvPr>
        </p:nvSpPr>
        <p:spPr bwMode="auto">
          <a:xfrm>
            <a:off x="323850" y="1412875"/>
            <a:ext cx="836295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仿宋_GB2312" pitchFamily="49" charset="-122"/>
        </a:defRPr>
      </a:lvl2pPr>
      <a:lvl3pPr algn="l" rtl="0" eaLnBrk="0" fontAlgn="base" hangingPunct="0">
        <a:spcBef>
          <a:spcPct val="0"/>
        </a:spcBef>
        <a:spcAft>
          <a:spcPct val="0"/>
        </a:spcAft>
        <a:defRPr sz="4400">
          <a:solidFill>
            <a:schemeClr val="tx1"/>
          </a:solidFill>
          <a:latin typeface="Arial" charset="0"/>
          <a:ea typeface="仿宋_GB2312" pitchFamily="49" charset="-122"/>
        </a:defRPr>
      </a:lvl3pPr>
      <a:lvl4pPr algn="l" rtl="0" eaLnBrk="0" fontAlgn="base" hangingPunct="0">
        <a:spcBef>
          <a:spcPct val="0"/>
        </a:spcBef>
        <a:spcAft>
          <a:spcPct val="0"/>
        </a:spcAft>
        <a:defRPr sz="4400">
          <a:solidFill>
            <a:schemeClr val="tx1"/>
          </a:solidFill>
          <a:latin typeface="Arial" charset="0"/>
          <a:ea typeface="仿宋_GB2312" pitchFamily="49" charset="-122"/>
        </a:defRPr>
      </a:lvl4pPr>
      <a:lvl5pPr algn="l" rtl="0" eaLnBrk="0" fontAlgn="base" hangingPunct="0">
        <a:spcBef>
          <a:spcPct val="0"/>
        </a:spcBef>
        <a:spcAft>
          <a:spcPct val="0"/>
        </a:spcAft>
        <a:defRPr sz="4400">
          <a:solidFill>
            <a:schemeClr val="tx1"/>
          </a:solidFill>
          <a:latin typeface="Arial" charset="0"/>
          <a:ea typeface="仿宋_GB2312" pitchFamily="49" charset="-122"/>
        </a:defRPr>
      </a:lvl5pPr>
      <a:lvl6pPr marL="457200" algn="l" rtl="0" fontAlgn="base">
        <a:spcBef>
          <a:spcPct val="0"/>
        </a:spcBef>
        <a:spcAft>
          <a:spcPct val="0"/>
        </a:spcAft>
        <a:defRPr sz="4400">
          <a:solidFill>
            <a:schemeClr val="tx1"/>
          </a:solidFill>
          <a:latin typeface="Arial" charset="0"/>
          <a:ea typeface="仿宋_GB2312" pitchFamily="49" charset="-122"/>
        </a:defRPr>
      </a:lvl6pPr>
      <a:lvl7pPr marL="914400" algn="l" rtl="0" fontAlgn="base">
        <a:spcBef>
          <a:spcPct val="0"/>
        </a:spcBef>
        <a:spcAft>
          <a:spcPct val="0"/>
        </a:spcAft>
        <a:defRPr sz="4400">
          <a:solidFill>
            <a:schemeClr val="tx1"/>
          </a:solidFill>
          <a:latin typeface="Arial" charset="0"/>
          <a:ea typeface="仿宋_GB2312" pitchFamily="49" charset="-122"/>
        </a:defRPr>
      </a:lvl7pPr>
      <a:lvl8pPr marL="1371600" algn="l" rtl="0" fontAlgn="base">
        <a:spcBef>
          <a:spcPct val="0"/>
        </a:spcBef>
        <a:spcAft>
          <a:spcPct val="0"/>
        </a:spcAft>
        <a:defRPr sz="4400">
          <a:solidFill>
            <a:schemeClr val="tx1"/>
          </a:solidFill>
          <a:latin typeface="Arial" charset="0"/>
          <a:ea typeface="仿宋_GB2312" pitchFamily="49" charset="-122"/>
        </a:defRPr>
      </a:lvl8pPr>
      <a:lvl9pPr marL="1828800" algn="l" rtl="0" fontAlgn="base">
        <a:spcBef>
          <a:spcPct val="0"/>
        </a:spcBef>
        <a:spcAft>
          <a:spcPct val="0"/>
        </a:spcAft>
        <a:defRPr sz="4400">
          <a:solidFill>
            <a:schemeClr val="tx1"/>
          </a:solidFill>
          <a:latin typeface="Arial" charset="0"/>
          <a:ea typeface="仿宋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ctrTitle"/>
          </p:nvPr>
        </p:nvSpPr>
        <p:spPr>
          <a:xfrm>
            <a:off x="395288" y="1828800"/>
            <a:ext cx="8596312" cy="2209800"/>
          </a:xfrm>
          <a:noFill/>
        </p:spPr>
        <p:txBody>
          <a:bodyPr/>
          <a:lstStyle/>
          <a:p>
            <a:pPr algn="ctr" eaLnBrk="1" hangingPunct="1"/>
            <a:r>
              <a:rPr lang="zh-CN" altLang="en-US" sz="4400" b="1" dirty="0">
                <a:solidFill>
                  <a:srgbClr val="0000FF"/>
                </a:solidFill>
                <a:ea typeface="黑体" pitchFamily="2" charset="-122"/>
              </a:rPr>
              <a:t>第</a:t>
            </a:r>
            <a:r>
              <a:rPr lang="en-US" altLang="zh-CN" sz="4400" b="1" dirty="0">
                <a:solidFill>
                  <a:srgbClr val="0000FF"/>
                </a:solidFill>
                <a:ea typeface="黑体" pitchFamily="2" charset="-122"/>
              </a:rPr>
              <a:t>5</a:t>
            </a:r>
            <a:r>
              <a:rPr lang="zh-CN" altLang="en-US" sz="4400" b="1" dirty="0">
                <a:solidFill>
                  <a:srgbClr val="0000FF"/>
                </a:solidFill>
                <a:ea typeface="黑体" pitchFamily="2" charset="-122"/>
              </a:rPr>
              <a:t>章    化工工艺流程设计</a:t>
            </a:r>
            <a:endParaRPr lang="zh-CN" altLang="en-US" sz="4400" b="1" dirty="0">
              <a:solidFill>
                <a:srgbClr val="0000FF"/>
              </a:solidFill>
              <a:latin typeface="黑体" pitchFamily="49" charset="-122"/>
              <a:ea typeface="黑体" pitchFamily="49" charset="-122"/>
            </a:endParaRPr>
          </a:p>
        </p:txBody>
      </p:sp>
      <p:sp>
        <p:nvSpPr>
          <p:cNvPr id="3076" name="Text Box 5"/>
          <p:cNvSpPr txBox="1">
            <a:spLocks noChangeArrowheads="1"/>
          </p:cNvSpPr>
          <p:nvPr/>
        </p:nvSpPr>
        <p:spPr bwMode="auto">
          <a:xfrm>
            <a:off x="2627313" y="620713"/>
            <a:ext cx="42989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仿宋_GB2312" pitchFamily="49" charset="-122"/>
              </a:defRPr>
            </a:lvl1pPr>
            <a:lvl2pPr marL="742950" indent="-285750" eaLnBrk="0" hangingPunct="0">
              <a:defRPr>
                <a:solidFill>
                  <a:schemeClr val="tx1"/>
                </a:solidFill>
                <a:latin typeface="Arial" charset="0"/>
                <a:ea typeface="仿宋_GB2312" pitchFamily="49" charset="-122"/>
              </a:defRPr>
            </a:lvl2pPr>
            <a:lvl3pPr marL="1143000" indent="-228600" eaLnBrk="0" hangingPunct="0">
              <a:defRPr>
                <a:solidFill>
                  <a:schemeClr val="tx1"/>
                </a:solidFill>
                <a:latin typeface="Arial" charset="0"/>
                <a:ea typeface="仿宋_GB2312" pitchFamily="49" charset="-122"/>
              </a:defRPr>
            </a:lvl3pPr>
            <a:lvl4pPr marL="1600200" indent="-228600" eaLnBrk="0" hangingPunct="0">
              <a:defRPr>
                <a:solidFill>
                  <a:schemeClr val="tx1"/>
                </a:solidFill>
                <a:latin typeface="Arial" charset="0"/>
                <a:ea typeface="仿宋_GB2312" pitchFamily="49" charset="-122"/>
              </a:defRPr>
            </a:lvl4pPr>
            <a:lvl5pPr marL="2057400" indent="-228600" eaLnBrk="0" hangingPunct="0">
              <a:defRPr>
                <a:solidFill>
                  <a:schemeClr val="tx1"/>
                </a:solidFill>
                <a:latin typeface="Arial" charset="0"/>
                <a:ea typeface="仿宋_GB2312" pitchFamily="49" charset="-122"/>
              </a:defRPr>
            </a:lvl5pPr>
            <a:lvl6pPr marL="2514600" indent="-228600" eaLnBrk="0" fontAlgn="base" hangingPunct="0">
              <a:spcBef>
                <a:spcPct val="0"/>
              </a:spcBef>
              <a:spcAft>
                <a:spcPct val="0"/>
              </a:spcAft>
              <a:defRPr>
                <a:solidFill>
                  <a:schemeClr val="tx1"/>
                </a:solidFill>
                <a:latin typeface="Arial" charset="0"/>
                <a:ea typeface="仿宋_GB2312" pitchFamily="49" charset="-122"/>
              </a:defRPr>
            </a:lvl6pPr>
            <a:lvl7pPr marL="2971800" indent="-228600" eaLnBrk="0" fontAlgn="base" hangingPunct="0">
              <a:spcBef>
                <a:spcPct val="0"/>
              </a:spcBef>
              <a:spcAft>
                <a:spcPct val="0"/>
              </a:spcAft>
              <a:defRPr>
                <a:solidFill>
                  <a:schemeClr val="tx1"/>
                </a:solidFill>
                <a:latin typeface="Arial" charset="0"/>
                <a:ea typeface="仿宋_GB2312" pitchFamily="49" charset="-122"/>
              </a:defRPr>
            </a:lvl7pPr>
            <a:lvl8pPr marL="3429000" indent="-228600" eaLnBrk="0" fontAlgn="base" hangingPunct="0">
              <a:spcBef>
                <a:spcPct val="0"/>
              </a:spcBef>
              <a:spcAft>
                <a:spcPct val="0"/>
              </a:spcAft>
              <a:defRPr>
                <a:solidFill>
                  <a:schemeClr val="tx1"/>
                </a:solidFill>
                <a:latin typeface="Arial" charset="0"/>
                <a:ea typeface="仿宋_GB2312" pitchFamily="49" charset="-122"/>
              </a:defRPr>
            </a:lvl8pPr>
            <a:lvl9pPr marL="3886200" indent="-228600" eaLnBrk="0" fontAlgn="base" hangingPunct="0">
              <a:spcBef>
                <a:spcPct val="0"/>
              </a:spcBef>
              <a:spcAft>
                <a:spcPct val="0"/>
              </a:spcAft>
              <a:defRPr>
                <a:solidFill>
                  <a:schemeClr val="tx1"/>
                </a:solidFill>
                <a:latin typeface="Arial" charset="0"/>
                <a:ea typeface="仿宋_GB2312" pitchFamily="49" charset="-122"/>
              </a:defRPr>
            </a:lvl9pPr>
          </a:lstStyle>
          <a:p>
            <a:pPr eaLnBrk="1" hangingPunct="1"/>
            <a:r>
              <a:rPr lang="en-US" altLang="zh-CN" sz="5400" b="1" dirty="0">
                <a:solidFill>
                  <a:srgbClr val="FF0000"/>
                </a:solidFill>
                <a:ea typeface="华文彩云" pitchFamily="2" charset="-122"/>
              </a:rPr>
              <a:t>《</a:t>
            </a:r>
            <a:r>
              <a:rPr lang="zh-CN" altLang="en-US" sz="5400" b="1" dirty="0">
                <a:solidFill>
                  <a:srgbClr val="FF0000"/>
                </a:solidFill>
                <a:ea typeface="华文彩云" pitchFamily="2" charset="-122"/>
              </a:rPr>
              <a:t>化工设计</a:t>
            </a:r>
            <a:r>
              <a:rPr lang="en-US" altLang="zh-CN" sz="5400" b="1" dirty="0">
                <a:solidFill>
                  <a:srgbClr val="FF0000"/>
                </a:solidFill>
                <a:ea typeface="华文彩云" pitchFamily="2"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457200"/>
            <a:ext cx="8458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3200">
                <a:solidFill>
                  <a:srgbClr val="FF0000"/>
                </a:solidFill>
                <a:latin typeface="华文新魏" pitchFamily="2" charset="-122"/>
                <a:ea typeface="华文新魏" pitchFamily="2" charset="-122"/>
              </a:rPr>
              <a:t>(4) </a:t>
            </a:r>
            <a:r>
              <a:rPr kumimoji="1" lang="zh-CN" altLang="en-US" sz="3200">
                <a:solidFill>
                  <a:srgbClr val="FF0000"/>
                </a:solidFill>
                <a:latin typeface="华文新魏" pitchFamily="2" charset="-122"/>
                <a:ea typeface="华文新魏" pitchFamily="2" charset="-122"/>
              </a:rPr>
              <a:t>确定控制方案</a:t>
            </a:r>
          </a:p>
          <a:p>
            <a:pPr eaLnBrk="1" hangingPunct="1">
              <a:spcBef>
                <a:spcPct val="50000"/>
              </a:spcBef>
            </a:pPr>
            <a:r>
              <a:rPr kumimoji="1" lang="zh-CN" altLang="en-US" sz="2400">
                <a:solidFill>
                  <a:schemeClr val="tx2"/>
                </a:solidFill>
                <a:latin typeface="Times New Roman" pitchFamily="18" charset="0"/>
                <a:ea typeface="仿宋_GB2312" pitchFamily="49" charset="-122"/>
              </a:rPr>
              <a:t>   </a:t>
            </a:r>
            <a:r>
              <a:rPr kumimoji="1" lang="en-US" altLang="zh-CN" sz="2400">
                <a:solidFill>
                  <a:schemeClr val="tx2"/>
                </a:solidFill>
                <a:latin typeface="Times New Roman" pitchFamily="18" charset="0"/>
                <a:ea typeface="仿宋_GB2312" pitchFamily="49" charset="-122"/>
              </a:rPr>
              <a:t>a </a:t>
            </a:r>
            <a:r>
              <a:rPr kumimoji="1" lang="zh-CN" altLang="en-US" sz="2400">
                <a:solidFill>
                  <a:schemeClr val="tx2"/>
                </a:solidFill>
                <a:latin typeface="Times New Roman" pitchFamily="18" charset="0"/>
                <a:ea typeface="仿宋_GB2312" pitchFamily="49" charset="-122"/>
              </a:rPr>
              <a:t>离心泵的流量控制</a:t>
            </a:r>
          </a:p>
        </p:txBody>
      </p:sp>
      <p:grpSp>
        <p:nvGrpSpPr>
          <p:cNvPr id="2" name="Group 172"/>
          <p:cNvGrpSpPr>
            <a:grpSpLocks/>
          </p:cNvGrpSpPr>
          <p:nvPr/>
        </p:nvGrpSpPr>
        <p:grpSpPr bwMode="auto">
          <a:xfrm>
            <a:off x="4724400" y="1981200"/>
            <a:ext cx="3581400" cy="3505200"/>
            <a:chOff x="2976" y="1248"/>
            <a:chExt cx="2256" cy="2208"/>
          </a:xfrm>
        </p:grpSpPr>
        <p:sp>
          <p:nvSpPr>
            <p:cNvPr id="11324" name="Line 39"/>
            <p:cNvSpPr>
              <a:spLocks noChangeShapeType="1"/>
            </p:cNvSpPr>
            <p:nvPr/>
          </p:nvSpPr>
          <p:spPr bwMode="auto">
            <a:xfrm>
              <a:off x="4080" y="1671"/>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40"/>
            <p:cNvSpPr>
              <a:spLocks noChangeShapeType="1"/>
            </p:cNvSpPr>
            <p:nvPr/>
          </p:nvSpPr>
          <p:spPr bwMode="auto">
            <a:xfrm>
              <a:off x="4272" y="1671"/>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41"/>
            <p:cNvSpPr>
              <a:spLocks noChangeShapeType="1"/>
            </p:cNvSpPr>
            <p:nvPr/>
          </p:nvSpPr>
          <p:spPr bwMode="auto">
            <a:xfrm>
              <a:off x="4080" y="1671"/>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42"/>
            <p:cNvSpPr>
              <a:spLocks noChangeShapeType="1"/>
            </p:cNvSpPr>
            <p:nvPr/>
          </p:nvSpPr>
          <p:spPr bwMode="auto">
            <a:xfrm flipH="1">
              <a:off x="4080" y="1671"/>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Oval 44"/>
            <p:cNvSpPr>
              <a:spLocks noChangeArrowheads="1"/>
            </p:cNvSpPr>
            <p:nvPr/>
          </p:nvSpPr>
          <p:spPr bwMode="auto">
            <a:xfrm>
              <a:off x="4080" y="2895"/>
              <a:ext cx="240" cy="24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329" name="Line 45"/>
            <p:cNvSpPr>
              <a:spLocks noChangeShapeType="1"/>
            </p:cNvSpPr>
            <p:nvPr/>
          </p:nvSpPr>
          <p:spPr bwMode="auto">
            <a:xfrm flipH="1">
              <a:off x="4080" y="3135"/>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0" name="Line 46"/>
            <p:cNvSpPr>
              <a:spLocks noChangeShapeType="1"/>
            </p:cNvSpPr>
            <p:nvPr/>
          </p:nvSpPr>
          <p:spPr bwMode="auto">
            <a:xfrm>
              <a:off x="4272" y="3135"/>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1" name="Line 47"/>
            <p:cNvSpPr>
              <a:spLocks noChangeShapeType="1"/>
            </p:cNvSpPr>
            <p:nvPr/>
          </p:nvSpPr>
          <p:spPr bwMode="auto">
            <a:xfrm>
              <a:off x="4080" y="3183"/>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32" name="Group 48"/>
            <p:cNvGrpSpPr>
              <a:grpSpLocks/>
            </p:cNvGrpSpPr>
            <p:nvPr/>
          </p:nvGrpSpPr>
          <p:grpSpPr bwMode="auto">
            <a:xfrm rot="5471610">
              <a:off x="4464" y="3024"/>
              <a:ext cx="192" cy="96"/>
              <a:chOff x="768" y="3360"/>
              <a:chExt cx="192" cy="96"/>
            </a:xfrm>
          </p:grpSpPr>
          <p:sp>
            <p:nvSpPr>
              <p:cNvPr id="11373" name="Line 49"/>
              <p:cNvSpPr>
                <a:spLocks noChangeShapeType="1"/>
              </p:cNvSpPr>
              <p:nvPr/>
            </p:nvSpPr>
            <p:spPr bwMode="auto">
              <a:xfrm>
                <a:off x="768"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4" name="Line 50"/>
              <p:cNvSpPr>
                <a:spLocks noChangeShapeType="1"/>
              </p:cNvSpPr>
              <p:nvPr/>
            </p:nvSpPr>
            <p:spPr bwMode="auto">
              <a:xfrm>
                <a:off x="960"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5" name="Line 51"/>
              <p:cNvSpPr>
                <a:spLocks noChangeShapeType="1"/>
              </p:cNvSpPr>
              <p:nvPr/>
            </p:nvSpPr>
            <p:spPr bwMode="auto">
              <a:xfrm>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6" name="Line 52"/>
              <p:cNvSpPr>
                <a:spLocks noChangeShapeType="1"/>
              </p:cNvSpPr>
              <p:nvPr/>
            </p:nvSpPr>
            <p:spPr bwMode="auto">
              <a:xfrm flipH="1">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33" name="Group 53"/>
            <p:cNvGrpSpPr>
              <a:grpSpLocks/>
            </p:cNvGrpSpPr>
            <p:nvPr/>
          </p:nvGrpSpPr>
          <p:grpSpPr bwMode="auto">
            <a:xfrm>
              <a:off x="3648" y="2991"/>
              <a:ext cx="192" cy="96"/>
              <a:chOff x="768" y="3360"/>
              <a:chExt cx="192" cy="96"/>
            </a:xfrm>
          </p:grpSpPr>
          <p:sp>
            <p:nvSpPr>
              <p:cNvPr id="11369" name="Line 54"/>
              <p:cNvSpPr>
                <a:spLocks noChangeShapeType="1"/>
              </p:cNvSpPr>
              <p:nvPr/>
            </p:nvSpPr>
            <p:spPr bwMode="auto">
              <a:xfrm>
                <a:off x="768"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 name="Line 55"/>
              <p:cNvSpPr>
                <a:spLocks noChangeShapeType="1"/>
              </p:cNvSpPr>
              <p:nvPr/>
            </p:nvSpPr>
            <p:spPr bwMode="auto">
              <a:xfrm>
                <a:off x="960"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 name="Line 56"/>
              <p:cNvSpPr>
                <a:spLocks noChangeShapeType="1"/>
              </p:cNvSpPr>
              <p:nvPr/>
            </p:nvSpPr>
            <p:spPr bwMode="auto">
              <a:xfrm>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 name="Line 57"/>
              <p:cNvSpPr>
                <a:spLocks noChangeShapeType="1"/>
              </p:cNvSpPr>
              <p:nvPr/>
            </p:nvSpPr>
            <p:spPr bwMode="auto">
              <a:xfrm flipH="1">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34" name="Line 58"/>
            <p:cNvSpPr>
              <a:spLocks noChangeShapeType="1"/>
            </p:cNvSpPr>
            <p:nvPr/>
          </p:nvSpPr>
          <p:spPr bwMode="auto">
            <a:xfrm>
              <a:off x="3840" y="3039"/>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35" name="Line 59"/>
            <p:cNvSpPr>
              <a:spLocks noChangeShapeType="1"/>
            </p:cNvSpPr>
            <p:nvPr/>
          </p:nvSpPr>
          <p:spPr bwMode="auto">
            <a:xfrm flipV="1">
              <a:off x="4320" y="2208"/>
              <a:ext cx="0" cy="8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6" name="Oval 66"/>
            <p:cNvSpPr>
              <a:spLocks noChangeArrowheads="1"/>
            </p:cNvSpPr>
            <p:nvPr/>
          </p:nvSpPr>
          <p:spPr bwMode="auto">
            <a:xfrm>
              <a:off x="4416" y="2544"/>
              <a:ext cx="240" cy="24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337" name="Line 67"/>
            <p:cNvSpPr>
              <a:spLocks noChangeShapeType="1"/>
            </p:cNvSpPr>
            <p:nvPr/>
          </p:nvSpPr>
          <p:spPr bwMode="auto">
            <a:xfrm>
              <a:off x="4320" y="288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8" name="Line 68"/>
            <p:cNvSpPr>
              <a:spLocks noChangeShapeType="1"/>
            </p:cNvSpPr>
            <p:nvPr/>
          </p:nvSpPr>
          <p:spPr bwMode="auto">
            <a:xfrm>
              <a:off x="4560" y="288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9" name="Line 70"/>
            <p:cNvSpPr>
              <a:spLocks noChangeShapeType="1"/>
            </p:cNvSpPr>
            <p:nvPr/>
          </p:nvSpPr>
          <p:spPr bwMode="auto">
            <a:xfrm>
              <a:off x="4320" y="1680"/>
              <a:ext cx="0" cy="336"/>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340" name="Line 71"/>
            <p:cNvSpPr>
              <a:spLocks noChangeShapeType="1"/>
            </p:cNvSpPr>
            <p:nvPr/>
          </p:nvSpPr>
          <p:spPr bwMode="auto">
            <a:xfrm flipH="1">
              <a:off x="2976" y="3036"/>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1" name="Line 72"/>
            <p:cNvSpPr>
              <a:spLocks noChangeShapeType="1"/>
            </p:cNvSpPr>
            <p:nvPr/>
          </p:nvSpPr>
          <p:spPr bwMode="auto">
            <a:xfrm>
              <a:off x="4032" y="1719"/>
              <a:ext cx="1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42" name="Line 73"/>
            <p:cNvSpPr>
              <a:spLocks noChangeShapeType="1"/>
            </p:cNvSpPr>
            <p:nvPr/>
          </p:nvSpPr>
          <p:spPr bwMode="auto">
            <a:xfrm>
              <a:off x="4032" y="1728"/>
              <a:ext cx="0" cy="13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74"/>
            <p:cNvSpPr>
              <a:spLocks noChangeShapeType="1"/>
            </p:cNvSpPr>
            <p:nvPr/>
          </p:nvSpPr>
          <p:spPr bwMode="auto">
            <a:xfrm flipV="1">
              <a:off x="4176" y="157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Line 75"/>
            <p:cNvSpPr>
              <a:spLocks noChangeShapeType="1"/>
            </p:cNvSpPr>
            <p:nvPr/>
          </p:nvSpPr>
          <p:spPr bwMode="auto">
            <a:xfrm>
              <a:off x="4101" y="1575"/>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5" name="Oval 76"/>
            <p:cNvSpPr>
              <a:spLocks noChangeArrowheads="1"/>
            </p:cNvSpPr>
            <p:nvPr/>
          </p:nvSpPr>
          <p:spPr bwMode="auto">
            <a:xfrm>
              <a:off x="4101" y="1536"/>
              <a:ext cx="144" cy="4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346" name="Oval 78"/>
            <p:cNvSpPr>
              <a:spLocks noChangeArrowheads="1"/>
            </p:cNvSpPr>
            <p:nvPr/>
          </p:nvSpPr>
          <p:spPr bwMode="auto">
            <a:xfrm>
              <a:off x="4656" y="1248"/>
              <a:ext cx="240" cy="24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347" name="Line 79"/>
            <p:cNvSpPr>
              <a:spLocks noChangeShapeType="1"/>
            </p:cNvSpPr>
            <p:nvPr/>
          </p:nvSpPr>
          <p:spPr bwMode="auto">
            <a:xfrm>
              <a:off x="4800" y="148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8" name="Line 80"/>
            <p:cNvSpPr>
              <a:spLocks noChangeShapeType="1"/>
            </p:cNvSpPr>
            <p:nvPr/>
          </p:nvSpPr>
          <p:spPr bwMode="auto">
            <a:xfrm flipV="1">
              <a:off x="4176" y="139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9" name="Line 81"/>
            <p:cNvSpPr>
              <a:spLocks noChangeShapeType="1"/>
            </p:cNvSpPr>
            <p:nvPr/>
          </p:nvSpPr>
          <p:spPr bwMode="auto">
            <a:xfrm>
              <a:off x="4176" y="139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50" name="Group 134"/>
            <p:cNvGrpSpPr>
              <a:grpSpLocks/>
            </p:cNvGrpSpPr>
            <p:nvPr/>
          </p:nvGrpSpPr>
          <p:grpSpPr bwMode="auto">
            <a:xfrm rot="5471610">
              <a:off x="4224" y="2064"/>
              <a:ext cx="192" cy="96"/>
              <a:chOff x="768" y="3360"/>
              <a:chExt cx="192" cy="96"/>
            </a:xfrm>
          </p:grpSpPr>
          <p:sp>
            <p:nvSpPr>
              <p:cNvPr id="11365" name="Line 135"/>
              <p:cNvSpPr>
                <a:spLocks noChangeShapeType="1"/>
              </p:cNvSpPr>
              <p:nvPr/>
            </p:nvSpPr>
            <p:spPr bwMode="auto">
              <a:xfrm>
                <a:off x="768"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6" name="Line 136"/>
              <p:cNvSpPr>
                <a:spLocks noChangeShapeType="1"/>
              </p:cNvSpPr>
              <p:nvPr/>
            </p:nvSpPr>
            <p:spPr bwMode="auto">
              <a:xfrm>
                <a:off x="960"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 name="Line 137"/>
              <p:cNvSpPr>
                <a:spLocks noChangeShapeType="1"/>
              </p:cNvSpPr>
              <p:nvPr/>
            </p:nvSpPr>
            <p:spPr bwMode="auto">
              <a:xfrm>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 name="Line 138"/>
              <p:cNvSpPr>
                <a:spLocks noChangeShapeType="1"/>
              </p:cNvSpPr>
              <p:nvPr/>
            </p:nvSpPr>
            <p:spPr bwMode="auto">
              <a:xfrm flipH="1">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51" name="Group 139"/>
            <p:cNvGrpSpPr>
              <a:grpSpLocks/>
            </p:cNvGrpSpPr>
            <p:nvPr/>
          </p:nvGrpSpPr>
          <p:grpSpPr bwMode="auto">
            <a:xfrm rot="5471610">
              <a:off x="3840" y="3168"/>
              <a:ext cx="192" cy="96"/>
              <a:chOff x="768" y="3360"/>
              <a:chExt cx="192" cy="96"/>
            </a:xfrm>
          </p:grpSpPr>
          <p:sp>
            <p:nvSpPr>
              <p:cNvPr id="11361" name="Line 140"/>
              <p:cNvSpPr>
                <a:spLocks noChangeShapeType="1"/>
              </p:cNvSpPr>
              <p:nvPr/>
            </p:nvSpPr>
            <p:spPr bwMode="auto">
              <a:xfrm>
                <a:off x="768"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141"/>
              <p:cNvSpPr>
                <a:spLocks noChangeShapeType="1"/>
              </p:cNvSpPr>
              <p:nvPr/>
            </p:nvSpPr>
            <p:spPr bwMode="auto">
              <a:xfrm>
                <a:off x="960"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3" name="Line 142"/>
              <p:cNvSpPr>
                <a:spLocks noChangeShapeType="1"/>
              </p:cNvSpPr>
              <p:nvPr/>
            </p:nvSpPr>
            <p:spPr bwMode="auto">
              <a:xfrm>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4" name="Line 143"/>
              <p:cNvSpPr>
                <a:spLocks noChangeShapeType="1"/>
              </p:cNvSpPr>
              <p:nvPr/>
            </p:nvSpPr>
            <p:spPr bwMode="auto">
              <a:xfrm flipH="1">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52" name="Line 150"/>
            <p:cNvSpPr>
              <a:spLocks noChangeShapeType="1"/>
            </p:cNvSpPr>
            <p:nvPr/>
          </p:nvSpPr>
          <p:spPr bwMode="auto">
            <a:xfrm>
              <a:off x="3936" y="302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3" name="Line 151"/>
            <p:cNvSpPr>
              <a:spLocks noChangeShapeType="1"/>
            </p:cNvSpPr>
            <p:nvPr/>
          </p:nvSpPr>
          <p:spPr bwMode="auto">
            <a:xfrm>
              <a:off x="4320" y="26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4" name="Text Box 155"/>
            <p:cNvSpPr txBox="1">
              <a:spLocks noChangeArrowheads="1"/>
            </p:cNvSpPr>
            <p:nvPr/>
          </p:nvSpPr>
          <p:spPr bwMode="auto">
            <a:xfrm>
              <a:off x="4617" y="1296"/>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a:latin typeface="Times New Roman" pitchFamily="18" charset="0"/>
                </a:rPr>
                <a:t>FRC</a:t>
              </a:r>
            </a:p>
          </p:txBody>
        </p:sp>
        <p:sp>
          <p:nvSpPr>
            <p:cNvPr id="11355" name="Text Box 157"/>
            <p:cNvSpPr txBox="1">
              <a:spLocks noChangeArrowheads="1"/>
            </p:cNvSpPr>
            <p:nvPr/>
          </p:nvSpPr>
          <p:spPr bwMode="auto">
            <a:xfrm>
              <a:off x="4416" y="254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PI</a:t>
              </a:r>
            </a:p>
          </p:txBody>
        </p:sp>
        <p:grpSp>
          <p:nvGrpSpPr>
            <p:cNvPr id="11356" name="Group 164"/>
            <p:cNvGrpSpPr>
              <a:grpSpLocks/>
            </p:cNvGrpSpPr>
            <p:nvPr/>
          </p:nvGrpSpPr>
          <p:grpSpPr bwMode="auto">
            <a:xfrm>
              <a:off x="4272" y="2448"/>
              <a:ext cx="96" cy="144"/>
              <a:chOff x="2352" y="2256"/>
              <a:chExt cx="200" cy="288"/>
            </a:xfrm>
          </p:grpSpPr>
          <p:sp>
            <p:nvSpPr>
              <p:cNvPr id="11357" name="Line 159"/>
              <p:cNvSpPr>
                <a:spLocks noChangeShapeType="1"/>
              </p:cNvSpPr>
              <p:nvPr/>
            </p:nvSpPr>
            <p:spPr bwMode="auto">
              <a:xfrm>
                <a:off x="2352" y="225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8" name="Line 160"/>
              <p:cNvSpPr>
                <a:spLocks noChangeShapeType="1"/>
              </p:cNvSpPr>
              <p:nvPr/>
            </p:nvSpPr>
            <p:spPr bwMode="auto">
              <a:xfrm>
                <a:off x="2360" y="252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Line 162"/>
              <p:cNvSpPr>
                <a:spLocks noChangeShapeType="1"/>
              </p:cNvSpPr>
              <p:nvPr/>
            </p:nvSpPr>
            <p:spPr bwMode="auto">
              <a:xfrm flipH="1" flipV="1">
                <a:off x="2352" y="2256"/>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163"/>
              <p:cNvSpPr>
                <a:spLocks noChangeShapeType="1"/>
              </p:cNvSpPr>
              <p:nvPr/>
            </p:nvSpPr>
            <p:spPr bwMode="auto">
              <a:xfrm flipH="1">
                <a:off x="2352" y="240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 name="Group 171"/>
          <p:cNvGrpSpPr>
            <a:grpSpLocks/>
          </p:cNvGrpSpPr>
          <p:nvPr/>
        </p:nvGrpSpPr>
        <p:grpSpPr bwMode="auto">
          <a:xfrm>
            <a:off x="533400" y="2362200"/>
            <a:ext cx="3048000" cy="2895600"/>
            <a:chOff x="336" y="1488"/>
            <a:chExt cx="1920" cy="1824"/>
          </a:xfrm>
        </p:grpSpPr>
        <p:sp>
          <p:nvSpPr>
            <p:cNvPr id="11269" name="Oval 3"/>
            <p:cNvSpPr>
              <a:spLocks noChangeArrowheads="1"/>
            </p:cNvSpPr>
            <p:nvPr/>
          </p:nvSpPr>
          <p:spPr bwMode="auto">
            <a:xfrm>
              <a:off x="1104" y="2760"/>
              <a:ext cx="240" cy="24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0" name="Line 4"/>
            <p:cNvSpPr>
              <a:spLocks noChangeShapeType="1"/>
            </p:cNvSpPr>
            <p:nvPr/>
          </p:nvSpPr>
          <p:spPr bwMode="auto">
            <a:xfrm flipH="1">
              <a:off x="1104" y="300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1" name="Line 5"/>
            <p:cNvSpPr>
              <a:spLocks noChangeShapeType="1"/>
            </p:cNvSpPr>
            <p:nvPr/>
          </p:nvSpPr>
          <p:spPr bwMode="auto">
            <a:xfrm>
              <a:off x="1296" y="3000"/>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Line 6"/>
            <p:cNvSpPr>
              <a:spLocks noChangeShapeType="1"/>
            </p:cNvSpPr>
            <p:nvPr/>
          </p:nvSpPr>
          <p:spPr bwMode="auto">
            <a:xfrm>
              <a:off x="1104" y="304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273" name="Group 11"/>
            <p:cNvGrpSpPr>
              <a:grpSpLocks/>
            </p:cNvGrpSpPr>
            <p:nvPr/>
          </p:nvGrpSpPr>
          <p:grpSpPr bwMode="auto">
            <a:xfrm rot="5471610">
              <a:off x="1488" y="2976"/>
              <a:ext cx="192" cy="96"/>
              <a:chOff x="768" y="3360"/>
              <a:chExt cx="192" cy="96"/>
            </a:xfrm>
          </p:grpSpPr>
          <p:sp>
            <p:nvSpPr>
              <p:cNvPr id="11320" name="Line 7"/>
              <p:cNvSpPr>
                <a:spLocks noChangeShapeType="1"/>
              </p:cNvSpPr>
              <p:nvPr/>
            </p:nvSpPr>
            <p:spPr bwMode="auto">
              <a:xfrm>
                <a:off x="768"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Line 8"/>
              <p:cNvSpPr>
                <a:spLocks noChangeShapeType="1"/>
              </p:cNvSpPr>
              <p:nvPr/>
            </p:nvSpPr>
            <p:spPr bwMode="auto">
              <a:xfrm>
                <a:off x="960"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Line 9"/>
              <p:cNvSpPr>
                <a:spLocks noChangeShapeType="1"/>
              </p:cNvSpPr>
              <p:nvPr/>
            </p:nvSpPr>
            <p:spPr bwMode="auto">
              <a:xfrm>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10"/>
              <p:cNvSpPr>
                <a:spLocks noChangeShapeType="1"/>
              </p:cNvSpPr>
              <p:nvPr/>
            </p:nvSpPr>
            <p:spPr bwMode="auto">
              <a:xfrm flipH="1">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274" name="Group 17"/>
            <p:cNvGrpSpPr>
              <a:grpSpLocks/>
            </p:cNvGrpSpPr>
            <p:nvPr/>
          </p:nvGrpSpPr>
          <p:grpSpPr bwMode="auto">
            <a:xfrm>
              <a:off x="672" y="2856"/>
              <a:ext cx="192" cy="96"/>
              <a:chOff x="768" y="3360"/>
              <a:chExt cx="192" cy="96"/>
            </a:xfrm>
          </p:grpSpPr>
          <p:sp>
            <p:nvSpPr>
              <p:cNvPr id="11316" name="Line 18"/>
              <p:cNvSpPr>
                <a:spLocks noChangeShapeType="1"/>
              </p:cNvSpPr>
              <p:nvPr/>
            </p:nvSpPr>
            <p:spPr bwMode="auto">
              <a:xfrm>
                <a:off x="768"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7" name="Line 19"/>
              <p:cNvSpPr>
                <a:spLocks noChangeShapeType="1"/>
              </p:cNvSpPr>
              <p:nvPr/>
            </p:nvSpPr>
            <p:spPr bwMode="auto">
              <a:xfrm>
                <a:off x="960"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8" name="Line 20"/>
              <p:cNvSpPr>
                <a:spLocks noChangeShapeType="1"/>
              </p:cNvSpPr>
              <p:nvPr/>
            </p:nvSpPr>
            <p:spPr bwMode="auto">
              <a:xfrm>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Line 21"/>
              <p:cNvSpPr>
                <a:spLocks noChangeShapeType="1"/>
              </p:cNvSpPr>
              <p:nvPr/>
            </p:nvSpPr>
            <p:spPr bwMode="auto">
              <a:xfrm flipH="1">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75" name="Line 23"/>
            <p:cNvSpPr>
              <a:spLocks noChangeShapeType="1"/>
            </p:cNvSpPr>
            <p:nvPr/>
          </p:nvSpPr>
          <p:spPr bwMode="auto">
            <a:xfrm>
              <a:off x="864" y="2904"/>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6" name="Line 24"/>
            <p:cNvSpPr>
              <a:spLocks noChangeShapeType="1"/>
            </p:cNvSpPr>
            <p:nvPr/>
          </p:nvSpPr>
          <p:spPr bwMode="auto">
            <a:xfrm flipV="1">
              <a:off x="1344" y="252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Line 35"/>
            <p:cNvSpPr>
              <a:spLocks noChangeShapeType="1"/>
            </p:cNvSpPr>
            <p:nvPr/>
          </p:nvSpPr>
          <p:spPr bwMode="auto">
            <a:xfrm>
              <a:off x="1344" y="283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Line 36"/>
            <p:cNvSpPr>
              <a:spLocks noChangeShapeType="1"/>
            </p:cNvSpPr>
            <p:nvPr/>
          </p:nvSpPr>
          <p:spPr bwMode="auto">
            <a:xfrm>
              <a:off x="1584" y="283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279" name="Group 12"/>
            <p:cNvGrpSpPr>
              <a:grpSpLocks/>
            </p:cNvGrpSpPr>
            <p:nvPr/>
          </p:nvGrpSpPr>
          <p:grpSpPr bwMode="auto">
            <a:xfrm>
              <a:off x="1632" y="1776"/>
              <a:ext cx="192" cy="96"/>
              <a:chOff x="768" y="3360"/>
              <a:chExt cx="192" cy="96"/>
            </a:xfrm>
          </p:grpSpPr>
          <p:sp>
            <p:nvSpPr>
              <p:cNvPr id="11312" name="Line 13"/>
              <p:cNvSpPr>
                <a:spLocks noChangeShapeType="1"/>
              </p:cNvSpPr>
              <p:nvPr/>
            </p:nvSpPr>
            <p:spPr bwMode="auto">
              <a:xfrm>
                <a:off x="768"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Line 14"/>
              <p:cNvSpPr>
                <a:spLocks noChangeShapeType="1"/>
              </p:cNvSpPr>
              <p:nvPr/>
            </p:nvSpPr>
            <p:spPr bwMode="auto">
              <a:xfrm>
                <a:off x="960"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Line 15"/>
              <p:cNvSpPr>
                <a:spLocks noChangeShapeType="1"/>
              </p:cNvSpPr>
              <p:nvPr/>
            </p:nvSpPr>
            <p:spPr bwMode="auto">
              <a:xfrm>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16"/>
              <p:cNvSpPr>
                <a:spLocks noChangeShapeType="1"/>
              </p:cNvSpPr>
              <p:nvPr/>
            </p:nvSpPr>
            <p:spPr bwMode="auto">
              <a:xfrm flipH="1">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80" name="Line 29"/>
            <p:cNvSpPr>
              <a:spLocks noChangeShapeType="1"/>
            </p:cNvSpPr>
            <p:nvPr/>
          </p:nvSpPr>
          <p:spPr bwMode="auto">
            <a:xfrm>
              <a:off x="1344" y="1803"/>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30"/>
            <p:cNvSpPr>
              <a:spLocks noChangeShapeType="1"/>
            </p:cNvSpPr>
            <p:nvPr/>
          </p:nvSpPr>
          <p:spPr bwMode="auto">
            <a:xfrm>
              <a:off x="1344" y="1824"/>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31"/>
            <p:cNvSpPr>
              <a:spLocks noChangeShapeType="1"/>
            </p:cNvSpPr>
            <p:nvPr/>
          </p:nvSpPr>
          <p:spPr bwMode="auto">
            <a:xfrm>
              <a:off x="1824" y="1824"/>
              <a:ext cx="4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3" name="Oval 34"/>
            <p:cNvSpPr>
              <a:spLocks noChangeArrowheads="1"/>
            </p:cNvSpPr>
            <p:nvPr/>
          </p:nvSpPr>
          <p:spPr bwMode="auto">
            <a:xfrm>
              <a:off x="1440" y="2520"/>
              <a:ext cx="240" cy="24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84" name="Oval 82"/>
            <p:cNvSpPr>
              <a:spLocks noChangeArrowheads="1"/>
            </p:cNvSpPr>
            <p:nvPr/>
          </p:nvSpPr>
          <p:spPr bwMode="auto">
            <a:xfrm>
              <a:off x="816" y="1728"/>
              <a:ext cx="240" cy="24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85" name="Line 83"/>
            <p:cNvSpPr>
              <a:spLocks noChangeShapeType="1"/>
            </p:cNvSpPr>
            <p:nvPr/>
          </p:nvSpPr>
          <p:spPr bwMode="auto">
            <a:xfrm>
              <a:off x="1056" y="18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84"/>
            <p:cNvSpPr>
              <a:spLocks noChangeShapeType="1"/>
            </p:cNvSpPr>
            <p:nvPr/>
          </p:nvSpPr>
          <p:spPr bwMode="auto">
            <a:xfrm>
              <a:off x="1728" y="1629"/>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Oval 85"/>
            <p:cNvSpPr>
              <a:spLocks noChangeArrowheads="1"/>
            </p:cNvSpPr>
            <p:nvPr/>
          </p:nvSpPr>
          <p:spPr bwMode="auto">
            <a:xfrm>
              <a:off x="1635" y="1584"/>
              <a:ext cx="192"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88" name="Line 89"/>
            <p:cNvSpPr>
              <a:spLocks noChangeShapeType="1"/>
            </p:cNvSpPr>
            <p:nvPr/>
          </p:nvSpPr>
          <p:spPr bwMode="auto">
            <a:xfrm>
              <a:off x="960" y="148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90"/>
            <p:cNvSpPr>
              <a:spLocks noChangeShapeType="1"/>
            </p:cNvSpPr>
            <p:nvPr/>
          </p:nvSpPr>
          <p:spPr bwMode="auto">
            <a:xfrm>
              <a:off x="960" y="148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91"/>
            <p:cNvSpPr>
              <a:spLocks noChangeShapeType="1"/>
            </p:cNvSpPr>
            <p:nvPr/>
          </p:nvSpPr>
          <p:spPr bwMode="auto">
            <a:xfrm>
              <a:off x="1728" y="148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92"/>
            <p:cNvSpPr>
              <a:spLocks noChangeShapeType="1"/>
            </p:cNvSpPr>
            <p:nvPr/>
          </p:nvSpPr>
          <p:spPr bwMode="auto">
            <a:xfrm>
              <a:off x="336" y="2904"/>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292" name="Group 119"/>
            <p:cNvGrpSpPr>
              <a:grpSpLocks/>
            </p:cNvGrpSpPr>
            <p:nvPr/>
          </p:nvGrpSpPr>
          <p:grpSpPr bwMode="auto">
            <a:xfrm rot="5471610">
              <a:off x="864" y="3072"/>
              <a:ext cx="192" cy="96"/>
              <a:chOff x="768" y="3360"/>
              <a:chExt cx="192" cy="96"/>
            </a:xfrm>
          </p:grpSpPr>
          <p:sp>
            <p:nvSpPr>
              <p:cNvPr id="11308" name="Line 120"/>
              <p:cNvSpPr>
                <a:spLocks noChangeShapeType="1"/>
              </p:cNvSpPr>
              <p:nvPr/>
            </p:nvSpPr>
            <p:spPr bwMode="auto">
              <a:xfrm>
                <a:off x="768"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Line 121"/>
              <p:cNvSpPr>
                <a:spLocks noChangeShapeType="1"/>
              </p:cNvSpPr>
              <p:nvPr/>
            </p:nvSpPr>
            <p:spPr bwMode="auto">
              <a:xfrm>
                <a:off x="960"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Line 122"/>
              <p:cNvSpPr>
                <a:spLocks noChangeShapeType="1"/>
              </p:cNvSpPr>
              <p:nvPr/>
            </p:nvSpPr>
            <p:spPr bwMode="auto">
              <a:xfrm>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Line 123"/>
              <p:cNvSpPr>
                <a:spLocks noChangeShapeType="1"/>
              </p:cNvSpPr>
              <p:nvPr/>
            </p:nvSpPr>
            <p:spPr bwMode="auto">
              <a:xfrm flipH="1">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293" name="Group 124"/>
            <p:cNvGrpSpPr>
              <a:grpSpLocks/>
            </p:cNvGrpSpPr>
            <p:nvPr/>
          </p:nvGrpSpPr>
          <p:grpSpPr bwMode="auto">
            <a:xfrm rot="5471610">
              <a:off x="1240" y="2128"/>
              <a:ext cx="192" cy="96"/>
              <a:chOff x="768" y="3360"/>
              <a:chExt cx="192" cy="96"/>
            </a:xfrm>
          </p:grpSpPr>
          <p:sp>
            <p:nvSpPr>
              <p:cNvPr id="11304" name="Line 125"/>
              <p:cNvSpPr>
                <a:spLocks noChangeShapeType="1"/>
              </p:cNvSpPr>
              <p:nvPr/>
            </p:nvSpPr>
            <p:spPr bwMode="auto">
              <a:xfrm>
                <a:off x="768"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5" name="Line 126"/>
              <p:cNvSpPr>
                <a:spLocks noChangeShapeType="1"/>
              </p:cNvSpPr>
              <p:nvPr/>
            </p:nvSpPr>
            <p:spPr bwMode="auto">
              <a:xfrm>
                <a:off x="960" y="33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6" name="Line 127"/>
              <p:cNvSpPr>
                <a:spLocks noChangeShapeType="1"/>
              </p:cNvSpPr>
              <p:nvPr/>
            </p:nvSpPr>
            <p:spPr bwMode="auto">
              <a:xfrm>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7" name="Line 128"/>
              <p:cNvSpPr>
                <a:spLocks noChangeShapeType="1"/>
              </p:cNvSpPr>
              <p:nvPr/>
            </p:nvSpPr>
            <p:spPr bwMode="auto">
              <a:xfrm flipH="1">
                <a:off x="768" y="33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94" name="Line 131"/>
            <p:cNvSpPr>
              <a:spLocks noChangeShapeType="1"/>
            </p:cNvSpPr>
            <p:nvPr/>
          </p:nvSpPr>
          <p:spPr bwMode="auto">
            <a:xfrm>
              <a:off x="1344" y="266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133"/>
            <p:cNvSpPr>
              <a:spLocks noChangeShapeType="1"/>
            </p:cNvSpPr>
            <p:nvPr/>
          </p:nvSpPr>
          <p:spPr bwMode="auto">
            <a:xfrm>
              <a:off x="960" y="288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Text Box 154"/>
            <p:cNvSpPr txBox="1">
              <a:spLocks noChangeArrowheads="1"/>
            </p:cNvSpPr>
            <p:nvPr/>
          </p:nvSpPr>
          <p:spPr bwMode="auto">
            <a:xfrm>
              <a:off x="786" y="1795"/>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a:latin typeface="Times New Roman" pitchFamily="18" charset="0"/>
                </a:rPr>
                <a:t>FRC</a:t>
              </a:r>
            </a:p>
          </p:txBody>
        </p:sp>
        <p:sp>
          <p:nvSpPr>
            <p:cNvPr id="11297" name="Text Box 156"/>
            <p:cNvSpPr txBox="1">
              <a:spLocks noChangeArrowheads="1"/>
            </p:cNvSpPr>
            <p:nvPr/>
          </p:nvSpPr>
          <p:spPr bwMode="auto">
            <a:xfrm>
              <a:off x="1440" y="2563"/>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PI</a:t>
              </a:r>
            </a:p>
          </p:txBody>
        </p:sp>
        <p:grpSp>
          <p:nvGrpSpPr>
            <p:cNvPr id="11298" name="Group 165"/>
            <p:cNvGrpSpPr>
              <a:grpSpLocks/>
            </p:cNvGrpSpPr>
            <p:nvPr/>
          </p:nvGrpSpPr>
          <p:grpSpPr bwMode="auto">
            <a:xfrm>
              <a:off x="1296" y="2400"/>
              <a:ext cx="96" cy="144"/>
              <a:chOff x="2352" y="2256"/>
              <a:chExt cx="200" cy="288"/>
            </a:xfrm>
          </p:grpSpPr>
          <p:sp>
            <p:nvSpPr>
              <p:cNvPr id="11300" name="Line 166"/>
              <p:cNvSpPr>
                <a:spLocks noChangeShapeType="1"/>
              </p:cNvSpPr>
              <p:nvPr/>
            </p:nvSpPr>
            <p:spPr bwMode="auto">
              <a:xfrm>
                <a:off x="2352" y="225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1" name="Line 167"/>
              <p:cNvSpPr>
                <a:spLocks noChangeShapeType="1"/>
              </p:cNvSpPr>
              <p:nvPr/>
            </p:nvSpPr>
            <p:spPr bwMode="auto">
              <a:xfrm>
                <a:off x="2360" y="252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2" name="Line 168"/>
              <p:cNvSpPr>
                <a:spLocks noChangeShapeType="1"/>
              </p:cNvSpPr>
              <p:nvPr/>
            </p:nvSpPr>
            <p:spPr bwMode="auto">
              <a:xfrm flipH="1" flipV="1">
                <a:off x="2352" y="2256"/>
                <a:ext cx="19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169"/>
              <p:cNvSpPr>
                <a:spLocks noChangeShapeType="1"/>
              </p:cNvSpPr>
              <p:nvPr/>
            </p:nvSpPr>
            <p:spPr bwMode="auto">
              <a:xfrm flipH="1">
                <a:off x="2352" y="2400"/>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99" name="Line 170"/>
            <p:cNvSpPr>
              <a:spLocks noChangeShapeType="1"/>
            </p:cNvSpPr>
            <p:nvPr/>
          </p:nvSpPr>
          <p:spPr bwMode="auto">
            <a:xfrm>
              <a:off x="1336" y="225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387520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ppt_x"/>
                                          </p:val>
                                        </p:tav>
                                        <p:tav tm="100000">
                                          <p:val>
                                            <p:strVal val="#ppt_x"/>
                                          </p:val>
                                        </p:tav>
                                      </p:tavLst>
                                    </p:anim>
                                    <p:anim calcmode="lin" valueType="num">
                                      <p:cBhvr additive="base">
                                        <p:cTn id="8"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3"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plus(in)">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211138" y="476672"/>
            <a:ext cx="84407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eaLnBrk="1" hangingPunct="1">
              <a:lnSpc>
                <a:spcPct val="135000"/>
              </a:lnSpc>
            </a:pPr>
            <a:r>
              <a:rPr lang="en-US" altLang="zh-CN" sz="2400" dirty="0">
                <a:latin typeface="Times New Roman" pitchFamily="18" charset="0"/>
                <a:ea typeface="楷体_GB2312" pitchFamily="49" charset="-122"/>
              </a:rPr>
              <a:t>3. </a:t>
            </a:r>
            <a:r>
              <a:rPr lang="zh-CN" altLang="en-US" sz="2400" dirty="0">
                <a:latin typeface="Times New Roman" pitchFamily="18" charset="0"/>
                <a:ea typeface="楷体_GB2312" pitchFamily="49" charset="-122"/>
              </a:rPr>
              <a:t>精馏塔流量控制：进料流量、回流量控制</a:t>
            </a:r>
          </a:p>
        </p:txBody>
      </p:sp>
      <p:pic>
        <p:nvPicPr>
          <p:cNvPr id="103427" name="Picture 3" descr="t4-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477963"/>
            <a:ext cx="8048625" cy="4000500"/>
          </a:xfrm>
          <a:prstGeom prst="rect">
            <a:avLst/>
          </a:prstGeom>
          <a:solidFill>
            <a:srgbClr val="FFFFCC"/>
          </a:solidFill>
          <a:ln w="9525">
            <a:solidFill>
              <a:srgbClr val="0000FF"/>
            </a:solidFill>
            <a:miter lim="800000"/>
            <a:headEnd/>
            <a:tailEnd/>
          </a:ln>
        </p:spPr>
      </p:pic>
    </p:spTree>
    <p:extLst>
      <p:ext uri="{BB962C8B-B14F-4D97-AF65-F5344CB8AC3E}">
        <p14:creationId xmlns:p14="http://schemas.microsoft.com/office/powerpoint/2010/main" val="32518107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38125" y="404664"/>
            <a:ext cx="843915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eaLnBrk="1" hangingPunct="1">
              <a:lnSpc>
                <a:spcPct val="135000"/>
              </a:lnSpc>
            </a:pPr>
            <a:r>
              <a:rPr lang="en-US" altLang="zh-CN" sz="2400" dirty="0">
                <a:latin typeface="Times New Roman" pitchFamily="18" charset="0"/>
                <a:ea typeface="楷体_GB2312" pitchFamily="49" charset="-122"/>
              </a:rPr>
              <a:t>4. </a:t>
            </a:r>
            <a:r>
              <a:rPr lang="zh-CN" altLang="en-US" sz="2400" dirty="0">
                <a:latin typeface="Times New Roman" pitchFamily="18" charset="0"/>
                <a:ea typeface="楷体_GB2312" pitchFamily="49" charset="-122"/>
              </a:rPr>
              <a:t>精馏塔液位</a:t>
            </a:r>
          </a:p>
          <a:p>
            <a:pPr algn="just" eaLnBrk="1" hangingPunct="1">
              <a:lnSpc>
                <a:spcPct val="120000"/>
              </a:lnSpc>
            </a:pPr>
            <a:r>
              <a:rPr lang="zh-CN" altLang="en-US" sz="2400" dirty="0">
                <a:latin typeface="Times New Roman" pitchFamily="18" charset="0"/>
                <a:ea typeface="楷体_GB2312" pitchFamily="49" charset="-122"/>
              </a:rPr>
              <a:t>塔釜、回流罐、塔侧抽出斗、进料贮槽、成品贮槽液位控制。</a:t>
            </a:r>
            <a:endParaRPr lang="zh-CN" altLang="en-US" sz="2400" b="0" dirty="0">
              <a:latin typeface="Times New Roman" pitchFamily="18" charset="0"/>
              <a:ea typeface="楷体_GB2312" pitchFamily="49" charset="-122"/>
            </a:endParaRPr>
          </a:p>
        </p:txBody>
      </p:sp>
      <p:pic>
        <p:nvPicPr>
          <p:cNvPr id="104451" name="Picture 3" descr="t4-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2506663"/>
            <a:ext cx="7608887"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41658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a:xfrm>
            <a:off x="304800" y="762000"/>
            <a:ext cx="4411663" cy="1143000"/>
          </a:xfrm>
        </p:spPr>
        <p:txBody>
          <a:bodyPr/>
          <a:lstStyle/>
          <a:p>
            <a:pPr algn="just" eaLnBrk="1" hangingPunct="1"/>
            <a:r>
              <a:rPr lang="en-US" altLang="zh-CN">
                <a:solidFill>
                  <a:srgbClr val="FF0000"/>
                </a:solidFill>
                <a:ea typeface="黑体" pitchFamily="2" charset="-122"/>
              </a:rPr>
              <a:t>       </a:t>
            </a:r>
            <a:r>
              <a:rPr lang="zh-CN" altLang="en-US">
                <a:solidFill>
                  <a:srgbClr val="FF0000"/>
                </a:solidFill>
                <a:ea typeface="黑体" pitchFamily="2" charset="-122"/>
              </a:rPr>
              <a:t>本章思考题</a:t>
            </a:r>
            <a:r>
              <a:rPr lang="zh-CN" altLang="en-US">
                <a:ea typeface="黑体" pitchFamily="2" charset="-122"/>
              </a:rPr>
              <a:t> </a:t>
            </a:r>
          </a:p>
        </p:txBody>
      </p:sp>
      <p:sp>
        <p:nvSpPr>
          <p:cNvPr id="105475" name="Rectangle 3"/>
          <p:cNvSpPr>
            <a:spLocks noGrp="1" noRot="1" noChangeArrowheads="1"/>
          </p:cNvSpPr>
          <p:nvPr>
            <p:ph type="body" idx="1"/>
          </p:nvPr>
        </p:nvSpPr>
        <p:spPr>
          <a:xfrm>
            <a:off x="304800" y="2209800"/>
            <a:ext cx="8610600" cy="3886200"/>
          </a:xfrm>
        </p:spPr>
        <p:txBody>
          <a:bodyPr/>
          <a:lstStyle/>
          <a:p>
            <a:pPr algn="just" eaLnBrk="1" hangingPunct="1">
              <a:lnSpc>
                <a:spcPct val="80000"/>
              </a:lnSpc>
              <a:buFont typeface="Wingdings 2" pitchFamily="18" charset="2"/>
              <a:buNone/>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 化工工艺流程设计的主要任务是什么？</a:t>
            </a:r>
          </a:p>
          <a:p>
            <a:pPr algn="just" eaLnBrk="1" hangingPunct="1">
              <a:lnSpc>
                <a:spcPct val="80000"/>
              </a:lnSpc>
              <a:buFont typeface="Wingdings 2" pitchFamily="18" charset="2"/>
              <a:buNone/>
            </a:pPr>
            <a:endParaRPr lang="zh-CN" altLang="en-US" sz="2800" b="1">
              <a:latin typeface="楷体_GB2312" pitchFamily="49" charset="-122"/>
              <a:ea typeface="楷体_GB2312" pitchFamily="49" charset="-122"/>
            </a:endParaRPr>
          </a:p>
          <a:p>
            <a:pPr algn="just" eaLnBrk="1" hangingPunct="1">
              <a:lnSpc>
                <a:spcPct val="80000"/>
              </a:lnSpc>
              <a:buFont typeface="Wingdings 2" pitchFamily="18" charset="2"/>
              <a:buNone/>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 化工工艺流程设计中应注意和解决哪些问题？</a:t>
            </a:r>
          </a:p>
          <a:p>
            <a:pPr algn="just" eaLnBrk="1" hangingPunct="1">
              <a:lnSpc>
                <a:spcPct val="80000"/>
              </a:lnSpc>
              <a:buFont typeface="Wingdings 2" pitchFamily="18" charset="2"/>
              <a:buNone/>
            </a:pPr>
            <a:endParaRPr lang="zh-CN" altLang="en-US" sz="2800" b="1">
              <a:latin typeface="楷体_GB2312" pitchFamily="49" charset="-122"/>
              <a:ea typeface="楷体_GB2312" pitchFamily="49" charset="-122"/>
            </a:endParaRPr>
          </a:p>
          <a:p>
            <a:pPr algn="just" eaLnBrk="1" hangingPunct="1">
              <a:lnSpc>
                <a:spcPct val="80000"/>
              </a:lnSpc>
              <a:buFont typeface="Wingdings 2" pitchFamily="18" charset="2"/>
              <a:buNone/>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）反应过程和分离过程的合成应遵循哪些规则？</a:t>
            </a:r>
          </a:p>
          <a:p>
            <a:pPr algn="just" eaLnBrk="1" hangingPunct="1">
              <a:lnSpc>
                <a:spcPct val="80000"/>
              </a:lnSpc>
              <a:buFont typeface="Wingdings 2" pitchFamily="18" charset="2"/>
              <a:buNone/>
            </a:pPr>
            <a:endParaRPr lang="zh-CN" altLang="en-US" sz="2800" b="1">
              <a:latin typeface="楷体_GB2312" pitchFamily="49" charset="-122"/>
              <a:ea typeface="楷体_GB2312" pitchFamily="49" charset="-122"/>
            </a:endParaRPr>
          </a:p>
          <a:p>
            <a:pPr algn="just" eaLnBrk="1" hangingPunct="1">
              <a:lnSpc>
                <a:spcPct val="80000"/>
              </a:lnSpc>
              <a:buFont typeface="Wingdings 2" pitchFamily="18" charset="2"/>
              <a:buNone/>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 试述工艺流程设计的工作步骤？</a:t>
            </a:r>
          </a:p>
          <a:p>
            <a:pPr algn="just" eaLnBrk="1" hangingPunct="1">
              <a:lnSpc>
                <a:spcPct val="80000"/>
              </a:lnSpc>
              <a:buFont typeface="Wingdings 2" pitchFamily="18" charset="2"/>
              <a:buNone/>
            </a:pPr>
            <a:endParaRPr lang="zh-CN" altLang="en-US" sz="2800" b="1">
              <a:latin typeface="楷体_GB2312" pitchFamily="49" charset="-122"/>
              <a:ea typeface="楷体_GB2312" pitchFamily="49" charset="-122"/>
            </a:endParaRPr>
          </a:p>
          <a:p>
            <a:pPr algn="just" eaLnBrk="1" hangingPunct="1">
              <a:lnSpc>
                <a:spcPct val="80000"/>
              </a:lnSpc>
              <a:buFont typeface="Wingdings 2" pitchFamily="18" charset="2"/>
              <a:buNone/>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5</a:t>
            </a:r>
            <a:r>
              <a:rPr lang="zh-CN" altLang="en-US" sz="2800" b="1">
                <a:latin typeface="楷体_GB2312" pitchFamily="49" charset="-122"/>
                <a:ea typeface="楷体_GB2312" pitchFamily="49" charset="-122"/>
              </a:rPr>
              <a:t>）精馏塔的基本控制方案如何？</a:t>
            </a:r>
            <a:endParaRPr lang="zh-CN" altLang="en-US" sz="2800">
              <a:solidFill>
                <a:schemeClr val="accent2"/>
              </a:solidFill>
              <a:latin typeface="方正姚体" pitchFamily="2" charset="-122"/>
              <a:ea typeface="方正姚体" pitchFamily="2" charset="-122"/>
            </a:endParaRPr>
          </a:p>
        </p:txBody>
      </p:sp>
    </p:spTree>
    <p:extLst>
      <p:ext uri="{BB962C8B-B14F-4D97-AF65-F5344CB8AC3E}">
        <p14:creationId xmlns:p14="http://schemas.microsoft.com/office/powerpoint/2010/main" val="298964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28600" y="3048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endParaRPr kumimoji="1" lang="zh-CN" altLang="zh-CN" sz="2400" b="0">
              <a:latin typeface="Times New Roman" pitchFamily="18" charset="0"/>
            </a:endParaRPr>
          </a:p>
        </p:txBody>
      </p:sp>
      <p:sp>
        <p:nvSpPr>
          <p:cNvPr id="24579" name="Text Box 3"/>
          <p:cNvSpPr txBox="1">
            <a:spLocks noChangeArrowheads="1"/>
          </p:cNvSpPr>
          <p:nvPr/>
        </p:nvSpPr>
        <p:spPr bwMode="auto">
          <a:xfrm>
            <a:off x="3048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dirty="0">
                <a:solidFill>
                  <a:schemeClr val="tx2"/>
                </a:solidFill>
                <a:latin typeface="仿宋_GB2312" pitchFamily="49" charset="-122"/>
                <a:ea typeface="仿宋_GB2312" pitchFamily="49" charset="-122"/>
              </a:rPr>
              <a:t> b </a:t>
            </a:r>
            <a:r>
              <a:rPr kumimoji="1" lang="zh-CN" altLang="en-US" sz="2400" dirty="0">
                <a:solidFill>
                  <a:schemeClr val="tx2"/>
                </a:solidFill>
                <a:latin typeface="仿宋_GB2312" pitchFamily="49" charset="-122"/>
                <a:ea typeface="仿宋_GB2312" pitchFamily="49" charset="-122"/>
              </a:rPr>
              <a:t>液位控制</a:t>
            </a:r>
          </a:p>
        </p:txBody>
      </p:sp>
      <p:grpSp>
        <p:nvGrpSpPr>
          <p:cNvPr id="2" name="Group 78"/>
          <p:cNvGrpSpPr>
            <a:grpSpLocks/>
          </p:cNvGrpSpPr>
          <p:nvPr/>
        </p:nvGrpSpPr>
        <p:grpSpPr bwMode="auto">
          <a:xfrm>
            <a:off x="685800" y="1295400"/>
            <a:ext cx="2286000" cy="2835275"/>
            <a:chOff x="432" y="816"/>
            <a:chExt cx="1440" cy="1786"/>
          </a:xfrm>
        </p:grpSpPr>
        <p:grpSp>
          <p:nvGrpSpPr>
            <p:cNvPr id="12343" name="Group 17"/>
            <p:cNvGrpSpPr>
              <a:grpSpLocks/>
            </p:cNvGrpSpPr>
            <p:nvPr/>
          </p:nvGrpSpPr>
          <p:grpSpPr bwMode="auto">
            <a:xfrm>
              <a:off x="624" y="816"/>
              <a:ext cx="384" cy="1152"/>
              <a:chOff x="624" y="816"/>
              <a:chExt cx="384" cy="1152"/>
            </a:xfrm>
          </p:grpSpPr>
          <p:sp>
            <p:nvSpPr>
              <p:cNvPr id="12353" name="Oval 4"/>
              <p:cNvSpPr>
                <a:spLocks noChangeArrowheads="1"/>
              </p:cNvSpPr>
              <p:nvPr/>
            </p:nvSpPr>
            <p:spPr bwMode="auto">
              <a:xfrm>
                <a:off x="624" y="1536"/>
                <a:ext cx="384"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4" name="Rectangle 5"/>
              <p:cNvSpPr>
                <a:spLocks noChangeArrowheads="1"/>
              </p:cNvSpPr>
              <p:nvPr/>
            </p:nvSpPr>
            <p:spPr bwMode="auto">
              <a:xfrm>
                <a:off x="624" y="816"/>
                <a:ext cx="384" cy="96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355" name="Line 6"/>
              <p:cNvSpPr>
                <a:spLocks noChangeShapeType="1"/>
              </p:cNvSpPr>
              <p:nvPr/>
            </p:nvSpPr>
            <p:spPr bwMode="auto">
              <a:xfrm>
                <a:off x="624" y="1392"/>
                <a:ext cx="3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6" name="Line 7"/>
              <p:cNvSpPr>
                <a:spLocks noChangeShapeType="1"/>
              </p:cNvSpPr>
              <p:nvPr/>
            </p:nvSpPr>
            <p:spPr bwMode="auto">
              <a:xfrm>
                <a:off x="720" y="1536"/>
                <a:ext cx="144"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7" name="Line 8"/>
              <p:cNvSpPr>
                <a:spLocks noChangeShapeType="1"/>
              </p:cNvSpPr>
              <p:nvPr/>
            </p:nvSpPr>
            <p:spPr bwMode="auto">
              <a:xfrm>
                <a:off x="624" y="1632"/>
                <a:ext cx="3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44" name="Line 9"/>
            <p:cNvSpPr>
              <a:spLocks noChangeShapeType="1"/>
            </p:cNvSpPr>
            <p:nvPr/>
          </p:nvSpPr>
          <p:spPr bwMode="auto">
            <a:xfrm>
              <a:off x="1008" y="120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5" name="Line 10"/>
            <p:cNvSpPr>
              <a:spLocks noChangeShapeType="1"/>
            </p:cNvSpPr>
            <p:nvPr/>
          </p:nvSpPr>
          <p:spPr bwMode="auto">
            <a:xfrm>
              <a:off x="1440"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Line 11"/>
            <p:cNvSpPr>
              <a:spLocks noChangeShapeType="1"/>
            </p:cNvSpPr>
            <p:nvPr/>
          </p:nvSpPr>
          <p:spPr bwMode="auto">
            <a:xfrm>
              <a:off x="816" y="196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7" name="Line 12"/>
            <p:cNvSpPr>
              <a:spLocks noChangeShapeType="1"/>
            </p:cNvSpPr>
            <p:nvPr/>
          </p:nvSpPr>
          <p:spPr bwMode="auto">
            <a:xfrm>
              <a:off x="816" y="225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8" name="Line 13"/>
            <p:cNvSpPr>
              <a:spLocks noChangeShapeType="1"/>
            </p:cNvSpPr>
            <p:nvPr/>
          </p:nvSpPr>
          <p:spPr bwMode="auto">
            <a:xfrm>
              <a:off x="1164" y="1536"/>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9" name="Line 14"/>
            <p:cNvSpPr>
              <a:spLocks noChangeShapeType="1"/>
            </p:cNvSpPr>
            <p:nvPr/>
          </p:nvSpPr>
          <p:spPr bwMode="auto">
            <a:xfrm>
              <a:off x="1152" y="1536"/>
              <a:ext cx="4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0" name="Line 15"/>
            <p:cNvSpPr>
              <a:spLocks noChangeShapeType="1"/>
            </p:cNvSpPr>
            <p:nvPr/>
          </p:nvSpPr>
          <p:spPr bwMode="auto">
            <a:xfrm>
              <a:off x="1632" y="153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1" name="Line 16"/>
            <p:cNvSpPr>
              <a:spLocks noChangeShapeType="1"/>
            </p:cNvSpPr>
            <p:nvPr/>
          </p:nvSpPr>
          <p:spPr bwMode="auto">
            <a:xfrm>
              <a:off x="1632" y="2208"/>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52" name="Text Box 75"/>
            <p:cNvSpPr txBox="1">
              <a:spLocks noChangeArrowheads="1"/>
            </p:cNvSpPr>
            <p:nvPr/>
          </p:nvSpPr>
          <p:spPr bwMode="auto">
            <a:xfrm>
              <a:off x="432" y="2352"/>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000" b="0">
                  <a:latin typeface="Times New Roman" pitchFamily="18" charset="0"/>
                </a:rPr>
                <a:t>溢流控制液面</a:t>
              </a:r>
            </a:p>
          </p:txBody>
        </p:sp>
      </p:grpSp>
      <p:grpSp>
        <p:nvGrpSpPr>
          <p:cNvPr id="4" name="Group 79"/>
          <p:cNvGrpSpPr>
            <a:grpSpLocks/>
          </p:cNvGrpSpPr>
          <p:nvPr/>
        </p:nvGrpSpPr>
        <p:grpSpPr bwMode="auto">
          <a:xfrm>
            <a:off x="4191000" y="1295400"/>
            <a:ext cx="2133600" cy="2835275"/>
            <a:chOff x="2640" y="816"/>
            <a:chExt cx="1344" cy="1786"/>
          </a:xfrm>
        </p:grpSpPr>
        <p:grpSp>
          <p:nvGrpSpPr>
            <p:cNvPr id="12322" name="Group 18"/>
            <p:cNvGrpSpPr>
              <a:grpSpLocks/>
            </p:cNvGrpSpPr>
            <p:nvPr/>
          </p:nvGrpSpPr>
          <p:grpSpPr bwMode="auto">
            <a:xfrm>
              <a:off x="2640" y="816"/>
              <a:ext cx="384" cy="1152"/>
              <a:chOff x="624" y="816"/>
              <a:chExt cx="384" cy="1152"/>
            </a:xfrm>
          </p:grpSpPr>
          <p:sp>
            <p:nvSpPr>
              <p:cNvPr id="12338" name="Oval 19"/>
              <p:cNvSpPr>
                <a:spLocks noChangeArrowheads="1"/>
              </p:cNvSpPr>
              <p:nvPr/>
            </p:nvSpPr>
            <p:spPr bwMode="auto">
              <a:xfrm>
                <a:off x="624" y="1536"/>
                <a:ext cx="384" cy="43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9" name="Rectangle 20"/>
              <p:cNvSpPr>
                <a:spLocks noChangeArrowheads="1"/>
              </p:cNvSpPr>
              <p:nvPr/>
            </p:nvSpPr>
            <p:spPr bwMode="auto">
              <a:xfrm>
                <a:off x="624" y="816"/>
                <a:ext cx="384" cy="96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340" name="Line 21"/>
              <p:cNvSpPr>
                <a:spLocks noChangeShapeType="1"/>
              </p:cNvSpPr>
              <p:nvPr/>
            </p:nvSpPr>
            <p:spPr bwMode="auto">
              <a:xfrm>
                <a:off x="624" y="1392"/>
                <a:ext cx="3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1" name="Line 22"/>
              <p:cNvSpPr>
                <a:spLocks noChangeShapeType="1"/>
              </p:cNvSpPr>
              <p:nvPr/>
            </p:nvSpPr>
            <p:spPr bwMode="auto">
              <a:xfrm>
                <a:off x="720" y="1536"/>
                <a:ext cx="144"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2" name="Line 23"/>
              <p:cNvSpPr>
                <a:spLocks noChangeShapeType="1"/>
              </p:cNvSpPr>
              <p:nvPr/>
            </p:nvSpPr>
            <p:spPr bwMode="auto">
              <a:xfrm>
                <a:off x="624" y="1632"/>
                <a:ext cx="3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23" name="Line 30"/>
            <p:cNvSpPr>
              <a:spLocks noChangeShapeType="1"/>
            </p:cNvSpPr>
            <p:nvPr/>
          </p:nvSpPr>
          <p:spPr bwMode="auto">
            <a:xfrm>
              <a:off x="2832" y="196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24" name="Group 46"/>
            <p:cNvGrpSpPr>
              <a:grpSpLocks/>
            </p:cNvGrpSpPr>
            <p:nvPr/>
          </p:nvGrpSpPr>
          <p:grpSpPr bwMode="auto">
            <a:xfrm>
              <a:off x="3264" y="2208"/>
              <a:ext cx="240" cy="99"/>
              <a:chOff x="912" y="3501"/>
              <a:chExt cx="240" cy="99"/>
            </a:xfrm>
          </p:grpSpPr>
          <p:sp>
            <p:nvSpPr>
              <p:cNvPr id="12334" name="Line 47"/>
              <p:cNvSpPr>
                <a:spLocks noChangeShapeType="1"/>
              </p:cNvSpPr>
              <p:nvPr/>
            </p:nvSpPr>
            <p:spPr bwMode="auto">
              <a:xfrm>
                <a:off x="912" y="350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5" name="Line 48"/>
              <p:cNvSpPr>
                <a:spLocks noChangeShapeType="1"/>
              </p:cNvSpPr>
              <p:nvPr/>
            </p:nvSpPr>
            <p:spPr bwMode="auto">
              <a:xfrm>
                <a:off x="1152" y="3501"/>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6" name="Line 49"/>
              <p:cNvSpPr>
                <a:spLocks noChangeShapeType="1"/>
              </p:cNvSpPr>
              <p:nvPr/>
            </p:nvSpPr>
            <p:spPr bwMode="auto">
              <a:xfrm flipH="1">
                <a:off x="912" y="350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7" name="Line 50"/>
              <p:cNvSpPr>
                <a:spLocks noChangeShapeType="1"/>
              </p:cNvSpPr>
              <p:nvPr/>
            </p:nvSpPr>
            <p:spPr bwMode="auto">
              <a:xfrm>
                <a:off x="912" y="350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25" name="Line 51"/>
            <p:cNvSpPr>
              <a:spLocks noChangeShapeType="1"/>
            </p:cNvSpPr>
            <p:nvPr/>
          </p:nvSpPr>
          <p:spPr bwMode="auto">
            <a:xfrm>
              <a:off x="2832" y="2256"/>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52"/>
            <p:cNvSpPr>
              <a:spLocks noChangeShapeType="1"/>
            </p:cNvSpPr>
            <p:nvPr/>
          </p:nvSpPr>
          <p:spPr bwMode="auto">
            <a:xfrm>
              <a:off x="3504" y="2256"/>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7" name="Line 53"/>
            <p:cNvSpPr>
              <a:spLocks noChangeShapeType="1"/>
            </p:cNvSpPr>
            <p:nvPr/>
          </p:nvSpPr>
          <p:spPr bwMode="auto">
            <a:xfrm flipV="1">
              <a:off x="3360" y="206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8" name="Oval 54"/>
            <p:cNvSpPr>
              <a:spLocks noChangeArrowheads="1"/>
            </p:cNvSpPr>
            <p:nvPr/>
          </p:nvSpPr>
          <p:spPr bwMode="auto">
            <a:xfrm>
              <a:off x="3246" y="1968"/>
              <a:ext cx="240"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29" name="Oval 55"/>
            <p:cNvSpPr>
              <a:spLocks noChangeArrowheads="1"/>
            </p:cNvSpPr>
            <p:nvPr/>
          </p:nvSpPr>
          <p:spPr bwMode="auto">
            <a:xfrm>
              <a:off x="3216" y="1440"/>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0" name="Line 58"/>
            <p:cNvSpPr>
              <a:spLocks noChangeShapeType="1"/>
            </p:cNvSpPr>
            <p:nvPr/>
          </p:nvSpPr>
          <p:spPr bwMode="auto">
            <a:xfrm>
              <a:off x="3024" y="1584"/>
              <a:ext cx="19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1" name="Line 59"/>
            <p:cNvSpPr>
              <a:spLocks noChangeShapeType="1"/>
            </p:cNvSpPr>
            <p:nvPr/>
          </p:nvSpPr>
          <p:spPr bwMode="auto">
            <a:xfrm flipV="1">
              <a:off x="3360" y="1728"/>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2" name="Text Box 72"/>
            <p:cNvSpPr txBox="1">
              <a:spLocks noChangeArrowheads="1"/>
            </p:cNvSpPr>
            <p:nvPr/>
          </p:nvSpPr>
          <p:spPr bwMode="auto">
            <a:xfrm>
              <a:off x="3186" y="147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a:latin typeface="Times New Roman" pitchFamily="18" charset="0"/>
                </a:rPr>
                <a:t>LIC</a:t>
              </a:r>
            </a:p>
          </p:txBody>
        </p:sp>
        <p:sp>
          <p:nvSpPr>
            <p:cNvPr id="12333" name="Text Box 76"/>
            <p:cNvSpPr txBox="1">
              <a:spLocks noChangeArrowheads="1"/>
            </p:cNvSpPr>
            <p:nvPr/>
          </p:nvSpPr>
          <p:spPr bwMode="auto">
            <a:xfrm>
              <a:off x="2784" y="235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000" b="0">
                  <a:latin typeface="Times New Roman" pitchFamily="18" charset="0"/>
                </a:rPr>
                <a:t>出料控制液面</a:t>
              </a:r>
            </a:p>
          </p:txBody>
        </p:sp>
      </p:grpSp>
      <p:grpSp>
        <p:nvGrpSpPr>
          <p:cNvPr id="7" name="Group 80"/>
          <p:cNvGrpSpPr>
            <a:grpSpLocks/>
          </p:cNvGrpSpPr>
          <p:nvPr/>
        </p:nvGrpSpPr>
        <p:grpSpPr bwMode="auto">
          <a:xfrm>
            <a:off x="2590800" y="4572000"/>
            <a:ext cx="4038600" cy="1997075"/>
            <a:chOff x="1632" y="2880"/>
            <a:chExt cx="2544" cy="1258"/>
          </a:xfrm>
        </p:grpSpPr>
        <p:grpSp>
          <p:nvGrpSpPr>
            <p:cNvPr id="12295" name="Group 35"/>
            <p:cNvGrpSpPr>
              <a:grpSpLocks/>
            </p:cNvGrpSpPr>
            <p:nvPr/>
          </p:nvGrpSpPr>
          <p:grpSpPr bwMode="auto">
            <a:xfrm>
              <a:off x="1824" y="2919"/>
              <a:ext cx="240" cy="99"/>
              <a:chOff x="912" y="3501"/>
              <a:chExt cx="240" cy="99"/>
            </a:xfrm>
          </p:grpSpPr>
          <p:sp>
            <p:nvSpPr>
              <p:cNvPr id="12318" name="Line 31"/>
              <p:cNvSpPr>
                <a:spLocks noChangeShapeType="1"/>
              </p:cNvSpPr>
              <p:nvPr/>
            </p:nvSpPr>
            <p:spPr bwMode="auto">
              <a:xfrm>
                <a:off x="912" y="350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32"/>
              <p:cNvSpPr>
                <a:spLocks noChangeShapeType="1"/>
              </p:cNvSpPr>
              <p:nvPr/>
            </p:nvSpPr>
            <p:spPr bwMode="auto">
              <a:xfrm>
                <a:off x="1152" y="3501"/>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33"/>
              <p:cNvSpPr>
                <a:spLocks noChangeShapeType="1"/>
              </p:cNvSpPr>
              <p:nvPr/>
            </p:nvSpPr>
            <p:spPr bwMode="auto">
              <a:xfrm flipH="1">
                <a:off x="912" y="350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34"/>
              <p:cNvSpPr>
                <a:spLocks noChangeShapeType="1"/>
              </p:cNvSpPr>
              <p:nvPr/>
            </p:nvSpPr>
            <p:spPr bwMode="auto">
              <a:xfrm>
                <a:off x="912" y="350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296" name="Group 36"/>
            <p:cNvGrpSpPr>
              <a:grpSpLocks/>
            </p:cNvGrpSpPr>
            <p:nvPr/>
          </p:nvGrpSpPr>
          <p:grpSpPr bwMode="auto">
            <a:xfrm>
              <a:off x="3744" y="3600"/>
              <a:ext cx="240" cy="99"/>
              <a:chOff x="912" y="3501"/>
              <a:chExt cx="240" cy="99"/>
            </a:xfrm>
          </p:grpSpPr>
          <p:sp>
            <p:nvSpPr>
              <p:cNvPr id="12314" name="Line 37"/>
              <p:cNvSpPr>
                <a:spLocks noChangeShapeType="1"/>
              </p:cNvSpPr>
              <p:nvPr/>
            </p:nvSpPr>
            <p:spPr bwMode="auto">
              <a:xfrm>
                <a:off x="912" y="350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Line 38"/>
              <p:cNvSpPr>
                <a:spLocks noChangeShapeType="1"/>
              </p:cNvSpPr>
              <p:nvPr/>
            </p:nvSpPr>
            <p:spPr bwMode="auto">
              <a:xfrm>
                <a:off x="1152" y="3501"/>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Line 39"/>
              <p:cNvSpPr>
                <a:spLocks noChangeShapeType="1"/>
              </p:cNvSpPr>
              <p:nvPr/>
            </p:nvSpPr>
            <p:spPr bwMode="auto">
              <a:xfrm flipH="1">
                <a:off x="912" y="350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40"/>
              <p:cNvSpPr>
                <a:spLocks noChangeShapeType="1"/>
              </p:cNvSpPr>
              <p:nvPr/>
            </p:nvSpPr>
            <p:spPr bwMode="auto">
              <a:xfrm>
                <a:off x="912" y="3504"/>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97" name="Oval 56"/>
            <p:cNvSpPr>
              <a:spLocks noChangeArrowheads="1"/>
            </p:cNvSpPr>
            <p:nvPr/>
          </p:nvSpPr>
          <p:spPr bwMode="auto">
            <a:xfrm>
              <a:off x="1776" y="3312"/>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298" name="Oval 57"/>
            <p:cNvSpPr>
              <a:spLocks noChangeArrowheads="1"/>
            </p:cNvSpPr>
            <p:nvPr/>
          </p:nvSpPr>
          <p:spPr bwMode="auto">
            <a:xfrm>
              <a:off x="3408" y="2976"/>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299" name="Rectangle 60"/>
            <p:cNvSpPr>
              <a:spLocks noChangeArrowheads="1"/>
            </p:cNvSpPr>
            <p:nvPr/>
          </p:nvSpPr>
          <p:spPr bwMode="auto">
            <a:xfrm>
              <a:off x="2400" y="2880"/>
              <a:ext cx="816" cy="91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2300" name="Line 61"/>
            <p:cNvSpPr>
              <a:spLocks noChangeShapeType="1"/>
            </p:cNvSpPr>
            <p:nvPr/>
          </p:nvSpPr>
          <p:spPr bwMode="auto">
            <a:xfrm>
              <a:off x="1632" y="2976"/>
              <a:ext cx="76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1" name="Line 62"/>
            <p:cNvSpPr>
              <a:spLocks noChangeShapeType="1"/>
            </p:cNvSpPr>
            <p:nvPr/>
          </p:nvSpPr>
          <p:spPr bwMode="auto">
            <a:xfrm>
              <a:off x="1920" y="29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Oval 63"/>
            <p:cNvSpPr>
              <a:spLocks noChangeArrowheads="1"/>
            </p:cNvSpPr>
            <p:nvPr/>
          </p:nvSpPr>
          <p:spPr bwMode="auto">
            <a:xfrm>
              <a:off x="1824" y="3120"/>
              <a:ext cx="192"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03" name="Line 64"/>
            <p:cNvSpPr>
              <a:spLocks noChangeShapeType="1"/>
            </p:cNvSpPr>
            <p:nvPr/>
          </p:nvSpPr>
          <p:spPr bwMode="auto">
            <a:xfrm>
              <a:off x="2064" y="3456"/>
              <a:ext cx="3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 name="Line 65"/>
            <p:cNvSpPr>
              <a:spLocks noChangeShapeType="1"/>
            </p:cNvSpPr>
            <p:nvPr/>
          </p:nvSpPr>
          <p:spPr bwMode="auto">
            <a:xfrm>
              <a:off x="1920" y="3216"/>
              <a:ext cx="0" cy="9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 name="Line 66"/>
            <p:cNvSpPr>
              <a:spLocks noChangeShapeType="1"/>
            </p:cNvSpPr>
            <p:nvPr/>
          </p:nvSpPr>
          <p:spPr bwMode="auto">
            <a:xfrm>
              <a:off x="3216" y="3648"/>
              <a:ext cx="96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06" name="Line 67"/>
            <p:cNvSpPr>
              <a:spLocks noChangeShapeType="1"/>
            </p:cNvSpPr>
            <p:nvPr/>
          </p:nvSpPr>
          <p:spPr bwMode="auto">
            <a:xfrm flipV="1">
              <a:off x="3888" y="345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Oval 68"/>
            <p:cNvSpPr>
              <a:spLocks noChangeArrowheads="1"/>
            </p:cNvSpPr>
            <p:nvPr/>
          </p:nvSpPr>
          <p:spPr bwMode="auto">
            <a:xfrm>
              <a:off x="3783" y="3396"/>
              <a:ext cx="192"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08" name="Line 69"/>
            <p:cNvSpPr>
              <a:spLocks noChangeShapeType="1"/>
            </p:cNvSpPr>
            <p:nvPr/>
          </p:nvSpPr>
          <p:spPr bwMode="auto">
            <a:xfrm>
              <a:off x="3552" y="3264"/>
              <a:ext cx="0" cy="3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Line 70"/>
            <p:cNvSpPr>
              <a:spLocks noChangeShapeType="1"/>
            </p:cNvSpPr>
            <p:nvPr/>
          </p:nvSpPr>
          <p:spPr bwMode="auto">
            <a:xfrm>
              <a:off x="3696" y="3120"/>
              <a:ext cx="19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 name="Line 71"/>
            <p:cNvSpPr>
              <a:spLocks noChangeShapeType="1"/>
            </p:cNvSpPr>
            <p:nvPr/>
          </p:nvSpPr>
          <p:spPr bwMode="auto">
            <a:xfrm>
              <a:off x="3888" y="3120"/>
              <a:ext cx="0" cy="2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Text Box 73"/>
            <p:cNvSpPr txBox="1">
              <a:spLocks noChangeArrowheads="1"/>
            </p:cNvSpPr>
            <p:nvPr/>
          </p:nvSpPr>
          <p:spPr bwMode="auto">
            <a:xfrm>
              <a:off x="1752" y="3348"/>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a:latin typeface="Times New Roman" pitchFamily="18" charset="0"/>
                </a:rPr>
                <a:t>LIC</a:t>
              </a:r>
            </a:p>
          </p:txBody>
        </p:sp>
        <p:sp>
          <p:nvSpPr>
            <p:cNvPr id="12312" name="Text Box 74"/>
            <p:cNvSpPr txBox="1">
              <a:spLocks noChangeArrowheads="1"/>
            </p:cNvSpPr>
            <p:nvPr/>
          </p:nvSpPr>
          <p:spPr bwMode="auto">
            <a:xfrm>
              <a:off x="3396" y="301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a:latin typeface="Times New Roman" pitchFamily="18" charset="0"/>
                </a:rPr>
                <a:t>FC</a:t>
              </a:r>
            </a:p>
          </p:txBody>
        </p:sp>
        <p:sp>
          <p:nvSpPr>
            <p:cNvPr id="12313" name="Text Box 77"/>
            <p:cNvSpPr txBox="1">
              <a:spLocks noChangeArrowheads="1"/>
            </p:cNvSpPr>
            <p:nvPr/>
          </p:nvSpPr>
          <p:spPr bwMode="auto">
            <a:xfrm>
              <a:off x="2208" y="3888"/>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000" b="0">
                  <a:latin typeface="Times New Roman" pitchFamily="18" charset="0"/>
                </a:rPr>
                <a:t>进料控制液面</a:t>
              </a:r>
            </a:p>
          </p:txBody>
        </p:sp>
      </p:grpSp>
    </p:spTree>
    <p:extLst>
      <p:ext uri="{BB962C8B-B14F-4D97-AF65-F5344CB8AC3E}">
        <p14:creationId xmlns:p14="http://schemas.microsoft.com/office/powerpoint/2010/main" val="1775135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randombar(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lide(fromRight)">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572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dirty="0">
                <a:solidFill>
                  <a:schemeClr val="tx2"/>
                </a:solidFill>
                <a:latin typeface="仿宋_GB2312" pitchFamily="49" charset="-122"/>
                <a:ea typeface="仿宋_GB2312" pitchFamily="49" charset="-122"/>
              </a:rPr>
              <a:t> C  </a:t>
            </a:r>
            <a:r>
              <a:rPr kumimoji="1" lang="zh-CN" altLang="en-US" sz="2400" dirty="0">
                <a:solidFill>
                  <a:schemeClr val="tx2"/>
                </a:solidFill>
                <a:latin typeface="仿宋_GB2312" pitchFamily="49" charset="-122"/>
                <a:ea typeface="仿宋_GB2312" pitchFamily="49" charset="-122"/>
              </a:rPr>
              <a:t>两个液相的界面控制</a:t>
            </a:r>
            <a:r>
              <a:rPr kumimoji="1" lang="en-US" altLang="zh-CN" sz="2400" dirty="0">
                <a:solidFill>
                  <a:schemeClr val="tx2"/>
                </a:solidFill>
                <a:latin typeface="仿宋_GB2312" pitchFamily="49" charset="-122"/>
                <a:ea typeface="仿宋_GB2312" pitchFamily="49" charset="-122"/>
              </a:rPr>
              <a:t>(</a:t>
            </a:r>
            <a:r>
              <a:rPr kumimoji="1" lang="zh-CN" altLang="en-US" sz="2400" dirty="0">
                <a:solidFill>
                  <a:schemeClr val="tx2"/>
                </a:solidFill>
                <a:latin typeface="仿宋_GB2312" pitchFamily="49" charset="-122"/>
                <a:ea typeface="仿宋_GB2312" pitchFamily="49" charset="-122"/>
              </a:rPr>
              <a:t>液</a:t>
            </a:r>
            <a:r>
              <a:rPr kumimoji="1" lang="en-US" altLang="zh-CN" sz="2400" dirty="0">
                <a:solidFill>
                  <a:schemeClr val="tx2"/>
                </a:solidFill>
                <a:latin typeface="仿宋_GB2312" pitchFamily="49" charset="-122"/>
                <a:ea typeface="仿宋_GB2312" pitchFamily="49" charset="-122"/>
              </a:rPr>
              <a:t>-</a:t>
            </a:r>
            <a:r>
              <a:rPr kumimoji="1" lang="zh-CN" altLang="en-US" sz="2400" dirty="0">
                <a:solidFill>
                  <a:schemeClr val="tx2"/>
                </a:solidFill>
                <a:latin typeface="仿宋_GB2312" pitchFamily="49" charset="-122"/>
                <a:ea typeface="仿宋_GB2312" pitchFamily="49" charset="-122"/>
              </a:rPr>
              <a:t>液分离）</a:t>
            </a:r>
          </a:p>
        </p:txBody>
      </p:sp>
      <p:grpSp>
        <p:nvGrpSpPr>
          <p:cNvPr id="2" name="Group 48"/>
          <p:cNvGrpSpPr>
            <a:grpSpLocks/>
          </p:cNvGrpSpPr>
          <p:nvPr/>
        </p:nvGrpSpPr>
        <p:grpSpPr bwMode="auto">
          <a:xfrm>
            <a:off x="533400" y="1752600"/>
            <a:ext cx="5943600" cy="2438400"/>
            <a:chOff x="336" y="1104"/>
            <a:chExt cx="3744" cy="1536"/>
          </a:xfrm>
        </p:grpSpPr>
        <p:sp>
          <p:nvSpPr>
            <p:cNvPr id="13316" name="Oval 3"/>
            <p:cNvSpPr>
              <a:spLocks noChangeArrowheads="1"/>
            </p:cNvSpPr>
            <p:nvPr/>
          </p:nvSpPr>
          <p:spPr bwMode="auto">
            <a:xfrm>
              <a:off x="1392" y="1104"/>
              <a:ext cx="336" cy="52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7" name="Oval 4"/>
            <p:cNvSpPr>
              <a:spLocks noChangeArrowheads="1"/>
            </p:cNvSpPr>
            <p:nvPr/>
          </p:nvSpPr>
          <p:spPr bwMode="auto">
            <a:xfrm>
              <a:off x="2736" y="1104"/>
              <a:ext cx="336" cy="52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8" name="Rectangle 5"/>
            <p:cNvSpPr>
              <a:spLocks noChangeArrowheads="1"/>
            </p:cNvSpPr>
            <p:nvPr/>
          </p:nvSpPr>
          <p:spPr bwMode="auto">
            <a:xfrm>
              <a:off x="1548" y="1104"/>
              <a:ext cx="1392" cy="52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3319" name="Line 6"/>
            <p:cNvSpPr>
              <a:spLocks noChangeShapeType="1"/>
            </p:cNvSpPr>
            <p:nvPr/>
          </p:nvSpPr>
          <p:spPr bwMode="auto">
            <a:xfrm>
              <a:off x="2208" y="1209"/>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 name="Line 7"/>
            <p:cNvSpPr>
              <a:spLocks noChangeShapeType="1"/>
            </p:cNvSpPr>
            <p:nvPr/>
          </p:nvSpPr>
          <p:spPr bwMode="auto">
            <a:xfrm>
              <a:off x="1536" y="1344"/>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1" name="Line 8"/>
            <p:cNvSpPr>
              <a:spLocks noChangeShapeType="1"/>
            </p:cNvSpPr>
            <p:nvPr/>
          </p:nvSpPr>
          <p:spPr bwMode="auto">
            <a:xfrm flipH="1">
              <a:off x="1536" y="1344"/>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2" name="Line 9"/>
            <p:cNvSpPr>
              <a:spLocks noChangeShapeType="1"/>
            </p:cNvSpPr>
            <p:nvPr/>
          </p:nvSpPr>
          <p:spPr bwMode="auto">
            <a:xfrm flipH="1">
              <a:off x="1584" y="134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Line 10"/>
            <p:cNvSpPr>
              <a:spLocks noChangeShapeType="1"/>
            </p:cNvSpPr>
            <p:nvPr/>
          </p:nvSpPr>
          <p:spPr bwMode="auto">
            <a:xfrm flipH="1">
              <a:off x="1776" y="1344"/>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4" name="Line 11"/>
            <p:cNvSpPr>
              <a:spLocks noChangeShapeType="1"/>
            </p:cNvSpPr>
            <p:nvPr/>
          </p:nvSpPr>
          <p:spPr bwMode="auto">
            <a:xfrm flipH="1">
              <a:off x="1920" y="1344"/>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12"/>
            <p:cNvSpPr>
              <a:spLocks noChangeShapeType="1"/>
            </p:cNvSpPr>
            <p:nvPr/>
          </p:nvSpPr>
          <p:spPr bwMode="auto">
            <a:xfrm flipH="1">
              <a:off x="2064" y="148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13"/>
            <p:cNvSpPr>
              <a:spLocks noChangeShapeType="1"/>
            </p:cNvSpPr>
            <p:nvPr/>
          </p:nvSpPr>
          <p:spPr bwMode="auto">
            <a:xfrm>
              <a:off x="1632" y="1248"/>
              <a:ext cx="5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14"/>
            <p:cNvSpPr>
              <a:spLocks noChangeShapeType="1"/>
            </p:cNvSpPr>
            <p:nvPr/>
          </p:nvSpPr>
          <p:spPr bwMode="auto">
            <a:xfrm>
              <a:off x="1632" y="1296"/>
              <a:ext cx="3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15"/>
            <p:cNvSpPr>
              <a:spLocks noChangeShapeType="1"/>
            </p:cNvSpPr>
            <p:nvPr/>
          </p:nvSpPr>
          <p:spPr bwMode="auto">
            <a:xfrm>
              <a:off x="2208" y="1440"/>
              <a:ext cx="72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16"/>
            <p:cNvSpPr>
              <a:spLocks noChangeShapeType="1"/>
            </p:cNvSpPr>
            <p:nvPr/>
          </p:nvSpPr>
          <p:spPr bwMode="auto">
            <a:xfrm>
              <a:off x="2400" y="1536"/>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17"/>
            <p:cNvSpPr>
              <a:spLocks noChangeShapeType="1"/>
            </p:cNvSpPr>
            <p:nvPr/>
          </p:nvSpPr>
          <p:spPr bwMode="auto">
            <a:xfrm>
              <a:off x="2304" y="1584"/>
              <a:ext cx="24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Line 18"/>
            <p:cNvSpPr>
              <a:spLocks noChangeShapeType="1"/>
            </p:cNvSpPr>
            <p:nvPr/>
          </p:nvSpPr>
          <p:spPr bwMode="auto">
            <a:xfrm>
              <a:off x="2784" y="1584"/>
              <a:ext cx="14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Line 19"/>
            <p:cNvSpPr>
              <a:spLocks noChangeShapeType="1"/>
            </p:cNvSpPr>
            <p:nvPr/>
          </p:nvSpPr>
          <p:spPr bwMode="auto">
            <a:xfrm flipH="1">
              <a:off x="1152" y="1344"/>
              <a:ext cx="384"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Oval 20"/>
            <p:cNvSpPr>
              <a:spLocks noChangeArrowheads="1"/>
            </p:cNvSpPr>
            <p:nvPr/>
          </p:nvSpPr>
          <p:spPr bwMode="auto">
            <a:xfrm>
              <a:off x="873" y="1194"/>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4" name="Line 21"/>
            <p:cNvSpPr>
              <a:spLocks noChangeShapeType="1"/>
            </p:cNvSpPr>
            <p:nvPr/>
          </p:nvSpPr>
          <p:spPr bwMode="auto">
            <a:xfrm>
              <a:off x="1776" y="16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5" name="Line 22"/>
            <p:cNvSpPr>
              <a:spLocks noChangeShapeType="1"/>
            </p:cNvSpPr>
            <p:nvPr/>
          </p:nvSpPr>
          <p:spPr bwMode="auto">
            <a:xfrm flipH="1">
              <a:off x="336" y="2016"/>
              <a:ext cx="14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36" name="Group 31"/>
            <p:cNvGrpSpPr>
              <a:grpSpLocks/>
            </p:cNvGrpSpPr>
            <p:nvPr/>
          </p:nvGrpSpPr>
          <p:grpSpPr bwMode="auto">
            <a:xfrm>
              <a:off x="885" y="1776"/>
              <a:ext cx="240" cy="315"/>
              <a:chOff x="858" y="1776"/>
              <a:chExt cx="240" cy="315"/>
            </a:xfrm>
          </p:grpSpPr>
          <p:grpSp>
            <p:nvGrpSpPr>
              <p:cNvPr id="13354" name="Group 27"/>
              <p:cNvGrpSpPr>
                <a:grpSpLocks/>
              </p:cNvGrpSpPr>
              <p:nvPr/>
            </p:nvGrpSpPr>
            <p:grpSpPr bwMode="auto">
              <a:xfrm>
                <a:off x="858" y="1938"/>
                <a:ext cx="240" cy="153"/>
                <a:chOff x="1488" y="3015"/>
                <a:chExt cx="240" cy="153"/>
              </a:xfrm>
            </p:grpSpPr>
            <p:sp>
              <p:nvSpPr>
                <p:cNvPr id="13357" name="Line 23"/>
                <p:cNvSpPr>
                  <a:spLocks noChangeShapeType="1"/>
                </p:cNvSpPr>
                <p:nvPr/>
              </p:nvSpPr>
              <p:spPr bwMode="auto">
                <a:xfrm>
                  <a:off x="1488" y="30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8" name="Line 24"/>
                <p:cNvSpPr>
                  <a:spLocks noChangeShapeType="1"/>
                </p:cNvSpPr>
                <p:nvPr/>
              </p:nvSpPr>
              <p:spPr bwMode="auto">
                <a:xfrm>
                  <a:off x="1728" y="301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9" name="Line 25"/>
                <p:cNvSpPr>
                  <a:spLocks noChangeShapeType="1"/>
                </p:cNvSpPr>
                <p:nvPr/>
              </p:nvSpPr>
              <p:spPr bwMode="auto">
                <a:xfrm>
                  <a:off x="1488" y="302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0" name="Line 26"/>
                <p:cNvSpPr>
                  <a:spLocks noChangeShapeType="1"/>
                </p:cNvSpPr>
                <p:nvPr/>
              </p:nvSpPr>
              <p:spPr bwMode="auto">
                <a:xfrm flipH="1">
                  <a:off x="1488" y="302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55" name="Line 28"/>
              <p:cNvSpPr>
                <a:spLocks noChangeShapeType="1"/>
              </p:cNvSpPr>
              <p:nvPr/>
            </p:nvSpPr>
            <p:spPr bwMode="auto">
              <a:xfrm flipV="1">
                <a:off x="978" y="18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6" name="Oval 29"/>
              <p:cNvSpPr>
                <a:spLocks noChangeArrowheads="1"/>
              </p:cNvSpPr>
              <p:nvPr/>
            </p:nvSpPr>
            <p:spPr bwMode="auto">
              <a:xfrm>
                <a:off x="858" y="1776"/>
                <a:ext cx="240" cy="96"/>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13337" name="Line 30"/>
            <p:cNvSpPr>
              <a:spLocks noChangeShapeType="1"/>
            </p:cNvSpPr>
            <p:nvPr/>
          </p:nvSpPr>
          <p:spPr bwMode="auto">
            <a:xfrm>
              <a:off x="1008" y="1488"/>
              <a:ext cx="0" cy="2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8" name="Line 32"/>
            <p:cNvSpPr>
              <a:spLocks noChangeShapeType="1"/>
            </p:cNvSpPr>
            <p:nvPr/>
          </p:nvSpPr>
          <p:spPr bwMode="auto">
            <a:xfrm>
              <a:off x="2736" y="16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9" name="Line 33"/>
            <p:cNvSpPr>
              <a:spLocks noChangeShapeType="1"/>
            </p:cNvSpPr>
            <p:nvPr/>
          </p:nvSpPr>
          <p:spPr bwMode="auto">
            <a:xfrm>
              <a:off x="2736" y="2016"/>
              <a:ext cx="13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40" name="Group 34"/>
            <p:cNvGrpSpPr>
              <a:grpSpLocks/>
            </p:cNvGrpSpPr>
            <p:nvPr/>
          </p:nvGrpSpPr>
          <p:grpSpPr bwMode="auto">
            <a:xfrm>
              <a:off x="3504" y="1776"/>
              <a:ext cx="240" cy="315"/>
              <a:chOff x="858" y="1776"/>
              <a:chExt cx="240" cy="315"/>
            </a:xfrm>
          </p:grpSpPr>
          <p:grpSp>
            <p:nvGrpSpPr>
              <p:cNvPr id="13347" name="Group 35"/>
              <p:cNvGrpSpPr>
                <a:grpSpLocks/>
              </p:cNvGrpSpPr>
              <p:nvPr/>
            </p:nvGrpSpPr>
            <p:grpSpPr bwMode="auto">
              <a:xfrm>
                <a:off x="858" y="1938"/>
                <a:ext cx="240" cy="153"/>
                <a:chOff x="1488" y="3015"/>
                <a:chExt cx="240" cy="153"/>
              </a:xfrm>
            </p:grpSpPr>
            <p:sp>
              <p:nvSpPr>
                <p:cNvPr id="13350" name="Line 36"/>
                <p:cNvSpPr>
                  <a:spLocks noChangeShapeType="1"/>
                </p:cNvSpPr>
                <p:nvPr/>
              </p:nvSpPr>
              <p:spPr bwMode="auto">
                <a:xfrm>
                  <a:off x="1488" y="30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1" name="Line 37"/>
                <p:cNvSpPr>
                  <a:spLocks noChangeShapeType="1"/>
                </p:cNvSpPr>
                <p:nvPr/>
              </p:nvSpPr>
              <p:spPr bwMode="auto">
                <a:xfrm>
                  <a:off x="1728" y="301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2" name="Line 38"/>
                <p:cNvSpPr>
                  <a:spLocks noChangeShapeType="1"/>
                </p:cNvSpPr>
                <p:nvPr/>
              </p:nvSpPr>
              <p:spPr bwMode="auto">
                <a:xfrm>
                  <a:off x="1488" y="302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3" name="Line 39"/>
                <p:cNvSpPr>
                  <a:spLocks noChangeShapeType="1"/>
                </p:cNvSpPr>
                <p:nvPr/>
              </p:nvSpPr>
              <p:spPr bwMode="auto">
                <a:xfrm flipH="1">
                  <a:off x="1488" y="3024"/>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48" name="Line 40"/>
              <p:cNvSpPr>
                <a:spLocks noChangeShapeType="1"/>
              </p:cNvSpPr>
              <p:nvPr/>
            </p:nvSpPr>
            <p:spPr bwMode="auto">
              <a:xfrm flipV="1">
                <a:off x="978" y="18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9" name="Oval 41"/>
              <p:cNvSpPr>
                <a:spLocks noChangeArrowheads="1"/>
              </p:cNvSpPr>
              <p:nvPr/>
            </p:nvSpPr>
            <p:spPr bwMode="auto">
              <a:xfrm>
                <a:off x="858" y="1776"/>
                <a:ext cx="240" cy="96"/>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13341" name="Oval 42"/>
            <p:cNvSpPr>
              <a:spLocks noChangeArrowheads="1"/>
            </p:cNvSpPr>
            <p:nvPr/>
          </p:nvSpPr>
          <p:spPr bwMode="auto">
            <a:xfrm>
              <a:off x="3474" y="1317"/>
              <a:ext cx="288"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42" name="Line 43"/>
            <p:cNvSpPr>
              <a:spLocks noChangeShapeType="1"/>
            </p:cNvSpPr>
            <p:nvPr/>
          </p:nvSpPr>
          <p:spPr bwMode="auto">
            <a:xfrm>
              <a:off x="2937" y="1440"/>
              <a:ext cx="52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3" name="Line 44"/>
            <p:cNvSpPr>
              <a:spLocks noChangeShapeType="1"/>
            </p:cNvSpPr>
            <p:nvPr/>
          </p:nvSpPr>
          <p:spPr bwMode="auto">
            <a:xfrm>
              <a:off x="3618" y="1614"/>
              <a:ext cx="0" cy="14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4" name="Text Box 45"/>
            <p:cNvSpPr txBox="1">
              <a:spLocks noChangeArrowheads="1"/>
            </p:cNvSpPr>
            <p:nvPr/>
          </p:nvSpPr>
          <p:spPr bwMode="auto">
            <a:xfrm>
              <a:off x="852" y="1230"/>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LIC</a:t>
              </a:r>
            </a:p>
          </p:txBody>
        </p:sp>
        <p:sp>
          <p:nvSpPr>
            <p:cNvPr id="13345" name="Text Box 46"/>
            <p:cNvSpPr txBox="1">
              <a:spLocks noChangeArrowheads="1"/>
            </p:cNvSpPr>
            <p:nvPr/>
          </p:nvSpPr>
          <p:spPr bwMode="auto">
            <a:xfrm>
              <a:off x="3462" y="134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LIC</a:t>
              </a:r>
            </a:p>
          </p:txBody>
        </p:sp>
        <p:sp>
          <p:nvSpPr>
            <p:cNvPr id="13346" name="Text Box 47"/>
            <p:cNvSpPr txBox="1">
              <a:spLocks noChangeArrowheads="1"/>
            </p:cNvSpPr>
            <p:nvPr/>
          </p:nvSpPr>
          <p:spPr bwMode="auto">
            <a:xfrm>
              <a:off x="1296" y="2352"/>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卧式容器界面控制</a:t>
              </a:r>
            </a:p>
          </p:txBody>
        </p:sp>
      </p:grpSp>
    </p:spTree>
    <p:extLst>
      <p:ext uri="{BB962C8B-B14F-4D97-AF65-F5344CB8AC3E}">
        <p14:creationId xmlns:p14="http://schemas.microsoft.com/office/powerpoint/2010/main" val="1093577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ox(in)">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44525" y="401515"/>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dirty="0">
                <a:solidFill>
                  <a:schemeClr val="tx2"/>
                </a:solidFill>
                <a:latin typeface="仿宋_GB2312" pitchFamily="49" charset="-122"/>
                <a:ea typeface="仿宋_GB2312" pitchFamily="49" charset="-122"/>
              </a:rPr>
              <a:t>d </a:t>
            </a:r>
            <a:r>
              <a:rPr kumimoji="1" lang="zh-CN" altLang="en-US" sz="2400" dirty="0">
                <a:solidFill>
                  <a:schemeClr val="tx2"/>
                </a:solidFill>
                <a:latin typeface="仿宋_GB2312" pitchFamily="49" charset="-122"/>
                <a:ea typeface="仿宋_GB2312" pitchFamily="49" charset="-122"/>
              </a:rPr>
              <a:t>塔压调节</a:t>
            </a:r>
          </a:p>
        </p:txBody>
      </p:sp>
      <p:grpSp>
        <p:nvGrpSpPr>
          <p:cNvPr id="2" name="Group 37"/>
          <p:cNvGrpSpPr>
            <a:grpSpLocks/>
          </p:cNvGrpSpPr>
          <p:nvPr/>
        </p:nvGrpSpPr>
        <p:grpSpPr bwMode="auto">
          <a:xfrm>
            <a:off x="4572000" y="1714500"/>
            <a:ext cx="4254500" cy="3733800"/>
            <a:chOff x="1280" y="912"/>
            <a:chExt cx="2680" cy="2352"/>
          </a:xfrm>
        </p:grpSpPr>
        <p:grpSp>
          <p:nvGrpSpPr>
            <p:cNvPr id="14361" name="Group 9"/>
            <p:cNvGrpSpPr>
              <a:grpSpLocks/>
            </p:cNvGrpSpPr>
            <p:nvPr/>
          </p:nvGrpSpPr>
          <p:grpSpPr bwMode="auto">
            <a:xfrm>
              <a:off x="1344" y="1440"/>
              <a:ext cx="432" cy="1248"/>
              <a:chOff x="1344" y="1440"/>
              <a:chExt cx="432" cy="1248"/>
            </a:xfrm>
          </p:grpSpPr>
          <p:sp>
            <p:nvSpPr>
              <p:cNvPr id="14391" name="Oval 4"/>
              <p:cNvSpPr>
                <a:spLocks noChangeArrowheads="1"/>
              </p:cNvSpPr>
              <p:nvPr/>
            </p:nvSpPr>
            <p:spPr bwMode="auto">
              <a:xfrm>
                <a:off x="1344" y="1440"/>
                <a:ext cx="432"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92" name="Rectangle 3"/>
              <p:cNvSpPr>
                <a:spLocks noChangeArrowheads="1"/>
              </p:cNvSpPr>
              <p:nvPr/>
            </p:nvSpPr>
            <p:spPr bwMode="auto">
              <a:xfrm>
                <a:off x="1344" y="1584"/>
                <a:ext cx="432" cy="11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4362" name="Group 8"/>
            <p:cNvGrpSpPr>
              <a:grpSpLocks/>
            </p:cNvGrpSpPr>
            <p:nvPr/>
          </p:nvGrpSpPr>
          <p:grpSpPr bwMode="auto">
            <a:xfrm>
              <a:off x="2976" y="2256"/>
              <a:ext cx="984" cy="336"/>
              <a:chOff x="1656" y="2496"/>
              <a:chExt cx="984" cy="336"/>
            </a:xfrm>
          </p:grpSpPr>
          <p:sp>
            <p:nvSpPr>
              <p:cNvPr id="14388" name="Oval 6"/>
              <p:cNvSpPr>
                <a:spLocks noChangeArrowheads="1"/>
              </p:cNvSpPr>
              <p:nvPr/>
            </p:nvSpPr>
            <p:spPr bwMode="auto">
              <a:xfrm>
                <a:off x="1656" y="2496"/>
                <a:ext cx="192" cy="33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89" name="Oval 7"/>
              <p:cNvSpPr>
                <a:spLocks noChangeArrowheads="1"/>
              </p:cNvSpPr>
              <p:nvPr/>
            </p:nvSpPr>
            <p:spPr bwMode="auto">
              <a:xfrm>
                <a:off x="2448" y="2496"/>
                <a:ext cx="192" cy="33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90" name="Rectangle 5"/>
              <p:cNvSpPr>
                <a:spLocks noChangeArrowheads="1"/>
              </p:cNvSpPr>
              <p:nvPr/>
            </p:nvSpPr>
            <p:spPr bwMode="auto">
              <a:xfrm>
                <a:off x="1728" y="2496"/>
                <a:ext cx="816" cy="3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4363" name="Oval 10"/>
            <p:cNvSpPr>
              <a:spLocks noChangeArrowheads="1"/>
            </p:cNvSpPr>
            <p:nvPr/>
          </p:nvSpPr>
          <p:spPr bwMode="auto">
            <a:xfrm>
              <a:off x="2208" y="2688"/>
              <a:ext cx="384" cy="38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64" name="Line 11"/>
            <p:cNvSpPr>
              <a:spLocks noChangeShapeType="1"/>
            </p:cNvSpPr>
            <p:nvPr/>
          </p:nvSpPr>
          <p:spPr bwMode="auto">
            <a:xfrm flipH="1" flipV="1">
              <a:off x="2160" y="2640"/>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5" name="Line 12"/>
            <p:cNvSpPr>
              <a:spLocks noChangeShapeType="1"/>
            </p:cNvSpPr>
            <p:nvPr/>
          </p:nvSpPr>
          <p:spPr bwMode="auto">
            <a:xfrm>
              <a:off x="1584" y="13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13"/>
            <p:cNvSpPr>
              <a:spLocks noChangeShapeType="1"/>
            </p:cNvSpPr>
            <p:nvPr/>
          </p:nvSpPr>
          <p:spPr bwMode="auto">
            <a:xfrm>
              <a:off x="1584" y="134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14"/>
            <p:cNvSpPr>
              <a:spLocks noChangeShapeType="1"/>
            </p:cNvSpPr>
            <p:nvPr/>
          </p:nvSpPr>
          <p:spPr bwMode="auto">
            <a:xfrm>
              <a:off x="2352" y="1344"/>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15"/>
            <p:cNvSpPr>
              <a:spLocks noChangeShapeType="1"/>
            </p:cNvSpPr>
            <p:nvPr/>
          </p:nvSpPr>
          <p:spPr bwMode="auto">
            <a:xfrm>
              <a:off x="2400" y="307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Line 17"/>
            <p:cNvSpPr>
              <a:spLocks noChangeShapeType="1"/>
            </p:cNvSpPr>
            <p:nvPr/>
          </p:nvSpPr>
          <p:spPr bwMode="auto">
            <a:xfrm>
              <a:off x="2400" y="326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Line 18"/>
            <p:cNvSpPr>
              <a:spLocks noChangeShapeType="1"/>
            </p:cNvSpPr>
            <p:nvPr/>
          </p:nvSpPr>
          <p:spPr bwMode="auto">
            <a:xfrm flipV="1">
              <a:off x="3120" y="2592"/>
              <a:ext cx="0" cy="6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1" name="Line 19"/>
            <p:cNvSpPr>
              <a:spLocks noChangeShapeType="1"/>
            </p:cNvSpPr>
            <p:nvPr/>
          </p:nvSpPr>
          <p:spPr bwMode="auto">
            <a:xfrm>
              <a:off x="3744" y="259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72" name="Group 26"/>
            <p:cNvGrpSpPr>
              <a:grpSpLocks/>
            </p:cNvGrpSpPr>
            <p:nvPr/>
          </p:nvGrpSpPr>
          <p:grpSpPr bwMode="auto">
            <a:xfrm>
              <a:off x="3072" y="1584"/>
              <a:ext cx="192" cy="192"/>
              <a:chOff x="3552" y="1296"/>
              <a:chExt cx="192" cy="192"/>
            </a:xfrm>
          </p:grpSpPr>
          <p:sp>
            <p:nvSpPr>
              <p:cNvPr id="14382" name="Line 20"/>
              <p:cNvSpPr>
                <a:spLocks noChangeShapeType="1"/>
              </p:cNvSpPr>
              <p:nvPr/>
            </p:nvSpPr>
            <p:spPr bwMode="auto">
              <a:xfrm>
                <a:off x="3552" y="139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21"/>
              <p:cNvSpPr>
                <a:spLocks noChangeShapeType="1"/>
              </p:cNvSpPr>
              <p:nvPr/>
            </p:nvSpPr>
            <p:spPr bwMode="auto">
              <a:xfrm>
                <a:off x="3744" y="139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22"/>
              <p:cNvSpPr>
                <a:spLocks noChangeShapeType="1"/>
              </p:cNvSpPr>
              <p:nvPr/>
            </p:nvSpPr>
            <p:spPr bwMode="auto">
              <a:xfrm flipH="1">
                <a:off x="3552" y="139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Line 23"/>
              <p:cNvSpPr>
                <a:spLocks noChangeShapeType="1"/>
              </p:cNvSpPr>
              <p:nvPr/>
            </p:nvSpPr>
            <p:spPr bwMode="auto">
              <a:xfrm>
                <a:off x="3552" y="139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6" name="Line 24"/>
              <p:cNvSpPr>
                <a:spLocks noChangeShapeType="1"/>
              </p:cNvSpPr>
              <p:nvPr/>
            </p:nvSpPr>
            <p:spPr bwMode="auto">
              <a:xfrm flipV="1">
                <a:off x="3648" y="12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Oval 25"/>
              <p:cNvSpPr>
                <a:spLocks noChangeArrowheads="1"/>
              </p:cNvSpPr>
              <p:nvPr/>
            </p:nvSpPr>
            <p:spPr bwMode="auto">
              <a:xfrm>
                <a:off x="3568" y="1296"/>
                <a:ext cx="144" cy="4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14373" name="Line 27"/>
            <p:cNvSpPr>
              <a:spLocks noChangeShapeType="1"/>
            </p:cNvSpPr>
            <p:nvPr/>
          </p:nvSpPr>
          <p:spPr bwMode="auto">
            <a:xfrm>
              <a:off x="2352" y="1728"/>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4" name="Line 28"/>
            <p:cNvSpPr>
              <a:spLocks noChangeShapeType="1"/>
            </p:cNvSpPr>
            <p:nvPr/>
          </p:nvSpPr>
          <p:spPr bwMode="auto">
            <a:xfrm>
              <a:off x="3264" y="172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Line 29"/>
            <p:cNvSpPr>
              <a:spLocks noChangeShapeType="1"/>
            </p:cNvSpPr>
            <p:nvPr/>
          </p:nvSpPr>
          <p:spPr bwMode="auto">
            <a:xfrm>
              <a:off x="3552" y="172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Oval 30"/>
            <p:cNvSpPr>
              <a:spLocks noChangeArrowheads="1"/>
            </p:cNvSpPr>
            <p:nvPr/>
          </p:nvSpPr>
          <p:spPr bwMode="auto">
            <a:xfrm>
              <a:off x="1296" y="1008"/>
              <a:ext cx="240" cy="24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77" name="Line 31"/>
            <p:cNvSpPr>
              <a:spLocks noChangeShapeType="1"/>
            </p:cNvSpPr>
            <p:nvPr/>
          </p:nvSpPr>
          <p:spPr bwMode="auto">
            <a:xfrm>
              <a:off x="1416" y="124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Text Box 32"/>
            <p:cNvSpPr txBox="1">
              <a:spLocks noChangeArrowheads="1"/>
            </p:cNvSpPr>
            <p:nvPr/>
          </p:nvSpPr>
          <p:spPr bwMode="auto">
            <a:xfrm>
              <a:off x="1280" y="103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400" b="0">
                  <a:latin typeface="Times New Roman" pitchFamily="18" charset="0"/>
                </a:rPr>
                <a:t>PIC</a:t>
              </a:r>
            </a:p>
          </p:txBody>
        </p:sp>
        <p:sp>
          <p:nvSpPr>
            <p:cNvPr id="14379" name="Line 34"/>
            <p:cNvSpPr>
              <a:spLocks noChangeShapeType="1"/>
            </p:cNvSpPr>
            <p:nvPr/>
          </p:nvSpPr>
          <p:spPr bwMode="auto">
            <a:xfrm flipV="1">
              <a:off x="1408" y="912"/>
              <a:ext cx="0" cy="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35"/>
            <p:cNvSpPr>
              <a:spLocks noChangeShapeType="1"/>
            </p:cNvSpPr>
            <p:nvPr/>
          </p:nvSpPr>
          <p:spPr bwMode="auto">
            <a:xfrm>
              <a:off x="1392" y="912"/>
              <a:ext cx="177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Line 36"/>
            <p:cNvSpPr>
              <a:spLocks noChangeShapeType="1"/>
            </p:cNvSpPr>
            <p:nvPr/>
          </p:nvSpPr>
          <p:spPr bwMode="auto">
            <a:xfrm>
              <a:off x="3160" y="912"/>
              <a:ext cx="0" cy="67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7"/>
          <p:cNvGrpSpPr>
            <a:grpSpLocks/>
          </p:cNvGrpSpPr>
          <p:nvPr/>
        </p:nvGrpSpPr>
        <p:grpSpPr bwMode="auto">
          <a:xfrm>
            <a:off x="428625" y="1714500"/>
            <a:ext cx="2457450" cy="2828925"/>
            <a:chOff x="1280" y="906"/>
            <a:chExt cx="1548" cy="1782"/>
          </a:xfrm>
        </p:grpSpPr>
        <p:grpSp>
          <p:nvGrpSpPr>
            <p:cNvPr id="14342" name="Group 9"/>
            <p:cNvGrpSpPr>
              <a:grpSpLocks/>
            </p:cNvGrpSpPr>
            <p:nvPr/>
          </p:nvGrpSpPr>
          <p:grpSpPr bwMode="auto">
            <a:xfrm>
              <a:off x="1344" y="1440"/>
              <a:ext cx="432" cy="1248"/>
              <a:chOff x="1344" y="1440"/>
              <a:chExt cx="432" cy="1248"/>
            </a:xfrm>
          </p:grpSpPr>
          <p:sp>
            <p:nvSpPr>
              <p:cNvPr id="14359" name="Oval 4"/>
              <p:cNvSpPr>
                <a:spLocks noChangeArrowheads="1"/>
              </p:cNvSpPr>
              <p:nvPr/>
            </p:nvSpPr>
            <p:spPr bwMode="auto">
              <a:xfrm>
                <a:off x="1344" y="1440"/>
                <a:ext cx="432"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60" name="Rectangle 3"/>
              <p:cNvSpPr>
                <a:spLocks noChangeArrowheads="1"/>
              </p:cNvSpPr>
              <p:nvPr/>
            </p:nvSpPr>
            <p:spPr bwMode="auto">
              <a:xfrm>
                <a:off x="1344" y="1584"/>
                <a:ext cx="432" cy="110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4343" name="Line 12"/>
            <p:cNvSpPr>
              <a:spLocks noChangeShapeType="1"/>
            </p:cNvSpPr>
            <p:nvPr/>
          </p:nvSpPr>
          <p:spPr bwMode="auto">
            <a:xfrm>
              <a:off x="1584" y="13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4" name="Line 13"/>
            <p:cNvSpPr>
              <a:spLocks noChangeShapeType="1"/>
            </p:cNvSpPr>
            <p:nvPr/>
          </p:nvSpPr>
          <p:spPr bwMode="auto">
            <a:xfrm>
              <a:off x="1584" y="134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45" name="Group 26"/>
            <p:cNvGrpSpPr>
              <a:grpSpLocks/>
            </p:cNvGrpSpPr>
            <p:nvPr/>
          </p:nvGrpSpPr>
          <p:grpSpPr bwMode="auto">
            <a:xfrm>
              <a:off x="2348" y="1218"/>
              <a:ext cx="192" cy="192"/>
              <a:chOff x="2828" y="930"/>
              <a:chExt cx="192" cy="192"/>
            </a:xfrm>
          </p:grpSpPr>
          <p:sp>
            <p:nvSpPr>
              <p:cNvPr id="14353" name="Line 20"/>
              <p:cNvSpPr>
                <a:spLocks noChangeShapeType="1"/>
              </p:cNvSpPr>
              <p:nvPr/>
            </p:nvSpPr>
            <p:spPr bwMode="auto">
              <a:xfrm>
                <a:off x="2828" y="102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21"/>
              <p:cNvSpPr>
                <a:spLocks noChangeShapeType="1"/>
              </p:cNvSpPr>
              <p:nvPr/>
            </p:nvSpPr>
            <p:spPr bwMode="auto">
              <a:xfrm>
                <a:off x="3020" y="102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Line 22"/>
              <p:cNvSpPr>
                <a:spLocks noChangeShapeType="1"/>
              </p:cNvSpPr>
              <p:nvPr/>
            </p:nvSpPr>
            <p:spPr bwMode="auto">
              <a:xfrm flipH="1">
                <a:off x="2828" y="102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23"/>
              <p:cNvSpPr>
                <a:spLocks noChangeShapeType="1"/>
              </p:cNvSpPr>
              <p:nvPr/>
            </p:nvSpPr>
            <p:spPr bwMode="auto">
              <a:xfrm>
                <a:off x="2828" y="102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24"/>
              <p:cNvSpPr>
                <a:spLocks noChangeShapeType="1"/>
              </p:cNvSpPr>
              <p:nvPr/>
            </p:nvSpPr>
            <p:spPr bwMode="auto">
              <a:xfrm flipV="1">
                <a:off x="2924" y="93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8" name="Oval 25"/>
              <p:cNvSpPr>
                <a:spLocks noChangeArrowheads="1"/>
              </p:cNvSpPr>
              <p:nvPr/>
            </p:nvSpPr>
            <p:spPr bwMode="auto">
              <a:xfrm>
                <a:off x="2844" y="930"/>
                <a:ext cx="144" cy="48"/>
              </a:xfrm>
              <a:prstGeom prst="ellipse">
                <a:avLst/>
              </a:prstGeom>
              <a:solidFill>
                <a:schemeClr val="accent1"/>
              </a:solidFill>
              <a:ln w="9525">
                <a:solidFill>
                  <a:schemeClr val="tx1"/>
                </a:solidFill>
                <a:round/>
                <a:headEnd/>
                <a:tailEnd/>
              </a:ln>
            </p:spPr>
            <p:txBody>
              <a:bodyPr wrap="none" anchor="ctr"/>
              <a:lstStyle/>
              <a:p>
                <a:endParaRPr lang="zh-CN" altLang="en-US"/>
              </a:p>
            </p:txBody>
          </p:sp>
        </p:grpSp>
        <p:sp>
          <p:nvSpPr>
            <p:cNvPr id="14346" name="Line 28"/>
            <p:cNvSpPr>
              <a:spLocks noChangeShapeType="1"/>
            </p:cNvSpPr>
            <p:nvPr/>
          </p:nvSpPr>
          <p:spPr bwMode="auto">
            <a:xfrm>
              <a:off x="2540" y="136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7" name="Oval 30"/>
            <p:cNvSpPr>
              <a:spLocks noChangeArrowheads="1"/>
            </p:cNvSpPr>
            <p:nvPr/>
          </p:nvSpPr>
          <p:spPr bwMode="auto">
            <a:xfrm>
              <a:off x="1296" y="1008"/>
              <a:ext cx="240" cy="24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8" name="Line 31"/>
            <p:cNvSpPr>
              <a:spLocks noChangeShapeType="1"/>
            </p:cNvSpPr>
            <p:nvPr/>
          </p:nvSpPr>
          <p:spPr bwMode="auto">
            <a:xfrm>
              <a:off x="1416" y="124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Text Box 32"/>
            <p:cNvSpPr txBox="1">
              <a:spLocks noChangeArrowheads="1"/>
            </p:cNvSpPr>
            <p:nvPr/>
          </p:nvSpPr>
          <p:spPr bwMode="auto">
            <a:xfrm>
              <a:off x="1280" y="103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400" b="0">
                  <a:latin typeface="Times New Roman" pitchFamily="18" charset="0"/>
                </a:rPr>
                <a:t>PIC</a:t>
              </a:r>
            </a:p>
          </p:txBody>
        </p:sp>
        <p:sp>
          <p:nvSpPr>
            <p:cNvPr id="14350" name="Line 34"/>
            <p:cNvSpPr>
              <a:spLocks noChangeShapeType="1"/>
            </p:cNvSpPr>
            <p:nvPr/>
          </p:nvSpPr>
          <p:spPr bwMode="auto">
            <a:xfrm flipV="1">
              <a:off x="1408" y="912"/>
              <a:ext cx="0" cy="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1" name="Line 35"/>
            <p:cNvSpPr>
              <a:spLocks noChangeShapeType="1"/>
            </p:cNvSpPr>
            <p:nvPr/>
          </p:nvSpPr>
          <p:spPr bwMode="auto">
            <a:xfrm flipV="1">
              <a:off x="1392" y="906"/>
              <a:ext cx="1013" cy="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Line 36"/>
            <p:cNvSpPr>
              <a:spLocks noChangeShapeType="1"/>
            </p:cNvSpPr>
            <p:nvPr/>
          </p:nvSpPr>
          <p:spPr bwMode="auto">
            <a:xfrm flipH="1">
              <a:off x="2436" y="906"/>
              <a:ext cx="14" cy="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14341" name="直接箭头连接符 69"/>
          <p:cNvCxnSpPr>
            <a:cxnSpLocks noChangeShapeType="1"/>
            <a:stCxn id="14346" idx="0"/>
          </p:cNvCxnSpPr>
          <p:nvPr/>
        </p:nvCxnSpPr>
        <p:spPr bwMode="auto">
          <a:xfrm rot="5400000" flipH="1" flipV="1">
            <a:off x="2674144" y="2183606"/>
            <a:ext cx="9525" cy="5000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11681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23850" y="908050"/>
            <a:ext cx="8712646"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3200" dirty="0">
                <a:solidFill>
                  <a:srgbClr val="0000FF"/>
                </a:solidFill>
                <a:latin typeface="Times New Roman" pitchFamily="18" charset="0"/>
                <a:ea typeface="仿宋_GB2312" pitchFamily="49" charset="-122"/>
              </a:rPr>
              <a:t>  </a:t>
            </a:r>
          </a:p>
          <a:p>
            <a:pPr eaLnBrk="1" hangingPunct="1">
              <a:spcBef>
                <a:spcPct val="50000"/>
              </a:spcBef>
            </a:pPr>
            <a:r>
              <a:rPr kumimoji="1" lang="en-US" altLang="zh-CN" sz="3200" dirty="0">
                <a:solidFill>
                  <a:srgbClr val="0000FF"/>
                </a:solidFill>
                <a:latin typeface="华文新魏" pitchFamily="2" charset="-122"/>
                <a:ea typeface="华文新魏" pitchFamily="2" charset="-122"/>
              </a:rPr>
              <a:t>  (5) </a:t>
            </a:r>
            <a:r>
              <a:rPr kumimoji="1" lang="zh-CN" altLang="en-US" sz="3200" dirty="0">
                <a:solidFill>
                  <a:srgbClr val="0000FF"/>
                </a:solidFill>
                <a:latin typeface="华文新魏" pitchFamily="2" charset="-122"/>
                <a:ea typeface="华文新魏" pitchFamily="2" charset="-122"/>
              </a:rPr>
              <a:t>确定过程的综合平衡</a:t>
            </a:r>
          </a:p>
          <a:p>
            <a:pPr eaLnBrk="1" hangingPunct="1">
              <a:spcBef>
                <a:spcPct val="50000"/>
              </a:spcBef>
            </a:pPr>
            <a:r>
              <a:rPr kumimoji="1" lang="zh-CN" altLang="en-US" sz="3200" dirty="0">
                <a:solidFill>
                  <a:srgbClr val="0000FF"/>
                </a:solidFill>
                <a:latin typeface="华文新魏" pitchFamily="2" charset="-122"/>
                <a:ea typeface="华文新魏" pitchFamily="2" charset="-122"/>
              </a:rPr>
              <a:t>  </a:t>
            </a:r>
            <a:r>
              <a:rPr kumimoji="1" lang="en-US" altLang="zh-CN" sz="3200" dirty="0">
                <a:solidFill>
                  <a:srgbClr val="0000FF"/>
                </a:solidFill>
                <a:latin typeface="华文新魏" pitchFamily="2" charset="-122"/>
                <a:ea typeface="华文新魏" pitchFamily="2" charset="-122"/>
              </a:rPr>
              <a:t>(6) </a:t>
            </a:r>
            <a:r>
              <a:rPr kumimoji="1" lang="zh-CN" altLang="en-US" sz="3200" dirty="0">
                <a:solidFill>
                  <a:srgbClr val="0000FF"/>
                </a:solidFill>
                <a:latin typeface="华文新魏" pitchFamily="2" charset="-122"/>
                <a:ea typeface="华文新魏" pitchFamily="2" charset="-122"/>
              </a:rPr>
              <a:t>确定三废治理方法</a:t>
            </a:r>
          </a:p>
          <a:p>
            <a:pPr eaLnBrk="1" hangingPunct="1">
              <a:spcBef>
                <a:spcPct val="50000"/>
              </a:spcBef>
            </a:pPr>
            <a:r>
              <a:rPr kumimoji="1" lang="zh-CN" altLang="en-US" sz="3200" dirty="0">
                <a:solidFill>
                  <a:srgbClr val="0000FF"/>
                </a:solidFill>
                <a:latin typeface="华文新魏" pitchFamily="2" charset="-122"/>
                <a:ea typeface="华文新魏" pitchFamily="2" charset="-122"/>
              </a:rPr>
              <a:t>  </a:t>
            </a:r>
            <a:r>
              <a:rPr kumimoji="1" lang="en-US" altLang="zh-CN" sz="3200" dirty="0">
                <a:solidFill>
                  <a:srgbClr val="0000FF"/>
                </a:solidFill>
                <a:latin typeface="华文新魏" pitchFamily="2" charset="-122"/>
                <a:ea typeface="华文新魏" pitchFamily="2" charset="-122"/>
              </a:rPr>
              <a:t>(7) </a:t>
            </a:r>
            <a:r>
              <a:rPr kumimoji="1" lang="zh-CN" altLang="en-US" sz="3200" dirty="0">
                <a:solidFill>
                  <a:srgbClr val="0000FF"/>
                </a:solidFill>
                <a:latin typeface="华文新魏" pitchFamily="2" charset="-122"/>
                <a:ea typeface="华文新魏" pitchFamily="2" charset="-122"/>
              </a:rPr>
              <a:t>制定安全生产措施</a:t>
            </a:r>
          </a:p>
          <a:p>
            <a:pPr eaLnBrk="1" hangingPunct="1">
              <a:spcBef>
                <a:spcPct val="50000"/>
              </a:spcBef>
            </a:pPr>
            <a:r>
              <a:rPr kumimoji="1" lang="zh-CN" altLang="en-US" sz="3200" dirty="0">
                <a:solidFill>
                  <a:srgbClr val="0000FF"/>
                </a:solidFill>
                <a:latin typeface="华文新魏" pitchFamily="2" charset="-122"/>
                <a:ea typeface="华文新魏" pitchFamily="2" charset="-122"/>
              </a:rPr>
              <a:t>  </a:t>
            </a:r>
            <a:r>
              <a:rPr kumimoji="1" lang="en-US" altLang="zh-CN" sz="3200" dirty="0">
                <a:solidFill>
                  <a:srgbClr val="0000FF"/>
                </a:solidFill>
                <a:latin typeface="华文新魏" pitchFamily="2" charset="-122"/>
                <a:ea typeface="华文新魏" pitchFamily="2" charset="-122"/>
              </a:rPr>
              <a:t>(8) </a:t>
            </a:r>
            <a:r>
              <a:rPr kumimoji="1" lang="zh-CN" altLang="en-US" sz="3200" dirty="0">
                <a:solidFill>
                  <a:srgbClr val="0000FF"/>
                </a:solidFill>
                <a:latin typeface="华文新魏" pitchFamily="2" charset="-122"/>
                <a:ea typeface="华文新魏" pitchFamily="2" charset="-122"/>
              </a:rPr>
              <a:t>其他实际要求</a:t>
            </a:r>
            <a:endParaRPr kumimoji="1" lang="en-US" altLang="zh-CN" sz="3200" dirty="0">
              <a:solidFill>
                <a:srgbClr val="0000FF"/>
              </a:solidFill>
              <a:latin typeface="华文新魏" pitchFamily="2" charset="-122"/>
              <a:ea typeface="华文新魏" pitchFamily="2" charset="-122"/>
            </a:endParaRPr>
          </a:p>
          <a:p>
            <a:pPr eaLnBrk="1" hangingPunct="1">
              <a:spcBef>
                <a:spcPct val="50000"/>
              </a:spcBef>
            </a:pPr>
            <a:r>
              <a:rPr kumimoji="1" lang="en-US" altLang="zh-CN" sz="3200" dirty="0">
                <a:solidFill>
                  <a:srgbClr val="0000FF"/>
                </a:solidFill>
                <a:latin typeface="华文新魏" pitchFamily="2" charset="-122"/>
                <a:ea typeface="华文新魏" pitchFamily="2" charset="-122"/>
              </a:rPr>
              <a:t>      </a:t>
            </a:r>
            <a:r>
              <a:rPr kumimoji="1" lang="zh-CN" altLang="en-US" sz="3200" dirty="0">
                <a:solidFill>
                  <a:srgbClr val="0000FF"/>
                </a:solidFill>
                <a:latin typeface="华文新魏" pitchFamily="2" charset="-122"/>
                <a:ea typeface="华文新魏" pitchFamily="2" charset="-122"/>
              </a:rPr>
              <a:t>（清洗、冷凝水回用、副产物的利用等）</a:t>
            </a:r>
          </a:p>
          <a:p>
            <a:pPr eaLnBrk="1" hangingPunct="1">
              <a:spcBef>
                <a:spcPct val="50000"/>
              </a:spcBef>
            </a:pPr>
            <a:endParaRPr kumimoji="1" lang="en-US" altLang="zh-CN" sz="3200" dirty="0">
              <a:solidFill>
                <a:srgbClr val="0000FF"/>
              </a:solidFill>
              <a:latin typeface="Times New Roman" pitchFamily="18" charset="0"/>
              <a:ea typeface="仿宋_GB2312" pitchFamily="49" charset="-122"/>
            </a:endParaRPr>
          </a:p>
        </p:txBody>
      </p:sp>
      <p:sp>
        <p:nvSpPr>
          <p:cNvPr id="15363" name="Text Box 3"/>
          <p:cNvSpPr txBox="1">
            <a:spLocks noChangeArrowheads="1"/>
          </p:cNvSpPr>
          <p:nvPr/>
        </p:nvSpPr>
        <p:spPr bwMode="auto">
          <a:xfrm>
            <a:off x="539749" y="339292"/>
            <a:ext cx="4264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sz="3200" dirty="0">
                <a:solidFill>
                  <a:schemeClr val="tx2"/>
                </a:solidFill>
                <a:ea typeface="隶书" pitchFamily="49" charset="-122"/>
              </a:rPr>
              <a:t>流程设计的任务还有：</a:t>
            </a:r>
          </a:p>
        </p:txBody>
      </p:sp>
    </p:spTree>
    <p:extLst>
      <p:ext uri="{BB962C8B-B14F-4D97-AF65-F5344CB8AC3E}">
        <p14:creationId xmlns:p14="http://schemas.microsoft.com/office/powerpoint/2010/main" val="3573122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anim calcmode="lin" valueType="num">
                                      <p:cBhvr additive="base">
                                        <p:cTn id="7" dur="500" fill="hold"/>
                                        <p:tgtEl>
                                          <p:spTgt spid="174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0">
                                            <p:txEl>
                                              <p:pRg st="2" end="2"/>
                                            </p:txEl>
                                          </p:spTgt>
                                        </p:tgtEl>
                                        <p:attrNameLst>
                                          <p:attrName>style.visibility</p:attrName>
                                        </p:attrNameLst>
                                      </p:cBhvr>
                                      <p:to>
                                        <p:strVal val="visible"/>
                                      </p:to>
                                    </p:set>
                                    <p:anim calcmode="lin" valueType="num">
                                      <p:cBhvr additive="base">
                                        <p:cTn id="13" dur="500" fill="hold"/>
                                        <p:tgtEl>
                                          <p:spTgt spid="174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anim calcmode="lin" valueType="num">
                                      <p:cBhvr additive="base">
                                        <p:cTn id="19" dur="500" fill="hold"/>
                                        <p:tgtEl>
                                          <p:spTgt spid="174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0">
                                            <p:txEl>
                                              <p:pRg st="4" end="4"/>
                                            </p:txEl>
                                          </p:spTgt>
                                        </p:tgtEl>
                                        <p:attrNameLst>
                                          <p:attrName>style.visibility</p:attrName>
                                        </p:attrNameLst>
                                      </p:cBhvr>
                                      <p:to>
                                        <p:strVal val="visible"/>
                                      </p:to>
                                    </p:set>
                                    <p:anim calcmode="lin" valueType="num">
                                      <p:cBhvr additive="base">
                                        <p:cTn id="25" dur="500" fill="hold"/>
                                        <p:tgtEl>
                                          <p:spTgt spid="174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0">
                                            <p:txEl>
                                              <p:pRg st="5" end="5"/>
                                            </p:txEl>
                                          </p:spTgt>
                                        </p:tgtEl>
                                        <p:attrNameLst>
                                          <p:attrName>style.visibility</p:attrName>
                                        </p:attrNameLst>
                                      </p:cBhvr>
                                      <p:to>
                                        <p:strVal val="visible"/>
                                      </p:to>
                                    </p:set>
                                    <p:anim calcmode="lin" valueType="num">
                                      <p:cBhvr additive="base">
                                        <p:cTn id="31" dur="500" fill="hold"/>
                                        <p:tgtEl>
                                          <p:spTgt spid="174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2080766" y="332656"/>
            <a:ext cx="4451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kumimoji="1" lang="en-US" altLang="zh-CN" sz="3200" b="0" dirty="0">
                <a:solidFill>
                  <a:srgbClr val="0000FF"/>
                </a:solidFill>
                <a:latin typeface="黑体" pitchFamily="2" charset="-122"/>
                <a:ea typeface="黑体" pitchFamily="2" charset="-122"/>
              </a:rPr>
              <a:t>5.2  </a:t>
            </a:r>
            <a:r>
              <a:rPr kumimoji="1" lang="zh-CN" altLang="en-US" sz="3200" b="0" dirty="0">
                <a:solidFill>
                  <a:srgbClr val="0000FF"/>
                </a:solidFill>
                <a:latin typeface="黑体" pitchFamily="2" charset="-122"/>
                <a:ea typeface="黑体" pitchFamily="2" charset="-122"/>
              </a:rPr>
              <a:t>化工过程合成方法</a:t>
            </a:r>
          </a:p>
        </p:txBody>
      </p:sp>
      <p:grpSp>
        <p:nvGrpSpPr>
          <p:cNvPr id="2" name="Group 19"/>
          <p:cNvGrpSpPr>
            <a:grpSpLocks/>
          </p:cNvGrpSpPr>
          <p:nvPr/>
        </p:nvGrpSpPr>
        <p:grpSpPr bwMode="auto">
          <a:xfrm>
            <a:off x="3492500" y="2205038"/>
            <a:ext cx="1943100" cy="1871662"/>
            <a:chOff x="2154" y="1389"/>
            <a:chExt cx="1224" cy="1179"/>
          </a:xfrm>
        </p:grpSpPr>
        <p:sp>
          <p:nvSpPr>
            <p:cNvPr id="16398" name="Oval 4"/>
            <p:cNvSpPr>
              <a:spLocks noChangeArrowheads="1"/>
            </p:cNvSpPr>
            <p:nvPr/>
          </p:nvSpPr>
          <p:spPr bwMode="auto">
            <a:xfrm>
              <a:off x="2154" y="1389"/>
              <a:ext cx="1224" cy="1179"/>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b="0">
                <a:solidFill>
                  <a:srgbClr val="FF0000"/>
                </a:solidFill>
              </a:endParaRPr>
            </a:p>
          </p:txBody>
        </p:sp>
        <p:sp>
          <p:nvSpPr>
            <p:cNvPr id="16399" name="Text Box 8"/>
            <p:cNvSpPr txBox="1">
              <a:spLocks noChangeArrowheads="1"/>
            </p:cNvSpPr>
            <p:nvPr/>
          </p:nvSpPr>
          <p:spPr bwMode="auto">
            <a:xfrm>
              <a:off x="2465" y="1798"/>
              <a:ext cx="7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t>反应系统</a:t>
              </a:r>
            </a:p>
          </p:txBody>
        </p:sp>
      </p:grpSp>
      <p:grpSp>
        <p:nvGrpSpPr>
          <p:cNvPr id="3" name="Group 13"/>
          <p:cNvGrpSpPr>
            <a:grpSpLocks/>
          </p:cNvGrpSpPr>
          <p:nvPr/>
        </p:nvGrpSpPr>
        <p:grpSpPr bwMode="auto">
          <a:xfrm>
            <a:off x="2916238" y="1989138"/>
            <a:ext cx="3240087" cy="3168650"/>
            <a:chOff x="1746" y="1254"/>
            <a:chExt cx="2041" cy="1996"/>
          </a:xfrm>
        </p:grpSpPr>
        <p:sp>
          <p:nvSpPr>
            <p:cNvPr id="16396" name="Oval 5"/>
            <p:cNvSpPr>
              <a:spLocks noChangeArrowheads="1"/>
            </p:cNvSpPr>
            <p:nvPr/>
          </p:nvSpPr>
          <p:spPr bwMode="auto">
            <a:xfrm>
              <a:off x="1746" y="1254"/>
              <a:ext cx="2041" cy="1996"/>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7" name="Text Box 12"/>
            <p:cNvSpPr txBox="1">
              <a:spLocks noChangeArrowheads="1"/>
            </p:cNvSpPr>
            <p:nvPr/>
          </p:nvSpPr>
          <p:spPr bwMode="auto">
            <a:xfrm>
              <a:off x="2096" y="2708"/>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t>分离与再循环系统</a:t>
              </a:r>
            </a:p>
          </p:txBody>
        </p:sp>
      </p:grpSp>
      <p:grpSp>
        <p:nvGrpSpPr>
          <p:cNvPr id="4" name="Group 15"/>
          <p:cNvGrpSpPr>
            <a:grpSpLocks/>
          </p:cNvGrpSpPr>
          <p:nvPr/>
        </p:nvGrpSpPr>
        <p:grpSpPr bwMode="auto">
          <a:xfrm>
            <a:off x="2339975" y="1773238"/>
            <a:ext cx="4321175" cy="4105275"/>
            <a:chOff x="1383" y="1117"/>
            <a:chExt cx="2722" cy="2586"/>
          </a:xfrm>
        </p:grpSpPr>
        <p:sp>
          <p:nvSpPr>
            <p:cNvPr id="16394" name="Oval 6"/>
            <p:cNvSpPr>
              <a:spLocks noChangeArrowheads="1"/>
            </p:cNvSpPr>
            <p:nvPr/>
          </p:nvSpPr>
          <p:spPr bwMode="auto">
            <a:xfrm>
              <a:off x="1383" y="1117"/>
              <a:ext cx="2722" cy="2586"/>
            </a:xfrm>
            <a:prstGeom prst="ellipse">
              <a:avLst/>
            </a:prstGeom>
            <a:noFill/>
            <a:ln w="571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5" name="Text Box 14"/>
            <p:cNvSpPr txBox="1">
              <a:spLocks noChangeArrowheads="1"/>
            </p:cNvSpPr>
            <p:nvPr/>
          </p:nvSpPr>
          <p:spPr bwMode="auto">
            <a:xfrm>
              <a:off x="2368" y="3335"/>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t>换热网络</a:t>
              </a:r>
            </a:p>
          </p:txBody>
        </p:sp>
      </p:grpSp>
      <p:grpSp>
        <p:nvGrpSpPr>
          <p:cNvPr id="5" name="Group 18"/>
          <p:cNvGrpSpPr>
            <a:grpSpLocks/>
          </p:cNvGrpSpPr>
          <p:nvPr/>
        </p:nvGrpSpPr>
        <p:grpSpPr bwMode="auto">
          <a:xfrm>
            <a:off x="1908175" y="1557338"/>
            <a:ext cx="5040313" cy="4968875"/>
            <a:chOff x="1157" y="981"/>
            <a:chExt cx="3175" cy="3130"/>
          </a:xfrm>
        </p:grpSpPr>
        <p:sp>
          <p:nvSpPr>
            <p:cNvPr id="16392" name="Oval 7"/>
            <p:cNvSpPr>
              <a:spLocks noChangeArrowheads="1"/>
            </p:cNvSpPr>
            <p:nvPr/>
          </p:nvSpPr>
          <p:spPr bwMode="auto">
            <a:xfrm>
              <a:off x="1157" y="981"/>
              <a:ext cx="3175" cy="3130"/>
            </a:xfrm>
            <a:prstGeom prst="ellipse">
              <a:avLst/>
            </a:pr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3" name="Text Box 17"/>
            <p:cNvSpPr txBox="1">
              <a:spLocks noChangeArrowheads="1"/>
            </p:cNvSpPr>
            <p:nvPr/>
          </p:nvSpPr>
          <p:spPr bwMode="auto">
            <a:xfrm>
              <a:off x="2414" y="3796"/>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t>公用工程</a:t>
              </a:r>
            </a:p>
          </p:txBody>
        </p:sp>
      </p:grpSp>
      <p:sp>
        <p:nvSpPr>
          <p:cNvPr id="16391" name="Text Box 20"/>
          <p:cNvSpPr txBox="1">
            <a:spLocks noChangeArrowheads="1"/>
          </p:cNvSpPr>
          <p:nvPr/>
        </p:nvSpPr>
        <p:spPr bwMode="auto">
          <a:xfrm>
            <a:off x="6084888" y="6308725"/>
            <a:ext cx="285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b="0"/>
              <a:t>Onion Model</a:t>
            </a:r>
            <a:r>
              <a:rPr lang="zh-CN" altLang="en-US" b="0"/>
              <a:t>－</a:t>
            </a:r>
            <a:r>
              <a:rPr lang="zh-CN" altLang="en-US">
                <a:ea typeface="仿宋_GB2312" pitchFamily="49" charset="-122"/>
              </a:rPr>
              <a:t>“洋葱”模型</a:t>
            </a:r>
          </a:p>
        </p:txBody>
      </p:sp>
    </p:spTree>
    <p:extLst>
      <p:ext uri="{BB962C8B-B14F-4D97-AF65-F5344CB8AC3E}">
        <p14:creationId xmlns:p14="http://schemas.microsoft.com/office/powerpoint/2010/main" val="1913413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339975" y="379413"/>
            <a:ext cx="460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工艺流程的组织（过程合成）</a:t>
            </a:r>
          </a:p>
        </p:txBody>
      </p:sp>
      <p:sp>
        <p:nvSpPr>
          <p:cNvPr id="3" name="Text Box 3"/>
          <p:cNvSpPr txBox="1">
            <a:spLocks noChangeArrowheads="1"/>
          </p:cNvSpPr>
          <p:nvPr/>
        </p:nvSpPr>
        <p:spPr bwMode="auto">
          <a:xfrm>
            <a:off x="684213" y="1125538"/>
            <a:ext cx="2303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流程组织概述</a:t>
            </a:r>
          </a:p>
        </p:txBody>
      </p:sp>
      <p:sp>
        <p:nvSpPr>
          <p:cNvPr id="4" name="Text Box 4"/>
          <p:cNvSpPr txBox="1">
            <a:spLocks noChangeArrowheads="1"/>
          </p:cNvSpPr>
          <p:nvPr/>
        </p:nvSpPr>
        <p:spPr bwMode="auto">
          <a:xfrm>
            <a:off x="727075" y="1722438"/>
            <a:ext cx="3773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一、化工过程的典型流程框图</a:t>
            </a:r>
          </a:p>
        </p:txBody>
      </p:sp>
      <p:pic>
        <p:nvPicPr>
          <p:cNvPr id="5" name="Picture 5"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2271713"/>
            <a:ext cx="4751387"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6"/>
          <p:cNvSpPr>
            <a:spLocks/>
          </p:cNvSpPr>
          <p:nvPr/>
        </p:nvSpPr>
        <p:spPr bwMode="auto">
          <a:xfrm>
            <a:off x="1560513" y="2320925"/>
            <a:ext cx="2836862" cy="2106613"/>
          </a:xfrm>
          <a:custGeom>
            <a:avLst/>
            <a:gdLst>
              <a:gd name="T0" fmla="*/ 2147483647 w 1787"/>
              <a:gd name="T1" fmla="*/ 2147483647 h 1327"/>
              <a:gd name="T2" fmla="*/ 2147483647 w 1787"/>
              <a:gd name="T3" fmla="*/ 2147483647 h 1327"/>
              <a:gd name="T4" fmla="*/ 2147483647 w 1787"/>
              <a:gd name="T5" fmla="*/ 2147483647 h 1327"/>
              <a:gd name="T6" fmla="*/ 2147483647 w 1787"/>
              <a:gd name="T7" fmla="*/ 2147483647 h 1327"/>
              <a:gd name="T8" fmla="*/ 2147483647 w 1787"/>
              <a:gd name="T9" fmla="*/ 2147483647 h 1327"/>
              <a:gd name="T10" fmla="*/ 2147483647 w 1787"/>
              <a:gd name="T11" fmla="*/ 2147483647 h 1327"/>
              <a:gd name="T12" fmla="*/ 2147483647 w 1787"/>
              <a:gd name="T13" fmla="*/ 0 h 1327"/>
              <a:gd name="T14" fmla="*/ 2147483647 w 1787"/>
              <a:gd name="T15" fmla="*/ 2147483647 h 1327"/>
              <a:gd name="T16" fmla="*/ 2147483647 w 1787"/>
              <a:gd name="T17" fmla="*/ 2147483647 h 1327"/>
              <a:gd name="T18" fmla="*/ 2147483647 w 1787"/>
              <a:gd name="T19" fmla="*/ 2147483647 h 1327"/>
              <a:gd name="T20" fmla="*/ 2147483647 w 1787"/>
              <a:gd name="T21" fmla="*/ 2147483647 h 1327"/>
              <a:gd name="T22" fmla="*/ 2147483647 w 1787"/>
              <a:gd name="T23" fmla="*/ 2147483647 h 1327"/>
              <a:gd name="T24" fmla="*/ 2147483647 w 1787"/>
              <a:gd name="T25" fmla="*/ 2147483647 h 1327"/>
              <a:gd name="T26" fmla="*/ 2147483647 w 1787"/>
              <a:gd name="T27" fmla="*/ 2147483647 h 1327"/>
              <a:gd name="T28" fmla="*/ 2147483647 w 1787"/>
              <a:gd name="T29" fmla="*/ 2147483647 h 1327"/>
              <a:gd name="T30" fmla="*/ 2147483647 w 1787"/>
              <a:gd name="T31" fmla="*/ 2147483647 h 1327"/>
              <a:gd name="T32" fmla="*/ 2147483647 w 1787"/>
              <a:gd name="T33" fmla="*/ 2147483647 h 1327"/>
              <a:gd name="T34" fmla="*/ 2147483647 w 1787"/>
              <a:gd name="T35" fmla="*/ 2147483647 h 1327"/>
              <a:gd name="T36" fmla="*/ 2147483647 w 1787"/>
              <a:gd name="T37" fmla="*/ 2147483647 h 1327"/>
              <a:gd name="T38" fmla="*/ 2147483647 w 1787"/>
              <a:gd name="T39" fmla="*/ 2147483647 h 1327"/>
              <a:gd name="T40" fmla="*/ 2147483647 w 1787"/>
              <a:gd name="T41" fmla="*/ 2147483647 h 1327"/>
              <a:gd name="T42" fmla="*/ 2147483647 w 1787"/>
              <a:gd name="T43" fmla="*/ 2147483647 h 1327"/>
              <a:gd name="T44" fmla="*/ 2147483647 w 1787"/>
              <a:gd name="T45" fmla="*/ 2147483647 h 1327"/>
              <a:gd name="T46" fmla="*/ 2147483647 w 1787"/>
              <a:gd name="T47" fmla="*/ 2147483647 h 1327"/>
              <a:gd name="T48" fmla="*/ 2147483647 w 1787"/>
              <a:gd name="T49" fmla="*/ 2147483647 h 1327"/>
              <a:gd name="T50" fmla="*/ 2147483647 w 1787"/>
              <a:gd name="T51" fmla="*/ 2147483647 h 1327"/>
              <a:gd name="T52" fmla="*/ 2147483647 w 1787"/>
              <a:gd name="T53" fmla="*/ 2147483647 h 1327"/>
              <a:gd name="T54" fmla="*/ 2147483647 w 1787"/>
              <a:gd name="T55" fmla="*/ 2147483647 h 1327"/>
              <a:gd name="T56" fmla="*/ 2147483647 w 1787"/>
              <a:gd name="T57" fmla="*/ 2147483647 h 1327"/>
              <a:gd name="T58" fmla="*/ 2147483647 w 1787"/>
              <a:gd name="T59" fmla="*/ 2147483647 h 1327"/>
              <a:gd name="T60" fmla="*/ 2147483647 w 1787"/>
              <a:gd name="T61" fmla="*/ 2147483647 h 1327"/>
              <a:gd name="T62" fmla="*/ 2147483647 w 1787"/>
              <a:gd name="T63" fmla="*/ 2147483647 h 1327"/>
              <a:gd name="T64" fmla="*/ 2147483647 w 1787"/>
              <a:gd name="T65" fmla="*/ 2147483647 h 1327"/>
              <a:gd name="T66" fmla="*/ 2147483647 w 1787"/>
              <a:gd name="T67" fmla="*/ 2147483647 h 1327"/>
              <a:gd name="T68" fmla="*/ 2147483647 w 1787"/>
              <a:gd name="T69" fmla="*/ 2147483647 h 1327"/>
              <a:gd name="T70" fmla="*/ 2147483647 w 1787"/>
              <a:gd name="T71" fmla="*/ 2147483647 h 1327"/>
              <a:gd name="T72" fmla="*/ 2147483647 w 1787"/>
              <a:gd name="T73" fmla="*/ 2147483647 h 1327"/>
              <a:gd name="T74" fmla="*/ 2147483647 w 1787"/>
              <a:gd name="T75" fmla="*/ 2147483647 h 1327"/>
              <a:gd name="T76" fmla="*/ 2147483647 w 1787"/>
              <a:gd name="T77" fmla="*/ 2147483647 h 13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87"/>
              <a:gd name="T118" fmla="*/ 0 h 1327"/>
              <a:gd name="T119" fmla="*/ 1787 w 1787"/>
              <a:gd name="T120" fmla="*/ 1327 h 132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87" h="1327">
                <a:moveTo>
                  <a:pt x="18" y="307"/>
                </a:moveTo>
                <a:cubicBezTo>
                  <a:pt x="32" y="267"/>
                  <a:pt x="79" y="236"/>
                  <a:pt x="113" y="212"/>
                </a:cubicBezTo>
                <a:cubicBezTo>
                  <a:pt x="146" y="188"/>
                  <a:pt x="188" y="148"/>
                  <a:pt x="225" y="134"/>
                </a:cubicBezTo>
                <a:cubicBezTo>
                  <a:pt x="244" y="127"/>
                  <a:pt x="266" y="115"/>
                  <a:pt x="286" y="111"/>
                </a:cubicBezTo>
                <a:cubicBezTo>
                  <a:pt x="314" y="105"/>
                  <a:pt x="318" y="109"/>
                  <a:pt x="342" y="100"/>
                </a:cubicBezTo>
                <a:cubicBezTo>
                  <a:pt x="387" y="83"/>
                  <a:pt x="425" y="57"/>
                  <a:pt x="471" y="44"/>
                </a:cubicBezTo>
                <a:cubicBezTo>
                  <a:pt x="517" y="14"/>
                  <a:pt x="569" y="9"/>
                  <a:pt x="622" y="0"/>
                </a:cubicBezTo>
                <a:cubicBezTo>
                  <a:pt x="836" y="4"/>
                  <a:pt x="819" y="3"/>
                  <a:pt x="952" y="16"/>
                </a:cubicBezTo>
                <a:cubicBezTo>
                  <a:pt x="1000" y="42"/>
                  <a:pt x="958" y="23"/>
                  <a:pt x="1053" y="33"/>
                </a:cubicBezTo>
                <a:cubicBezTo>
                  <a:pt x="1104" y="38"/>
                  <a:pt x="1152" y="65"/>
                  <a:pt x="1204" y="72"/>
                </a:cubicBezTo>
                <a:cubicBezTo>
                  <a:pt x="1227" y="84"/>
                  <a:pt x="1252" y="97"/>
                  <a:pt x="1276" y="106"/>
                </a:cubicBezTo>
                <a:cubicBezTo>
                  <a:pt x="1289" y="111"/>
                  <a:pt x="1315" y="117"/>
                  <a:pt x="1315" y="117"/>
                </a:cubicBezTo>
                <a:cubicBezTo>
                  <a:pt x="1345" y="135"/>
                  <a:pt x="1334" y="132"/>
                  <a:pt x="1360" y="139"/>
                </a:cubicBezTo>
                <a:cubicBezTo>
                  <a:pt x="1375" y="143"/>
                  <a:pt x="1405" y="151"/>
                  <a:pt x="1405" y="151"/>
                </a:cubicBezTo>
                <a:cubicBezTo>
                  <a:pt x="1420" y="172"/>
                  <a:pt x="1447" y="192"/>
                  <a:pt x="1472" y="201"/>
                </a:cubicBezTo>
                <a:cubicBezTo>
                  <a:pt x="1490" y="215"/>
                  <a:pt x="1501" y="227"/>
                  <a:pt x="1522" y="234"/>
                </a:cubicBezTo>
                <a:cubicBezTo>
                  <a:pt x="1540" y="260"/>
                  <a:pt x="1563" y="273"/>
                  <a:pt x="1589" y="290"/>
                </a:cubicBezTo>
                <a:cubicBezTo>
                  <a:pt x="1616" y="308"/>
                  <a:pt x="1640" y="334"/>
                  <a:pt x="1662" y="358"/>
                </a:cubicBezTo>
                <a:cubicBezTo>
                  <a:pt x="1676" y="395"/>
                  <a:pt x="1657" y="354"/>
                  <a:pt x="1684" y="385"/>
                </a:cubicBezTo>
                <a:cubicBezTo>
                  <a:pt x="1708" y="413"/>
                  <a:pt x="1739" y="463"/>
                  <a:pt x="1752" y="497"/>
                </a:cubicBezTo>
                <a:cubicBezTo>
                  <a:pt x="1751" y="531"/>
                  <a:pt x="1787" y="832"/>
                  <a:pt x="1712" y="939"/>
                </a:cubicBezTo>
                <a:cubicBezTo>
                  <a:pt x="1706" y="959"/>
                  <a:pt x="1699" y="970"/>
                  <a:pt x="1684" y="984"/>
                </a:cubicBezTo>
                <a:cubicBezTo>
                  <a:pt x="1678" y="1003"/>
                  <a:pt x="1670" y="1014"/>
                  <a:pt x="1657" y="1029"/>
                </a:cubicBezTo>
                <a:cubicBezTo>
                  <a:pt x="1638" y="1079"/>
                  <a:pt x="1596" y="1124"/>
                  <a:pt x="1545" y="1140"/>
                </a:cubicBezTo>
                <a:cubicBezTo>
                  <a:pt x="1517" y="1170"/>
                  <a:pt x="1484" y="1207"/>
                  <a:pt x="1450" y="1230"/>
                </a:cubicBezTo>
                <a:cubicBezTo>
                  <a:pt x="1388" y="1271"/>
                  <a:pt x="1180" y="1262"/>
                  <a:pt x="1148" y="1263"/>
                </a:cubicBezTo>
                <a:cubicBezTo>
                  <a:pt x="1070" y="1291"/>
                  <a:pt x="979" y="1272"/>
                  <a:pt x="896" y="1280"/>
                </a:cubicBezTo>
                <a:cubicBezTo>
                  <a:pt x="762" y="1327"/>
                  <a:pt x="467" y="1286"/>
                  <a:pt x="437" y="1286"/>
                </a:cubicBezTo>
                <a:cubicBezTo>
                  <a:pt x="393" y="1269"/>
                  <a:pt x="458" y="1293"/>
                  <a:pt x="393" y="1275"/>
                </a:cubicBezTo>
                <a:cubicBezTo>
                  <a:pt x="367" y="1268"/>
                  <a:pt x="350" y="1255"/>
                  <a:pt x="326" y="1247"/>
                </a:cubicBezTo>
                <a:cubicBezTo>
                  <a:pt x="311" y="1232"/>
                  <a:pt x="299" y="1234"/>
                  <a:pt x="281" y="1224"/>
                </a:cubicBezTo>
                <a:cubicBezTo>
                  <a:pt x="269" y="1218"/>
                  <a:pt x="258" y="1209"/>
                  <a:pt x="247" y="1202"/>
                </a:cubicBezTo>
                <a:cubicBezTo>
                  <a:pt x="239" y="1197"/>
                  <a:pt x="228" y="1198"/>
                  <a:pt x="219" y="1196"/>
                </a:cubicBezTo>
                <a:cubicBezTo>
                  <a:pt x="182" y="1187"/>
                  <a:pt x="139" y="1178"/>
                  <a:pt x="107" y="1157"/>
                </a:cubicBezTo>
                <a:cubicBezTo>
                  <a:pt x="88" y="1128"/>
                  <a:pt x="65" y="1085"/>
                  <a:pt x="40" y="1062"/>
                </a:cubicBezTo>
                <a:cubicBezTo>
                  <a:pt x="35" y="1043"/>
                  <a:pt x="31" y="1031"/>
                  <a:pt x="18" y="1017"/>
                </a:cubicBezTo>
                <a:cubicBezTo>
                  <a:pt x="16" y="870"/>
                  <a:pt x="49" y="640"/>
                  <a:pt x="1" y="464"/>
                </a:cubicBezTo>
                <a:cubicBezTo>
                  <a:pt x="3" y="421"/>
                  <a:pt x="0" y="378"/>
                  <a:pt x="7" y="335"/>
                </a:cubicBezTo>
                <a:cubicBezTo>
                  <a:pt x="14" y="291"/>
                  <a:pt x="35" y="337"/>
                  <a:pt x="18" y="307"/>
                </a:cubicBezTo>
                <a:close/>
              </a:path>
            </a:pathLst>
          </a:custGeom>
          <a:noFill/>
          <a:ln w="12700">
            <a:solidFill>
              <a:schemeClr val="tx1"/>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AutoShape 7"/>
          <p:cNvSpPr>
            <a:spLocks noChangeArrowheads="1"/>
          </p:cNvSpPr>
          <p:nvPr/>
        </p:nvSpPr>
        <p:spPr bwMode="auto">
          <a:xfrm>
            <a:off x="5795963" y="2060575"/>
            <a:ext cx="2160587" cy="576263"/>
          </a:xfrm>
          <a:prstGeom prst="wedgeRoundRectCallout">
            <a:avLst>
              <a:gd name="adj1" fmla="val -115468"/>
              <a:gd name="adj2" fmla="val 146968"/>
              <a:gd name="adj3" fmla="val 16667"/>
            </a:avLst>
          </a:prstGeom>
          <a:solidFill>
            <a:schemeClr val="accent1"/>
          </a:solidFill>
          <a:ln w="9525">
            <a:solidFill>
              <a:schemeClr val="tx1"/>
            </a:solidFill>
            <a:miter lim="800000"/>
            <a:headEnd/>
            <a:tailEnd/>
          </a:ln>
        </p:spPr>
        <p:txBody>
          <a:bodyPr/>
          <a:lstStyle/>
          <a:p>
            <a:pPr algn="ctr"/>
            <a:r>
              <a:rPr lang="zh-CN" altLang="en-US">
                <a:solidFill>
                  <a:srgbClr val="0000FF"/>
                </a:solidFill>
              </a:rPr>
              <a:t>原料预处理阶段</a:t>
            </a:r>
          </a:p>
        </p:txBody>
      </p:sp>
      <p:sp>
        <p:nvSpPr>
          <p:cNvPr id="8" name="Freeform 8"/>
          <p:cNvSpPr>
            <a:spLocks/>
          </p:cNvSpPr>
          <p:nvPr/>
        </p:nvSpPr>
        <p:spPr bwMode="auto">
          <a:xfrm>
            <a:off x="1577975" y="4244975"/>
            <a:ext cx="2420938" cy="949325"/>
          </a:xfrm>
          <a:custGeom>
            <a:avLst/>
            <a:gdLst>
              <a:gd name="T0" fmla="*/ 2147483647 w 1525"/>
              <a:gd name="T1" fmla="*/ 2147483647 h 598"/>
              <a:gd name="T2" fmla="*/ 2147483647 w 1525"/>
              <a:gd name="T3" fmla="*/ 2147483647 h 598"/>
              <a:gd name="T4" fmla="*/ 2147483647 w 1525"/>
              <a:gd name="T5" fmla="*/ 2147483647 h 598"/>
              <a:gd name="T6" fmla="*/ 2147483647 w 1525"/>
              <a:gd name="T7" fmla="*/ 2147483647 h 598"/>
              <a:gd name="T8" fmla="*/ 2147483647 w 1525"/>
              <a:gd name="T9" fmla="*/ 2147483647 h 598"/>
              <a:gd name="T10" fmla="*/ 2147483647 w 1525"/>
              <a:gd name="T11" fmla="*/ 2147483647 h 598"/>
              <a:gd name="T12" fmla="*/ 2147483647 w 1525"/>
              <a:gd name="T13" fmla="*/ 2147483647 h 598"/>
              <a:gd name="T14" fmla="*/ 2147483647 w 1525"/>
              <a:gd name="T15" fmla="*/ 2147483647 h 598"/>
              <a:gd name="T16" fmla="*/ 2147483647 w 1525"/>
              <a:gd name="T17" fmla="*/ 2147483647 h 598"/>
              <a:gd name="T18" fmla="*/ 2147483647 w 1525"/>
              <a:gd name="T19" fmla="*/ 2147483647 h 598"/>
              <a:gd name="T20" fmla="*/ 2147483647 w 1525"/>
              <a:gd name="T21" fmla="*/ 2147483647 h 598"/>
              <a:gd name="T22" fmla="*/ 2147483647 w 1525"/>
              <a:gd name="T23" fmla="*/ 2147483647 h 598"/>
              <a:gd name="T24" fmla="*/ 2147483647 w 1525"/>
              <a:gd name="T25" fmla="*/ 2147483647 h 598"/>
              <a:gd name="T26" fmla="*/ 2147483647 w 1525"/>
              <a:gd name="T27" fmla="*/ 2147483647 h 598"/>
              <a:gd name="T28" fmla="*/ 2147483647 w 1525"/>
              <a:gd name="T29" fmla="*/ 2147483647 h 5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5"/>
              <a:gd name="T46" fmla="*/ 0 h 598"/>
              <a:gd name="T47" fmla="*/ 1525 w 1525"/>
              <a:gd name="T48" fmla="*/ 598 h 5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5" h="598">
                <a:moveTo>
                  <a:pt x="94" y="16"/>
                </a:moveTo>
                <a:cubicBezTo>
                  <a:pt x="510" y="20"/>
                  <a:pt x="900" y="44"/>
                  <a:pt x="1313" y="50"/>
                </a:cubicBezTo>
                <a:cubicBezTo>
                  <a:pt x="1365" y="53"/>
                  <a:pt x="1400" y="52"/>
                  <a:pt x="1447" y="66"/>
                </a:cubicBezTo>
                <a:cubicBezTo>
                  <a:pt x="1464" y="85"/>
                  <a:pt x="1474" y="85"/>
                  <a:pt x="1481" y="111"/>
                </a:cubicBezTo>
                <a:cubicBezTo>
                  <a:pt x="1480" y="155"/>
                  <a:pt x="1525" y="326"/>
                  <a:pt x="1436" y="346"/>
                </a:cubicBezTo>
                <a:cubicBezTo>
                  <a:pt x="1419" y="363"/>
                  <a:pt x="1414" y="378"/>
                  <a:pt x="1391" y="385"/>
                </a:cubicBezTo>
                <a:cubicBezTo>
                  <a:pt x="1062" y="598"/>
                  <a:pt x="559" y="452"/>
                  <a:pt x="183" y="341"/>
                </a:cubicBezTo>
                <a:cubicBezTo>
                  <a:pt x="162" y="326"/>
                  <a:pt x="143" y="310"/>
                  <a:pt x="122" y="296"/>
                </a:cubicBezTo>
                <a:cubicBezTo>
                  <a:pt x="118" y="290"/>
                  <a:pt x="116" y="283"/>
                  <a:pt x="111" y="279"/>
                </a:cubicBezTo>
                <a:cubicBezTo>
                  <a:pt x="106" y="275"/>
                  <a:pt x="98" y="277"/>
                  <a:pt x="94" y="273"/>
                </a:cubicBezTo>
                <a:cubicBezTo>
                  <a:pt x="90" y="269"/>
                  <a:pt x="91" y="262"/>
                  <a:pt x="88" y="257"/>
                </a:cubicBezTo>
                <a:cubicBezTo>
                  <a:pt x="80" y="243"/>
                  <a:pt x="66" y="229"/>
                  <a:pt x="55" y="217"/>
                </a:cubicBezTo>
                <a:cubicBezTo>
                  <a:pt x="43" y="186"/>
                  <a:pt x="22" y="171"/>
                  <a:pt x="10" y="134"/>
                </a:cubicBezTo>
                <a:cubicBezTo>
                  <a:pt x="10" y="126"/>
                  <a:pt x="0" y="39"/>
                  <a:pt x="38" y="27"/>
                </a:cubicBezTo>
                <a:cubicBezTo>
                  <a:pt x="126" y="0"/>
                  <a:pt x="59" y="35"/>
                  <a:pt x="94" y="16"/>
                </a:cubicBezTo>
                <a:close/>
              </a:path>
            </a:pathLst>
          </a:custGeom>
          <a:noFill/>
          <a:ln w="12700">
            <a:solidFill>
              <a:srgbClr val="00FF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AutoShape 9"/>
          <p:cNvSpPr>
            <a:spLocks noChangeArrowheads="1"/>
          </p:cNvSpPr>
          <p:nvPr/>
        </p:nvSpPr>
        <p:spPr bwMode="auto">
          <a:xfrm>
            <a:off x="6011863" y="3141663"/>
            <a:ext cx="1871662" cy="574675"/>
          </a:xfrm>
          <a:prstGeom prst="wedgeRoundRectCallout">
            <a:avLst>
              <a:gd name="adj1" fmla="val -158991"/>
              <a:gd name="adj2" fmla="val 185361"/>
              <a:gd name="adj3" fmla="val 16667"/>
            </a:avLst>
          </a:prstGeom>
          <a:solidFill>
            <a:schemeClr val="accent1"/>
          </a:solidFill>
          <a:ln w="9525">
            <a:solidFill>
              <a:schemeClr val="tx1"/>
            </a:solidFill>
            <a:miter lim="800000"/>
            <a:headEnd/>
            <a:tailEnd/>
          </a:ln>
        </p:spPr>
        <p:txBody>
          <a:bodyPr/>
          <a:lstStyle/>
          <a:p>
            <a:pPr algn="ctr"/>
            <a:r>
              <a:rPr lang="zh-CN" altLang="en-US" dirty="0">
                <a:solidFill>
                  <a:srgbClr val="0000FF"/>
                </a:solidFill>
              </a:rPr>
              <a:t>反应合成阶段</a:t>
            </a:r>
          </a:p>
        </p:txBody>
      </p:sp>
      <p:sp>
        <p:nvSpPr>
          <p:cNvPr id="10" name="Freeform 10"/>
          <p:cNvSpPr>
            <a:spLocks/>
          </p:cNvSpPr>
          <p:nvPr/>
        </p:nvSpPr>
        <p:spPr bwMode="auto">
          <a:xfrm>
            <a:off x="860425" y="4421188"/>
            <a:ext cx="4759325" cy="2360612"/>
          </a:xfrm>
          <a:custGeom>
            <a:avLst/>
            <a:gdLst>
              <a:gd name="T0" fmla="*/ 2147483647 w 2998"/>
              <a:gd name="T1" fmla="*/ 2147483647 h 1487"/>
              <a:gd name="T2" fmla="*/ 2147483647 w 2998"/>
              <a:gd name="T3" fmla="*/ 2147483647 h 1487"/>
              <a:gd name="T4" fmla="*/ 2147483647 w 2998"/>
              <a:gd name="T5" fmla="*/ 2147483647 h 1487"/>
              <a:gd name="T6" fmla="*/ 2147483647 w 2998"/>
              <a:gd name="T7" fmla="*/ 2147483647 h 1487"/>
              <a:gd name="T8" fmla="*/ 2147483647 w 2998"/>
              <a:gd name="T9" fmla="*/ 2147483647 h 1487"/>
              <a:gd name="T10" fmla="*/ 2147483647 w 2998"/>
              <a:gd name="T11" fmla="*/ 2147483647 h 1487"/>
              <a:gd name="T12" fmla="*/ 2147483647 w 2998"/>
              <a:gd name="T13" fmla="*/ 2147483647 h 1487"/>
              <a:gd name="T14" fmla="*/ 2147483647 w 2998"/>
              <a:gd name="T15" fmla="*/ 2147483647 h 1487"/>
              <a:gd name="T16" fmla="*/ 2147483647 w 2998"/>
              <a:gd name="T17" fmla="*/ 2147483647 h 1487"/>
              <a:gd name="T18" fmla="*/ 2147483647 w 2998"/>
              <a:gd name="T19" fmla="*/ 0 h 1487"/>
              <a:gd name="T20" fmla="*/ 2147483647 w 2998"/>
              <a:gd name="T21" fmla="*/ 2147483647 h 1487"/>
              <a:gd name="T22" fmla="*/ 2147483647 w 2998"/>
              <a:gd name="T23" fmla="*/ 2147483647 h 1487"/>
              <a:gd name="T24" fmla="*/ 2147483647 w 2998"/>
              <a:gd name="T25" fmla="*/ 2147483647 h 1487"/>
              <a:gd name="T26" fmla="*/ 2147483647 w 2998"/>
              <a:gd name="T27" fmla="*/ 2147483647 h 1487"/>
              <a:gd name="T28" fmla="*/ 2147483647 w 2998"/>
              <a:gd name="T29" fmla="*/ 2147483647 h 1487"/>
              <a:gd name="T30" fmla="*/ 2147483647 w 2998"/>
              <a:gd name="T31" fmla="*/ 2147483647 h 1487"/>
              <a:gd name="T32" fmla="*/ 2147483647 w 2998"/>
              <a:gd name="T33" fmla="*/ 2147483647 h 1487"/>
              <a:gd name="T34" fmla="*/ 2147483647 w 2998"/>
              <a:gd name="T35" fmla="*/ 2147483647 h 1487"/>
              <a:gd name="T36" fmla="*/ 2147483647 w 2998"/>
              <a:gd name="T37" fmla="*/ 2147483647 h 1487"/>
              <a:gd name="T38" fmla="*/ 2147483647 w 2998"/>
              <a:gd name="T39" fmla="*/ 2147483647 h 1487"/>
              <a:gd name="T40" fmla="*/ 2147483647 w 2998"/>
              <a:gd name="T41" fmla="*/ 2147483647 h 1487"/>
              <a:gd name="T42" fmla="*/ 2147483647 w 2998"/>
              <a:gd name="T43" fmla="*/ 2147483647 h 1487"/>
              <a:gd name="T44" fmla="*/ 2147483647 w 2998"/>
              <a:gd name="T45" fmla="*/ 2147483647 h 1487"/>
              <a:gd name="T46" fmla="*/ 2147483647 w 2998"/>
              <a:gd name="T47" fmla="*/ 2147483647 h 1487"/>
              <a:gd name="T48" fmla="*/ 2147483647 w 2998"/>
              <a:gd name="T49" fmla="*/ 2147483647 h 1487"/>
              <a:gd name="T50" fmla="*/ 2147483647 w 2998"/>
              <a:gd name="T51" fmla="*/ 2147483647 h 1487"/>
              <a:gd name="T52" fmla="*/ 2147483647 w 2998"/>
              <a:gd name="T53" fmla="*/ 2147483647 h 1487"/>
              <a:gd name="T54" fmla="*/ 2147483647 w 2998"/>
              <a:gd name="T55" fmla="*/ 2147483647 h 1487"/>
              <a:gd name="T56" fmla="*/ 2147483647 w 2998"/>
              <a:gd name="T57" fmla="*/ 2147483647 h 1487"/>
              <a:gd name="T58" fmla="*/ 2147483647 w 2998"/>
              <a:gd name="T59" fmla="*/ 2147483647 h 1487"/>
              <a:gd name="T60" fmla="*/ 2147483647 w 2998"/>
              <a:gd name="T61" fmla="*/ 2147483647 h 1487"/>
              <a:gd name="T62" fmla="*/ 2147483647 w 2998"/>
              <a:gd name="T63" fmla="*/ 2147483647 h 1487"/>
              <a:gd name="T64" fmla="*/ 2147483647 w 2998"/>
              <a:gd name="T65" fmla="*/ 2147483647 h 1487"/>
              <a:gd name="T66" fmla="*/ 2147483647 w 2998"/>
              <a:gd name="T67" fmla="*/ 2147483647 h 1487"/>
              <a:gd name="T68" fmla="*/ 2147483647 w 2998"/>
              <a:gd name="T69" fmla="*/ 2147483647 h 1487"/>
              <a:gd name="T70" fmla="*/ 2147483647 w 2998"/>
              <a:gd name="T71" fmla="*/ 2147483647 h 1487"/>
              <a:gd name="T72" fmla="*/ 2147483647 w 2998"/>
              <a:gd name="T73" fmla="*/ 2147483647 h 1487"/>
              <a:gd name="T74" fmla="*/ 2147483647 w 2998"/>
              <a:gd name="T75" fmla="*/ 2147483647 h 1487"/>
              <a:gd name="T76" fmla="*/ 2147483647 w 2998"/>
              <a:gd name="T77" fmla="*/ 2147483647 h 1487"/>
              <a:gd name="T78" fmla="*/ 2147483647 w 2998"/>
              <a:gd name="T79" fmla="*/ 2147483647 h 1487"/>
              <a:gd name="T80" fmla="*/ 2147483647 w 2998"/>
              <a:gd name="T81" fmla="*/ 2147483647 h 1487"/>
              <a:gd name="T82" fmla="*/ 2147483647 w 2998"/>
              <a:gd name="T83" fmla="*/ 2147483647 h 1487"/>
              <a:gd name="T84" fmla="*/ 0 w 2998"/>
              <a:gd name="T85" fmla="*/ 2147483647 h 1487"/>
              <a:gd name="T86" fmla="*/ 2147483647 w 2998"/>
              <a:gd name="T87" fmla="*/ 2147483647 h 1487"/>
              <a:gd name="T88" fmla="*/ 2147483647 w 2998"/>
              <a:gd name="T89" fmla="*/ 2147483647 h 1487"/>
              <a:gd name="T90" fmla="*/ 2147483647 w 2998"/>
              <a:gd name="T91" fmla="*/ 2147483647 h 1487"/>
              <a:gd name="T92" fmla="*/ 2147483647 w 2998"/>
              <a:gd name="T93" fmla="*/ 2147483647 h 1487"/>
              <a:gd name="T94" fmla="*/ 2147483647 w 2998"/>
              <a:gd name="T95" fmla="*/ 2147483647 h 1487"/>
              <a:gd name="T96" fmla="*/ 2147483647 w 2998"/>
              <a:gd name="T97" fmla="*/ 2147483647 h 1487"/>
              <a:gd name="T98" fmla="*/ 2147483647 w 2998"/>
              <a:gd name="T99" fmla="*/ 2147483647 h 1487"/>
              <a:gd name="T100" fmla="*/ 2147483647 w 2998"/>
              <a:gd name="T101" fmla="*/ 2147483647 h 1487"/>
              <a:gd name="T102" fmla="*/ 2147483647 w 2998"/>
              <a:gd name="T103" fmla="*/ 2147483647 h 1487"/>
              <a:gd name="T104" fmla="*/ 2147483647 w 2998"/>
              <a:gd name="T105" fmla="*/ 2147483647 h 1487"/>
              <a:gd name="T106" fmla="*/ 2147483647 w 2998"/>
              <a:gd name="T107" fmla="*/ 2147483647 h 14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998"/>
              <a:gd name="T163" fmla="*/ 0 h 1487"/>
              <a:gd name="T164" fmla="*/ 2998 w 2998"/>
              <a:gd name="T165" fmla="*/ 1487 h 14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998" h="1487">
                <a:moveTo>
                  <a:pt x="1673" y="386"/>
                </a:moveTo>
                <a:cubicBezTo>
                  <a:pt x="1713" y="371"/>
                  <a:pt x="1738" y="346"/>
                  <a:pt x="1768" y="319"/>
                </a:cubicBezTo>
                <a:cubicBezTo>
                  <a:pt x="1775" y="296"/>
                  <a:pt x="1778" y="287"/>
                  <a:pt x="1801" y="280"/>
                </a:cubicBezTo>
                <a:cubicBezTo>
                  <a:pt x="1833" y="301"/>
                  <a:pt x="1867" y="276"/>
                  <a:pt x="1896" y="257"/>
                </a:cubicBezTo>
                <a:cubicBezTo>
                  <a:pt x="1918" y="223"/>
                  <a:pt x="1894" y="166"/>
                  <a:pt x="1935" y="151"/>
                </a:cubicBezTo>
                <a:cubicBezTo>
                  <a:pt x="1950" y="138"/>
                  <a:pt x="1961" y="130"/>
                  <a:pt x="1980" y="123"/>
                </a:cubicBezTo>
                <a:cubicBezTo>
                  <a:pt x="1996" y="98"/>
                  <a:pt x="2017" y="91"/>
                  <a:pt x="2042" y="78"/>
                </a:cubicBezTo>
                <a:cubicBezTo>
                  <a:pt x="2091" y="53"/>
                  <a:pt x="2029" y="81"/>
                  <a:pt x="2070" y="56"/>
                </a:cubicBezTo>
                <a:cubicBezTo>
                  <a:pt x="2136" y="16"/>
                  <a:pt x="2291" y="29"/>
                  <a:pt x="2338" y="28"/>
                </a:cubicBezTo>
                <a:cubicBezTo>
                  <a:pt x="2379" y="17"/>
                  <a:pt x="2420" y="9"/>
                  <a:pt x="2461" y="0"/>
                </a:cubicBezTo>
                <a:cubicBezTo>
                  <a:pt x="2511" y="4"/>
                  <a:pt x="2562" y="3"/>
                  <a:pt x="2612" y="11"/>
                </a:cubicBezTo>
                <a:cubicBezTo>
                  <a:pt x="2653" y="17"/>
                  <a:pt x="2693" y="47"/>
                  <a:pt x="2735" y="50"/>
                </a:cubicBezTo>
                <a:cubicBezTo>
                  <a:pt x="2780" y="53"/>
                  <a:pt x="2824" y="54"/>
                  <a:pt x="2869" y="56"/>
                </a:cubicBezTo>
                <a:cubicBezTo>
                  <a:pt x="2904" y="66"/>
                  <a:pt x="2931" y="88"/>
                  <a:pt x="2964" y="101"/>
                </a:cubicBezTo>
                <a:cubicBezTo>
                  <a:pt x="2994" y="129"/>
                  <a:pt x="2991" y="115"/>
                  <a:pt x="2998" y="168"/>
                </a:cubicBezTo>
                <a:cubicBezTo>
                  <a:pt x="2996" y="237"/>
                  <a:pt x="2995" y="306"/>
                  <a:pt x="2992" y="375"/>
                </a:cubicBezTo>
                <a:cubicBezTo>
                  <a:pt x="2988" y="465"/>
                  <a:pt x="2937" y="547"/>
                  <a:pt x="2892" y="621"/>
                </a:cubicBezTo>
                <a:cubicBezTo>
                  <a:pt x="2868" y="660"/>
                  <a:pt x="2855" y="706"/>
                  <a:pt x="2830" y="744"/>
                </a:cubicBezTo>
                <a:cubicBezTo>
                  <a:pt x="2821" y="773"/>
                  <a:pt x="2760" y="842"/>
                  <a:pt x="2735" y="867"/>
                </a:cubicBezTo>
                <a:cubicBezTo>
                  <a:pt x="2713" y="929"/>
                  <a:pt x="2649" y="981"/>
                  <a:pt x="2606" y="1029"/>
                </a:cubicBezTo>
                <a:cubicBezTo>
                  <a:pt x="2587" y="1050"/>
                  <a:pt x="2580" y="1070"/>
                  <a:pt x="2556" y="1085"/>
                </a:cubicBezTo>
                <a:cubicBezTo>
                  <a:pt x="2550" y="1107"/>
                  <a:pt x="2545" y="1111"/>
                  <a:pt x="2523" y="1118"/>
                </a:cubicBezTo>
                <a:cubicBezTo>
                  <a:pt x="2511" y="1135"/>
                  <a:pt x="2496" y="1147"/>
                  <a:pt x="2483" y="1163"/>
                </a:cubicBezTo>
                <a:cubicBezTo>
                  <a:pt x="2459" y="1192"/>
                  <a:pt x="2440" y="1224"/>
                  <a:pt x="2416" y="1253"/>
                </a:cubicBezTo>
                <a:cubicBezTo>
                  <a:pt x="2394" y="1280"/>
                  <a:pt x="2304" y="1339"/>
                  <a:pt x="2265" y="1348"/>
                </a:cubicBezTo>
                <a:cubicBezTo>
                  <a:pt x="2229" y="1356"/>
                  <a:pt x="2163" y="1357"/>
                  <a:pt x="2137" y="1359"/>
                </a:cubicBezTo>
                <a:cubicBezTo>
                  <a:pt x="2089" y="1373"/>
                  <a:pt x="2041" y="1386"/>
                  <a:pt x="1991" y="1392"/>
                </a:cubicBezTo>
                <a:cubicBezTo>
                  <a:pt x="1961" y="1403"/>
                  <a:pt x="1928" y="1405"/>
                  <a:pt x="1896" y="1409"/>
                </a:cubicBezTo>
                <a:cubicBezTo>
                  <a:pt x="1876" y="1416"/>
                  <a:pt x="1862" y="1429"/>
                  <a:pt x="1840" y="1432"/>
                </a:cubicBezTo>
                <a:cubicBezTo>
                  <a:pt x="1710" y="1449"/>
                  <a:pt x="1843" y="1426"/>
                  <a:pt x="1728" y="1443"/>
                </a:cubicBezTo>
                <a:cubicBezTo>
                  <a:pt x="1705" y="1446"/>
                  <a:pt x="1661" y="1460"/>
                  <a:pt x="1661" y="1460"/>
                </a:cubicBezTo>
                <a:cubicBezTo>
                  <a:pt x="896" y="1455"/>
                  <a:pt x="1013" y="1487"/>
                  <a:pt x="638" y="1437"/>
                </a:cubicBezTo>
                <a:cubicBezTo>
                  <a:pt x="588" y="1412"/>
                  <a:pt x="532" y="1411"/>
                  <a:pt x="481" y="1392"/>
                </a:cubicBezTo>
                <a:cubicBezTo>
                  <a:pt x="441" y="1377"/>
                  <a:pt x="401" y="1358"/>
                  <a:pt x="364" y="1336"/>
                </a:cubicBezTo>
                <a:cubicBezTo>
                  <a:pt x="320" y="1309"/>
                  <a:pt x="345" y="1319"/>
                  <a:pt x="314" y="1309"/>
                </a:cubicBezTo>
                <a:cubicBezTo>
                  <a:pt x="298" y="1293"/>
                  <a:pt x="279" y="1291"/>
                  <a:pt x="258" y="1281"/>
                </a:cubicBezTo>
                <a:cubicBezTo>
                  <a:pt x="238" y="1259"/>
                  <a:pt x="252" y="1272"/>
                  <a:pt x="213" y="1247"/>
                </a:cubicBezTo>
                <a:cubicBezTo>
                  <a:pt x="207" y="1243"/>
                  <a:pt x="196" y="1236"/>
                  <a:pt x="196" y="1236"/>
                </a:cubicBezTo>
                <a:cubicBezTo>
                  <a:pt x="178" y="1208"/>
                  <a:pt x="191" y="1223"/>
                  <a:pt x="151" y="1197"/>
                </a:cubicBezTo>
                <a:cubicBezTo>
                  <a:pt x="124" y="1179"/>
                  <a:pt x="118" y="1142"/>
                  <a:pt x="90" y="1124"/>
                </a:cubicBezTo>
                <a:cubicBezTo>
                  <a:pt x="75" y="1100"/>
                  <a:pt x="56" y="1081"/>
                  <a:pt x="40" y="1057"/>
                </a:cubicBezTo>
                <a:cubicBezTo>
                  <a:pt x="26" y="1037"/>
                  <a:pt x="20" y="1011"/>
                  <a:pt x="6" y="990"/>
                </a:cubicBezTo>
                <a:cubicBezTo>
                  <a:pt x="4" y="979"/>
                  <a:pt x="0" y="968"/>
                  <a:pt x="0" y="956"/>
                </a:cubicBezTo>
                <a:cubicBezTo>
                  <a:pt x="0" y="908"/>
                  <a:pt x="3" y="859"/>
                  <a:pt x="6" y="811"/>
                </a:cubicBezTo>
                <a:cubicBezTo>
                  <a:pt x="8" y="771"/>
                  <a:pt x="18" y="664"/>
                  <a:pt x="68" y="649"/>
                </a:cubicBezTo>
                <a:cubicBezTo>
                  <a:pt x="102" y="597"/>
                  <a:pt x="147" y="556"/>
                  <a:pt x="207" y="537"/>
                </a:cubicBezTo>
                <a:cubicBezTo>
                  <a:pt x="225" y="521"/>
                  <a:pt x="243" y="506"/>
                  <a:pt x="263" y="492"/>
                </a:cubicBezTo>
                <a:cubicBezTo>
                  <a:pt x="282" y="463"/>
                  <a:pt x="330" y="453"/>
                  <a:pt x="364" y="442"/>
                </a:cubicBezTo>
                <a:cubicBezTo>
                  <a:pt x="382" y="436"/>
                  <a:pt x="395" y="424"/>
                  <a:pt x="414" y="419"/>
                </a:cubicBezTo>
                <a:cubicBezTo>
                  <a:pt x="498" y="398"/>
                  <a:pt x="567" y="400"/>
                  <a:pt x="660" y="397"/>
                </a:cubicBezTo>
                <a:cubicBezTo>
                  <a:pt x="703" y="386"/>
                  <a:pt x="746" y="375"/>
                  <a:pt x="789" y="363"/>
                </a:cubicBezTo>
                <a:cubicBezTo>
                  <a:pt x="988" y="365"/>
                  <a:pt x="1188" y="366"/>
                  <a:pt x="1387" y="369"/>
                </a:cubicBezTo>
                <a:cubicBezTo>
                  <a:pt x="1471" y="370"/>
                  <a:pt x="1555" y="372"/>
                  <a:pt x="1639" y="375"/>
                </a:cubicBezTo>
                <a:cubicBezTo>
                  <a:pt x="1651" y="375"/>
                  <a:pt x="1673" y="386"/>
                  <a:pt x="1673" y="386"/>
                </a:cubicBezTo>
                <a:close/>
              </a:path>
            </a:pathLst>
          </a:cu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AutoShape 11"/>
          <p:cNvSpPr>
            <a:spLocks noChangeArrowheads="1"/>
          </p:cNvSpPr>
          <p:nvPr/>
        </p:nvSpPr>
        <p:spPr bwMode="auto">
          <a:xfrm>
            <a:off x="6011863" y="4941888"/>
            <a:ext cx="1944687" cy="574675"/>
          </a:xfrm>
          <a:prstGeom prst="wedgeRoundRectCallout">
            <a:avLst>
              <a:gd name="adj1" fmla="val -99306"/>
              <a:gd name="adj2" fmla="val 145306"/>
              <a:gd name="adj3" fmla="val 16667"/>
            </a:avLst>
          </a:prstGeom>
          <a:solidFill>
            <a:schemeClr val="accent1"/>
          </a:solidFill>
          <a:ln w="9525">
            <a:solidFill>
              <a:schemeClr val="tx1"/>
            </a:solidFill>
            <a:miter lim="800000"/>
            <a:headEnd/>
            <a:tailEnd/>
          </a:ln>
        </p:spPr>
        <p:txBody>
          <a:bodyPr/>
          <a:lstStyle/>
          <a:p>
            <a:pPr algn="ctr"/>
            <a:r>
              <a:rPr lang="zh-CN" altLang="en-US">
                <a:solidFill>
                  <a:srgbClr val="0000FF"/>
                </a:solidFill>
              </a:rPr>
              <a:t>产物分离阶段</a:t>
            </a:r>
          </a:p>
        </p:txBody>
      </p:sp>
    </p:spTree>
    <p:extLst>
      <p:ext uri="{BB962C8B-B14F-4D97-AF65-F5344CB8AC3E}">
        <p14:creationId xmlns:p14="http://schemas.microsoft.com/office/powerpoint/2010/main" val="387248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1+#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1+#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468313" y="908720"/>
            <a:ext cx="7920038"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原料预处理阶段：</a:t>
            </a:r>
          </a:p>
          <a:p>
            <a:pPr eaLnBrk="1" hangingPunct="1">
              <a:spcBef>
                <a:spcPct val="50000"/>
              </a:spcBef>
            </a:pPr>
            <a:r>
              <a:rPr lang="zh-CN" altLang="en-US"/>
              <a:t>       ◆以物理方法为主，但不排除化学方法。</a:t>
            </a:r>
          </a:p>
          <a:p>
            <a:pPr eaLnBrk="1" hangingPunct="1">
              <a:spcBef>
                <a:spcPct val="50000"/>
              </a:spcBef>
            </a:pPr>
            <a:r>
              <a:rPr lang="zh-CN" altLang="en-US"/>
              <a:t>       ◆可能要用到一些分离的单元操作。</a:t>
            </a:r>
          </a:p>
          <a:p>
            <a:pPr eaLnBrk="1" hangingPunct="1">
              <a:spcBef>
                <a:spcPct val="50000"/>
              </a:spcBef>
            </a:pPr>
            <a:r>
              <a:rPr lang="zh-CN" altLang="en-US"/>
              <a:t>       ◆可能牵涉到“三废”处理。</a:t>
            </a:r>
          </a:p>
          <a:p>
            <a:pPr eaLnBrk="1" hangingPunct="1">
              <a:spcBef>
                <a:spcPct val="50000"/>
              </a:spcBef>
            </a:pPr>
            <a:r>
              <a:rPr lang="zh-CN" altLang="en-US"/>
              <a:t>       ◆可能有副产品产出。</a:t>
            </a:r>
          </a:p>
        </p:txBody>
      </p:sp>
      <p:sp>
        <p:nvSpPr>
          <p:cNvPr id="8" name="Text Box 3"/>
          <p:cNvSpPr txBox="1">
            <a:spLocks noChangeArrowheads="1"/>
          </p:cNvSpPr>
          <p:nvPr/>
        </p:nvSpPr>
        <p:spPr bwMode="auto">
          <a:xfrm>
            <a:off x="396876" y="3166145"/>
            <a:ext cx="6264275"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反应合成阶段：</a:t>
            </a:r>
          </a:p>
          <a:p>
            <a:pPr eaLnBrk="1" hangingPunct="1">
              <a:spcBef>
                <a:spcPct val="50000"/>
              </a:spcBef>
            </a:pPr>
            <a:r>
              <a:rPr lang="zh-CN" altLang="en-US"/>
              <a:t>       ◆可能是多步反应组成的反应网络（多个反应器）。</a:t>
            </a:r>
          </a:p>
          <a:p>
            <a:pPr eaLnBrk="1" hangingPunct="1">
              <a:spcBef>
                <a:spcPct val="50000"/>
              </a:spcBef>
            </a:pPr>
            <a:r>
              <a:rPr lang="zh-CN" altLang="en-US"/>
              <a:t>       ◆多个反应器之间可能穿插着分离单元操作。</a:t>
            </a:r>
          </a:p>
          <a:p>
            <a:pPr eaLnBrk="1" hangingPunct="1">
              <a:spcBef>
                <a:spcPct val="50000"/>
              </a:spcBef>
            </a:pPr>
            <a:r>
              <a:rPr lang="zh-CN" altLang="en-US"/>
              <a:t>       </a:t>
            </a:r>
          </a:p>
        </p:txBody>
      </p:sp>
      <p:sp>
        <p:nvSpPr>
          <p:cNvPr id="9" name="Text Box 4"/>
          <p:cNvSpPr txBox="1">
            <a:spLocks noChangeArrowheads="1"/>
          </p:cNvSpPr>
          <p:nvPr/>
        </p:nvSpPr>
        <p:spPr bwMode="auto">
          <a:xfrm>
            <a:off x="396876" y="4866358"/>
            <a:ext cx="4751387"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产物分离阶段：</a:t>
            </a:r>
          </a:p>
          <a:p>
            <a:pPr eaLnBrk="1" hangingPunct="1">
              <a:spcBef>
                <a:spcPct val="50000"/>
              </a:spcBef>
            </a:pPr>
            <a:r>
              <a:rPr lang="zh-CN" altLang="en-US"/>
              <a:t>       ◆可能要用到多种单元操作。</a:t>
            </a:r>
          </a:p>
          <a:p>
            <a:pPr eaLnBrk="1" hangingPunct="1">
              <a:spcBef>
                <a:spcPct val="50000"/>
              </a:spcBef>
            </a:pPr>
            <a:r>
              <a:rPr lang="zh-CN" altLang="en-US"/>
              <a:t>       ◆重视“三废”处理技术问题。</a:t>
            </a:r>
          </a:p>
          <a:p>
            <a:pPr eaLnBrk="1" hangingPunct="1">
              <a:spcBef>
                <a:spcPct val="50000"/>
              </a:spcBef>
            </a:pPr>
            <a:r>
              <a:rPr lang="zh-CN" altLang="en-US"/>
              <a:t>       ◆重视回收。</a:t>
            </a:r>
          </a:p>
        </p:txBody>
      </p:sp>
    </p:spTree>
    <p:extLst>
      <p:ext uri="{BB962C8B-B14F-4D97-AF65-F5344CB8AC3E}">
        <p14:creationId xmlns:p14="http://schemas.microsoft.com/office/powerpoint/2010/main" val="9409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0"/>
            <a:ext cx="8753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1773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84213" y="404813"/>
            <a:ext cx="3095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二、什么是流程组织</a:t>
            </a:r>
          </a:p>
        </p:txBody>
      </p:sp>
      <p:sp>
        <p:nvSpPr>
          <p:cNvPr id="207875" name="Text Box 3"/>
          <p:cNvSpPr txBox="1">
            <a:spLocks noChangeArrowheads="1"/>
          </p:cNvSpPr>
          <p:nvPr/>
        </p:nvSpPr>
        <p:spPr bwMode="auto">
          <a:xfrm>
            <a:off x="777875" y="947738"/>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1</a:t>
            </a:r>
            <a:r>
              <a:rPr lang="zh-CN" altLang="en-US">
                <a:solidFill>
                  <a:srgbClr val="FF0000"/>
                </a:solidFill>
              </a:rPr>
              <a:t>、流程组织的定义</a:t>
            </a:r>
          </a:p>
        </p:txBody>
      </p:sp>
      <p:sp>
        <p:nvSpPr>
          <p:cNvPr id="207876" name="Text Box 4"/>
          <p:cNvSpPr txBox="1">
            <a:spLocks noChangeArrowheads="1"/>
          </p:cNvSpPr>
          <p:nvPr/>
        </p:nvSpPr>
        <p:spPr bwMode="auto">
          <a:xfrm>
            <a:off x="1116013" y="1484313"/>
            <a:ext cx="741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       </a:t>
            </a:r>
            <a:r>
              <a:rPr lang="zh-CN" altLang="en-US"/>
              <a:t>权衡技术与经济、安全、工程等方面的因素，在过程开发实验的基础上，结合专家化工生产过程的实际经验，将某个化工过程的</a:t>
            </a:r>
            <a:r>
              <a:rPr lang="zh-CN" altLang="en-US">
                <a:solidFill>
                  <a:srgbClr val="FF0000"/>
                </a:solidFill>
              </a:rPr>
              <a:t>原料准备</a:t>
            </a:r>
            <a:r>
              <a:rPr lang="zh-CN" altLang="en-US"/>
              <a:t>、</a:t>
            </a:r>
            <a:r>
              <a:rPr lang="zh-CN" altLang="en-US">
                <a:solidFill>
                  <a:srgbClr val="FF0000"/>
                </a:solidFill>
              </a:rPr>
              <a:t>反应合成</a:t>
            </a:r>
            <a:r>
              <a:rPr lang="zh-CN" altLang="en-US"/>
              <a:t>、</a:t>
            </a:r>
            <a:r>
              <a:rPr lang="zh-CN" altLang="en-US">
                <a:solidFill>
                  <a:srgbClr val="FF0000"/>
                </a:solidFill>
              </a:rPr>
              <a:t>产物分离</a:t>
            </a:r>
            <a:r>
              <a:rPr lang="zh-CN" altLang="en-US"/>
              <a:t>三个阶段的有关单元操作有机地组合在一起，形成一个较优的工艺流程。</a:t>
            </a:r>
          </a:p>
        </p:txBody>
      </p:sp>
      <p:sp>
        <p:nvSpPr>
          <p:cNvPr id="207877" name="Text Box 5"/>
          <p:cNvSpPr txBox="1">
            <a:spLocks noChangeArrowheads="1"/>
          </p:cNvSpPr>
          <p:nvPr/>
        </p:nvSpPr>
        <p:spPr bwMode="auto">
          <a:xfrm>
            <a:off x="755650" y="2924175"/>
            <a:ext cx="338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2</a:t>
            </a:r>
            <a:r>
              <a:rPr lang="zh-CN" altLang="en-US">
                <a:solidFill>
                  <a:srgbClr val="FF0000"/>
                </a:solidFill>
              </a:rPr>
              <a:t>、流程组织的结果</a:t>
            </a:r>
          </a:p>
        </p:txBody>
      </p:sp>
      <p:sp>
        <p:nvSpPr>
          <p:cNvPr id="207878" name="Text Box 6"/>
          <p:cNvSpPr txBox="1">
            <a:spLocks noChangeArrowheads="1"/>
          </p:cNvSpPr>
          <p:nvPr/>
        </p:nvSpPr>
        <p:spPr bwMode="auto">
          <a:xfrm>
            <a:off x="1116013" y="3644900"/>
            <a:ext cx="741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       </a:t>
            </a:r>
            <a:r>
              <a:rPr lang="zh-CN" altLang="en-US"/>
              <a:t>画出一个详细的流程草图（</a:t>
            </a:r>
            <a:r>
              <a:rPr lang="zh-CN" altLang="en-US">
                <a:solidFill>
                  <a:srgbClr val="FF0000"/>
                </a:solidFill>
              </a:rPr>
              <a:t>包含所有的工艺流股</a:t>
            </a:r>
            <a:r>
              <a:rPr lang="zh-CN" altLang="en-US"/>
              <a:t>），并根据过程开发实验的结果，确定流程中的合适的已知设计条件。</a:t>
            </a:r>
          </a:p>
        </p:txBody>
      </p:sp>
      <p:sp>
        <p:nvSpPr>
          <p:cNvPr id="207879" name="AutoShape 7"/>
          <p:cNvSpPr>
            <a:spLocks/>
          </p:cNvSpPr>
          <p:nvPr/>
        </p:nvSpPr>
        <p:spPr bwMode="auto">
          <a:xfrm>
            <a:off x="6372225" y="4508500"/>
            <a:ext cx="2447925" cy="1071563"/>
          </a:xfrm>
          <a:prstGeom prst="borderCallout1">
            <a:avLst>
              <a:gd name="adj1" fmla="val 10667"/>
              <a:gd name="adj2" fmla="val -3111"/>
              <a:gd name="adj3" fmla="val -26074"/>
              <a:gd name="adj4" fmla="val -47278"/>
            </a:avLst>
          </a:prstGeom>
          <a:solidFill>
            <a:schemeClr val="accent1"/>
          </a:solidFill>
          <a:ln w="9525">
            <a:solidFill>
              <a:schemeClr val="tx1"/>
            </a:solidFill>
            <a:miter lim="800000"/>
            <a:headEnd/>
            <a:tailEnd/>
          </a:ln>
        </p:spPr>
        <p:txBody>
          <a:bodyPr/>
          <a:lstStyle/>
          <a:p>
            <a:r>
              <a:rPr lang="zh-CN" altLang="en-US"/>
              <a:t>给出</a:t>
            </a:r>
            <a:r>
              <a:rPr lang="zh-CN" altLang="en-US">
                <a:solidFill>
                  <a:srgbClr val="FF0000"/>
                </a:solidFill>
              </a:rPr>
              <a:t>合适数量的</a:t>
            </a:r>
            <a:r>
              <a:rPr lang="zh-CN" altLang="en-US"/>
              <a:t>已知流股变量、单元变量、设计约束式等</a:t>
            </a:r>
          </a:p>
        </p:txBody>
      </p:sp>
      <p:sp>
        <p:nvSpPr>
          <p:cNvPr id="207880" name="Text Box 8"/>
          <p:cNvSpPr txBox="1">
            <a:spLocks noChangeArrowheads="1"/>
          </p:cNvSpPr>
          <p:nvPr/>
        </p:nvSpPr>
        <p:spPr bwMode="auto">
          <a:xfrm>
            <a:off x="827088" y="4941888"/>
            <a:ext cx="3960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流程组织是化工工艺设计的“龙头”。</a:t>
            </a:r>
          </a:p>
        </p:txBody>
      </p:sp>
      <p:sp>
        <p:nvSpPr>
          <p:cNvPr id="207881" name="AutoShape 9"/>
          <p:cNvSpPr>
            <a:spLocks/>
          </p:cNvSpPr>
          <p:nvPr/>
        </p:nvSpPr>
        <p:spPr bwMode="auto">
          <a:xfrm>
            <a:off x="2000250" y="5929313"/>
            <a:ext cx="4248150" cy="609600"/>
          </a:xfrm>
          <a:prstGeom prst="accentBorderCallout3">
            <a:avLst>
              <a:gd name="adj1" fmla="val 18750"/>
              <a:gd name="adj2" fmla="val 101792"/>
              <a:gd name="adj3" fmla="val 18750"/>
              <a:gd name="adj4" fmla="val 101792"/>
              <a:gd name="adj5" fmla="val -47917"/>
              <a:gd name="adj6" fmla="val 101792"/>
              <a:gd name="adj7" fmla="val -114583"/>
              <a:gd name="adj8" fmla="val 40769"/>
            </a:avLst>
          </a:prstGeom>
          <a:solidFill>
            <a:schemeClr val="accent1"/>
          </a:solidFill>
          <a:ln w="9525">
            <a:solidFill>
              <a:schemeClr val="tx1"/>
            </a:solidFill>
            <a:miter lim="800000"/>
            <a:headEnd/>
            <a:tailEnd/>
          </a:ln>
        </p:spPr>
        <p:txBody>
          <a:bodyPr/>
          <a:lstStyle/>
          <a:p>
            <a:pPr algn="ctr"/>
            <a:r>
              <a:rPr lang="en-US" altLang="zh-CN"/>
              <a:t>MB</a:t>
            </a:r>
            <a:r>
              <a:rPr lang="zh-CN" altLang="en-US"/>
              <a:t>和</a:t>
            </a:r>
            <a:r>
              <a:rPr lang="en-US" altLang="zh-CN"/>
              <a:t>HB</a:t>
            </a:r>
            <a:r>
              <a:rPr lang="zh-CN" altLang="en-US"/>
              <a:t>是化工工艺设计的计算核心；</a:t>
            </a:r>
          </a:p>
          <a:p>
            <a:pPr algn="ctr"/>
            <a:r>
              <a:rPr lang="zh-CN" altLang="en-US"/>
              <a:t>化工工艺设计是化工厂设计的核心；</a:t>
            </a:r>
          </a:p>
        </p:txBody>
      </p:sp>
    </p:spTree>
    <p:extLst>
      <p:ext uri="{BB962C8B-B14F-4D97-AF65-F5344CB8AC3E}">
        <p14:creationId xmlns:p14="http://schemas.microsoft.com/office/powerpoint/2010/main" val="1389707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 calcmode="lin" valueType="num">
                                      <p:cBhvr additive="base">
                                        <p:cTn id="7" dur="500" fill="hold"/>
                                        <p:tgtEl>
                                          <p:spTgt spid="207875"/>
                                        </p:tgtEl>
                                        <p:attrNameLst>
                                          <p:attrName>ppt_x</p:attrName>
                                        </p:attrNameLst>
                                      </p:cBhvr>
                                      <p:tavLst>
                                        <p:tav tm="0">
                                          <p:val>
                                            <p:strVal val="0-#ppt_w/2"/>
                                          </p:val>
                                        </p:tav>
                                        <p:tav tm="100000">
                                          <p:val>
                                            <p:strVal val="#ppt_x"/>
                                          </p:val>
                                        </p:tav>
                                      </p:tavLst>
                                    </p:anim>
                                    <p:anim calcmode="lin" valueType="num">
                                      <p:cBhvr additive="base">
                                        <p:cTn id="8" dur="500" fill="hold"/>
                                        <p:tgtEl>
                                          <p:spTgt spid="207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7876"/>
                                        </p:tgtEl>
                                        <p:attrNameLst>
                                          <p:attrName>style.visibility</p:attrName>
                                        </p:attrNameLst>
                                      </p:cBhvr>
                                      <p:to>
                                        <p:strVal val="visible"/>
                                      </p:to>
                                    </p:set>
                                    <p:anim calcmode="lin" valueType="num">
                                      <p:cBhvr additive="base">
                                        <p:cTn id="13" dur="500" fill="hold"/>
                                        <p:tgtEl>
                                          <p:spTgt spid="207876"/>
                                        </p:tgtEl>
                                        <p:attrNameLst>
                                          <p:attrName>ppt_x</p:attrName>
                                        </p:attrNameLst>
                                      </p:cBhvr>
                                      <p:tavLst>
                                        <p:tav tm="0">
                                          <p:val>
                                            <p:strVal val="0-#ppt_w/2"/>
                                          </p:val>
                                        </p:tav>
                                        <p:tav tm="100000">
                                          <p:val>
                                            <p:strVal val="#ppt_x"/>
                                          </p:val>
                                        </p:tav>
                                      </p:tavLst>
                                    </p:anim>
                                    <p:anim calcmode="lin" valueType="num">
                                      <p:cBhvr additive="base">
                                        <p:cTn id="14"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7877"/>
                                        </p:tgtEl>
                                        <p:attrNameLst>
                                          <p:attrName>style.visibility</p:attrName>
                                        </p:attrNameLst>
                                      </p:cBhvr>
                                      <p:to>
                                        <p:strVal val="visible"/>
                                      </p:to>
                                    </p:set>
                                    <p:anim calcmode="lin" valueType="num">
                                      <p:cBhvr additive="base">
                                        <p:cTn id="19" dur="500" fill="hold"/>
                                        <p:tgtEl>
                                          <p:spTgt spid="207877"/>
                                        </p:tgtEl>
                                        <p:attrNameLst>
                                          <p:attrName>ppt_x</p:attrName>
                                        </p:attrNameLst>
                                      </p:cBhvr>
                                      <p:tavLst>
                                        <p:tav tm="0">
                                          <p:val>
                                            <p:strVal val="0-#ppt_w/2"/>
                                          </p:val>
                                        </p:tav>
                                        <p:tav tm="100000">
                                          <p:val>
                                            <p:strVal val="#ppt_x"/>
                                          </p:val>
                                        </p:tav>
                                      </p:tavLst>
                                    </p:anim>
                                    <p:anim calcmode="lin" valueType="num">
                                      <p:cBhvr additive="base">
                                        <p:cTn id="20" dur="500" fill="hold"/>
                                        <p:tgtEl>
                                          <p:spTgt spid="20787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7878"/>
                                        </p:tgtEl>
                                        <p:attrNameLst>
                                          <p:attrName>style.visibility</p:attrName>
                                        </p:attrNameLst>
                                      </p:cBhvr>
                                      <p:to>
                                        <p:strVal val="visible"/>
                                      </p:to>
                                    </p:set>
                                    <p:anim calcmode="lin" valueType="num">
                                      <p:cBhvr additive="base">
                                        <p:cTn id="25" dur="500" fill="hold"/>
                                        <p:tgtEl>
                                          <p:spTgt spid="207878"/>
                                        </p:tgtEl>
                                        <p:attrNameLst>
                                          <p:attrName>ppt_x</p:attrName>
                                        </p:attrNameLst>
                                      </p:cBhvr>
                                      <p:tavLst>
                                        <p:tav tm="0">
                                          <p:val>
                                            <p:strVal val="0-#ppt_w/2"/>
                                          </p:val>
                                        </p:tav>
                                        <p:tav tm="100000">
                                          <p:val>
                                            <p:strVal val="#ppt_x"/>
                                          </p:val>
                                        </p:tav>
                                      </p:tavLst>
                                    </p:anim>
                                    <p:anim calcmode="lin" valueType="num">
                                      <p:cBhvr additive="base">
                                        <p:cTn id="26" dur="500" fill="hold"/>
                                        <p:tgtEl>
                                          <p:spTgt spid="20787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7879"/>
                                        </p:tgtEl>
                                        <p:attrNameLst>
                                          <p:attrName>style.visibility</p:attrName>
                                        </p:attrNameLst>
                                      </p:cBhvr>
                                      <p:to>
                                        <p:strVal val="visible"/>
                                      </p:to>
                                    </p:set>
                                    <p:anim calcmode="lin" valueType="num">
                                      <p:cBhvr additive="base">
                                        <p:cTn id="31" dur="500" fill="hold"/>
                                        <p:tgtEl>
                                          <p:spTgt spid="207879"/>
                                        </p:tgtEl>
                                        <p:attrNameLst>
                                          <p:attrName>ppt_x</p:attrName>
                                        </p:attrNameLst>
                                      </p:cBhvr>
                                      <p:tavLst>
                                        <p:tav tm="0">
                                          <p:val>
                                            <p:strVal val="1+#ppt_w/2"/>
                                          </p:val>
                                        </p:tav>
                                        <p:tav tm="100000">
                                          <p:val>
                                            <p:strVal val="#ppt_x"/>
                                          </p:val>
                                        </p:tav>
                                      </p:tavLst>
                                    </p:anim>
                                    <p:anim calcmode="lin" valueType="num">
                                      <p:cBhvr additive="base">
                                        <p:cTn id="32" dur="500" fill="hold"/>
                                        <p:tgtEl>
                                          <p:spTgt spid="20787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7880"/>
                                        </p:tgtEl>
                                        <p:attrNameLst>
                                          <p:attrName>style.visibility</p:attrName>
                                        </p:attrNameLst>
                                      </p:cBhvr>
                                      <p:to>
                                        <p:strVal val="visible"/>
                                      </p:to>
                                    </p:set>
                                    <p:anim calcmode="lin" valueType="num">
                                      <p:cBhvr additive="base">
                                        <p:cTn id="37" dur="500" fill="hold"/>
                                        <p:tgtEl>
                                          <p:spTgt spid="207880"/>
                                        </p:tgtEl>
                                        <p:attrNameLst>
                                          <p:attrName>ppt_x</p:attrName>
                                        </p:attrNameLst>
                                      </p:cBhvr>
                                      <p:tavLst>
                                        <p:tav tm="0">
                                          <p:val>
                                            <p:strVal val="0-#ppt_w/2"/>
                                          </p:val>
                                        </p:tav>
                                        <p:tav tm="100000">
                                          <p:val>
                                            <p:strVal val="#ppt_x"/>
                                          </p:val>
                                        </p:tav>
                                      </p:tavLst>
                                    </p:anim>
                                    <p:anim calcmode="lin" valueType="num">
                                      <p:cBhvr additive="base">
                                        <p:cTn id="38" dur="500" fill="hold"/>
                                        <p:tgtEl>
                                          <p:spTgt spid="20788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7881"/>
                                        </p:tgtEl>
                                        <p:attrNameLst>
                                          <p:attrName>style.visibility</p:attrName>
                                        </p:attrNameLst>
                                      </p:cBhvr>
                                      <p:to>
                                        <p:strVal val="visible"/>
                                      </p:to>
                                    </p:set>
                                    <p:anim calcmode="lin" valueType="num">
                                      <p:cBhvr additive="base">
                                        <p:cTn id="43" dur="500" fill="hold"/>
                                        <p:tgtEl>
                                          <p:spTgt spid="207881"/>
                                        </p:tgtEl>
                                        <p:attrNameLst>
                                          <p:attrName>ppt_x</p:attrName>
                                        </p:attrNameLst>
                                      </p:cBhvr>
                                      <p:tavLst>
                                        <p:tav tm="0">
                                          <p:val>
                                            <p:strVal val="#ppt_x"/>
                                          </p:val>
                                        </p:tav>
                                        <p:tav tm="100000">
                                          <p:val>
                                            <p:strVal val="#ppt_x"/>
                                          </p:val>
                                        </p:tav>
                                      </p:tavLst>
                                    </p:anim>
                                    <p:anim calcmode="lin" valueType="num">
                                      <p:cBhvr additive="base">
                                        <p:cTn id="44" dur="500" fill="hold"/>
                                        <p:tgtEl>
                                          <p:spTgt spid="2078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P spid="207876" grpId="0"/>
      <p:bldP spid="207877" grpId="0"/>
      <p:bldP spid="207878" grpId="0"/>
      <p:bldP spid="207879" grpId="0" animBg="1"/>
      <p:bldP spid="207880" grpId="0"/>
      <p:bldP spid="2078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Rot="1" noChangeArrowheads="1"/>
          </p:cNvSpPr>
          <p:nvPr>
            <p:ph type="body" idx="4294967295"/>
          </p:nvPr>
        </p:nvSpPr>
        <p:spPr>
          <a:xfrm>
            <a:off x="0" y="764704"/>
            <a:ext cx="9144000" cy="4525962"/>
          </a:xfrm>
        </p:spPr>
        <p:txBody>
          <a:bodyPr/>
          <a:lstStyle/>
          <a:p>
            <a:pPr eaLnBrk="1" hangingPunct="1">
              <a:lnSpc>
                <a:spcPct val="120000"/>
              </a:lnSpc>
              <a:buFont typeface="Wingdings 2" pitchFamily="18" charset="2"/>
              <a:buNone/>
            </a:pPr>
            <a:r>
              <a:rPr lang="en-US" altLang="zh-CN" sz="1800" b="1" dirty="0">
                <a:ea typeface="仿宋_GB2312" pitchFamily="49" charset="-122"/>
              </a:rPr>
              <a:t>     </a:t>
            </a:r>
            <a:br>
              <a:rPr lang="en-US" altLang="zh-CN" sz="1800" b="1" dirty="0"/>
            </a:br>
            <a:r>
              <a:rPr lang="en-US" altLang="zh-CN" sz="1800" b="1" dirty="0"/>
              <a:t>          </a:t>
            </a:r>
            <a:br>
              <a:rPr lang="en-US" altLang="zh-CN" sz="1800" b="1" dirty="0"/>
            </a:br>
            <a:r>
              <a:rPr lang="en-US" altLang="zh-CN" sz="1800" b="1" dirty="0">
                <a:ea typeface="仿宋_GB2312" pitchFamily="49" charset="-122"/>
              </a:rPr>
              <a:t>          </a:t>
            </a:r>
            <a:br>
              <a:rPr lang="en-US" altLang="zh-CN" sz="1800" b="1" dirty="0"/>
            </a:br>
            <a:r>
              <a:rPr lang="en-US" altLang="zh-CN" sz="1800" b="1" dirty="0">
                <a:ea typeface="仿宋_GB2312" pitchFamily="49" charset="-122"/>
              </a:rPr>
              <a:t>         </a:t>
            </a:r>
            <a:r>
              <a:rPr lang="en-US" altLang="zh-CN" sz="3600" b="1" dirty="0">
                <a:latin typeface="黑体" pitchFamily="2" charset="-122"/>
                <a:ea typeface="黑体" pitchFamily="2" charset="-122"/>
              </a:rPr>
              <a:t>5.1  </a:t>
            </a:r>
            <a:r>
              <a:rPr lang="zh-CN" altLang="en-US" sz="3600" b="1" dirty="0">
                <a:latin typeface="黑体" pitchFamily="2" charset="-122"/>
                <a:ea typeface="黑体" pitchFamily="2" charset="-122"/>
              </a:rPr>
              <a:t>工艺流程设计的目的和任务</a:t>
            </a:r>
          </a:p>
          <a:p>
            <a:pPr eaLnBrk="1" hangingPunct="1">
              <a:lnSpc>
                <a:spcPct val="150000"/>
              </a:lnSpc>
              <a:buFont typeface="Wingdings 2" pitchFamily="18" charset="2"/>
              <a:buNone/>
            </a:pPr>
            <a:r>
              <a:rPr lang="zh-CN" altLang="en-US" sz="3600" b="1" dirty="0">
                <a:latin typeface="黑体" pitchFamily="2" charset="-122"/>
                <a:ea typeface="黑体" pitchFamily="2" charset="-122"/>
              </a:rPr>
              <a:t>    </a:t>
            </a:r>
            <a:r>
              <a:rPr lang="en-US" altLang="zh-CN" sz="3600" b="1" dirty="0">
                <a:latin typeface="黑体" pitchFamily="2" charset="-122"/>
                <a:ea typeface="黑体" pitchFamily="2" charset="-122"/>
              </a:rPr>
              <a:t>5.2  </a:t>
            </a:r>
            <a:r>
              <a:rPr lang="zh-CN" altLang="en-US" sz="3600" b="1" dirty="0">
                <a:latin typeface="黑体" pitchFamily="2" charset="-122"/>
                <a:ea typeface="黑体" pitchFamily="2" charset="-122"/>
              </a:rPr>
              <a:t>化工过程合成方法</a:t>
            </a:r>
          </a:p>
          <a:p>
            <a:pPr eaLnBrk="1" hangingPunct="1">
              <a:lnSpc>
                <a:spcPct val="150000"/>
              </a:lnSpc>
              <a:buFont typeface="Wingdings 2" pitchFamily="18" charset="2"/>
              <a:buNone/>
            </a:pPr>
            <a:r>
              <a:rPr lang="zh-CN" altLang="en-US" sz="3600" b="1" dirty="0">
                <a:latin typeface="黑体" pitchFamily="2" charset="-122"/>
                <a:ea typeface="黑体" pitchFamily="2" charset="-122"/>
              </a:rPr>
              <a:t>    </a:t>
            </a:r>
            <a:r>
              <a:rPr lang="en-US" altLang="zh-CN" sz="3600" b="1" dirty="0">
                <a:latin typeface="黑体" pitchFamily="2" charset="-122"/>
                <a:ea typeface="黑体" pitchFamily="2" charset="-122"/>
              </a:rPr>
              <a:t>5.3  </a:t>
            </a:r>
            <a:r>
              <a:rPr kumimoji="1" lang="zh-CN" altLang="en-US" sz="3600" b="1" dirty="0">
                <a:latin typeface="黑体" pitchFamily="2" charset="-122"/>
                <a:ea typeface="黑体" pitchFamily="2" charset="-122"/>
              </a:rPr>
              <a:t>工艺流程图设计的基本步骤</a:t>
            </a:r>
            <a:endParaRPr lang="zh-CN" altLang="en-US" sz="3600" b="1" dirty="0">
              <a:latin typeface="黑体" pitchFamily="2" charset="-122"/>
              <a:ea typeface="黑体" pitchFamily="2" charset="-122"/>
            </a:endParaRPr>
          </a:p>
          <a:p>
            <a:pPr eaLnBrk="1" hangingPunct="1">
              <a:lnSpc>
                <a:spcPct val="150000"/>
              </a:lnSpc>
              <a:buFont typeface="Wingdings 2" pitchFamily="18" charset="2"/>
              <a:buNone/>
            </a:pPr>
            <a:r>
              <a:rPr lang="zh-CN" altLang="en-US" sz="3600" b="1" dirty="0">
                <a:latin typeface="黑体" pitchFamily="2" charset="-122"/>
                <a:ea typeface="黑体" pitchFamily="2" charset="-122"/>
              </a:rPr>
              <a:t>    </a:t>
            </a:r>
            <a:r>
              <a:rPr lang="en-US" altLang="zh-CN" sz="3600" b="1" dirty="0">
                <a:latin typeface="黑体" pitchFamily="2" charset="-122"/>
                <a:ea typeface="黑体" pitchFamily="2" charset="-122"/>
              </a:rPr>
              <a:t>5.4  </a:t>
            </a:r>
            <a:r>
              <a:rPr lang="zh-CN" altLang="en-US" sz="3600" b="1" dirty="0">
                <a:latin typeface="黑体" pitchFamily="2" charset="-122"/>
                <a:ea typeface="黑体" pitchFamily="2" charset="-122"/>
              </a:rPr>
              <a:t>设备、管道及其他部件的表示方法</a:t>
            </a:r>
          </a:p>
          <a:p>
            <a:pPr eaLnBrk="1" hangingPunct="1">
              <a:lnSpc>
                <a:spcPct val="150000"/>
              </a:lnSpc>
              <a:buFont typeface="Wingdings 2" pitchFamily="18" charset="2"/>
              <a:buNone/>
            </a:pPr>
            <a:r>
              <a:rPr lang="zh-CN" altLang="en-US" sz="3600" b="1" dirty="0">
                <a:latin typeface="黑体" pitchFamily="2" charset="-122"/>
                <a:ea typeface="黑体" pitchFamily="2" charset="-122"/>
              </a:rPr>
              <a:t>    </a:t>
            </a:r>
            <a:r>
              <a:rPr lang="en-US" altLang="zh-CN" sz="3600" b="1" dirty="0">
                <a:latin typeface="黑体" pitchFamily="2" charset="-122"/>
                <a:ea typeface="黑体" pitchFamily="2" charset="-122"/>
              </a:rPr>
              <a:t>5.5  </a:t>
            </a:r>
            <a:r>
              <a:rPr lang="zh-CN" altLang="en-US" sz="3600" b="1" dirty="0">
                <a:latin typeface="黑体" pitchFamily="2" charset="-122"/>
                <a:ea typeface="黑体" pitchFamily="2" charset="-122"/>
              </a:rPr>
              <a:t>典型设计的自控流程</a:t>
            </a:r>
          </a:p>
        </p:txBody>
      </p:sp>
    </p:spTree>
    <p:extLst>
      <p:ext uri="{BB962C8B-B14F-4D97-AF65-F5344CB8AC3E}">
        <p14:creationId xmlns:p14="http://schemas.microsoft.com/office/powerpoint/2010/main" val="3111366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1">
                                            <p:txEl>
                                              <p:pRg st="4" end="4"/>
                                            </p:txEl>
                                          </p:spTgt>
                                        </p:tgtEl>
                                        <p:attrNameLst>
                                          <p:attrName>style.visibility</p:attrName>
                                        </p:attrNameLst>
                                      </p:cBhvr>
                                      <p:to>
                                        <p:strVal val="visible"/>
                                      </p:to>
                                    </p:set>
                                    <p:anim calcmode="lin" valueType="num">
                                      <p:cBhvr additive="base">
                                        <p:cTn id="31"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77875" y="404813"/>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3</a:t>
            </a:r>
            <a:r>
              <a:rPr lang="zh-CN" altLang="en-US">
                <a:solidFill>
                  <a:srgbClr val="FF0000"/>
                </a:solidFill>
              </a:rPr>
              <a:t>、流程组织的依据</a:t>
            </a:r>
          </a:p>
        </p:txBody>
      </p:sp>
      <p:sp>
        <p:nvSpPr>
          <p:cNvPr id="208899" name="Text Box 3"/>
          <p:cNvSpPr txBox="1">
            <a:spLocks noChangeArrowheads="1"/>
          </p:cNvSpPr>
          <p:nvPr/>
        </p:nvSpPr>
        <p:spPr bwMode="auto">
          <a:xfrm>
            <a:off x="1120775" y="1052513"/>
            <a:ext cx="32400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a:t>
            </a:r>
            <a:r>
              <a:rPr lang="zh-CN" altLang="en-US"/>
              <a:t>过程开发实验结果；</a:t>
            </a:r>
          </a:p>
          <a:p>
            <a:pPr eaLnBrk="1" hangingPunct="1">
              <a:spcBef>
                <a:spcPct val="50000"/>
              </a:spcBef>
            </a:pPr>
            <a:r>
              <a:rPr lang="zh-CN" altLang="en-US"/>
              <a:t>◆化工专家的实践经验。</a:t>
            </a:r>
          </a:p>
        </p:txBody>
      </p:sp>
      <p:sp>
        <p:nvSpPr>
          <p:cNvPr id="208900" name="Text Box 4"/>
          <p:cNvSpPr txBox="1">
            <a:spLocks noChangeArrowheads="1"/>
          </p:cNvSpPr>
          <p:nvPr/>
        </p:nvSpPr>
        <p:spPr bwMode="auto">
          <a:xfrm>
            <a:off x="827088" y="2133600"/>
            <a:ext cx="4681537"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chemeClr val="hlink"/>
                </a:solidFill>
              </a:rPr>
              <a:t>问题：</a:t>
            </a:r>
          </a:p>
          <a:p>
            <a:pPr eaLnBrk="1" hangingPunct="1">
              <a:spcBef>
                <a:spcPct val="50000"/>
              </a:spcBef>
            </a:pPr>
            <a:r>
              <a:rPr lang="zh-CN" altLang="en-US">
                <a:solidFill>
                  <a:schemeClr val="hlink"/>
                </a:solidFill>
              </a:rPr>
              <a:t>      流程组织得好不好，怎么来判断？</a:t>
            </a:r>
          </a:p>
        </p:txBody>
      </p:sp>
      <p:sp>
        <p:nvSpPr>
          <p:cNvPr id="208901" name="Text Box 5"/>
          <p:cNvSpPr txBox="1">
            <a:spLocks noChangeArrowheads="1"/>
          </p:cNvSpPr>
          <p:nvPr/>
        </p:nvSpPr>
        <p:spPr bwMode="auto">
          <a:xfrm>
            <a:off x="788988" y="3141663"/>
            <a:ext cx="7343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FF0000"/>
                </a:solidFill>
              </a:rPr>
              <a:t>4</a:t>
            </a:r>
            <a:r>
              <a:rPr lang="zh-CN" altLang="en-US">
                <a:solidFill>
                  <a:srgbClr val="FF0000"/>
                </a:solidFill>
              </a:rPr>
              <a:t>、化工领域包括相关领域的一些科技进步与发明，都可能对某个产品生产过程的流程组织带来显著的影响。</a:t>
            </a:r>
          </a:p>
        </p:txBody>
      </p:sp>
    </p:spTree>
    <p:extLst>
      <p:ext uri="{BB962C8B-B14F-4D97-AF65-F5344CB8AC3E}">
        <p14:creationId xmlns:p14="http://schemas.microsoft.com/office/powerpoint/2010/main" val="670275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899"/>
                                        </p:tgtEl>
                                        <p:attrNameLst>
                                          <p:attrName>style.visibility</p:attrName>
                                        </p:attrNameLst>
                                      </p:cBhvr>
                                      <p:to>
                                        <p:strVal val="visible"/>
                                      </p:to>
                                    </p:set>
                                    <p:anim calcmode="lin" valueType="num">
                                      <p:cBhvr additive="base">
                                        <p:cTn id="7" dur="500" fill="hold"/>
                                        <p:tgtEl>
                                          <p:spTgt spid="208899"/>
                                        </p:tgtEl>
                                        <p:attrNameLst>
                                          <p:attrName>ppt_x</p:attrName>
                                        </p:attrNameLst>
                                      </p:cBhvr>
                                      <p:tavLst>
                                        <p:tav tm="0">
                                          <p:val>
                                            <p:strVal val="0-#ppt_w/2"/>
                                          </p:val>
                                        </p:tav>
                                        <p:tav tm="100000">
                                          <p:val>
                                            <p:strVal val="#ppt_x"/>
                                          </p:val>
                                        </p:tav>
                                      </p:tavLst>
                                    </p:anim>
                                    <p:anim calcmode="lin" valueType="num">
                                      <p:cBhvr additive="base">
                                        <p:cTn id="8" dur="500" fill="hold"/>
                                        <p:tgtEl>
                                          <p:spTgt spid="2088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8900"/>
                                        </p:tgtEl>
                                        <p:attrNameLst>
                                          <p:attrName>style.visibility</p:attrName>
                                        </p:attrNameLst>
                                      </p:cBhvr>
                                      <p:to>
                                        <p:strVal val="visible"/>
                                      </p:to>
                                    </p:set>
                                    <p:anim calcmode="lin" valueType="num">
                                      <p:cBhvr additive="base">
                                        <p:cTn id="13" dur="500" fill="hold"/>
                                        <p:tgtEl>
                                          <p:spTgt spid="208900"/>
                                        </p:tgtEl>
                                        <p:attrNameLst>
                                          <p:attrName>ppt_x</p:attrName>
                                        </p:attrNameLst>
                                      </p:cBhvr>
                                      <p:tavLst>
                                        <p:tav tm="0">
                                          <p:val>
                                            <p:strVal val="0-#ppt_w/2"/>
                                          </p:val>
                                        </p:tav>
                                        <p:tav tm="100000">
                                          <p:val>
                                            <p:strVal val="#ppt_x"/>
                                          </p:val>
                                        </p:tav>
                                      </p:tavLst>
                                    </p:anim>
                                    <p:anim calcmode="lin" valueType="num">
                                      <p:cBhvr additive="base">
                                        <p:cTn id="14" dur="500" fill="hold"/>
                                        <p:tgtEl>
                                          <p:spTgt spid="2089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8901"/>
                                        </p:tgtEl>
                                        <p:attrNameLst>
                                          <p:attrName>style.visibility</p:attrName>
                                        </p:attrNameLst>
                                      </p:cBhvr>
                                      <p:to>
                                        <p:strVal val="visible"/>
                                      </p:to>
                                    </p:set>
                                    <p:anim calcmode="lin" valueType="num">
                                      <p:cBhvr additive="base">
                                        <p:cTn id="19" dur="500" fill="hold"/>
                                        <p:tgtEl>
                                          <p:spTgt spid="208901"/>
                                        </p:tgtEl>
                                        <p:attrNameLst>
                                          <p:attrName>ppt_x</p:attrName>
                                        </p:attrNameLst>
                                      </p:cBhvr>
                                      <p:tavLst>
                                        <p:tav tm="0">
                                          <p:val>
                                            <p:strVal val="0-#ppt_w/2"/>
                                          </p:val>
                                        </p:tav>
                                        <p:tav tm="100000">
                                          <p:val>
                                            <p:strVal val="#ppt_x"/>
                                          </p:val>
                                        </p:tav>
                                      </p:tavLst>
                                    </p:anim>
                                    <p:anim calcmode="lin" valueType="num">
                                      <p:cBhvr additive="base">
                                        <p:cTn id="20" dur="500" fill="hold"/>
                                        <p:tgtEl>
                                          <p:spTgt spid="2089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p:bldP spid="208900" grpId="0"/>
      <p:bldP spid="20890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9750" y="333375"/>
            <a:ext cx="8208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       </a:t>
            </a:r>
            <a:r>
              <a:rPr lang="zh-CN" altLang="en-US">
                <a:solidFill>
                  <a:schemeClr val="hlink"/>
                </a:solidFill>
              </a:rPr>
              <a:t>如何从过程开发实验结果出发，结合化工专家哪些原则性的实践经验，来进行设计过程的流程组织呢？</a:t>
            </a:r>
          </a:p>
        </p:txBody>
      </p:sp>
      <p:sp>
        <p:nvSpPr>
          <p:cNvPr id="209923" name="Text Box 3"/>
          <p:cNvSpPr txBox="1">
            <a:spLocks noChangeArrowheads="1"/>
          </p:cNvSpPr>
          <p:nvPr/>
        </p:nvSpPr>
        <p:spPr bwMode="auto">
          <a:xfrm>
            <a:off x="539750" y="1262063"/>
            <a:ext cx="3773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三、流程组织的几个基本原则</a:t>
            </a:r>
          </a:p>
        </p:txBody>
      </p:sp>
      <p:sp>
        <p:nvSpPr>
          <p:cNvPr id="209924" name="Text Box 4"/>
          <p:cNvSpPr txBox="1">
            <a:spLocks noChangeArrowheads="1"/>
          </p:cNvSpPr>
          <p:nvPr/>
        </p:nvSpPr>
        <p:spPr bwMode="auto">
          <a:xfrm>
            <a:off x="755650" y="1844675"/>
            <a:ext cx="489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1</a:t>
            </a:r>
            <a:r>
              <a:rPr lang="zh-CN" altLang="en-US" dirty="0"/>
              <a:t>、重视过程开发实验结果（</a:t>
            </a:r>
            <a:r>
              <a:rPr lang="zh-CN" altLang="en-US" dirty="0">
                <a:solidFill>
                  <a:schemeClr val="tx2"/>
                </a:solidFill>
              </a:rPr>
              <a:t>根本出发点</a:t>
            </a:r>
            <a:r>
              <a:rPr lang="zh-CN" altLang="en-US" dirty="0"/>
              <a:t>）；</a:t>
            </a:r>
          </a:p>
        </p:txBody>
      </p:sp>
      <p:sp>
        <p:nvSpPr>
          <p:cNvPr id="209925" name="Text Box 5"/>
          <p:cNvSpPr txBox="1">
            <a:spLocks noChangeArrowheads="1"/>
          </p:cNvSpPr>
          <p:nvPr/>
        </p:nvSpPr>
        <p:spPr bwMode="auto">
          <a:xfrm>
            <a:off x="755650" y="2414588"/>
            <a:ext cx="5903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2</a:t>
            </a:r>
            <a:r>
              <a:rPr lang="zh-CN" altLang="en-US" dirty="0"/>
              <a:t>、尽量确保工程中运用的工艺技术和设备的</a:t>
            </a:r>
            <a:r>
              <a:rPr lang="zh-CN" altLang="en-US" dirty="0">
                <a:solidFill>
                  <a:schemeClr val="tx2"/>
                </a:solidFill>
              </a:rPr>
              <a:t>成熟性</a:t>
            </a:r>
            <a:r>
              <a:rPr lang="zh-CN" altLang="en-US" dirty="0"/>
              <a:t>；</a:t>
            </a:r>
          </a:p>
        </p:txBody>
      </p:sp>
      <p:sp>
        <p:nvSpPr>
          <p:cNvPr id="209926" name="AutoShape 6"/>
          <p:cNvSpPr>
            <a:spLocks noChangeArrowheads="1"/>
          </p:cNvSpPr>
          <p:nvPr/>
        </p:nvSpPr>
        <p:spPr bwMode="auto">
          <a:xfrm>
            <a:off x="6443663" y="1700213"/>
            <a:ext cx="2520950" cy="792162"/>
          </a:xfrm>
          <a:prstGeom prst="wedgeRoundRectCallout">
            <a:avLst>
              <a:gd name="adj1" fmla="val -63477"/>
              <a:gd name="adj2" fmla="val 70042"/>
              <a:gd name="adj3" fmla="val 16667"/>
            </a:avLst>
          </a:prstGeom>
          <a:solidFill>
            <a:schemeClr val="accent1"/>
          </a:solidFill>
          <a:ln w="9525">
            <a:solidFill>
              <a:schemeClr val="tx1"/>
            </a:solidFill>
            <a:miter lim="800000"/>
            <a:headEnd/>
            <a:tailEnd/>
          </a:ln>
        </p:spPr>
        <p:txBody>
          <a:bodyPr/>
          <a:lstStyle/>
          <a:p>
            <a:pPr algn="ctr"/>
            <a:r>
              <a:rPr lang="zh-CN" altLang="en-US"/>
              <a:t>标准设备；有中试或生产经验的工艺技术</a:t>
            </a:r>
          </a:p>
        </p:txBody>
      </p:sp>
      <p:sp>
        <p:nvSpPr>
          <p:cNvPr id="209927" name="Text Box 7"/>
          <p:cNvSpPr txBox="1">
            <a:spLocks noChangeArrowheads="1"/>
          </p:cNvSpPr>
          <p:nvPr/>
        </p:nvSpPr>
        <p:spPr bwMode="auto">
          <a:xfrm>
            <a:off x="763588" y="2997200"/>
            <a:ext cx="3311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3</a:t>
            </a:r>
            <a:r>
              <a:rPr lang="zh-CN" altLang="en-US" dirty="0"/>
              <a:t>、要考虑</a:t>
            </a:r>
            <a:r>
              <a:rPr lang="zh-CN" altLang="en-US" dirty="0">
                <a:solidFill>
                  <a:schemeClr val="tx2"/>
                </a:solidFill>
              </a:rPr>
              <a:t>工程放大</a:t>
            </a:r>
            <a:r>
              <a:rPr lang="zh-CN" altLang="en-US" dirty="0"/>
              <a:t>的影响；</a:t>
            </a:r>
          </a:p>
        </p:txBody>
      </p:sp>
      <p:sp>
        <p:nvSpPr>
          <p:cNvPr id="209928" name="Text Box 8"/>
          <p:cNvSpPr txBox="1">
            <a:spLocks noChangeArrowheads="1"/>
          </p:cNvSpPr>
          <p:nvPr/>
        </p:nvSpPr>
        <p:spPr bwMode="auto">
          <a:xfrm>
            <a:off x="755650" y="3494088"/>
            <a:ext cx="8064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4</a:t>
            </a:r>
            <a:r>
              <a:rPr lang="zh-CN" altLang="en-US" dirty="0"/>
              <a:t>、组织流程时，应考虑流程的</a:t>
            </a:r>
            <a:r>
              <a:rPr lang="zh-CN" altLang="en-US" dirty="0">
                <a:solidFill>
                  <a:schemeClr val="tx2"/>
                </a:solidFill>
              </a:rPr>
              <a:t>可操作性</a:t>
            </a:r>
            <a:r>
              <a:rPr lang="zh-CN" altLang="en-US" dirty="0"/>
              <a:t>，尽量增大流程（尤其是关键设备）的</a:t>
            </a:r>
            <a:r>
              <a:rPr lang="zh-CN" altLang="en-US" dirty="0">
                <a:solidFill>
                  <a:schemeClr val="tx2"/>
                </a:solidFill>
              </a:rPr>
              <a:t>操作弹性</a:t>
            </a:r>
            <a:r>
              <a:rPr lang="zh-CN" altLang="en-US" dirty="0">
                <a:solidFill>
                  <a:srgbClr val="FFFF00"/>
                </a:solidFill>
              </a:rPr>
              <a:t>；</a:t>
            </a:r>
          </a:p>
        </p:txBody>
      </p:sp>
      <p:sp>
        <p:nvSpPr>
          <p:cNvPr id="209929" name="AutoShape 9"/>
          <p:cNvSpPr>
            <a:spLocks noChangeArrowheads="1"/>
          </p:cNvSpPr>
          <p:nvPr/>
        </p:nvSpPr>
        <p:spPr bwMode="auto">
          <a:xfrm>
            <a:off x="3132138" y="4149725"/>
            <a:ext cx="2592387" cy="719138"/>
          </a:xfrm>
          <a:prstGeom prst="wedgeRoundRectCallout">
            <a:avLst>
              <a:gd name="adj1" fmla="val -98009"/>
              <a:gd name="adj2" fmla="val -60375"/>
              <a:gd name="adj3" fmla="val 16667"/>
            </a:avLst>
          </a:prstGeom>
          <a:solidFill>
            <a:schemeClr val="accent1"/>
          </a:solidFill>
          <a:ln w="9525">
            <a:solidFill>
              <a:schemeClr val="tx1"/>
            </a:solidFill>
            <a:miter lim="800000"/>
            <a:headEnd/>
            <a:tailEnd/>
          </a:ln>
        </p:spPr>
        <p:txBody>
          <a:bodyPr/>
          <a:lstStyle/>
          <a:p>
            <a:pPr algn="ctr"/>
            <a:r>
              <a:rPr lang="zh-CN" altLang="en-US"/>
              <a:t>原料、操作参数、公用工程波动的影响</a:t>
            </a:r>
          </a:p>
        </p:txBody>
      </p:sp>
      <p:sp>
        <p:nvSpPr>
          <p:cNvPr id="209930" name="Text Box 10"/>
          <p:cNvSpPr txBox="1">
            <a:spLocks noChangeArrowheads="1"/>
          </p:cNvSpPr>
          <p:nvPr/>
        </p:nvSpPr>
        <p:spPr bwMode="auto">
          <a:xfrm>
            <a:off x="779463" y="5149850"/>
            <a:ext cx="3360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5</a:t>
            </a:r>
            <a:r>
              <a:rPr lang="zh-CN" altLang="en-US" dirty="0"/>
              <a:t>、重视流程的</a:t>
            </a:r>
            <a:r>
              <a:rPr lang="zh-CN" altLang="en-US" dirty="0">
                <a:solidFill>
                  <a:schemeClr val="tx2"/>
                </a:solidFill>
              </a:rPr>
              <a:t>运行安全</a:t>
            </a:r>
            <a:r>
              <a:rPr lang="zh-CN" altLang="en-US" dirty="0"/>
              <a:t>问题；</a:t>
            </a:r>
          </a:p>
        </p:txBody>
      </p:sp>
      <p:sp>
        <p:nvSpPr>
          <p:cNvPr id="209931" name="AutoShape 11"/>
          <p:cNvSpPr>
            <a:spLocks noChangeArrowheads="1"/>
          </p:cNvSpPr>
          <p:nvPr/>
        </p:nvSpPr>
        <p:spPr bwMode="auto">
          <a:xfrm>
            <a:off x="6659563" y="3860800"/>
            <a:ext cx="2305050" cy="792163"/>
          </a:xfrm>
          <a:prstGeom prst="wedgeRoundRectCallout">
            <a:avLst>
              <a:gd name="adj1" fmla="val -67287"/>
              <a:gd name="adj2" fmla="val -57213"/>
              <a:gd name="adj3" fmla="val 16667"/>
            </a:avLst>
          </a:prstGeom>
          <a:solidFill>
            <a:schemeClr val="accent1"/>
          </a:solidFill>
          <a:ln w="9525">
            <a:solidFill>
              <a:schemeClr val="tx1"/>
            </a:solidFill>
            <a:miter lim="800000"/>
            <a:headEnd/>
            <a:tailEnd/>
          </a:ln>
        </p:spPr>
        <p:txBody>
          <a:bodyPr/>
          <a:lstStyle/>
          <a:p>
            <a:pPr algn="ctr"/>
            <a:r>
              <a:rPr lang="zh-CN" altLang="en-US"/>
              <a:t>间歇流程中备用的单元操作问题。</a:t>
            </a:r>
          </a:p>
        </p:txBody>
      </p:sp>
      <p:sp>
        <p:nvSpPr>
          <p:cNvPr id="209932" name="AutoShape 12"/>
          <p:cNvSpPr>
            <a:spLocks noChangeArrowheads="1"/>
          </p:cNvSpPr>
          <p:nvPr/>
        </p:nvSpPr>
        <p:spPr bwMode="auto">
          <a:xfrm>
            <a:off x="4643438" y="5445125"/>
            <a:ext cx="2520950" cy="792163"/>
          </a:xfrm>
          <a:prstGeom prst="wedgeRoundRectCallout">
            <a:avLst>
              <a:gd name="adj1" fmla="val -114106"/>
              <a:gd name="adj2" fmla="val -48796"/>
              <a:gd name="adj3" fmla="val 16667"/>
            </a:avLst>
          </a:prstGeom>
          <a:solidFill>
            <a:schemeClr val="accent1"/>
          </a:solidFill>
          <a:ln w="9525">
            <a:solidFill>
              <a:schemeClr val="tx1"/>
            </a:solidFill>
            <a:miter lim="800000"/>
            <a:headEnd/>
            <a:tailEnd/>
          </a:ln>
        </p:spPr>
        <p:txBody>
          <a:bodyPr/>
          <a:lstStyle/>
          <a:p>
            <a:pPr algn="ctr"/>
            <a:r>
              <a:rPr lang="zh-CN" altLang="en-US"/>
              <a:t>例如：强毒性、辐射的间接换热问题。</a:t>
            </a:r>
          </a:p>
        </p:txBody>
      </p:sp>
      <p:sp>
        <p:nvSpPr>
          <p:cNvPr id="209933" name="AutoShape 13"/>
          <p:cNvSpPr>
            <a:spLocks noChangeArrowheads="1"/>
          </p:cNvSpPr>
          <p:nvPr/>
        </p:nvSpPr>
        <p:spPr bwMode="auto">
          <a:xfrm>
            <a:off x="4643438" y="2852738"/>
            <a:ext cx="1944687" cy="576262"/>
          </a:xfrm>
          <a:prstGeom prst="wedgeEllipseCallout">
            <a:avLst>
              <a:gd name="adj1" fmla="val -94162"/>
              <a:gd name="adj2" fmla="val 15014"/>
            </a:avLst>
          </a:prstGeom>
          <a:solidFill>
            <a:schemeClr val="accent1"/>
          </a:solidFill>
          <a:ln w="9525">
            <a:solidFill>
              <a:schemeClr val="tx1"/>
            </a:solidFill>
            <a:miter lim="800000"/>
            <a:headEnd/>
            <a:tailEnd/>
          </a:ln>
        </p:spPr>
        <p:txBody>
          <a:bodyPr/>
          <a:lstStyle/>
          <a:p>
            <a:pPr algn="ctr"/>
            <a:r>
              <a:rPr lang="zh-CN" altLang="en-US"/>
              <a:t>大设备折分</a:t>
            </a:r>
          </a:p>
        </p:txBody>
      </p:sp>
    </p:spTree>
    <p:extLst>
      <p:ext uri="{BB962C8B-B14F-4D97-AF65-F5344CB8AC3E}">
        <p14:creationId xmlns:p14="http://schemas.microsoft.com/office/powerpoint/2010/main" val="220127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anim calcmode="lin" valueType="num">
                                      <p:cBhvr additive="base">
                                        <p:cTn id="7" dur="500" fill="hold"/>
                                        <p:tgtEl>
                                          <p:spTgt spid="209923"/>
                                        </p:tgtEl>
                                        <p:attrNameLst>
                                          <p:attrName>ppt_x</p:attrName>
                                        </p:attrNameLst>
                                      </p:cBhvr>
                                      <p:tavLst>
                                        <p:tav tm="0">
                                          <p:val>
                                            <p:strVal val="0-#ppt_w/2"/>
                                          </p:val>
                                        </p:tav>
                                        <p:tav tm="100000">
                                          <p:val>
                                            <p:strVal val="#ppt_x"/>
                                          </p:val>
                                        </p:tav>
                                      </p:tavLst>
                                    </p:anim>
                                    <p:anim calcmode="lin" valueType="num">
                                      <p:cBhvr additive="base">
                                        <p:cTn id="8" dur="500" fill="hold"/>
                                        <p:tgtEl>
                                          <p:spTgt spid="2099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9924"/>
                                        </p:tgtEl>
                                        <p:attrNameLst>
                                          <p:attrName>style.visibility</p:attrName>
                                        </p:attrNameLst>
                                      </p:cBhvr>
                                      <p:to>
                                        <p:strVal val="visible"/>
                                      </p:to>
                                    </p:set>
                                    <p:anim calcmode="lin" valueType="num">
                                      <p:cBhvr additive="base">
                                        <p:cTn id="13" dur="500" fill="hold"/>
                                        <p:tgtEl>
                                          <p:spTgt spid="209924"/>
                                        </p:tgtEl>
                                        <p:attrNameLst>
                                          <p:attrName>ppt_x</p:attrName>
                                        </p:attrNameLst>
                                      </p:cBhvr>
                                      <p:tavLst>
                                        <p:tav tm="0">
                                          <p:val>
                                            <p:strVal val="0-#ppt_w/2"/>
                                          </p:val>
                                        </p:tav>
                                        <p:tav tm="100000">
                                          <p:val>
                                            <p:strVal val="#ppt_x"/>
                                          </p:val>
                                        </p:tav>
                                      </p:tavLst>
                                    </p:anim>
                                    <p:anim calcmode="lin" valueType="num">
                                      <p:cBhvr additive="base">
                                        <p:cTn id="14"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9925"/>
                                        </p:tgtEl>
                                        <p:attrNameLst>
                                          <p:attrName>style.visibility</p:attrName>
                                        </p:attrNameLst>
                                      </p:cBhvr>
                                      <p:to>
                                        <p:strVal val="visible"/>
                                      </p:to>
                                    </p:set>
                                    <p:anim calcmode="lin" valueType="num">
                                      <p:cBhvr additive="base">
                                        <p:cTn id="19" dur="500" fill="hold"/>
                                        <p:tgtEl>
                                          <p:spTgt spid="209925"/>
                                        </p:tgtEl>
                                        <p:attrNameLst>
                                          <p:attrName>ppt_x</p:attrName>
                                        </p:attrNameLst>
                                      </p:cBhvr>
                                      <p:tavLst>
                                        <p:tav tm="0">
                                          <p:val>
                                            <p:strVal val="0-#ppt_w/2"/>
                                          </p:val>
                                        </p:tav>
                                        <p:tav tm="100000">
                                          <p:val>
                                            <p:strVal val="#ppt_x"/>
                                          </p:val>
                                        </p:tav>
                                      </p:tavLst>
                                    </p:anim>
                                    <p:anim calcmode="lin" valueType="num">
                                      <p:cBhvr additive="base">
                                        <p:cTn id="20" dur="500" fill="hold"/>
                                        <p:tgtEl>
                                          <p:spTgt spid="20992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9926"/>
                                        </p:tgtEl>
                                        <p:attrNameLst>
                                          <p:attrName>style.visibility</p:attrName>
                                        </p:attrNameLst>
                                      </p:cBhvr>
                                      <p:to>
                                        <p:strVal val="visible"/>
                                      </p:to>
                                    </p:set>
                                    <p:anim calcmode="lin" valueType="num">
                                      <p:cBhvr additive="base">
                                        <p:cTn id="25" dur="500" fill="hold"/>
                                        <p:tgtEl>
                                          <p:spTgt spid="209926"/>
                                        </p:tgtEl>
                                        <p:attrNameLst>
                                          <p:attrName>ppt_x</p:attrName>
                                        </p:attrNameLst>
                                      </p:cBhvr>
                                      <p:tavLst>
                                        <p:tav tm="0">
                                          <p:val>
                                            <p:strVal val="1+#ppt_w/2"/>
                                          </p:val>
                                        </p:tav>
                                        <p:tav tm="100000">
                                          <p:val>
                                            <p:strVal val="#ppt_x"/>
                                          </p:val>
                                        </p:tav>
                                      </p:tavLst>
                                    </p:anim>
                                    <p:anim calcmode="lin" valueType="num">
                                      <p:cBhvr additive="base">
                                        <p:cTn id="26"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9927"/>
                                        </p:tgtEl>
                                        <p:attrNameLst>
                                          <p:attrName>style.visibility</p:attrName>
                                        </p:attrNameLst>
                                      </p:cBhvr>
                                      <p:to>
                                        <p:strVal val="visible"/>
                                      </p:to>
                                    </p:set>
                                    <p:anim calcmode="lin" valueType="num">
                                      <p:cBhvr additive="base">
                                        <p:cTn id="31" dur="500" fill="hold"/>
                                        <p:tgtEl>
                                          <p:spTgt spid="209927"/>
                                        </p:tgtEl>
                                        <p:attrNameLst>
                                          <p:attrName>ppt_x</p:attrName>
                                        </p:attrNameLst>
                                      </p:cBhvr>
                                      <p:tavLst>
                                        <p:tav tm="0">
                                          <p:val>
                                            <p:strVal val="#ppt_x"/>
                                          </p:val>
                                        </p:tav>
                                        <p:tav tm="100000">
                                          <p:val>
                                            <p:strVal val="#ppt_x"/>
                                          </p:val>
                                        </p:tav>
                                      </p:tavLst>
                                    </p:anim>
                                    <p:anim calcmode="lin" valueType="num">
                                      <p:cBhvr additive="base">
                                        <p:cTn id="32" dur="500" fill="hold"/>
                                        <p:tgtEl>
                                          <p:spTgt spid="20992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9933"/>
                                        </p:tgtEl>
                                        <p:attrNameLst>
                                          <p:attrName>style.visibility</p:attrName>
                                        </p:attrNameLst>
                                      </p:cBhvr>
                                      <p:to>
                                        <p:strVal val="visible"/>
                                      </p:to>
                                    </p:set>
                                    <p:anim calcmode="lin" valueType="num">
                                      <p:cBhvr additive="base">
                                        <p:cTn id="37" dur="500" fill="hold"/>
                                        <p:tgtEl>
                                          <p:spTgt spid="209933"/>
                                        </p:tgtEl>
                                        <p:attrNameLst>
                                          <p:attrName>ppt_x</p:attrName>
                                        </p:attrNameLst>
                                      </p:cBhvr>
                                      <p:tavLst>
                                        <p:tav tm="0">
                                          <p:val>
                                            <p:strVal val="1+#ppt_w/2"/>
                                          </p:val>
                                        </p:tav>
                                        <p:tav tm="100000">
                                          <p:val>
                                            <p:strVal val="#ppt_x"/>
                                          </p:val>
                                        </p:tav>
                                      </p:tavLst>
                                    </p:anim>
                                    <p:anim calcmode="lin" valueType="num">
                                      <p:cBhvr additive="base">
                                        <p:cTn id="38" dur="500" fill="hold"/>
                                        <p:tgtEl>
                                          <p:spTgt spid="20993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9928"/>
                                        </p:tgtEl>
                                        <p:attrNameLst>
                                          <p:attrName>style.visibility</p:attrName>
                                        </p:attrNameLst>
                                      </p:cBhvr>
                                      <p:to>
                                        <p:strVal val="visible"/>
                                      </p:to>
                                    </p:set>
                                    <p:anim calcmode="lin" valueType="num">
                                      <p:cBhvr additive="base">
                                        <p:cTn id="43" dur="500" fill="hold"/>
                                        <p:tgtEl>
                                          <p:spTgt spid="209928"/>
                                        </p:tgtEl>
                                        <p:attrNameLst>
                                          <p:attrName>ppt_x</p:attrName>
                                        </p:attrNameLst>
                                      </p:cBhvr>
                                      <p:tavLst>
                                        <p:tav tm="0">
                                          <p:val>
                                            <p:strVal val="#ppt_x"/>
                                          </p:val>
                                        </p:tav>
                                        <p:tav tm="100000">
                                          <p:val>
                                            <p:strVal val="#ppt_x"/>
                                          </p:val>
                                        </p:tav>
                                      </p:tavLst>
                                    </p:anim>
                                    <p:anim calcmode="lin" valueType="num">
                                      <p:cBhvr additive="base">
                                        <p:cTn id="44" dur="500" fill="hold"/>
                                        <p:tgtEl>
                                          <p:spTgt spid="20992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9931"/>
                                        </p:tgtEl>
                                        <p:attrNameLst>
                                          <p:attrName>style.visibility</p:attrName>
                                        </p:attrNameLst>
                                      </p:cBhvr>
                                      <p:to>
                                        <p:strVal val="visible"/>
                                      </p:to>
                                    </p:set>
                                    <p:anim calcmode="lin" valueType="num">
                                      <p:cBhvr additive="base">
                                        <p:cTn id="49" dur="500" fill="hold"/>
                                        <p:tgtEl>
                                          <p:spTgt spid="209931"/>
                                        </p:tgtEl>
                                        <p:attrNameLst>
                                          <p:attrName>ppt_x</p:attrName>
                                        </p:attrNameLst>
                                      </p:cBhvr>
                                      <p:tavLst>
                                        <p:tav tm="0">
                                          <p:val>
                                            <p:strVal val="1+#ppt_w/2"/>
                                          </p:val>
                                        </p:tav>
                                        <p:tav tm="100000">
                                          <p:val>
                                            <p:strVal val="#ppt_x"/>
                                          </p:val>
                                        </p:tav>
                                      </p:tavLst>
                                    </p:anim>
                                    <p:anim calcmode="lin" valueType="num">
                                      <p:cBhvr additive="base">
                                        <p:cTn id="50" dur="500" fill="hold"/>
                                        <p:tgtEl>
                                          <p:spTgt spid="20993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9929"/>
                                        </p:tgtEl>
                                        <p:attrNameLst>
                                          <p:attrName>style.visibility</p:attrName>
                                        </p:attrNameLst>
                                      </p:cBhvr>
                                      <p:to>
                                        <p:strVal val="visible"/>
                                      </p:to>
                                    </p:set>
                                    <p:anim calcmode="lin" valueType="num">
                                      <p:cBhvr additive="base">
                                        <p:cTn id="55" dur="500" fill="hold"/>
                                        <p:tgtEl>
                                          <p:spTgt spid="209929"/>
                                        </p:tgtEl>
                                        <p:attrNameLst>
                                          <p:attrName>ppt_x</p:attrName>
                                        </p:attrNameLst>
                                      </p:cBhvr>
                                      <p:tavLst>
                                        <p:tav tm="0">
                                          <p:val>
                                            <p:strVal val="#ppt_x"/>
                                          </p:val>
                                        </p:tav>
                                        <p:tav tm="100000">
                                          <p:val>
                                            <p:strVal val="#ppt_x"/>
                                          </p:val>
                                        </p:tav>
                                      </p:tavLst>
                                    </p:anim>
                                    <p:anim calcmode="lin" valueType="num">
                                      <p:cBhvr additive="base">
                                        <p:cTn id="56" dur="500" fill="hold"/>
                                        <p:tgtEl>
                                          <p:spTgt spid="20992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9930"/>
                                        </p:tgtEl>
                                        <p:attrNameLst>
                                          <p:attrName>style.visibility</p:attrName>
                                        </p:attrNameLst>
                                      </p:cBhvr>
                                      <p:to>
                                        <p:strVal val="visible"/>
                                      </p:to>
                                    </p:set>
                                    <p:anim calcmode="lin" valueType="num">
                                      <p:cBhvr additive="base">
                                        <p:cTn id="61" dur="500" fill="hold"/>
                                        <p:tgtEl>
                                          <p:spTgt spid="209930"/>
                                        </p:tgtEl>
                                        <p:attrNameLst>
                                          <p:attrName>ppt_x</p:attrName>
                                        </p:attrNameLst>
                                      </p:cBhvr>
                                      <p:tavLst>
                                        <p:tav tm="0">
                                          <p:val>
                                            <p:strVal val="#ppt_x"/>
                                          </p:val>
                                        </p:tav>
                                        <p:tav tm="100000">
                                          <p:val>
                                            <p:strVal val="#ppt_x"/>
                                          </p:val>
                                        </p:tav>
                                      </p:tavLst>
                                    </p:anim>
                                    <p:anim calcmode="lin" valueType="num">
                                      <p:cBhvr additive="base">
                                        <p:cTn id="62" dur="500" fill="hold"/>
                                        <p:tgtEl>
                                          <p:spTgt spid="209930"/>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9932"/>
                                        </p:tgtEl>
                                        <p:attrNameLst>
                                          <p:attrName>style.visibility</p:attrName>
                                        </p:attrNameLst>
                                      </p:cBhvr>
                                      <p:to>
                                        <p:strVal val="visible"/>
                                      </p:to>
                                    </p:set>
                                    <p:anim calcmode="lin" valueType="num">
                                      <p:cBhvr additive="base">
                                        <p:cTn id="67" dur="500" fill="hold"/>
                                        <p:tgtEl>
                                          <p:spTgt spid="209932"/>
                                        </p:tgtEl>
                                        <p:attrNameLst>
                                          <p:attrName>ppt_x</p:attrName>
                                        </p:attrNameLst>
                                      </p:cBhvr>
                                      <p:tavLst>
                                        <p:tav tm="0">
                                          <p:val>
                                            <p:strVal val="#ppt_x"/>
                                          </p:val>
                                        </p:tav>
                                        <p:tav tm="100000">
                                          <p:val>
                                            <p:strVal val="#ppt_x"/>
                                          </p:val>
                                        </p:tav>
                                      </p:tavLst>
                                    </p:anim>
                                    <p:anim calcmode="lin" valueType="num">
                                      <p:cBhvr additive="base">
                                        <p:cTn id="68" dur="500" fill="hold"/>
                                        <p:tgtEl>
                                          <p:spTgt spid="209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p:bldP spid="209924" grpId="0"/>
      <p:bldP spid="209925" grpId="0"/>
      <p:bldP spid="209926" grpId="0" animBg="1"/>
      <p:bldP spid="209927" grpId="0"/>
      <p:bldP spid="209928" grpId="0"/>
      <p:bldP spid="209929" grpId="0" animBg="1"/>
      <p:bldP spid="209930" grpId="0"/>
      <p:bldP spid="209931" grpId="0" animBg="1"/>
      <p:bldP spid="209932" grpId="0" animBg="1"/>
      <p:bldP spid="2099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404813"/>
            <a:ext cx="66246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6</a:t>
            </a:r>
            <a:r>
              <a:rPr lang="zh-CN" altLang="en-US" dirty="0"/>
              <a:t>、从经济角度，</a:t>
            </a:r>
            <a:r>
              <a:rPr lang="zh-CN" altLang="en-US" dirty="0">
                <a:solidFill>
                  <a:schemeClr val="tx2"/>
                </a:solidFill>
              </a:rPr>
              <a:t>节省流程的固定投资，减少流程的操作费用；</a:t>
            </a:r>
          </a:p>
        </p:txBody>
      </p:sp>
      <p:sp>
        <p:nvSpPr>
          <p:cNvPr id="210947" name="AutoShape 3"/>
          <p:cNvSpPr>
            <a:spLocks noChangeArrowheads="1"/>
          </p:cNvSpPr>
          <p:nvPr/>
        </p:nvSpPr>
        <p:spPr bwMode="auto">
          <a:xfrm>
            <a:off x="6156325" y="908050"/>
            <a:ext cx="2016125" cy="720725"/>
          </a:xfrm>
          <a:prstGeom prst="wedgeRectCallout">
            <a:avLst>
              <a:gd name="adj1" fmla="val -240236"/>
              <a:gd name="adj2" fmla="val -78194"/>
            </a:avLst>
          </a:prstGeom>
          <a:solidFill>
            <a:schemeClr val="accent1"/>
          </a:solidFill>
          <a:ln w="9525">
            <a:solidFill>
              <a:schemeClr val="tx1"/>
            </a:solidFill>
            <a:miter lim="800000"/>
            <a:headEnd/>
            <a:tailEnd/>
          </a:ln>
        </p:spPr>
        <p:txBody>
          <a:bodyPr/>
          <a:lstStyle/>
          <a:p>
            <a:r>
              <a:rPr lang="zh-CN" altLang="en-US"/>
              <a:t>有时要牺牲流程的技术先进性</a:t>
            </a:r>
          </a:p>
        </p:txBody>
      </p:sp>
      <p:sp>
        <p:nvSpPr>
          <p:cNvPr id="210948" name="Text Box 4"/>
          <p:cNvSpPr txBox="1">
            <a:spLocks noChangeArrowheads="1"/>
          </p:cNvSpPr>
          <p:nvPr/>
        </p:nvSpPr>
        <p:spPr bwMode="auto">
          <a:xfrm>
            <a:off x="755650" y="1844675"/>
            <a:ext cx="489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7</a:t>
            </a:r>
            <a:r>
              <a:rPr lang="zh-CN" altLang="en-US" dirty="0"/>
              <a:t>、重视副产品回收，同步考虑</a:t>
            </a:r>
            <a:r>
              <a:rPr lang="zh-CN" altLang="en-US" dirty="0">
                <a:solidFill>
                  <a:schemeClr val="tx2"/>
                </a:solidFill>
              </a:rPr>
              <a:t>环保因素</a:t>
            </a:r>
            <a:r>
              <a:rPr lang="zh-CN" altLang="en-US" dirty="0"/>
              <a:t>；</a:t>
            </a:r>
          </a:p>
        </p:txBody>
      </p:sp>
      <p:sp>
        <p:nvSpPr>
          <p:cNvPr id="210949" name="Text Box 5"/>
          <p:cNvSpPr txBox="1">
            <a:spLocks noChangeArrowheads="1"/>
          </p:cNvSpPr>
          <p:nvPr/>
        </p:nvSpPr>
        <p:spPr bwMode="auto">
          <a:xfrm>
            <a:off x="3203575" y="4797425"/>
            <a:ext cx="18002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可持续发展战略</a:t>
            </a:r>
          </a:p>
          <a:p>
            <a:pPr eaLnBrk="1" hangingPunct="1">
              <a:spcBef>
                <a:spcPct val="50000"/>
              </a:spcBef>
            </a:pPr>
            <a:r>
              <a:rPr lang="zh-CN" altLang="en-US">
                <a:solidFill>
                  <a:srgbClr val="FF0000"/>
                </a:solidFill>
              </a:rPr>
              <a:t>（科学发展观）</a:t>
            </a:r>
          </a:p>
        </p:txBody>
      </p:sp>
      <p:sp>
        <p:nvSpPr>
          <p:cNvPr id="210950" name="AutoShape 6"/>
          <p:cNvSpPr>
            <a:spLocks/>
          </p:cNvSpPr>
          <p:nvPr/>
        </p:nvSpPr>
        <p:spPr bwMode="auto">
          <a:xfrm>
            <a:off x="5003800" y="4292600"/>
            <a:ext cx="287338" cy="1800225"/>
          </a:xfrm>
          <a:prstGeom prst="leftBrace">
            <a:avLst>
              <a:gd name="adj1" fmla="val 5221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0951" name="Text Box 7"/>
          <p:cNvSpPr txBox="1">
            <a:spLocks noChangeArrowheads="1"/>
          </p:cNvSpPr>
          <p:nvPr/>
        </p:nvSpPr>
        <p:spPr bwMode="auto">
          <a:xfrm>
            <a:off x="5364163" y="4221163"/>
            <a:ext cx="2592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技术不断创新、进步；</a:t>
            </a:r>
          </a:p>
        </p:txBody>
      </p:sp>
      <p:sp>
        <p:nvSpPr>
          <p:cNvPr id="210952" name="Text Box 8"/>
          <p:cNvSpPr txBox="1">
            <a:spLocks noChangeArrowheads="1"/>
          </p:cNvSpPr>
          <p:nvPr/>
        </p:nvSpPr>
        <p:spPr bwMode="auto">
          <a:xfrm>
            <a:off x="5389563" y="5013325"/>
            <a:ext cx="1511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节约资源；</a:t>
            </a:r>
          </a:p>
        </p:txBody>
      </p:sp>
      <p:sp>
        <p:nvSpPr>
          <p:cNvPr id="210953" name="Text Box 9"/>
          <p:cNvSpPr txBox="1">
            <a:spLocks noChangeArrowheads="1"/>
          </p:cNvSpPr>
          <p:nvPr/>
        </p:nvSpPr>
        <p:spPr bwMode="auto">
          <a:xfrm>
            <a:off x="5411788" y="5734050"/>
            <a:ext cx="2592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保护人类环境；</a:t>
            </a:r>
          </a:p>
        </p:txBody>
      </p:sp>
      <p:sp>
        <p:nvSpPr>
          <p:cNvPr id="210954" name="AutoShape 10"/>
          <p:cNvSpPr>
            <a:spLocks noChangeArrowheads="1"/>
          </p:cNvSpPr>
          <p:nvPr/>
        </p:nvSpPr>
        <p:spPr bwMode="auto">
          <a:xfrm>
            <a:off x="539750" y="4005263"/>
            <a:ext cx="2447925" cy="792162"/>
          </a:xfrm>
          <a:prstGeom prst="wedgeRoundRectCallout">
            <a:avLst>
              <a:gd name="adj1" fmla="val 99093"/>
              <a:gd name="adj2" fmla="val -278255"/>
              <a:gd name="adj3" fmla="val 16667"/>
            </a:avLst>
          </a:prstGeom>
          <a:solidFill>
            <a:schemeClr val="accent1"/>
          </a:solidFill>
          <a:ln w="9525">
            <a:solidFill>
              <a:schemeClr val="tx1"/>
            </a:solidFill>
            <a:miter lim="800000"/>
            <a:headEnd/>
            <a:tailEnd/>
          </a:ln>
        </p:spPr>
        <p:txBody>
          <a:bodyPr/>
          <a:lstStyle/>
          <a:p>
            <a:pPr algn="ctr"/>
            <a:r>
              <a:rPr lang="zh-CN" altLang="en-US"/>
              <a:t>末端治理与源头预防相结合</a:t>
            </a:r>
          </a:p>
        </p:txBody>
      </p:sp>
    </p:spTree>
    <p:extLst>
      <p:ext uri="{BB962C8B-B14F-4D97-AF65-F5344CB8AC3E}">
        <p14:creationId xmlns:p14="http://schemas.microsoft.com/office/powerpoint/2010/main" val="351829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0947"/>
                                        </p:tgtEl>
                                        <p:attrNameLst>
                                          <p:attrName>style.visibility</p:attrName>
                                        </p:attrNameLst>
                                      </p:cBhvr>
                                      <p:to>
                                        <p:strVal val="visible"/>
                                      </p:to>
                                    </p:set>
                                    <p:anim calcmode="lin" valueType="num">
                                      <p:cBhvr additive="base">
                                        <p:cTn id="7" dur="500" fill="hold"/>
                                        <p:tgtEl>
                                          <p:spTgt spid="210947"/>
                                        </p:tgtEl>
                                        <p:attrNameLst>
                                          <p:attrName>ppt_x</p:attrName>
                                        </p:attrNameLst>
                                      </p:cBhvr>
                                      <p:tavLst>
                                        <p:tav tm="0">
                                          <p:val>
                                            <p:strVal val="1+#ppt_w/2"/>
                                          </p:val>
                                        </p:tav>
                                        <p:tav tm="100000">
                                          <p:val>
                                            <p:strVal val="#ppt_x"/>
                                          </p:val>
                                        </p:tav>
                                      </p:tavLst>
                                    </p:anim>
                                    <p:anim calcmode="lin" valueType="num">
                                      <p:cBhvr additive="base">
                                        <p:cTn id="8" dur="500" fill="hold"/>
                                        <p:tgtEl>
                                          <p:spTgt spid="2109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0948"/>
                                        </p:tgtEl>
                                        <p:attrNameLst>
                                          <p:attrName>style.visibility</p:attrName>
                                        </p:attrNameLst>
                                      </p:cBhvr>
                                      <p:to>
                                        <p:strVal val="visible"/>
                                      </p:to>
                                    </p:set>
                                    <p:anim calcmode="lin" valueType="num">
                                      <p:cBhvr additive="base">
                                        <p:cTn id="13" dur="500" fill="hold"/>
                                        <p:tgtEl>
                                          <p:spTgt spid="210948"/>
                                        </p:tgtEl>
                                        <p:attrNameLst>
                                          <p:attrName>ppt_x</p:attrName>
                                        </p:attrNameLst>
                                      </p:cBhvr>
                                      <p:tavLst>
                                        <p:tav tm="0">
                                          <p:val>
                                            <p:strVal val="0-#ppt_w/2"/>
                                          </p:val>
                                        </p:tav>
                                        <p:tav tm="100000">
                                          <p:val>
                                            <p:strVal val="#ppt_x"/>
                                          </p:val>
                                        </p:tav>
                                      </p:tavLst>
                                    </p:anim>
                                    <p:anim calcmode="lin" valueType="num">
                                      <p:cBhvr additive="base">
                                        <p:cTn id="14" dur="500" fill="hold"/>
                                        <p:tgtEl>
                                          <p:spTgt spid="210948"/>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10954"/>
                                        </p:tgtEl>
                                        <p:attrNameLst>
                                          <p:attrName>style.visibility</p:attrName>
                                        </p:attrNameLst>
                                      </p:cBhvr>
                                      <p:to>
                                        <p:strVal val="visible"/>
                                      </p:to>
                                    </p:set>
                                    <p:anim calcmode="lin" valueType="num">
                                      <p:cBhvr additive="base">
                                        <p:cTn id="17" dur="500" fill="hold"/>
                                        <p:tgtEl>
                                          <p:spTgt spid="210954"/>
                                        </p:tgtEl>
                                        <p:attrNameLst>
                                          <p:attrName>ppt_x</p:attrName>
                                        </p:attrNameLst>
                                      </p:cBhvr>
                                      <p:tavLst>
                                        <p:tav tm="0">
                                          <p:val>
                                            <p:strVal val="0-#ppt_w/2"/>
                                          </p:val>
                                        </p:tav>
                                        <p:tav tm="100000">
                                          <p:val>
                                            <p:strVal val="#ppt_x"/>
                                          </p:val>
                                        </p:tav>
                                      </p:tavLst>
                                    </p:anim>
                                    <p:anim calcmode="lin" valueType="num">
                                      <p:cBhvr additive="base">
                                        <p:cTn id="18" dur="500" fill="hold"/>
                                        <p:tgtEl>
                                          <p:spTgt spid="21095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0949"/>
                                        </p:tgtEl>
                                        <p:attrNameLst>
                                          <p:attrName>style.visibility</p:attrName>
                                        </p:attrNameLst>
                                      </p:cBhvr>
                                      <p:to>
                                        <p:strVal val="visible"/>
                                      </p:to>
                                    </p:set>
                                    <p:anim calcmode="lin" valueType="num">
                                      <p:cBhvr additive="base">
                                        <p:cTn id="23" dur="500" fill="hold"/>
                                        <p:tgtEl>
                                          <p:spTgt spid="210949"/>
                                        </p:tgtEl>
                                        <p:attrNameLst>
                                          <p:attrName>ppt_x</p:attrName>
                                        </p:attrNameLst>
                                      </p:cBhvr>
                                      <p:tavLst>
                                        <p:tav tm="0">
                                          <p:val>
                                            <p:strVal val="#ppt_x"/>
                                          </p:val>
                                        </p:tav>
                                        <p:tav tm="100000">
                                          <p:val>
                                            <p:strVal val="#ppt_x"/>
                                          </p:val>
                                        </p:tav>
                                      </p:tavLst>
                                    </p:anim>
                                    <p:anim calcmode="lin" valueType="num">
                                      <p:cBhvr additive="base">
                                        <p:cTn id="24" dur="500" fill="hold"/>
                                        <p:tgtEl>
                                          <p:spTgt spid="21094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0950"/>
                                        </p:tgtEl>
                                        <p:attrNameLst>
                                          <p:attrName>style.visibility</p:attrName>
                                        </p:attrNameLst>
                                      </p:cBhvr>
                                      <p:to>
                                        <p:strVal val="visible"/>
                                      </p:to>
                                    </p:set>
                                    <p:anim calcmode="lin" valueType="num">
                                      <p:cBhvr additive="base">
                                        <p:cTn id="27" dur="500" fill="hold"/>
                                        <p:tgtEl>
                                          <p:spTgt spid="210950"/>
                                        </p:tgtEl>
                                        <p:attrNameLst>
                                          <p:attrName>ppt_x</p:attrName>
                                        </p:attrNameLst>
                                      </p:cBhvr>
                                      <p:tavLst>
                                        <p:tav tm="0">
                                          <p:val>
                                            <p:strVal val="#ppt_x"/>
                                          </p:val>
                                        </p:tav>
                                        <p:tav tm="100000">
                                          <p:val>
                                            <p:strVal val="#ppt_x"/>
                                          </p:val>
                                        </p:tav>
                                      </p:tavLst>
                                    </p:anim>
                                    <p:anim calcmode="lin" valueType="num">
                                      <p:cBhvr additive="base">
                                        <p:cTn id="28" dur="500" fill="hold"/>
                                        <p:tgtEl>
                                          <p:spTgt spid="210950"/>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10951"/>
                                        </p:tgtEl>
                                        <p:attrNameLst>
                                          <p:attrName>style.visibility</p:attrName>
                                        </p:attrNameLst>
                                      </p:cBhvr>
                                      <p:to>
                                        <p:strVal val="visible"/>
                                      </p:to>
                                    </p:set>
                                    <p:anim calcmode="lin" valueType="num">
                                      <p:cBhvr additive="base">
                                        <p:cTn id="33" dur="500" fill="hold"/>
                                        <p:tgtEl>
                                          <p:spTgt spid="210951"/>
                                        </p:tgtEl>
                                        <p:attrNameLst>
                                          <p:attrName>ppt_x</p:attrName>
                                        </p:attrNameLst>
                                      </p:cBhvr>
                                      <p:tavLst>
                                        <p:tav tm="0">
                                          <p:val>
                                            <p:strVal val="1+#ppt_w/2"/>
                                          </p:val>
                                        </p:tav>
                                        <p:tav tm="100000">
                                          <p:val>
                                            <p:strVal val="#ppt_x"/>
                                          </p:val>
                                        </p:tav>
                                      </p:tavLst>
                                    </p:anim>
                                    <p:anim calcmode="lin" valueType="num">
                                      <p:cBhvr additive="base">
                                        <p:cTn id="34" dur="500" fill="hold"/>
                                        <p:tgtEl>
                                          <p:spTgt spid="210951"/>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10952"/>
                                        </p:tgtEl>
                                        <p:attrNameLst>
                                          <p:attrName>style.visibility</p:attrName>
                                        </p:attrNameLst>
                                      </p:cBhvr>
                                      <p:to>
                                        <p:strVal val="visible"/>
                                      </p:to>
                                    </p:set>
                                    <p:anim calcmode="lin" valueType="num">
                                      <p:cBhvr additive="base">
                                        <p:cTn id="37" dur="500" fill="hold"/>
                                        <p:tgtEl>
                                          <p:spTgt spid="210952"/>
                                        </p:tgtEl>
                                        <p:attrNameLst>
                                          <p:attrName>ppt_x</p:attrName>
                                        </p:attrNameLst>
                                      </p:cBhvr>
                                      <p:tavLst>
                                        <p:tav tm="0">
                                          <p:val>
                                            <p:strVal val="1+#ppt_w/2"/>
                                          </p:val>
                                        </p:tav>
                                        <p:tav tm="100000">
                                          <p:val>
                                            <p:strVal val="#ppt_x"/>
                                          </p:val>
                                        </p:tav>
                                      </p:tavLst>
                                    </p:anim>
                                    <p:anim calcmode="lin" valueType="num">
                                      <p:cBhvr additive="base">
                                        <p:cTn id="38" dur="500" fill="hold"/>
                                        <p:tgtEl>
                                          <p:spTgt spid="21095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10953"/>
                                        </p:tgtEl>
                                        <p:attrNameLst>
                                          <p:attrName>style.visibility</p:attrName>
                                        </p:attrNameLst>
                                      </p:cBhvr>
                                      <p:to>
                                        <p:strVal val="visible"/>
                                      </p:to>
                                    </p:set>
                                    <p:anim calcmode="lin" valueType="num">
                                      <p:cBhvr additive="base">
                                        <p:cTn id="41" dur="500" fill="hold"/>
                                        <p:tgtEl>
                                          <p:spTgt spid="210953"/>
                                        </p:tgtEl>
                                        <p:attrNameLst>
                                          <p:attrName>ppt_x</p:attrName>
                                        </p:attrNameLst>
                                      </p:cBhvr>
                                      <p:tavLst>
                                        <p:tav tm="0">
                                          <p:val>
                                            <p:strVal val="1+#ppt_w/2"/>
                                          </p:val>
                                        </p:tav>
                                        <p:tav tm="100000">
                                          <p:val>
                                            <p:strVal val="#ppt_x"/>
                                          </p:val>
                                        </p:tav>
                                      </p:tavLst>
                                    </p:anim>
                                    <p:anim calcmode="lin" valueType="num">
                                      <p:cBhvr additive="base">
                                        <p:cTn id="42" dur="500" fill="hold"/>
                                        <p:tgtEl>
                                          <p:spTgt spid="210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nimBg="1"/>
      <p:bldP spid="210948" grpId="0"/>
      <p:bldP spid="210949" grpId="0"/>
      <p:bldP spid="210950" grpId="0" animBg="1"/>
      <p:bldP spid="210951" grpId="0"/>
      <p:bldP spid="210952" grpId="0"/>
      <p:bldP spid="210953" grpId="0"/>
      <p:bldP spid="2109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55650" y="404813"/>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四、流程组织的具体任务</a:t>
            </a:r>
          </a:p>
        </p:txBody>
      </p:sp>
      <p:sp>
        <p:nvSpPr>
          <p:cNvPr id="211971" name="Text Box 3"/>
          <p:cNvSpPr txBox="1">
            <a:spLocks noChangeArrowheads="1"/>
          </p:cNvSpPr>
          <p:nvPr/>
        </p:nvSpPr>
        <p:spPr bwMode="auto">
          <a:xfrm>
            <a:off x="2627313" y="1125538"/>
            <a:ext cx="2376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r>
              <a:rPr lang="zh-CN" altLang="en-US"/>
              <a:t>、原料的预处理；</a:t>
            </a:r>
          </a:p>
        </p:txBody>
      </p:sp>
      <p:sp>
        <p:nvSpPr>
          <p:cNvPr id="211972" name="Text Box 4"/>
          <p:cNvSpPr txBox="1">
            <a:spLocks noChangeArrowheads="1"/>
          </p:cNvSpPr>
          <p:nvPr/>
        </p:nvSpPr>
        <p:spPr bwMode="auto">
          <a:xfrm>
            <a:off x="2627313" y="1622425"/>
            <a:ext cx="3097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r>
              <a:rPr lang="zh-CN" altLang="en-US"/>
              <a:t>、反应途径的合成与挑选；</a:t>
            </a:r>
          </a:p>
        </p:txBody>
      </p:sp>
      <p:sp>
        <p:nvSpPr>
          <p:cNvPr id="211973" name="Text Box 5"/>
          <p:cNvSpPr txBox="1">
            <a:spLocks noChangeArrowheads="1"/>
          </p:cNvSpPr>
          <p:nvPr/>
        </p:nvSpPr>
        <p:spPr bwMode="auto">
          <a:xfrm>
            <a:off x="2627313" y="2133600"/>
            <a:ext cx="2376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r>
              <a:rPr lang="zh-CN" altLang="en-US"/>
              <a:t>、专用地址分配；</a:t>
            </a:r>
          </a:p>
        </p:txBody>
      </p:sp>
      <p:sp>
        <p:nvSpPr>
          <p:cNvPr id="211974" name="Text Box 6"/>
          <p:cNvSpPr txBox="1">
            <a:spLocks noChangeArrowheads="1"/>
          </p:cNvSpPr>
          <p:nvPr/>
        </p:nvSpPr>
        <p:spPr bwMode="auto">
          <a:xfrm>
            <a:off x="2627313" y="2630488"/>
            <a:ext cx="2665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r>
              <a:rPr lang="zh-CN" altLang="en-US"/>
              <a:t>、分离技术的选择；</a:t>
            </a:r>
          </a:p>
        </p:txBody>
      </p:sp>
      <p:sp>
        <p:nvSpPr>
          <p:cNvPr id="211975" name="Text Box 7"/>
          <p:cNvSpPr txBox="1">
            <a:spLocks noChangeArrowheads="1"/>
          </p:cNvSpPr>
          <p:nvPr/>
        </p:nvSpPr>
        <p:spPr bwMode="auto">
          <a:xfrm>
            <a:off x="2627313" y="3206750"/>
            <a:ext cx="2665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r>
              <a:rPr lang="zh-CN" altLang="en-US"/>
              <a:t>、分离顺序的选择；</a:t>
            </a:r>
          </a:p>
        </p:txBody>
      </p:sp>
      <p:sp>
        <p:nvSpPr>
          <p:cNvPr id="211976" name="Text Box 8"/>
          <p:cNvSpPr txBox="1">
            <a:spLocks noChangeArrowheads="1"/>
          </p:cNvSpPr>
          <p:nvPr/>
        </p:nvSpPr>
        <p:spPr bwMode="auto">
          <a:xfrm>
            <a:off x="2627313" y="3709988"/>
            <a:ext cx="525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r>
              <a:rPr lang="zh-CN" altLang="en-US"/>
              <a:t>、能量集成与管理</a:t>
            </a:r>
            <a:r>
              <a:rPr lang="en-US" altLang="zh-CN"/>
              <a:t>(</a:t>
            </a:r>
            <a:r>
              <a:rPr lang="zh-CN" altLang="en-US"/>
              <a:t>热交换网络</a:t>
            </a:r>
            <a:r>
              <a:rPr lang="en-US" altLang="zh-CN"/>
              <a:t>)</a:t>
            </a:r>
            <a:r>
              <a:rPr lang="zh-CN" altLang="en-US"/>
              <a:t>；</a:t>
            </a:r>
          </a:p>
        </p:txBody>
      </p:sp>
      <p:sp>
        <p:nvSpPr>
          <p:cNvPr id="211977" name="AutoShape 9"/>
          <p:cNvSpPr>
            <a:spLocks/>
          </p:cNvSpPr>
          <p:nvPr/>
        </p:nvSpPr>
        <p:spPr bwMode="auto">
          <a:xfrm>
            <a:off x="2124075" y="1341438"/>
            <a:ext cx="360363" cy="2592387"/>
          </a:xfrm>
          <a:prstGeom prst="leftBrace">
            <a:avLst>
              <a:gd name="adj1" fmla="val 5994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1978" name="Text Box 10"/>
          <p:cNvSpPr txBox="1">
            <a:spLocks noChangeArrowheads="1"/>
          </p:cNvSpPr>
          <p:nvPr/>
        </p:nvSpPr>
        <p:spPr bwMode="auto">
          <a:xfrm>
            <a:off x="1544638" y="1531938"/>
            <a:ext cx="45878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流程组织的具体任务</a:t>
            </a:r>
          </a:p>
        </p:txBody>
      </p:sp>
      <p:sp>
        <p:nvSpPr>
          <p:cNvPr id="211979" name="Text Box 11"/>
          <p:cNvSpPr txBox="1">
            <a:spLocks noChangeArrowheads="1"/>
          </p:cNvSpPr>
          <p:nvPr/>
        </p:nvSpPr>
        <p:spPr bwMode="auto">
          <a:xfrm>
            <a:off x="900113" y="4365625"/>
            <a:ext cx="806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t>在流程组织的这些工作中，</a:t>
            </a:r>
            <a:r>
              <a:rPr lang="zh-CN" altLang="en-US" dirty="0">
                <a:solidFill>
                  <a:schemeClr val="tx2"/>
                </a:solidFill>
              </a:rPr>
              <a:t>反应途径的合成与挑选是流程组织的核心</a:t>
            </a:r>
            <a:r>
              <a:rPr lang="zh-CN" altLang="en-US" dirty="0"/>
              <a:t>。</a:t>
            </a:r>
          </a:p>
        </p:txBody>
      </p:sp>
      <p:sp>
        <p:nvSpPr>
          <p:cNvPr id="211980" name="Text Box 12"/>
          <p:cNvSpPr txBox="1">
            <a:spLocks noChangeArrowheads="1"/>
          </p:cNvSpPr>
          <p:nvPr/>
        </p:nvSpPr>
        <p:spPr bwMode="auto">
          <a:xfrm>
            <a:off x="900113" y="5013325"/>
            <a:ext cx="74882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       </a:t>
            </a:r>
            <a:r>
              <a:rPr lang="zh-CN" altLang="en-US" dirty="0"/>
              <a:t>反应途径确定后，它就决定了原料预处理的程度和方法，同时决定了分离技术和顺序问题。（</a:t>
            </a:r>
            <a:r>
              <a:rPr lang="zh-CN" altLang="en-US" dirty="0">
                <a:solidFill>
                  <a:schemeClr val="tx2"/>
                </a:solidFill>
              </a:rPr>
              <a:t>流程的核心是“反应”</a:t>
            </a:r>
            <a:r>
              <a:rPr lang="zh-CN" altLang="en-US" dirty="0"/>
              <a:t>）</a:t>
            </a:r>
          </a:p>
        </p:txBody>
      </p:sp>
      <p:sp>
        <p:nvSpPr>
          <p:cNvPr id="211981" name="Text Box 13"/>
          <p:cNvSpPr txBox="1">
            <a:spLocks noChangeArrowheads="1"/>
          </p:cNvSpPr>
          <p:nvPr/>
        </p:nvSpPr>
        <p:spPr bwMode="auto">
          <a:xfrm>
            <a:off x="1042988" y="6021388"/>
            <a:ext cx="7345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过程开发实验，往往以反应途径的开发或挑选为起始点。</a:t>
            </a:r>
          </a:p>
        </p:txBody>
      </p:sp>
    </p:spTree>
    <p:extLst>
      <p:ext uri="{BB962C8B-B14F-4D97-AF65-F5344CB8AC3E}">
        <p14:creationId xmlns:p14="http://schemas.microsoft.com/office/powerpoint/2010/main" val="2681997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8"/>
                                        </p:tgtEl>
                                        <p:attrNameLst>
                                          <p:attrName>style.visibility</p:attrName>
                                        </p:attrNameLst>
                                      </p:cBhvr>
                                      <p:to>
                                        <p:strVal val="visible"/>
                                      </p:to>
                                    </p:set>
                                    <p:anim calcmode="lin" valueType="num">
                                      <p:cBhvr additive="base">
                                        <p:cTn id="7" dur="500" fill="hold"/>
                                        <p:tgtEl>
                                          <p:spTgt spid="211978"/>
                                        </p:tgtEl>
                                        <p:attrNameLst>
                                          <p:attrName>ppt_x</p:attrName>
                                        </p:attrNameLst>
                                      </p:cBhvr>
                                      <p:tavLst>
                                        <p:tav tm="0">
                                          <p:val>
                                            <p:strVal val="0-#ppt_w/2"/>
                                          </p:val>
                                        </p:tav>
                                        <p:tav tm="100000">
                                          <p:val>
                                            <p:strVal val="#ppt_x"/>
                                          </p:val>
                                        </p:tav>
                                      </p:tavLst>
                                    </p:anim>
                                    <p:anim calcmode="lin" valueType="num">
                                      <p:cBhvr additive="base">
                                        <p:cTn id="8" dur="500" fill="hold"/>
                                        <p:tgtEl>
                                          <p:spTgt spid="2119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1977"/>
                                        </p:tgtEl>
                                        <p:attrNameLst>
                                          <p:attrName>style.visibility</p:attrName>
                                        </p:attrNameLst>
                                      </p:cBhvr>
                                      <p:to>
                                        <p:strVal val="visible"/>
                                      </p:to>
                                    </p:set>
                                    <p:anim calcmode="lin" valueType="num">
                                      <p:cBhvr additive="base">
                                        <p:cTn id="11" dur="500" fill="hold"/>
                                        <p:tgtEl>
                                          <p:spTgt spid="211977"/>
                                        </p:tgtEl>
                                        <p:attrNameLst>
                                          <p:attrName>ppt_x</p:attrName>
                                        </p:attrNameLst>
                                      </p:cBhvr>
                                      <p:tavLst>
                                        <p:tav tm="0">
                                          <p:val>
                                            <p:strVal val="0-#ppt_w/2"/>
                                          </p:val>
                                        </p:tav>
                                        <p:tav tm="100000">
                                          <p:val>
                                            <p:strVal val="#ppt_x"/>
                                          </p:val>
                                        </p:tav>
                                      </p:tavLst>
                                    </p:anim>
                                    <p:anim calcmode="lin" valueType="num">
                                      <p:cBhvr additive="base">
                                        <p:cTn id="12" dur="500" fill="hold"/>
                                        <p:tgtEl>
                                          <p:spTgt spid="21197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1971"/>
                                        </p:tgtEl>
                                        <p:attrNameLst>
                                          <p:attrName>style.visibility</p:attrName>
                                        </p:attrNameLst>
                                      </p:cBhvr>
                                      <p:to>
                                        <p:strVal val="visible"/>
                                      </p:to>
                                    </p:set>
                                    <p:anim calcmode="lin" valueType="num">
                                      <p:cBhvr additive="base">
                                        <p:cTn id="15" dur="500" fill="hold"/>
                                        <p:tgtEl>
                                          <p:spTgt spid="211971"/>
                                        </p:tgtEl>
                                        <p:attrNameLst>
                                          <p:attrName>ppt_x</p:attrName>
                                        </p:attrNameLst>
                                      </p:cBhvr>
                                      <p:tavLst>
                                        <p:tav tm="0">
                                          <p:val>
                                            <p:strVal val="0-#ppt_w/2"/>
                                          </p:val>
                                        </p:tav>
                                        <p:tav tm="100000">
                                          <p:val>
                                            <p:strVal val="#ppt_x"/>
                                          </p:val>
                                        </p:tav>
                                      </p:tavLst>
                                    </p:anim>
                                    <p:anim calcmode="lin" valueType="num">
                                      <p:cBhvr additive="base">
                                        <p:cTn id="16" dur="500" fill="hold"/>
                                        <p:tgtEl>
                                          <p:spTgt spid="21197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11972"/>
                                        </p:tgtEl>
                                        <p:attrNameLst>
                                          <p:attrName>style.visibility</p:attrName>
                                        </p:attrNameLst>
                                      </p:cBhvr>
                                      <p:to>
                                        <p:strVal val="visible"/>
                                      </p:to>
                                    </p:set>
                                    <p:anim calcmode="lin" valueType="num">
                                      <p:cBhvr additive="base">
                                        <p:cTn id="21" dur="500" fill="hold"/>
                                        <p:tgtEl>
                                          <p:spTgt spid="211972"/>
                                        </p:tgtEl>
                                        <p:attrNameLst>
                                          <p:attrName>ppt_x</p:attrName>
                                        </p:attrNameLst>
                                      </p:cBhvr>
                                      <p:tavLst>
                                        <p:tav tm="0">
                                          <p:val>
                                            <p:strVal val="1+#ppt_w/2"/>
                                          </p:val>
                                        </p:tav>
                                        <p:tav tm="100000">
                                          <p:val>
                                            <p:strVal val="#ppt_x"/>
                                          </p:val>
                                        </p:tav>
                                      </p:tavLst>
                                    </p:anim>
                                    <p:anim calcmode="lin" valueType="num">
                                      <p:cBhvr additive="base">
                                        <p:cTn id="22"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11973"/>
                                        </p:tgtEl>
                                        <p:attrNameLst>
                                          <p:attrName>style.visibility</p:attrName>
                                        </p:attrNameLst>
                                      </p:cBhvr>
                                      <p:to>
                                        <p:strVal val="visible"/>
                                      </p:to>
                                    </p:set>
                                    <p:anim calcmode="lin" valueType="num">
                                      <p:cBhvr additive="base">
                                        <p:cTn id="27" dur="500" fill="hold"/>
                                        <p:tgtEl>
                                          <p:spTgt spid="211973"/>
                                        </p:tgtEl>
                                        <p:attrNameLst>
                                          <p:attrName>ppt_x</p:attrName>
                                        </p:attrNameLst>
                                      </p:cBhvr>
                                      <p:tavLst>
                                        <p:tav tm="0">
                                          <p:val>
                                            <p:strVal val="1+#ppt_w/2"/>
                                          </p:val>
                                        </p:tav>
                                        <p:tav tm="100000">
                                          <p:val>
                                            <p:strVal val="#ppt_x"/>
                                          </p:val>
                                        </p:tav>
                                      </p:tavLst>
                                    </p:anim>
                                    <p:anim calcmode="lin" valueType="num">
                                      <p:cBhvr additive="base">
                                        <p:cTn id="28" dur="500" fill="hold"/>
                                        <p:tgtEl>
                                          <p:spTgt spid="21197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11974"/>
                                        </p:tgtEl>
                                        <p:attrNameLst>
                                          <p:attrName>style.visibility</p:attrName>
                                        </p:attrNameLst>
                                      </p:cBhvr>
                                      <p:to>
                                        <p:strVal val="visible"/>
                                      </p:to>
                                    </p:set>
                                    <p:anim calcmode="lin" valueType="num">
                                      <p:cBhvr additive="base">
                                        <p:cTn id="33" dur="500" fill="hold"/>
                                        <p:tgtEl>
                                          <p:spTgt spid="211974"/>
                                        </p:tgtEl>
                                        <p:attrNameLst>
                                          <p:attrName>ppt_x</p:attrName>
                                        </p:attrNameLst>
                                      </p:cBhvr>
                                      <p:tavLst>
                                        <p:tav tm="0">
                                          <p:val>
                                            <p:strVal val="1+#ppt_w/2"/>
                                          </p:val>
                                        </p:tav>
                                        <p:tav tm="100000">
                                          <p:val>
                                            <p:strVal val="#ppt_x"/>
                                          </p:val>
                                        </p:tav>
                                      </p:tavLst>
                                    </p:anim>
                                    <p:anim calcmode="lin" valueType="num">
                                      <p:cBhvr additive="base">
                                        <p:cTn id="34" dur="500" fill="hold"/>
                                        <p:tgtEl>
                                          <p:spTgt spid="211974"/>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11975"/>
                                        </p:tgtEl>
                                        <p:attrNameLst>
                                          <p:attrName>style.visibility</p:attrName>
                                        </p:attrNameLst>
                                      </p:cBhvr>
                                      <p:to>
                                        <p:strVal val="visible"/>
                                      </p:to>
                                    </p:set>
                                    <p:anim calcmode="lin" valueType="num">
                                      <p:cBhvr additive="base">
                                        <p:cTn id="39" dur="500" fill="hold"/>
                                        <p:tgtEl>
                                          <p:spTgt spid="211975"/>
                                        </p:tgtEl>
                                        <p:attrNameLst>
                                          <p:attrName>ppt_x</p:attrName>
                                        </p:attrNameLst>
                                      </p:cBhvr>
                                      <p:tavLst>
                                        <p:tav tm="0">
                                          <p:val>
                                            <p:strVal val="1+#ppt_w/2"/>
                                          </p:val>
                                        </p:tav>
                                        <p:tav tm="100000">
                                          <p:val>
                                            <p:strVal val="#ppt_x"/>
                                          </p:val>
                                        </p:tav>
                                      </p:tavLst>
                                    </p:anim>
                                    <p:anim calcmode="lin" valueType="num">
                                      <p:cBhvr additive="base">
                                        <p:cTn id="40" dur="500" fill="hold"/>
                                        <p:tgtEl>
                                          <p:spTgt spid="21197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11976"/>
                                        </p:tgtEl>
                                        <p:attrNameLst>
                                          <p:attrName>style.visibility</p:attrName>
                                        </p:attrNameLst>
                                      </p:cBhvr>
                                      <p:to>
                                        <p:strVal val="visible"/>
                                      </p:to>
                                    </p:set>
                                    <p:anim calcmode="lin" valueType="num">
                                      <p:cBhvr additive="base">
                                        <p:cTn id="45" dur="500" fill="hold"/>
                                        <p:tgtEl>
                                          <p:spTgt spid="211976"/>
                                        </p:tgtEl>
                                        <p:attrNameLst>
                                          <p:attrName>ppt_x</p:attrName>
                                        </p:attrNameLst>
                                      </p:cBhvr>
                                      <p:tavLst>
                                        <p:tav tm="0">
                                          <p:val>
                                            <p:strVal val="1+#ppt_w/2"/>
                                          </p:val>
                                        </p:tav>
                                        <p:tav tm="100000">
                                          <p:val>
                                            <p:strVal val="#ppt_x"/>
                                          </p:val>
                                        </p:tav>
                                      </p:tavLst>
                                    </p:anim>
                                    <p:anim calcmode="lin" valueType="num">
                                      <p:cBhvr additive="base">
                                        <p:cTn id="46" dur="500" fill="hold"/>
                                        <p:tgtEl>
                                          <p:spTgt spid="211976"/>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11979"/>
                                        </p:tgtEl>
                                        <p:attrNameLst>
                                          <p:attrName>style.visibility</p:attrName>
                                        </p:attrNameLst>
                                      </p:cBhvr>
                                      <p:to>
                                        <p:strVal val="visible"/>
                                      </p:to>
                                    </p:set>
                                    <p:anim calcmode="lin" valueType="num">
                                      <p:cBhvr additive="base">
                                        <p:cTn id="51" dur="500" fill="hold"/>
                                        <p:tgtEl>
                                          <p:spTgt spid="211979"/>
                                        </p:tgtEl>
                                        <p:attrNameLst>
                                          <p:attrName>ppt_x</p:attrName>
                                        </p:attrNameLst>
                                      </p:cBhvr>
                                      <p:tavLst>
                                        <p:tav tm="0">
                                          <p:val>
                                            <p:strVal val="#ppt_x"/>
                                          </p:val>
                                        </p:tav>
                                        <p:tav tm="100000">
                                          <p:val>
                                            <p:strVal val="#ppt_x"/>
                                          </p:val>
                                        </p:tav>
                                      </p:tavLst>
                                    </p:anim>
                                    <p:anim calcmode="lin" valueType="num">
                                      <p:cBhvr additive="base">
                                        <p:cTn id="52" dur="500" fill="hold"/>
                                        <p:tgtEl>
                                          <p:spTgt spid="211979"/>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1980"/>
                                        </p:tgtEl>
                                        <p:attrNameLst>
                                          <p:attrName>style.visibility</p:attrName>
                                        </p:attrNameLst>
                                      </p:cBhvr>
                                      <p:to>
                                        <p:strVal val="visible"/>
                                      </p:to>
                                    </p:set>
                                    <p:anim calcmode="lin" valueType="num">
                                      <p:cBhvr additive="base">
                                        <p:cTn id="57" dur="500" fill="hold"/>
                                        <p:tgtEl>
                                          <p:spTgt spid="211980"/>
                                        </p:tgtEl>
                                        <p:attrNameLst>
                                          <p:attrName>ppt_x</p:attrName>
                                        </p:attrNameLst>
                                      </p:cBhvr>
                                      <p:tavLst>
                                        <p:tav tm="0">
                                          <p:val>
                                            <p:strVal val="#ppt_x"/>
                                          </p:val>
                                        </p:tav>
                                        <p:tav tm="100000">
                                          <p:val>
                                            <p:strVal val="#ppt_x"/>
                                          </p:val>
                                        </p:tav>
                                      </p:tavLst>
                                    </p:anim>
                                    <p:anim calcmode="lin" valueType="num">
                                      <p:cBhvr additive="base">
                                        <p:cTn id="58" dur="500" fill="hold"/>
                                        <p:tgtEl>
                                          <p:spTgt spid="21198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11981"/>
                                        </p:tgtEl>
                                        <p:attrNameLst>
                                          <p:attrName>style.visibility</p:attrName>
                                        </p:attrNameLst>
                                      </p:cBhvr>
                                      <p:to>
                                        <p:strVal val="visible"/>
                                      </p:to>
                                    </p:set>
                                    <p:anim calcmode="lin" valueType="num">
                                      <p:cBhvr additive="base">
                                        <p:cTn id="63" dur="500" fill="hold"/>
                                        <p:tgtEl>
                                          <p:spTgt spid="211981"/>
                                        </p:tgtEl>
                                        <p:attrNameLst>
                                          <p:attrName>ppt_x</p:attrName>
                                        </p:attrNameLst>
                                      </p:cBhvr>
                                      <p:tavLst>
                                        <p:tav tm="0">
                                          <p:val>
                                            <p:strVal val="#ppt_x"/>
                                          </p:val>
                                        </p:tav>
                                        <p:tav tm="100000">
                                          <p:val>
                                            <p:strVal val="#ppt_x"/>
                                          </p:val>
                                        </p:tav>
                                      </p:tavLst>
                                    </p:anim>
                                    <p:anim calcmode="lin" valueType="num">
                                      <p:cBhvr additive="base">
                                        <p:cTn id="64" dur="500" fill="hold"/>
                                        <p:tgtEl>
                                          <p:spTgt spid="2119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P spid="211972" grpId="0"/>
      <p:bldP spid="211973" grpId="0"/>
      <p:bldP spid="211974" grpId="0"/>
      <p:bldP spid="211975" grpId="0"/>
      <p:bldP spid="211976" grpId="0"/>
      <p:bldP spid="211977" grpId="0" animBg="1"/>
      <p:bldP spid="211978" grpId="0"/>
      <p:bldP spid="211979" grpId="0"/>
      <p:bldP spid="211980" grpId="0"/>
      <p:bldP spid="21198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539552" y="116632"/>
            <a:ext cx="8229600" cy="647700"/>
          </a:xfrm>
        </p:spPr>
        <p:txBody>
          <a:bodyPr/>
          <a:lstStyle/>
          <a:p>
            <a:pPr eaLnBrk="1" hangingPunct="1"/>
            <a:r>
              <a:rPr lang="zh-CN" altLang="en-US" sz="3600" b="1" dirty="0">
                <a:solidFill>
                  <a:schemeClr val="tx2"/>
                </a:solidFill>
                <a:latin typeface="黑体" pitchFamily="2" charset="-122"/>
                <a:ea typeface="黑体" pitchFamily="2" charset="-122"/>
              </a:rPr>
              <a:t>化工流程设计方法</a:t>
            </a:r>
          </a:p>
        </p:txBody>
      </p:sp>
      <p:sp>
        <p:nvSpPr>
          <p:cNvPr id="25603" name="Rectangle 3"/>
          <p:cNvSpPr>
            <a:spLocks noGrp="1" noRot="1" noChangeArrowheads="1"/>
          </p:cNvSpPr>
          <p:nvPr>
            <p:ph type="body" idx="1"/>
          </p:nvPr>
        </p:nvSpPr>
        <p:spPr/>
        <p:txBody>
          <a:bodyPr/>
          <a:lstStyle/>
          <a:p>
            <a:pPr marL="609600" indent="-609600" eaLnBrk="1" hangingPunct="1">
              <a:buFont typeface="Wingdings 2" pitchFamily="18" charset="2"/>
              <a:buNone/>
            </a:pP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1</a:t>
            </a:r>
            <a:r>
              <a:rPr lang="zh-CN" altLang="en-US" b="1" dirty="0">
                <a:latin typeface="仿宋_GB2312" pitchFamily="49" charset="-122"/>
                <a:ea typeface="仿宋_GB2312" pitchFamily="49" charset="-122"/>
              </a:rPr>
              <a:t>）建立一个不可简化的流程</a:t>
            </a:r>
          </a:p>
          <a:p>
            <a:pPr marL="609600" indent="-609600" eaLnBrk="1" hangingPunct="1">
              <a:buFont typeface="Wingdings 2" pitchFamily="18" charset="2"/>
              <a:buNone/>
            </a:pPr>
            <a:endParaRPr lang="zh-CN" altLang="en-US" b="1" dirty="0">
              <a:latin typeface="仿宋_GB2312" pitchFamily="49" charset="-122"/>
              <a:ea typeface="仿宋_GB2312" pitchFamily="49" charset="-122"/>
            </a:endParaRPr>
          </a:p>
          <a:p>
            <a:pPr marL="609600" indent="-609600" eaLnBrk="1" hangingPunct="1">
              <a:buFont typeface="Wingdings 2" pitchFamily="18" charset="2"/>
              <a:buNone/>
            </a:pPr>
            <a:r>
              <a:rPr lang="zh-CN" altLang="en-US" sz="2800" b="1" dirty="0">
                <a:latin typeface="仿宋_GB2312" pitchFamily="49" charset="-122"/>
                <a:ea typeface="仿宋_GB2312" pitchFamily="49" charset="-122"/>
              </a:rPr>
              <a:t>优点：</a:t>
            </a:r>
          </a:p>
          <a:p>
            <a:pPr marL="609600" indent="-609600" eaLnBrk="1" hangingPunct="1">
              <a:buFont typeface="Wingdings 2" pitchFamily="18" charset="2"/>
              <a:buNone/>
            </a:pPr>
            <a:r>
              <a:rPr lang="zh-CN" altLang="en-US" sz="2800" b="1" dirty="0">
                <a:latin typeface="仿宋_GB2312" pitchFamily="49" charset="-122"/>
                <a:ea typeface="仿宋_GB2312" pitchFamily="49" charset="-122"/>
              </a:rPr>
              <a:t>设计者能够控制基本的设计决定</a:t>
            </a:r>
          </a:p>
          <a:p>
            <a:pPr marL="609600" indent="-609600" eaLnBrk="1" hangingPunct="1">
              <a:buFont typeface="Wingdings 2" pitchFamily="18" charset="2"/>
              <a:buNone/>
            </a:pPr>
            <a:r>
              <a:rPr lang="zh-CN" altLang="en-US" sz="2800" b="1" dirty="0">
                <a:latin typeface="仿宋_GB2312" pitchFamily="49" charset="-122"/>
                <a:ea typeface="仿宋_GB2312" pitchFamily="49" charset="-122"/>
              </a:rPr>
              <a:t>缺点：</a:t>
            </a:r>
          </a:p>
          <a:p>
            <a:pPr marL="609600" indent="-609600" eaLnBrk="1" hangingPunct="1">
              <a:buFont typeface="Wingdings 2" pitchFamily="18" charset="2"/>
              <a:buAutoNum type="alphaLcParenR"/>
            </a:pPr>
            <a:r>
              <a:rPr lang="zh-CN" altLang="en-US" sz="2800" b="1" dirty="0">
                <a:latin typeface="仿宋_GB2312" pitchFamily="49" charset="-122"/>
                <a:ea typeface="仿宋_GB2312" pitchFamily="49" charset="-122"/>
              </a:rPr>
              <a:t>在每个设计阶段可能有不同的设计决定</a:t>
            </a:r>
          </a:p>
          <a:p>
            <a:pPr marL="609600" indent="-609600" eaLnBrk="1" hangingPunct="1">
              <a:buFont typeface="Wingdings 2" pitchFamily="18" charset="2"/>
              <a:buAutoNum type="alphaLcParenR"/>
            </a:pPr>
            <a:r>
              <a:rPr lang="zh-CN" altLang="en-US" sz="2800" b="1" dirty="0">
                <a:latin typeface="仿宋_GB2312" pitchFamily="49" charset="-122"/>
                <a:ea typeface="仿宋_GB2312" pitchFamily="49" charset="-122"/>
              </a:rPr>
              <a:t>即使完成并评估了很多设计选择，也不能保证最终能找到最优的设计</a:t>
            </a:r>
          </a:p>
          <a:p>
            <a:pPr marL="609600" indent="-609600" eaLnBrk="1" hangingPunct="1"/>
            <a:endParaRPr lang="en-US" altLang="zh-CN" b="1" dirty="0">
              <a:latin typeface="仿宋_GB2312" pitchFamily="49" charset="-122"/>
              <a:ea typeface="仿宋_GB2312" pitchFamily="49" charset="-122"/>
            </a:endParaRPr>
          </a:p>
        </p:txBody>
      </p:sp>
    </p:spTree>
    <p:extLst>
      <p:ext uri="{BB962C8B-B14F-4D97-AF65-F5344CB8AC3E}">
        <p14:creationId xmlns:p14="http://schemas.microsoft.com/office/powerpoint/2010/main" val="428959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Rot="1" noChangeArrowheads="1"/>
          </p:cNvSpPr>
          <p:nvPr>
            <p:ph type="body" idx="1"/>
          </p:nvPr>
        </p:nvSpPr>
        <p:spPr>
          <a:xfrm>
            <a:off x="251520" y="980728"/>
            <a:ext cx="8518525" cy="5759450"/>
          </a:xfrm>
        </p:spPr>
        <p:txBody>
          <a:bodyPr/>
          <a:lstStyle/>
          <a:p>
            <a:pPr marL="609600" indent="-609600" eaLnBrk="1" hangingPunct="1">
              <a:lnSpc>
                <a:spcPct val="80000"/>
              </a:lnSpc>
              <a:buFont typeface="Wingdings 2" pitchFamily="18" charset="2"/>
              <a:buNone/>
            </a:pPr>
            <a:r>
              <a:rPr lang="zh-CN" altLang="en-US" b="1" dirty="0">
                <a:latin typeface="仿宋_GB2312" pitchFamily="49" charset="-122"/>
                <a:ea typeface="仿宋_GB2312" pitchFamily="49" charset="-122"/>
              </a:rPr>
              <a:t>（</a:t>
            </a:r>
            <a:r>
              <a:rPr lang="en-US" altLang="zh-CN" b="1" dirty="0">
                <a:latin typeface="仿宋_GB2312" pitchFamily="49" charset="-122"/>
                <a:ea typeface="仿宋_GB2312" pitchFamily="49" charset="-122"/>
              </a:rPr>
              <a:t>2</a:t>
            </a:r>
            <a:r>
              <a:rPr lang="zh-CN" altLang="en-US" b="1" dirty="0">
                <a:latin typeface="仿宋_GB2312" pitchFamily="49" charset="-122"/>
                <a:ea typeface="仿宋_GB2312" pitchFamily="49" charset="-122"/>
              </a:rPr>
              <a:t>）建立并优化一个可简化的流程</a:t>
            </a:r>
          </a:p>
          <a:p>
            <a:pPr marL="609600" indent="-609600" eaLnBrk="1" hangingPunct="1">
              <a:lnSpc>
                <a:spcPct val="80000"/>
              </a:lnSpc>
              <a:buFont typeface="Wingdings 2" pitchFamily="18" charset="2"/>
              <a:buNone/>
            </a:pPr>
            <a:endParaRPr lang="zh-CN" altLang="en-US" b="1" dirty="0">
              <a:latin typeface="仿宋_GB2312" pitchFamily="49" charset="-122"/>
              <a:ea typeface="仿宋_GB2312" pitchFamily="49" charset="-122"/>
            </a:endParaRPr>
          </a:p>
          <a:p>
            <a:pPr marL="609600" indent="-609600" eaLnBrk="1" hangingPunct="1">
              <a:lnSpc>
                <a:spcPct val="80000"/>
              </a:lnSpc>
              <a:buFont typeface="Wingdings 2" pitchFamily="18" charset="2"/>
              <a:buAutoNum type="circleNumDbPlain"/>
            </a:pPr>
            <a:r>
              <a:rPr lang="zh-CN" altLang="en-US" sz="2400" b="1" dirty="0">
                <a:latin typeface="仿宋_GB2312" pitchFamily="49" charset="-122"/>
                <a:ea typeface="仿宋_GB2312" pitchFamily="49" charset="-122"/>
              </a:rPr>
              <a:t>建立超结构：包含所有可行的过程操作和所有可行的、相互影响的最优设计备选流程</a:t>
            </a:r>
          </a:p>
          <a:p>
            <a:pPr marL="609600" indent="-609600" eaLnBrk="1" hangingPunct="1">
              <a:lnSpc>
                <a:spcPct val="80000"/>
              </a:lnSpc>
              <a:buFont typeface="Wingdings 2" pitchFamily="18" charset="2"/>
              <a:buAutoNum type="circleNumDbPlain"/>
            </a:pPr>
            <a:r>
              <a:rPr lang="zh-CN" altLang="en-US" sz="2400" b="1" dirty="0">
                <a:latin typeface="仿宋_GB2312" pitchFamily="49" charset="-122"/>
                <a:ea typeface="仿宋_GB2312" pitchFamily="49" charset="-122"/>
              </a:rPr>
              <a:t>将设计问题转变为数学问题，进行优化求解。</a:t>
            </a:r>
          </a:p>
          <a:p>
            <a:pPr marL="609600" indent="-609600" eaLnBrk="1" hangingPunct="1">
              <a:lnSpc>
                <a:spcPct val="80000"/>
              </a:lnSpc>
              <a:buFont typeface="Wingdings 2" pitchFamily="18" charset="2"/>
              <a:buNone/>
            </a:pPr>
            <a:endParaRPr lang="zh-CN" altLang="en-US" sz="2400" b="1" dirty="0">
              <a:latin typeface="仿宋_GB2312" pitchFamily="49" charset="-122"/>
              <a:ea typeface="仿宋_GB2312" pitchFamily="49" charset="-122"/>
            </a:endParaRPr>
          </a:p>
          <a:p>
            <a:pPr marL="609600" indent="-609600" eaLnBrk="1" hangingPunct="1">
              <a:lnSpc>
                <a:spcPct val="80000"/>
              </a:lnSpc>
              <a:buFont typeface="Wingdings 2" pitchFamily="18" charset="2"/>
              <a:buNone/>
            </a:pPr>
            <a:endParaRPr lang="zh-CN" altLang="en-US" sz="2400" b="1" dirty="0">
              <a:latin typeface="仿宋_GB2312" pitchFamily="49" charset="-122"/>
              <a:ea typeface="仿宋_GB2312" pitchFamily="49" charset="-122"/>
            </a:endParaRPr>
          </a:p>
          <a:p>
            <a:pPr marL="609600" indent="-609600" eaLnBrk="1" hangingPunct="1">
              <a:lnSpc>
                <a:spcPct val="80000"/>
              </a:lnSpc>
              <a:buFont typeface="Wingdings 2" pitchFamily="18" charset="2"/>
              <a:buNone/>
            </a:pPr>
            <a:r>
              <a:rPr lang="zh-CN" altLang="en-US" sz="2400" b="1" dirty="0">
                <a:latin typeface="仿宋_GB2312" pitchFamily="49" charset="-122"/>
                <a:ea typeface="仿宋_GB2312" pitchFamily="49" charset="-122"/>
              </a:rPr>
              <a:t>优点：</a:t>
            </a:r>
          </a:p>
          <a:p>
            <a:pPr marL="609600" indent="-609600" eaLnBrk="1" hangingPunct="1">
              <a:lnSpc>
                <a:spcPct val="80000"/>
              </a:lnSpc>
              <a:buFont typeface="Wingdings 2" pitchFamily="18" charset="2"/>
              <a:buAutoNum type="alphaLcParenR"/>
            </a:pPr>
            <a:r>
              <a:rPr lang="zh-CN" altLang="en-US" sz="2400" b="1" dirty="0">
                <a:latin typeface="仿宋_GB2312" pitchFamily="49" charset="-122"/>
                <a:ea typeface="仿宋_GB2312" pitchFamily="49" charset="-122"/>
              </a:rPr>
              <a:t>能同时考虑多种不同的设计方案</a:t>
            </a:r>
          </a:p>
          <a:p>
            <a:pPr marL="609600" indent="-609600" eaLnBrk="1" hangingPunct="1">
              <a:lnSpc>
                <a:spcPct val="80000"/>
              </a:lnSpc>
              <a:buFont typeface="Wingdings 2" pitchFamily="18" charset="2"/>
              <a:buAutoNum type="alphaLcParenR"/>
            </a:pPr>
            <a:r>
              <a:rPr lang="zh-CN" altLang="en-US" sz="2400" b="1" dirty="0">
                <a:latin typeface="仿宋_GB2312" pitchFamily="49" charset="-122"/>
                <a:ea typeface="仿宋_GB2312" pitchFamily="49" charset="-122"/>
              </a:rPr>
              <a:t>能快速、高效地获得设计方案</a:t>
            </a:r>
          </a:p>
          <a:p>
            <a:pPr marL="609600" indent="-609600" eaLnBrk="1" hangingPunct="1">
              <a:lnSpc>
                <a:spcPct val="80000"/>
              </a:lnSpc>
              <a:buFont typeface="Wingdings 2" pitchFamily="18" charset="2"/>
              <a:buNone/>
            </a:pPr>
            <a:r>
              <a:rPr lang="zh-CN" altLang="en-US" sz="2400" b="1" dirty="0">
                <a:latin typeface="仿宋_GB2312" pitchFamily="49" charset="-122"/>
                <a:ea typeface="仿宋_GB2312" pitchFamily="49" charset="-122"/>
              </a:rPr>
              <a:t>缺点：</a:t>
            </a:r>
          </a:p>
          <a:p>
            <a:pPr marL="609600" indent="-609600" eaLnBrk="1" hangingPunct="1">
              <a:lnSpc>
                <a:spcPct val="80000"/>
              </a:lnSpc>
              <a:buFont typeface="Wingdings 2" pitchFamily="18" charset="2"/>
              <a:buAutoNum type="alphaLcParenR"/>
            </a:pPr>
            <a:r>
              <a:rPr lang="zh-CN" altLang="en-US" sz="2400" b="1" dirty="0">
                <a:latin typeface="仿宋_GB2312" pitchFamily="49" charset="-122"/>
                <a:ea typeface="仿宋_GB2312" pitchFamily="49" charset="-122"/>
              </a:rPr>
              <a:t>如果初始超结构不包括最佳流程，则该方法无法找到最佳流程</a:t>
            </a:r>
          </a:p>
          <a:p>
            <a:pPr marL="609600" indent="-609600" eaLnBrk="1" hangingPunct="1">
              <a:lnSpc>
                <a:spcPct val="80000"/>
              </a:lnSpc>
              <a:buFont typeface="Wingdings 2" pitchFamily="18" charset="2"/>
              <a:buAutoNum type="alphaLcParenR"/>
            </a:pPr>
            <a:r>
              <a:rPr lang="zh-CN" altLang="en-US" sz="2400" b="1" dirty="0">
                <a:latin typeface="仿宋_GB2312" pitchFamily="49" charset="-122"/>
                <a:ea typeface="仿宋_GB2312" pitchFamily="49" charset="-122"/>
              </a:rPr>
              <a:t>寻找全局最优值非常困难</a:t>
            </a:r>
          </a:p>
          <a:p>
            <a:pPr marL="609600" indent="-609600" eaLnBrk="1" hangingPunct="1">
              <a:lnSpc>
                <a:spcPct val="80000"/>
              </a:lnSpc>
              <a:buFont typeface="Wingdings 2" pitchFamily="18" charset="2"/>
              <a:buAutoNum type="alphaLcParenR"/>
            </a:pPr>
            <a:r>
              <a:rPr lang="zh-CN" altLang="en-US" sz="2400" b="1" dirty="0">
                <a:latin typeface="仿宋_GB2312" pitchFamily="49" charset="-122"/>
                <a:ea typeface="仿宋_GB2312" pitchFamily="49" charset="-122"/>
              </a:rPr>
              <a:t>决策过程中排除了设计工程师的作用</a:t>
            </a:r>
          </a:p>
        </p:txBody>
      </p:sp>
    </p:spTree>
    <p:extLst>
      <p:ext uri="{BB962C8B-B14F-4D97-AF65-F5344CB8AC3E}">
        <p14:creationId xmlns:p14="http://schemas.microsoft.com/office/powerpoint/2010/main" val="599593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684213" y="333375"/>
            <a:ext cx="7654925" cy="392113"/>
          </a:xfrm>
        </p:spPr>
        <p:txBody>
          <a:bodyPr/>
          <a:lstStyle/>
          <a:p>
            <a:pPr eaLnBrk="1" hangingPunct="1"/>
            <a:r>
              <a:rPr lang="zh-CN" altLang="en-US" sz="3200">
                <a:ea typeface="黑体" pitchFamily="2" charset="-122"/>
              </a:rPr>
              <a:t>甲苯脱烷基制苯的初始流程</a:t>
            </a:r>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b="7980"/>
          <a:stretch>
            <a:fillRect/>
          </a:stretch>
        </p:blipFill>
        <p:spPr bwMode="auto">
          <a:xfrm>
            <a:off x="827088" y="1125538"/>
            <a:ext cx="7416800" cy="54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6900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611560" y="188640"/>
            <a:ext cx="8229600" cy="647700"/>
          </a:xfrm>
        </p:spPr>
        <p:txBody>
          <a:bodyPr/>
          <a:lstStyle/>
          <a:p>
            <a:pPr eaLnBrk="1" hangingPunct="1"/>
            <a:r>
              <a:rPr lang="zh-CN" altLang="en-US" sz="3600" b="1" dirty="0">
                <a:ea typeface="黑体" pitchFamily="2" charset="-122"/>
              </a:rPr>
              <a:t>优化后的流程</a:t>
            </a: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557338"/>
            <a:ext cx="7993063"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54521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68313" y="333375"/>
            <a:ext cx="6696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kumimoji="1" lang="zh-CN" altLang="en-US" sz="4400">
                <a:solidFill>
                  <a:srgbClr val="FF0000"/>
                </a:solidFill>
                <a:latin typeface="华文新魏" pitchFamily="2" charset="-122"/>
                <a:ea typeface="华文新魏" pitchFamily="2" charset="-122"/>
              </a:rPr>
              <a:t>（一）原料的预处理</a:t>
            </a:r>
          </a:p>
        </p:txBody>
      </p:sp>
      <p:sp>
        <p:nvSpPr>
          <p:cNvPr id="216068" name="Text Box 4"/>
          <p:cNvSpPr txBox="1">
            <a:spLocks noChangeArrowheads="1"/>
          </p:cNvSpPr>
          <p:nvPr/>
        </p:nvSpPr>
        <p:spPr bwMode="auto">
          <a:xfrm>
            <a:off x="1114425" y="1557338"/>
            <a:ext cx="77057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       </a:t>
            </a:r>
            <a:r>
              <a:rPr lang="zh-CN" altLang="en-US"/>
              <a:t>在实际的化工过程中，化学反应的反应速度、转化率、反应选择性率等，对其进料的组成及纯度、相态、固体颗粒粒度分布等方面，一般都会提出相应的要求。</a:t>
            </a:r>
          </a:p>
        </p:txBody>
      </p:sp>
      <p:sp>
        <p:nvSpPr>
          <p:cNvPr id="216069" name="AutoShape 5"/>
          <p:cNvSpPr>
            <a:spLocks/>
          </p:cNvSpPr>
          <p:nvPr/>
        </p:nvSpPr>
        <p:spPr bwMode="auto">
          <a:xfrm>
            <a:off x="4572000" y="3170238"/>
            <a:ext cx="4176713" cy="906462"/>
          </a:xfrm>
          <a:prstGeom prst="borderCallout1">
            <a:avLst>
              <a:gd name="adj1" fmla="val 12611"/>
              <a:gd name="adj2" fmla="val -1824"/>
              <a:gd name="adj3" fmla="val -83185"/>
              <a:gd name="adj4" fmla="val -41810"/>
            </a:avLst>
          </a:prstGeom>
          <a:solidFill>
            <a:schemeClr val="accent1"/>
          </a:solidFill>
          <a:ln w="9525">
            <a:solidFill>
              <a:schemeClr val="tx1"/>
            </a:solidFill>
            <a:miter lim="800000"/>
            <a:headEnd/>
            <a:tailEnd type="triangle" w="med" len="med"/>
          </a:ln>
        </p:spPr>
        <p:txBody>
          <a:bodyPr/>
          <a:lstStyle/>
          <a:p>
            <a:pPr algn="ctr"/>
            <a:r>
              <a:rPr lang="zh-CN" altLang="en-US"/>
              <a:t>例如：聚合反应对原料纯度的要求经常达到“</a:t>
            </a:r>
            <a:r>
              <a:rPr lang="en-US" altLang="zh-CN"/>
              <a:t>3n”</a:t>
            </a:r>
            <a:r>
              <a:rPr lang="zh-CN" altLang="en-US"/>
              <a:t>甚至“</a:t>
            </a:r>
            <a:r>
              <a:rPr lang="en-US" altLang="zh-CN"/>
              <a:t>4n”</a:t>
            </a:r>
            <a:r>
              <a:rPr lang="zh-CN" altLang="en-US"/>
              <a:t>。气固非均相反应对其固体颗粒粒度分布要求较严格。</a:t>
            </a:r>
          </a:p>
        </p:txBody>
      </p:sp>
      <p:sp>
        <p:nvSpPr>
          <p:cNvPr id="216070" name="Text Box 6"/>
          <p:cNvSpPr txBox="1">
            <a:spLocks noChangeArrowheads="1"/>
          </p:cNvSpPr>
          <p:nvPr/>
        </p:nvSpPr>
        <p:spPr bwMode="auto">
          <a:xfrm>
            <a:off x="1225550" y="5124450"/>
            <a:ext cx="2017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chemeClr val="hlink"/>
                </a:solidFill>
              </a:rPr>
              <a:t>原料预处理的目的</a:t>
            </a:r>
          </a:p>
        </p:txBody>
      </p:sp>
      <p:sp>
        <p:nvSpPr>
          <p:cNvPr id="216071" name="AutoShape 7"/>
          <p:cNvSpPr>
            <a:spLocks/>
          </p:cNvSpPr>
          <p:nvPr/>
        </p:nvSpPr>
        <p:spPr bwMode="auto">
          <a:xfrm>
            <a:off x="3203575" y="4724400"/>
            <a:ext cx="504825" cy="1225550"/>
          </a:xfrm>
          <a:prstGeom prst="leftBrace">
            <a:avLst>
              <a:gd name="adj1" fmla="val 2023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6072" name="Text Box 8"/>
          <p:cNvSpPr txBox="1">
            <a:spLocks noChangeArrowheads="1"/>
          </p:cNvSpPr>
          <p:nvPr/>
        </p:nvSpPr>
        <p:spPr bwMode="auto">
          <a:xfrm>
            <a:off x="3824288" y="4581525"/>
            <a:ext cx="2303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从有利于反应的角度</a:t>
            </a:r>
          </a:p>
        </p:txBody>
      </p:sp>
      <p:sp>
        <p:nvSpPr>
          <p:cNvPr id="216073" name="AutoShape 9"/>
          <p:cNvSpPr>
            <a:spLocks/>
          </p:cNvSpPr>
          <p:nvPr/>
        </p:nvSpPr>
        <p:spPr bwMode="auto">
          <a:xfrm>
            <a:off x="5989638" y="4343400"/>
            <a:ext cx="288925" cy="863600"/>
          </a:xfrm>
          <a:prstGeom prst="leftBrace">
            <a:avLst>
              <a:gd name="adj1" fmla="val 2490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6074" name="Text Box 10"/>
          <p:cNvSpPr txBox="1">
            <a:spLocks noChangeArrowheads="1"/>
          </p:cNvSpPr>
          <p:nvPr/>
        </p:nvSpPr>
        <p:spPr bwMode="auto">
          <a:xfrm>
            <a:off x="6394450" y="4149725"/>
            <a:ext cx="2627313"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提高反应转化率；</a:t>
            </a:r>
          </a:p>
          <a:p>
            <a:pPr eaLnBrk="1" hangingPunct="1">
              <a:spcBef>
                <a:spcPct val="50000"/>
              </a:spcBef>
            </a:pPr>
            <a:r>
              <a:rPr lang="zh-CN" altLang="en-US"/>
              <a:t>提高或控制反应速度；</a:t>
            </a:r>
          </a:p>
          <a:p>
            <a:pPr eaLnBrk="1" hangingPunct="1">
              <a:spcBef>
                <a:spcPct val="50000"/>
              </a:spcBef>
            </a:pPr>
            <a:r>
              <a:rPr lang="zh-CN" altLang="en-US"/>
              <a:t>提高反应的选择性率，等等。</a:t>
            </a:r>
          </a:p>
        </p:txBody>
      </p:sp>
      <p:sp>
        <p:nvSpPr>
          <p:cNvPr id="216075" name="Text Box 11"/>
          <p:cNvSpPr txBox="1">
            <a:spLocks noChangeArrowheads="1"/>
          </p:cNvSpPr>
          <p:nvPr/>
        </p:nvSpPr>
        <p:spPr bwMode="auto">
          <a:xfrm>
            <a:off x="3779838" y="5734050"/>
            <a:ext cx="3529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从有利于反应后产物分离的角度</a:t>
            </a:r>
          </a:p>
        </p:txBody>
      </p:sp>
      <p:sp>
        <p:nvSpPr>
          <p:cNvPr id="216076" name="AutoShape 12"/>
          <p:cNvSpPr>
            <a:spLocks noChangeArrowheads="1"/>
          </p:cNvSpPr>
          <p:nvPr/>
        </p:nvSpPr>
        <p:spPr bwMode="auto">
          <a:xfrm>
            <a:off x="6156325" y="6092825"/>
            <a:ext cx="2232025" cy="649288"/>
          </a:xfrm>
          <a:prstGeom prst="wedgeRoundRectCallout">
            <a:avLst>
              <a:gd name="adj1" fmla="val -92602"/>
              <a:gd name="adj2" fmla="val -59292"/>
              <a:gd name="adj3" fmla="val 16667"/>
            </a:avLst>
          </a:prstGeom>
          <a:solidFill>
            <a:schemeClr val="accent1"/>
          </a:solidFill>
          <a:ln w="9525">
            <a:solidFill>
              <a:schemeClr val="tx1"/>
            </a:solidFill>
            <a:miter lim="800000"/>
            <a:headEnd/>
            <a:tailEnd/>
          </a:ln>
        </p:spPr>
        <p:txBody>
          <a:bodyPr/>
          <a:lstStyle/>
          <a:p>
            <a:r>
              <a:rPr lang="zh-CN" altLang="en-US"/>
              <a:t>流程组织时，目光要看遍全局</a:t>
            </a:r>
          </a:p>
        </p:txBody>
      </p:sp>
    </p:spTree>
    <p:extLst>
      <p:ext uri="{BB962C8B-B14F-4D97-AF65-F5344CB8AC3E}">
        <p14:creationId xmlns:p14="http://schemas.microsoft.com/office/powerpoint/2010/main" val="1503099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0-#ppt_w/2"/>
                                          </p:val>
                                        </p:tav>
                                        <p:tav tm="100000">
                                          <p:val>
                                            <p:strVal val="#ppt_x"/>
                                          </p:val>
                                        </p:tav>
                                      </p:tavLst>
                                    </p:anim>
                                    <p:anim calcmode="lin" valueType="num">
                                      <p:cBhvr additive="base">
                                        <p:cTn id="8" dur="500" fill="hold"/>
                                        <p:tgtEl>
                                          <p:spTgt spid="2160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069"/>
                                        </p:tgtEl>
                                        <p:attrNameLst>
                                          <p:attrName>style.visibility</p:attrName>
                                        </p:attrNameLst>
                                      </p:cBhvr>
                                      <p:to>
                                        <p:strVal val="visible"/>
                                      </p:to>
                                    </p:set>
                                    <p:anim calcmode="lin" valueType="num">
                                      <p:cBhvr additive="base">
                                        <p:cTn id="13" dur="500" fill="hold"/>
                                        <p:tgtEl>
                                          <p:spTgt spid="216069"/>
                                        </p:tgtEl>
                                        <p:attrNameLst>
                                          <p:attrName>ppt_x</p:attrName>
                                        </p:attrNameLst>
                                      </p:cBhvr>
                                      <p:tavLst>
                                        <p:tav tm="0">
                                          <p:val>
                                            <p:strVal val="1+#ppt_w/2"/>
                                          </p:val>
                                        </p:tav>
                                        <p:tav tm="100000">
                                          <p:val>
                                            <p:strVal val="#ppt_x"/>
                                          </p:val>
                                        </p:tav>
                                      </p:tavLst>
                                    </p:anim>
                                    <p:anim calcmode="lin" valueType="num">
                                      <p:cBhvr additive="base">
                                        <p:cTn id="14" dur="500" fill="hold"/>
                                        <p:tgtEl>
                                          <p:spTgt spid="2160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6070"/>
                                        </p:tgtEl>
                                        <p:attrNameLst>
                                          <p:attrName>style.visibility</p:attrName>
                                        </p:attrNameLst>
                                      </p:cBhvr>
                                      <p:to>
                                        <p:strVal val="visible"/>
                                      </p:to>
                                    </p:set>
                                    <p:anim calcmode="lin" valueType="num">
                                      <p:cBhvr additive="base">
                                        <p:cTn id="19" dur="500" fill="hold"/>
                                        <p:tgtEl>
                                          <p:spTgt spid="216070"/>
                                        </p:tgtEl>
                                        <p:attrNameLst>
                                          <p:attrName>ppt_x</p:attrName>
                                        </p:attrNameLst>
                                      </p:cBhvr>
                                      <p:tavLst>
                                        <p:tav tm="0">
                                          <p:val>
                                            <p:strVal val="0-#ppt_w/2"/>
                                          </p:val>
                                        </p:tav>
                                        <p:tav tm="100000">
                                          <p:val>
                                            <p:strVal val="#ppt_x"/>
                                          </p:val>
                                        </p:tav>
                                      </p:tavLst>
                                    </p:anim>
                                    <p:anim calcmode="lin" valueType="num">
                                      <p:cBhvr additive="base">
                                        <p:cTn id="20" dur="500" fill="hold"/>
                                        <p:tgtEl>
                                          <p:spTgt spid="21607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6071"/>
                                        </p:tgtEl>
                                        <p:attrNameLst>
                                          <p:attrName>style.visibility</p:attrName>
                                        </p:attrNameLst>
                                      </p:cBhvr>
                                      <p:to>
                                        <p:strVal val="visible"/>
                                      </p:to>
                                    </p:set>
                                    <p:anim calcmode="lin" valueType="num">
                                      <p:cBhvr additive="base">
                                        <p:cTn id="23" dur="500" fill="hold"/>
                                        <p:tgtEl>
                                          <p:spTgt spid="216071"/>
                                        </p:tgtEl>
                                        <p:attrNameLst>
                                          <p:attrName>ppt_x</p:attrName>
                                        </p:attrNameLst>
                                      </p:cBhvr>
                                      <p:tavLst>
                                        <p:tav tm="0">
                                          <p:val>
                                            <p:strVal val="0-#ppt_w/2"/>
                                          </p:val>
                                        </p:tav>
                                        <p:tav tm="100000">
                                          <p:val>
                                            <p:strVal val="#ppt_x"/>
                                          </p:val>
                                        </p:tav>
                                      </p:tavLst>
                                    </p:anim>
                                    <p:anim calcmode="lin" valueType="num">
                                      <p:cBhvr additive="base">
                                        <p:cTn id="24" dur="500" fill="hold"/>
                                        <p:tgtEl>
                                          <p:spTgt spid="21607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16072"/>
                                        </p:tgtEl>
                                        <p:attrNameLst>
                                          <p:attrName>style.visibility</p:attrName>
                                        </p:attrNameLst>
                                      </p:cBhvr>
                                      <p:to>
                                        <p:strVal val="visible"/>
                                      </p:to>
                                    </p:set>
                                    <p:anim calcmode="lin" valueType="num">
                                      <p:cBhvr additive="base">
                                        <p:cTn id="29" dur="500" fill="hold"/>
                                        <p:tgtEl>
                                          <p:spTgt spid="216072"/>
                                        </p:tgtEl>
                                        <p:attrNameLst>
                                          <p:attrName>ppt_x</p:attrName>
                                        </p:attrNameLst>
                                      </p:cBhvr>
                                      <p:tavLst>
                                        <p:tav tm="0">
                                          <p:val>
                                            <p:strVal val="1+#ppt_w/2"/>
                                          </p:val>
                                        </p:tav>
                                        <p:tav tm="100000">
                                          <p:val>
                                            <p:strVal val="#ppt_x"/>
                                          </p:val>
                                        </p:tav>
                                      </p:tavLst>
                                    </p:anim>
                                    <p:anim calcmode="lin" valueType="num">
                                      <p:cBhvr additive="base">
                                        <p:cTn id="30" dur="500" fill="hold"/>
                                        <p:tgtEl>
                                          <p:spTgt spid="21607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16073"/>
                                        </p:tgtEl>
                                        <p:attrNameLst>
                                          <p:attrName>style.visibility</p:attrName>
                                        </p:attrNameLst>
                                      </p:cBhvr>
                                      <p:to>
                                        <p:strVal val="visible"/>
                                      </p:to>
                                    </p:set>
                                    <p:anim calcmode="lin" valueType="num">
                                      <p:cBhvr additive="base">
                                        <p:cTn id="33" dur="500" fill="hold"/>
                                        <p:tgtEl>
                                          <p:spTgt spid="216073"/>
                                        </p:tgtEl>
                                        <p:attrNameLst>
                                          <p:attrName>ppt_x</p:attrName>
                                        </p:attrNameLst>
                                      </p:cBhvr>
                                      <p:tavLst>
                                        <p:tav tm="0">
                                          <p:val>
                                            <p:strVal val="1+#ppt_w/2"/>
                                          </p:val>
                                        </p:tav>
                                        <p:tav tm="100000">
                                          <p:val>
                                            <p:strVal val="#ppt_x"/>
                                          </p:val>
                                        </p:tav>
                                      </p:tavLst>
                                    </p:anim>
                                    <p:anim calcmode="lin" valueType="num">
                                      <p:cBhvr additive="base">
                                        <p:cTn id="34" dur="500" fill="hold"/>
                                        <p:tgtEl>
                                          <p:spTgt spid="21607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16074"/>
                                        </p:tgtEl>
                                        <p:attrNameLst>
                                          <p:attrName>style.visibility</p:attrName>
                                        </p:attrNameLst>
                                      </p:cBhvr>
                                      <p:to>
                                        <p:strVal val="visible"/>
                                      </p:to>
                                    </p:set>
                                    <p:anim calcmode="lin" valueType="num">
                                      <p:cBhvr additive="base">
                                        <p:cTn id="37" dur="500" fill="hold"/>
                                        <p:tgtEl>
                                          <p:spTgt spid="216074"/>
                                        </p:tgtEl>
                                        <p:attrNameLst>
                                          <p:attrName>ppt_x</p:attrName>
                                        </p:attrNameLst>
                                      </p:cBhvr>
                                      <p:tavLst>
                                        <p:tav tm="0">
                                          <p:val>
                                            <p:strVal val="1+#ppt_w/2"/>
                                          </p:val>
                                        </p:tav>
                                        <p:tav tm="100000">
                                          <p:val>
                                            <p:strVal val="#ppt_x"/>
                                          </p:val>
                                        </p:tav>
                                      </p:tavLst>
                                    </p:anim>
                                    <p:anim calcmode="lin" valueType="num">
                                      <p:cBhvr additive="base">
                                        <p:cTn id="38" dur="500" fill="hold"/>
                                        <p:tgtEl>
                                          <p:spTgt spid="21607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6075"/>
                                        </p:tgtEl>
                                        <p:attrNameLst>
                                          <p:attrName>style.visibility</p:attrName>
                                        </p:attrNameLst>
                                      </p:cBhvr>
                                      <p:to>
                                        <p:strVal val="visible"/>
                                      </p:to>
                                    </p:set>
                                    <p:anim calcmode="lin" valueType="num">
                                      <p:cBhvr additive="base">
                                        <p:cTn id="43" dur="500" fill="hold"/>
                                        <p:tgtEl>
                                          <p:spTgt spid="216075"/>
                                        </p:tgtEl>
                                        <p:attrNameLst>
                                          <p:attrName>ppt_x</p:attrName>
                                        </p:attrNameLst>
                                      </p:cBhvr>
                                      <p:tavLst>
                                        <p:tav tm="0">
                                          <p:val>
                                            <p:strVal val="#ppt_x"/>
                                          </p:val>
                                        </p:tav>
                                        <p:tav tm="100000">
                                          <p:val>
                                            <p:strVal val="#ppt_x"/>
                                          </p:val>
                                        </p:tav>
                                      </p:tavLst>
                                    </p:anim>
                                    <p:anim calcmode="lin" valueType="num">
                                      <p:cBhvr additive="base">
                                        <p:cTn id="44" dur="500" fill="hold"/>
                                        <p:tgtEl>
                                          <p:spTgt spid="21607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6076"/>
                                        </p:tgtEl>
                                        <p:attrNameLst>
                                          <p:attrName>style.visibility</p:attrName>
                                        </p:attrNameLst>
                                      </p:cBhvr>
                                      <p:to>
                                        <p:strVal val="visible"/>
                                      </p:to>
                                    </p:set>
                                    <p:anim calcmode="lin" valueType="num">
                                      <p:cBhvr additive="base">
                                        <p:cTn id="49" dur="500" fill="hold"/>
                                        <p:tgtEl>
                                          <p:spTgt spid="216076"/>
                                        </p:tgtEl>
                                        <p:attrNameLst>
                                          <p:attrName>ppt_x</p:attrName>
                                        </p:attrNameLst>
                                      </p:cBhvr>
                                      <p:tavLst>
                                        <p:tav tm="0">
                                          <p:val>
                                            <p:strVal val="#ppt_x"/>
                                          </p:val>
                                        </p:tav>
                                        <p:tav tm="100000">
                                          <p:val>
                                            <p:strVal val="#ppt_x"/>
                                          </p:val>
                                        </p:tav>
                                      </p:tavLst>
                                    </p:anim>
                                    <p:anim calcmode="lin" valueType="num">
                                      <p:cBhvr additive="base">
                                        <p:cTn id="50" dur="500" fill="hold"/>
                                        <p:tgtEl>
                                          <p:spTgt spid="216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P spid="216069" grpId="0" animBg="1"/>
      <p:bldP spid="216070" grpId="0"/>
      <p:bldP spid="216071" grpId="0" animBg="1"/>
      <p:bldP spid="216072" grpId="0"/>
      <p:bldP spid="216073" grpId="0" animBg="1"/>
      <p:bldP spid="216074" grpId="0"/>
      <p:bldP spid="216075" grpId="0"/>
      <p:bldP spid="21607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55650" y="333375"/>
            <a:ext cx="3311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原料预处理的几种通常形式：</a:t>
            </a:r>
          </a:p>
        </p:txBody>
      </p:sp>
      <p:sp>
        <p:nvSpPr>
          <p:cNvPr id="217091" name="Text Box 3"/>
          <p:cNvSpPr txBox="1">
            <a:spLocks noChangeArrowheads="1"/>
          </p:cNvSpPr>
          <p:nvPr/>
        </p:nvSpPr>
        <p:spPr bwMode="auto">
          <a:xfrm>
            <a:off x="755650" y="974725"/>
            <a:ext cx="4392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chemeClr val="hlink"/>
                </a:solidFill>
              </a:rPr>
              <a:t>1</a:t>
            </a:r>
            <a:r>
              <a:rPr lang="zh-CN" altLang="en-US">
                <a:solidFill>
                  <a:schemeClr val="hlink"/>
                </a:solidFill>
              </a:rPr>
              <a:t>、原料的预热、预冷、加压处理；</a:t>
            </a:r>
          </a:p>
        </p:txBody>
      </p:sp>
      <p:sp>
        <p:nvSpPr>
          <p:cNvPr id="217092" name="Text Box 4"/>
          <p:cNvSpPr txBox="1">
            <a:spLocks noChangeArrowheads="1"/>
          </p:cNvSpPr>
          <p:nvPr/>
        </p:nvSpPr>
        <p:spPr bwMode="auto">
          <a:xfrm>
            <a:off x="755650" y="1622425"/>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chemeClr val="hlink"/>
                </a:solidFill>
              </a:rPr>
              <a:t>2</a:t>
            </a:r>
            <a:r>
              <a:rPr lang="zh-CN" altLang="en-US">
                <a:solidFill>
                  <a:schemeClr val="hlink"/>
                </a:solidFill>
              </a:rPr>
              <a:t>、原料的纯度处理；</a:t>
            </a:r>
          </a:p>
        </p:txBody>
      </p:sp>
      <p:sp>
        <p:nvSpPr>
          <p:cNvPr id="217093" name="AutoShape 5"/>
          <p:cNvSpPr>
            <a:spLocks noChangeArrowheads="1"/>
          </p:cNvSpPr>
          <p:nvPr/>
        </p:nvSpPr>
        <p:spPr bwMode="auto">
          <a:xfrm>
            <a:off x="5076825" y="620713"/>
            <a:ext cx="3024188" cy="936625"/>
          </a:xfrm>
          <a:prstGeom prst="wedgeRoundRectCallout">
            <a:avLst>
              <a:gd name="adj1" fmla="val -122338"/>
              <a:gd name="adj2" fmla="val 77625"/>
              <a:gd name="adj3" fmla="val 16667"/>
            </a:avLst>
          </a:prstGeom>
          <a:solidFill>
            <a:schemeClr val="accent1"/>
          </a:solidFill>
          <a:ln w="9525">
            <a:solidFill>
              <a:schemeClr val="tx1"/>
            </a:solidFill>
            <a:miter lim="800000"/>
            <a:headEnd/>
            <a:tailEnd/>
          </a:ln>
        </p:spPr>
        <p:txBody>
          <a:bodyPr/>
          <a:lstStyle/>
          <a:p>
            <a:r>
              <a:rPr lang="zh-CN" altLang="en-US"/>
              <a:t>有时包括色级处理；减轻杂质毒化催化剂；聚合度要求等等</a:t>
            </a:r>
          </a:p>
        </p:txBody>
      </p:sp>
      <p:sp>
        <p:nvSpPr>
          <p:cNvPr id="217094" name="Text Box 6"/>
          <p:cNvSpPr txBox="1">
            <a:spLocks noChangeArrowheads="1"/>
          </p:cNvSpPr>
          <p:nvPr/>
        </p:nvSpPr>
        <p:spPr bwMode="auto">
          <a:xfrm>
            <a:off x="755650" y="2270125"/>
            <a:ext cx="4392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chemeClr val="hlink"/>
                </a:solidFill>
              </a:rPr>
              <a:t>3</a:t>
            </a:r>
            <a:r>
              <a:rPr lang="zh-CN" altLang="en-US">
                <a:solidFill>
                  <a:schemeClr val="hlink"/>
                </a:solidFill>
              </a:rPr>
              <a:t>、几种反应原料的预混合处理；</a:t>
            </a:r>
          </a:p>
        </p:txBody>
      </p:sp>
      <p:sp>
        <p:nvSpPr>
          <p:cNvPr id="217095" name="Text Box 7"/>
          <p:cNvSpPr txBox="1">
            <a:spLocks noChangeArrowheads="1"/>
          </p:cNvSpPr>
          <p:nvPr/>
        </p:nvSpPr>
        <p:spPr bwMode="auto">
          <a:xfrm>
            <a:off x="755650" y="2917825"/>
            <a:ext cx="3024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chemeClr val="hlink"/>
                </a:solidFill>
              </a:rPr>
              <a:t>4</a:t>
            </a:r>
            <a:r>
              <a:rPr lang="zh-CN" altLang="en-US">
                <a:solidFill>
                  <a:schemeClr val="hlink"/>
                </a:solidFill>
              </a:rPr>
              <a:t>、原料的相转换处理；</a:t>
            </a:r>
          </a:p>
        </p:txBody>
      </p:sp>
      <p:sp>
        <p:nvSpPr>
          <p:cNvPr id="217096" name="AutoShape 8"/>
          <p:cNvSpPr>
            <a:spLocks noChangeArrowheads="1"/>
          </p:cNvSpPr>
          <p:nvPr/>
        </p:nvSpPr>
        <p:spPr bwMode="auto">
          <a:xfrm>
            <a:off x="4643438" y="2133600"/>
            <a:ext cx="3384550" cy="574675"/>
          </a:xfrm>
          <a:prstGeom prst="wedgeRoundRectCallout">
            <a:avLst>
              <a:gd name="adj1" fmla="val -92495"/>
              <a:gd name="adj2" fmla="val 119611"/>
              <a:gd name="adj3" fmla="val 16667"/>
            </a:avLst>
          </a:prstGeom>
          <a:solidFill>
            <a:schemeClr val="accent1"/>
          </a:solidFill>
          <a:ln w="9525">
            <a:solidFill>
              <a:schemeClr val="tx1"/>
            </a:solidFill>
            <a:miter lim="800000"/>
            <a:headEnd/>
            <a:tailEnd/>
          </a:ln>
        </p:spPr>
        <p:txBody>
          <a:bodyPr/>
          <a:lstStyle/>
          <a:p>
            <a:pPr algn="ctr"/>
            <a:r>
              <a:rPr lang="zh-CN" altLang="en-US"/>
              <a:t>常见的固到液、液到汽</a:t>
            </a:r>
          </a:p>
        </p:txBody>
      </p:sp>
      <p:sp>
        <p:nvSpPr>
          <p:cNvPr id="217097" name="Text Box 9"/>
          <p:cNvSpPr txBox="1">
            <a:spLocks noChangeArrowheads="1"/>
          </p:cNvSpPr>
          <p:nvPr/>
        </p:nvSpPr>
        <p:spPr bwMode="auto">
          <a:xfrm>
            <a:off x="755650" y="3638550"/>
            <a:ext cx="4392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chemeClr val="hlink"/>
                </a:solidFill>
              </a:rPr>
              <a:t>5</a:t>
            </a:r>
            <a:r>
              <a:rPr lang="zh-CN" altLang="en-US">
                <a:solidFill>
                  <a:schemeClr val="hlink"/>
                </a:solidFill>
              </a:rPr>
              <a:t>、固体原料的颗粒粒度大小处理；</a:t>
            </a:r>
          </a:p>
        </p:txBody>
      </p:sp>
      <p:sp>
        <p:nvSpPr>
          <p:cNvPr id="217098" name="AutoShape 10"/>
          <p:cNvSpPr>
            <a:spLocks/>
          </p:cNvSpPr>
          <p:nvPr/>
        </p:nvSpPr>
        <p:spPr bwMode="auto">
          <a:xfrm>
            <a:off x="4211638" y="4581525"/>
            <a:ext cx="2447925" cy="719138"/>
          </a:xfrm>
          <a:prstGeom prst="borderCallout1">
            <a:avLst>
              <a:gd name="adj1" fmla="val 15894"/>
              <a:gd name="adj2" fmla="val -3111"/>
              <a:gd name="adj3" fmla="val -80134"/>
              <a:gd name="adj4" fmla="val -32361"/>
            </a:avLst>
          </a:prstGeom>
          <a:solidFill>
            <a:schemeClr val="accent1"/>
          </a:solidFill>
          <a:ln w="9525">
            <a:solidFill>
              <a:schemeClr val="tx1"/>
            </a:solidFill>
            <a:miter lim="800000"/>
            <a:headEnd/>
            <a:tailEnd/>
          </a:ln>
        </p:spPr>
        <p:txBody>
          <a:bodyPr/>
          <a:lstStyle/>
          <a:p>
            <a:r>
              <a:rPr lang="zh-CN" altLang="en-US"/>
              <a:t>常见的气－固反应、液－固反应</a:t>
            </a:r>
          </a:p>
        </p:txBody>
      </p:sp>
      <p:sp>
        <p:nvSpPr>
          <p:cNvPr id="217099" name="Text Box 11"/>
          <p:cNvSpPr txBox="1">
            <a:spLocks noChangeArrowheads="1"/>
          </p:cNvSpPr>
          <p:nvPr/>
        </p:nvSpPr>
        <p:spPr bwMode="auto">
          <a:xfrm>
            <a:off x="611188" y="5589588"/>
            <a:ext cx="8064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液－固反应过程，如果其目的是拿出固体中的某些组份，这种操作过程叫“</a:t>
            </a:r>
            <a:r>
              <a:rPr lang="zh-CN" altLang="en-US">
                <a:solidFill>
                  <a:srgbClr val="FF0000"/>
                </a:solidFill>
              </a:rPr>
              <a:t>浸取</a:t>
            </a:r>
            <a:r>
              <a:rPr lang="zh-CN" altLang="en-US"/>
              <a:t>”</a:t>
            </a:r>
          </a:p>
        </p:txBody>
      </p:sp>
      <p:sp>
        <p:nvSpPr>
          <p:cNvPr id="217100" name="AutoShape 12"/>
          <p:cNvSpPr>
            <a:spLocks noChangeArrowheads="1"/>
          </p:cNvSpPr>
          <p:nvPr/>
        </p:nvSpPr>
        <p:spPr bwMode="auto">
          <a:xfrm>
            <a:off x="5003800" y="2997200"/>
            <a:ext cx="3457575" cy="647700"/>
          </a:xfrm>
          <a:prstGeom prst="wedgeRoundRectCallout">
            <a:avLst>
              <a:gd name="adj1" fmla="val -70250"/>
              <a:gd name="adj2" fmla="val 89218"/>
              <a:gd name="adj3" fmla="val 16667"/>
            </a:avLst>
          </a:prstGeom>
          <a:solidFill>
            <a:schemeClr val="accent1"/>
          </a:solidFill>
          <a:ln w="9525">
            <a:solidFill>
              <a:schemeClr val="tx1"/>
            </a:solidFill>
            <a:miter lim="800000"/>
            <a:headEnd/>
            <a:tailEnd/>
          </a:ln>
        </p:spPr>
        <p:txBody>
          <a:bodyPr/>
          <a:lstStyle/>
          <a:p>
            <a:pPr algn="ctr"/>
            <a:r>
              <a:rPr lang="zh-CN" altLang="en-US"/>
              <a:t>问题：颗粒从大变小的方法有哪些？</a:t>
            </a:r>
          </a:p>
        </p:txBody>
      </p:sp>
    </p:spTree>
    <p:extLst>
      <p:ext uri="{BB962C8B-B14F-4D97-AF65-F5344CB8AC3E}">
        <p14:creationId xmlns:p14="http://schemas.microsoft.com/office/powerpoint/2010/main" val="2858342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091"/>
                                        </p:tgtEl>
                                        <p:attrNameLst>
                                          <p:attrName>style.visibility</p:attrName>
                                        </p:attrNameLst>
                                      </p:cBhvr>
                                      <p:to>
                                        <p:strVal val="visible"/>
                                      </p:to>
                                    </p:set>
                                    <p:anim calcmode="lin" valueType="num">
                                      <p:cBhvr additive="base">
                                        <p:cTn id="7" dur="500" fill="hold"/>
                                        <p:tgtEl>
                                          <p:spTgt spid="217091"/>
                                        </p:tgtEl>
                                        <p:attrNameLst>
                                          <p:attrName>ppt_x</p:attrName>
                                        </p:attrNameLst>
                                      </p:cBhvr>
                                      <p:tavLst>
                                        <p:tav tm="0">
                                          <p:val>
                                            <p:strVal val="0-#ppt_w/2"/>
                                          </p:val>
                                        </p:tav>
                                        <p:tav tm="100000">
                                          <p:val>
                                            <p:strVal val="#ppt_x"/>
                                          </p:val>
                                        </p:tav>
                                      </p:tavLst>
                                    </p:anim>
                                    <p:anim calcmode="lin" valueType="num">
                                      <p:cBhvr additive="base">
                                        <p:cTn id="8" dur="500" fill="hold"/>
                                        <p:tgtEl>
                                          <p:spTgt spid="2170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7092"/>
                                        </p:tgtEl>
                                        <p:attrNameLst>
                                          <p:attrName>style.visibility</p:attrName>
                                        </p:attrNameLst>
                                      </p:cBhvr>
                                      <p:to>
                                        <p:strVal val="visible"/>
                                      </p:to>
                                    </p:set>
                                    <p:anim calcmode="lin" valueType="num">
                                      <p:cBhvr additive="base">
                                        <p:cTn id="13" dur="500" fill="hold"/>
                                        <p:tgtEl>
                                          <p:spTgt spid="217092"/>
                                        </p:tgtEl>
                                        <p:attrNameLst>
                                          <p:attrName>ppt_x</p:attrName>
                                        </p:attrNameLst>
                                      </p:cBhvr>
                                      <p:tavLst>
                                        <p:tav tm="0">
                                          <p:val>
                                            <p:strVal val="0-#ppt_w/2"/>
                                          </p:val>
                                        </p:tav>
                                        <p:tav tm="100000">
                                          <p:val>
                                            <p:strVal val="#ppt_x"/>
                                          </p:val>
                                        </p:tav>
                                      </p:tavLst>
                                    </p:anim>
                                    <p:anim calcmode="lin" valueType="num">
                                      <p:cBhvr additive="base">
                                        <p:cTn id="14" dur="500" fill="hold"/>
                                        <p:tgtEl>
                                          <p:spTgt spid="2170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7093"/>
                                        </p:tgtEl>
                                        <p:attrNameLst>
                                          <p:attrName>style.visibility</p:attrName>
                                        </p:attrNameLst>
                                      </p:cBhvr>
                                      <p:to>
                                        <p:strVal val="visible"/>
                                      </p:to>
                                    </p:set>
                                    <p:anim calcmode="lin" valueType="num">
                                      <p:cBhvr additive="base">
                                        <p:cTn id="19" dur="500" fill="hold"/>
                                        <p:tgtEl>
                                          <p:spTgt spid="217093"/>
                                        </p:tgtEl>
                                        <p:attrNameLst>
                                          <p:attrName>ppt_x</p:attrName>
                                        </p:attrNameLst>
                                      </p:cBhvr>
                                      <p:tavLst>
                                        <p:tav tm="0">
                                          <p:val>
                                            <p:strVal val="1+#ppt_w/2"/>
                                          </p:val>
                                        </p:tav>
                                        <p:tav tm="100000">
                                          <p:val>
                                            <p:strVal val="#ppt_x"/>
                                          </p:val>
                                        </p:tav>
                                      </p:tavLst>
                                    </p:anim>
                                    <p:anim calcmode="lin" valueType="num">
                                      <p:cBhvr additive="base">
                                        <p:cTn id="20" dur="500" fill="hold"/>
                                        <p:tgtEl>
                                          <p:spTgt spid="2170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7094"/>
                                        </p:tgtEl>
                                        <p:attrNameLst>
                                          <p:attrName>style.visibility</p:attrName>
                                        </p:attrNameLst>
                                      </p:cBhvr>
                                      <p:to>
                                        <p:strVal val="visible"/>
                                      </p:to>
                                    </p:set>
                                    <p:anim calcmode="lin" valueType="num">
                                      <p:cBhvr additive="base">
                                        <p:cTn id="25" dur="500" fill="hold"/>
                                        <p:tgtEl>
                                          <p:spTgt spid="217094"/>
                                        </p:tgtEl>
                                        <p:attrNameLst>
                                          <p:attrName>ppt_x</p:attrName>
                                        </p:attrNameLst>
                                      </p:cBhvr>
                                      <p:tavLst>
                                        <p:tav tm="0">
                                          <p:val>
                                            <p:strVal val="0-#ppt_w/2"/>
                                          </p:val>
                                        </p:tav>
                                        <p:tav tm="100000">
                                          <p:val>
                                            <p:strVal val="#ppt_x"/>
                                          </p:val>
                                        </p:tav>
                                      </p:tavLst>
                                    </p:anim>
                                    <p:anim calcmode="lin" valueType="num">
                                      <p:cBhvr additive="base">
                                        <p:cTn id="26"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7095"/>
                                        </p:tgtEl>
                                        <p:attrNameLst>
                                          <p:attrName>style.visibility</p:attrName>
                                        </p:attrNameLst>
                                      </p:cBhvr>
                                      <p:to>
                                        <p:strVal val="visible"/>
                                      </p:to>
                                    </p:set>
                                    <p:anim calcmode="lin" valueType="num">
                                      <p:cBhvr additive="base">
                                        <p:cTn id="31" dur="500" fill="hold"/>
                                        <p:tgtEl>
                                          <p:spTgt spid="217095"/>
                                        </p:tgtEl>
                                        <p:attrNameLst>
                                          <p:attrName>ppt_x</p:attrName>
                                        </p:attrNameLst>
                                      </p:cBhvr>
                                      <p:tavLst>
                                        <p:tav tm="0">
                                          <p:val>
                                            <p:strVal val="0-#ppt_w/2"/>
                                          </p:val>
                                        </p:tav>
                                        <p:tav tm="100000">
                                          <p:val>
                                            <p:strVal val="#ppt_x"/>
                                          </p:val>
                                        </p:tav>
                                      </p:tavLst>
                                    </p:anim>
                                    <p:anim calcmode="lin" valueType="num">
                                      <p:cBhvr additive="base">
                                        <p:cTn id="32" dur="500" fill="hold"/>
                                        <p:tgtEl>
                                          <p:spTgt spid="21709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7096"/>
                                        </p:tgtEl>
                                        <p:attrNameLst>
                                          <p:attrName>style.visibility</p:attrName>
                                        </p:attrNameLst>
                                      </p:cBhvr>
                                      <p:to>
                                        <p:strVal val="visible"/>
                                      </p:to>
                                    </p:set>
                                    <p:anim calcmode="lin" valueType="num">
                                      <p:cBhvr additive="base">
                                        <p:cTn id="37" dur="500" fill="hold"/>
                                        <p:tgtEl>
                                          <p:spTgt spid="217096"/>
                                        </p:tgtEl>
                                        <p:attrNameLst>
                                          <p:attrName>ppt_x</p:attrName>
                                        </p:attrNameLst>
                                      </p:cBhvr>
                                      <p:tavLst>
                                        <p:tav tm="0">
                                          <p:val>
                                            <p:strVal val="1+#ppt_w/2"/>
                                          </p:val>
                                        </p:tav>
                                        <p:tav tm="100000">
                                          <p:val>
                                            <p:strVal val="#ppt_x"/>
                                          </p:val>
                                        </p:tav>
                                      </p:tavLst>
                                    </p:anim>
                                    <p:anim calcmode="lin" valueType="num">
                                      <p:cBhvr additive="base">
                                        <p:cTn id="38" dur="500" fill="hold"/>
                                        <p:tgtEl>
                                          <p:spTgt spid="21709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7097"/>
                                        </p:tgtEl>
                                        <p:attrNameLst>
                                          <p:attrName>style.visibility</p:attrName>
                                        </p:attrNameLst>
                                      </p:cBhvr>
                                      <p:to>
                                        <p:strVal val="visible"/>
                                      </p:to>
                                    </p:set>
                                    <p:anim calcmode="lin" valueType="num">
                                      <p:cBhvr additive="base">
                                        <p:cTn id="43" dur="500" fill="hold"/>
                                        <p:tgtEl>
                                          <p:spTgt spid="217097"/>
                                        </p:tgtEl>
                                        <p:attrNameLst>
                                          <p:attrName>ppt_x</p:attrName>
                                        </p:attrNameLst>
                                      </p:cBhvr>
                                      <p:tavLst>
                                        <p:tav tm="0">
                                          <p:val>
                                            <p:strVal val="0-#ppt_w/2"/>
                                          </p:val>
                                        </p:tav>
                                        <p:tav tm="100000">
                                          <p:val>
                                            <p:strVal val="#ppt_x"/>
                                          </p:val>
                                        </p:tav>
                                      </p:tavLst>
                                    </p:anim>
                                    <p:anim calcmode="lin" valueType="num">
                                      <p:cBhvr additive="base">
                                        <p:cTn id="44" dur="500" fill="hold"/>
                                        <p:tgtEl>
                                          <p:spTgt spid="21709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7100"/>
                                        </p:tgtEl>
                                        <p:attrNameLst>
                                          <p:attrName>style.visibility</p:attrName>
                                        </p:attrNameLst>
                                      </p:cBhvr>
                                      <p:to>
                                        <p:strVal val="visible"/>
                                      </p:to>
                                    </p:set>
                                    <p:anim calcmode="lin" valueType="num">
                                      <p:cBhvr additive="base">
                                        <p:cTn id="49" dur="500" fill="hold"/>
                                        <p:tgtEl>
                                          <p:spTgt spid="217100"/>
                                        </p:tgtEl>
                                        <p:attrNameLst>
                                          <p:attrName>ppt_x</p:attrName>
                                        </p:attrNameLst>
                                      </p:cBhvr>
                                      <p:tavLst>
                                        <p:tav tm="0">
                                          <p:val>
                                            <p:strVal val="1+#ppt_w/2"/>
                                          </p:val>
                                        </p:tav>
                                        <p:tav tm="100000">
                                          <p:val>
                                            <p:strVal val="#ppt_x"/>
                                          </p:val>
                                        </p:tav>
                                      </p:tavLst>
                                    </p:anim>
                                    <p:anim calcmode="lin" valueType="num">
                                      <p:cBhvr additive="base">
                                        <p:cTn id="50" dur="500" fill="hold"/>
                                        <p:tgtEl>
                                          <p:spTgt spid="21710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7098"/>
                                        </p:tgtEl>
                                        <p:attrNameLst>
                                          <p:attrName>style.visibility</p:attrName>
                                        </p:attrNameLst>
                                      </p:cBhvr>
                                      <p:to>
                                        <p:strVal val="visible"/>
                                      </p:to>
                                    </p:set>
                                    <p:anim calcmode="lin" valueType="num">
                                      <p:cBhvr additive="base">
                                        <p:cTn id="55" dur="500" fill="hold"/>
                                        <p:tgtEl>
                                          <p:spTgt spid="217098"/>
                                        </p:tgtEl>
                                        <p:attrNameLst>
                                          <p:attrName>ppt_x</p:attrName>
                                        </p:attrNameLst>
                                      </p:cBhvr>
                                      <p:tavLst>
                                        <p:tav tm="0">
                                          <p:val>
                                            <p:strVal val="#ppt_x"/>
                                          </p:val>
                                        </p:tav>
                                        <p:tav tm="100000">
                                          <p:val>
                                            <p:strVal val="#ppt_x"/>
                                          </p:val>
                                        </p:tav>
                                      </p:tavLst>
                                    </p:anim>
                                    <p:anim calcmode="lin" valueType="num">
                                      <p:cBhvr additive="base">
                                        <p:cTn id="56" dur="500" fill="hold"/>
                                        <p:tgtEl>
                                          <p:spTgt spid="21709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7099"/>
                                        </p:tgtEl>
                                        <p:attrNameLst>
                                          <p:attrName>style.visibility</p:attrName>
                                        </p:attrNameLst>
                                      </p:cBhvr>
                                      <p:to>
                                        <p:strVal val="visible"/>
                                      </p:to>
                                    </p:set>
                                    <p:anim calcmode="lin" valueType="num">
                                      <p:cBhvr additive="base">
                                        <p:cTn id="61" dur="500" fill="hold"/>
                                        <p:tgtEl>
                                          <p:spTgt spid="217099"/>
                                        </p:tgtEl>
                                        <p:attrNameLst>
                                          <p:attrName>ppt_x</p:attrName>
                                        </p:attrNameLst>
                                      </p:cBhvr>
                                      <p:tavLst>
                                        <p:tav tm="0">
                                          <p:val>
                                            <p:strVal val="#ppt_x"/>
                                          </p:val>
                                        </p:tav>
                                        <p:tav tm="100000">
                                          <p:val>
                                            <p:strVal val="#ppt_x"/>
                                          </p:val>
                                        </p:tav>
                                      </p:tavLst>
                                    </p:anim>
                                    <p:anim calcmode="lin" valueType="num">
                                      <p:cBhvr additive="base">
                                        <p:cTn id="62" dur="500" fill="hold"/>
                                        <p:tgtEl>
                                          <p:spTgt spid="217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p:bldP spid="217092" grpId="0"/>
      <p:bldP spid="217093" grpId="0" animBg="1"/>
      <p:bldP spid="217094" grpId="0"/>
      <p:bldP spid="217095" grpId="0"/>
      <p:bldP spid="217096" grpId="0" animBg="1"/>
      <p:bldP spid="217097" grpId="0"/>
      <p:bldP spid="217098" grpId="0" animBg="1"/>
      <p:bldP spid="217099" grpId="0"/>
      <p:bldP spid="217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a:xfrm>
            <a:off x="323528" y="116632"/>
            <a:ext cx="7561263" cy="1143000"/>
          </a:xfrm>
        </p:spPr>
        <p:txBody>
          <a:bodyPr/>
          <a:lstStyle/>
          <a:p>
            <a:pPr eaLnBrk="1" hangingPunct="1"/>
            <a:r>
              <a:rPr lang="en-US" altLang="zh-CN" sz="3600" b="1" dirty="0">
                <a:solidFill>
                  <a:schemeClr val="tx2"/>
                </a:solidFill>
                <a:ea typeface="黑体" pitchFamily="2" charset="-122"/>
              </a:rPr>
              <a:t>5.1 </a:t>
            </a:r>
            <a:r>
              <a:rPr lang="en-US" altLang="zh-CN" sz="3600" b="1" dirty="0">
                <a:solidFill>
                  <a:schemeClr val="tx2"/>
                </a:solidFill>
                <a:cs typeface="Times New Roman" pitchFamily="18" charset="0"/>
              </a:rPr>
              <a:t> </a:t>
            </a:r>
            <a:r>
              <a:rPr lang="zh-CN" altLang="en-US" sz="3600" b="1" dirty="0">
                <a:solidFill>
                  <a:schemeClr val="tx2"/>
                </a:solidFill>
                <a:ea typeface="黑体" pitchFamily="2" charset="-122"/>
              </a:rPr>
              <a:t>工艺流程设计的目的和任务</a:t>
            </a:r>
          </a:p>
        </p:txBody>
      </p:sp>
      <p:sp>
        <p:nvSpPr>
          <p:cNvPr id="4099" name="Rectangle 3"/>
          <p:cNvSpPr>
            <a:spLocks noGrp="1" noRot="1" noChangeArrowheads="1"/>
          </p:cNvSpPr>
          <p:nvPr>
            <p:ph type="body" idx="1"/>
          </p:nvPr>
        </p:nvSpPr>
        <p:spPr/>
        <p:txBody>
          <a:bodyPr/>
          <a:lstStyle/>
          <a:p>
            <a:pPr algn="just" eaLnBrk="1" hangingPunct="1">
              <a:lnSpc>
                <a:spcPct val="90000"/>
              </a:lnSpc>
              <a:buFont typeface="Wingdings 2" pitchFamily="18" charset="2"/>
              <a:buNone/>
            </a:pPr>
            <a:r>
              <a:rPr lang="en-US" altLang="zh-CN" sz="2800" b="1">
                <a:ea typeface="黑体" pitchFamily="2" charset="-122"/>
              </a:rPr>
              <a:t> </a:t>
            </a:r>
            <a:endParaRPr lang="en-US" altLang="zh-CN" sz="2800" b="1">
              <a:solidFill>
                <a:srgbClr val="FFFF00"/>
              </a:solidFill>
              <a:ea typeface="黑体" pitchFamily="2" charset="-122"/>
            </a:endParaRPr>
          </a:p>
          <a:p>
            <a:pPr algn="just" eaLnBrk="1" hangingPunct="1">
              <a:lnSpc>
                <a:spcPct val="90000"/>
              </a:lnSpc>
              <a:buFont typeface="Wingdings 2" pitchFamily="18" charset="2"/>
              <a:buNone/>
            </a:pPr>
            <a:endParaRPr lang="en-US" altLang="zh-CN" sz="2800">
              <a:solidFill>
                <a:srgbClr val="FFFF00"/>
              </a:solidFill>
            </a:endParaRPr>
          </a:p>
          <a:p>
            <a:pPr algn="just" eaLnBrk="1" hangingPunct="1">
              <a:lnSpc>
                <a:spcPct val="90000"/>
              </a:lnSpc>
              <a:buFont typeface="Wingdings 2" pitchFamily="18" charset="2"/>
              <a:buNone/>
            </a:pPr>
            <a:r>
              <a:rPr lang="en-US" altLang="zh-CN" sz="2800" b="1">
                <a:ea typeface="黑体" pitchFamily="2" charset="-122"/>
              </a:rPr>
              <a:t>   </a:t>
            </a:r>
            <a:r>
              <a:rPr lang="zh-CN" altLang="en-US" sz="3600" b="1">
                <a:solidFill>
                  <a:srgbClr val="FF0000"/>
                </a:solidFill>
                <a:ea typeface="华文新魏" pitchFamily="2" charset="-122"/>
              </a:rPr>
              <a:t>目的：</a:t>
            </a:r>
            <a:r>
              <a:rPr lang="zh-CN" altLang="en-US" sz="2800" b="1">
                <a:ea typeface="仿宋_GB2312" pitchFamily="49" charset="-122"/>
              </a:rPr>
              <a:t>用图解形式来表达整个生产工艺过程</a:t>
            </a:r>
            <a:endParaRPr lang="zh-CN" altLang="en-US" sz="2800">
              <a:ea typeface="仿宋_GB2312" pitchFamily="49" charset="-122"/>
            </a:endParaRPr>
          </a:p>
          <a:p>
            <a:pPr algn="just" eaLnBrk="1" hangingPunct="1">
              <a:lnSpc>
                <a:spcPct val="90000"/>
              </a:lnSpc>
              <a:buFont typeface="Wingdings 2" pitchFamily="18" charset="2"/>
              <a:buNone/>
            </a:pPr>
            <a:r>
              <a:rPr lang="zh-CN" altLang="en-US" sz="2800" b="1">
                <a:ea typeface="仿宋_GB2312" pitchFamily="49" charset="-122"/>
              </a:rPr>
              <a:t>                                 </a:t>
            </a:r>
            <a:endParaRPr lang="zh-CN" altLang="en-US" sz="2800">
              <a:ea typeface="仿宋_GB2312" pitchFamily="49" charset="-122"/>
            </a:endParaRPr>
          </a:p>
          <a:p>
            <a:pPr algn="just" eaLnBrk="1" hangingPunct="1">
              <a:lnSpc>
                <a:spcPct val="90000"/>
              </a:lnSpc>
              <a:buFont typeface="Wingdings 2" pitchFamily="18" charset="2"/>
              <a:buNone/>
            </a:pPr>
            <a:r>
              <a:rPr lang="zh-CN" altLang="en-US" sz="2800"/>
              <a:t>  </a:t>
            </a:r>
          </a:p>
          <a:p>
            <a:pPr algn="just" eaLnBrk="1" hangingPunct="1">
              <a:lnSpc>
                <a:spcPct val="90000"/>
              </a:lnSpc>
              <a:buFont typeface="Wingdings 2" pitchFamily="18" charset="2"/>
              <a:buNone/>
            </a:pPr>
            <a:r>
              <a:rPr lang="zh-CN" altLang="en-US" sz="2800">
                <a:ea typeface="黑体" pitchFamily="2" charset="-122"/>
              </a:rPr>
              <a:t>   </a:t>
            </a:r>
            <a:r>
              <a:rPr lang="zh-CN" altLang="en-US" sz="3600" b="1">
                <a:solidFill>
                  <a:srgbClr val="FF0000"/>
                </a:solidFill>
                <a:ea typeface="华文新魏" pitchFamily="2" charset="-122"/>
              </a:rPr>
              <a:t>任务：</a:t>
            </a:r>
            <a:r>
              <a:rPr lang="zh-CN" altLang="en-US" sz="2800" b="1">
                <a:ea typeface="仿宋_GB2312" pitchFamily="49" charset="-122"/>
              </a:rPr>
              <a:t>（</a:t>
            </a:r>
            <a:r>
              <a:rPr lang="en-US" altLang="zh-CN" sz="2800" b="1">
                <a:ea typeface="仿宋_GB2312" pitchFamily="49" charset="-122"/>
              </a:rPr>
              <a:t>1</a:t>
            </a:r>
            <a:r>
              <a:rPr lang="zh-CN" altLang="en-US" sz="2800" b="1">
                <a:ea typeface="仿宋_GB2312" pitchFamily="49" charset="-122"/>
              </a:rPr>
              <a:t>）确定生产工艺流程中各个过程的</a:t>
            </a:r>
          </a:p>
          <a:p>
            <a:pPr algn="just" eaLnBrk="1" hangingPunct="1">
              <a:lnSpc>
                <a:spcPct val="90000"/>
              </a:lnSpc>
              <a:buFont typeface="Wingdings 2" pitchFamily="18" charset="2"/>
              <a:buNone/>
            </a:pPr>
            <a:r>
              <a:rPr lang="zh-CN" altLang="en-US" sz="2800" b="1">
                <a:ea typeface="仿宋_GB2312" pitchFamily="49" charset="-122"/>
              </a:rPr>
              <a:t>                    具体内容、顺序和组织形式</a:t>
            </a:r>
            <a:endParaRPr lang="zh-CN" altLang="en-US" sz="2800"/>
          </a:p>
          <a:p>
            <a:pPr algn="just" eaLnBrk="1" hangingPunct="1">
              <a:lnSpc>
                <a:spcPct val="90000"/>
              </a:lnSpc>
              <a:buFont typeface="Wingdings 2" pitchFamily="18" charset="2"/>
              <a:buNone/>
            </a:pPr>
            <a:r>
              <a:rPr lang="zh-CN" altLang="en-US" sz="2800" b="1">
                <a:ea typeface="仿宋_GB2312" pitchFamily="49" charset="-122"/>
              </a:rPr>
              <a:t>                   （</a:t>
            </a:r>
            <a:r>
              <a:rPr lang="en-US" altLang="zh-CN" sz="2800" b="1">
                <a:ea typeface="仿宋_GB2312" pitchFamily="49" charset="-122"/>
              </a:rPr>
              <a:t>2</a:t>
            </a:r>
            <a:r>
              <a:rPr lang="zh-CN" altLang="en-US" sz="2800" b="1">
                <a:ea typeface="仿宋_GB2312" pitchFamily="49" charset="-122"/>
              </a:rPr>
              <a:t>）绘制工艺流程图</a:t>
            </a:r>
          </a:p>
        </p:txBody>
      </p:sp>
    </p:spTree>
    <p:extLst>
      <p:ext uri="{BB962C8B-B14F-4D97-AF65-F5344CB8AC3E}">
        <p14:creationId xmlns:p14="http://schemas.microsoft.com/office/powerpoint/2010/main" val="955531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11187" y="1773932"/>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提示：</a:t>
            </a:r>
          </a:p>
        </p:txBody>
      </p:sp>
      <p:sp>
        <p:nvSpPr>
          <p:cNvPr id="218115" name="Text Box 3"/>
          <p:cNvSpPr txBox="1">
            <a:spLocks noChangeArrowheads="1"/>
          </p:cNvSpPr>
          <p:nvPr/>
        </p:nvSpPr>
        <p:spPr bwMode="auto">
          <a:xfrm>
            <a:off x="1187449" y="2421632"/>
            <a:ext cx="71294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       </a:t>
            </a:r>
            <a:r>
              <a:rPr lang="zh-CN" altLang="en-US" dirty="0"/>
              <a:t>进行组织流程，考虑原料预处理的方法，要站在全流程角度，从进厂</a:t>
            </a:r>
            <a:r>
              <a:rPr lang="zh-CN" altLang="en-US" dirty="0">
                <a:solidFill>
                  <a:schemeClr val="tx2"/>
                </a:solidFill>
              </a:rPr>
              <a:t>原料现状、反应对原料的要求、反应后产物的分离</a:t>
            </a:r>
            <a:r>
              <a:rPr lang="zh-CN" altLang="en-US" dirty="0"/>
              <a:t>等方面因素综合考虑。</a:t>
            </a:r>
          </a:p>
        </p:txBody>
      </p:sp>
      <p:sp>
        <p:nvSpPr>
          <p:cNvPr id="218116" name="Text Box 4"/>
          <p:cNvSpPr txBox="1">
            <a:spLocks noChangeArrowheads="1"/>
          </p:cNvSpPr>
          <p:nvPr/>
        </p:nvSpPr>
        <p:spPr bwMode="auto">
          <a:xfrm>
            <a:off x="1220787" y="3717032"/>
            <a:ext cx="6911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dirty="0"/>
              <a:t>       </a:t>
            </a:r>
            <a:r>
              <a:rPr lang="zh-CN" altLang="en-US" dirty="0"/>
              <a:t>只要技术可行，经济合理，可以考虑采用一些</a:t>
            </a:r>
            <a:r>
              <a:rPr lang="zh-CN" altLang="en-US" dirty="0">
                <a:solidFill>
                  <a:schemeClr val="tx2"/>
                </a:solidFill>
              </a:rPr>
              <a:t>分离单元操作</a:t>
            </a:r>
            <a:r>
              <a:rPr lang="zh-CN" altLang="en-US" dirty="0"/>
              <a:t>，甚至</a:t>
            </a:r>
            <a:r>
              <a:rPr lang="zh-CN" altLang="en-US" dirty="0">
                <a:solidFill>
                  <a:schemeClr val="tx2"/>
                </a:solidFill>
              </a:rPr>
              <a:t>化学手段</a:t>
            </a:r>
            <a:r>
              <a:rPr lang="zh-CN" altLang="en-US" dirty="0"/>
              <a:t>，来进行原料预处理。</a:t>
            </a:r>
          </a:p>
        </p:txBody>
      </p:sp>
    </p:spTree>
    <p:extLst>
      <p:ext uri="{BB962C8B-B14F-4D97-AF65-F5344CB8AC3E}">
        <p14:creationId xmlns:p14="http://schemas.microsoft.com/office/powerpoint/2010/main" val="105064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5"/>
                                        </p:tgtEl>
                                        <p:attrNameLst>
                                          <p:attrName>style.visibility</p:attrName>
                                        </p:attrNameLst>
                                      </p:cBhvr>
                                      <p:to>
                                        <p:strVal val="visible"/>
                                      </p:to>
                                    </p:set>
                                    <p:anim calcmode="lin" valueType="num">
                                      <p:cBhvr additive="base">
                                        <p:cTn id="7" dur="500" fill="hold"/>
                                        <p:tgtEl>
                                          <p:spTgt spid="218115"/>
                                        </p:tgtEl>
                                        <p:attrNameLst>
                                          <p:attrName>ppt_x</p:attrName>
                                        </p:attrNameLst>
                                      </p:cBhvr>
                                      <p:tavLst>
                                        <p:tav tm="0">
                                          <p:val>
                                            <p:strVal val="0-#ppt_w/2"/>
                                          </p:val>
                                        </p:tav>
                                        <p:tav tm="100000">
                                          <p:val>
                                            <p:strVal val="#ppt_x"/>
                                          </p:val>
                                        </p:tav>
                                      </p:tavLst>
                                    </p:anim>
                                    <p:anim calcmode="lin" valueType="num">
                                      <p:cBhvr additive="base">
                                        <p:cTn id="8" dur="500" fill="hold"/>
                                        <p:tgtEl>
                                          <p:spTgt spid="2181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8116"/>
                                        </p:tgtEl>
                                        <p:attrNameLst>
                                          <p:attrName>style.visibility</p:attrName>
                                        </p:attrNameLst>
                                      </p:cBhvr>
                                      <p:to>
                                        <p:strVal val="visible"/>
                                      </p:to>
                                    </p:set>
                                    <p:anim calcmode="lin" valueType="num">
                                      <p:cBhvr additive="base">
                                        <p:cTn id="13" dur="500" fill="hold"/>
                                        <p:tgtEl>
                                          <p:spTgt spid="218116"/>
                                        </p:tgtEl>
                                        <p:attrNameLst>
                                          <p:attrName>ppt_x</p:attrName>
                                        </p:attrNameLst>
                                      </p:cBhvr>
                                      <p:tavLst>
                                        <p:tav tm="0">
                                          <p:val>
                                            <p:strVal val="#ppt_x"/>
                                          </p:val>
                                        </p:tav>
                                        <p:tav tm="100000">
                                          <p:val>
                                            <p:strVal val="#ppt_x"/>
                                          </p:val>
                                        </p:tav>
                                      </p:tavLst>
                                    </p:anim>
                                    <p:anim calcmode="lin" valueType="num">
                                      <p:cBhvr additive="base">
                                        <p:cTn id="14" dur="500" fill="hold"/>
                                        <p:tgtEl>
                                          <p:spTgt spid="218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p:bldP spid="2181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539552" y="260648"/>
            <a:ext cx="8229600" cy="647700"/>
          </a:xfrm>
        </p:spPr>
        <p:txBody>
          <a:bodyPr/>
          <a:lstStyle/>
          <a:p>
            <a:pPr eaLnBrk="1" hangingPunct="1"/>
            <a:r>
              <a:rPr kumimoji="1" lang="zh-CN" altLang="en-US" b="1" dirty="0">
                <a:solidFill>
                  <a:srgbClr val="FF0000"/>
                </a:solidFill>
                <a:latin typeface="华文新魏" pitchFamily="2" charset="-122"/>
                <a:ea typeface="华文新魏" pitchFamily="2" charset="-122"/>
              </a:rPr>
              <a:t>（二）反应过程的合成</a:t>
            </a:r>
          </a:p>
        </p:txBody>
      </p:sp>
      <p:sp>
        <p:nvSpPr>
          <p:cNvPr id="32771" name="Text Box 4"/>
          <p:cNvSpPr>
            <a:spLocks noGrp="1" noChangeArrowheads="1"/>
          </p:cNvSpPr>
          <p:nvPr>
            <p:ph type="body" idx="1"/>
          </p:nvPr>
        </p:nvSpPr>
        <p:spPr>
          <a:noFill/>
        </p:spPr>
        <p:txBody>
          <a:bodyPr/>
          <a:lstStyle/>
          <a:p>
            <a:pPr eaLnBrk="1" hangingPunct="1">
              <a:lnSpc>
                <a:spcPct val="150000"/>
              </a:lnSpc>
              <a:buFont typeface="Wingdings 2" pitchFamily="18" charset="2"/>
              <a:buNone/>
            </a:pPr>
            <a:r>
              <a:rPr kumimoji="1" lang="zh-CN" altLang="en-US" sz="2400" b="1" dirty="0">
                <a:latin typeface="仿宋_GB2312" pitchFamily="49" charset="-122"/>
                <a:ea typeface="仿宋_GB2312" pitchFamily="49" charset="-122"/>
              </a:rPr>
              <a:t>首先确定过程性质和输入、输出条件。</a:t>
            </a:r>
          </a:p>
          <a:p>
            <a:pPr eaLnBrk="1" hangingPunct="1">
              <a:lnSpc>
                <a:spcPct val="150000"/>
              </a:lnSpc>
              <a:buFont typeface="Wingdings 2" pitchFamily="18" charset="2"/>
              <a:buNone/>
            </a:pPr>
            <a:r>
              <a:rPr kumimoji="1" lang="zh-CN" altLang="en-US" sz="2400" b="1" dirty="0">
                <a:latin typeface="仿宋_GB2312" pitchFamily="49" charset="-122"/>
                <a:ea typeface="仿宋_GB2312" pitchFamily="49" charset="-122"/>
              </a:rPr>
              <a:t>性质：连续或间歇（产量、市场需求、操作上特殊要求）</a:t>
            </a:r>
          </a:p>
          <a:p>
            <a:pPr eaLnBrk="1" hangingPunct="1">
              <a:lnSpc>
                <a:spcPct val="150000"/>
              </a:lnSpc>
              <a:buFont typeface="Wingdings 2" pitchFamily="18" charset="2"/>
              <a:buNone/>
            </a:pPr>
            <a:r>
              <a:rPr kumimoji="1" lang="zh-CN" altLang="en-US" sz="2400" b="1" dirty="0">
                <a:latin typeface="仿宋_GB2312" pitchFamily="49" charset="-122"/>
                <a:ea typeface="仿宋_GB2312" pitchFamily="49" charset="-122"/>
              </a:rPr>
              <a:t>输入条件：进口的原料是否需经预处理（根据杂质的毒性、反应性、量）</a:t>
            </a:r>
          </a:p>
          <a:p>
            <a:pPr eaLnBrk="1" hangingPunct="1">
              <a:lnSpc>
                <a:spcPct val="150000"/>
              </a:lnSpc>
              <a:buFont typeface="Wingdings 2" pitchFamily="18" charset="2"/>
              <a:buNone/>
            </a:pPr>
            <a:r>
              <a:rPr kumimoji="1" lang="zh-CN" altLang="en-US" sz="2400" b="1" dirty="0">
                <a:latin typeface="仿宋_GB2312" pitchFamily="49" charset="-122"/>
                <a:ea typeface="仿宋_GB2312" pitchFamily="49" charset="-122"/>
              </a:rPr>
              <a:t>输出：确定目的产品和流股数</a:t>
            </a:r>
          </a:p>
          <a:p>
            <a:pPr eaLnBrk="1" hangingPunct="1">
              <a:lnSpc>
                <a:spcPct val="150000"/>
              </a:lnSpc>
              <a:buFont typeface="Wingdings 2" pitchFamily="18" charset="2"/>
              <a:buNone/>
            </a:pPr>
            <a:r>
              <a:rPr kumimoji="1" lang="zh-CN" altLang="en-US" sz="2400" b="1" dirty="0">
                <a:latin typeface="仿宋_GB2312" pitchFamily="49" charset="-122"/>
                <a:ea typeface="仿宋_GB2312" pitchFamily="49" charset="-122"/>
              </a:rPr>
              <a:t>（反应产品有</a:t>
            </a:r>
            <a:r>
              <a:rPr kumimoji="1" lang="en-US" altLang="zh-CN" sz="2400" b="1" dirty="0">
                <a:latin typeface="仿宋_GB2312" pitchFamily="49" charset="-122"/>
                <a:ea typeface="仿宋_GB2312" pitchFamily="49" charset="-122"/>
              </a:rPr>
              <a:t>6</a:t>
            </a:r>
            <a:r>
              <a:rPr kumimoji="1" lang="zh-CN" altLang="en-US" sz="2400" b="1" dirty="0">
                <a:latin typeface="仿宋_GB2312" pitchFamily="49" charset="-122"/>
                <a:ea typeface="仿宋_GB2312" pitchFamily="49" charset="-122"/>
              </a:rPr>
              <a:t>个去向：主产品、联产或副产品、低价值的燃料、排空、循环、有害物去三废处理）</a:t>
            </a:r>
          </a:p>
        </p:txBody>
      </p:sp>
    </p:spTree>
    <p:extLst>
      <p:ext uri="{BB962C8B-B14F-4D97-AF65-F5344CB8AC3E}">
        <p14:creationId xmlns:p14="http://schemas.microsoft.com/office/powerpoint/2010/main" val="1140101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026"/>
          <p:cNvSpPr txBox="1">
            <a:spLocks noChangeArrowheads="1"/>
          </p:cNvSpPr>
          <p:nvPr/>
        </p:nvSpPr>
        <p:spPr bwMode="auto">
          <a:xfrm>
            <a:off x="169985" y="476672"/>
            <a:ext cx="876300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dirty="0">
                <a:latin typeface="仿宋_GB2312" pitchFamily="49" charset="-122"/>
                <a:ea typeface="仿宋_GB2312" pitchFamily="49" charset="-122"/>
              </a:rPr>
              <a:t>例 乙苯反应器内的反应如下</a:t>
            </a:r>
          </a:p>
          <a:p>
            <a:pPr eaLnBrk="1" hangingPunct="1">
              <a:spcBef>
                <a:spcPct val="50000"/>
              </a:spcBef>
            </a:pPr>
            <a:r>
              <a:rPr kumimoji="1" lang="zh-CN" altLang="en-US" sz="2400" dirty="0">
                <a:latin typeface="仿宋_GB2312" pitchFamily="49" charset="-122"/>
                <a:ea typeface="仿宋_GB2312" pitchFamily="49" charset="-122"/>
              </a:rPr>
              <a:t>  乙烯</a:t>
            </a:r>
            <a:r>
              <a:rPr kumimoji="1" lang="en-US" altLang="zh-CN" sz="2400" dirty="0">
                <a:latin typeface="仿宋_GB2312" pitchFamily="49" charset="-122"/>
                <a:ea typeface="仿宋_GB2312" pitchFamily="49" charset="-122"/>
              </a:rPr>
              <a:t>+</a:t>
            </a:r>
            <a:r>
              <a:rPr kumimoji="1" lang="zh-CN" altLang="en-US" sz="2400" dirty="0">
                <a:latin typeface="仿宋_GB2312" pitchFamily="49" charset="-122"/>
                <a:ea typeface="仿宋_GB2312" pitchFamily="49" charset="-122"/>
              </a:rPr>
              <a:t>苯→乙苯               乙苯</a:t>
            </a:r>
            <a:r>
              <a:rPr kumimoji="1" lang="en-US" altLang="zh-CN" sz="2400" dirty="0">
                <a:latin typeface="仿宋_GB2312" pitchFamily="49" charset="-122"/>
                <a:ea typeface="仿宋_GB2312" pitchFamily="49" charset="-122"/>
              </a:rPr>
              <a:t>+</a:t>
            </a:r>
            <a:r>
              <a:rPr kumimoji="1" lang="zh-CN" altLang="en-US" sz="2400" dirty="0">
                <a:latin typeface="仿宋_GB2312" pitchFamily="49" charset="-122"/>
                <a:ea typeface="仿宋_GB2312" pitchFamily="49" charset="-122"/>
              </a:rPr>
              <a:t>乙烯→二乙苯</a:t>
            </a:r>
          </a:p>
          <a:p>
            <a:pPr eaLnBrk="1" hangingPunct="1">
              <a:spcBef>
                <a:spcPct val="50000"/>
              </a:spcBef>
            </a:pPr>
            <a:r>
              <a:rPr kumimoji="1" lang="zh-CN" altLang="en-US" sz="2400" dirty="0">
                <a:latin typeface="仿宋_GB2312" pitchFamily="49" charset="-122"/>
                <a:ea typeface="仿宋_GB2312" pitchFamily="49" charset="-122"/>
              </a:rPr>
              <a:t>二乙苯</a:t>
            </a:r>
            <a:r>
              <a:rPr kumimoji="1" lang="en-US" altLang="zh-CN" sz="2400" dirty="0">
                <a:latin typeface="仿宋_GB2312" pitchFamily="49" charset="-122"/>
                <a:ea typeface="仿宋_GB2312" pitchFamily="49" charset="-122"/>
              </a:rPr>
              <a:t>+</a:t>
            </a:r>
            <a:r>
              <a:rPr kumimoji="1" lang="zh-CN" altLang="en-US" sz="2400" dirty="0">
                <a:latin typeface="仿宋_GB2312" pitchFamily="49" charset="-122"/>
                <a:ea typeface="仿宋_GB2312" pitchFamily="49" charset="-122"/>
              </a:rPr>
              <a:t>苯→乙苯              二乙苯</a:t>
            </a:r>
            <a:r>
              <a:rPr kumimoji="1" lang="en-US" altLang="zh-CN" sz="2400" dirty="0">
                <a:latin typeface="仿宋_GB2312" pitchFamily="49" charset="-122"/>
                <a:ea typeface="仿宋_GB2312" pitchFamily="49" charset="-122"/>
              </a:rPr>
              <a:t>+</a:t>
            </a:r>
            <a:r>
              <a:rPr kumimoji="1" lang="zh-CN" altLang="en-US" sz="2400" dirty="0">
                <a:latin typeface="仿宋_GB2312" pitchFamily="49" charset="-122"/>
                <a:ea typeface="仿宋_GB2312" pitchFamily="49" charset="-122"/>
              </a:rPr>
              <a:t>乙烯→三乙苯</a:t>
            </a:r>
          </a:p>
          <a:p>
            <a:pPr eaLnBrk="1" hangingPunct="1">
              <a:spcBef>
                <a:spcPct val="50000"/>
              </a:spcBef>
            </a:pPr>
            <a:r>
              <a:rPr kumimoji="1" lang="zh-CN" altLang="en-US" sz="2400" dirty="0">
                <a:latin typeface="仿宋_GB2312" pitchFamily="49" charset="-122"/>
                <a:ea typeface="仿宋_GB2312" pitchFamily="49" charset="-122"/>
              </a:rPr>
              <a:t>三乙苯</a:t>
            </a:r>
            <a:r>
              <a:rPr kumimoji="1" lang="en-US" altLang="zh-CN" sz="2400" dirty="0">
                <a:latin typeface="仿宋_GB2312" pitchFamily="49" charset="-122"/>
                <a:ea typeface="仿宋_GB2312" pitchFamily="49" charset="-122"/>
              </a:rPr>
              <a:t>+</a:t>
            </a:r>
            <a:r>
              <a:rPr kumimoji="1" lang="zh-CN" altLang="en-US" sz="2400" dirty="0">
                <a:latin typeface="仿宋_GB2312" pitchFamily="49" charset="-122"/>
                <a:ea typeface="仿宋_GB2312" pitchFamily="49" charset="-122"/>
              </a:rPr>
              <a:t>苯→乙苯，二乙苯       乙苯 </a:t>
            </a:r>
            <a:r>
              <a:rPr kumimoji="1" lang="zh-CN" altLang="en-US" dirty="0"/>
              <a:t>→</a:t>
            </a:r>
            <a:r>
              <a:rPr kumimoji="1" lang="zh-CN" altLang="en-US" sz="2400" dirty="0">
                <a:latin typeface="仿宋_GB2312" pitchFamily="49" charset="-122"/>
                <a:ea typeface="仿宋_GB2312" pitchFamily="49" charset="-122"/>
              </a:rPr>
              <a:t>二甲苯</a:t>
            </a:r>
          </a:p>
          <a:p>
            <a:pPr eaLnBrk="1" hangingPunct="1">
              <a:spcBef>
                <a:spcPct val="50000"/>
              </a:spcBef>
            </a:pPr>
            <a:r>
              <a:rPr kumimoji="1" lang="zh-CN" altLang="en-US" sz="2400" dirty="0">
                <a:latin typeface="仿宋_GB2312" pitchFamily="49" charset="-122"/>
                <a:ea typeface="仿宋_GB2312" pitchFamily="49" charset="-122"/>
              </a:rPr>
              <a:t>乙苯、二乙苯→甲苯、二甲苯、正丁苯、异丙苯、杂环化合物</a:t>
            </a:r>
          </a:p>
          <a:p>
            <a:pPr eaLnBrk="1" hangingPunct="1">
              <a:spcBef>
                <a:spcPct val="50000"/>
              </a:spcBef>
            </a:pPr>
            <a:r>
              <a:rPr kumimoji="1" lang="zh-CN" altLang="en-US" sz="2400" dirty="0">
                <a:latin typeface="仿宋_GB2312" pitchFamily="49" charset="-122"/>
                <a:ea typeface="仿宋_GB2312" pitchFamily="49" charset="-122"/>
              </a:rPr>
              <a:t>各类副产物中，除杂环化合物在高温下聚合，其他副产物的生成都为可逆反应。</a:t>
            </a:r>
          </a:p>
          <a:p>
            <a:pPr eaLnBrk="1" hangingPunct="1">
              <a:spcBef>
                <a:spcPct val="50000"/>
              </a:spcBef>
            </a:pPr>
            <a:r>
              <a:rPr kumimoji="1" lang="zh-CN" altLang="en-US" sz="2400" dirty="0">
                <a:latin typeface="仿宋_GB2312" pitchFamily="49" charset="-122"/>
                <a:ea typeface="仿宋_GB2312" pitchFamily="49" charset="-122"/>
              </a:rPr>
              <a:t>乙烷、乙烯→放空或排至燃料气管网</a:t>
            </a:r>
          </a:p>
          <a:p>
            <a:pPr eaLnBrk="1" hangingPunct="1">
              <a:spcBef>
                <a:spcPct val="50000"/>
              </a:spcBef>
            </a:pPr>
            <a:r>
              <a:rPr kumimoji="1" lang="zh-CN" altLang="en-US" sz="2400" dirty="0">
                <a:latin typeface="仿宋_GB2312" pitchFamily="49" charset="-122"/>
                <a:ea typeface="仿宋_GB2312" pitchFamily="49" charset="-122"/>
              </a:rPr>
              <a:t>苯、甲苯→循环</a:t>
            </a:r>
          </a:p>
          <a:p>
            <a:pPr eaLnBrk="1" hangingPunct="1">
              <a:spcBef>
                <a:spcPct val="50000"/>
              </a:spcBef>
            </a:pPr>
            <a:r>
              <a:rPr kumimoji="1" lang="zh-CN" altLang="en-US" sz="2400" dirty="0">
                <a:latin typeface="仿宋_GB2312" pitchFamily="49" charset="-122"/>
                <a:ea typeface="仿宋_GB2312" pitchFamily="49" charset="-122"/>
              </a:rPr>
              <a:t>乙苯→主产品（出反应器）</a:t>
            </a:r>
          </a:p>
          <a:p>
            <a:pPr eaLnBrk="1" hangingPunct="1">
              <a:spcBef>
                <a:spcPct val="50000"/>
              </a:spcBef>
            </a:pPr>
            <a:r>
              <a:rPr kumimoji="1" lang="zh-CN" altLang="en-US" sz="2400" dirty="0">
                <a:latin typeface="仿宋_GB2312" pitchFamily="49" charset="-122"/>
                <a:ea typeface="仿宋_GB2312" pitchFamily="49" charset="-122"/>
              </a:rPr>
              <a:t>二乙苯、三乙苯、异丙苯、正丁苯→循环</a:t>
            </a:r>
          </a:p>
          <a:p>
            <a:pPr eaLnBrk="1" hangingPunct="1">
              <a:spcBef>
                <a:spcPct val="50000"/>
              </a:spcBef>
            </a:pPr>
            <a:r>
              <a:rPr kumimoji="1" lang="zh-CN" altLang="en-US" sz="2400" dirty="0">
                <a:latin typeface="仿宋_GB2312" pitchFamily="49" charset="-122"/>
                <a:ea typeface="仿宋_GB2312" pitchFamily="49" charset="-122"/>
              </a:rPr>
              <a:t>杂环化合物→低值副产品</a:t>
            </a:r>
          </a:p>
        </p:txBody>
      </p:sp>
    </p:spTree>
    <p:extLst>
      <p:ext uri="{BB962C8B-B14F-4D97-AF65-F5344CB8AC3E}">
        <p14:creationId xmlns:p14="http://schemas.microsoft.com/office/powerpoint/2010/main" val="1756732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611560" y="188640"/>
            <a:ext cx="8229600" cy="647700"/>
          </a:xfrm>
        </p:spPr>
        <p:txBody>
          <a:bodyPr/>
          <a:lstStyle/>
          <a:p>
            <a:pPr eaLnBrk="1" hangingPunct="1"/>
            <a:r>
              <a:rPr lang="zh-CN" altLang="en-US" dirty="0">
                <a:ea typeface="黑体" pitchFamily="2" charset="-122"/>
              </a:rPr>
              <a:t>反应过程需要确定的参数</a:t>
            </a:r>
          </a:p>
        </p:txBody>
      </p:sp>
      <p:sp>
        <p:nvSpPr>
          <p:cNvPr id="34819" name="Rectangle 3"/>
          <p:cNvSpPr>
            <a:spLocks noGrp="1" noRot="1" noChangeArrowheads="1"/>
          </p:cNvSpPr>
          <p:nvPr>
            <p:ph type="body" idx="1"/>
          </p:nvPr>
        </p:nvSpPr>
        <p:spPr>
          <a:xfrm>
            <a:off x="1979712" y="1844675"/>
            <a:ext cx="6884888" cy="4498975"/>
          </a:xfrm>
        </p:spPr>
        <p:txBody>
          <a:bodyPr/>
          <a:lstStyle/>
          <a:p>
            <a:pPr marL="609600" indent="-609600" eaLnBrk="1" hangingPunct="1">
              <a:buFont typeface="Wingdings 2" pitchFamily="18" charset="2"/>
              <a:buAutoNum type="arabicPeriod"/>
            </a:pPr>
            <a:r>
              <a:rPr lang="zh-CN" altLang="en-US" b="1" dirty="0">
                <a:ea typeface="仿宋_GB2312" pitchFamily="49" charset="-122"/>
              </a:rPr>
              <a:t>反应路径</a:t>
            </a:r>
          </a:p>
          <a:p>
            <a:pPr marL="609600" indent="-609600" eaLnBrk="1" hangingPunct="1">
              <a:buFont typeface="Wingdings 2" pitchFamily="18" charset="2"/>
              <a:buAutoNum type="arabicPeriod"/>
            </a:pPr>
            <a:r>
              <a:rPr lang="zh-CN" altLang="en-US" b="1" dirty="0">
                <a:ea typeface="仿宋_GB2312" pitchFamily="49" charset="-122"/>
              </a:rPr>
              <a:t>反应器的类型</a:t>
            </a:r>
          </a:p>
          <a:p>
            <a:pPr marL="609600" indent="-609600" eaLnBrk="1" hangingPunct="1">
              <a:buFont typeface="Wingdings 2" pitchFamily="18" charset="2"/>
              <a:buAutoNum type="arabicPeriod"/>
            </a:pPr>
            <a:r>
              <a:rPr lang="zh-CN" altLang="en-US" b="1" dirty="0">
                <a:ea typeface="仿宋_GB2312" pitchFamily="49" charset="-122"/>
              </a:rPr>
              <a:t>反应浓度</a:t>
            </a:r>
          </a:p>
          <a:p>
            <a:pPr marL="609600" indent="-609600" eaLnBrk="1" hangingPunct="1">
              <a:buFont typeface="Wingdings 2" pitchFamily="18" charset="2"/>
              <a:buAutoNum type="arabicPeriod"/>
            </a:pPr>
            <a:r>
              <a:rPr lang="zh-CN" altLang="en-US" b="1" dirty="0">
                <a:ea typeface="仿宋_GB2312" pitchFamily="49" charset="-122"/>
              </a:rPr>
              <a:t>反应温度</a:t>
            </a:r>
          </a:p>
          <a:p>
            <a:pPr marL="609600" indent="-609600" eaLnBrk="1" hangingPunct="1">
              <a:buFont typeface="Wingdings 2" pitchFamily="18" charset="2"/>
              <a:buAutoNum type="arabicPeriod"/>
            </a:pPr>
            <a:r>
              <a:rPr lang="zh-CN" altLang="en-US" b="1" dirty="0">
                <a:ea typeface="仿宋_GB2312" pitchFamily="49" charset="-122"/>
              </a:rPr>
              <a:t>反应压力</a:t>
            </a:r>
          </a:p>
          <a:p>
            <a:pPr marL="609600" indent="-609600" eaLnBrk="1" hangingPunct="1">
              <a:buFont typeface="Wingdings 2" pitchFamily="18" charset="2"/>
              <a:buAutoNum type="arabicPeriod"/>
            </a:pPr>
            <a:r>
              <a:rPr lang="zh-CN" altLang="en-US" b="1" dirty="0">
                <a:ea typeface="仿宋_GB2312" pitchFamily="49" charset="-122"/>
              </a:rPr>
              <a:t>反应相态</a:t>
            </a:r>
          </a:p>
          <a:p>
            <a:pPr marL="609600" indent="-609600" eaLnBrk="1" hangingPunct="1">
              <a:buFont typeface="Wingdings 2" pitchFamily="18" charset="2"/>
              <a:buAutoNum type="arabicPeriod"/>
            </a:pPr>
            <a:r>
              <a:rPr lang="zh-CN" altLang="en-US" b="1" dirty="0">
                <a:ea typeface="仿宋_GB2312" pitchFamily="49" charset="-122"/>
              </a:rPr>
              <a:t>催化剂</a:t>
            </a:r>
          </a:p>
        </p:txBody>
      </p:sp>
    </p:spTree>
    <p:extLst>
      <p:ext uri="{BB962C8B-B14F-4D97-AF65-F5344CB8AC3E}">
        <p14:creationId xmlns:p14="http://schemas.microsoft.com/office/powerpoint/2010/main" val="2156463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539552" y="188640"/>
            <a:ext cx="8229600" cy="647700"/>
          </a:xfrm>
        </p:spPr>
        <p:txBody>
          <a:bodyPr/>
          <a:lstStyle/>
          <a:p>
            <a:pPr eaLnBrk="1" hangingPunct="1"/>
            <a:r>
              <a:rPr lang="en-US" altLang="zh-CN" sz="3200" b="1" dirty="0">
                <a:solidFill>
                  <a:srgbClr val="FF0000"/>
                </a:solidFill>
                <a:latin typeface="华文新魏" pitchFamily="2" charset="-122"/>
                <a:ea typeface="华文新魏" pitchFamily="2" charset="-122"/>
              </a:rPr>
              <a:t>1 </a:t>
            </a:r>
            <a:r>
              <a:rPr lang="zh-CN" altLang="en-US" sz="3200" b="1" dirty="0">
                <a:solidFill>
                  <a:srgbClr val="FF0000"/>
                </a:solidFill>
                <a:latin typeface="华文新魏" pitchFamily="2" charset="-122"/>
                <a:ea typeface="华文新魏" pitchFamily="2" charset="-122"/>
              </a:rPr>
              <a:t>反应路径的确定</a:t>
            </a:r>
          </a:p>
        </p:txBody>
      </p:sp>
      <p:sp>
        <p:nvSpPr>
          <p:cNvPr id="35843" name="Rectangle 3"/>
          <p:cNvSpPr>
            <a:spLocks noGrp="1" noRot="1" noChangeArrowheads="1"/>
          </p:cNvSpPr>
          <p:nvPr>
            <p:ph type="body" idx="1"/>
          </p:nvPr>
        </p:nvSpPr>
        <p:spPr>
          <a:xfrm>
            <a:off x="301625" y="1600200"/>
            <a:ext cx="8518525" cy="4852988"/>
          </a:xfrm>
        </p:spPr>
        <p:txBody>
          <a:bodyPr/>
          <a:lstStyle/>
          <a:p>
            <a:pPr eaLnBrk="1" hangingPunct="1">
              <a:buFont typeface="Wingdings 2" pitchFamily="18" charset="2"/>
              <a:buNone/>
            </a:pPr>
            <a:r>
              <a:rPr lang="zh-CN" altLang="en-US" sz="2800" b="1" dirty="0">
                <a:latin typeface="仿宋_GB2312" pitchFamily="49" charset="-122"/>
                <a:ea typeface="仿宋_GB2312" pitchFamily="49" charset="-122"/>
              </a:rPr>
              <a:t>如：氯乙烯的合成路线</a:t>
            </a:r>
          </a:p>
          <a:p>
            <a:pPr eaLnBrk="1" hangingPunct="1">
              <a:buFont typeface="Wingdings 2" pitchFamily="18" charset="2"/>
              <a:buNone/>
            </a:pPr>
            <a:endParaRPr lang="zh-CN" altLang="en-US" sz="2800" b="1" dirty="0">
              <a:latin typeface="仿宋_GB2312" pitchFamily="49" charset="-122"/>
              <a:ea typeface="仿宋_GB2312" pitchFamily="49" charset="-122"/>
            </a:endParaRPr>
          </a:p>
          <a:p>
            <a:pPr eaLnBrk="1" hangingPunct="1"/>
            <a:r>
              <a:rPr lang="zh-CN" altLang="en-US" sz="2800" b="1" dirty="0">
                <a:latin typeface="仿宋_GB2312" pitchFamily="49" charset="-122"/>
                <a:ea typeface="仿宋_GB2312" pitchFamily="49" charset="-122"/>
              </a:rPr>
              <a:t>路径</a:t>
            </a:r>
            <a:r>
              <a:rPr lang="en-US" altLang="zh-CN" sz="2800" b="1" dirty="0">
                <a:latin typeface="仿宋_GB2312" pitchFamily="49" charset="-122"/>
                <a:ea typeface="仿宋_GB2312" pitchFamily="49" charset="-122"/>
              </a:rPr>
              <a:t>1</a:t>
            </a:r>
            <a:r>
              <a:rPr lang="zh-CN" altLang="en-US" sz="2800" b="1" dirty="0">
                <a:latin typeface="仿宋_GB2312" pitchFamily="49" charset="-122"/>
                <a:ea typeface="仿宋_GB2312" pitchFamily="49" charset="-122"/>
              </a:rPr>
              <a:t>：乙炔＋氯化氢－</a:t>
            </a:r>
            <a:r>
              <a:rPr lang="en-US" altLang="zh-CN" sz="2800" b="1" dirty="0">
                <a:latin typeface="仿宋_GB2312" pitchFamily="49" charset="-122"/>
                <a:ea typeface="仿宋_GB2312" pitchFamily="49" charset="-122"/>
              </a:rPr>
              <a:t>&gt;</a:t>
            </a:r>
            <a:r>
              <a:rPr lang="zh-CN" altLang="en-US" sz="2800" b="1" dirty="0">
                <a:latin typeface="仿宋_GB2312" pitchFamily="49" charset="-122"/>
                <a:ea typeface="仿宋_GB2312" pitchFamily="49" charset="-122"/>
              </a:rPr>
              <a:t>氯乙烯</a:t>
            </a:r>
          </a:p>
          <a:p>
            <a:pPr eaLnBrk="1" hangingPunct="1">
              <a:buFont typeface="Wingdings 2" pitchFamily="18" charset="2"/>
              <a:buNone/>
            </a:pPr>
            <a:endParaRPr lang="zh-CN" altLang="en-US" sz="2800" b="1" dirty="0">
              <a:latin typeface="仿宋_GB2312" pitchFamily="49" charset="-122"/>
              <a:ea typeface="仿宋_GB2312" pitchFamily="49" charset="-122"/>
            </a:endParaRPr>
          </a:p>
          <a:p>
            <a:pPr eaLnBrk="1" hangingPunct="1"/>
            <a:r>
              <a:rPr lang="zh-CN" altLang="en-US" sz="2800" b="1" dirty="0">
                <a:solidFill>
                  <a:schemeClr val="tx2"/>
                </a:solidFill>
                <a:latin typeface="仿宋_GB2312" pitchFamily="49" charset="-122"/>
                <a:ea typeface="仿宋_GB2312" pitchFamily="49" charset="-122"/>
              </a:rPr>
              <a:t>路径</a:t>
            </a:r>
            <a:r>
              <a:rPr lang="en-US" altLang="zh-CN" sz="2800" b="1" dirty="0">
                <a:solidFill>
                  <a:schemeClr val="tx2"/>
                </a:solidFill>
                <a:latin typeface="仿宋_GB2312" pitchFamily="49" charset="-122"/>
                <a:ea typeface="仿宋_GB2312" pitchFamily="49" charset="-122"/>
              </a:rPr>
              <a:t>2</a:t>
            </a:r>
            <a:r>
              <a:rPr lang="zh-CN" altLang="en-US" sz="2800" b="1" dirty="0">
                <a:solidFill>
                  <a:schemeClr val="tx2"/>
                </a:solidFill>
                <a:latin typeface="仿宋_GB2312" pitchFamily="49" charset="-122"/>
                <a:ea typeface="仿宋_GB2312" pitchFamily="49" charset="-122"/>
              </a:rPr>
              <a:t>：乙烯＋氯气－</a:t>
            </a:r>
            <a:r>
              <a:rPr lang="en-US" altLang="zh-CN" sz="2800" b="1" dirty="0">
                <a:solidFill>
                  <a:schemeClr val="tx2"/>
                </a:solidFill>
                <a:latin typeface="仿宋_GB2312" pitchFamily="49" charset="-122"/>
                <a:ea typeface="仿宋_GB2312" pitchFamily="49" charset="-122"/>
              </a:rPr>
              <a:t>&gt;</a:t>
            </a:r>
            <a:r>
              <a:rPr lang="zh-CN" altLang="en-US" sz="2800" b="1" dirty="0">
                <a:solidFill>
                  <a:schemeClr val="tx2"/>
                </a:solidFill>
                <a:latin typeface="仿宋_GB2312" pitchFamily="49" charset="-122"/>
                <a:ea typeface="仿宋_GB2312" pitchFamily="49" charset="-122"/>
              </a:rPr>
              <a:t>二氯乙烷</a:t>
            </a:r>
          </a:p>
          <a:p>
            <a:pPr eaLnBrk="1" hangingPunct="1">
              <a:buFont typeface="Wingdings 2" pitchFamily="18" charset="2"/>
              <a:buNone/>
            </a:pPr>
            <a:r>
              <a:rPr lang="zh-CN" altLang="en-US" sz="2800" b="1" dirty="0">
                <a:solidFill>
                  <a:schemeClr val="tx2"/>
                </a:solidFill>
                <a:latin typeface="仿宋_GB2312" pitchFamily="49" charset="-122"/>
                <a:ea typeface="仿宋_GB2312" pitchFamily="49" charset="-122"/>
              </a:rPr>
              <a:t>         二氯乙烷－</a:t>
            </a:r>
            <a:r>
              <a:rPr lang="en-US" altLang="zh-CN" sz="2800" b="1" dirty="0">
                <a:solidFill>
                  <a:schemeClr val="tx2"/>
                </a:solidFill>
                <a:latin typeface="仿宋_GB2312" pitchFamily="49" charset="-122"/>
                <a:ea typeface="仿宋_GB2312" pitchFamily="49" charset="-122"/>
              </a:rPr>
              <a:t>&gt;</a:t>
            </a:r>
            <a:r>
              <a:rPr lang="zh-CN" altLang="en-US" sz="2800" b="1" dirty="0">
                <a:solidFill>
                  <a:schemeClr val="tx2"/>
                </a:solidFill>
                <a:latin typeface="仿宋_GB2312" pitchFamily="49" charset="-122"/>
                <a:ea typeface="仿宋_GB2312" pitchFamily="49" charset="-122"/>
              </a:rPr>
              <a:t>氯乙烯＋氯化氢</a:t>
            </a:r>
          </a:p>
          <a:p>
            <a:pPr eaLnBrk="1" hangingPunct="1">
              <a:buFont typeface="Wingdings 2" pitchFamily="18" charset="2"/>
              <a:buNone/>
            </a:pPr>
            <a:endParaRPr lang="zh-CN" altLang="en-US" sz="2800" b="1" dirty="0">
              <a:latin typeface="仿宋_GB2312" pitchFamily="49" charset="-122"/>
              <a:ea typeface="仿宋_GB2312" pitchFamily="49" charset="-122"/>
            </a:endParaRPr>
          </a:p>
          <a:p>
            <a:pPr eaLnBrk="1" hangingPunct="1"/>
            <a:r>
              <a:rPr lang="zh-CN" altLang="en-US" sz="2800" b="1" dirty="0">
                <a:latin typeface="仿宋_GB2312" pitchFamily="49" charset="-122"/>
                <a:ea typeface="仿宋_GB2312" pitchFamily="49" charset="-122"/>
              </a:rPr>
              <a:t>路径</a:t>
            </a:r>
            <a:r>
              <a:rPr lang="en-US" altLang="zh-CN" sz="2800" b="1" dirty="0">
                <a:latin typeface="仿宋_GB2312" pitchFamily="49" charset="-122"/>
                <a:ea typeface="仿宋_GB2312" pitchFamily="49" charset="-122"/>
              </a:rPr>
              <a:t>3</a:t>
            </a:r>
            <a:r>
              <a:rPr lang="zh-CN" altLang="en-US" sz="2800" b="1" dirty="0">
                <a:latin typeface="仿宋_GB2312" pitchFamily="49" charset="-122"/>
                <a:ea typeface="仿宋_GB2312" pitchFamily="49" charset="-122"/>
              </a:rPr>
              <a:t>：乙烯＋氧气＋氯化氢－</a:t>
            </a:r>
            <a:r>
              <a:rPr lang="en-US" altLang="zh-CN" sz="2800" b="1" dirty="0">
                <a:latin typeface="仿宋_GB2312" pitchFamily="49" charset="-122"/>
                <a:ea typeface="仿宋_GB2312" pitchFamily="49" charset="-122"/>
              </a:rPr>
              <a:t>&gt;</a:t>
            </a:r>
            <a:r>
              <a:rPr lang="zh-CN" altLang="en-US" sz="2800" b="1" dirty="0">
                <a:latin typeface="仿宋_GB2312" pitchFamily="49" charset="-122"/>
                <a:ea typeface="仿宋_GB2312" pitchFamily="49" charset="-122"/>
              </a:rPr>
              <a:t>二氯乙烷＋水</a:t>
            </a:r>
          </a:p>
          <a:p>
            <a:pPr eaLnBrk="1" hangingPunct="1">
              <a:buFont typeface="Wingdings 2" pitchFamily="18" charset="2"/>
              <a:buNone/>
            </a:pPr>
            <a:r>
              <a:rPr lang="zh-CN" altLang="en-US" sz="2800" b="1" dirty="0">
                <a:latin typeface="仿宋_GB2312" pitchFamily="49" charset="-122"/>
                <a:ea typeface="仿宋_GB2312" pitchFamily="49" charset="-122"/>
              </a:rPr>
              <a:t>              二氯乙烷－</a:t>
            </a:r>
            <a:r>
              <a:rPr lang="en-US" altLang="zh-CN" sz="2800" b="1" dirty="0">
                <a:latin typeface="仿宋_GB2312" pitchFamily="49" charset="-122"/>
                <a:ea typeface="仿宋_GB2312" pitchFamily="49" charset="-122"/>
              </a:rPr>
              <a:t>&gt;</a:t>
            </a:r>
            <a:r>
              <a:rPr lang="zh-CN" altLang="en-US" sz="2800" b="1" dirty="0">
                <a:latin typeface="仿宋_GB2312" pitchFamily="49" charset="-122"/>
                <a:ea typeface="仿宋_GB2312" pitchFamily="49" charset="-122"/>
              </a:rPr>
              <a:t>氯乙烯＋氯化氢</a:t>
            </a:r>
          </a:p>
        </p:txBody>
      </p:sp>
    </p:spTree>
    <p:extLst>
      <p:ext uri="{BB962C8B-B14F-4D97-AF65-F5344CB8AC3E}">
        <p14:creationId xmlns:p14="http://schemas.microsoft.com/office/powerpoint/2010/main" val="3825576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50825" y="1052513"/>
            <a:ext cx="8305800" cy="526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endParaRPr kumimoji="1" lang="en-US" altLang="zh-CN" sz="2000">
              <a:latin typeface="仿宋_GB2312" pitchFamily="49" charset="-122"/>
              <a:ea typeface="仿宋_GB2312" pitchFamily="49" charset="-122"/>
            </a:endParaRPr>
          </a:p>
          <a:p>
            <a:pPr eaLnBrk="1" hangingPunct="1">
              <a:spcBef>
                <a:spcPct val="50000"/>
              </a:spcBef>
            </a:pPr>
            <a:r>
              <a:rPr kumimoji="1" lang="en-US" altLang="zh-CN" sz="2200">
                <a:latin typeface="仿宋_GB2312" pitchFamily="49" charset="-122"/>
                <a:ea typeface="仿宋_GB2312" pitchFamily="49" charset="-122"/>
              </a:rPr>
              <a:t>1</a:t>
            </a:r>
            <a:r>
              <a:rPr kumimoji="1" lang="zh-CN" altLang="en-US" sz="2200">
                <a:latin typeface="仿宋_GB2312" pitchFamily="49" charset="-122"/>
                <a:ea typeface="仿宋_GB2312" pitchFamily="49" charset="-122"/>
              </a:rPr>
              <a:t>） 反应器的分类</a:t>
            </a:r>
          </a:p>
          <a:p>
            <a:pPr eaLnBrk="1" hangingPunct="1">
              <a:spcBef>
                <a:spcPct val="50000"/>
              </a:spcBef>
            </a:pPr>
            <a:r>
              <a:rPr kumimoji="1" lang="zh-CN" altLang="en-US" sz="2200">
                <a:latin typeface="仿宋_GB2312" pitchFamily="49" charset="-122"/>
                <a:ea typeface="仿宋_GB2312" pitchFamily="49" charset="-122"/>
              </a:rPr>
              <a:t>形状：管式、釜式、塔式</a:t>
            </a:r>
          </a:p>
          <a:p>
            <a:pPr eaLnBrk="1" hangingPunct="1">
              <a:spcBef>
                <a:spcPct val="50000"/>
              </a:spcBef>
            </a:pPr>
            <a:r>
              <a:rPr kumimoji="1" lang="zh-CN" altLang="en-US" sz="2200">
                <a:latin typeface="仿宋_GB2312" pitchFamily="49" charset="-122"/>
                <a:ea typeface="仿宋_GB2312" pitchFamily="49" charset="-122"/>
              </a:rPr>
              <a:t>换热方式：等温、绝热、非等温非绝热</a:t>
            </a:r>
          </a:p>
          <a:p>
            <a:pPr eaLnBrk="1" hangingPunct="1">
              <a:spcBef>
                <a:spcPct val="50000"/>
              </a:spcBef>
            </a:pPr>
            <a:r>
              <a:rPr kumimoji="1" lang="zh-CN" altLang="en-US" sz="2200">
                <a:latin typeface="仿宋_GB2312" pitchFamily="49" charset="-122"/>
                <a:ea typeface="仿宋_GB2312" pitchFamily="49" charset="-122"/>
              </a:rPr>
              <a:t>反应物系的相态：均相、非均相（气固、气液、气液固）</a:t>
            </a:r>
          </a:p>
          <a:p>
            <a:pPr eaLnBrk="1" hangingPunct="1">
              <a:spcBef>
                <a:spcPct val="50000"/>
              </a:spcBef>
            </a:pPr>
            <a:r>
              <a:rPr kumimoji="1" lang="en-US" altLang="zh-CN" sz="2200">
                <a:latin typeface="仿宋_GB2312" pitchFamily="49" charset="-122"/>
                <a:ea typeface="仿宋_GB2312" pitchFamily="49" charset="-122"/>
              </a:rPr>
              <a:t>2</a:t>
            </a:r>
            <a:r>
              <a:rPr kumimoji="1" lang="zh-CN" altLang="en-US" sz="2200">
                <a:latin typeface="仿宋_GB2312" pitchFamily="49" charset="-122"/>
                <a:ea typeface="仿宋_GB2312" pitchFamily="49" charset="-122"/>
              </a:rPr>
              <a:t>） 反应器选型的方法</a:t>
            </a:r>
          </a:p>
          <a:p>
            <a:pPr eaLnBrk="1" hangingPunct="1">
              <a:spcBef>
                <a:spcPct val="50000"/>
              </a:spcBef>
            </a:pPr>
            <a:r>
              <a:rPr kumimoji="1" lang="zh-CN" altLang="en-US" sz="2200">
                <a:latin typeface="仿宋_GB2312" pitchFamily="49" charset="-122"/>
                <a:ea typeface="仿宋_GB2312" pitchFamily="49" charset="-122"/>
              </a:rPr>
              <a:t>形态分析法：对一个问题的各个部分的所有可能方案进行分析和评价，用逻辑结构代替随机的想法，从而筛选出最佳方案。</a:t>
            </a:r>
          </a:p>
          <a:p>
            <a:pPr eaLnBrk="1" hangingPunct="1">
              <a:spcBef>
                <a:spcPct val="50000"/>
              </a:spcBef>
            </a:pPr>
            <a:r>
              <a:rPr kumimoji="1" lang="zh-CN" altLang="en-US" sz="2200">
                <a:latin typeface="仿宋_GB2312" pitchFamily="49" charset="-122"/>
                <a:ea typeface="仿宋_GB2312" pitchFamily="49" charset="-122"/>
              </a:rPr>
              <a:t>过程分为二步</a:t>
            </a:r>
          </a:p>
          <a:p>
            <a:pPr eaLnBrk="1" hangingPunct="1">
              <a:spcBef>
                <a:spcPct val="50000"/>
              </a:spcBef>
            </a:pPr>
            <a:r>
              <a:rPr kumimoji="1" lang="zh-CN" altLang="en-US" sz="2200">
                <a:latin typeface="仿宋_GB2312" pitchFamily="49" charset="-122"/>
                <a:ea typeface="仿宋_GB2312" pitchFamily="49" charset="-122"/>
              </a:rPr>
              <a:t>      分支：找出所有可供选择的方案。</a:t>
            </a:r>
          </a:p>
          <a:p>
            <a:pPr eaLnBrk="1" hangingPunct="1">
              <a:spcBef>
                <a:spcPct val="50000"/>
              </a:spcBef>
            </a:pPr>
            <a:r>
              <a:rPr kumimoji="1" lang="zh-CN" altLang="en-US" sz="2200">
                <a:latin typeface="仿宋_GB2312" pitchFamily="49" charset="-122"/>
                <a:ea typeface="仿宋_GB2312" pitchFamily="49" charset="-122"/>
              </a:rPr>
              <a:t>      收敛：根据若干判据对各个供选择的方案进行淘汰。</a:t>
            </a:r>
            <a:endParaRPr kumimoji="1" lang="zh-CN" altLang="en-US" sz="2200" b="0">
              <a:latin typeface="Times New Roman" pitchFamily="18" charset="0"/>
            </a:endParaRPr>
          </a:p>
        </p:txBody>
      </p:sp>
      <p:sp>
        <p:nvSpPr>
          <p:cNvPr id="36867" name="Rectangle 5"/>
          <p:cNvSpPr>
            <a:spLocks noChangeArrowheads="1"/>
          </p:cNvSpPr>
          <p:nvPr/>
        </p:nvSpPr>
        <p:spPr bwMode="auto">
          <a:xfrm>
            <a:off x="2700338" y="484188"/>
            <a:ext cx="29543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kumimoji="1" lang="en-US" altLang="zh-CN" sz="3200">
                <a:solidFill>
                  <a:srgbClr val="FF0000"/>
                </a:solidFill>
                <a:latin typeface="华文新魏" pitchFamily="2" charset="-122"/>
                <a:ea typeface="华文新魏" pitchFamily="2" charset="-122"/>
              </a:rPr>
              <a:t>2 </a:t>
            </a:r>
            <a:r>
              <a:rPr kumimoji="1" lang="zh-CN" altLang="en-US" sz="3200">
                <a:solidFill>
                  <a:srgbClr val="FF0000"/>
                </a:solidFill>
                <a:latin typeface="华文新魏" pitchFamily="2" charset="-122"/>
                <a:ea typeface="华文新魏" pitchFamily="2" charset="-122"/>
              </a:rPr>
              <a:t>反应器的选型</a:t>
            </a:r>
          </a:p>
        </p:txBody>
      </p:sp>
    </p:spTree>
    <p:extLst>
      <p:ext uri="{BB962C8B-B14F-4D97-AF65-F5344CB8AC3E}">
        <p14:creationId xmlns:p14="http://schemas.microsoft.com/office/powerpoint/2010/main" val="2658213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84956" y="3212976"/>
            <a:ext cx="875506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3</a:t>
            </a:r>
            <a:r>
              <a:rPr kumimoji="1" lang="zh-CN" altLang="en-US" sz="2400">
                <a:latin typeface="仿宋_GB2312" pitchFamily="49" charset="-122"/>
                <a:ea typeface="仿宋_GB2312" pitchFamily="49" charset="-122"/>
              </a:rPr>
              <a:t>） 反应器选型判据：</a:t>
            </a:r>
          </a:p>
          <a:p>
            <a:pPr eaLnBrk="1" hangingPunct="1">
              <a:spcBef>
                <a:spcPct val="50000"/>
              </a:spcBef>
            </a:pPr>
            <a:r>
              <a:rPr kumimoji="1" lang="zh-CN" altLang="en-US" sz="2400">
                <a:latin typeface="仿宋_GB2312" pitchFamily="49" charset="-122"/>
                <a:ea typeface="仿宋_GB2312" pitchFamily="49" charset="-122"/>
              </a:rPr>
              <a:t>反应器类型（即反应介质的相态，此为最简单、首先使用的判据）</a:t>
            </a:r>
          </a:p>
          <a:p>
            <a:pPr eaLnBrk="1" hangingPunct="1">
              <a:spcBef>
                <a:spcPct val="50000"/>
              </a:spcBef>
            </a:pPr>
            <a:r>
              <a:rPr kumimoji="1" lang="zh-CN" altLang="en-US" sz="2400">
                <a:latin typeface="仿宋_GB2312" pitchFamily="49" charset="-122"/>
                <a:ea typeface="仿宋_GB2312" pitchFamily="49" charset="-122"/>
              </a:rPr>
              <a:t>催化剂失活速度</a:t>
            </a:r>
          </a:p>
          <a:p>
            <a:pPr eaLnBrk="1" hangingPunct="1">
              <a:spcBef>
                <a:spcPct val="50000"/>
              </a:spcBef>
            </a:pPr>
            <a:r>
              <a:rPr kumimoji="1" lang="zh-CN" altLang="en-US" sz="2400">
                <a:latin typeface="仿宋_GB2312" pitchFamily="49" charset="-122"/>
                <a:ea typeface="仿宋_GB2312" pitchFamily="49" charset="-122"/>
              </a:rPr>
              <a:t>由反应的浓度效应决定的混合要求</a:t>
            </a:r>
          </a:p>
          <a:p>
            <a:pPr eaLnBrk="1" hangingPunct="1">
              <a:spcBef>
                <a:spcPct val="50000"/>
              </a:spcBef>
            </a:pPr>
            <a:r>
              <a:rPr kumimoji="1" lang="zh-CN" altLang="en-US" sz="2400">
                <a:latin typeface="仿宋_GB2312" pitchFamily="49" charset="-122"/>
                <a:ea typeface="仿宋_GB2312" pitchFamily="49" charset="-122"/>
              </a:rPr>
              <a:t>由反应的热负荷和温度效应决定热量传递和温度控制要求</a:t>
            </a:r>
          </a:p>
          <a:p>
            <a:pPr eaLnBrk="1" hangingPunct="1">
              <a:spcBef>
                <a:spcPct val="50000"/>
              </a:spcBef>
            </a:pPr>
            <a:r>
              <a:rPr kumimoji="1" lang="zh-CN" altLang="en-US" sz="2400">
                <a:latin typeface="仿宋_GB2312" pitchFamily="49" charset="-122"/>
                <a:ea typeface="仿宋_GB2312" pitchFamily="49" charset="-122"/>
              </a:rPr>
              <a:t>相际传质和化学反应的相对速度</a:t>
            </a:r>
          </a:p>
          <a:p>
            <a:pPr eaLnBrk="1" hangingPunct="1">
              <a:spcBef>
                <a:spcPct val="50000"/>
              </a:spcBef>
            </a:pPr>
            <a:endParaRPr kumimoji="1" lang="en-US" altLang="zh-CN" sz="2400">
              <a:latin typeface="仿宋_GB2312" pitchFamily="49" charset="-122"/>
              <a:ea typeface="仿宋_GB2312" pitchFamily="49" charset="-122"/>
            </a:endParaRPr>
          </a:p>
        </p:txBody>
      </p:sp>
      <p:grpSp>
        <p:nvGrpSpPr>
          <p:cNvPr id="37891" name="Group 25"/>
          <p:cNvGrpSpPr>
            <a:grpSpLocks/>
          </p:cNvGrpSpPr>
          <p:nvPr/>
        </p:nvGrpSpPr>
        <p:grpSpPr bwMode="auto">
          <a:xfrm>
            <a:off x="429419" y="949201"/>
            <a:ext cx="6629400" cy="2193925"/>
            <a:chOff x="192" y="0"/>
            <a:chExt cx="4176" cy="1526"/>
          </a:xfrm>
        </p:grpSpPr>
        <p:sp>
          <p:nvSpPr>
            <p:cNvPr id="37892" name="Text Box 19"/>
            <p:cNvSpPr txBox="1">
              <a:spLocks noChangeArrowheads="1"/>
            </p:cNvSpPr>
            <p:nvPr/>
          </p:nvSpPr>
          <p:spPr bwMode="auto">
            <a:xfrm>
              <a:off x="864" y="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A</a:t>
              </a:r>
            </a:p>
          </p:txBody>
        </p:sp>
        <p:sp>
          <p:nvSpPr>
            <p:cNvPr id="37893" name="Text Box 20"/>
            <p:cNvSpPr txBox="1">
              <a:spLocks noChangeArrowheads="1"/>
            </p:cNvSpPr>
            <p:nvPr/>
          </p:nvSpPr>
          <p:spPr bwMode="auto">
            <a:xfrm>
              <a:off x="1776" y="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B</a:t>
              </a:r>
            </a:p>
          </p:txBody>
        </p:sp>
        <p:sp>
          <p:nvSpPr>
            <p:cNvPr id="37894" name="Text Box 21"/>
            <p:cNvSpPr txBox="1">
              <a:spLocks noChangeArrowheads="1"/>
            </p:cNvSpPr>
            <p:nvPr/>
          </p:nvSpPr>
          <p:spPr bwMode="auto">
            <a:xfrm>
              <a:off x="2784" y="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C</a:t>
              </a:r>
            </a:p>
          </p:txBody>
        </p:sp>
        <p:sp>
          <p:nvSpPr>
            <p:cNvPr id="37895" name="Text Box 22"/>
            <p:cNvSpPr txBox="1">
              <a:spLocks noChangeArrowheads="1"/>
            </p:cNvSpPr>
            <p:nvPr/>
          </p:nvSpPr>
          <p:spPr bwMode="auto">
            <a:xfrm>
              <a:off x="3264" y="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a:latin typeface="仿宋_GB2312" pitchFamily="49" charset="-122"/>
                  <a:ea typeface="仿宋_GB2312" pitchFamily="49" charset="-122"/>
                </a:rPr>
                <a:t>判据</a:t>
              </a:r>
            </a:p>
          </p:txBody>
        </p:sp>
        <p:grpSp>
          <p:nvGrpSpPr>
            <p:cNvPr id="37896" name="Group 24"/>
            <p:cNvGrpSpPr>
              <a:grpSpLocks/>
            </p:cNvGrpSpPr>
            <p:nvPr/>
          </p:nvGrpSpPr>
          <p:grpSpPr bwMode="auto">
            <a:xfrm>
              <a:off x="192" y="384"/>
              <a:ext cx="4176" cy="1142"/>
              <a:chOff x="192" y="384"/>
              <a:chExt cx="4176" cy="1142"/>
            </a:xfrm>
          </p:grpSpPr>
          <p:sp>
            <p:nvSpPr>
              <p:cNvPr id="37897" name="Text Box 3"/>
              <p:cNvSpPr txBox="1">
                <a:spLocks noChangeArrowheads="1"/>
              </p:cNvSpPr>
              <p:nvPr/>
            </p:nvSpPr>
            <p:spPr bwMode="auto">
              <a:xfrm>
                <a:off x="192" y="576"/>
                <a:ext cx="33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a:latin typeface="仿宋_GB2312" pitchFamily="49" charset="-122"/>
                    <a:ea typeface="仿宋_GB2312" pitchFamily="49" charset="-122"/>
                  </a:rPr>
                  <a:t>问题</a:t>
                </a:r>
              </a:p>
            </p:txBody>
          </p:sp>
          <p:sp>
            <p:nvSpPr>
              <p:cNvPr id="37898" name="Line 4"/>
              <p:cNvSpPr>
                <a:spLocks noChangeShapeType="1"/>
              </p:cNvSpPr>
              <p:nvPr/>
            </p:nvSpPr>
            <p:spPr bwMode="auto">
              <a:xfrm flipV="1">
                <a:off x="480" y="480"/>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9" name="Line 5"/>
              <p:cNvSpPr>
                <a:spLocks noChangeShapeType="1"/>
              </p:cNvSpPr>
              <p:nvPr/>
            </p:nvSpPr>
            <p:spPr bwMode="auto">
              <a:xfrm flipV="1">
                <a:off x="480" y="720"/>
                <a:ext cx="48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6"/>
              <p:cNvSpPr>
                <a:spLocks noChangeShapeType="1"/>
              </p:cNvSpPr>
              <p:nvPr/>
            </p:nvSpPr>
            <p:spPr bwMode="auto">
              <a:xfrm>
                <a:off x="1008" y="384"/>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7"/>
              <p:cNvSpPr>
                <a:spLocks noChangeShapeType="1"/>
              </p:cNvSpPr>
              <p:nvPr/>
            </p:nvSpPr>
            <p:spPr bwMode="auto">
              <a:xfrm flipV="1">
                <a:off x="480" y="912"/>
                <a:ext cx="432"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8"/>
              <p:cNvSpPr>
                <a:spLocks noChangeShapeType="1"/>
              </p:cNvSpPr>
              <p:nvPr/>
            </p:nvSpPr>
            <p:spPr bwMode="auto">
              <a:xfrm>
                <a:off x="384" y="1056"/>
                <a:ext cx="57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Line 9"/>
              <p:cNvSpPr>
                <a:spLocks noChangeShapeType="1"/>
              </p:cNvSpPr>
              <p:nvPr/>
            </p:nvSpPr>
            <p:spPr bwMode="auto">
              <a:xfrm>
                <a:off x="432" y="1200"/>
                <a:ext cx="43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10"/>
              <p:cNvSpPr>
                <a:spLocks noChangeShapeType="1"/>
              </p:cNvSpPr>
              <p:nvPr/>
            </p:nvSpPr>
            <p:spPr bwMode="auto">
              <a:xfrm>
                <a:off x="1920" y="432"/>
                <a:ext cx="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11"/>
              <p:cNvSpPr>
                <a:spLocks noChangeShapeType="1"/>
              </p:cNvSpPr>
              <p:nvPr/>
            </p:nvSpPr>
            <p:spPr bwMode="auto">
              <a:xfrm>
                <a:off x="2928" y="432"/>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Line 12"/>
              <p:cNvSpPr>
                <a:spLocks noChangeShapeType="1"/>
              </p:cNvSpPr>
              <p:nvPr/>
            </p:nvSpPr>
            <p:spPr bwMode="auto">
              <a:xfrm>
                <a:off x="1008" y="72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13"/>
              <p:cNvSpPr>
                <a:spLocks noChangeShapeType="1"/>
              </p:cNvSpPr>
              <p:nvPr/>
            </p:nvSpPr>
            <p:spPr bwMode="auto">
              <a:xfrm>
                <a:off x="1008" y="1152"/>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14"/>
              <p:cNvSpPr>
                <a:spLocks noChangeShapeType="1"/>
              </p:cNvSpPr>
              <p:nvPr/>
            </p:nvSpPr>
            <p:spPr bwMode="auto">
              <a:xfrm>
                <a:off x="1008" y="48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Line 15"/>
              <p:cNvSpPr>
                <a:spLocks noChangeShapeType="1"/>
              </p:cNvSpPr>
              <p:nvPr/>
            </p:nvSpPr>
            <p:spPr bwMode="auto">
              <a:xfrm>
                <a:off x="2016" y="48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16"/>
              <p:cNvSpPr>
                <a:spLocks noChangeShapeType="1"/>
              </p:cNvSpPr>
              <p:nvPr/>
            </p:nvSpPr>
            <p:spPr bwMode="auto">
              <a:xfrm>
                <a:off x="1968" y="1152"/>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17"/>
              <p:cNvSpPr>
                <a:spLocks noChangeShapeType="1"/>
              </p:cNvSpPr>
              <p:nvPr/>
            </p:nvSpPr>
            <p:spPr bwMode="auto">
              <a:xfrm>
                <a:off x="2928" y="115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Text Box 23"/>
              <p:cNvSpPr txBox="1">
                <a:spLocks noChangeArrowheads="1"/>
              </p:cNvSpPr>
              <p:nvPr/>
            </p:nvSpPr>
            <p:spPr bwMode="auto">
              <a:xfrm>
                <a:off x="3984" y="1008"/>
                <a:ext cx="38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a:latin typeface="仿宋_GB2312" pitchFamily="49" charset="-122"/>
                    <a:ea typeface="仿宋_GB2312" pitchFamily="49" charset="-122"/>
                  </a:rPr>
                  <a:t>结论</a:t>
                </a:r>
              </a:p>
            </p:txBody>
          </p:sp>
        </p:grpSp>
      </p:grpSp>
    </p:spTree>
    <p:extLst>
      <p:ext uri="{BB962C8B-B14F-4D97-AF65-F5344CB8AC3E}">
        <p14:creationId xmlns:p14="http://schemas.microsoft.com/office/powerpoint/2010/main" val="2805658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050"/>
            <a:ext cx="746125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8915" name="Text Box 9"/>
          <p:cNvSpPr txBox="1">
            <a:spLocks noChangeArrowheads="1"/>
          </p:cNvSpPr>
          <p:nvPr/>
        </p:nvSpPr>
        <p:spPr bwMode="auto">
          <a:xfrm>
            <a:off x="8388350" y="1700213"/>
            <a:ext cx="5492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sz="2400">
                <a:ea typeface="仿宋_GB2312" pitchFamily="49" charset="-122"/>
              </a:rPr>
              <a:t>平行反应系统的反应器选择</a:t>
            </a:r>
          </a:p>
        </p:txBody>
      </p:sp>
    </p:spTree>
    <p:extLst>
      <p:ext uri="{BB962C8B-B14F-4D97-AF65-F5344CB8AC3E}">
        <p14:creationId xmlns:p14="http://schemas.microsoft.com/office/powerpoint/2010/main" val="3594216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611560" y="188640"/>
            <a:ext cx="8229600" cy="647700"/>
          </a:xfrm>
        </p:spPr>
        <p:txBody>
          <a:bodyPr/>
          <a:lstStyle/>
          <a:p>
            <a:pPr eaLnBrk="1" hangingPunct="1">
              <a:spcBef>
                <a:spcPct val="50000"/>
              </a:spcBef>
            </a:pPr>
            <a:r>
              <a:rPr kumimoji="1" lang="zh-CN" altLang="en-US" b="1" dirty="0">
                <a:solidFill>
                  <a:srgbClr val="FF0000"/>
                </a:solidFill>
                <a:latin typeface="华文新魏" pitchFamily="2" charset="-122"/>
                <a:ea typeface="华文新魏" pitchFamily="2" charset="-122"/>
              </a:rPr>
              <a:t>（三）分离过程的合成</a:t>
            </a:r>
          </a:p>
        </p:txBody>
      </p:sp>
      <p:sp>
        <p:nvSpPr>
          <p:cNvPr id="39939" name="Rectangle 3"/>
          <p:cNvSpPr>
            <a:spLocks noGrp="1" noRot="1" noChangeArrowheads="1"/>
          </p:cNvSpPr>
          <p:nvPr>
            <p:ph type="body" idx="1"/>
          </p:nvPr>
        </p:nvSpPr>
        <p:spPr/>
        <p:txBody>
          <a:bodyPr/>
          <a:lstStyle/>
          <a:p>
            <a:pPr eaLnBrk="1" hangingPunct="1"/>
            <a:r>
              <a:rPr lang="zh-CN" altLang="en-US" b="1">
                <a:latin typeface="仿宋_GB2312" pitchFamily="49" charset="-122"/>
                <a:ea typeface="仿宋_GB2312" pitchFamily="49" charset="-122"/>
              </a:rPr>
              <a:t>分离过程的合成需要确定的因素：</a:t>
            </a:r>
          </a:p>
          <a:p>
            <a:pPr eaLnBrk="1" hangingPunct="1">
              <a:buFont typeface="Wingdings 2" pitchFamily="18" charset="2"/>
              <a:buNone/>
            </a:pP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1</a:t>
            </a:r>
            <a:r>
              <a:rPr lang="zh-CN" altLang="en-US" b="1">
                <a:latin typeface="仿宋_GB2312" pitchFamily="49" charset="-122"/>
                <a:ea typeface="仿宋_GB2312" pitchFamily="49" charset="-122"/>
              </a:rPr>
              <a:t>）分离方法；</a:t>
            </a:r>
          </a:p>
          <a:p>
            <a:pPr eaLnBrk="1" hangingPunct="1">
              <a:buFont typeface="Wingdings 2" pitchFamily="18" charset="2"/>
              <a:buNone/>
            </a:pP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2</a:t>
            </a: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ESA</a:t>
            </a:r>
            <a:r>
              <a:rPr lang="zh-CN" altLang="en-US" b="1">
                <a:latin typeface="仿宋_GB2312" pitchFamily="49" charset="-122"/>
                <a:ea typeface="仿宋_GB2312" pitchFamily="49" charset="-122"/>
              </a:rPr>
              <a:t>和</a:t>
            </a:r>
            <a:r>
              <a:rPr lang="en-US" altLang="zh-CN" b="1">
                <a:latin typeface="仿宋_GB2312" pitchFamily="49" charset="-122"/>
                <a:ea typeface="仿宋_GB2312" pitchFamily="49" charset="-122"/>
              </a:rPr>
              <a:t>/</a:t>
            </a:r>
            <a:r>
              <a:rPr lang="zh-CN" altLang="en-US" b="1">
                <a:latin typeface="仿宋_GB2312" pitchFamily="49" charset="-122"/>
                <a:ea typeface="仿宋_GB2312" pitchFamily="49" charset="-122"/>
              </a:rPr>
              <a:t>或</a:t>
            </a:r>
            <a:r>
              <a:rPr lang="en-US" altLang="zh-CN" b="1">
                <a:latin typeface="仿宋_GB2312" pitchFamily="49" charset="-122"/>
                <a:ea typeface="仿宋_GB2312" pitchFamily="49" charset="-122"/>
              </a:rPr>
              <a:t>MSA</a:t>
            </a:r>
            <a:r>
              <a:rPr lang="zh-CN" altLang="en-US" b="1">
                <a:latin typeface="仿宋_GB2312" pitchFamily="49" charset="-122"/>
                <a:ea typeface="仿宋_GB2312" pitchFamily="49" charset="-122"/>
              </a:rPr>
              <a:t>；</a:t>
            </a:r>
          </a:p>
          <a:p>
            <a:pPr eaLnBrk="1" hangingPunct="1">
              <a:buFont typeface="Wingdings 2" pitchFamily="18" charset="2"/>
              <a:buNone/>
            </a:pP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3</a:t>
            </a:r>
            <a:r>
              <a:rPr lang="zh-CN" altLang="en-US" b="1">
                <a:latin typeface="仿宋_GB2312" pitchFamily="49" charset="-122"/>
                <a:ea typeface="仿宋_GB2312" pitchFamily="49" charset="-122"/>
              </a:rPr>
              <a:t>）分离设备；</a:t>
            </a:r>
          </a:p>
          <a:p>
            <a:pPr eaLnBrk="1" hangingPunct="1">
              <a:buFont typeface="Wingdings 2" pitchFamily="18" charset="2"/>
              <a:buNone/>
            </a:pP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4</a:t>
            </a:r>
            <a:r>
              <a:rPr lang="zh-CN" altLang="en-US" b="1">
                <a:latin typeface="仿宋_GB2312" pitchFamily="49" charset="-122"/>
                <a:ea typeface="仿宋_GB2312" pitchFamily="49" charset="-122"/>
              </a:rPr>
              <a:t>）设备的最优排列或序列；</a:t>
            </a:r>
          </a:p>
          <a:p>
            <a:pPr eaLnBrk="1" hangingPunct="1">
              <a:buFont typeface="Wingdings 2" pitchFamily="18" charset="2"/>
              <a:buNone/>
            </a:pPr>
            <a:r>
              <a:rPr lang="zh-CN" altLang="en-US" b="1">
                <a:latin typeface="仿宋_GB2312" pitchFamily="49" charset="-122"/>
                <a:ea typeface="仿宋_GB2312" pitchFamily="49" charset="-122"/>
              </a:rPr>
              <a:t>（</a:t>
            </a:r>
            <a:r>
              <a:rPr lang="en-US" altLang="zh-CN" b="1">
                <a:latin typeface="仿宋_GB2312" pitchFamily="49" charset="-122"/>
                <a:ea typeface="仿宋_GB2312" pitchFamily="49" charset="-122"/>
              </a:rPr>
              <a:t>5</a:t>
            </a:r>
            <a:r>
              <a:rPr lang="zh-CN" altLang="en-US" b="1">
                <a:latin typeface="仿宋_GB2312" pitchFamily="49" charset="-122"/>
                <a:ea typeface="仿宋_GB2312" pitchFamily="49" charset="-122"/>
              </a:rPr>
              <a:t>）设备的最优操作温度和压力条件。</a:t>
            </a:r>
          </a:p>
        </p:txBody>
      </p:sp>
    </p:spTree>
    <p:extLst>
      <p:ext uri="{BB962C8B-B14F-4D97-AF65-F5344CB8AC3E}">
        <p14:creationId xmlns:p14="http://schemas.microsoft.com/office/powerpoint/2010/main" val="1330849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539552" y="260648"/>
            <a:ext cx="8229600" cy="647700"/>
          </a:xfrm>
        </p:spPr>
        <p:txBody>
          <a:bodyPr/>
          <a:lstStyle/>
          <a:p>
            <a:pPr eaLnBrk="1" hangingPunct="1"/>
            <a:r>
              <a:rPr lang="zh-CN" altLang="en-US" sz="3600" dirty="0">
                <a:solidFill>
                  <a:schemeClr val="tx2"/>
                </a:solidFill>
                <a:ea typeface="隶书" pitchFamily="49" charset="-122"/>
              </a:rPr>
              <a:t>分离方法选择的判据</a:t>
            </a:r>
          </a:p>
        </p:txBody>
      </p:sp>
      <p:sp>
        <p:nvSpPr>
          <p:cNvPr id="40963" name="Rectangle 3"/>
          <p:cNvSpPr>
            <a:spLocks noGrp="1" noRot="1" noChangeArrowheads="1"/>
          </p:cNvSpPr>
          <p:nvPr>
            <p:ph type="body" idx="1"/>
          </p:nvPr>
        </p:nvSpPr>
        <p:spPr/>
        <p:txBody>
          <a:bodyPr/>
          <a:lstStyle/>
          <a:p>
            <a:pPr marL="381000" indent="-381000" eaLnBrk="1" hangingPunct="1">
              <a:lnSpc>
                <a:spcPct val="80000"/>
              </a:lnSpc>
              <a:buFont typeface="Wingdings 2" pitchFamily="18" charset="2"/>
              <a:buNone/>
            </a:pPr>
            <a:r>
              <a:rPr lang="en-US" altLang="zh-CN" sz="2400" b="1" dirty="0">
                <a:solidFill>
                  <a:schemeClr val="tx2"/>
                </a:solidFill>
                <a:latin typeface="楷体_GB2312" pitchFamily="49" charset="-122"/>
                <a:ea typeface="楷体_GB2312" pitchFamily="49" charset="-122"/>
              </a:rPr>
              <a:t>1.</a:t>
            </a:r>
            <a:r>
              <a:rPr lang="zh-CN" altLang="en-US" sz="2400" b="1" dirty="0">
                <a:solidFill>
                  <a:schemeClr val="tx2"/>
                </a:solidFill>
                <a:latin typeface="楷体_GB2312" pitchFamily="49" charset="-122"/>
                <a:ea typeface="楷体_GB2312" pitchFamily="49" charset="-122"/>
              </a:rPr>
              <a:t>进料相状态作为判据</a:t>
            </a:r>
          </a:p>
          <a:p>
            <a:pPr marL="381000" indent="-381000" eaLnBrk="1" hangingPunct="1">
              <a:lnSpc>
                <a:spcPct val="80000"/>
              </a:lnSpc>
              <a:buFont typeface="Wingdings 2" pitchFamily="18" charset="2"/>
              <a:buNone/>
            </a:pPr>
            <a:r>
              <a:rPr lang="zh-CN" altLang="en-US" sz="2400" b="1" i="1" dirty="0">
                <a:latin typeface="楷体_GB2312" pitchFamily="49" charset="-122"/>
                <a:ea typeface="楷体_GB2312" pitchFamily="49" charset="-122"/>
              </a:rPr>
              <a:t>     气相进料：</a:t>
            </a:r>
            <a:r>
              <a:rPr lang="zh-CN" altLang="en-US" sz="2400" b="1" dirty="0">
                <a:latin typeface="楷体_GB2312" pitchFamily="49" charset="-122"/>
                <a:ea typeface="楷体_GB2312" pitchFamily="49" charset="-122"/>
              </a:rPr>
              <a:t>如果进料为气相或容易转化为气相，下列操作应予考虑：（</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）部分冷凝（闪蒸或部分气化的逆过程，（</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）深冷条件下的精馏，（</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）气体吸收，（</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）气体吸附，（</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）气体膜滲透，和（</a:t>
            </a:r>
            <a:r>
              <a:rPr lang="en-US" altLang="zh-CN" sz="2400" b="1" dirty="0">
                <a:latin typeface="楷体_GB2312" pitchFamily="49" charset="-122"/>
                <a:ea typeface="楷体_GB2312" pitchFamily="49" charset="-122"/>
              </a:rPr>
              <a:t>6</a:t>
            </a:r>
            <a:r>
              <a:rPr lang="zh-CN" altLang="en-US" sz="2400" b="1" dirty="0">
                <a:latin typeface="楷体_GB2312" pitchFamily="49" charset="-122"/>
                <a:ea typeface="楷体_GB2312" pitchFamily="49" charset="-122"/>
              </a:rPr>
              <a:t>）凝华。</a:t>
            </a:r>
          </a:p>
          <a:p>
            <a:pPr marL="381000" indent="-381000" eaLnBrk="1" hangingPunct="1">
              <a:lnSpc>
                <a:spcPct val="80000"/>
              </a:lnSpc>
              <a:buFont typeface="Wingdings 2" pitchFamily="18" charset="2"/>
              <a:buNone/>
            </a:pPr>
            <a:r>
              <a:rPr lang="zh-CN" altLang="en-US" sz="2400" b="1" dirty="0">
                <a:latin typeface="楷体_GB2312" pitchFamily="49" charset="-122"/>
                <a:ea typeface="楷体_GB2312" pitchFamily="49" charset="-122"/>
              </a:rPr>
              <a:t>	</a:t>
            </a:r>
            <a:r>
              <a:rPr lang="zh-CN" altLang="en-US" sz="2400" b="1" i="1" dirty="0">
                <a:latin typeface="楷体_GB2312" pitchFamily="49" charset="-122"/>
                <a:ea typeface="楷体_GB2312" pitchFamily="49" charset="-122"/>
              </a:rPr>
              <a:t>液相进料：</a:t>
            </a:r>
            <a:r>
              <a:rPr lang="zh-CN" altLang="en-US" sz="2400" b="1" dirty="0">
                <a:latin typeface="楷体_GB2312" pitchFamily="49" charset="-122"/>
                <a:ea typeface="楷体_GB2312" pitchFamily="49" charset="-122"/>
              </a:rPr>
              <a:t>如果进料为液相或容易转化为液相，下列操作可能适用：（</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）闪蒸或部分气化，（</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）（常规）精馏，（</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）气提，（</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）萃取精馏，（</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）共沸精馏，（</a:t>
            </a:r>
            <a:r>
              <a:rPr lang="en-US" altLang="zh-CN" sz="2400" b="1" dirty="0">
                <a:latin typeface="楷体_GB2312" pitchFamily="49" charset="-122"/>
                <a:ea typeface="楷体_GB2312" pitchFamily="49" charset="-122"/>
              </a:rPr>
              <a:t>6</a:t>
            </a:r>
            <a:r>
              <a:rPr lang="zh-CN" altLang="en-US" sz="2400" b="1" dirty="0">
                <a:latin typeface="楷体_GB2312" pitchFamily="49" charset="-122"/>
                <a:ea typeface="楷体_GB2312" pitchFamily="49" charset="-122"/>
              </a:rPr>
              <a:t>）液</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液萃取，（</a:t>
            </a:r>
            <a:r>
              <a:rPr lang="en-US" altLang="zh-CN" sz="2400" b="1" dirty="0">
                <a:latin typeface="楷体_GB2312" pitchFamily="49" charset="-122"/>
                <a:ea typeface="楷体_GB2312" pitchFamily="49" charset="-122"/>
              </a:rPr>
              <a:t>7</a:t>
            </a:r>
            <a:r>
              <a:rPr lang="zh-CN" altLang="en-US" sz="2400" b="1" dirty="0">
                <a:latin typeface="楷体_GB2312" pitchFamily="49" charset="-122"/>
                <a:ea typeface="楷体_GB2312" pitchFamily="49" charset="-122"/>
              </a:rPr>
              <a:t>）结晶，（</a:t>
            </a:r>
            <a:r>
              <a:rPr lang="en-US" altLang="zh-CN" sz="2400" b="1" dirty="0">
                <a:latin typeface="楷体_GB2312" pitchFamily="49" charset="-122"/>
                <a:ea typeface="楷体_GB2312" pitchFamily="49" charset="-122"/>
              </a:rPr>
              <a:t>8</a:t>
            </a:r>
            <a:r>
              <a:rPr lang="zh-CN" altLang="en-US" sz="2400" b="1" dirty="0">
                <a:latin typeface="楷体_GB2312" pitchFamily="49" charset="-122"/>
                <a:ea typeface="楷体_GB2312" pitchFamily="49" charset="-122"/>
              </a:rPr>
              <a:t>）液体吸附，（</a:t>
            </a:r>
            <a:r>
              <a:rPr lang="en-US" altLang="zh-CN" sz="2400" b="1" dirty="0">
                <a:latin typeface="楷体_GB2312" pitchFamily="49" charset="-122"/>
                <a:ea typeface="楷体_GB2312" pitchFamily="49" charset="-122"/>
              </a:rPr>
              <a:t>9</a:t>
            </a:r>
            <a:r>
              <a:rPr lang="zh-CN" altLang="en-US" sz="2400" b="1" dirty="0">
                <a:latin typeface="楷体_GB2312" pitchFamily="49" charset="-122"/>
                <a:ea typeface="楷体_GB2312" pitchFamily="49" charset="-122"/>
              </a:rPr>
              <a:t>）利用膜的渗析、反渗透、超滤和全蒸发，和（</a:t>
            </a:r>
            <a:r>
              <a:rPr lang="en-US" altLang="zh-CN" sz="2400" b="1" dirty="0">
                <a:latin typeface="楷体_GB2312" pitchFamily="49" charset="-122"/>
                <a:ea typeface="楷体_GB2312" pitchFamily="49" charset="-122"/>
              </a:rPr>
              <a:t>10</a:t>
            </a:r>
            <a:r>
              <a:rPr lang="zh-CN" altLang="en-US" sz="2400" b="1" dirty="0">
                <a:latin typeface="楷体_GB2312" pitchFamily="49" charset="-122"/>
                <a:ea typeface="楷体_GB2312" pitchFamily="49" charset="-122"/>
              </a:rPr>
              <a:t>）超临界萃取。闪蒸和不同类型的精馏对由液相和气相混合组成的进料也是适用的。</a:t>
            </a:r>
          </a:p>
          <a:p>
            <a:pPr marL="381000" indent="-381000" eaLnBrk="1" hangingPunct="1">
              <a:lnSpc>
                <a:spcPct val="80000"/>
              </a:lnSpc>
              <a:buFont typeface="Wingdings 2" pitchFamily="18" charset="2"/>
              <a:buNone/>
            </a:pPr>
            <a:r>
              <a:rPr lang="zh-CN" altLang="en-US" sz="2400" b="1" dirty="0">
                <a:latin typeface="楷体_GB2312" pitchFamily="49" charset="-122"/>
                <a:ea typeface="楷体_GB2312" pitchFamily="49" charset="-122"/>
              </a:rPr>
              <a:t>	</a:t>
            </a:r>
            <a:r>
              <a:rPr lang="zh-CN" altLang="en-US" sz="2400" b="1" i="1" dirty="0">
                <a:latin typeface="楷体_GB2312" pitchFamily="49" charset="-122"/>
                <a:ea typeface="楷体_GB2312" pitchFamily="49" charset="-122"/>
              </a:rPr>
              <a:t>淤浆、湿滤饼和干固体：</a:t>
            </a:r>
            <a:r>
              <a:rPr lang="zh-CN" altLang="en-US" sz="2400" b="1" dirty="0">
                <a:latin typeface="楷体_GB2312" pitchFamily="49" charset="-122"/>
                <a:ea typeface="楷体_GB2312" pitchFamily="49" charset="-122"/>
              </a:rPr>
              <a:t>淤浆进料通常首先用过滤或离心分离进行分离获得湿滤饼，然后用干燥将湿滤饼分离成蒸气和干固体。干固体组成的进料可用选择性溶剂浸取对组分进行分离。</a:t>
            </a:r>
          </a:p>
        </p:txBody>
      </p:sp>
    </p:spTree>
    <p:extLst>
      <p:ext uri="{BB962C8B-B14F-4D97-AF65-F5344CB8AC3E}">
        <p14:creationId xmlns:p14="http://schemas.microsoft.com/office/powerpoint/2010/main" val="323820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304800"/>
            <a:ext cx="83820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800" b="0" dirty="0">
                <a:latin typeface="Times New Roman" pitchFamily="18" charset="0"/>
              </a:rPr>
              <a:t>要求：</a:t>
            </a:r>
            <a:r>
              <a:rPr kumimoji="1" lang="zh-CN" altLang="en-US" sz="2800" dirty="0">
                <a:solidFill>
                  <a:srgbClr val="FF0000"/>
                </a:solidFill>
                <a:latin typeface="华文新魏" pitchFamily="2" charset="-122"/>
                <a:ea typeface="华文新魏" pitchFamily="2" charset="-122"/>
              </a:rPr>
              <a:t>（</a:t>
            </a:r>
            <a:r>
              <a:rPr kumimoji="1" lang="en-US" altLang="zh-CN" sz="2800" dirty="0">
                <a:solidFill>
                  <a:srgbClr val="FF0000"/>
                </a:solidFill>
                <a:latin typeface="华文新魏" pitchFamily="2" charset="-122"/>
                <a:ea typeface="华文新魏" pitchFamily="2" charset="-122"/>
              </a:rPr>
              <a:t>1</a:t>
            </a:r>
            <a:r>
              <a:rPr kumimoji="1" lang="zh-CN" altLang="en-US" sz="2800" dirty="0">
                <a:solidFill>
                  <a:srgbClr val="FF0000"/>
                </a:solidFill>
                <a:latin typeface="华文新魏" pitchFamily="2" charset="-122"/>
                <a:ea typeface="华文新魏" pitchFamily="2" charset="-122"/>
              </a:rPr>
              <a:t>）确定整个流程的组成及其结构</a:t>
            </a:r>
          </a:p>
          <a:p>
            <a:pPr eaLnBrk="1" hangingPunct="1">
              <a:spcBef>
                <a:spcPct val="50000"/>
              </a:spcBef>
            </a:pPr>
            <a:r>
              <a:rPr kumimoji="1" lang="zh-CN" altLang="en-US" sz="2000" b="0" dirty="0">
                <a:latin typeface="Times New Roman" pitchFamily="18" charset="0"/>
              </a:rPr>
              <a:t>     例如    合成氨生产工艺</a:t>
            </a:r>
          </a:p>
        </p:txBody>
      </p:sp>
      <p:grpSp>
        <p:nvGrpSpPr>
          <p:cNvPr id="2" name="Group 44"/>
          <p:cNvGrpSpPr>
            <a:grpSpLocks/>
          </p:cNvGrpSpPr>
          <p:nvPr/>
        </p:nvGrpSpPr>
        <p:grpSpPr bwMode="auto">
          <a:xfrm>
            <a:off x="685800" y="1676400"/>
            <a:ext cx="6400800" cy="930275"/>
            <a:chOff x="432" y="1056"/>
            <a:chExt cx="4032" cy="586"/>
          </a:xfrm>
        </p:grpSpPr>
        <p:sp>
          <p:nvSpPr>
            <p:cNvPr id="5150" name="Rectangle 3"/>
            <p:cNvSpPr>
              <a:spLocks noChangeArrowheads="1"/>
            </p:cNvSpPr>
            <p:nvPr/>
          </p:nvSpPr>
          <p:spPr bwMode="auto">
            <a:xfrm>
              <a:off x="1248" y="1104"/>
              <a:ext cx="576" cy="38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51" name="Rectangle 4"/>
            <p:cNvSpPr>
              <a:spLocks noChangeArrowheads="1"/>
            </p:cNvSpPr>
            <p:nvPr/>
          </p:nvSpPr>
          <p:spPr bwMode="auto">
            <a:xfrm>
              <a:off x="2064" y="1104"/>
              <a:ext cx="576" cy="38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52" name="Rectangle 5"/>
            <p:cNvSpPr>
              <a:spLocks noChangeArrowheads="1"/>
            </p:cNvSpPr>
            <p:nvPr/>
          </p:nvSpPr>
          <p:spPr bwMode="auto">
            <a:xfrm>
              <a:off x="2928" y="1104"/>
              <a:ext cx="576" cy="38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53" name="Rectangle 6"/>
            <p:cNvSpPr>
              <a:spLocks noChangeArrowheads="1"/>
            </p:cNvSpPr>
            <p:nvPr/>
          </p:nvSpPr>
          <p:spPr bwMode="auto">
            <a:xfrm>
              <a:off x="3888" y="1104"/>
              <a:ext cx="576" cy="38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54" name="Line 7"/>
            <p:cNvSpPr>
              <a:spLocks noChangeShapeType="1"/>
            </p:cNvSpPr>
            <p:nvPr/>
          </p:nvSpPr>
          <p:spPr bwMode="auto">
            <a:xfrm>
              <a:off x="480" y="1248"/>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55" name="Line 8"/>
            <p:cNvSpPr>
              <a:spLocks noChangeShapeType="1"/>
            </p:cNvSpPr>
            <p:nvPr/>
          </p:nvSpPr>
          <p:spPr bwMode="auto">
            <a:xfrm>
              <a:off x="480" y="144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56" name="Text Box 9"/>
            <p:cNvSpPr txBox="1">
              <a:spLocks noChangeArrowheads="1"/>
            </p:cNvSpPr>
            <p:nvPr/>
          </p:nvSpPr>
          <p:spPr bwMode="auto">
            <a:xfrm>
              <a:off x="1296" y="115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造气</a:t>
              </a:r>
            </a:p>
          </p:txBody>
        </p:sp>
        <p:sp>
          <p:nvSpPr>
            <p:cNvPr id="5157" name="Text Box 10"/>
            <p:cNvSpPr txBox="1">
              <a:spLocks noChangeArrowheads="1"/>
            </p:cNvSpPr>
            <p:nvPr/>
          </p:nvSpPr>
          <p:spPr bwMode="auto">
            <a:xfrm>
              <a:off x="2112" y="115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变换</a:t>
              </a:r>
            </a:p>
          </p:txBody>
        </p:sp>
        <p:sp>
          <p:nvSpPr>
            <p:cNvPr id="5158" name="Text Box 11"/>
            <p:cNvSpPr txBox="1">
              <a:spLocks noChangeArrowheads="1"/>
            </p:cNvSpPr>
            <p:nvPr/>
          </p:nvSpPr>
          <p:spPr bwMode="auto">
            <a:xfrm>
              <a:off x="2976" y="115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铜洗</a:t>
              </a:r>
            </a:p>
          </p:txBody>
        </p:sp>
        <p:sp>
          <p:nvSpPr>
            <p:cNvPr id="5159" name="Text Box 12"/>
            <p:cNvSpPr txBox="1">
              <a:spLocks noChangeArrowheads="1"/>
            </p:cNvSpPr>
            <p:nvPr/>
          </p:nvSpPr>
          <p:spPr bwMode="auto">
            <a:xfrm>
              <a:off x="3936" y="115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合成</a:t>
              </a:r>
            </a:p>
          </p:txBody>
        </p:sp>
        <p:sp>
          <p:nvSpPr>
            <p:cNvPr id="5160" name="Text Box 13"/>
            <p:cNvSpPr txBox="1">
              <a:spLocks noChangeArrowheads="1"/>
            </p:cNvSpPr>
            <p:nvPr/>
          </p:nvSpPr>
          <p:spPr bwMode="auto">
            <a:xfrm>
              <a:off x="432" y="105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000" b="0">
                  <a:latin typeface="Times New Roman" pitchFamily="18" charset="0"/>
                </a:rPr>
                <a:t>煤或油</a:t>
              </a:r>
            </a:p>
          </p:txBody>
        </p:sp>
        <p:sp>
          <p:nvSpPr>
            <p:cNvPr id="5161" name="Text Box 14"/>
            <p:cNvSpPr txBox="1">
              <a:spLocks noChangeArrowheads="1"/>
            </p:cNvSpPr>
            <p:nvPr/>
          </p:nvSpPr>
          <p:spPr bwMode="auto">
            <a:xfrm>
              <a:off x="528" y="1392"/>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000" b="0">
                  <a:latin typeface="Times New Roman" pitchFamily="18" charset="0"/>
                </a:rPr>
                <a:t>水蒸气</a:t>
              </a:r>
            </a:p>
          </p:txBody>
        </p:sp>
        <p:sp>
          <p:nvSpPr>
            <p:cNvPr id="5162" name="Line 15"/>
            <p:cNvSpPr>
              <a:spLocks noChangeShapeType="1"/>
            </p:cNvSpPr>
            <p:nvPr/>
          </p:nvSpPr>
          <p:spPr bwMode="auto">
            <a:xfrm>
              <a:off x="1824" y="129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63" name="Line 16"/>
            <p:cNvSpPr>
              <a:spLocks noChangeShapeType="1"/>
            </p:cNvSpPr>
            <p:nvPr/>
          </p:nvSpPr>
          <p:spPr bwMode="auto">
            <a:xfrm>
              <a:off x="2640" y="12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64" name="Line 17"/>
            <p:cNvSpPr>
              <a:spLocks noChangeShapeType="1"/>
            </p:cNvSpPr>
            <p:nvPr/>
          </p:nvSpPr>
          <p:spPr bwMode="auto">
            <a:xfrm>
              <a:off x="3504" y="129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498" name="Text Box 18"/>
          <p:cNvSpPr txBox="1">
            <a:spLocks noChangeArrowheads="1"/>
          </p:cNvSpPr>
          <p:nvPr/>
        </p:nvSpPr>
        <p:spPr bwMode="auto">
          <a:xfrm>
            <a:off x="381000" y="30480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b="0">
                <a:latin typeface="Times New Roman" pitchFamily="18" charset="0"/>
              </a:rPr>
              <a:t>           </a:t>
            </a:r>
            <a:r>
              <a:rPr kumimoji="1" lang="zh-CN" altLang="en-US" sz="2400" b="0">
                <a:latin typeface="Times New Roman" pitchFamily="18" charset="0"/>
              </a:rPr>
              <a:t>己内酰胺生产工艺</a:t>
            </a:r>
          </a:p>
        </p:txBody>
      </p:sp>
      <p:grpSp>
        <p:nvGrpSpPr>
          <p:cNvPr id="3" name="Group 45"/>
          <p:cNvGrpSpPr>
            <a:grpSpLocks/>
          </p:cNvGrpSpPr>
          <p:nvPr/>
        </p:nvGrpSpPr>
        <p:grpSpPr bwMode="auto">
          <a:xfrm>
            <a:off x="914400" y="3962400"/>
            <a:ext cx="7162800" cy="1905000"/>
            <a:chOff x="576" y="2496"/>
            <a:chExt cx="4512" cy="1200"/>
          </a:xfrm>
        </p:grpSpPr>
        <p:sp>
          <p:nvSpPr>
            <p:cNvPr id="5126" name="Rectangle 19"/>
            <p:cNvSpPr>
              <a:spLocks noChangeArrowheads="1"/>
            </p:cNvSpPr>
            <p:nvPr/>
          </p:nvSpPr>
          <p:spPr bwMode="auto">
            <a:xfrm>
              <a:off x="1200" y="2640"/>
              <a:ext cx="768"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27" name="Rectangle 21"/>
            <p:cNvSpPr>
              <a:spLocks noChangeArrowheads="1"/>
            </p:cNvSpPr>
            <p:nvPr/>
          </p:nvSpPr>
          <p:spPr bwMode="auto">
            <a:xfrm>
              <a:off x="2112" y="2640"/>
              <a:ext cx="768"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28" name="Rectangle 22"/>
            <p:cNvSpPr>
              <a:spLocks noChangeArrowheads="1"/>
            </p:cNvSpPr>
            <p:nvPr/>
          </p:nvSpPr>
          <p:spPr bwMode="auto">
            <a:xfrm>
              <a:off x="3024" y="2640"/>
              <a:ext cx="768"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29" name="Rectangle 23"/>
            <p:cNvSpPr>
              <a:spLocks noChangeArrowheads="1"/>
            </p:cNvSpPr>
            <p:nvPr/>
          </p:nvSpPr>
          <p:spPr bwMode="auto">
            <a:xfrm>
              <a:off x="3984" y="2640"/>
              <a:ext cx="768"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30" name="Line 24"/>
            <p:cNvSpPr>
              <a:spLocks noChangeShapeType="1"/>
            </p:cNvSpPr>
            <p:nvPr/>
          </p:nvSpPr>
          <p:spPr bwMode="auto">
            <a:xfrm>
              <a:off x="576" y="288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1" name="Line 25"/>
            <p:cNvSpPr>
              <a:spLocks noChangeShapeType="1"/>
            </p:cNvSpPr>
            <p:nvPr/>
          </p:nvSpPr>
          <p:spPr bwMode="auto">
            <a:xfrm flipV="1">
              <a:off x="1392" y="3072"/>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2" name="Line 26"/>
            <p:cNvSpPr>
              <a:spLocks noChangeShapeType="1"/>
            </p:cNvSpPr>
            <p:nvPr/>
          </p:nvSpPr>
          <p:spPr bwMode="auto">
            <a:xfrm flipV="1">
              <a:off x="2400" y="3072"/>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3" name="Line 27"/>
            <p:cNvSpPr>
              <a:spLocks noChangeShapeType="1"/>
            </p:cNvSpPr>
            <p:nvPr/>
          </p:nvSpPr>
          <p:spPr bwMode="auto">
            <a:xfrm>
              <a:off x="3168" y="3072"/>
              <a:ext cx="0" cy="38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34" name="Line 28"/>
            <p:cNvSpPr>
              <a:spLocks noChangeShapeType="1"/>
            </p:cNvSpPr>
            <p:nvPr/>
          </p:nvSpPr>
          <p:spPr bwMode="auto">
            <a:xfrm flipV="1">
              <a:off x="3600" y="3072"/>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5" name="Line 29"/>
            <p:cNvSpPr>
              <a:spLocks noChangeShapeType="1"/>
            </p:cNvSpPr>
            <p:nvPr/>
          </p:nvSpPr>
          <p:spPr bwMode="auto">
            <a:xfrm>
              <a:off x="2544"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 name="Line 30"/>
            <p:cNvSpPr>
              <a:spLocks noChangeShapeType="1"/>
            </p:cNvSpPr>
            <p:nvPr/>
          </p:nvSpPr>
          <p:spPr bwMode="auto">
            <a:xfrm>
              <a:off x="2544" y="2496"/>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Line 31"/>
            <p:cNvSpPr>
              <a:spLocks noChangeShapeType="1"/>
            </p:cNvSpPr>
            <p:nvPr/>
          </p:nvSpPr>
          <p:spPr bwMode="auto">
            <a:xfrm>
              <a:off x="4320" y="249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8" name="Line 32"/>
            <p:cNvSpPr>
              <a:spLocks noChangeShapeType="1"/>
            </p:cNvSpPr>
            <p:nvPr/>
          </p:nvSpPr>
          <p:spPr bwMode="auto">
            <a:xfrm>
              <a:off x="3792" y="288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9" name="Line 33"/>
            <p:cNvSpPr>
              <a:spLocks noChangeShapeType="1"/>
            </p:cNvSpPr>
            <p:nvPr/>
          </p:nvSpPr>
          <p:spPr bwMode="auto">
            <a:xfrm>
              <a:off x="4752" y="288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0" name="Text Box 34"/>
            <p:cNvSpPr txBox="1">
              <a:spLocks noChangeArrowheads="1"/>
            </p:cNvSpPr>
            <p:nvPr/>
          </p:nvSpPr>
          <p:spPr bwMode="auto">
            <a:xfrm>
              <a:off x="1248" y="264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加氢</a:t>
              </a:r>
            </a:p>
          </p:txBody>
        </p:sp>
        <p:sp>
          <p:nvSpPr>
            <p:cNvPr id="5141" name="Text Box 35"/>
            <p:cNvSpPr txBox="1">
              <a:spLocks noChangeArrowheads="1"/>
            </p:cNvSpPr>
            <p:nvPr/>
          </p:nvSpPr>
          <p:spPr bwMode="auto">
            <a:xfrm>
              <a:off x="2160" y="268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氧化</a:t>
              </a:r>
            </a:p>
          </p:txBody>
        </p:sp>
        <p:sp>
          <p:nvSpPr>
            <p:cNvPr id="5142" name="Text Box 36"/>
            <p:cNvSpPr txBox="1">
              <a:spLocks noChangeArrowheads="1"/>
            </p:cNvSpPr>
            <p:nvPr/>
          </p:nvSpPr>
          <p:spPr bwMode="auto">
            <a:xfrm>
              <a:off x="3120" y="268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羟胺</a:t>
              </a:r>
            </a:p>
          </p:txBody>
        </p:sp>
        <p:sp>
          <p:nvSpPr>
            <p:cNvPr id="5143" name="Text Box 37"/>
            <p:cNvSpPr txBox="1">
              <a:spLocks noChangeArrowheads="1"/>
            </p:cNvSpPr>
            <p:nvPr/>
          </p:nvSpPr>
          <p:spPr bwMode="auto">
            <a:xfrm>
              <a:off x="4080" y="2592"/>
              <a:ext cx="6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肟化 重排</a:t>
              </a:r>
            </a:p>
          </p:txBody>
        </p:sp>
        <p:sp>
          <p:nvSpPr>
            <p:cNvPr id="5144" name="Text Box 38"/>
            <p:cNvSpPr txBox="1">
              <a:spLocks noChangeArrowheads="1"/>
            </p:cNvSpPr>
            <p:nvPr/>
          </p:nvSpPr>
          <p:spPr bwMode="auto">
            <a:xfrm>
              <a:off x="720" y="26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苯</a:t>
              </a:r>
            </a:p>
          </p:txBody>
        </p:sp>
        <p:sp>
          <p:nvSpPr>
            <p:cNvPr id="5145" name="Line 39"/>
            <p:cNvSpPr>
              <a:spLocks noChangeShapeType="1"/>
            </p:cNvSpPr>
            <p:nvPr/>
          </p:nvSpPr>
          <p:spPr bwMode="auto">
            <a:xfrm>
              <a:off x="1968" y="288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6" name="Text Box 40"/>
            <p:cNvSpPr txBox="1">
              <a:spLocks noChangeArrowheads="1"/>
            </p:cNvSpPr>
            <p:nvPr/>
          </p:nvSpPr>
          <p:spPr bwMode="auto">
            <a:xfrm>
              <a:off x="1440"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b="0">
                  <a:latin typeface="Times New Roman" pitchFamily="18" charset="0"/>
                </a:rPr>
                <a:t>H</a:t>
              </a:r>
              <a:r>
                <a:rPr kumimoji="1" lang="en-US" altLang="zh-CN" sz="2400" b="0" baseline="-25000">
                  <a:latin typeface="Times New Roman" pitchFamily="18" charset="0"/>
                </a:rPr>
                <a:t>2</a:t>
              </a:r>
            </a:p>
          </p:txBody>
        </p:sp>
        <p:sp>
          <p:nvSpPr>
            <p:cNvPr id="5147" name="Text Box 41"/>
            <p:cNvSpPr txBox="1">
              <a:spLocks noChangeArrowheads="1"/>
            </p:cNvSpPr>
            <p:nvPr/>
          </p:nvSpPr>
          <p:spPr bwMode="auto">
            <a:xfrm>
              <a:off x="2448"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b="0">
                  <a:latin typeface="Times New Roman" pitchFamily="18" charset="0"/>
                </a:rPr>
                <a:t>O</a:t>
              </a:r>
              <a:r>
                <a:rPr kumimoji="1" lang="en-US" altLang="zh-CN" sz="2400" b="0" baseline="-25000">
                  <a:latin typeface="Times New Roman" pitchFamily="18" charset="0"/>
                </a:rPr>
                <a:t>2</a:t>
              </a:r>
            </a:p>
          </p:txBody>
        </p:sp>
        <p:sp>
          <p:nvSpPr>
            <p:cNvPr id="5148" name="Text Box 42"/>
            <p:cNvSpPr txBox="1">
              <a:spLocks noChangeArrowheads="1"/>
            </p:cNvSpPr>
            <p:nvPr/>
          </p:nvSpPr>
          <p:spPr bwMode="auto">
            <a:xfrm>
              <a:off x="3552" y="321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b="0">
                  <a:latin typeface="Times New Roman" pitchFamily="18" charset="0"/>
                </a:rPr>
                <a:t>H</a:t>
              </a:r>
              <a:r>
                <a:rPr kumimoji="1" lang="en-US" altLang="zh-CN" sz="2400" b="0" baseline="-25000">
                  <a:latin typeface="Times New Roman" pitchFamily="18" charset="0"/>
                </a:rPr>
                <a:t>2</a:t>
              </a:r>
            </a:p>
          </p:txBody>
        </p:sp>
        <p:sp>
          <p:nvSpPr>
            <p:cNvPr id="5149" name="Text Box 43"/>
            <p:cNvSpPr txBox="1">
              <a:spLocks noChangeArrowheads="1"/>
            </p:cNvSpPr>
            <p:nvPr/>
          </p:nvSpPr>
          <p:spPr bwMode="auto">
            <a:xfrm>
              <a:off x="2928" y="340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硝酸</a:t>
              </a:r>
            </a:p>
          </p:txBody>
        </p:sp>
      </p:grpSp>
    </p:spTree>
    <p:extLst>
      <p:ext uri="{BB962C8B-B14F-4D97-AF65-F5344CB8AC3E}">
        <p14:creationId xmlns:p14="http://schemas.microsoft.com/office/powerpoint/2010/main" val="744969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0-#ppt_w/2"/>
                                          </p:val>
                                        </p:tav>
                                        <p:tav tm="100000">
                                          <p:val>
                                            <p:strVal val="#ppt_x"/>
                                          </p:val>
                                        </p:tav>
                                      </p:tavLst>
                                    </p:anim>
                                    <p:anim calcmode="lin" valueType="num">
                                      <p:cBhvr additive="base">
                                        <p:cTn id="8" dur="500" fill="hold"/>
                                        <p:tgtEl>
                                          <p:spTgt spid="204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20498"/>
                                        </p:tgtEl>
                                        <p:attrNameLst>
                                          <p:attrName>style.visibility</p:attrName>
                                        </p:attrNameLst>
                                      </p:cBhvr>
                                      <p:to>
                                        <p:strVal val="visible"/>
                                      </p:to>
                                    </p:set>
                                    <p:anim calcmode="lin" valueType="num">
                                      <p:cBhvr additive="base">
                                        <p:cTn id="19" dur="500" fill="hold"/>
                                        <p:tgtEl>
                                          <p:spTgt spid="20498"/>
                                        </p:tgtEl>
                                        <p:attrNameLst>
                                          <p:attrName>ppt_x</p:attrName>
                                        </p:attrNameLst>
                                      </p:cBhvr>
                                      <p:tavLst>
                                        <p:tav tm="0">
                                          <p:val>
                                            <p:strVal val="1+#ppt_w/2"/>
                                          </p:val>
                                        </p:tav>
                                        <p:tav tm="100000">
                                          <p:val>
                                            <p:strVal val="#ppt_x"/>
                                          </p:val>
                                        </p:tav>
                                      </p:tavLst>
                                    </p:anim>
                                    <p:anim calcmode="lin" valueType="num">
                                      <p:cBhvr additive="base">
                                        <p:cTn id="20" dur="500" fill="hold"/>
                                        <p:tgtEl>
                                          <p:spTgt spid="2049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Rot="1" noChangeArrowheads="1"/>
          </p:cNvSpPr>
          <p:nvPr>
            <p:ph type="body" idx="1"/>
          </p:nvPr>
        </p:nvSpPr>
        <p:spPr>
          <a:xfrm>
            <a:off x="301625" y="1600200"/>
            <a:ext cx="8540750" cy="2044700"/>
          </a:xfrm>
        </p:spPr>
        <p:txBody>
          <a:bodyPr/>
          <a:lstStyle/>
          <a:p>
            <a:pPr eaLnBrk="1" hangingPunct="1">
              <a:buFont typeface="Wingdings 2" pitchFamily="18" charset="2"/>
              <a:buNone/>
            </a:pPr>
            <a:r>
              <a:rPr lang="en-US" altLang="zh-CN" sz="2400" b="1" dirty="0">
                <a:solidFill>
                  <a:schemeClr val="tx2"/>
                </a:solidFill>
                <a:latin typeface="楷体_GB2312" pitchFamily="49" charset="-122"/>
                <a:ea typeface="楷体_GB2312" pitchFamily="49" charset="-122"/>
              </a:rPr>
              <a:t>2. </a:t>
            </a:r>
            <a:r>
              <a:rPr lang="zh-CN" altLang="en-US" sz="2400" b="1" dirty="0">
                <a:solidFill>
                  <a:schemeClr val="tx2"/>
                </a:solidFill>
                <a:latin typeface="楷体_GB2312" pitchFamily="49" charset="-122"/>
                <a:ea typeface="楷体_GB2312" pitchFamily="49" charset="-122"/>
              </a:rPr>
              <a:t>分离因子作为判据</a:t>
            </a:r>
          </a:p>
          <a:p>
            <a:pPr eaLnBrk="1" hangingPunct="1">
              <a:buFont typeface="Wingdings 2" pitchFamily="18" charset="2"/>
              <a:buNone/>
            </a:pPr>
            <a:r>
              <a:rPr lang="zh-CN" altLang="en-US" sz="2400" b="1" dirty="0">
                <a:latin typeface="楷体_GB2312" pitchFamily="49" charset="-122"/>
                <a:ea typeface="楷体_GB2312" pitchFamily="49" charset="-122"/>
              </a:rPr>
              <a:t>选择分离方法的第二个考虑是用特定的分离方法对进料中二个关键组分进行分离所能达到的</a:t>
            </a:r>
            <a:r>
              <a:rPr lang="zh-CN" altLang="en-US" sz="2400" b="1" i="1" dirty="0">
                <a:latin typeface="楷体_GB2312" pitchFamily="49" charset="-122"/>
                <a:ea typeface="楷体_GB2312" pitchFamily="49" charset="-122"/>
              </a:rPr>
              <a:t>分离因子</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SF</a:t>
            </a:r>
            <a:r>
              <a:rPr lang="zh-CN" altLang="en-US" sz="2400" b="1" dirty="0">
                <a:latin typeface="楷体_GB2312" pitchFamily="49" charset="-122"/>
                <a:ea typeface="楷体_GB2312" pitchFamily="49" charset="-122"/>
              </a:rPr>
              <a:t>。对在相</a:t>
            </a:r>
            <a:r>
              <a:rPr lang="en-US" altLang="zh-CN" sz="2400" b="1" dirty="0">
                <a:latin typeface="楷体_GB2312" pitchFamily="49" charset="-122"/>
                <a:ea typeface="楷体_GB2312" pitchFamily="49" charset="-122"/>
              </a:rPr>
              <a:t>I</a:t>
            </a:r>
            <a:r>
              <a:rPr lang="zh-CN" altLang="en-US" sz="2400" b="1" dirty="0">
                <a:latin typeface="楷体_GB2312" pitchFamily="49" charset="-122"/>
                <a:ea typeface="楷体_GB2312" pitchFamily="49" charset="-122"/>
              </a:rPr>
              <a:t>和相</a:t>
            </a:r>
            <a:r>
              <a:rPr lang="en-US" altLang="zh-CN" sz="2400" b="1" dirty="0">
                <a:latin typeface="楷体_GB2312" pitchFamily="49" charset="-122"/>
                <a:ea typeface="楷体_GB2312" pitchFamily="49" charset="-122"/>
              </a:rPr>
              <a:t>II</a:t>
            </a:r>
            <a:r>
              <a:rPr lang="zh-CN" altLang="en-US" sz="2400" b="1" dirty="0">
                <a:latin typeface="楷体_GB2312" pitchFamily="49" charset="-122"/>
                <a:ea typeface="楷体_GB2312" pitchFamily="49" charset="-122"/>
              </a:rPr>
              <a:t>间进行关键组分</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和关键组分</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的分离，对一级接触，该因子被定义为：</a:t>
            </a:r>
          </a:p>
        </p:txBody>
      </p:sp>
      <p:sp>
        <p:nvSpPr>
          <p:cNvPr id="41988" name="Rectangle 5"/>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zh-CN" altLang="en-US"/>
          </a:p>
        </p:txBody>
      </p:sp>
      <p:graphicFrame>
        <p:nvGraphicFramePr>
          <p:cNvPr id="41989" name="Object 4"/>
          <p:cNvGraphicFramePr>
            <a:graphicFrameLocks noChangeAspect="1"/>
          </p:cNvGraphicFramePr>
          <p:nvPr>
            <p:extLst>
              <p:ext uri="{D42A27DB-BD31-4B8C-83A1-F6EECF244321}">
                <p14:modId xmlns:p14="http://schemas.microsoft.com/office/powerpoint/2010/main" val="2953839817"/>
              </p:ext>
            </p:extLst>
          </p:nvPr>
        </p:nvGraphicFramePr>
        <p:xfrm>
          <a:off x="3276600" y="3429000"/>
          <a:ext cx="1441450" cy="728663"/>
        </p:xfrm>
        <a:graphic>
          <a:graphicData uri="http://schemas.openxmlformats.org/presentationml/2006/ole">
            <mc:AlternateContent xmlns:mc="http://schemas.openxmlformats.org/markup-compatibility/2006">
              <mc:Choice xmlns:v="urn:schemas-microsoft-com:vml" Requires="v">
                <p:oleObj name="公式" r:id="rId2" imgW="901700" imgH="457200" progId="Equation.3">
                  <p:embed/>
                </p:oleObj>
              </mc:Choice>
              <mc:Fallback>
                <p:oleObj name="公式" r:id="rId2" imgW="901700" imgH="457200" progId="Equation.3">
                  <p:embed/>
                  <p:pic>
                    <p:nvPicPr>
                      <p:cNvPr id="4198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429000"/>
                        <a:ext cx="1441450" cy="728663"/>
                      </a:xfrm>
                      <a:prstGeom prst="rect">
                        <a:avLst/>
                      </a:prstGeom>
                      <a:noFill/>
                      <a:ln>
                        <a:noFill/>
                      </a:ln>
                    </p:spPr>
                  </p:pic>
                </p:oleObj>
              </mc:Fallback>
            </mc:AlternateContent>
          </a:graphicData>
        </a:graphic>
      </p:graphicFrame>
      <p:graphicFrame>
        <p:nvGraphicFramePr>
          <p:cNvPr id="41990" name="Object 6"/>
          <p:cNvGraphicFramePr>
            <a:graphicFrameLocks noChangeAspect="1"/>
          </p:cNvGraphicFramePr>
          <p:nvPr/>
        </p:nvGraphicFramePr>
        <p:xfrm>
          <a:off x="1258888" y="4292600"/>
          <a:ext cx="200025" cy="257175"/>
        </p:xfrm>
        <a:graphic>
          <a:graphicData uri="http://schemas.openxmlformats.org/presentationml/2006/ole">
            <mc:AlternateContent xmlns:mc="http://schemas.openxmlformats.org/markup-compatibility/2006">
              <mc:Choice xmlns:v="urn:schemas-microsoft-com:vml" Requires="v">
                <p:oleObj name="公式" r:id="rId4" imgW="203024" imgH="253780" progId="Equation.3">
                  <p:embed/>
                </p:oleObj>
              </mc:Choice>
              <mc:Fallback>
                <p:oleObj name="公式" r:id="rId4" imgW="203024" imgH="253780" progId="Equation.3">
                  <p:embed/>
                  <p:pic>
                    <p:nvPicPr>
                      <p:cNvPr id="4199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292600"/>
                        <a:ext cx="2000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8"/>
          <p:cNvSpPr>
            <a:spLocks noChangeArrowheads="1"/>
          </p:cNvSpPr>
          <p:nvPr/>
        </p:nvSpPr>
        <p:spPr bwMode="auto">
          <a:xfrm>
            <a:off x="323850" y="4183063"/>
            <a:ext cx="882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r>
              <a:rPr kumimoji="1" lang="zh-CN" altLang="en-US" sz="2400">
                <a:latin typeface="楷体_GB2312" pitchFamily="49" charset="-122"/>
                <a:ea typeface="楷体_GB2312" pitchFamily="49" charset="-122"/>
                <a:cs typeface="Times New Roman" pitchFamily="18" charset="0"/>
              </a:rPr>
              <a:t>式中，  是组分</a:t>
            </a:r>
            <a:r>
              <a:rPr kumimoji="1" lang="en-US" altLang="zh-CN" sz="2400" i="1">
                <a:latin typeface="楷体_GB2312" pitchFamily="49" charset="-122"/>
                <a:ea typeface="楷体_GB2312" pitchFamily="49" charset="-122"/>
                <a:cs typeface="Times New Roman" pitchFamily="18" charset="0"/>
              </a:rPr>
              <a:t>j</a:t>
            </a:r>
            <a:r>
              <a:rPr kumimoji="1" lang="zh-CN" altLang="en-US" sz="2400">
                <a:latin typeface="楷体_GB2312" pitchFamily="49" charset="-122"/>
                <a:ea typeface="楷体_GB2312" pitchFamily="49" charset="-122"/>
                <a:cs typeface="Times New Roman" pitchFamily="18" charset="0"/>
              </a:rPr>
              <a:t>在相</a:t>
            </a:r>
            <a:r>
              <a:rPr kumimoji="1" lang="en-US" altLang="zh-CN" sz="2400" i="1">
                <a:latin typeface="楷体_GB2312" pitchFamily="49" charset="-122"/>
                <a:ea typeface="楷体_GB2312" pitchFamily="49" charset="-122"/>
                <a:cs typeface="Times New Roman" pitchFamily="18" charset="0"/>
              </a:rPr>
              <a:t>i</a:t>
            </a:r>
            <a:r>
              <a:rPr kumimoji="1" lang="zh-CN" altLang="en-US" sz="2400">
                <a:latin typeface="楷体_GB2312" pitchFamily="49" charset="-122"/>
                <a:ea typeface="楷体_GB2312" pitchFamily="49" charset="-122"/>
                <a:cs typeface="Times New Roman" pitchFamily="18" charset="0"/>
              </a:rPr>
              <a:t>中的组成（可用摩尔分数、质量分数或浓度表示）。</a:t>
            </a:r>
            <a:r>
              <a:rPr kumimoji="1" lang="zh-CN" altLang="en-US" sz="900">
                <a:latin typeface="楷体_GB2312" pitchFamily="49" charset="-122"/>
                <a:ea typeface="楷体_GB2312" pitchFamily="49" charset="-122"/>
                <a:cs typeface="Times New Roman" pitchFamily="18" charset="0"/>
              </a:rPr>
              <a:t> </a:t>
            </a:r>
            <a:endParaRPr kumimoji="1" lang="zh-CN" altLang="en-US" sz="2400">
              <a:latin typeface="楷体_GB2312" pitchFamily="49" charset="-122"/>
              <a:ea typeface="楷体_GB2312" pitchFamily="49" charset="-122"/>
              <a:cs typeface="Times New Roman" pitchFamily="18" charset="0"/>
            </a:endParaRPr>
          </a:p>
        </p:txBody>
      </p:sp>
    </p:spTree>
    <p:extLst>
      <p:ext uri="{BB962C8B-B14F-4D97-AF65-F5344CB8AC3E}">
        <p14:creationId xmlns:p14="http://schemas.microsoft.com/office/powerpoint/2010/main" val="730141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Rot="1" noChangeArrowheads="1"/>
          </p:cNvSpPr>
          <p:nvPr>
            <p:ph type="body" idx="1"/>
          </p:nvPr>
        </p:nvSpPr>
        <p:spPr/>
        <p:txBody>
          <a:bodyPr/>
          <a:lstStyle/>
          <a:p>
            <a:pPr eaLnBrk="1" hangingPunct="1">
              <a:buFont typeface="Wingdings 2" pitchFamily="18" charset="2"/>
              <a:buNone/>
            </a:pPr>
            <a:r>
              <a:rPr lang="en-US" altLang="zh-CN" sz="2800" b="1" dirty="0">
                <a:solidFill>
                  <a:schemeClr val="tx2"/>
                </a:solidFill>
                <a:latin typeface="楷体_GB2312" pitchFamily="49" charset="-122"/>
                <a:ea typeface="楷体_GB2312" pitchFamily="49" charset="-122"/>
              </a:rPr>
              <a:t>3. </a:t>
            </a:r>
            <a:r>
              <a:rPr lang="zh-CN" altLang="en-US" sz="2800" b="1" dirty="0">
                <a:solidFill>
                  <a:schemeClr val="tx2"/>
                </a:solidFill>
                <a:latin typeface="楷体_GB2312" pitchFamily="49" charset="-122"/>
                <a:ea typeface="楷体_GB2312" pitchFamily="49" charset="-122"/>
              </a:rPr>
              <a:t>分离理由作为判据</a:t>
            </a:r>
          </a:p>
          <a:p>
            <a:pPr eaLnBrk="1" hangingPunct="1">
              <a:buFont typeface="Wingdings 2" pitchFamily="18" charset="2"/>
              <a:buNone/>
            </a:pPr>
            <a:r>
              <a:rPr lang="zh-CN" altLang="en-US" sz="2800" b="1" dirty="0">
                <a:latin typeface="楷体_GB2312" pitchFamily="49" charset="-122"/>
                <a:ea typeface="楷体_GB2312" pitchFamily="49" charset="-122"/>
              </a:rPr>
              <a:t>选择分离方法的最后一种考虑是分离的理由。可能的理由有（</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）一组分或组分组的提纯，（</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）除去不需要的组分，（</a:t>
            </a: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）为后续加工回收或除去组分。就提纯而言，应用</a:t>
            </a:r>
            <a:r>
              <a:rPr lang="en-US" altLang="zh-CN" sz="2800" b="1" dirty="0">
                <a:latin typeface="楷体_GB2312" pitchFamily="49" charset="-122"/>
                <a:ea typeface="楷体_GB2312" pitchFamily="49" charset="-122"/>
              </a:rPr>
              <a:t>MSA</a:t>
            </a:r>
            <a:r>
              <a:rPr lang="zh-CN" altLang="en-US" sz="2800" b="1" dirty="0">
                <a:latin typeface="楷体_GB2312" pitchFamily="49" charset="-122"/>
                <a:ea typeface="楷体_GB2312" pitchFamily="49" charset="-122"/>
              </a:rPr>
              <a:t>方法可避免用</a:t>
            </a:r>
            <a:r>
              <a:rPr lang="en-US" altLang="zh-CN" sz="2800" b="1" dirty="0">
                <a:latin typeface="楷体_GB2312" pitchFamily="49" charset="-122"/>
                <a:ea typeface="楷体_GB2312" pitchFamily="49" charset="-122"/>
              </a:rPr>
              <a:t>ESA</a:t>
            </a:r>
            <a:r>
              <a:rPr lang="zh-CN" altLang="en-US" sz="2800" b="1" dirty="0">
                <a:latin typeface="楷体_GB2312" pitchFamily="49" charset="-122"/>
                <a:ea typeface="楷体_GB2312" pitchFamily="49" charset="-122"/>
              </a:rPr>
              <a:t>方法时暴露在可能引起分解的高温中。在某些情况下，在脱除不需要组分的同时脱除不过多的需要组分在经济上是可以接受的。同样地，在循环组分的回收中，产物的高分离程度可能是不必要的。</a:t>
            </a:r>
          </a:p>
        </p:txBody>
      </p:sp>
    </p:spTree>
    <p:extLst>
      <p:ext uri="{BB962C8B-B14F-4D97-AF65-F5344CB8AC3E}">
        <p14:creationId xmlns:p14="http://schemas.microsoft.com/office/powerpoint/2010/main" val="601026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Rot="1" noChangeArrowheads="1"/>
          </p:cNvSpPr>
          <p:nvPr>
            <p:ph type="body" idx="1"/>
          </p:nvPr>
        </p:nvSpPr>
        <p:spPr/>
        <p:txBody>
          <a:bodyPr/>
          <a:lstStyle/>
          <a:p>
            <a:pPr eaLnBrk="1" hangingPunct="1"/>
            <a:r>
              <a:rPr lang="zh-CN" altLang="en-US" b="1" dirty="0">
                <a:ea typeface="仿宋_GB2312" pitchFamily="49" charset="-122"/>
              </a:rPr>
              <a:t>非均相混合物</a:t>
            </a:r>
          </a:p>
          <a:p>
            <a:pPr eaLnBrk="1" hangingPunct="1"/>
            <a:r>
              <a:rPr lang="zh-CN" altLang="en-US" b="1" dirty="0">
                <a:ea typeface="仿宋_GB2312" pitchFamily="49" charset="-122"/>
              </a:rPr>
              <a:t>均相混合物</a:t>
            </a:r>
          </a:p>
          <a:p>
            <a:pPr eaLnBrk="1" hangingPunct="1"/>
            <a:endParaRPr lang="zh-CN" altLang="en-US" b="1" dirty="0">
              <a:ea typeface="仿宋_GB2312" pitchFamily="49" charset="-122"/>
            </a:endParaRPr>
          </a:p>
          <a:p>
            <a:pPr eaLnBrk="1" hangingPunct="1"/>
            <a:r>
              <a:rPr lang="zh-CN" altLang="en-US" b="1" dirty="0">
                <a:ea typeface="仿宋_GB2312" pitchFamily="49" charset="-122"/>
              </a:rPr>
              <a:t>先进行非均相混合物的分离，再进行均相混合物的分离</a:t>
            </a:r>
          </a:p>
        </p:txBody>
      </p:sp>
      <p:sp>
        <p:nvSpPr>
          <p:cNvPr id="44035" name="Text Box 4"/>
          <p:cNvSpPr txBox="1">
            <a:spLocks noChangeArrowheads="1"/>
          </p:cNvSpPr>
          <p:nvPr/>
        </p:nvSpPr>
        <p:spPr bwMode="auto">
          <a:xfrm>
            <a:off x="2103437" y="116632"/>
            <a:ext cx="5132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sz="3600" dirty="0">
                <a:solidFill>
                  <a:schemeClr val="tx2"/>
                </a:solidFill>
                <a:ea typeface="隶书" pitchFamily="49" charset="-122"/>
              </a:rPr>
              <a:t>分离设备的选择</a:t>
            </a:r>
          </a:p>
        </p:txBody>
      </p:sp>
    </p:spTree>
    <p:extLst>
      <p:ext uri="{BB962C8B-B14F-4D97-AF65-F5344CB8AC3E}">
        <p14:creationId xmlns:p14="http://schemas.microsoft.com/office/powerpoint/2010/main" val="477134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611560" y="188640"/>
            <a:ext cx="8229600" cy="647700"/>
          </a:xfrm>
        </p:spPr>
        <p:txBody>
          <a:bodyPr/>
          <a:lstStyle/>
          <a:p>
            <a:pPr eaLnBrk="1" hangingPunct="1"/>
            <a:r>
              <a:rPr lang="zh-CN" altLang="en-US" sz="3600" b="1" dirty="0">
                <a:ea typeface="仿宋_GB2312" pitchFamily="49" charset="-122"/>
              </a:rPr>
              <a:t>非均相混合物的分离方法</a:t>
            </a:r>
          </a:p>
        </p:txBody>
      </p:sp>
      <p:sp>
        <p:nvSpPr>
          <p:cNvPr id="45059" name="Rectangle 3"/>
          <p:cNvSpPr>
            <a:spLocks noGrp="1" noRot="1" noChangeArrowheads="1"/>
          </p:cNvSpPr>
          <p:nvPr>
            <p:ph type="body" idx="1"/>
          </p:nvPr>
        </p:nvSpPr>
        <p:spPr/>
        <p:txBody>
          <a:bodyPr/>
          <a:lstStyle/>
          <a:p>
            <a:pPr eaLnBrk="1" hangingPunct="1"/>
            <a:r>
              <a:rPr lang="zh-CN" altLang="en-US" b="1">
                <a:ea typeface="仿宋_GB2312" pitchFamily="49" charset="-122"/>
              </a:rPr>
              <a:t>沉降</a:t>
            </a:r>
          </a:p>
          <a:p>
            <a:pPr eaLnBrk="1" hangingPunct="1"/>
            <a:r>
              <a:rPr lang="zh-CN" altLang="en-US" b="1">
                <a:ea typeface="仿宋_GB2312" pitchFamily="49" charset="-122"/>
              </a:rPr>
              <a:t>浮选</a:t>
            </a:r>
          </a:p>
          <a:p>
            <a:pPr eaLnBrk="1" hangingPunct="1"/>
            <a:r>
              <a:rPr lang="zh-CN" altLang="en-US" b="1">
                <a:ea typeface="仿宋_GB2312" pitchFamily="49" charset="-122"/>
              </a:rPr>
              <a:t>离心分离</a:t>
            </a:r>
          </a:p>
          <a:p>
            <a:pPr eaLnBrk="1" hangingPunct="1"/>
            <a:r>
              <a:rPr lang="zh-CN" altLang="en-US" b="1">
                <a:ea typeface="仿宋_GB2312" pitchFamily="49" charset="-122"/>
              </a:rPr>
              <a:t>过滤</a:t>
            </a:r>
          </a:p>
        </p:txBody>
      </p:sp>
    </p:spTree>
    <p:extLst>
      <p:ext uri="{BB962C8B-B14F-4D97-AF65-F5344CB8AC3E}">
        <p14:creationId xmlns:p14="http://schemas.microsoft.com/office/powerpoint/2010/main" val="187528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611560" y="188640"/>
            <a:ext cx="8229600" cy="647700"/>
          </a:xfrm>
        </p:spPr>
        <p:txBody>
          <a:bodyPr/>
          <a:lstStyle/>
          <a:p>
            <a:pPr eaLnBrk="1" hangingPunct="1"/>
            <a:r>
              <a:rPr lang="zh-CN" altLang="en-US" sz="3600" b="1" dirty="0">
                <a:ea typeface="黑体" pitchFamily="2" charset="-122"/>
              </a:rPr>
              <a:t>沉降</a:t>
            </a:r>
          </a:p>
        </p:txBody>
      </p:sp>
      <p:sp>
        <p:nvSpPr>
          <p:cNvPr id="46083" name="Rectangle 3"/>
          <p:cNvSpPr>
            <a:spLocks noGrp="1" noRot="1" noChangeArrowheads="1"/>
          </p:cNvSpPr>
          <p:nvPr>
            <p:ph type="body" idx="1"/>
          </p:nvPr>
        </p:nvSpPr>
        <p:spPr>
          <a:xfrm>
            <a:off x="301625" y="1600200"/>
            <a:ext cx="8540750" cy="676275"/>
          </a:xfrm>
        </p:spPr>
        <p:txBody>
          <a:bodyPr/>
          <a:lstStyle/>
          <a:p>
            <a:pPr eaLnBrk="1" hangingPunct="1"/>
            <a:r>
              <a:rPr lang="zh-CN" altLang="en-US" sz="2800" b="1">
                <a:ea typeface="仿宋_GB2312" pitchFamily="49" charset="-122"/>
              </a:rPr>
              <a:t>颗粒受重力的作用从流体中分离出来。</a:t>
            </a:r>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7200900"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6085" name="Text Box 5"/>
          <p:cNvSpPr txBox="1">
            <a:spLocks noChangeArrowheads="1"/>
          </p:cNvSpPr>
          <p:nvPr/>
        </p:nvSpPr>
        <p:spPr bwMode="auto">
          <a:xfrm>
            <a:off x="3203575" y="5949950"/>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sz="2400">
                <a:ea typeface="仿宋_GB2312" pitchFamily="49" charset="-122"/>
              </a:rPr>
              <a:t>重力粒度分级器</a:t>
            </a:r>
          </a:p>
        </p:txBody>
      </p:sp>
    </p:spTree>
    <p:extLst>
      <p:ext uri="{BB962C8B-B14F-4D97-AF65-F5344CB8AC3E}">
        <p14:creationId xmlns:p14="http://schemas.microsoft.com/office/powerpoint/2010/main" val="475713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565944" y="116632"/>
            <a:ext cx="8229600" cy="647700"/>
          </a:xfrm>
        </p:spPr>
        <p:txBody>
          <a:bodyPr/>
          <a:lstStyle/>
          <a:p>
            <a:pPr eaLnBrk="1" hangingPunct="1"/>
            <a:r>
              <a:rPr lang="zh-CN" altLang="en-US" sz="3600" dirty="0">
                <a:ea typeface="黑体" pitchFamily="2" charset="-122"/>
              </a:rPr>
              <a:t>离心分离</a:t>
            </a:r>
          </a:p>
        </p:txBody>
      </p:sp>
      <p:sp>
        <p:nvSpPr>
          <p:cNvPr id="47107" name="Rectangle 4"/>
          <p:cNvSpPr>
            <a:spLocks noGrp="1" noRot="1" noChangeArrowheads="1"/>
          </p:cNvSpPr>
          <p:nvPr>
            <p:ph type="body" idx="1"/>
          </p:nvPr>
        </p:nvSpPr>
        <p:spPr>
          <a:xfrm>
            <a:off x="250825" y="1341438"/>
            <a:ext cx="8540750" cy="676275"/>
          </a:xfrm>
          <a:noFill/>
        </p:spPr>
        <p:txBody>
          <a:bodyPr/>
          <a:lstStyle/>
          <a:p>
            <a:pPr eaLnBrk="1" hangingPunct="1"/>
            <a:r>
              <a:rPr lang="zh-CN" altLang="en-US" sz="2800" b="1">
                <a:ea typeface="仿宋_GB2312" pitchFamily="49" charset="-122"/>
              </a:rPr>
              <a:t>颗粒受离心力的作用从流体中分离出来。</a:t>
            </a:r>
          </a:p>
        </p:txBody>
      </p:sp>
      <p:pic>
        <p:nvPicPr>
          <p:cNvPr id="471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349500"/>
            <a:ext cx="6408738"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84726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611560" y="260648"/>
            <a:ext cx="8229600" cy="647700"/>
          </a:xfrm>
        </p:spPr>
        <p:txBody>
          <a:bodyPr/>
          <a:lstStyle/>
          <a:p>
            <a:pPr eaLnBrk="1" hangingPunct="1"/>
            <a:r>
              <a:rPr lang="zh-CN" altLang="en-US" sz="3600">
                <a:ea typeface="黑体" pitchFamily="2" charset="-122"/>
              </a:rPr>
              <a:t>过滤</a:t>
            </a:r>
          </a:p>
        </p:txBody>
      </p:sp>
      <p:sp>
        <p:nvSpPr>
          <p:cNvPr id="48131" name="Rectangle 3"/>
          <p:cNvSpPr>
            <a:spLocks noGrp="1" noRot="1" noChangeArrowheads="1"/>
          </p:cNvSpPr>
          <p:nvPr>
            <p:ph type="body" idx="1"/>
          </p:nvPr>
        </p:nvSpPr>
        <p:spPr>
          <a:xfrm>
            <a:off x="250825" y="1268413"/>
            <a:ext cx="8540750" cy="604837"/>
          </a:xfrm>
        </p:spPr>
        <p:txBody>
          <a:bodyPr/>
          <a:lstStyle/>
          <a:p>
            <a:pPr eaLnBrk="1" hangingPunct="1">
              <a:lnSpc>
                <a:spcPct val="80000"/>
              </a:lnSpc>
            </a:pPr>
            <a:r>
              <a:rPr lang="zh-CN" altLang="en-US" sz="2800" b="1">
                <a:ea typeface="仿宋_GB2312" pitchFamily="49" charset="-122"/>
              </a:rPr>
              <a:t>利用压差使悬浮液</a:t>
            </a:r>
            <a:r>
              <a:rPr lang="en-US" altLang="zh-CN" sz="2800" b="1">
                <a:ea typeface="仿宋_GB2312" pitchFamily="49" charset="-122"/>
              </a:rPr>
              <a:t>(</a:t>
            </a:r>
            <a:r>
              <a:rPr lang="zh-CN" altLang="en-US" sz="2800" b="1">
                <a:ea typeface="仿宋_GB2312" pitchFamily="49" charset="-122"/>
              </a:rPr>
              <a:t>气</a:t>
            </a:r>
            <a:r>
              <a:rPr lang="en-US" altLang="zh-CN" sz="2800" b="1">
                <a:ea typeface="仿宋_GB2312" pitchFamily="49" charset="-122"/>
              </a:rPr>
              <a:t>)</a:t>
            </a:r>
            <a:r>
              <a:rPr lang="zh-CN" altLang="en-US" sz="2800" b="1">
                <a:ea typeface="仿宋_GB2312" pitchFamily="49" charset="-122"/>
              </a:rPr>
              <a:t>通过多孔性介质分离悬浮在液体或气体中的固体颗粒</a:t>
            </a:r>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187575"/>
            <a:ext cx="5395913"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826279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611560" y="188640"/>
            <a:ext cx="8229600" cy="647700"/>
          </a:xfrm>
        </p:spPr>
        <p:txBody>
          <a:bodyPr/>
          <a:lstStyle/>
          <a:p>
            <a:pPr eaLnBrk="1" hangingPunct="1"/>
            <a:r>
              <a:rPr lang="zh-CN" altLang="en-US" sz="3600" b="1" dirty="0">
                <a:ea typeface="黑体" pitchFamily="2" charset="-122"/>
              </a:rPr>
              <a:t>均相混合物的分离方法</a:t>
            </a:r>
          </a:p>
        </p:txBody>
      </p:sp>
      <p:sp>
        <p:nvSpPr>
          <p:cNvPr id="49155" name="Rectangle 3"/>
          <p:cNvSpPr>
            <a:spLocks noGrp="1" noRot="1" noChangeArrowheads="1"/>
          </p:cNvSpPr>
          <p:nvPr>
            <p:ph type="body" idx="1"/>
          </p:nvPr>
        </p:nvSpPr>
        <p:spPr/>
        <p:txBody>
          <a:bodyPr/>
          <a:lstStyle/>
          <a:p>
            <a:pPr eaLnBrk="1" hangingPunct="1"/>
            <a:r>
              <a:rPr lang="zh-CN" altLang="en-US" b="1">
                <a:ea typeface="仿宋_GB2312" pitchFamily="49" charset="-122"/>
              </a:rPr>
              <a:t>蒸馏</a:t>
            </a:r>
          </a:p>
          <a:p>
            <a:pPr eaLnBrk="1" hangingPunct="1">
              <a:buFont typeface="Wingdings 2" pitchFamily="18" charset="2"/>
              <a:buNone/>
            </a:pPr>
            <a:r>
              <a:rPr lang="zh-CN" altLang="en-US" b="1">
                <a:ea typeface="仿宋_GB2312" pitchFamily="49" charset="-122"/>
              </a:rPr>
              <a:t>   </a:t>
            </a:r>
            <a:r>
              <a:rPr lang="zh-CN" altLang="en-US" sz="2400" b="1">
                <a:ea typeface="仿宋_GB2312" pitchFamily="49" charset="-122"/>
              </a:rPr>
              <a:t>相对挥发度的不同</a:t>
            </a:r>
          </a:p>
          <a:p>
            <a:pPr eaLnBrk="1" hangingPunct="1">
              <a:buFont typeface="Wingdings 2" pitchFamily="18" charset="2"/>
              <a:buNone/>
            </a:pPr>
            <a:endParaRPr lang="zh-CN" altLang="en-US" b="1">
              <a:ea typeface="仿宋_GB2312" pitchFamily="49" charset="-122"/>
            </a:endParaRPr>
          </a:p>
          <a:p>
            <a:pPr eaLnBrk="1" hangingPunct="1"/>
            <a:r>
              <a:rPr lang="zh-CN" altLang="en-US" b="1">
                <a:ea typeface="仿宋_GB2312" pitchFamily="49" charset="-122"/>
              </a:rPr>
              <a:t>吸收</a:t>
            </a:r>
          </a:p>
          <a:p>
            <a:pPr eaLnBrk="1" hangingPunct="1">
              <a:buFont typeface="Wingdings 2" pitchFamily="18" charset="2"/>
              <a:buNone/>
            </a:pPr>
            <a:r>
              <a:rPr lang="zh-CN" altLang="en-US" b="1">
                <a:ea typeface="仿宋_GB2312" pitchFamily="49" charset="-122"/>
              </a:rPr>
              <a:t>    </a:t>
            </a:r>
            <a:r>
              <a:rPr lang="zh-CN" altLang="en-US" sz="2400" b="1">
                <a:ea typeface="仿宋_GB2312" pitchFamily="49" charset="-122"/>
              </a:rPr>
              <a:t>溶解度的不同</a:t>
            </a:r>
          </a:p>
          <a:p>
            <a:pPr eaLnBrk="1" hangingPunct="1">
              <a:buFont typeface="Wingdings" pitchFamily="2" charset="2"/>
              <a:buChar char="n"/>
            </a:pPr>
            <a:endParaRPr lang="zh-CN" altLang="en-US" sz="2400" b="1">
              <a:ea typeface="仿宋_GB2312" pitchFamily="49" charset="-122"/>
            </a:endParaRPr>
          </a:p>
          <a:p>
            <a:pPr eaLnBrk="1" hangingPunct="1">
              <a:buSzPct val="60000"/>
              <a:buFont typeface="Wingdings" pitchFamily="2" charset="2"/>
              <a:buChar char="n"/>
            </a:pPr>
            <a:r>
              <a:rPr lang="zh-CN" altLang="en-US" b="1">
                <a:ea typeface="仿宋_GB2312" pitchFamily="49" charset="-122"/>
              </a:rPr>
              <a:t>萃取</a:t>
            </a:r>
          </a:p>
          <a:p>
            <a:pPr eaLnBrk="1" hangingPunct="1">
              <a:buFont typeface="Wingdings" pitchFamily="2" charset="2"/>
              <a:buNone/>
            </a:pPr>
            <a:r>
              <a:rPr lang="zh-CN" altLang="en-US" sz="2400" b="1">
                <a:ea typeface="仿宋_GB2312" pitchFamily="49" charset="-122"/>
              </a:rPr>
              <a:t>     溶解度的不同</a:t>
            </a:r>
          </a:p>
        </p:txBody>
      </p:sp>
    </p:spTree>
    <p:extLst>
      <p:ext uri="{BB962C8B-B14F-4D97-AF65-F5344CB8AC3E}">
        <p14:creationId xmlns:p14="http://schemas.microsoft.com/office/powerpoint/2010/main" val="2658081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04800" y="404664"/>
            <a:ext cx="8382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800" dirty="0">
                <a:solidFill>
                  <a:srgbClr val="FF0000"/>
                </a:solidFill>
                <a:latin typeface="仿宋_GB2312" pitchFamily="49" charset="-122"/>
                <a:ea typeface="仿宋_GB2312" pitchFamily="49" charset="-122"/>
              </a:rPr>
              <a:t>1 </a:t>
            </a:r>
            <a:r>
              <a:rPr kumimoji="1" lang="zh-CN" altLang="en-US" sz="2800" dirty="0">
                <a:solidFill>
                  <a:srgbClr val="FF0000"/>
                </a:solidFill>
                <a:latin typeface="仿宋_GB2312" pitchFamily="49" charset="-122"/>
                <a:ea typeface="仿宋_GB2312" pitchFamily="49" charset="-122"/>
              </a:rPr>
              <a:t>分离方法选择</a:t>
            </a:r>
          </a:p>
          <a:p>
            <a:pPr eaLnBrk="1" hangingPunct="1">
              <a:spcBef>
                <a:spcPct val="50000"/>
              </a:spcBef>
            </a:pPr>
            <a:r>
              <a:rPr kumimoji="1" lang="zh-CN" altLang="en-US" sz="2400" dirty="0">
                <a:latin typeface="仿宋_GB2312" pitchFamily="49" charset="-122"/>
                <a:ea typeface="仿宋_GB2312" pitchFamily="49" charset="-122"/>
              </a:rPr>
              <a:t>试探规则：根据过去的经验和研究对象的热力学性质进行半定量分析所得的结论。</a:t>
            </a:r>
          </a:p>
          <a:p>
            <a:pPr eaLnBrk="1" hangingPunct="1">
              <a:spcBef>
                <a:spcPct val="50000"/>
              </a:spcBef>
            </a:pPr>
            <a:r>
              <a:rPr kumimoji="1" lang="zh-CN" altLang="en-US" sz="2400" dirty="0">
                <a:latin typeface="仿宋_GB2312" pitchFamily="49" charset="-122"/>
                <a:ea typeface="仿宋_GB2312" pitchFamily="49" charset="-122"/>
              </a:rPr>
              <a:t>根据探试规则得出的结论不一定是最佳方案，但是它能大幅度减少可能的方案数，从而提高设计速度。</a:t>
            </a:r>
          </a:p>
          <a:p>
            <a:pPr eaLnBrk="1" hangingPunct="1">
              <a:spcBef>
                <a:spcPct val="50000"/>
              </a:spcBef>
            </a:pPr>
            <a:r>
              <a:rPr kumimoji="1" lang="zh-CN" altLang="en-US" sz="2400" dirty="0">
                <a:latin typeface="仿宋_GB2312" pitchFamily="49" charset="-122"/>
                <a:ea typeface="仿宋_GB2312" pitchFamily="49" charset="-122"/>
              </a:rPr>
              <a:t>几个名词定义：</a:t>
            </a:r>
          </a:p>
          <a:p>
            <a:pPr eaLnBrk="1" hangingPunct="1">
              <a:spcBef>
                <a:spcPct val="50000"/>
              </a:spcBef>
            </a:pPr>
            <a:r>
              <a:rPr kumimoji="1" lang="zh-CN" altLang="en-US" sz="2400" dirty="0">
                <a:latin typeface="仿宋_GB2312" pitchFamily="49" charset="-122"/>
                <a:ea typeface="仿宋_GB2312" pitchFamily="49" charset="-122"/>
              </a:rPr>
              <a:t>分配系数：</a:t>
            </a:r>
            <a:r>
              <a:rPr kumimoji="1" lang="zh-CN" altLang="en-US" sz="2000" dirty="0">
                <a:latin typeface="仿宋_GB2312" pitchFamily="49" charset="-122"/>
                <a:ea typeface="仿宋_GB2312" pitchFamily="49" charset="-122"/>
              </a:rPr>
              <a:t>在平衡状态下某组分在轻相与重相中分子分数的比</a:t>
            </a:r>
            <a:endParaRPr kumimoji="1" lang="zh-CN" altLang="en-US" sz="2400" dirty="0">
              <a:latin typeface="仿宋_GB2312" pitchFamily="49" charset="-122"/>
              <a:ea typeface="仿宋_GB2312" pitchFamily="49" charset="-122"/>
            </a:endParaRPr>
          </a:p>
          <a:p>
            <a:pPr eaLnBrk="1" hangingPunct="1">
              <a:spcBef>
                <a:spcPct val="50000"/>
              </a:spcBef>
            </a:pPr>
            <a:r>
              <a:rPr kumimoji="1" lang="zh-CN" altLang="en-US" sz="2400" dirty="0">
                <a:latin typeface="仿宋_GB2312" pitchFamily="49" charset="-122"/>
                <a:ea typeface="仿宋_GB2312" pitchFamily="49" charset="-122"/>
              </a:rPr>
              <a:t>分离因子：</a:t>
            </a:r>
            <a:r>
              <a:rPr kumimoji="1" lang="zh-CN" altLang="en-US" sz="2000" dirty="0">
                <a:latin typeface="仿宋_GB2312" pitchFamily="49" charset="-122"/>
                <a:ea typeface="仿宋_GB2312" pitchFamily="49" charset="-122"/>
              </a:rPr>
              <a:t>两个组分分配系数的比例</a:t>
            </a:r>
            <a:endParaRPr kumimoji="1" lang="zh-CN" altLang="en-US" sz="2400" dirty="0">
              <a:latin typeface="仿宋_GB2312" pitchFamily="49" charset="-122"/>
              <a:ea typeface="仿宋_GB2312" pitchFamily="49" charset="-122"/>
            </a:endParaRPr>
          </a:p>
          <a:p>
            <a:pPr eaLnBrk="1" hangingPunct="1">
              <a:spcBef>
                <a:spcPct val="50000"/>
              </a:spcBef>
            </a:pPr>
            <a:r>
              <a:rPr kumimoji="1" lang="zh-CN" altLang="en-US" sz="2400" dirty="0">
                <a:solidFill>
                  <a:srgbClr val="FF0000"/>
                </a:solidFill>
                <a:latin typeface="仿宋_GB2312" pitchFamily="49" charset="-122"/>
                <a:ea typeface="仿宋_GB2312" pitchFamily="49" charset="-122"/>
              </a:rPr>
              <a:t>质量分离剂和能量分离剂</a:t>
            </a:r>
            <a:r>
              <a:rPr kumimoji="1" lang="zh-CN" altLang="en-US" sz="2000" dirty="0">
                <a:latin typeface="仿宋_GB2312" pitchFamily="49" charset="-122"/>
                <a:ea typeface="仿宋_GB2312" pitchFamily="49" charset="-122"/>
              </a:rPr>
              <a:t>：加到分离单元，对所需要的分离做出贡献的组分</a:t>
            </a:r>
            <a:endParaRPr kumimoji="1" lang="zh-CN" altLang="en-US" sz="2400" dirty="0">
              <a:latin typeface="仿宋_GB2312" pitchFamily="49" charset="-122"/>
              <a:ea typeface="仿宋_GB2312" pitchFamily="49" charset="-122"/>
            </a:endParaRPr>
          </a:p>
          <a:p>
            <a:pPr eaLnBrk="1" hangingPunct="1">
              <a:spcBef>
                <a:spcPct val="50000"/>
              </a:spcBef>
            </a:pPr>
            <a:r>
              <a:rPr kumimoji="1" lang="zh-CN" altLang="en-US" sz="2400" dirty="0">
                <a:latin typeface="仿宋_GB2312" pitchFamily="49" charset="-122"/>
                <a:ea typeface="仿宋_GB2312" pitchFamily="49" charset="-122"/>
              </a:rPr>
              <a:t>次序表：</a:t>
            </a:r>
            <a:r>
              <a:rPr kumimoji="1" lang="zh-CN" altLang="en-US" sz="2000" dirty="0">
                <a:latin typeface="仿宋_GB2312" pitchFamily="49" charset="-122"/>
                <a:ea typeface="仿宋_GB2312" pitchFamily="49" charset="-122"/>
              </a:rPr>
              <a:t>进料各组分按照分配系数递减的次序所排列的表</a:t>
            </a:r>
            <a:endParaRPr kumimoji="1" lang="zh-CN" altLang="en-US" sz="2400" dirty="0">
              <a:latin typeface="仿宋_GB2312" pitchFamily="49" charset="-122"/>
              <a:ea typeface="仿宋_GB2312" pitchFamily="49" charset="-122"/>
            </a:endParaRPr>
          </a:p>
          <a:p>
            <a:pPr eaLnBrk="1" hangingPunct="1">
              <a:spcBef>
                <a:spcPct val="50000"/>
              </a:spcBef>
            </a:pPr>
            <a:r>
              <a:rPr kumimoji="1" lang="zh-CN" altLang="en-US" sz="2400" dirty="0">
                <a:latin typeface="仿宋_GB2312" pitchFamily="49" charset="-122"/>
                <a:ea typeface="仿宋_GB2312" pitchFamily="49" charset="-122"/>
              </a:rPr>
              <a:t>关键组分：</a:t>
            </a:r>
            <a:r>
              <a:rPr kumimoji="1" lang="zh-CN" altLang="en-US" sz="2000" dirty="0">
                <a:latin typeface="仿宋_GB2312" pitchFamily="49" charset="-122"/>
                <a:ea typeface="仿宋_GB2312" pitchFamily="49" charset="-122"/>
              </a:rPr>
              <a:t>决定分离要求的两个组分</a:t>
            </a:r>
            <a:endParaRPr kumimoji="1" lang="zh-CN" altLang="en-US" sz="2400" dirty="0">
              <a:latin typeface="仿宋_GB2312" pitchFamily="49" charset="-122"/>
              <a:ea typeface="仿宋_GB2312" pitchFamily="49" charset="-122"/>
            </a:endParaRPr>
          </a:p>
        </p:txBody>
      </p:sp>
    </p:spTree>
    <p:extLst>
      <p:ext uri="{BB962C8B-B14F-4D97-AF65-F5344CB8AC3E}">
        <p14:creationId xmlns:p14="http://schemas.microsoft.com/office/powerpoint/2010/main" val="3587347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04800" y="390128"/>
            <a:ext cx="838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dirty="0">
                <a:solidFill>
                  <a:schemeClr val="tx2"/>
                </a:solidFill>
                <a:latin typeface="仿宋_GB2312" pitchFamily="49" charset="-122"/>
                <a:ea typeface="仿宋_GB2312" pitchFamily="49" charset="-122"/>
              </a:rPr>
              <a:t>选择分离方法的试探规则</a:t>
            </a:r>
            <a:r>
              <a:rPr kumimoji="1" lang="zh-CN" altLang="en-US" sz="2400" dirty="0">
                <a:latin typeface="仿宋_GB2312" pitchFamily="49" charset="-122"/>
                <a:ea typeface="仿宋_GB2312" pitchFamily="49" charset="-122"/>
              </a:rPr>
              <a:t>：</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1</a:t>
            </a:r>
            <a:r>
              <a:rPr kumimoji="1" lang="zh-CN" altLang="en-US" sz="2400" dirty="0">
                <a:latin typeface="仿宋_GB2312" pitchFamily="49" charset="-122"/>
                <a:ea typeface="仿宋_GB2312" pitchFamily="49" charset="-122"/>
              </a:rPr>
              <a:t>）选择具有大的分离因子的分离过程</a:t>
            </a:r>
          </a:p>
        </p:txBody>
      </p:sp>
      <p:graphicFrame>
        <p:nvGraphicFramePr>
          <p:cNvPr id="35910" name="Group 70"/>
          <p:cNvGraphicFramePr>
            <a:graphicFrameLocks noGrp="1"/>
          </p:cNvGraphicFramePr>
          <p:nvPr>
            <p:extLst>
              <p:ext uri="{D42A27DB-BD31-4B8C-83A1-F6EECF244321}">
                <p14:modId xmlns:p14="http://schemas.microsoft.com/office/powerpoint/2010/main" val="2664100142"/>
              </p:ext>
            </p:extLst>
          </p:nvPr>
        </p:nvGraphicFramePr>
        <p:xfrm>
          <a:off x="914400" y="1558528"/>
          <a:ext cx="7239000" cy="2566990"/>
        </p:xfrm>
        <a:graphic>
          <a:graphicData uri="http://schemas.openxmlformats.org/drawingml/2006/table">
            <a:tbl>
              <a:tblPr/>
              <a:tblGrid>
                <a:gridCol w="36576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666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分子性质</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受影响的分离过程</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分子量</a:t>
                      </a:r>
                    </a:p>
                  </a:txBody>
                  <a:tcPr marT="45711" marB="4571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精馏、蒸发</a:t>
                      </a:r>
                    </a:p>
                  </a:txBody>
                  <a:tcPr marT="45711" marB="4571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82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分子形状</a:t>
                      </a: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吸附、结晶</a:t>
                      </a: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57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分子体积</a:t>
                      </a: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吸附</a:t>
                      </a: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82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偶极距、极性</a:t>
                      </a: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萃取、吸附</a:t>
                      </a: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574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分子电负荷</a:t>
                      </a:r>
                    </a:p>
                  </a:txBody>
                  <a:tcPr marT="45711" marB="4571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电除法、电除雾</a:t>
                      </a:r>
                    </a:p>
                  </a:txBody>
                  <a:tcPr marT="45711" marB="4571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66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化学活性</a:t>
                      </a:r>
                    </a:p>
                  </a:txBody>
                  <a:tcPr marT="45711" marB="4571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800" b="1" i="0" u="none" strike="noStrike" cap="none" normalizeH="0" baseline="0">
                          <a:ln>
                            <a:noFill/>
                          </a:ln>
                          <a:solidFill>
                            <a:schemeClr val="tx1"/>
                          </a:solidFill>
                          <a:effectLst/>
                          <a:latin typeface="仿宋_GB2312" pitchFamily="49" charset="-122"/>
                          <a:ea typeface="仿宋_GB2312" pitchFamily="49" charset="-122"/>
                        </a:rPr>
                        <a:t>化学吸收、反应精馏</a:t>
                      </a:r>
                    </a:p>
                  </a:txBody>
                  <a:tcPr marT="45711" marB="4571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5907" name="Text Box 67"/>
          <p:cNvSpPr txBox="1">
            <a:spLocks noChangeArrowheads="1"/>
          </p:cNvSpPr>
          <p:nvPr/>
        </p:nvSpPr>
        <p:spPr bwMode="auto">
          <a:xfrm>
            <a:off x="381000" y="4581128"/>
            <a:ext cx="79248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2</a:t>
            </a:r>
            <a:r>
              <a:rPr kumimoji="1" lang="zh-CN" altLang="en-US" sz="2400">
                <a:latin typeface="仿宋_GB2312" pitchFamily="49" charset="-122"/>
                <a:ea typeface="仿宋_GB2312" pitchFamily="49" charset="-122"/>
              </a:rPr>
              <a:t>）尽量避免极端的过程条件</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3</a:t>
            </a:r>
            <a:r>
              <a:rPr kumimoji="1" lang="zh-CN" altLang="en-US" sz="2400">
                <a:latin typeface="仿宋_GB2312" pitchFamily="49" charset="-122"/>
                <a:ea typeface="仿宋_GB2312" pitchFamily="49" charset="-122"/>
              </a:rPr>
              <a:t>）当分离过程需要多个分离级时，应优先选择平衡分离过程而不选择速度控制过程。</a:t>
            </a:r>
          </a:p>
        </p:txBody>
      </p:sp>
    </p:spTree>
    <p:extLst>
      <p:ext uri="{BB962C8B-B14F-4D97-AF65-F5344CB8AC3E}">
        <p14:creationId xmlns:p14="http://schemas.microsoft.com/office/powerpoint/2010/main" val="89897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slide(fromBottom)">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5910"/>
                                        </p:tgtEl>
                                        <p:attrNameLst>
                                          <p:attrName>style.visibility</p:attrName>
                                        </p:attrNameLst>
                                      </p:cBhvr>
                                      <p:to>
                                        <p:strVal val="visible"/>
                                      </p:to>
                                    </p:set>
                                    <p:animEffect transition="in" filter="slide(fromBottom)">
                                      <p:cBhvr>
                                        <p:cTn id="12" dur="500"/>
                                        <p:tgtEl>
                                          <p:spTgt spid="359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907">
                                            <p:txEl>
                                              <p:pRg st="0" end="0"/>
                                            </p:txEl>
                                          </p:spTgt>
                                        </p:tgtEl>
                                        <p:attrNameLst>
                                          <p:attrName>style.visibility</p:attrName>
                                        </p:attrNameLst>
                                      </p:cBhvr>
                                      <p:to>
                                        <p:strVal val="visible"/>
                                      </p:to>
                                    </p:set>
                                    <p:animEffect transition="in" filter="checkerboard(across)">
                                      <p:cBhvr>
                                        <p:cTn id="17" dur="500"/>
                                        <p:tgtEl>
                                          <p:spTgt spid="3590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5907">
                                            <p:txEl>
                                              <p:pRg st="1" end="1"/>
                                            </p:txEl>
                                          </p:spTgt>
                                        </p:tgtEl>
                                        <p:attrNameLst>
                                          <p:attrName>style.visibility</p:attrName>
                                        </p:attrNameLst>
                                      </p:cBhvr>
                                      <p:to>
                                        <p:strVal val="visible"/>
                                      </p:to>
                                    </p:set>
                                    <p:animEffect transition="in" filter="checkerboard(across)">
                                      <p:cBhvr>
                                        <p:cTn id="22" dur="500"/>
                                        <p:tgtEl>
                                          <p:spTgt spid="359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90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28600" y="304800"/>
            <a:ext cx="86868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3200">
                <a:solidFill>
                  <a:srgbClr val="FF0000"/>
                </a:solidFill>
                <a:latin typeface="华文新魏" pitchFamily="2" charset="-122"/>
                <a:ea typeface="华文新魏" pitchFamily="2" charset="-122"/>
              </a:rPr>
              <a:t>(2) </a:t>
            </a:r>
            <a:r>
              <a:rPr kumimoji="1" lang="zh-CN" altLang="en-US" sz="3200">
                <a:solidFill>
                  <a:srgbClr val="FF0000"/>
                </a:solidFill>
                <a:latin typeface="华文新魏" pitchFamily="2" charset="-122"/>
                <a:ea typeface="华文新魏" pitchFamily="2" charset="-122"/>
              </a:rPr>
              <a:t>确定各个过程或工序的组成</a:t>
            </a:r>
          </a:p>
          <a:p>
            <a:pPr eaLnBrk="1" hangingPunct="1">
              <a:spcBef>
                <a:spcPct val="50000"/>
              </a:spcBef>
            </a:pPr>
            <a:r>
              <a:rPr kumimoji="1" lang="zh-CN" altLang="en-US" sz="2400">
                <a:solidFill>
                  <a:schemeClr val="tx2"/>
                </a:solidFill>
                <a:latin typeface="Times New Roman" pitchFamily="18" charset="0"/>
              </a:rPr>
              <a:t>  例如    合成氨工艺中的变换工段</a:t>
            </a:r>
          </a:p>
        </p:txBody>
      </p:sp>
      <p:sp>
        <p:nvSpPr>
          <p:cNvPr id="18447" name="Text Box 15"/>
          <p:cNvSpPr txBox="1">
            <a:spLocks noChangeArrowheads="1"/>
          </p:cNvSpPr>
          <p:nvPr/>
        </p:nvSpPr>
        <p:spPr bwMode="auto">
          <a:xfrm>
            <a:off x="533400" y="3810000"/>
            <a:ext cx="82296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变换反应：    </a:t>
            </a:r>
            <a:r>
              <a:rPr kumimoji="1" lang="en-US" altLang="zh-CN" sz="2400" b="0">
                <a:latin typeface="Times New Roman" pitchFamily="18" charset="0"/>
              </a:rPr>
              <a:t>CO  +  H</a:t>
            </a:r>
            <a:r>
              <a:rPr kumimoji="1" lang="en-US" altLang="zh-CN" sz="2400" b="0" baseline="-25000">
                <a:latin typeface="Times New Roman" pitchFamily="18" charset="0"/>
              </a:rPr>
              <a:t>2</a:t>
            </a:r>
            <a:r>
              <a:rPr kumimoji="1" lang="en-US" altLang="zh-CN" sz="2400" b="0">
                <a:latin typeface="Times New Roman" pitchFamily="18" charset="0"/>
              </a:rPr>
              <a:t>O                 CO</a:t>
            </a:r>
            <a:r>
              <a:rPr kumimoji="1" lang="en-US" altLang="zh-CN" sz="2400" b="0" baseline="-25000">
                <a:latin typeface="Times New Roman" pitchFamily="18" charset="0"/>
              </a:rPr>
              <a:t>2</a:t>
            </a:r>
            <a:r>
              <a:rPr kumimoji="1" lang="en-US" altLang="zh-CN" sz="2400" b="0">
                <a:latin typeface="Times New Roman" pitchFamily="18" charset="0"/>
              </a:rPr>
              <a:t>  +  H</a:t>
            </a:r>
            <a:r>
              <a:rPr kumimoji="1" lang="en-US" altLang="zh-CN" sz="2400" b="0" baseline="-25000">
                <a:latin typeface="Times New Roman" pitchFamily="18" charset="0"/>
              </a:rPr>
              <a:t>2</a:t>
            </a:r>
          </a:p>
          <a:p>
            <a:pPr eaLnBrk="1" hangingPunct="1">
              <a:spcBef>
                <a:spcPct val="50000"/>
              </a:spcBef>
            </a:pPr>
            <a:r>
              <a:rPr kumimoji="1" lang="zh-CN" altLang="en-US" sz="2400" b="0">
                <a:latin typeface="Times New Roman" pitchFamily="18" charset="0"/>
              </a:rPr>
              <a:t>水洗：                  </a:t>
            </a:r>
            <a:r>
              <a:rPr kumimoji="1" lang="en-US" altLang="zh-CN" sz="2400" b="0">
                <a:latin typeface="Times New Roman" pitchFamily="18" charset="0"/>
              </a:rPr>
              <a:t>CO</a:t>
            </a:r>
            <a:r>
              <a:rPr kumimoji="1" lang="en-US" altLang="zh-CN" sz="2400" b="0" baseline="-25000">
                <a:latin typeface="Times New Roman" pitchFamily="18" charset="0"/>
              </a:rPr>
              <a:t>2</a:t>
            </a:r>
            <a:r>
              <a:rPr kumimoji="1" lang="en-US" altLang="zh-CN" sz="2400" b="0">
                <a:latin typeface="Times New Roman" pitchFamily="18" charset="0"/>
              </a:rPr>
              <a:t> + H</a:t>
            </a:r>
            <a:r>
              <a:rPr kumimoji="1" lang="en-US" altLang="zh-CN" sz="2400" b="0" baseline="-25000">
                <a:latin typeface="Times New Roman" pitchFamily="18" charset="0"/>
              </a:rPr>
              <a:t>2</a:t>
            </a:r>
            <a:r>
              <a:rPr kumimoji="1" lang="en-US" altLang="zh-CN" sz="2400" b="0">
                <a:latin typeface="Times New Roman" pitchFamily="18" charset="0"/>
              </a:rPr>
              <a:t>O                 H</a:t>
            </a:r>
            <a:r>
              <a:rPr kumimoji="1" lang="en-US" altLang="zh-CN" sz="2400" b="0" baseline="-25000">
                <a:latin typeface="Times New Roman" pitchFamily="18" charset="0"/>
              </a:rPr>
              <a:t>2</a:t>
            </a:r>
            <a:r>
              <a:rPr kumimoji="1" lang="en-US" altLang="zh-CN" sz="2400" b="0">
                <a:latin typeface="Times New Roman" pitchFamily="18" charset="0"/>
              </a:rPr>
              <a:t>CO</a:t>
            </a:r>
            <a:r>
              <a:rPr kumimoji="1" lang="en-US" altLang="zh-CN" sz="2400" b="0" baseline="-25000">
                <a:latin typeface="Times New Roman" pitchFamily="18" charset="0"/>
              </a:rPr>
              <a:t>3</a:t>
            </a:r>
          </a:p>
          <a:p>
            <a:pPr eaLnBrk="1" hangingPunct="1">
              <a:spcBef>
                <a:spcPct val="50000"/>
              </a:spcBef>
            </a:pPr>
            <a:r>
              <a:rPr kumimoji="1" lang="zh-CN" altLang="en-US" sz="2400" b="0">
                <a:latin typeface="Times New Roman" pitchFamily="18" charset="0"/>
              </a:rPr>
              <a:t>碱洗：                  </a:t>
            </a:r>
            <a:r>
              <a:rPr kumimoji="1" lang="en-US" altLang="zh-CN" sz="2400" b="0">
                <a:latin typeface="Times New Roman" pitchFamily="18" charset="0"/>
              </a:rPr>
              <a:t>CO</a:t>
            </a:r>
            <a:r>
              <a:rPr kumimoji="1" lang="en-US" altLang="zh-CN" sz="2400" b="0" baseline="-25000">
                <a:latin typeface="Times New Roman" pitchFamily="18" charset="0"/>
              </a:rPr>
              <a:t>2</a:t>
            </a:r>
            <a:r>
              <a:rPr kumimoji="1" lang="en-US" altLang="zh-CN" sz="2400" b="0">
                <a:latin typeface="Times New Roman" pitchFamily="18" charset="0"/>
              </a:rPr>
              <a:t>  +  NaOH                Na</a:t>
            </a:r>
            <a:r>
              <a:rPr kumimoji="1" lang="en-US" altLang="zh-CN" sz="2400" b="0" baseline="-25000">
                <a:latin typeface="Times New Roman" pitchFamily="18" charset="0"/>
              </a:rPr>
              <a:t>2</a:t>
            </a:r>
            <a:r>
              <a:rPr kumimoji="1" lang="en-US" altLang="zh-CN" sz="2400" b="0">
                <a:latin typeface="Times New Roman" pitchFamily="18" charset="0"/>
              </a:rPr>
              <a:t>CO</a:t>
            </a:r>
            <a:r>
              <a:rPr kumimoji="1" lang="en-US" altLang="zh-CN" sz="2400" b="0" baseline="-25000">
                <a:latin typeface="Times New Roman" pitchFamily="18" charset="0"/>
              </a:rPr>
              <a:t>3</a:t>
            </a:r>
            <a:r>
              <a:rPr kumimoji="1" lang="en-US" altLang="zh-CN" sz="2400" b="0">
                <a:latin typeface="Times New Roman" pitchFamily="18" charset="0"/>
              </a:rPr>
              <a:t>  + H</a:t>
            </a:r>
            <a:r>
              <a:rPr kumimoji="1" lang="en-US" altLang="zh-CN" sz="2400" b="0" baseline="-25000">
                <a:latin typeface="Times New Roman" pitchFamily="18" charset="0"/>
              </a:rPr>
              <a:t>2</a:t>
            </a:r>
            <a:r>
              <a:rPr kumimoji="1" lang="en-US" altLang="zh-CN" sz="2400" b="0">
                <a:latin typeface="Times New Roman" pitchFamily="18" charset="0"/>
              </a:rPr>
              <a:t>O</a:t>
            </a:r>
          </a:p>
          <a:p>
            <a:pPr eaLnBrk="1" hangingPunct="1">
              <a:spcBef>
                <a:spcPct val="50000"/>
              </a:spcBef>
            </a:pPr>
            <a:endParaRPr kumimoji="1" lang="en-US" altLang="zh-CN" sz="2400" b="0">
              <a:latin typeface="Times New Roman" pitchFamily="18" charset="0"/>
            </a:endParaRPr>
          </a:p>
        </p:txBody>
      </p:sp>
      <p:grpSp>
        <p:nvGrpSpPr>
          <p:cNvPr id="2" name="Group 20"/>
          <p:cNvGrpSpPr>
            <a:grpSpLocks/>
          </p:cNvGrpSpPr>
          <p:nvPr/>
        </p:nvGrpSpPr>
        <p:grpSpPr bwMode="auto">
          <a:xfrm>
            <a:off x="457200" y="2057400"/>
            <a:ext cx="6781800" cy="3048000"/>
            <a:chOff x="288" y="1296"/>
            <a:chExt cx="4272" cy="1920"/>
          </a:xfrm>
        </p:grpSpPr>
        <p:sp>
          <p:nvSpPr>
            <p:cNvPr id="6149" name="Rectangle 4"/>
            <p:cNvSpPr>
              <a:spLocks noChangeArrowheads="1"/>
            </p:cNvSpPr>
            <p:nvPr/>
          </p:nvSpPr>
          <p:spPr bwMode="auto">
            <a:xfrm>
              <a:off x="1440" y="1344"/>
              <a:ext cx="816" cy="57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50" name="Rectangle 5"/>
            <p:cNvSpPr>
              <a:spLocks noChangeArrowheads="1"/>
            </p:cNvSpPr>
            <p:nvPr/>
          </p:nvSpPr>
          <p:spPr bwMode="auto">
            <a:xfrm>
              <a:off x="2592" y="1344"/>
              <a:ext cx="816" cy="57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51" name="Rectangle 6"/>
            <p:cNvSpPr>
              <a:spLocks noChangeArrowheads="1"/>
            </p:cNvSpPr>
            <p:nvPr/>
          </p:nvSpPr>
          <p:spPr bwMode="auto">
            <a:xfrm>
              <a:off x="3744" y="1344"/>
              <a:ext cx="816" cy="57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52" name="Line 7"/>
            <p:cNvSpPr>
              <a:spLocks noChangeShapeType="1"/>
            </p:cNvSpPr>
            <p:nvPr/>
          </p:nvSpPr>
          <p:spPr bwMode="auto">
            <a:xfrm>
              <a:off x="384" y="1680"/>
              <a:ext cx="10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3" name="Line 8"/>
            <p:cNvSpPr>
              <a:spLocks noChangeShapeType="1"/>
            </p:cNvSpPr>
            <p:nvPr/>
          </p:nvSpPr>
          <p:spPr bwMode="auto">
            <a:xfrm>
              <a:off x="2256" y="172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4" name="Line 9"/>
            <p:cNvSpPr>
              <a:spLocks noChangeShapeType="1"/>
            </p:cNvSpPr>
            <p:nvPr/>
          </p:nvSpPr>
          <p:spPr bwMode="auto">
            <a:xfrm>
              <a:off x="3408" y="172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5" name="Text Box 10"/>
            <p:cNvSpPr txBox="1">
              <a:spLocks noChangeArrowheads="1"/>
            </p:cNvSpPr>
            <p:nvPr/>
          </p:nvSpPr>
          <p:spPr bwMode="auto">
            <a:xfrm>
              <a:off x="1536" y="1440"/>
              <a:ext cx="6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000" b="0">
                  <a:latin typeface="Times New Roman" pitchFamily="18" charset="0"/>
                </a:rPr>
                <a:t>变换反应</a:t>
              </a:r>
            </a:p>
          </p:txBody>
        </p:sp>
        <p:sp>
          <p:nvSpPr>
            <p:cNvPr id="6156" name="Text Box 11"/>
            <p:cNvSpPr txBox="1">
              <a:spLocks noChangeArrowheads="1"/>
            </p:cNvSpPr>
            <p:nvPr/>
          </p:nvSpPr>
          <p:spPr bwMode="auto">
            <a:xfrm>
              <a:off x="2640" y="148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水洗</a:t>
              </a:r>
            </a:p>
          </p:txBody>
        </p:sp>
        <p:sp>
          <p:nvSpPr>
            <p:cNvPr id="6157" name="Text Box 12"/>
            <p:cNvSpPr txBox="1">
              <a:spLocks noChangeArrowheads="1"/>
            </p:cNvSpPr>
            <p:nvPr/>
          </p:nvSpPr>
          <p:spPr bwMode="auto">
            <a:xfrm>
              <a:off x="3840" y="144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rPr>
                <a:t>碱洗</a:t>
              </a:r>
            </a:p>
          </p:txBody>
        </p:sp>
        <p:sp>
          <p:nvSpPr>
            <p:cNvPr id="6158" name="Text Box 13"/>
            <p:cNvSpPr txBox="1">
              <a:spLocks noChangeArrowheads="1"/>
            </p:cNvSpPr>
            <p:nvPr/>
          </p:nvSpPr>
          <p:spPr bwMode="auto">
            <a:xfrm>
              <a:off x="384" y="1296"/>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000" b="0">
                  <a:latin typeface="Times New Roman" pitchFamily="18" charset="0"/>
                </a:rPr>
                <a:t>H</a:t>
              </a:r>
              <a:r>
                <a:rPr kumimoji="1" lang="en-US" altLang="zh-CN" sz="2000" b="0" baseline="-25000">
                  <a:latin typeface="Times New Roman" pitchFamily="18" charset="0"/>
                </a:rPr>
                <a:t>2</a:t>
              </a:r>
              <a:r>
                <a:rPr kumimoji="1" lang="en-US" altLang="zh-CN" sz="2000" b="0">
                  <a:latin typeface="Times New Roman" pitchFamily="18" charset="0"/>
                </a:rPr>
                <a:t>, N</a:t>
              </a:r>
              <a:r>
                <a:rPr kumimoji="1" lang="en-US" altLang="zh-CN" sz="2000" b="0" baseline="-25000">
                  <a:latin typeface="Times New Roman" pitchFamily="18" charset="0"/>
                </a:rPr>
                <a:t>2</a:t>
              </a:r>
              <a:r>
                <a:rPr kumimoji="1" lang="en-US" altLang="zh-CN" sz="2000" b="0">
                  <a:latin typeface="Times New Roman" pitchFamily="18" charset="0"/>
                </a:rPr>
                <a:t>, CO</a:t>
              </a:r>
            </a:p>
          </p:txBody>
        </p:sp>
        <p:sp>
          <p:nvSpPr>
            <p:cNvPr id="6159" name="Text Box 14"/>
            <p:cNvSpPr txBox="1">
              <a:spLocks noChangeArrowheads="1"/>
            </p:cNvSpPr>
            <p:nvPr/>
          </p:nvSpPr>
          <p:spPr bwMode="auto">
            <a:xfrm>
              <a:off x="288" y="1776"/>
              <a:ext cx="10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000" b="0">
                  <a:latin typeface="Times New Roman" pitchFamily="18" charset="0"/>
                </a:rPr>
                <a:t>CO</a:t>
              </a:r>
              <a:r>
                <a:rPr kumimoji="1" lang="en-US" altLang="zh-CN" sz="2000" b="0" baseline="-25000">
                  <a:latin typeface="Times New Roman" pitchFamily="18" charset="0"/>
                </a:rPr>
                <a:t>2</a:t>
              </a:r>
              <a:r>
                <a:rPr kumimoji="1" lang="zh-CN" altLang="en-US" sz="2000" b="0">
                  <a:latin typeface="Times New Roman" pitchFamily="18" charset="0"/>
                </a:rPr>
                <a:t>及少量惰性气体</a:t>
              </a:r>
            </a:p>
          </p:txBody>
        </p:sp>
        <p:sp>
          <p:nvSpPr>
            <p:cNvPr id="6160" name="Line 16"/>
            <p:cNvSpPr>
              <a:spLocks noChangeShapeType="1"/>
            </p:cNvSpPr>
            <p:nvPr/>
          </p:nvSpPr>
          <p:spPr bwMode="auto">
            <a:xfrm>
              <a:off x="2544" y="254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1" name="Line 17"/>
            <p:cNvSpPr>
              <a:spLocks noChangeShapeType="1"/>
            </p:cNvSpPr>
            <p:nvPr/>
          </p:nvSpPr>
          <p:spPr bwMode="auto">
            <a:xfrm>
              <a:off x="2928" y="28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2" name="Line 18"/>
            <p:cNvSpPr>
              <a:spLocks noChangeShapeType="1"/>
            </p:cNvSpPr>
            <p:nvPr/>
          </p:nvSpPr>
          <p:spPr bwMode="auto">
            <a:xfrm>
              <a:off x="2928" y="2928"/>
              <a:ext cx="38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19"/>
            <p:cNvSpPr>
              <a:spLocks noChangeShapeType="1"/>
            </p:cNvSpPr>
            <p:nvPr/>
          </p:nvSpPr>
          <p:spPr bwMode="auto">
            <a:xfrm>
              <a:off x="3072" y="321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570242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checkerboard(across)">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8447"/>
                                        </p:tgtEl>
                                        <p:attrNameLst>
                                          <p:attrName>style.visibility</p:attrName>
                                        </p:attrNameLst>
                                      </p:cBhvr>
                                      <p:to>
                                        <p:strVal val="visible"/>
                                      </p:to>
                                    </p:set>
                                    <p:anim calcmode="lin" valueType="num">
                                      <p:cBhvr additive="base">
                                        <p:cTn id="18" dur="500" fill="hold"/>
                                        <p:tgtEl>
                                          <p:spTgt spid="18447"/>
                                        </p:tgtEl>
                                        <p:attrNameLst>
                                          <p:attrName>ppt_x</p:attrName>
                                        </p:attrNameLst>
                                      </p:cBhvr>
                                      <p:tavLst>
                                        <p:tav tm="0">
                                          <p:val>
                                            <p:strVal val="1+#ppt_w/2"/>
                                          </p:val>
                                        </p:tav>
                                        <p:tav tm="100000">
                                          <p:val>
                                            <p:strVal val="#ppt_x"/>
                                          </p:val>
                                        </p:tav>
                                      </p:tavLst>
                                    </p:anim>
                                    <p:anim calcmode="lin" valueType="num">
                                      <p:cBhvr additive="base">
                                        <p:cTn id="19" dur="500" fill="hold"/>
                                        <p:tgtEl>
                                          <p:spTgt spid="18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79388" y="908720"/>
            <a:ext cx="8820150"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200" dirty="0">
                <a:latin typeface="仿宋_GB2312" pitchFamily="49" charset="-122"/>
                <a:ea typeface="仿宋_GB2312" pitchFamily="49" charset="-122"/>
              </a:rPr>
              <a:t>（</a:t>
            </a:r>
            <a:r>
              <a:rPr kumimoji="1" lang="en-US" altLang="zh-CN" sz="2200" dirty="0">
                <a:latin typeface="仿宋_GB2312" pitchFamily="49" charset="-122"/>
                <a:ea typeface="仿宋_GB2312" pitchFamily="49" charset="-122"/>
              </a:rPr>
              <a:t>4</a:t>
            </a:r>
            <a:r>
              <a:rPr kumimoji="1" lang="zh-CN" altLang="en-US" sz="2200" dirty="0">
                <a:latin typeface="仿宋_GB2312" pitchFamily="49" charset="-122"/>
                <a:ea typeface="仿宋_GB2312" pitchFamily="49" charset="-122"/>
              </a:rPr>
              <a:t>）当分离因子相同时，选择能量分离剂而不选择质量分离剂</a:t>
            </a:r>
          </a:p>
          <a:p>
            <a:pPr eaLnBrk="1" hangingPunct="1">
              <a:spcBef>
                <a:spcPct val="50000"/>
              </a:spcBef>
            </a:pPr>
            <a:r>
              <a:rPr kumimoji="1" lang="zh-CN" altLang="en-US" sz="2200" dirty="0">
                <a:latin typeface="仿宋_GB2312" pitchFamily="49" charset="-122"/>
                <a:ea typeface="仿宋_GB2312" pitchFamily="49" charset="-122"/>
              </a:rPr>
              <a:t>（</a:t>
            </a:r>
            <a:r>
              <a:rPr kumimoji="1" lang="en-US" altLang="zh-CN" sz="2200" dirty="0">
                <a:latin typeface="仿宋_GB2312" pitchFamily="49" charset="-122"/>
                <a:ea typeface="仿宋_GB2312" pitchFamily="49" charset="-122"/>
              </a:rPr>
              <a:t>5</a:t>
            </a:r>
            <a:r>
              <a:rPr kumimoji="1" lang="zh-CN" altLang="en-US" sz="2200" dirty="0">
                <a:latin typeface="仿宋_GB2312" pitchFamily="49" charset="-122"/>
                <a:ea typeface="仿宋_GB2312" pitchFamily="49" charset="-122"/>
              </a:rPr>
              <a:t>）在选择分离方案时首先考虑采用精馏，精馏具有如下的优点：</a:t>
            </a:r>
          </a:p>
          <a:p>
            <a:pPr eaLnBrk="1" hangingPunct="1">
              <a:spcBef>
                <a:spcPct val="50000"/>
              </a:spcBef>
            </a:pPr>
            <a:r>
              <a:rPr kumimoji="1" lang="zh-CN" altLang="en-US" sz="2200" dirty="0">
                <a:latin typeface="仿宋_GB2312" pitchFamily="49" charset="-122"/>
                <a:ea typeface="仿宋_GB2312" pitchFamily="49" charset="-122"/>
              </a:rPr>
              <a:t> </a:t>
            </a:r>
            <a:r>
              <a:rPr kumimoji="1" lang="en-US" altLang="zh-CN" sz="2200" dirty="0">
                <a:latin typeface="仿宋_GB2312" pitchFamily="49" charset="-122"/>
                <a:ea typeface="仿宋_GB2312" pitchFamily="49" charset="-122"/>
              </a:rPr>
              <a:t>a </a:t>
            </a:r>
            <a:r>
              <a:rPr kumimoji="1" lang="zh-CN" altLang="en-US" sz="2200" dirty="0">
                <a:latin typeface="仿宋_GB2312" pitchFamily="49" charset="-122"/>
                <a:ea typeface="仿宋_GB2312" pitchFamily="49" charset="-122"/>
              </a:rPr>
              <a:t>精馏是一个使用能量分离剂的平衡过程</a:t>
            </a:r>
          </a:p>
          <a:p>
            <a:pPr eaLnBrk="1" hangingPunct="1">
              <a:spcBef>
                <a:spcPct val="50000"/>
              </a:spcBef>
            </a:pPr>
            <a:r>
              <a:rPr kumimoji="1" lang="zh-CN" altLang="en-US" sz="2200" dirty="0">
                <a:latin typeface="仿宋_GB2312" pitchFamily="49" charset="-122"/>
                <a:ea typeface="仿宋_GB2312" pitchFamily="49" charset="-122"/>
              </a:rPr>
              <a:t> </a:t>
            </a:r>
            <a:r>
              <a:rPr kumimoji="1" lang="en-US" altLang="zh-CN" sz="2200" dirty="0">
                <a:latin typeface="仿宋_GB2312" pitchFamily="49" charset="-122"/>
                <a:ea typeface="仿宋_GB2312" pitchFamily="49" charset="-122"/>
              </a:rPr>
              <a:t>b </a:t>
            </a:r>
            <a:r>
              <a:rPr kumimoji="1" lang="zh-CN" altLang="en-US" sz="2200" dirty="0">
                <a:latin typeface="仿宋_GB2312" pitchFamily="49" charset="-122"/>
                <a:ea typeface="仿宋_GB2312" pitchFamily="49" charset="-122"/>
              </a:rPr>
              <a:t>系统内不含固体物料，操作方便</a:t>
            </a:r>
          </a:p>
          <a:p>
            <a:pPr eaLnBrk="1" hangingPunct="1">
              <a:spcBef>
                <a:spcPct val="50000"/>
              </a:spcBef>
            </a:pPr>
            <a:r>
              <a:rPr kumimoji="1" lang="zh-CN" altLang="en-US" sz="2200" dirty="0">
                <a:latin typeface="仿宋_GB2312" pitchFamily="49" charset="-122"/>
                <a:ea typeface="仿宋_GB2312" pitchFamily="49" charset="-122"/>
              </a:rPr>
              <a:t> </a:t>
            </a:r>
            <a:r>
              <a:rPr kumimoji="1" lang="en-US" altLang="zh-CN" sz="2200" dirty="0">
                <a:latin typeface="仿宋_GB2312" pitchFamily="49" charset="-122"/>
                <a:ea typeface="仿宋_GB2312" pitchFamily="49" charset="-122"/>
              </a:rPr>
              <a:t>c </a:t>
            </a:r>
            <a:r>
              <a:rPr kumimoji="1" lang="zh-CN" altLang="en-US" sz="2200" dirty="0">
                <a:latin typeface="仿宋_GB2312" pitchFamily="49" charset="-122"/>
                <a:ea typeface="仿宋_GB2312" pitchFamily="49" charset="-122"/>
              </a:rPr>
              <a:t>有成熟的理论和实践</a:t>
            </a:r>
          </a:p>
          <a:p>
            <a:pPr eaLnBrk="1" hangingPunct="1">
              <a:spcBef>
                <a:spcPct val="50000"/>
              </a:spcBef>
            </a:pPr>
            <a:r>
              <a:rPr kumimoji="1" lang="zh-CN" altLang="en-US" sz="2200" dirty="0">
                <a:latin typeface="仿宋_GB2312" pitchFamily="49" charset="-122"/>
                <a:ea typeface="仿宋_GB2312" pitchFamily="49" charset="-122"/>
              </a:rPr>
              <a:t> </a:t>
            </a:r>
            <a:r>
              <a:rPr kumimoji="1" lang="en-US" altLang="zh-CN" sz="2200" dirty="0">
                <a:latin typeface="仿宋_GB2312" pitchFamily="49" charset="-122"/>
                <a:ea typeface="仿宋_GB2312" pitchFamily="49" charset="-122"/>
              </a:rPr>
              <a:t>d </a:t>
            </a:r>
            <a:r>
              <a:rPr kumimoji="1" lang="zh-CN" altLang="en-US" sz="2200" dirty="0">
                <a:latin typeface="仿宋_GB2312" pitchFamily="49" charset="-122"/>
                <a:ea typeface="仿宋_GB2312" pitchFamily="49" charset="-122"/>
              </a:rPr>
              <a:t>处理产品数量的范围宽</a:t>
            </a:r>
          </a:p>
          <a:p>
            <a:pPr eaLnBrk="1" hangingPunct="1">
              <a:spcBef>
                <a:spcPct val="50000"/>
              </a:spcBef>
            </a:pPr>
            <a:r>
              <a:rPr kumimoji="1" lang="zh-CN" altLang="en-US" sz="2200" dirty="0">
                <a:latin typeface="仿宋_GB2312" pitchFamily="49" charset="-122"/>
                <a:ea typeface="仿宋_GB2312" pitchFamily="49" charset="-122"/>
              </a:rPr>
              <a:t> </a:t>
            </a:r>
            <a:r>
              <a:rPr kumimoji="1" lang="en-US" altLang="zh-CN" sz="2200" dirty="0">
                <a:latin typeface="仿宋_GB2312" pitchFamily="49" charset="-122"/>
                <a:ea typeface="仿宋_GB2312" pitchFamily="49" charset="-122"/>
              </a:rPr>
              <a:t>e </a:t>
            </a:r>
            <a:r>
              <a:rPr kumimoji="1" lang="zh-CN" altLang="en-US" sz="2200" dirty="0">
                <a:latin typeface="仿宋_GB2312" pitchFamily="49" charset="-122"/>
                <a:ea typeface="仿宋_GB2312" pitchFamily="49" charset="-122"/>
              </a:rPr>
              <a:t>常常只需要能位等级很低的分离剂</a:t>
            </a:r>
          </a:p>
          <a:p>
            <a:pPr eaLnBrk="1" hangingPunct="1">
              <a:spcBef>
                <a:spcPct val="50000"/>
              </a:spcBef>
            </a:pPr>
            <a:r>
              <a:rPr kumimoji="1" lang="zh-CN" altLang="en-US" sz="2200" dirty="0">
                <a:solidFill>
                  <a:schemeClr val="tx2"/>
                </a:solidFill>
                <a:latin typeface="仿宋_GB2312" pitchFamily="49" charset="-122"/>
                <a:ea typeface="仿宋_GB2312" pitchFamily="49" charset="-122"/>
              </a:rPr>
              <a:t> 例 ： 正丁烯、异丁烯混合物欲分离成纯物质，试根据分子性质选择分离方法</a:t>
            </a:r>
          </a:p>
          <a:p>
            <a:pPr eaLnBrk="1" hangingPunct="1">
              <a:spcBef>
                <a:spcPct val="50000"/>
              </a:spcBef>
            </a:pPr>
            <a:r>
              <a:rPr kumimoji="1" lang="zh-CN" altLang="en-US" sz="2200" dirty="0">
                <a:latin typeface="仿宋_GB2312" pitchFamily="49" charset="-122"/>
                <a:ea typeface="仿宋_GB2312" pitchFamily="49" charset="-122"/>
              </a:rPr>
              <a:t>   解：由于正丁烯与异丁烯为同分异构体，分子体积、偶极距和极性差别很小，预计精馏、萃取、吸收等过程都不能有效将该混合物分离，只能根据反应活性的差别进行分离。利用水与异丁烯反应的特点进行分离。</a:t>
            </a:r>
            <a:endParaRPr kumimoji="1" lang="en-US" altLang="zh-CN" sz="2200" dirty="0">
              <a:latin typeface="仿宋_GB2312" pitchFamily="49" charset="-122"/>
              <a:ea typeface="仿宋_GB2312" pitchFamily="49" charset="-122"/>
            </a:endParaRPr>
          </a:p>
        </p:txBody>
      </p:sp>
    </p:spTree>
    <p:extLst>
      <p:ext uri="{BB962C8B-B14F-4D97-AF65-F5344CB8AC3E}">
        <p14:creationId xmlns:p14="http://schemas.microsoft.com/office/powerpoint/2010/main" val="2690082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slide(fromBottom)">
                                      <p:cBhvr>
                                        <p:cTn id="7" dur="500"/>
                                        <p:tgtEl>
                                          <p:spTgt spid="30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slide(fromBottom)">
                                      <p:cBhvr>
                                        <p:cTn id="12" dur="500"/>
                                        <p:tgtEl>
                                          <p:spTgt spid="307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0722">
                                            <p:txEl>
                                              <p:pRg st="2" end="2"/>
                                            </p:txEl>
                                          </p:spTgt>
                                        </p:tgtEl>
                                        <p:attrNameLst>
                                          <p:attrName>style.visibility</p:attrName>
                                        </p:attrNameLst>
                                      </p:cBhvr>
                                      <p:to>
                                        <p:strVal val="visible"/>
                                      </p:to>
                                    </p:set>
                                    <p:animEffect transition="in" filter="slide(fromBottom)">
                                      <p:cBhvr>
                                        <p:cTn id="17" dur="500"/>
                                        <p:tgtEl>
                                          <p:spTgt spid="307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0722">
                                            <p:txEl>
                                              <p:pRg st="3" end="3"/>
                                            </p:txEl>
                                          </p:spTgt>
                                        </p:tgtEl>
                                        <p:attrNameLst>
                                          <p:attrName>style.visibility</p:attrName>
                                        </p:attrNameLst>
                                      </p:cBhvr>
                                      <p:to>
                                        <p:strVal val="visible"/>
                                      </p:to>
                                    </p:set>
                                    <p:animEffect transition="in" filter="slide(fromBottom)">
                                      <p:cBhvr>
                                        <p:cTn id="22" dur="500"/>
                                        <p:tgtEl>
                                          <p:spTgt spid="307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0722">
                                            <p:txEl>
                                              <p:pRg st="4" end="4"/>
                                            </p:txEl>
                                          </p:spTgt>
                                        </p:tgtEl>
                                        <p:attrNameLst>
                                          <p:attrName>style.visibility</p:attrName>
                                        </p:attrNameLst>
                                      </p:cBhvr>
                                      <p:to>
                                        <p:strVal val="visible"/>
                                      </p:to>
                                    </p:set>
                                    <p:animEffect transition="in" filter="slide(fromBottom)">
                                      <p:cBhvr>
                                        <p:cTn id="27" dur="500"/>
                                        <p:tgtEl>
                                          <p:spTgt spid="3072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0722">
                                            <p:txEl>
                                              <p:pRg st="5" end="5"/>
                                            </p:txEl>
                                          </p:spTgt>
                                        </p:tgtEl>
                                        <p:attrNameLst>
                                          <p:attrName>style.visibility</p:attrName>
                                        </p:attrNameLst>
                                      </p:cBhvr>
                                      <p:to>
                                        <p:strVal val="visible"/>
                                      </p:to>
                                    </p:set>
                                    <p:animEffect transition="in" filter="slide(fromBottom)">
                                      <p:cBhvr>
                                        <p:cTn id="32" dur="500"/>
                                        <p:tgtEl>
                                          <p:spTgt spid="3072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0722">
                                            <p:txEl>
                                              <p:pRg st="6" end="6"/>
                                            </p:txEl>
                                          </p:spTgt>
                                        </p:tgtEl>
                                        <p:attrNameLst>
                                          <p:attrName>style.visibility</p:attrName>
                                        </p:attrNameLst>
                                      </p:cBhvr>
                                      <p:to>
                                        <p:strVal val="visible"/>
                                      </p:to>
                                    </p:set>
                                    <p:animEffect transition="in" filter="slide(fromBottom)">
                                      <p:cBhvr>
                                        <p:cTn id="37" dur="500"/>
                                        <p:tgtEl>
                                          <p:spTgt spid="3072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0722">
                                            <p:txEl>
                                              <p:pRg st="7" end="7"/>
                                            </p:txEl>
                                          </p:spTgt>
                                        </p:tgtEl>
                                        <p:attrNameLst>
                                          <p:attrName>style.visibility</p:attrName>
                                        </p:attrNameLst>
                                      </p:cBhvr>
                                      <p:to>
                                        <p:strVal val="visible"/>
                                      </p:to>
                                    </p:set>
                                    <p:animEffect transition="in" filter="slide(fromBottom)">
                                      <p:cBhvr>
                                        <p:cTn id="42" dur="500"/>
                                        <p:tgtEl>
                                          <p:spTgt spid="3072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0722">
                                            <p:txEl>
                                              <p:pRg st="8" end="8"/>
                                            </p:txEl>
                                          </p:spTgt>
                                        </p:tgtEl>
                                        <p:attrNameLst>
                                          <p:attrName>style.visibility</p:attrName>
                                        </p:attrNameLst>
                                      </p:cBhvr>
                                      <p:to>
                                        <p:strVal val="visible"/>
                                      </p:to>
                                    </p:set>
                                    <p:animEffect transition="in" filter="slide(fromBottom)">
                                      <p:cBhvr>
                                        <p:cTn id="47" dur="500"/>
                                        <p:tgtEl>
                                          <p:spTgt spid="307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50825" y="333375"/>
            <a:ext cx="223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b="0">
                <a:latin typeface="Times New Roman" pitchFamily="18" charset="0"/>
                <a:ea typeface="仿宋_GB2312" pitchFamily="49" charset="-122"/>
              </a:rPr>
              <a:t>分离方案数</a:t>
            </a:r>
          </a:p>
        </p:txBody>
      </p:sp>
      <p:grpSp>
        <p:nvGrpSpPr>
          <p:cNvPr id="2" name="Group 125"/>
          <p:cNvGrpSpPr>
            <a:grpSpLocks/>
          </p:cNvGrpSpPr>
          <p:nvPr/>
        </p:nvGrpSpPr>
        <p:grpSpPr bwMode="auto">
          <a:xfrm>
            <a:off x="762000" y="1371600"/>
            <a:ext cx="2286000" cy="2012950"/>
            <a:chOff x="480" y="864"/>
            <a:chExt cx="1440" cy="1268"/>
          </a:xfrm>
        </p:grpSpPr>
        <p:grpSp>
          <p:nvGrpSpPr>
            <p:cNvPr id="53360" name="Group 43"/>
            <p:cNvGrpSpPr>
              <a:grpSpLocks/>
            </p:cNvGrpSpPr>
            <p:nvPr/>
          </p:nvGrpSpPr>
          <p:grpSpPr bwMode="auto">
            <a:xfrm>
              <a:off x="1344" y="960"/>
              <a:ext cx="144" cy="789"/>
              <a:chOff x="528" y="1275"/>
              <a:chExt cx="144" cy="789"/>
            </a:xfrm>
          </p:grpSpPr>
          <p:sp>
            <p:nvSpPr>
              <p:cNvPr id="53375" name="Oval 44"/>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76" name="Oval 45"/>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77" name="Rectangle 46"/>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53361" name="Group 52"/>
            <p:cNvGrpSpPr>
              <a:grpSpLocks/>
            </p:cNvGrpSpPr>
            <p:nvPr/>
          </p:nvGrpSpPr>
          <p:grpSpPr bwMode="auto">
            <a:xfrm>
              <a:off x="960" y="1296"/>
              <a:ext cx="144" cy="789"/>
              <a:chOff x="528" y="1275"/>
              <a:chExt cx="144" cy="789"/>
            </a:xfrm>
          </p:grpSpPr>
          <p:sp>
            <p:nvSpPr>
              <p:cNvPr id="53372" name="Oval 53"/>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73" name="Oval 54"/>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74" name="Rectangle 55"/>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3362" name="Line 56"/>
            <p:cNvSpPr>
              <a:spLocks noChangeShapeType="1"/>
            </p:cNvSpPr>
            <p:nvPr/>
          </p:nvSpPr>
          <p:spPr bwMode="auto">
            <a:xfrm>
              <a:off x="672" y="16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63" name="Line 57"/>
            <p:cNvSpPr>
              <a:spLocks noChangeShapeType="1"/>
            </p:cNvSpPr>
            <p:nvPr/>
          </p:nvSpPr>
          <p:spPr bwMode="auto">
            <a:xfrm>
              <a:off x="1008" y="129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64" name="Line 58"/>
            <p:cNvSpPr>
              <a:spLocks noChangeShapeType="1"/>
            </p:cNvSpPr>
            <p:nvPr/>
          </p:nvSpPr>
          <p:spPr bwMode="auto">
            <a:xfrm>
              <a:off x="1029" y="209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65" name="Line 59"/>
            <p:cNvSpPr>
              <a:spLocks noChangeShapeType="1"/>
            </p:cNvSpPr>
            <p:nvPr/>
          </p:nvSpPr>
          <p:spPr bwMode="auto">
            <a:xfrm>
              <a:off x="1440" y="96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66" name="Line 60"/>
            <p:cNvSpPr>
              <a:spLocks noChangeShapeType="1"/>
            </p:cNvSpPr>
            <p:nvPr/>
          </p:nvSpPr>
          <p:spPr bwMode="auto">
            <a:xfrm>
              <a:off x="1413" y="175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67" name="Text Box 93"/>
            <p:cNvSpPr txBox="1">
              <a:spLocks noChangeArrowheads="1"/>
            </p:cNvSpPr>
            <p:nvPr/>
          </p:nvSpPr>
          <p:spPr bwMode="auto">
            <a:xfrm>
              <a:off x="480" y="1488"/>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ABC</a:t>
              </a:r>
            </a:p>
          </p:txBody>
        </p:sp>
        <p:sp>
          <p:nvSpPr>
            <p:cNvPr id="53368" name="Text Box 94"/>
            <p:cNvSpPr txBox="1">
              <a:spLocks noChangeArrowheads="1"/>
            </p:cNvSpPr>
            <p:nvPr/>
          </p:nvSpPr>
          <p:spPr bwMode="auto">
            <a:xfrm>
              <a:off x="864" y="105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AB</a:t>
              </a:r>
            </a:p>
          </p:txBody>
        </p:sp>
        <p:sp>
          <p:nvSpPr>
            <p:cNvPr id="53369" name="Text Box 95"/>
            <p:cNvSpPr txBox="1">
              <a:spLocks noChangeArrowheads="1"/>
            </p:cNvSpPr>
            <p:nvPr/>
          </p:nvSpPr>
          <p:spPr bwMode="auto">
            <a:xfrm>
              <a:off x="1152" y="192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C</a:t>
              </a:r>
            </a:p>
          </p:txBody>
        </p:sp>
        <p:sp>
          <p:nvSpPr>
            <p:cNvPr id="53370" name="Text Box 96"/>
            <p:cNvSpPr txBox="1">
              <a:spLocks noChangeArrowheads="1"/>
            </p:cNvSpPr>
            <p:nvPr/>
          </p:nvSpPr>
          <p:spPr bwMode="auto">
            <a:xfrm>
              <a:off x="1680" y="864"/>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a:t>
              </a:r>
            </a:p>
          </p:txBody>
        </p:sp>
        <p:sp>
          <p:nvSpPr>
            <p:cNvPr id="53371" name="Text Box 97"/>
            <p:cNvSpPr txBox="1">
              <a:spLocks noChangeArrowheads="1"/>
            </p:cNvSpPr>
            <p:nvPr/>
          </p:nvSpPr>
          <p:spPr bwMode="auto">
            <a:xfrm>
              <a:off x="1680" y="153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B</a:t>
              </a:r>
            </a:p>
          </p:txBody>
        </p:sp>
      </p:grpSp>
      <p:grpSp>
        <p:nvGrpSpPr>
          <p:cNvPr id="5" name="Group 129"/>
          <p:cNvGrpSpPr>
            <a:grpSpLocks/>
          </p:cNvGrpSpPr>
          <p:nvPr/>
        </p:nvGrpSpPr>
        <p:grpSpPr bwMode="auto">
          <a:xfrm>
            <a:off x="381000" y="4038600"/>
            <a:ext cx="2133600" cy="2241550"/>
            <a:chOff x="240" y="2544"/>
            <a:chExt cx="1344" cy="1412"/>
          </a:xfrm>
        </p:grpSpPr>
        <p:grpSp>
          <p:nvGrpSpPr>
            <p:cNvPr id="53342" name="Group 35"/>
            <p:cNvGrpSpPr>
              <a:grpSpLocks/>
            </p:cNvGrpSpPr>
            <p:nvPr/>
          </p:nvGrpSpPr>
          <p:grpSpPr bwMode="auto">
            <a:xfrm>
              <a:off x="1008" y="3072"/>
              <a:ext cx="144" cy="789"/>
              <a:chOff x="528" y="1275"/>
              <a:chExt cx="144" cy="789"/>
            </a:xfrm>
          </p:grpSpPr>
          <p:sp>
            <p:nvSpPr>
              <p:cNvPr id="53357" name="Oval 36"/>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58" name="Oval 37"/>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59" name="Rectangle 38"/>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53343" name="Group 39"/>
            <p:cNvGrpSpPr>
              <a:grpSpLocks/>
            </p:cNvGrpSpPr>
            <p:nvPr/>
          </p:nvGrpSpPr>
          <p:grpSpPr bwMode="auto">
            <a:xfrm>
              <a:off x="624" y="2688"/>
              <a:ext cx="144" cy="789"/>
              <a:chOff x="528" y="1275"/>
              <a:chExt cx="144" cy="789"/>
            </a:xfrm>
          </p:grpSpPr>
          <p:sp>
            <p:nvSpPr>
              <p:cNvPr id="53354" name="Oval 40"/>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55" name="Oval 41"/>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56" name="Rectangle 42"/>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3344" name="Line 47"/>
            <p:cNvSpPr>
              <a:spLocks noChangeShapeType="1"/>
            </p:cNvSpPr>
            <p:nvPr/>
          </p:nvSpPr>
          <p:spPr bwMode="auto">
            <a:xfrm>
              <a:off x="288" y="312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45" name="Line 48"/>
            <p:cNvSpPr>
              <a:spLocks noChangeShapeType="1"/>
            </p:cNvSpPr>
            <p:nvPr/>
          </p:nvSpPr>
          <p:spPr bwMode="auto">
            <a:xfrm>
              <a:off x="672" y="268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46" name="Line 49"/>
            <p:cNvSpPr>
              <a:spLocks noChangeShapeType="1"/>
            </p:cNvSpPr>
            <p:nvPr/>
          </p:nvSpPr>
          <p:spPr bwMode="auto">
            <a:xfrm>
              <a:off x="672" y="348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47" name="Line 50"/>
            <p:cNvSpPr>
              <a:spLocks noChangeShapeType="1"/>
            </p:cNvSpPr>
            <p:nvPr/>
          </p:nvSpPr>
          <p:spPr bwMode="auto">
            <a:xfrm>
              <a:off x="1056" y="307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48" name="Line 51"/>
            <p:cNvSpPr>
              <a:spLocks noChangeShapeType="1"/>
            </p:cNvSpPr>
            <p:nvPr/>
          </p:nvSpPr>
          <p:spPr bwMode="auto">
            <a:xfrm>
              <a:off x="1056" y="385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49" name="Text Box 98"/>
            <p:cNvSpPr txBox="1">
              <a:spLocks noChangeArrowheads="1"/>
            </p:cNvSpPr>
            <p:nvPr/>
          </p:nvSpPr>
          <p:spPr bwMode="auto">
            <a:xfrm>
              <a:off x="240" y="283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ABC</a:t>
              </a:r>
            </a:p>
          </p:txBody>
        </p:sp>
        <p:sp>
          <p:nvSpPr>
            <p:cNvPr id="53350" name="Text Box 99"/>
            <p:cNvSpPr txBox="1">
              <a:spLocks noChangeArrowheads="1"/>
            </p:cNvSpPr>
            <p:nvPr/>
          </p:nvSpPr>
          <p:spPr bwMode="auto">
            <a:xfrm>
              <a:off x="672" y="3504"/>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BC</a:t>
              </a:r>
            </a:p>
          </p:txBody>
        </p:sp>
        <p:sp>
          <p:nvSpPr>
            <p:cNvPr id="53351" name="Text Box 100"/>
            <p:cNvSpPr txBox="1">
              <a:spLocks noChangeArrowheads="1"/>
            </p:cNvSpPr>
            <p:nvPr/>
          </p:nvSpPr>
          <p:spPr bwMode="auto">
            <a:xfrm>
              <a:off x="912" y="2544"/>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a:t>
              </a:r>
            </a:p>
          </p:txBody>
        </p:sp>
        <p:sp>
          <p:nvSpPr>
            <p:cNvPr id="53352" name="Text Box 101"/>
            <p:cNvSpPr txBox="1">
              <a:spLocks noChangeArrowheads="1"/>
            </p:cNvSpPr>
            <p:nvPr/>
          </p:nvSpPr>
          <p:spPr bwMode="auto">
            <a:xfrm>
              <a:off x="1344" y="3072"/>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B</a:t>
              </a:r>
            </a:p>
          </p:txBody>
        </p:sp>
        <p:sp>
          <p:nvSpPr>
            <p:cNvPr id="53353" name="Text Box 102"/>
            <p:cNvSpPr txBox="1">
              <a:spLocks noChangeArrowheads="1"/>
            </p:cNvSpPr>
            <p:nvPr/>
          </p:nvSpPr>
          <p:spPr bwMode="auto">
            <a:xfrm>
              <a:off x="1296" y="3744"/>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C</a:t>
              </a:r>
            </a:p>
          </p:txBody>
        </p:sp>
      </p:grpSp>
      <p:grpSp>
        <p:nvGrpSpPr>
          <p:cNvPr id="8" name="Group 128"/>
          <p:cNvGrpSpPr>
            <a:grpSpLocks/>
          </p:cNvGrpSpPr>
          <p:nvPr/>
        </p:nvGrpSpPr>
        <p:grpSpPr bwMode="auto">
          <a:xfrm>
            <a:off x="2133600" y="2971800"/>
            <a:ext cx="2438400" cy="1631950"/>
            <a:chOff x="1344" y="1872"/>
            <a:chExt cx="1536" cy="1028"/>
          </a:xfrm>
        </p:grpSpPr>
        <p:grpSp>
          <p:nvGrpSpPr>
            <p:cNvPr id="53322" name="Group 27"/>
            <p:cNvGrpSpPr>
              <a:grpSpLocks/>
            </p:cNvGrpSpPr>
            <p:nvPr/>
          </p:nvGrpSpPr>
          <p:grpSpPr bwMode="auto">
            <a:xfrm>
              <a:off x="2160" y="2016"/>
              <a:ext cx="144" cy="789"/>
              <a:chOff x="528" y="1275"/>
              <a:chExt cx="144" cy="789"/>
            </a:xfrm>
          </p:grpSpPr>
          <p:sp>
            <p:nvSpPr>
              <p:cNvPr id="53339" name="Oval 28"/>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40" name="Oval 29"/>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41" name="Rectangle 30"/>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53323" name="Group 31"/>
            <p:cNvGrpSpPr>
              <a:grpSpLocks/>
            </p:cNvGrpSpPr>
            <p:nvPr/>
          </p:nvGrpSpPr>
          <p:grpSpPr bwMode="auto">
            <a:xfrm>
              <a:off x="1728" y="2016"/>
              <a:ext cx="144" cy="789"/>
              <a:chOff x="528" y="1275"/>
              <a:chExt cx="144" cy="789"/>
            </a:xfrm>
          </p:grpSpPr>
          <p:sp>
            <p:nvSpPr>
              <p:cNvPr id="53336" name="Oval 32"/>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37" name="Oval 33"/>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38" name="Rectangle 34"/>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3324" name="Line 61"/>
            <p:cNvSpPr>
              <a:spLocks noChangeShapeType="1"/>
            </p:cNvSpPr>
            <p:nvPr/>
          </p:nvSpPr>
          <p:spPr bwMode="auto">
            <a:xfrm>
              <a:off x="1440" y="240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5" name="Line 62"/>
            <p:cNvSpPr>
              <a:spLocks noChangeShapeType="1"/>
            </p:cNvSpPr>
            <p:nvPr/>
          </p:nvSpPr>
          <p:spPr bwMode="auto">
            <a:xfrm>
              <a:off x="1872" y="211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6" name="Line 63"/>
            <p:cNvSpPr>
              <a:spLocks noChangeShapeType="1"/>
            </p:cNvSpPr>
            <p:nvPr/>
          </p:nvSpPr>
          <p:spPr bwMode="auto">
            <a:xfrm>
              <a:off x="1872" y="273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7" name="Line 64"/>
            <p:cNvSpPr>
              <a:spLocks noChangeShapeType="1"/>
            </p:cNvSpPr>
            <p:nvPr/>
          </p:nvSpPr>
          <p:spPr bwMode="auto">
            <a:xfrm>
              <a:off x="2208" y="201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8" name="Line 65"/>
            <p:cNvSpPr>
              <a:spLocks noChangeShapeType="1"/>
            </p:cNvSpPr>
            <p:nvPr/>
          </p:nvSpPr>
          <p:spPr bwMode="auto">
            <a:xfrm>
              <a:off x="2208" y="281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29" name="Line 66"/>
            <p:cNvSpPr>
              <a:spLocks noChangeShapeType="1"/>
            </p:cNvSpPr>
            <p:nvPr/>
          </p:nvSpPr>
          <p:spPr bwMode="auto">
            <a:xfrm>
              <a:off x="2304" y="244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30" name="Text Box 103"/>
            <p:cNvSpPr txBox="1">
              <a:spLocks noChangeArrowheads="1"/>
            </p:cNvSpPr>
            <p:nvPr/>
          </p:nvSpPr>
          <p:spPr bwMode="auto">
            <a:xfrm>
              <a:off x="1344" y="2208"/>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ABC</a:t>
              </a:r>
            </a:p>
          </p:txBody>
        </p:sp>
        <p:sp>
          <p:nvSpPr>
            <p:cNvPr id="53331" name="Text Box 104"/>
            <p:cNvSpPr txBox="1">
              <a:spLocks noChangeArrowheads="1"/>
            </p:cNvSpPr>
            <p:nvPr/>
          </p:nvSpPr>
          <p:spPr bwMode="auto">
            <a:xfrm>
              <a:off x="1824" y="18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AB</a:t>
              </a:r>
            </a:p>
          </p:txBody>
        </p:sp>
        <p:sp>
          <p:nvSpPr>
            <p:cNvPr id="53332" name="Text Box 105"/>
            <p:cNvSpPr txBox="1">
              <a:spLocks noChangeArrowheads="1"/>
            </p:cNvSpPr>
            <p:nvPr/>
          </p:nvSpPr>
          <p:spPr bwMode="auto">
            <a:xfrm>
              <a:off x="1869" y="2544"/>
              <a:ext cx="3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BC</a:t>
              </a:r>
            </a:p>
          </p:txBody>
        </p:sp>
        <p:sp>
          <p:nvSpPr>
            <p:cNvPr id="53333" name="Text Box 106"/>
            <p:cNvSpPr txBox="1">
              <a:spLocks noChangeArrowheads="1"/>
            </p:cNvSpPr>
            <p:nvPr/>
          </p:nvSpPr>
          <p:spPr bwMode="auto">
            <a:xfrm>
              <a:off x="2640" y="1968"/>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a:t>
              </a:r>
            </a:p>
          </p:txBody>
        </p:sp>
        <p:sp>
          <p:nvSpPr>
            <p:cNvPr id="53334" name="Text Box 107"/>
            <p:cNvSpPr txBox="1">
              <a:spLocks noChangeArrowheads="1"/>
            </p:cNvSpPr>
            <p:nvPr/>
          </p:nvSpPr>
          <p:spPr bwMode="auto">
            <a:xfrm>
              <a:off x="2640" y="2304"/>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B</a:t>
              </a:r>
            </a:p>
          </p:txBody>
        </p:sp>
        <p:sp>
          <p:nvSpPr>
            <p:cNvPr id="53335" name="Text Box 108"/>
            <p:cNvSpPr txBox="1">
              <a:spLocks noChangeArrowheads="1"/>
            </p:cNvSpPr>
            <p:nvPr/>
          </p:nvSpPr>
          <p:spPr bwMode="auto">
            <a:xfrm>
              <a:off x="2544" y="2688"/>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C</a:t>
              </a:r>
            </a:p>
          </p:txBody>
        </p:sp>
      </p:grpSp>
      <p:grpSp>
        <p:nvGrpSpPr>
          <p:cNvPr id="11" name="Group 130"/>
          <p:cNvGrpSpPr>
            <a:grpSpLocks/>
          </p:cNvGrpSpPr>
          <p:nvPr/>
        </p:nvGrpSpPr>
        <p:grpSpPr bwMode="auto">
          <a:xfrm>
            <a:off x="3810000" y="4648200"/>
            <a:ext cx="1752600" cy="1631950"/>
            <a:chOff x="2400" y="2928"/>
            <a:chExt cx="1104" cy="1028"/>
          </a:xfrm>
        </p:grpSpPr>
        <p:grpSp>
          <p:nvGrpSpPr>
            <p:cNvPr id="53310" name="Group 7"/>
            <p:cNvGrpSpPr>
              <a:grpSpLocks/>
            </p:cNvGrpSpPr>
            <p:nvPr/>
          </p:nvGrpSpPr>
          <p:grpSpPr bwMode="auto">
            <a:xfrm>
              <a:off x="2880" y="3024"/>
              <a:ext cx="144" cy="789"/>
              <a:chOff x="528" y="1275"/>
              <a:chExt cx="144" cy="789"/>
            </a:xfrm>
          </p:grpSpPr>
          <p:sp>
            <p:nvSpPr>
              <p:cNvPr id="53319" name="Oval 8"/>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20" name="Oval 9"/>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21" name="Rectangle 10"/>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3311" name="Line 71"/>
            <p:cNvSpPr>
              <a:spLocks noChangeShapeType="1"/>
            </p:cNvSpPr>
            <p:nvPr/>
          </p:nvSpPr>
          <p:spPr bwMode="auto">
            <a:xfrm>
              <a:off x="2640" y="34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2" name="Line 72"/>
            <p:cNvSpPr>
              <a:spLocks noChangeShapeType="1"/>
            </p:cNvSpPr>
            <p:nvPr/>
          </p:nvSpPr>
          <p:spPr bwMode="auto">
            <a:xfrm>
              <a:off x="2928" y="302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3" name="Line 73"/>
            <p:cNvSpPr>
              <a:spLocks noChangeShapeType="1"/>
            </p:cNvSpPr>
            <p:nvPr/>
          </p:nvSpPr>
          <p:spPr bwMode="auto">
            <a:xfrm>
              <a:off x="3024" y="3600"/>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4" name="Line 74"/>
            <p:cNvSpPr>
              <a:spLocks noChangeShapeType="1"/>
            </p:cNvSpPr>
            <p:nvPr/>
          </p:nvSpPr>
          <p:spPr bwMode="auto">
            <a:xfrm>
              <a:off x="2958" y="381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15" name="Text Box 109"/>
            <p:cNvSpPr txBox="1">
              <a:spLocks noChangeArrowheads="1"/>
            </p:cNvSpPr>
            <p:nvPr/>
          </p:nvSpPr>
          <p:spPr bwMode="auto">
            <a:xfrm>
              <a:off x="2400" y="326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ABC</a:t>
              </a:r>
            </a:p>
          </p:txBody>
        </p:sp>
        <p:sp>
          <p:nvSpPr>
            <p:cNvPr id="53316" name="Text Box 110"/>
            <p:cNvSpPr txBox="1">
              <a:spLocks noChangeArrowheads="1"/>
            </p:cNvSpPr>
            <p:nvPr/>
          </p:nvSpPr>
          <p:spPr bwMode="auto">
            <a:xfrm>
              <a:off x="3216" y="2928"/>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a:t>
              </a:r>
            </a:p>
          </p:txBody>
        </p:sp>
        <p:sp>
          <p:nvSpPr>
            <p:cNvPr id="53317" name="Text Box 111"/>
            <p:cNvSpPr txBox="1">
              <a:spLocks noChangeArrowheads="1"/>
            </p:cNvSpPr>
            <p:nvPr/>
          </p:nvSpPr>
          <p:spPr bwMode="auto">
            <a:xfrm>
              <a:off x="3216" y="345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B</a:t>
              </a:r>
            </a:p>
          </p:txBody>
        </p:sp>
        <p:sp>
          <p:nvSpPr>
            <p:cNvPr id="53318" name="Text Box 112"/>
            <p:cNvSpPr txBox="1">
              <a:spLocks noChangeArrowheads="1"/>
            </p:cNvSpPr>
            <p:nvPr/>
          </p:nvSpPr>
          <p:spPr bwMode="auto">
            <a:xfrm>
              <a:off x="3168" y="374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C</a:t>
              </a:r>
            </a:p>
          </p:txBody>
        </p:sp>
      </p:grpSp>
      <p:grpSp>
        <p:nvGrpSpPr>
          <p:cNvPr id="13" name="Group 127"/>
          <p:cNvGrpSpPr>
            <a:grpSpLocks/>
          </p:cNvGrpSpPr>
          <p:nvPr/>
        </p:nvGrpSpPr>
        <p:grpSpPr bwMode="auto">
          <a:xfrm>
            <a:off x="3962400" y="990600"/>
            <a:ext cx="1447800" cy="1631950"/>
            <a:chOff x="2496" y="624"/>
            <a:chExt cx="912" cy="1028"/>
          </a:xfrm>
        </p:grpSpPr>
        <p:grpSp>
          <p:nvGrpSpPr>
            <p:cNvPr id="53298" name="Group 23"/>
            <p:cNvGrpSpPr>
              <a:grpSpLocks/>
            </p:cNvGrpSpPr>
            <p:nvPr/>
          </p:nvGrpSpPr>
          <p:grpSpPr bwMode="auto">
            <a:xfrm>
              <a:off x="2832" y="768"/>
              <a:ext cx="144" cy="789"/>
              <a:chOff x="528" y="1275"/>
              <a:chExt cx="144" cy="789"/>
            </a:xfrm>
          </p:grpSpPr>
          <p:sp>
            <p:nvSpPr>
              <p:cNvPr id="53307" name="Oval 24"/>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08" name="Oval 25"/>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309" name="Rectangle 26"/>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3299" name="Line 67"/>
            <p:cNvSpPr>
              <a:spLocks noChangeShapeType="1"/>
            </p:cNvSpPr>
            <p:nvPr/>
          </p:nvSpPr>
          <p:spPr bwMode="auto">
            <a:xfrm>
              <a:off x="2592" y="120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0" name="Line 68"/>
            <p:cNvSpPr>
              <a:spLocks noChangeShapeType="1"/>
            </p:cNvSpPr>
            <p:nvPr/>
          </p:nvSpPr>
          <p:spPr bwMode="auto">
            <a:xfrm>
              <a:off x="2880" y="76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1" name="Line 69"/>
            <p:cNvSpPr>
              <a:spLocks noChangeShapeType="1"/>
            </p:cNvSpPr>
            <p:nvPr/>
          </p:nvSpPr>
          <p:spPr bwMode="auto">
            <a:xfrm>
              <a:off x="2976" y="100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2" name="Line 70"/>
            <p:cNvSpPr>
              <a:spLocks noChangeShapeType="1"/>
            </p:cNvSpPr>
            <p:nvPr/>
          </p:nvSpPr>
          <p:spPr bwMode="auto">
            <a:xfrm>
              <a:off x="2919" y="155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3" name="Text Box 113"/>
            <p:cNvSpPr txBox="1">
              <a:spLocks noChangeArrowheads="1"/>
            </p:cNvSpPr>
            <p:nvPr/>
          </p:nvSpPr>
          <p:spPr bwMode="auto">
            <a:xfrm>
              <a:off x="2496" y="1008"/>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ABC</a:t>
              </a:r>
            </a:p>
          </p:txBody>
        </p:sp>
        <p:sp>
          <p:nvSpPr>
            <p:cNvPr id="53304" name="Text Box 114"/>
            <p:cNvSpPr txBox="1">
              <a:spLocks noChangeArrowheads="1"/>
            </p:cNvSpPr>
            <p:nvPr/>
          </p:nvSpPr>
          <p:spPr bwMode="auto">
            <a:xfrm>
              <a:off x="3168" y="624"/>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a:t>
              </a:r>
            </a:p>
          </p:txBody>
        </p:sp>
        <p:sp>
          <p:nvSpPr>
            <p:cNvPr id="53305" name="Text Box 115"/>
            <p:cNvSpPr txBox="1">
              <a:spLocks noChangeArrowheads="1"/>
            </p:cNvSpPr>
            <p:nvPr/>
          </p:nvSpPr>
          <p:spPr bwMode="auto">
            <a:xfrm>
              <a:off x="3168" y="96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B</a:t>
              </a:r>
            </a:p>
          </p:txBody>
        </p:sp>
        <p:sp>
          <p:nvSpPr>
            <p:cNvPr id="53306" name="Text Box 116"/>
            <p:cNvSpPr txBox="1">
              <a:spLocks noChangeArrowheads="1"/>
            </p:cNvSpPr>
            <p:nvPr/>
          </p:nvSpPr>
          <p:spPr bwMode="auto">
            <a:xfrm>
              <a:off x="3120" y="144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C</a:t>
              </a:r>
            </a:p>
          </p:txBody>
        </p:sp>
      </p:grpSp>
      <p:grpSp>
        <p:nvGrpSpPr>
          <p:cNvPr id="15" name="Group 126"/>
          <p:cNvGrpSpPr>
            <a:grpSpLocks/>
          </p:cNvGrpSpPr>
          <p:nvPr/>
        </p:nvGrpSpPr>
        <p:grpSpPr bwMode="auto">
          <a:xfrm>
            <a:off x="6096000" y="914400"/>
            <a:ext cx="2438400" cy="2165350"/>
            <a:chOff x="3840" y="576"/>
            <a:chExt cx="1536" cy="1364"/>
          </a:xfrm>
        </p:grpSpPr>
        <p:grpSp>
          <p:nvGrpSpPr>
            <p:cNvPr id="53278" name="Group 15"/>
            <p:cNvGrpSpPr>
              <a:grpSpLocks/>
            </p:cNvGrpSpPr>
            <p:nvPr/>
          </p:nvGrpSpPr>
          <p:grpSpPr bwMode="auto">
            <a:xfrm>
              <a:off x="4752" y="1008"/>
              <a:ext cx="144" cy="789"/>
              <a:chOff x="528" y="1275"/>
              <a:chExt cx="144" cy="789"/>
            </a:xfrm>
          </p:grpSpPr>
          <p:sp>
            <p:nvSpPr>
              <p:cNvPr id="53295" name="Oval 16"/>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296" name="Oval 17"/>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297" name="Rectangle 18"/>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53279" name="Group 19"/>
            <p:cNvGrpSpPr>
              <a:grpSpLocks/>
            </p:cNvGrpSpPr>
            <p:nvPr/>
          </p:nvGrpSpPr>
          <p:grpSpPr bwMode="auto">
            <a:xfrm>
              <a:off x="4224" y="672"/>
              <a:ext cx="144" cy="789"/>
              <a:chOff x="528" y="1275"/>
              <a:chExt cx="144" cy="789"/>
            </a:xfrm>
          </p:grpSpPr>
          <p:sp>
            <p:nvSpPr>
              <p:cNvPr id="53292" name="Oval 20"/>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293" name="Oval 21"/>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294" name="Rectangle 22"/>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3280" name="Line 75"/>
            <p:cNvSpPr>
              <a:spLocks noChangeShapeType="1"/>
            </p:cNvSpPr>
            <p:nvPr/>
          </p:nvSpPr>
          <p:spPr bwMode="auto">
            <a:xfrm>
              <a:off x="4320" y="672"/>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1" name="Line 76"/>
            <p:cNvSpPr>
              <a:spLocks noChangeShapeType="1"/>
            </p:cNvSpPr>
            <p:nvPr/>
          </p:nvSpPr>
          <p:spPr bwMode="auto">
            <a:xfrm>
              <a:off x="4368" y="864"/>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2" name="Line 77"/>
            <p:cNvSpPr>
              <a:spLocks noChangeShapeType="1"/>
            </p:cNvSpPr>
            <p:nvPr/>
          </p:nvSpPr>
          <p:spPr bwMode="auto">
            <a:xfrm>
              <a:off x="4848" y="86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3" name="Line 79"/>
            <p:cNvSpPr>
              <a:spLocks noChangeShapeType="1"/>
            </p:cNvSpPr>
            <p:nvPr/>
          </p:nvSpPr>
          <p:spPr bwMode="auto">
            <a:xfrm flipV="1">
              <a:off x="4752" y="96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4" name="Line 80"/>
            <p:cNvSpPr>
              <a:spLocks noChangeShapeType="1"/>
            </p:cNvSpPr>
            <p:nvPr/>
          </p:nvSpPr>
          <p:spPr bwMode="auto">
            <a:xfrm flipH="1">
              <a:off x="4368" y="96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5" name="Line 81"/>
            <p:cNvSpPr>
              <a:spLocks noChangeShapeType="1"/>
            </p:cNvSpPr>
            <p:nvPr/>
          </p:nvSpPr>
          <p:spPr bwMode="auto">
            <a:xfrm>
              <a:off x="3888" y="105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6" name="Line 82"/>
            <p:cNvSpPr>
              <a:spLocks noChangeShapeType="1"/>
            </p:cNvSpPr>
            <p:nvPr/>
          </p:nvSpPr>
          <p:spPr bwMode="auto">
            <a:xfrm>
              <a:off x="4302" y="146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7" name="Line 83"/>
            <p:cNvSpPr>
              <a:spLocks noChangeShapeType="1"/>
            </p:cNvSpPr>
            <p:nvPr/>
          </p:nvSpPr>
          <p:spPr bwMode="auto">
            <a:xfrm>
              <a:off x="4812" y="1797"/>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8" name="Text Box 117"/>
            <p:cNvSpPr txBox="1">
              <a:spLocks noChangeArrowheads="1"/>
            </p:cNvSpPr>
            <p:nvPr/>
          </p:nvSpPr>
          <p:spPr bwMode="auto">
            <a:xfrm>
              <a:off x="3840" y="81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ABC</a:t>
              </a:r>
            </a:p>
          </p:txBody>
        </p:sp>
        <p:sp>
          <p:nvSpPr>
            <p:cNvPr id="53289" name="Text Box 118"/>
            <p:cNvSpPr txBox="1">
              <a:spLocks noChangeArrowheads="1"/>
            </p:cNvSpPr>
            <p:nvPr/>
          </p:nvSpPr>
          <p:spPr bwMode="auto">
            <a:xfrm>
              <a:off x="4512" y="57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a:t>
              </a:r>
            </a:p>
          </p:txBody>
        </p:sp>
        <p:sp>
          <p:nvSpPr>
            <p:cNvPr id="53290" name="Text Box 119"/>
            <p:cNvSpPr txBox="1">
              <a:spLocks noChangeArrowheads="1"/>
            </p:cNvSpPr>
            <p:nvPr/>
          </p:nvSpPr>
          <p:spPr bwMode="auto">
            <a:xfrm>
              <a:off x="4320" y="153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C</a:t>
              </a:r>
            </a:p>
          </p:txBody>
        </p:sp>
        <p:sp>
          <p:nvSpPr>
            <p:cNvPr id="53291" name="Text Box 120"/>
            <p:cNvSpPr txBox="1">
              <a:spLocks noChangeArrowheads="1"/>
            </p:cNvSpPr>
            <p:nvPr/>
          </p:nvSpPr>
          <p:spPr bwMode="auto">
            <a:xfrm>
              <a:off x="5184" y="172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B</a:t>
              </a:r>
            </a:p>
          </p:txBody>
        </p:sp>
      </p:grpSp>
      <p:grpSp>
        <p:nvGrpSpPr>
          <p:cNvPr id="18" name="Group 131"/>
          <p:cNvGrpSpPr>
            <a:grpSpLocks/>
          </p:cNvGrpSpPr>
          <p:nvPr/>
        </p:nvGrpSpPr>
        <p:grpSpPr bwMode="auto">
          <a:xfrm>
            <a:off x="6096000" y="3810000"/>
            <a:ext cx="2438400" cy="2241550"/>
            <a:chOff x="3840" y="2400"/>
            <a:chExt cx="1536" cy="1412"/>
          </a:xfrm>
        </p:grpSpPr>
        <p:grpSp>
          <p:nvGrpSpPr>
            <p:cNvPr id="53258" name="Group 6"/>
            <p:cNvGrpSpPr>
              <a:grpSpLocks/>
            </p:cNvGrpSpPr>
            <p:nvPr/>
          </p:nvGrpSpPr>
          <p:grpSpPr bwMode="auto">
            <a:xfrm>
              <a:off x="4752" y="2544"/>
              <a:ext cx="144" cy="789"/>
              <a:chOff x="528" y="1275"/>
              <a:chExt cx="144" cy="789"/>
            </a:xfrm>
          </p:grpSpPr>
          <p:sp>
            <p:nvSpPr>
              <p:cNvPr id="53275" name="Oval 4"/>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276" name="Oval 5"/>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277" name="Rectangle 3"/>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53259" name="Group 11"/>
            <p:cNvGrpSpPr>
              <a:grpSpLocks/>
            </p:cNvGrpSpPr>
            <p:nvPr/>
          </p:nvGrpSpPr>
          <p:grpSpPr bwMode="auto">
            <a:xfrm>
              <a:off x="4272" y="2928"/>
              <a:ext cx="144" cy="789"/>
              <a:chOff x="528" y="1275"/>
              <a:chExt cx="144" cy="789"/>
            </a:xfrm>
          </p:grpSpPr>
          <p:sp>
            <p:nvSpPr>
              <p:cNvPr id="53272" name="Oval 12"/>
              <p:cNvSpPr>
                <a:spLocks noChangeArrowheads="1"/>
              </p:cNvSpPr>
              <p:nvPr/>
            </p:nvSpPr>
            <p:spPr bwMode="auto">
              <a:xfrm>
                <a:off x="528" y="1275"/>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273" name="Oval 13"/>
              <p:cNvSpPr>
                <a:spLocks noChangeArrowheads="1"/>
              </p:cNvSpPr>
              <p:nvPr/>
            </p:nvSpPr>
            <p:spPr bwMode="auto">
              <a:xfrm>
                <a:off x="528" y="1968"/>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3274" name="Rectangle 14"/>
              <p:cNvSpPr>
                <a:spLocks noChangeArrowheads="1"/>
              </p:cNvSpPr>
              <p:nvPr/>
            </p:nvSpPr>
            <p:spPr bwMode="auto">
              <a:xfrm>
                <a:off x="528" y="1344"/>
                <a:ext cx="144" cy="67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3260" name="Line 84"/>
            <p:cNvSpPr>
              <a:spLocks noChangeShapeType="1"/>
            </p:cNvSpPr>
            <p:nvPr/>
          </p:nvSpPr>
          <p:spPr bwMode="auto">
            <a:xfrm>
              <a:off x="3984" y="336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1" name="Line 85"/>
            <p:cNvSpPr>
              <a:spLocks noChangeShapeType="1"/>
            </p:cNvSpPr>
            <p:nvPr/>
          </p:nvSpPr>
          <p:spPr bwMode="auto">
            <a:xfrm>
              <a:off x="4416" y="355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2" name="Line 86"/>
            <p:cNvSpPr>
              <a:spLocks noChangeShapeType="1"/>
            </p:cNvSpPr>
            <p:nvPr/>
          </p:nvSpPr>
          <p:spPr bwMode="auto">
            <a:xfrm flipV="1">
              <a:off x="4878"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Line 87"/>
            <p:cNvSpPr>
              <a:spLocks noChangeShapeType="1"/>
            </p:cNvSpPr>
            <p:nvPr/>
          </p:nvSpPr>
          <p:spPr bwMode="auto">
            <a:xfrm>
              <a:off x="4800" y="331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4" name="Line 88"/>
            <p:cNvSpPr>
              <a:spLocks noChangeShapeType="1"/>
            </p:cNvSpPr>
            <p:nvPr/>
          </p:nvSpPr>
          <p:spPr bwMode="auto">
            <a:xfrm flipH="1">
              <a:off x="4416" y="3456"/>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89"/>
            <p:cNvSpPr>
              <a:spLocks noChangeShapeType="1"/>
            </p:cNvSpPr>
            <p:nvPr/>
          </p:nvSpPr>
          <p:spPr bwMode="auto">
            <a:xfrm>
              <a:off x="4320"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6" name="Line 90"/>
            <p:cNvSpPr>
              <a:spLocks noChangeShapeType="1"/>
            </p:cNvSpPr>
            <p:nvPr/>
          </p:nvSpPr>
          <p:spPr bwMode="auto">
            <a:xfrm>
              <a:off x="4332" y="372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7" name="Line 91"/>
            <p:cNvSpPr>
              <a:spLocks noChangeShapeType="1"/>
            </p:cNvSpPr>
            <p:nvPr/>
          </p:nvSpPr>
          <p:spPr bwMode="auto">
            <a:xfrm>
              <a:off x="4848" y="254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8" name="Text Box 121"/>
            <p:cNvSpPr txBox="1">
              <a:spLocks noChangeArrowheads="1"/>
            </p:cNvSpPr>
            <p:nvPr/>
          </p:nvSpPr>
          <p:spPr bwMode="auto">
            <a:xfrm>
              <a:off x="3840" y="3024"/>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ABC</a:t>
              </a:r>
            </a:p>
          </p:txBody>
        </p:sp>
        <p:sp>
          <p:nvSpPr>
            <p:cNvPr id="53269" name="Text Box 122"/>
            <p:cNvSpPr txBox="1">
              <a:spLocks noChangeArrowheads="1"/>
            </p:cNvSpPr>
            <p:nvPr/>
          </p:nvSpPr>
          <p:spPr bwMode="auto">
            <a:xfrm>
              <a:off x="4464" y="273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A</a:t>
              </a:r>
            </a:p>
          </p:txBody>
        </p:sp>
        <p:sp>
          <p:nvSpPr>
            <p:cNvPr id="53270" name="Text Box 123"/>
            <p:cNvSpPr txBox="1">
              <a:spLocks noChangeArrowheads="1"/>
            </p:cNvSpPr>
            <p:nvPr/>
          </p:nvSpPr>
          <p:spPr bwMode="auto">
            <a:xfrm>
              <a:off x="4560" y="360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C</a:t>
              </a:r>
            </a:p>
          </p:txBody>
        </p:sp>
        <p:sp>
          <p:nvSpPr>
            <p:cNvPr id="53271" name="Text Box 124"/>
            <p:cNvSpPr txBox="1">
              <a:spLocks noChangeArrowheads="1"/>
            </p:cNvSpPr>
            <p:nvPr/>
          </p:nvSpPr>
          <p:spPr bwMode="auto">
            <a:xfrm>
              <a:off x="5184" y="240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B</a:t>
              </a:r>
            </a:p>
          </p:txBody>
        </p:sp>
      </p:grpSp>
    </p:spTree>
    <p:extLst>
      <p:ext uri="{BB962C8B-B14F-4D97-AF65-F5344CB8AC3E}">
        <p14:creationId xmlns:p14="http://schemas.microsoft.com/office/powerpoint/2010/main" val="3175498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Top)">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Top)">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3"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plus(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lide(fromRigh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533400" y="381000"/>
            <a:ext cx="8077200" cy="599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800">
                <a:solidFill>
                  <a:srgbClr val="FF0000"/>
                </a:solidFill>
                <a:latin typeface="仿宋_GB2312" pitchFamily="49" charset="-122"/>
                <a:ea typeface="仿宋_GB2312" pitchFamily="49" charset="-122"/>
              </a:rPr>
              <a:t>2  </a:t>
            </a:r>
            <a:r>
              <a:rPr kumimoji="1" lang="zh-CN" altLang="en-US" sz="2800">
                <a:solidFill>
                  <a:srgbClr val="FF0000"/>
                </a:solidFill>
                <a:latin typeface="仿宋_GB2312" pitchFamily="49" charset="-122"/>
                <a:ea typeface="仿宋_GB2312" pitchFamily="49" charset="-122"/>
              </a:rPr>
              <a:t>分离序列的确定</a:t>
            </a:r>
          </a:p>
          <a:p>
            <a:pPr eaLnBrk="1" hangingPunct="1">
              <a:spcBef>
                <a:spcPct val="50000"/>
              </a:spcBef>
            </a:pPr>
            <a:r>
              <a:rPr kumimoji="1" lang="zh-CN" altLang="en-US" sz="2400">
                <a:latin typeface="仿宋_GB2312" pitchFamily="49" charset="-122"/>
                <a:ea typeface="仿宋_GB2312" pitchFamily="49" charset="-122"/>
              </a:rPr>
              <a:t>试探合成法、调优合成法、最优化算法合成法</a:t>
            </a:r>
          </a:p>
          <a:p>
            <a:pPr eaLnBrk="1" hangingPunct="1">
              <a:spcBef>
                <a:spcPct val="50000"/>
              </a:spcBef>
            </a:pPr>
            <a:r>
              <a:rPr kumimoji="1" lang="zh-CN" altLang="en-US" sz="2400">
                <a:latin typeface="仿宋_GB2312" pitchFamily="49" charset="-122"/>
                <a:ea typeface="仿宋_GB2312" pitchFamily="49" charset="-122"/>
              </a:rPr>
              <a:t>分离序列的确定的试探法则：</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a </a:t>
            </a:r>
            <a:r>
              <a:rPr kumimoji="1" lang="zh-CN" altLang="en-US" sz="2400">
                <a:latin typeface="仿宋_GB2312" pitchFamily="49" charset="-122"/>
                <a:ea typeface="仿宋_GB2312" pitchFamily="49" charset="-122"/>
              </a:rPr>
              <a:t>应把关键组分的相对挥发度最接近于</a:t>
            </a:r>
            <a:r>
              <a:rPr kumimoji="1" lang="en-US" altLang="zh-CN" sz="2400">
                <a:latin typeface="仿宋_GB2312" pitchFamily="49" charset="-122"/>
                <a:ea typeface="仿宋_GB2312" pitchFamily="49" charset="-122"/>
              </a:rPr>
              <a:t>1</a:t>
            </a:r>
            <a:r>
              <a:rPr kumimoji="1" lang="zh-CN" altLang="en-US" sz="2400">
                <a:latin typeface="仿宋_GB2312" pitchFamily="49" charset="-122"/>
                <a:ea typeface="仿宋_GB2312" pitchFamily="49" charset="-122"/>
              </a:rPr>
              <a:t>的最困难分离放在最后。</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b </a:t>
            </a:r>
            <a:r>
              <a:rPr kumimoji="1" lang="zh-CN" altLang="en-US" sz="2400">
                <a:latin typeface="仿宋_GB2312" pitchFamily="49" charset="-122"/>
                <a:ea typeface="仿宋_GB2312" pitchFamily="49" charset="-122"/>
              </a:rPr>
              <a:t>根据汽液平衡常数的大小进行排列，把轻组分逐个脱除，即采取顺序流程。</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c </a:t>
            </a:r>
            <a:r>
              <a:rPr kumimoji="1" lang="zh-CN" altLang="en-US" sz="2400">
                <a:latin typeface="仿宋_GB2312" pitchFamily="49" charset="-122"/>
                <a:ea typeface="仿宋_GB2312" pitchFamily="49" charset="-122"/>
              </a:rPr>
              <a:t>应首先把混合物分成分子数接近的两股流。</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d </a:t>
            </a:r>
            <a:r>
              <a:rPr kumimoji="1" lang="zh-CN" altLang="en-US" sz="2400">
                <a:latin typeface="仿宋_GB2312" pitchFamily="49" charset="-122"/>
                <a:ea typeface="仿宋_GB2312" pitchFamily="49" charset="-122"/>
              </a:rPr>
              <a:t>对于回收率要求高的分离应放在最后。</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e </a:t>
            </a:r>
            <a:r>
              <a:rPr kumimoji="1" lang="zh-CN" altLang="en-US" sz="2400">
                <a:latin typeface="仿宋_GB2312" pitchFamily="49" charset="-122"/>
                <a:ea typeface="仿宋_GB2312" pitchFamily="49" charset="-122"/>
              </a:rPr>
              <a:t>对于容易造成系统腐蚀或结焦的组分应首先除去，以降低后续设备的材质要求，保持稳定操作。</a:t>
            </a:r>
          </a:p>
          <a:p>
            <a:pPr eaLnBrk="1" hangingPunct="1">
              <a:spcBef>
                <a:spcPct val="50000"/>
              </a:spcBef>
            </a:pPr>
            <a:endParaRPr kumimoji="1" lang="en-US" altLang="zh-CN" sz="2400">
              <a:latin typeface="仿宋_GB2312" pitchFamily="49" charset="-122"/>
              <a:ea typeface="仿宋_GB2312" pitchFamily="49" charset="-122"/>
            </a:endParaRPr>
          </a:p>
        </p:txBody>
      </p:sp>
    </p:spTree>
    <p:extLst>
      <p:ext uri="{BB962C8B-B14F-4D97-AF65-F5344CB8AC3E}">
        <p14:creationId xmlns:p14="http://schemas.microsoft.com/office/powerpoint/2010/main" val="1700699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randombar(horizontal)">
                                      <p:cBhvr>
                                        <p:cTn id="7" dur="500"/>
                                        <p:tgtEl>
                                          <p:spTgt spid="36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Effect transition="in" filter="randombar(horizontal)">
                                      <p:cBhvr>
                                        <p:cTn id="12" dur="500"/>
                                        <p:tgtEl>
                                          <p:spTgt spid="368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Effect transition="in" filter="randombar(horizontal)">
                                      <p:cBhvr>
                                        <p:cTn id="17" dur="500"/>
                                        <p:tgtEl>
                                          <p:spTgt spid="368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6866">
                                            <p:txEl>
                                              <p:pRg st="3" end="3"/>
                                            </p:txEl>
                                          </p:spTgt>
                                        </p:tgtEl>
                                        <p:attrNameLst>
                                          <p:attrName>style.visibility</p:attrName>
                                        </p:attrNameLst>
                                      </p:cBhvr>
                                      <p:to>
                                        <p:strVal val="visible"/>
                                      </p:to>
                                    </p:set>
                                    <p:animEffect transition="in" filter="randombar(horizontal)">
                                      <p:cBhvr>
                                        <p:cTn id="22" dur="500"/>
                                        <p:tgtEl>
                                          <p:spTgt spid="368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6866">
                                            <p:txEl>
                                              <p:pRg st="4" end="4"/>
                                            </p:txEl>
                                          </p:spTgt>
                                        </p:tgtEl>
                                        <p:attrNameLst>
                                          <p:attrName>style.visibility</p:attrName>
                                        </p:attrNameLst>
                                      </p:cBhvr>
                                      <p:to>
                                        <p:strVal val="visible"/>
                                      </p:to>
                                    </p:set>
                                    <p:animEffect transition="in" filter="randombar(horizontal)">
                                      <p:cBhvr>
                                        <p:cTn id="27" dur="500"/>
                                        <p:tgtEl>
                                          <p:spTgt spid="368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6866">
                                            <p:txEl>
                                              <p:pRg st="5" end="5"/>
                                            </p:txEl>
                                          </p:spTgt>
                                        </p:tgtEl>
                                        <p:attrNameLst>
                                          <p:attrName>style.visibility</p:attrName>
                                        </p:attrNameLst>
                                      </p:cBhvr>
                                      <p:to>
                                        <p:strVal val="visible"/>
                                      </p:to>
                                    </p:set>
                                    <p:animEffect transition="in" filter="randombar(horizontal)">
                                      <p:cBhvr>
                                        <p:cTn id="32" dur="500"/>
                                        <p:tgtEl>
                                          <p:spTgt spid="368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6866">
                                            <p:txEl>
                                              <p:pRg st="6" end="6"/>
                                            </p:txEl>
                                          </p:spTgt>
                                        </p:tgtEl>
                                        <p:attrNameLst>
                                          <p:attrName>style.visibility</p:attrName>
                                        </p:attrNameLst>
                                      </p:cBhvr>
                                      <p:to>
                                        <p:strVal val="visible"/>
                                      </p:to>
                                    </p:set>
                                    <p:animEffect transition="in" filter="randombar(horizontal)">
                                      <p:cBhvr>
                                        <p:cTn id="37" dur="500"/>
                                        <p:tgtEl>
                                          <p:spTgt spid="368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6866">
                                            <p:txEl>
                                              <p:pRg st="7" end="7"/>
                                            </p:txEl>
                                          </p:spTgt>
                                        </p:tgtEl>
                                        <p:attrNameLst>
                                          <p:attrName>style.visibility</p:attrName>
                                        </p:attrNameLst>
                                      </p:cBhvr>
                                      <p:to>
                                        <p:strVal val="visible"/>
                                      </p:to>
                                    </p:set>
                                    <p:animEffect transition="in" filter="randombar(horizontal)">
                                      <p:cBhvr>
                                        <p:cTn id="42" dur="500"/>
                                        <p:tgtEl>
                                          <p:spTgt spid="368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Rot="1" noChangeArrowheads="1"/>
          </p:cNvSpPr>
          <p:nvPr>
            <p:ph type="body" idx="1"/>
          </p:nvPr>
        </p:nvSpPr>
        <p:spPr/>
        <p:txBody>
          <a:bodyPr/>
          <a:lstStyle/>
          <a:p>
            <a:pPr eaLnBrk="1" hangingPunct="1">
              <a:lnSpc>
                <a:spcPct val="90000"/>
              </a:lnSpc>
              <a:buFont typeface="Wingdings 2" pitchFamily="18" charset="2"/>
              <a:buNone/>
            </a:pPr>
            <a:r>
              <a:rPr lang="zh-CN" altLang="en-US" sz="2400" b="1" i="1">
                <a:latin typeface="仿宋_GB2312" pitchFamily="49" charset="-122"/>
                <a:ea typeface="仿宋_GB2312" pitchFamily="49" charset="-122"/>
              </a:rPr>
              <a:t>例	：</a:t>
            </a:r>
            <a:r>
              <a:rPr lang="zh-CN" altLang="en-US" sz="2400" b="1">
                <a:latin typeface="仿宋_GB2312" pitchFamily="49" charset="-122"/>
                <a:ea typeface="仿宋_GB2312" pitchFamily="49" charset="-122"/>
              </a:rPr>
              <a:t>考虑下图所示的分离问题，除了分离异戊烷和正戊烷，产物都获得</a:t>
            </a:r>
            <a:r>
              <a:rPr lang="en-US" altLang="zh-CN" sz="2400" b="1">
                <a:latin typeface="仿宋_GB2312" pitchFamily="49" charset="-122"/>
                <a:ea typeface="仿宋_GB2312" pitchFamily="49" charset="-122"/>
              </a:rPr>
              <a:t>98%</a:t>
            </a:r>
            <a:r>
              <a:rPr lang="zh-CN" altLang="en-US" sz="2400" b="1">
                <a:latin typeface="仿宋_GB2312" pitchFamily="49" charset="-122"/>
                <a:ea typeface="仿宋_GB2312" pitchFamily="49" charset="-122"/>
              </a:rPr>
              <a:t>的回收率。利用试探规则确定满意的常规精馏装置分离序列。</a:t>
            </a:r>
            <a:endParaRPr lang="zh-CN" altLang="en-US" sz="2400" b="1" i="1">
              <a:latin typeface="仿宋_GB2312" pitchFamily="49" charset="-122"/>
              <a:ea typeface="仿宋_GB2312" pitchFamily="49" charset="-122"/>
            </a:endParaRPr>
          </a:p>
          <a:p>
            <a:pPr eaLnBrk="1" hangingPunct="1">
              <a:lnSpc>
                <a:spcPct val="90000"/>
              </a:lnSpc>
              <a:buFont typeface="Wingdings 2" pitchFamily="18" charset="2"/>
              <a:buNone/>
            </a:pPr>
            <a:endParaRPr lang="zh-CN" altLang="en-US" sz="2400" b="1">
              <a:latin typeface="仿宋_GB2312" pitchFamily="49" charset="-122"/>
              <a:ea typeface="仿宋_GB2312" pitchFamily="49" charset="-122"/>
            </a:endParaRPr>
          </a:p>
          <a:p>
            <a:pPr eaLnBrk="1" hangingPunct="1">
              <a:lnSpc>
                <a:spcPct val="90000"/>
              </a:lnSpc>
              <a:buFont typeface="Wingdings 2" pitchFamily="18" charset="2"/>
              <a:buNone/>
            </a:pPr>
            <a:r>
              <a:rPr lang="zh-CN" altLang="en-US" sz="2400" b="1">
                <a:latin typeface="仿宋_GB2312" pitchFamily="49" charset="-122"/>
                <a:ea typeface="仿宋_GB2312" pitchFamily="49" charset="-122"/>
              </a:rPr>
              <a:t>所有相邻组分对的近似相对挥发度为</a:t>
            </a:r>
          </a:p>
          <a:p>
            <a:pPr eaLnBrk="1" hangingPunct="1">
              <a:lnSpc>
                <a:spcPct val="90000"/>
              </a:lnSpc>
              <a:buFont typeface="Wingdings 2" pitchFamily="18" charset="2"/>
              <a:buNone/>
            </a:pPr>
            <a:endParaRPr lang="zh-CN" altLang="en-US" sz="2400" b="1">
              <a:latin typeface="仿宋_GB2312" pitchFamily="49" charset="-122"/>
              <a:ea typeface="仿宋_GB2312" pitchFamily="49" charset="-122"/>
            </a:endParaRPr>
          </a:p>
          <a:p>
            <a:pPr eaLnBrk="1" hangingPunct="1">
              <a:lnSpc>
                <a:spcPct val="90000"/>
              </a:lnSpc>
              <a:buFont typeface="Wingdings 2" pitchFamily="18" charset="2"/>
              <a:buNone/>
            </a:pPr>
            <a:r>
              <a:rPr lang="zh-CN" altLang="en-US" sz="2400" b="1">
                <a:latin typeface="仿宋_GB2312" pitchFamily="49" charset="-122"/>
                <a:ea typeface="仿宋_GB2312" pitchFamily="49" charset="-122"/>
              </a:rPr>
              <a:t>  组分对              	</a:t>
            </a:r>
            <a:r>
              <a:rPr lang="en-US" altLang="zh-CN" sz="2400" b="1">
                <a:latin typeface="仿宋_GB2312" pitchFamily="49" charset="-122"/>
                <a:ea typeface="仿宋_GB2312" pitchFamily="49" charset="-122"/>
              </a:rPr>
              <a:t>1 atm</a:t>
            </a:r>
            <a:r>
              <a:rPr lang="zh-CN" altLang="en-US" sz="2400" b="1">
                <a:latin typeface="仿宋_GB2312" pitchFamily="49" charset="-122"/>
                <a:ea typeface="仿宋_GB2312" pitchFamily="49" charset="-122"/>
              </a:rPr>
              <a:t>时的近似</a:t>
            </a:r>
            <a:r>
              <a:rPr lang="en-US" altLang="zh-CN" sz="2400" b="1">
                <a:latin typeface="仿宋_GB2312" pitchFamily="49" charset="-122"/>
                <a:ea typeface="仿宋_GB2312" pitchFamily="49" charset="-122"/>
              </a:rPr>
              <a:t>α</a:t>
            </a:r>
          </a:p>
          <a:p>
            <a:pPr eaLnBrk="1" hangingPunct="1">
              <a:lnSpc>
                <a:spcPct val="90000"/>
              </a:lnSpc>
              <a:buFont typeface="Wingdings 2" pitchFamily="18" charset="2"/>
              <a:buNone/>
            </a:pPr>
            <a:r>
              <a:rPr lang="en-US" altLang="zh-CN" sz="2400" b="1">
                <a:latin typeface="仿宋_GB2312" pitchFamily="49" charset="-122"/>
                <a:ea typeface="仿宋_GB2312" pitchFamily="49" charset="-122"/>
              </a:rPr>
              <a:t> C3/i C4			3.6</a:t>
            </a:r>
          </a:p>
          <a:p>
            <a:pPr eaLnBrk="1" hangingPunct="1">
              <a:lnSpc>
                <a:spcPct val="90000"/>
              </a:lnSpc>
              <a:buFont typeface="Wingdings 2" pitchFamily="18" charset="2"/>
              <a:buNone/>
            </a:pPr>
            <a:r>
              <a:rPr lang="en-US" altLang="zh-CN" sz="2400" b="1">
                <a:latin typeface="仿宋_GB2312" pitchFamily="49" charset="-122"/>
                <a:ea typeface="仿宋_GB2312" pitchFamily="49" charset="-122"/>
              </a:rPr>
              <a:t> iC4/nC4			1.5</a:t>
            </a:r>
          </a:p>
          <a:p>
            <a:pPr eaLnBrk="1" hangingPunct="1">
              <a:lnSpc>
                <a:spcPct val="90000"/>
              </a:lnSpc>
              <a:buFont typeface="Wingdings 2" pitchFamily="18" charset="2"/>
              <a:buNone/>
            </a:pPr>
            <a:r>
              <a:rPr lang="en-US" altLang="zh-CN" sz="2400" b="1">
                <a:latin typeface="仿宋_GB2312" pitchFamily="49" charset="-122"/>
                <a:ea typeface="仿宋_GB2312" pitchFamily="49" charset="-122"/>
              </a:rPr>
              <a:t> nC4/iC5			2.8</a:t>
            </a:r>
          </a:p>
          <a:p>
            <a:pPr eaLnBrk="1" hangingPunct="1">
              <a:lnSpc>
                <a:spcPct val="90000"/>
              </a:lnSpc>
              <a:buFont typeface="Wingdings 2" pitchFamily="18" charset="2"/>
              <a:buNone/>
            </a:pPr>
            <a:r>
              <a:rPr lang="en-US" altLang="zh-CN" sz="2400" b="1">
                <a:latin typeface="仿宋_GB2312" pitchFamily="49" charset="-122"/>
                <a:ea typeface="仿宋_GB2312" pitchFamily="49" charset="-122"/>
              </a:rPr>
              <a:t> iC5/ nC5			1.35</a:t>
            </a:r>
          </a:p>
          <a:p>
            <a:pPr eaLnBrk="1" hangingPunct="1">
              <a:lnSpc>
                <a:spcPct val="90000"/>
              </a:lnSpc>
              <a:buFont typeface="Wingdings 2" pitchFamily="18" charset="2"/>
              <a:buNone/>
            </a:pPr>
            <a:endParaRPr lang="en-US" altLang="zh-CN" sz="2400" b="1">
              <a:latin typeface="仿宋_GB2312" pitchFamily="49" charset="-122"/>
              <a:ea typeface="仿宋_GB2312" pitchFamily="49" charset="-122"/>
            </a:endParaRPr>
          </a:p>
          <a:p>
            <a:pPr eaLnBrk="1" hangingPunct="1">
              <a:lnSpc>
                <a:spcPct val="90000"/>
              </a:lnSpc>
              <a:buFont typeface="Wingdings 2" pitchFamily="18" charset="2"/>
              <a:buNone/>
            </a:pPr>
            <a:endParaRPr lang="en-US" altLang="zh-CN" sz="2400"/>
          </a:p>
        </p:txBody>
      </p:sp>
    </p:spTree>
    <p:extLst>
      <p:ext uri="{BB962C8B-B14F-4D97-AF65-F5344CB8AC3E}">
        <p14:creationId xmlns:p14="http://schemas.microsoft.com/office/powerpoint/2010/main" val="2224689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1916113"/>
            <a:ext cx="4779962"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632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825" y="1916113"/>
            <a:ext cx="38862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31242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454269" y="332656"/>
            <a:ext cx="8305800" cy="661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800" dirty="0">
                <a:solidFill>
                  <a:srgbClr val="FF0000"/>
                </a:solidFill>
                <a:latin typeface="仿宋_GB2312" pitchFamily="49" charset="-122"/>
                <a:ea typeface="仿宋_GB2312" pitchFamily="49" charset="-122"/>
              </a:rPr>
              <a:t>3 </a:t>
            </a:r>
            <a:r>
              <a:rPr kumimoji="1" lang="zh-CN" altLang="en-US" sz="2800" dirty="0">
                <a:solidFill>
                  <a:srgbClr val="FF0000"/>
                </a:solidFill>
                <a:latin typeface="仿宋_GB2312" pitchFamily="49" charset="-122"/>
                <a:ea typeface="仿宋_GB2312" pitchFamily="49" charset="-122"/>
              </a:rPr>
              <a:t>塔型的选择</a:t>
            </a:r>
          </a:p>
          <a:p>
            <a:pPr eaLnBrk="1" hangingPunct="1">
              <a:spcBef>
                <a:spcPct val="50000"/>
              </a:spcBef>
            </a:pPr>
            <a:r>
              <a:rPr kumimoji="1" lang="zh-CN" altLang="en-US" sz="2400" dirty="0">
                <a:solidFill>
                  <a:schemeClr val="tx2"/>
                </a:solidFill>
                <a:latin typeface="仿宋_GB2312" pitchFamily="49" charset="-122"/>
                <a:ea typeface="仿宋_GB2312" pitchFamily="49" charset="-122"/>
              </a:rPr>
              <a:t>板式塔的适用场合</a:t>
            </a:r>
            <a:r>
              <a:rPr kumimoji="1" lang="zh-CN" altLang="en-US" sz="2400" dirty="0">
                <a:latin typeface="仿宋_GB2312" pitchFamily="49" charset="-122"/>
                <a:ea typeface="仿宋_GB2312" pitchFamily="49" charset="-122"/>
              </a:rPr>
              <a:t>：</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1</a:t>
            </a:r>
            <a:r>
              <a:rPr kumimoji="1" lang="zh-CN" altLang="en-US" sz="2400" dirty="0">
                <a:latin typeface="仿宋_GB2312" pitchFamily="49" charset="-122"/>
                <a:ea typeface="仿宋_GB2312" pitchFamily="49" charset="-122"/>
              </a:rPr>
              <a:t>）大直径</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2</a:t>
            </a:r>
            <a:r>
              <a:rPr kumimoji="1" lang="zh-CN" altLang="en-US" sz="2400" dirty="0">
                <a:latin typeface="仿宋_GB2312" pitchFamily="49" charset="-122"/>
                <a:ea typeface="仿宋_GB2312" pitchFamily="49" charset="-122"/>
              </a:rPr>
              <a:t>）液体负荷特别小（泡罩塔）</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3</a:t>
            </a:r>
            <a:r>
              <a:rPr kumimoji="1" lang="zh-CN" altLang="en-US" sz="2400" dirty="0">
                <a:latin typeface="仿宋_GB2312" pitchFamily="49" charset="-122"/>
                <a:ea typeface="仿宋_GB2312" pitchFamily="49" charset="-122"/>
              </a:rPr>
              <a:t>）脏的物系，须定期清理</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4</a:t>
            </a:r>
            <a:r>
              <a:rPr kumimoji="1" lang="zh-CN" altLang="en-US" sz="2400" dirty="0">
                <a:latin typeface="仿宋_GB2312" pitchFamily="49" charset="-122"/>
                <a:ea typeface="仿宋_GB2312" pitchFamily="49" charset="-122"/>
              </a:rPr>
              <a:t>）有多股侧线进出料</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5</a:t>
            </a:r>
            <a:r>
              <a:rPr kumimoji="1" lang="zh-CN" altLang="en-US" sz="2400" dirty="0">
                <a:latin typeface="仿宋_GB2312" pitchFamily="49" charset="-122"/>
                <a:ea typeface="仿宋_GB2312" pitchFamily="49" charset="-122"/>
              </a:rPr>
              <a:t>）反应精馏，需要一定的停留时间</a:t>
            </a:r>
          </a:p>
          <a:p>
            <a:pPr eaLnBrk="1" hangingPunct="1">
              <a:spcBef>
                <a:spcPct val="50000"/>
              </a:spcBef>
            </a:pPr>
            <a:r>
              <a:rPr kumimoji="1" lang="zh-CN" altLang="en-US" sz="2400" dirty="0">
                <a:solidFill>
                  <a:schemeClr val="tx2"/>
                </a:solidFill>
                <a:latin typeface="仿宋_GB2312" pitchFamily="49" charset="-122"/>
                <a:ea typeface="仿宋_GB2312" pitchFamily="49" charset="-122"/>
              </a:rPr>
              <a:t>填料塔的适用场合</a:t>
            </a:r>
            <a:r>
              <a:rPr kumimoji="1" lang="zh-CN" altLang="en-US" sz="2400" dirty="0">
                <a:solidFill>
                  <a:srgbClr val="FFFF00"/>
                </a:solidFill>
                <a:latin typeface="仿宋_GB2312" pitchFamily="49" charset="-122"/>
                <a:ea typeface="仿宋_GB2312" pitchFamily="49" charset="-122"/>
              </a:rPr>
              <a:t>：</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1</a:t>
            </a:r>
            <a:r>
              <a:rPr kumimoji="1" lang="zh-CN" altLang="en-US" sz="2400" dirty="0">
                <a:latin typeface="仿宋_GB2312" pitchFamily="49" charset="-122"/>
                <a:ea typeface="仿宋_GB2312" pitchFamily="49" charset="-122"/>
              </a:rPr>
              <a:t>）要求低阻力</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2</a:t>
            </a:r>
            <a:r>
              <a:rPr kumimoji="1" lang="zh-CN" altLang="en-US" sz="2400" dirty="0">
                <a:latin typeface="仿宋_GB2312" pitchFamily="49" charset="-122"/>
                <a:ea typeface="仿宋_GB2312" pitchFamily="49" charset="-122"/>
              </a:rPr>
              <a:t>）热敏物质（持液量少，停留时间短）</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3</a:t>
            </a:r>
            <a:r>
              <a:rPr kumimoji="1" lang="zh-CN" altLang="en-US" sz="2400" dirty="0">
                <a:latin typeface="仿宋_GB2312" pitchFamily="49" charset="-122"/>
                <a:ea typeface="仿宋_GB2312" pitchFamily="49" charset="-122"/>
              </a:rPr>
              <a:t>）发泡系统</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4</a:t>
            </a:r>
            <a:r>
              <a:rPr kumimoji="1" lang="zh-CN" altLang="en-US" sz="2400" dirty="0">
                <a:latin typeface="仿宋_GB2312" pitchFamily="49" charset="-122"/>
                <a:ea typeface="仿宋_GB2312" pitchFamily="49" charset="-122"/>
              </a:rPr>
              <a:t>）腐蚀性介质</a:t>
            </a:r>
          </a:p>
        </p:txBody>
      </p:sp>
    </p:spTree>
    <p:extLst>
      <p:ext uri="{BB962C8B-B14F-4D97-AF65-F5344CB8AC3E}">
        <p14:creationId xmlns:p14="http://schemas.microsoft.com/office/powerpoint/2010/main" val="590590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calcmode="lin" valueType="num">
                                      <p:cBhvr>
                                        <p:cTn id="7" dur="1000" fill="hold"/>
                                        <p:tgtEl>
                                          <p:spTgt spid="378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78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78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7890">
                                            <p:txEl>
                                              <p:pRg st="1" end="1"/>
                                            </p:txEl>
                                          </p:spTgt>
                                        </p:tgtEl>
                                        <p:attrNameLst>
                                          <p:attrName>style.visibility</p:attrName>
                                        </p:attrNameLst>
                                      </p:cBhvr>
                                      <p:to>
                                        <p:strVal val="visible"/>
                                      </p:to>
                                    </p:set>
                                    <p:anim calcmode="lin" valueType="num">
                                      <p:cBhvr>
                                        <p:cTn id="14" dur="1000" fill="hold"/>
                                        <p:tgtEl>
                                          <p:spTgt spid="378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78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78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7890">
                                            <p:txEl>
                                              <p:pRg st="2" end="2"/>
                                            </p:txEl>
                                          </p:spTgt>
                                        </p:tgtEl>
                                        <p:attrNameLst>
                                          <p:attrName>style.visibility</p:attrName>
                                        </p:attrNameLst>
                                      </p:cBhvr>
                                      <p:to>
                                        <p:strVal val="visible"/>
                                      </p:to>
                                    </p:set>
                                    <p:anim calcmode="lin" valueType="num">
                                      <p:cBhvr>
                                        <p:cTn id="21" dur="1000" fill="hold"/>
                                        <p:tgtEl>
                                          <p:spTgt spid="378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78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789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7890">
                                            <p:txEl>
                                              <p:pRg st="3" end="3"/>
                                            </p:txEl>
                                          </p:spTgt>
                                        </p:tgtEl>
                                        <p:attrNameLst>
                                          <p:attrName>style.visibility</p:attrName>
                                        </p:attrNameLst>
                                      </p:cBhvr>
                                      <p:to>
                                        <p:strVal val="visible"/>
                                      </p:to>
                                    </p:set>
                                    <p:anim calcmode="lin" valueType="num">
                                      <p:cBhvr>
                                        <p:cTn id="28" dur="1000" fill="hold"/>
                                        <p:tgtEl>
                                          <p:spTgt spid="3789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789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7890">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7890">
                                            <p:txEl>
                                              <p:pRg st="4" end="4"/>
                                            </p:txEl>
                                          </p:spTgt>
                                        </p:tgtEl>
                                        <p:attrNameLst>
                                          <p:attrName>style.visibility</p:attrName>
                                        </p:attrNameLst>
                                      </p:cBhvr>
                                      <p:to>
                                        <p:strVal val="visible"/>
                                      </p:to>
                                    </p:set>
                                    <p:anim calcmode="lin" valueType="num">
                                      <p:cBhvr>
                                        <p:cTn id="35" dur="1000" fill="hold"/>
                                        <p:tgtEl>
                                          <p:spTgt spid="37890">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7890">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7890">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7890">
                                            <p:txEl>
                                              <p:pRg st="5" end="5"/>
                                            </p:txEl>
                                          </p:spTgt>
                                        </p:tgtEl>
                                        <p:attrNameLst>
                                          <p:attrName>style.visibility</p:attrName>
                                        </p:attrNameLst>
                                      </p:cBhvr>
                                      <p:to>
                                        <p:strVal val="visible"/>
                                      </p:to>
                                    </p:set>
                                    <p:anim calcmode="lin" valueType="num">
                                      <p:cBhvr>
                                        <p:cTn id="42" dur="1000" fill="hold"/>
                                        <p:tgtEl>
                                          <p:spTgt spid="37890">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7890">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7890">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37890">
                                            <p:txEl>
                                              <p:pRg st="6" end="6"/>
                                            </p:txEl>
                                          </p:spTgt>
                                        </p:tgtEl>
                                        <p:attrNameLst>
                                          <p:attrName>style.visibility</p:attrName>
                                        </p:attrNameLst>
                                      </p:cBhvr>
                                      <p:to>
                                        <p:strVal val="visible"/>
                                      </p:to>
                                    </p:set>
                                    <p:anim calcmode="lin" valueType="num">
                                      <p:cBhvr>
                                        <p:cTn id="49" dur="1000" fill="hold"/>
                                        <p:tgtEl>
                                          <p:spTgt spid="37890">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37890">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37890">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37890">
                                            <p:txEl>
                                              <p:pRg st="7" end="7"/>
                                            </p:txEl>
                                          </p:spTgt>
                                        </p:tgtEl>
                                        <p:attrNameLst>
                                          <p:attrName>style.visibility</p:attrName>
                                        </p:attrNameLst>
                                      </p:cBhvr>
                                      <p:to>
                                        <p:strVal val="visible"/>
                                      </p:to>
                                    </p:set>
                                    <p:anim calcmode="lin" valueType="num">
                                      <p:cBhvr>
                                        <p:cTn id="56" dur="1000" fill="hold"/>
                                        <p:tgtEl>
                                          <p:spTgt spid="37890">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37890">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37890">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37890">
                                            <p:txEl>
                                              <p:pRg st="8" end="8"/>
                                            </p:txEl>
                                          </p:spTgt>
                                        </p:tgtEl>
                                        <p:attrNameLst>
                                          <p:attrName>style.visibility</p:attrName>
                                        </p:attrNameLst>
                                      </p:cBhvr>
                                      <p:to>
                                        <p:strVal val="visible"/>
                                      </p:to>
                                    </p:set>
                                    <p:anim calcmode="lin" valueType="num">
                                      <p:cBhvr>
                                        <p:cTn id="63" dur="1000" fill="hold"/>
                                        <p:tgtEl>
                                          <p:spTgt spid="37890">
                                            <p:txEl>
                                              <p:pRg st="8" end="8"/>
                                            </p:txEl>
                                          </p:spTgt>
                                        </p:tgtEl>
                                        <p:attrNameLst>
                                          <p:attrName>ppt_w</p:attrName>
                                        </p:attrNameLst>
                                      </p:cBhvr>
                                      <p:tavLst>
                                        <p:tav tm="0">
                                          <p:val>
                                            <p:strVal val="#ppt_w*0.70"/>
                                          </p:val>
                                        </p:tav>
                                        <p:tav tm="100000">
                                          <p:val>
                                            <p:strVal val="#ppt_w"/>
                                          </p:val>
                                        </p:tav>
                                      </p:tavLst>
                                    </p:anim>
                                    <p:anim calcmode="lin" valueType="num">
                                      <p:cBhvr>
                                        <p:cTn id="64" dur="1000" fill="hold"/>
                                        <p:tgtEl>
                                          <p:spTgt spid="37890">
                                            <p:txEl>
                                              <p:pRg st="8" end="8"/>
                                            </p:txEl>
                                          </p:spTgt>
                                        </p:tgtEl>
                                        <p:attrNameLst>
                                          <p:attrName>ppt_h</p:attrName>
                                        </p:attrNameLst>
                                      </p:cBhvr>
                                      <p:tavLst>
                                        <p:tav tm="0">
                                          <p:val>
                                            <p:strVal val="#ppt_h"/>
                                          </p:val>
                                        </p:tav>
                                        <p:tav tm="100000">
                                          <p:val>
                                            <p:strVal val="#ppt_h"/>
                                          </p:val>
                                        </p:tav>
                                      </p:tavLst>
                                    </p:anim>
                                    <p:animEffect transition="in" filter="fade">
                                      <p:cBhvr>
                                        <p:cTn id="65" dur="1000"/>
                                        <p:tgtEl>
                                          <p:spTgt spid="37890">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37890">
                                            <p:txEl>
                                              <p:pRg st="9" end="9"/>
                                            </p:txEl>
                                          </p:spTgt>
                                        </p:tgtEl>
                                        <p:attrNameLst>
                                          <p:attrName>style.visibility</p:attrName>
                                        </p:attrNameLst>
                                      </p:cBhvr>
                                      <p:to>
                                        <p:strVal val="visible"/>
                                      </p:to>
                                    </p:set>
                                    <p:anim calcmode="lin" valueType="num">
                                      <p:cBhvr>
                                        <p:cTn id="70" dur="1000" fill="hold"/>
                                        <p:tgtEl>
                                          <p:spTgt spid="37890">
                                            <p:txEl>
                                              <p:pRg st="9" end="9"/>
                                            </p:txEl>
                                          </p:spTgt>
                                        </p:tgtEl>
                                        <p:attrNameLst>
                                          <p:attrName>ppt_w</p:attrName>
                                        </p:attrNameLst>
                                      </p:cBhvr>
                                      <p:tavLst>
                                        <p:tav tm="0">
                                          <p:val>
                                            <p:strVal val="#ppt_w*0.70"/>
                                          </p:val>
                                        </p:tav>
                                        <p:tav tm="100000">
                                          <p:val>
                                            <p:strVal val="#ppt_w"/>
                                          </p:val>
                                        </p:tav>
                                      </p:tavLst>
                                    </p:anim>
                                    <p:anim calcmode="lin" valueType="num">
                                      <p:cBhvr>
                                        <p:cTn id="71" dur="1000" fill="hold"/>
                                        <p:tgtEl>
                                          <p:spTgt spid="37890">
                                            <p:txEl>
                                              <p:pRg st="9" end="9"/>
                                            </p:txEl>
                                          </p:spTgt>
                                        </p:tgtEl>
                                        <p:attrNameLst>
                                          <p:attrName>ppt_h</p:attrName>
                                        </p:attrNameLst>
                                      </p:cBhvr>
                                      <p:tavLst>
                                        <p:tav tm="0">
                                          <p:val>
                                            <p:strVal val="#ppt_h"/>
                                          </p:val>
                                        </p:tav>
                                        <p:tav tm="100000">
                                          <p:val>
                                            <p:strVal val="#ppt_h"/>
                                          </p:val>
                                        </p:tav>
                                      </p:tavLst>
                                    </p:anim>
                                    <p:animEffect transition="in" filter="fade">
                                      <p:cBhvr>
                                        <p:cTn id="72" dur="1000"/>
                                        <p:tgtEl>
                                          <p:spTgt spid="37890">
                                            <p:txEl>
                                              <p:pRg st="9" end="9"/>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37890">
                                            <p:txEl>
                                              <p:pRg st="10" end="10"/>
                                            </p:txEl>
                                          </p:spTgt>
                                        </p:tgtEl>
                                        <p:attrNameLst>
                                          <p:attrName>style.visibility</p:attrName>
                                        </p:attrNameLst>
                                      </p:cBhvr>
                                      <p:to>
                                        <p:strVal val="visible"/>
                                      </p:to>
                                    </p:set>
                                    <p:anim calcmode="lin" valueType="num">
                                      <p:cBhvr>
                                        <p:cTn id="77" dur="1000" fill="hold"/>
                                        <p:tgtEl>
                                          <p:spTgt spid="37890">
                                            <p:txEl>
                                              <p:pRg st="10" end="10"/>
                                            </p:txEl>
                                          </p:spTgt>
                                        </p:tgtEl>
                                        <p:attrNameLst>
                                          <p:attrName>ppt_w</p:attrName>
                                        </p:attrNameLst>
                                      </p:cBhvr>
                                      <p:tavLst>
                                        <p:tav tm="0">
                                          <p:val>
                                            <p:strVal val="#ppt_w*0.70"/>
                                          </p:val>
                                        </p:tav>
                                        <p:tav tm="100000">
                                          <p:val>
                                            <p:strVal val="#ppt_w"/>
                                          </p:val>
                                        </p:tav>
                                      </p:tavLst>
                                    </p:anim>
                                    <p:anim calcmode="lin" valueType="num">
                                      <p:cBhvr>
                                        <p:cTn id="78" dur="1000" fill="hold"/>
                                        <p:tgtEl>
                                          <p:spTgt spid="37890">
                                            <p:txEl>
                                              <p:pRg st="10" end="10"/>
                                            </p:txEl>
                                          </p:spTgt>
                                        </p:tgtEl>
                                        <p:attrNameLst>
                                          <p:attrName>ppt_h</p:attrName>
                                        </p:attrNameLst>
                                      </p:cBhvr>
                                      <p:tavLst>
                                        <p:tav tm="0">
                                          <p:val>
                                            <p:strVal val="#ppt_h"/>
                                          </p:val>
                                        </p:tav>
                                        <p:tav tm="100000">
                                          <p:val>
                                            <p:strVal val="#ppt_h"/>
                                          </p:val>
                                        </p:tav>
                                      </p:tavLst>
                                    </p:anim>
                                    <p:animEffect transition="in" filter="fade">
                                      <p:cBhvr>
                                        <p:cTn id="79" dur="1000"/>
                                        <p:tgtEl>
                                          <p:spTgt spid="37890">
                                            <p:txEl>
                                              <p:pRg st="10" end="1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37890">
                                            <p:txEl>
                                              <p:pRg st="11" end="11"/>
                                            </p:txEl>
                                          </p:spTgt>
                                        </p:tgtEl>
                                        <p:attrNameLst>
                                          <p:attrName>style.visibility</p:attrName>
                                        </p:attrNameLst>
                                      </p:cBhvr>
                                      <p:to>
                                        <p:strVal val="visible"/>
                                      </p:to>
                                    </p:set>
                                    <p:anim calcmode="lin" valueType="num">
                                      <p:cBhvr>
                                        <p:cTn id="84" dur="1000" fill="hold"/>
                                        <p:tgtEl>
                                          <p:spTgt spid="37890">
                                            <p:txEl>
                                              <p:pRg st="11" end="11"/>
                                            </p:txEl>
                                          </p:spTgt>
                                        </p:tgtEl>
                                        <p:attrNameLst>
                                          <p:attrName>ppt_w</p:attrName>
                                        </p:attrNameLst>
                                      </p:cBhvr>
                                      <p:tavLst>
                                        <p:tav tm="0">
                                          <p:val>
                                            <p:strVal val="#ppt_w*0.70"/>
                                          </p:val>
                                        </p:tav>
                                        <p:tav tm="100000">
                                          <p:val>
                                            <p:strVal val="#ppt_w"/>
                                          </p:val>
                                        </p:tav>
                                      </p:tavLst>
                                    </p:anim>
                                    <p:anim calcmode="lin" valueType="num">
                                      <p:cBhvr>
                                        <p:cTn id="85" dur="1000" fill="hold"/>
                                        <p:tgtEl>
                                          <p:spTgt spid="37890">
                                            <p:txEl>
                                              <p:pRg st="11" end="11"/>
                                            </p:txEl>
                                          </p:spTgt>
                                        </p:tgtEl>
                                        <p:attrNameLst>
                                          <p:attrName>ppt_h</p:attrName>
                                        </p:attrNameLst>
                                      </p:cBhvr>
                                      <p:tavLst>
                                        <p:tav tm="0">
                                          <p:val>
                                            <p:strVal val="#ppt_h"/>
                                          </p:val>
                                        </p:tav>
                                        <p:tav tm="100000">
                                          <p:val>
                                            <p:strVal val="#ppt_h"/>
                                          </p:val>
                                        </p:tav>
                                      </p:tavLst>
                                    </p:anim>
                                    <p:animEffect transition="in" filter="fade">
                                      <p:cBhvr>
                                        <p:cTn id="86" dur="1000"/>
                                        <p:tgtEl>
                                          <p:spTgt spid="3789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04800" y="228600"/>
            <a:ext cx="83820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800" dirty="0">
                <a:latin typeface="仿宋_GB2312" pitchFamily="49" charset="-122"/>
                <a:ea typeface="仿宋_GB2312" pitchFamily="49" charset="-122"/>
              </a:rPr>
              <a:t>例 环氧丙烷过程概念设计</a:t>
            </a:r>
          </a:p>
          <a:p>
            <a:pPr eaLnBrk="1" hangingPunct="1">
              <a:spcBef>
                <a:spcPct val="50000"/>
              </a:spcBef>
            </a:pPr>
            <a:r>
              <a:rPr kumimoji="1" lang="en-US" altLang="zh-CN" sz="2400" dirty="0">
                <a:latin typeface="仿宋_GB2312" pitchFamily="49" charset="-122"/>
                <a:ea typeface="仿宋_GB2312" pitchFamily="49" charset="-122"/>
              </a:rPr>
              <a:t>1 </a:t>
            </a:r>
            <a:r>
              <a:rPr kumimoji="1" lang="zh-CN" altLang="en-US" sz="2400" dirty="0">
                <a:latin typeface="仿宋_GB2312" pitchFamily="49" charset="-122"/>
                <a:ea typeface="仿宋_GB2312" pitchFamily="49" charset="-122"/>
              </a:rPr>
              <a:t>过程简介</a:t>
            </a:r>
          </a:p>
          <a:p>
            <a:pPr eaLnBrk="1" hangingPunct="1">
              <a:spcBef>
                <a:spcPct val="50000"/>
              </a:spcBef>
            </a:pPr>
            <a:r>
              <a:rPr kumimoji="1" lang="zh-CN" altLang="en-US" sz="2400" dirty="0">
                <a:latin typeface="仿宋_GB2312" pitchFamily="49" charset="-122"/>
                <a:ea typeface="仿宋_GB2312" pitchFamily="49" charset="-122"/>
              </a:rPr>
              <a:t>主反应</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Cl</a:t>
            </a:r>
            <a:r>
              <a:rPr kumimoji="1" lang="en-US" altLang="zh-CN" sz="2400" baseline="-25000" dirty="0">
                <a:latin typeface="仿宋_GB2312" pitchFamily="49" charset="-122"/>
                <a:ea typeface="仿宋_GB2312" pitchFamily="49" charset="-122"/>
              </a:rPr>
              <a:t>2</a:t>
            </a:r>
            <a:r>
              <a:rPr kumimoji="1" lang="en-US" altLang="zh-CN" sz="2400" dirty="0">
                <a:latin typeface="仿宋_GB2312" pitchFamily="49" charset="-122"/>
                <a:ea typeface="仿宋_GB2312" pitchFamily="49" charset="-122"/>
              </a:rPr>
              <a:t> + H</a:t>
            </a:r>
            <a:r>
              <a:rPr kumimoji="1" lang="en-US" altLang="zh-CN" sz="2400" baseline="-25000" dirty="0">
                <a:latin typeface="仿宋_GB2312" pitchFamily="49" charset="-122"/>
                <a:ea typeface="仿宋_GB2312" pitchFamily="49" charset="-122"/>
              </a:rPr>
              <a:t>2</a:t>
            </a:r>
            <a:r>
              <a:rPr kumimoji="1" lang="en-US" altLang="zh-CN" sz="2400" dirty="0">
                <a:latin typeface="仿宋_GB2312" pitchFamily="49" charset="-122"/>
                <a:ea typeface="仿宋_GB2312" pitchFamily="49" charset="-122"/>
              </a:rPr>
              <a:t>O → </a:t>
            </a:r>
            <a:r>
              <a:rPr kumimoji="1" lang="en-US" altLang="zh-CN" sz="2400" dirty="0" err="1">
                <a:latin typeface="仿宋_GB2312" pitchFamily="49" charset="-122"/>
                <a:ea typeface="仿宋_GB2312" pitchFamily="49" charset="-122"/>
              </a:rPr>
              <a:t>HCl</a:t>
            </a:r>
            <a:r>
              <a:rPr kumimoji="1" lang="en-US" altLang="zh-CN" sz="2400" dirty="0">
                <a:latin typeface="仿宋_GB2312" pitchFamily="49" charset="-122"/>
                <a:ea typeface="仿宋_GB2312" pitchFamily="49" charset="-122"/>
              </a:rPr>
              <a:t> + </a:t>
            </a:r>
            <a:r>
              <a:rPr kumimoji="1" lang="en-US" altLang="zh-CN" sz="2400" dirty="0" err="1">
                <a:latin typeface="仿宋_GB2312" pitchFamily="49" charset="-122"/>
                <a:ea typeface="仿宋_GB2312" pitchFamily="49" charset="-122"/>
              </a:rPr>
              <a:t>HClO</a:t>
            </a:r>
            <a:endParaRPr kumimoji="1" lang="en-US" altLang="zh-CN" sz="2400" dirty="0">
              <a:latin typeface="仿宋_GB2312" pitchFamily="49" charset="-122"/>
              <a:ea typeface="仿宋_GB2312" pitchFamily="49" charset="-122"/>
            </a:endParaRPr>
          </a:p>
          <a:p>
            <a:pPr eaLnBrk="1" hangingPunct="1">
              <a:spcBef>
                <a:spcPct val="50000"/>
              </a:spcBef>
            </a:pPr>
            <a:r>
              <a:rPr kumimoji="1" lang="en-US" altLang="zh-CN" sz="2400" dirty="0">
                <a:latin typeface="仿宋_GB2312" pitchFamily="49" charset="-122"/>
                <a:ea typeface="仿宋_GB2312" pitchFamily="49" charset="-122"/>
              </a:rPr>
              <a:t> </a:t>
            </a:r>
            <a:r>
              <a:rPr kumimoji="1" lang="en-US" altLang="zh-CN" sz="2400" dirty="0" err="1">
                <a:latin typeface="仿宋_GB2312" pitchFamily="49" charset="-122"/>
                <a:ea typeface="仿宋_GB2312" pitchFamily="49" charset="-122"/>
              </a:rPr>
              <a:t>HClO</a:t>
            </a:r>
            <a:r>
              <a:rPr kumimoji="1" lang="en-US" altLang="zh-CN" sz="2400" dirty="0">
                <a:latin typeface="仿宋_GB2312" pitchFamily="49" charset="-122"/>
                <a:ea typeface="仿宋_GB2312" pitchFamily="49" charset="-122"/>
              </a:rPr>
              <a:t> + C</a:t>
            </a:r>
            <a:r>
              <a:rPr kumimoji="1" lang="en-US" altLang="zh-CN" sz="2400" baseline="-25000" dirty="0">
                <a:latin typeface="仿宋_GB2312" pitchFamily="49" charset="-122"/>
                <a:ea typeface="仿宋_GB2312" pitchFamily="49" charset="-122"/>
              </a:rPr>
              <a:t>3</a:t>
            </a:r>
            <a:r>
              <a:rPr kumimoji="1" lang="en-US" altLang="zh-CN" sz="2400" dirty="0">
                <a:latin typeface="仿宋_GB2312" pitchFamily="49" charset="-122"/>
                <a:ea typeface="仿宋_GB2312" pitchFamily="49" charset="-122"/>
              </a:rPr>
              <a:t>H</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 ClC</a:t>
            </a:r>
            <a:r>
              <a:rPr kumimoji="1" lang="en-US" altLang="zh-CN" sz="2400" baseline="-25000" dirty="0">
                <a:latin typeface="仿宋_GB2312" pitchFamily="49" charset="-122"/>
                <a:ea typeface="仿宋_GB2312" pitchFamily="49" charset="-122"/>
              </a:rPr>
              <a:t>3</a:t>
            </a:r>
            <a:r>
              <a:rPr kumimoji="1" lang="en-US" altLang="zh-CN" sz="2400" dirty="0">
                <a:latin typeface="仿宋_GB2312" pitchFamily="49" charset="-122"/>
                <a:ea typeface="仿宋_GB2312" pitchFamily="49" charset="-122"/>
              </a:rPr>
              <a:t>H</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OH</a:t>
            </a:r>
          </a:p>
          <a:p>
            <a:pPr eaLnBrk="1" hangingPunct="1">
              <a:spcBef>
                <a:spcPct val="50000"/>
              </a:spcBef>
            </a:pPr>
            <a:r>
              <a:rPr kumimoji="1" lang="zh-CN" altLang="en-US" sz="2400" dirty="0">
                <a:latin typeface="仿宋_GB2312" pitchFamily="49" charset="-122"/>
                <a:ea typeface="仿宋_GB2312" pitchFamily="49" charset="-122"/>
              </a:rPr>
              <a:t>副反应</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C</a:t>
            </a:r>
            <a:r>
              <a:rPr kumimoji="1" lang="en-US" altLang="zh-CN" sz="2400" baseline="-25000" dirty="0">
                <a:latin typeface="仿宋_GB2312" pitchFamily="49" charset="-122"/>
                <a:ea typeface="仿宋_GB2312" pitchFamily="49" charset="-122"/>
              </a:rPr>
              <a:t>3</a:t>
            </a:r>
            <a:r>
              <a:rPr kumimoji="1" lang="en-US" altLang="zh-CN" sz="2400" dirty="0">
                <a:latin typeface="仿宋_GB2312" pitchFamily="49" charset="-122"/>
                <a:ea typeface="仿宋_GB2312" pitchFamily="49" charset="-122"/>
              </a:rPr>
              <a:t>H</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 + Cl</a:t>
            </a:r>
            <a:r>
              <a:rPr kumimoji="1" lang="en-US" altLang="zh-CN" sz="2400" baseline="-25000" dirty="0">
                <a:latin typeface="仿宋_GB2312" pitchFamily="49" charset="-122"/>
                <a:ea typeface="仿宋_GB2312" pitchFamily="49" charset="-122"/>
              </a:rPr>
              <a:t>2</a:t>
            </a:r>
            <a:r>
              <a:rPr kumimoji="1" lang="en-US" altLang="zh-CN" sz="2400" dirty="0">
                <a:latin typeface="仿宋_GB2312" pitchFamily="49" charset="-122"/>
                <a:ea typeface="仿宋_GB2312" pitchFamily="49" charset="-122"/>
              </a:rPr>
              <a:t>→ C</a:t>
            </a:r>
            <a:r>
              <a:rPr kumimoji="1" lang="en-US" altLang="zh-CN" sz="2400" baseline="-25000" dirty="0">
                <a:latin typeface="仿宋_GB2312" pitchFamily="49" charset="-122"/>
                <a:ea typeface="仿宋_GB2312" pitchFamily="49" charset="-122"/>
              </a:rPr>
              <a:t>3</a:t>
            </a:r>
            <a:r>
              <a:rPr kumimoji="1" lang="en-US" altLang="zh-CN" sz="2400" dirty="0">
                <a:latin typeface="仿宋_GB2312" pitchFamily="49" charset="-122"/>
                <a:ea typeface="仿宋_GB2312" pitchFamily="49" charset="-122"/>
              </a:rPr>
              <a:t>H</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Cl</a:t>
            </a:r>
            <a:r>
              <a:rPr kumimoji="1" lang="en-US" altLang="zh-CN" sz="2400" baseline="-25000" dirty="0">
                <a:latin typeface="仿宋_GB2312" pitchFamily="49" charset="-122"/>
                <a:ea typeface="仿宋_GB2312" pitchFamily="49" charset="-122"/>
              </a:rPr>
              <a:t>2</a:t>
            </a:r>
          </a:p>
          <a:p>
            <a:pPr eaLnBrk="1" hangingPunct="1">
              <a:spcBef>
                <a:spcPct val="50000"/>
              </a:spcBef>
            </a:pPr>
            <a:r>
              <a:rPr kumimoji="1" lang="en-US" altLang="zh-CN" sz="2400" dirty="0">
                <a:latin typeface="仿宋_GB2312" pitchFamily="49" charset="-122"/>
                <a:ea typeface="仿宋_GB2312" pitchFamily="49" charset="-122"/>
              </a:rPr>
              <a:t> ClC</a:t>
            </a:r>
            <a:r>
              <a:rPr kumimoji="1" lang="en-US" altLang="zh-CN" sz="2400" baseline="-25000" dirty="0">
                <a:latin typeface="仿宋_GB2312" pitchFamily="49" charset="-122"/>
                <a:ea typeface="仿宋_GB2312" pitchFamily="49" charset="-122"/>
              </a:rPr>
              <a:t>3</a:t>
            </a:r>
            <a:r>
              <a:rPr kumimoji="1" lang="en-US" altLang="zh-CN" sz="2400" dirty="0">
                <a:latin typeface="仿宋_GB2312" pitchFamily="49" charset="-122"/>
                <a:ea typeface="仿宋_GB2312" pitchFamily="49" charset="-122"/>
              </a:rPr>
              <a:t>H</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OH + C</a:t>
            </a:r>
            <a:r>
              <a:rPr kumimoji="1" lang="en-US" altLang="zh-CN" sz="2400" baseline="-25000" dirty="0">
                <a:latin typeface="仿宋_GB2312" pitchFamily="49" charset="-122"/>
                <a:ea typeface="仿宋_GB2312" pitchFamily="49" charset="-122"/>
              </a:rPr>
              <a:t>3</a:t>
            </a:r>
            <a:r>
              <a:rPr kumimoji="1" lang="en-US" altLang="zh-CN" sz="2400" dirty="0">
                <a:latin typeface="仿宋_GB2312" pitchFamily="49" charset="-122"/>
                <a:ea typeface="仿宋_GB2312" pitchFamily="49" charset="-122"/>
              </a:rPr>
              <a:t>H</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 + Cl</a:t>
            </a:r>
            <a:r>
              <a:rPr kumimoji="1" lang="en-US" altLang="zh-CN" sz="2400" baseline="-25000" dirty="0">
                <a:latin typeface="仿宋_GB2312" pitchFamily="49" charset="-122"/>
                <a:ea typeface="仿宋_GB2312" pitchFamily="49" charset="-122"/>
              </a:rPr>
              <a:t>2 </a:t>
            </a:r>
            <a:r>
              <a:rPr kumimoji="1" lang="en-US" altLang="zh-CN" sz="2400" dirty="0">
                <a:latin typeface="仿宋_GB2312" pitchFamily="49" charset="-122"/>
                <a:ea typeface="仿宋_GB2312" pitchFamily="49" charset="-122"/>
              </a:rPr>
              <a:t>→ </a:t>
            </a:r>
            <a:r>
              <a:rPr kumimoji="1" lang="en-US" altLang="zh-CN" sz="2400" dirty="0" err="1">
                <a:latin typeface="仿宋_GB2312" pitchFamily="49" charset="-122"/>
                <a:ea typeface="仿宋_GB2312" pitchFamily="49" charset="-122"/>
              </a:rPr>
              <a:t>HCl</a:t>
            </a:r>
            <a:r>
              <a:rPr kumimoji="1" lang="en-US" altLang="zh-CN" sz="2400" dirty="0">
                <a:latin typeface="仿宋_GB2312" pitchFamily="49" charset="-122"/>
                <a:ea typeface="仿宋_GB2312" pitchFamily="49" charset="-122"/>
              </a:rPr>
              <a:t>+ (C</a:t>
            </a:r>
            <a:r>
              <a:rPr kumimoji="1" lang="en-US" altLang="zh-CN" sz="2400" baseline="-25000" dirty="0">
                <a:latin typeface="仿宋_GB2312" pitchFamily="49" charset="-122"/>
                <a:ea typeface="仿宋_GB2312" pitchFamily="49" charset="-122"/>
              </a:rPr>
              <a:t>3</a:t>
            </a:r>
            <a:r>
              <a:rPr kumimoji="1" lang="en-US" altLang="zh-CN" sz="2400" dirty="0">
                <a:latin typeface="仿宋_GB2312" pitchFamily="49" charset="-122"/>
                <a:ea typeface="仿宋_GB2312" pitchFamily="49" charset="-122"/>
              </a:rPr>
              <a:t>H</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Cl)</a:t>
            </a:r>
            <a:r>
              <a:rPr kumimoji="1" lang="en-US" altLang="zh-CN" sz="2400" baseline="-25000" dirty="0">
                <a:latin typeface="仿宋_GB2312" pitchFamily="49" charset="-122"/>
                <a:ea typeface="仿宋_GB2312" pitchFamily="49" charset="-122"/>
              </a:rPr>
              <a:t>2</a:t>
            </a:r>
            <a:r>
              <a:rPr kumimoji="1" lang="en-US" altLang="zh-CN" sz="2400" dirty="0">
                <a:latin typeface="仿宋_GB2312" pitchFamily="49" charset="-122"/>
                <a:ea typeface="仿宋_GB2312" pitchFamily="49" charset="-122"/>
              </a:rPr>
              <a:t>O </a:t>
            </a:r>
            <a:r>
              <a:rPr kumimoji="1" lang="zh-CN" altLang="en-US" dirty="0">
                <a:latin typeface="仿宋_GB2312" pitchFamily="49" charset="-122"/>
                <a:ea typeface="仿宋_GB2312" pitchFamily="49" charset="-122"/>
              </a:rPr>
              <a:t>（二氯异丙基醚</a:t>
            </a:r>
            <a:r>
              <a:rPr kumimoji="1" lang="en-US" altLang="zh-CN" dirty="0">
                <a:latin typeface="仿宋_GB2312" pitchFamily="49" charset="-122"/>
                <a:ea typeface="仿宋_GB2312" pitchFamily="49" charset="-122"/>
              </a:rPr>
              <a:t>)</a:t>
            </a:r>
          </a:p>
          <a:p>
            <a:pPr eaLnBrk="1" hangingPunct="1">
              <a:spcBef>
                <a:spcPct val="50000"/>
              </a:spcBef>
            </a:pPr>
            <a:r>
              <a:rPr kumimoji="1" lang="zh-CN" altLang="en-US" sz="2400" dirty="0">
                <a:latin typeface="仿宋_GB2312" pitchFamily="49" charset="-122"/>
                <a:ea typeface="仿宋_GB2312" pitchFamily="49" charset="-122"/>
              </a:rPr>
              <a:t>皂化反应</a:t>
            </a:r>
          </a:p>
          <a:p>
            <a:pPr eaLnBrk="1" hangingPunct="1">
              <a:spcBef>
                <a:spcPct val="50000"/>
              </a:spcBef>
            </a:pPr>
            <a:r>
              <a:rPr kumimoji="1" lang="zh-CN" altLang="en-US" sz="2400" dirty="0">
                <a:solidFill>
                  <a:schemeClr val="tx2"/>
                </a:solidFill>
                <a:latin typeface="仿宋_GB2312" pitchFamily="49" charset="-122"/>
                <a:ea typeface="仿宋_GB2312" pitchFamily="49" charset="-122"/>
              </a:rPr>
              <a:t>   </a:t>
            </a:r>
            <a:r>
              <a:rPr kumimoji="1" lang="en-US" altLang="zh-CN" sz="2400" dirty="0">
                <a:solidFill>
                  <a:schemeClr val="tx2"/>
                </a:solidFill>
                <a:latin typeface="仿宋_GB2312" pitchFamily="49" charset="-122"/>
                <a:ea typeface="仿宋_GB2312" pitchFamily="49" charset="-122"/>
              </a:rPr>
              <a:t>2ClC</a:t>
            </a:r>
            <a:r>
              <a:rPr kumimoji="1" lang="en-US" altLang="zh-CN" sz="2400" baseline="-25000" dirty="0">
                <a:solidFill>
                  <a:schemeClr val="tx2"/>
                </a:solidFill>
                <a:latin typeface="仿宋_GB2312" pitchFamily="49" charset="-122"/>
                <a:ea typeface="仿宋_GB2312" pitchFamily="49" charset="-122"/>
              </a:rPr>
              <a:t>3</a:t>
            </a:r>
            <a:r>
              <a:rPr kumimoji="1" lang="en-US" altLang="zh-CN" sz="2400" dirty="0">
                <a:solidFill>
                  <a:schemeClr val="tx2"/>
                </a:solidFill>
                <a:latin typeface="仿宋_GB2312" pitchFamily="49" charset="-122"/>
                <a:ea typeface="仿宋_GB2312" pitchFamily="49" charset="-122"/>
              </a:rPr>
              <a:t>H</a:t>
            </a:r>
            <a:r>
              <a:rPr kumimoji="1" lang="en-US" altLang="zh-CN" sz="2400" baseline="-25000" dirty="0">
                <a:solidFill>
                  <a:schemeClr val="tx2"/>
                </a:solidFill>
                <a:latin typeface="仿宋_GB2312" pitchFamily="49" charset="-122"/>
                <a:ea typeface="仿宋_GB2312" pitchFamily="49" charset="-122"/>
              </a:rPr>
              <a:t>6</a:t>
            </a:r>
            <a:r>
              <a:rPr kumimoji="1" lang="en-US" altLang="zh-CN" sz="2400" dirty="0">
                <a:solidFill>
                  <a:schemeClr val="tx2"/>
                </a:solidFill>
                <a:latin typeface="仿宋_GB2312" pitchFamily="49" charset="-122"/>
                <a:ea typeface="仿宋_GB2312" pitchFamily="49" charset="-122"/>
              </a:rPr>
              <a:t>OH + </a:t>
            </a:r>
            <a:r>
              <a:rPr kumimoji="1" lang="en-US" altLang="zh-CN" sz="2400" dirty="0" err="1">
                <a:solidFill>
                  <a:schemeClr val="tx2"/>
                </a:solidFill>
                <a:latin typeface="仿宋_GB2312" pitchFamily="49" charset="-122"/>
                <a:ea typeface="仿宋_GB2312" pitchFamily="49" charset="-122"/>
              </a:rPr>
              <a:t>Ca</a:t>
            </a:r>
            <a:r>
              <a:rPr kumimoji="1" lang="en-US" altLang="zh-CN" sz="2400" dirty="0">
                <a:solidFill>
                  <a:schemeClr val="tx2"/>
                </a:solidFill>
                <a:latin typeface="仿宋_GB2312" pitchFamily="49" charset="-122"/>
                <a:ea typeface="仿宋_GB2312" pitchFamily="49" charset="-122"/>
              </a:rPr>
              <a:t>(OH)</a:t>
            </a:r>
            <a:r>
              <a:rPr kumimoji="1" lang="en-US" altLang="zh-CN" sz="2400" baseline="-25000" dirty="0">
                <a:solidFill>
                  <a:schemeClr val="tx2"/>
                </a:solidFill>
                <a:latin typeface="仿宋_GB2312" pitchFamily="49" charset="-122"/>
                <a:ea typeface="仿宋_GB2312" pitchFamily="49" charset="-122"/>
              </a:rPr>
              <a:t>2</a:t>
            </a:r>
            <a:r>
              <a:rPr kumimoji="1" lang="en-US" altLang="zh-CN" sz="2400" dirty="0">
                <a:solidFill>
                  <a:schemeClr val="tx2"/>
                </a:solidFill>
                <a:latin typeface="仿宋_GB2312" pitchFamily="49" charset="-122"/>
                <a:ea typeface="仿宋_GB2312" pitchFamily="49" charset="-122"/>
              </a:rPr>
              <a:t> → CaCl</a:t>
            </a:r>
            <a:r>
              <a:rPr kumimoji="1" lang="en-US" altLang="zh-CN" sz="2400" baseline="-25000" dirty="0">
                <a:solidFill>
                  <a:schemeClr val="tx2"/>
                </a:solidFill>
                <a:latin typeface="仿宋_GB2312" pitchFamily="49" charset="-122"/>
                <a:ea typeface="仿宋_GB2312" pitchFamily="49" charset="-122"/>
              </a:rPr>
              <a:t>2 </a:t>
            </a:r>
            <a:r>
              <a:rPr kumimoji="1" lang="en-US" altLang="zh-CN" sz="2400" dirty="0">
                <a:solidFill>
                  <a:schemeClr val="tx2"/>
                </a:solidFill>
                <a:latin typeface="仿宋_GB2312" pitchFamily="49" charset="-122"/>
                <a:ea typeface="仿宋_GB2312" pitchFamily="49" charset="-122"/>
              </a:rPr>
              <a:t>+ H</a:t>
            </a:r>
            <a:r>
              <a:rPr kumimoji="1" lang="en-US" altLang="zh-CN" sz="2400" baseline="-25000" dirty="0">
                <a:solidFill>
                  <a:schemeClr val="tx2"/>
                </a:solidFill>
                <a:latin typeface="仿宋_GB2312" pitchFamily="49" charset="-122"/>
                <a:ea typeface="仿宋_GB2312" pitchFamily="49" charset="-122"/>
              </a:rPr>
              <a:t>2</a:t>
            </a:r>
            <a:r>
              <a:rPr kumimoji="1" lang="en-US" altLang="zh-CN" sz="2400" dirty="0">
                <a:solidFill>
                  <a:schemeClr val="tx2"/>
                </a:solidFill>
                <a:latin typeface="仿宋_GB2312" pitchFamily="49" charset="-122"/>
                <a:ea typeface="仿宋_GB2312" pitchFamily="49" charset="-122"/>
              </a:rPr>
              <a:t>O + 2C</a:t>
            </a:r>
            <a:r>
              <a:rPr kumimoji="1" lang="en-US" altLang="zh-CN" sz="2400" baseline="-25000" dirty="0">
                <a:solidFill>
                  <a:schemeClr val="tx2"/>
                </a:solidFill>
                <a:latin typeface="仿宋_GB2312" pitchFamily="49" charset="-122"/>
                <a:ea typeface="仿宋_GB2312" pitchFamily="49" charset="-122"/>
              </a:rPr>
              <a:t>3</a:t>
            </a:r>
            <a:r>
              <a:rPr kumimoji="1" lang="en-US" altLang="zh-CN" sz="2400" dirty="0">
                <a:solidFill>
                  <a:schemeClr val="tx2"/>
                </a:solidFill>
                <a:latin typeface="仿宋_GB2312" pitchFamily="49" charset="-122"/>
                <a:ea typeface="仿宋_GB2312" pitchFamily="49" charset="-122"/>
              </a:rPr>
              <a:t>H</a:t>
            </a:r>
            <a:r>
              <a:rPr kumimoji="1" lang="en-US" altLang="zh-CN" sz="2400" baseline="-25000" dirty="0">
                <a:solidFill>
                  <a:schemeClr val="tx2"/>
                </a:solidFill>
                <a:latin typeface="仿宋_GB2312" pitchFamily="49" charset="-122"/>
                <a:ea typeface="仿宋_GB2312" pitchFamily="49" charset="-122"/>
              </a:rPr>
              <a:t>6</a:t>
            </a:r>
            <a:r>
              <a:rPr kumimoji="1" lang="en-US" altLang="zh-CN" sz="2400" dirty="0">
                <a:solidFill>
                  <a:schemeClr val="tx2"/>
                </a:solidFill>
                <a:latin typeface="仿宋_GB2312" pitchFamily="49" charset="-122"/>
                <a:ea typeface="仿宋_GB2312" pitchFamily="49" charset="-122"/>
              </a:rPr>
              <a:t>O</a:t>
            </a:r>
          </a:p>
        </p:txBody>
      </p:sp>
    </p:spTree>
    <p:extLst>
      <p:ext uri="{BB962C8B-B14F-4D97-AF65-F5344CB8AC3E}">
        <p14:creationId xmlns:p14="http://schemas.microsoft.com/office/powerpoint/2010/main" val="1906332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slide(fromBottom)">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Effect transition="in" filter="slide(fromBottom)">
                                      <p:cBhvr>
                                        <p:cTn id="12" dur="500"/>
                                        <p:tgtEl>
                                          <p:spTgt spid="39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Effect transition="in" filter="slide(fromBottom)">
                                      <p:cBhvr>
                                        <p:cTn id="17" dur="500"/>
                                        <p:tgtEl>
                                          <p:spTgt spid="39938">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39938">
                                            <p:txEl>
                                              <p:pRg st="3" end="3"/>
                                            </p:txEl>
                                          </p:spTgt>
                                        </p:tgtEl>
                                        <p:attrNameLst>
                                          <p:attrName>style.visibility</p:attrName>
                                        </p:attrNameLst>
                                      </p:cBhvr>
                                      <p:to>
                                        <p:strVal val="visible"/>
                                      </p:to>
                                    </p:set>
                                    <p:animEffect transition="in" filter="slide(fromBottom)">
                                      <p:cBhvr>
                                        <p:cTn id="20" dur="500"/>
                                        <p:tgtEl>
                                          <p:spTgt spid="39938">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9938">
                                            <p:txEl>
                                              <p:pRg st="4" end="4"/>
                                            </p:txEl>
                                          </p:spTgt>
                                        </p:tgtEl>
                                        <p:attrNameLst>
                                          <p:attrName>style.visibility</p:attrName>
                                        </p:attrNameLst>
                                      </p:cBhvr>
                                      <p:to>
                                        <p:strVal val="visible"/>
                                      </p:to>
                                    </p:set>
                                    <p:animEffect transition="in" filter="slide(fromBottom)">
                                      <p:cBhvr>
                                        <p:cTn id="23" dur="500"/>
                                        <p:tgtEl>
                                          <p:spTgt spid="3993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9938">
                                            <p:txEl>
                                              <p:pRg st="5" end="5"/>
                                            </p:txEl>
                                          </p:spTgt>
                                        </p:tgtEl>
                                        <p:attrNameLst>
                                          <p:attrName>style.visibility</p:attrName>
                                        </p:attrNameLst>
                                      </p:cBhvr>
                                      <p:to>
                                        <p:strVal val="visible"/>
                                      </p:to>
                                    </p:set>
                                    <p:animEffect transition="in" filter="slide(fromBottom)">
                                      <p:cBhvr>
                                        <p:cTn id="28" dur="500"/>
                                        <p:tgtEl>
                                          <p:spTgt spid="39938">
                                            <p:txEl>
                                              <p:pRg st="5" end="5"/>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9938">
                                            <p:txEl>
                                              <p:pRg st="6" end="6"/>
                                            </p:txEl>
                                          </p:spTgt>
                                        </p:tgtEl>
                                        <p:attrNameLst>
                                          <p:attrName>style.visibility</p:attrName>
                                        </p:attrNameLst>
                                      </p:cBhvr>
                                      <p:to>
                                        <p:strVal val="visible"/>
                                      </p:to>
                                    </p:set>
                                    <p:animEffect transition="in" filter="slide(fromBottom)">
                                      <p:cBhvr>
                                        <p:cTn id="31" dur="500"/>
                                        <p:tgtEl>
                                          <p:spTgt spid="39938">
                                            <p:txEl>
                                              <p:pRg st="6" end="6"/>
                                            </p:txEl>
                                          </p:spTgt>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39938">
                                            <p:txEl>
                                              <p:pRg st="7" end="7"/>
                                            </p:txEl>
                                          </p:spTgt>
                                        </p:tgtEl>
                                        <p:attrNameLst>
                                          <p:attrName>style.visibility</p:attrName>
                                        </p:attrNameLst>
                                      </p:cBhvr>
                                      <p:to>
                                        <p:strVal val="visible"/>
                                      </p:to>
                                    </p:set>
                                    <p:animEffect transition="in" filter="slide(fromBottom)">
                                      <p:cBhvr>
                                        <p:cTn id="34" dur="500"/>
                                        <p:tgtEl>
                                          <p:spTgt spid="39938">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9938">
                                            <p:txEl>
                                              <p:pRg st="8" end="8"/>
                                            </p:txEl>
                                          </p:spTgt>
                                        </p:tgtEl>
                                        <p:attrNameLst>
                                          <p:attrName>style.visibility</p:attrName>
                                        </p:attrNameLst>
                                      </p:cBhvr>
                                      <p:to>
                                        <p:strVal val="visible"/>
                                      </p:to>
                                    </p:set>
                                    <p:animEffect transition="in" filter="slide(fromBottom)">
                                      <p:cBhvr>
                                        <p:cTn id="39" dur="500"/>
                                        <p:tgtEl>
                                          <p:spTgt spid="39938">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9938">
                                            <p:txEl>
                                              <p:pRg st="9" end="9"/>
                                            </p:txEl>
                                          </p:spTgt>
                                        </p:tgtEl>
                                        <p:attrNameLst>
                                          <p:attrName>style.visibility</p:attrName>
                                        </p:attrNameLst>
                                      </p:cBhvr>
                                      <p:to>
                                        <p:strVal val="visible"/>
                                      </p:to>
                                    </p:set>
                                    <p:animEffect transition="in" filter="slide(fromBottom)">
                                      <p:cBhvr>
                                        <p:cTn id="44" dur="500"/>
                                        <p:tgtEl>
                                          <p:spTgt spid="399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762000" y="1143000"/>
            <a:ext cx="6858000" cy="5289550"/>
            <a:chOff x="480" y="720"/>
            <a:chExt cx="4320" cy="3332"/>
          </a:xfrm>
        </p:grpSpPr>
        <p:sp>
          <p:nvSpPr>
            <p:cNvPr id="59397" name="Rectangle 2"/>
            <p:cNvSpPr>
              <a:spLocks noChangeArrowheads="1"/>
            </p:cNvSpPr>
            <p:nvPr/>
          </p:nvSpPr>
          <p:spPr bwMode="auto">
            <a:xfrm>
              <a:off x="1968" y="2064"/>
              <a:ext cx="288" cy="105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398" name="Rectangle 3"/>
            <p:cNvSpPr>
              <a:spLocks noChangeArrowheads="1"/>
            </p:cNvSpPr>
            <p:nvPr/>
          </p:nvSpPr>
          <p:spPr bwMode="auto">
            <a:xfrm>
              <a:off x="1746" y="1440"/>
              <a:ext cx="720" cy="4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399" name="Line 4"/>
            <p:cNvSpPr>
              <a:spLocks noChangeShapeType="1"/>
            </p:cNvSpPr>
            <p:nvPr/>
          </p:nvSpPr>
          <p:spPr bwMode="auto">
            <a:xfrm>
              <a:off x="1776" y="187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0" name="Line 5"/>
            <p:cNvSpPr>
              <a:spLocks noChangeShapeType="1"/>
            </p:cNvSpPr>
            <p:nvPr/>
          </p:nvSpPr>
          <p:spPr bwMode="auto">
            <a:xfrm flipH="1">
              <a:off x="2256" y="187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9401" name="Group 13"/>
            <p:cNvGrpSpPr>
              <a:grpSpLocks/>
            </p:cNvGrpSpPr>
            <p:nvPr/>
          </p:nvGrpSpPr>
          <p:grpSpPr bwMode="auto">
            <a:xfrm>
              <a:off x="1008" y="816"/>
              <a:ext cx="336" cy="432"/>
              <a:chOff x="1008" y="549"/>
              <a:chExt cx="336" cy="432"/>
            </a:xfrm>
          </p:grpSpPr>
          <p:sp>
            <p:nvSpPr>
              <p:cNvPr id="59425" name="Line 6"/>
              <p:cNvSpPr>
                <a:spLocks noChangeShapeType="1"/>
              </p:cNvSpPr>
              <p:nvPr/>
            </p:nvSpPr>
            <p:spPr bwMode="auto">
              <a:xfrm>
                <a:off x="1008" y="67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6" name="Line 7"/>
              <p:cNvSpPr>
                <a:spLocks noChangeShapeType="1"/>
              </p:cNvSpPr>
              <p:nvPr/>
            </p:nvSpPr>
            <p:spPr bwMode="auto">
              <a:xfrm>
                <a:off x="1344" y="549"/>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7" name="Line 8"/>
              <p:cNvSpPr>
                <a:spLocks noChangeShapeType="1"/>
              </p:cNvSpPr>
              <p:nvPr/>
            </p:nvSpPr>
            <p:spPr bwMode="auto">
              <a:xfrm flipH="1">
                <a:off x="1008" y="576"/>
                <a:ext cx="33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8" name="Line 9"/>
              <p:cNvSpPr>
                <a:spLocks noChangeShapeType="1"/>
              </p:cNvSpPr>
              <p:nvPr/>
            </p:nvSpPr>
            <p:spPr bwMode="auto">
              <a:xfrm>
                <a:off x="1008" y="864"/>
                <a:ext cx="33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02" name="Oval 11"/>
            <p:cNvSpPr>
              <a:spLocks noChangeArrowheads="1"/>
            </p:cNvSpPr>
            <p:nvPr/>
          </p:nvSpPr>
          <p:spPr bwMode="auto">
            <a:xfrm>
              <a:off x="3216" y="2637"/>
              <a:ext cx="192"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9403" name="Oval 12"/>
            <p:cNvSpPr>
              <a:spLocks noChangeArrowheads="1"/>
            </p:cNvSpPr>
            <p:nvPr/>
          </p:nvSpPr>
          <p:spPr bwMode="auto">
            <a:xfrm>
              <a:off x="3216" y="3516"/>
              <a:ext cx="192"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59404" name="Rectangle 10"/>
            <p:cNvSpPr>
              <a:spLocks noChangeArrowheads="1"/>
            </p:cNvSpPr>
            <p:nvPr/>
          </p:nvSpPr>
          <p:spPr bwMode="auto">
            <a:xfrm>
              <a:off x="3216" y="2688"/>
              <a:ext cx="192" cy="86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405" name="Line 14"/>
            <p:cNvSpPr>
              <a:spLocks noChangeShapeType="1"/>
            </p:cNvSpPr>
            <p:nvPr/>
          </p:nvSpPr>
          <p:spPr bwMode="auto">
            <a:xfrm flipV="1">
              <a:off x="2112" y="3120"/>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6" name="Line 15"/>
            <p:cNvSpPr>
              <a:spLocks noChangeShapeType="1"/>
            </p:cNvSpPr>
            <p:nvPr/>
          </p:nvSpPr>
          <p:spPr bwMode="auto">
            <a:xfrm>
              <a:off x="816" y="105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Line 16"/>
            <p:cNvSpPr>
              <a:spLocks noChangeShapeType="1"/>
            </p:cNvSpPr>
            <p:nvPr/>
          </p:nvSpPr>
          <p:spPr bwMode="auto">
            <a:xfrm>
              <a:off x="816" y="1056"/>
              <a:ext cx="0" cy="23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8" name="Line 17"/>
            <p:cNvSpPr>
              <a:spLocks noChangeShapeType="1"/>
            </p:cNvSpPr>
            <p:nvPr/>
          </p:nvSpPr>
          <p:spPr bwMode="auto">
            <a:xfrm flipV="1">
              <a:off x="816" y="72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9" name="Line 18"/>
            <p:cNvSpPr>
              <a:spLocks noChangeShapeType="1"/>
            </p:cNvSpPr>
            <p:nvPr/>
          </p:nvSpPr>
          <p:spPr bwMode="auto">
            <a:xfrm>
              <a:off x="816" y="3408"/>
              <a:ext cx="12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0" name="Line 19"/>
            <p:cNvSpPr>
              <a:spLocks noChangeShapeType="1"/>
            </p:cNvSpPr>
            <p:nvPr/>
          </p:nvSpPr>
          <p:spPr bwMode="auto">
            <a:xfrm flipH="1">
              <a:off x="1344" y="100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1" name="Line 20"/>
            <p:cNvSpPr>
              <a:spLocks noChangeShapeType="1"/>
            </p:cNvSpPr>
            <p:nvPr/>
          </p:nvSpPr>
          <p:spPr bwMode="auto">
            <a:xfrm>
              <a:off x="2064"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2" name="Line 21"/>
            <p:cNvSpPr>
              <a:spLocks noChangeShapeType="1"/>
            </p:cNvSpPr>
            <p:nvPr/>
          </p:nvSpPr>
          <p:spPr bwMode="auto">
            <a:xfrm flipV="1">
              <a:off x="3312" y="360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3" name="Line 22"/>
            <p:cNvSpPr>
              <a:spLocks noChangeShapeType="1"/>
            </p:cNvSpPr>
            <p:nvPr/>
          </p:nvSpPr>
          <p:spPr bwMode="auto">
            <a:xfrm>
              <a:off x="2448" y="1632"/>
              <a:ext cx="19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4" name="Line 23"/>
            <p:cNvSpPr>
              <a:spLocks noChangeShapeType="1"/>
            </p:cNvSpPr>
            <p:nvPr/>
          </p:nvSpPr>
          <p:spPr bwMode="auto">
            <a:xfrm>
              <a:off x="3744" y="1632"/>
              <a:ext cx="0" cy="1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5" name="Line 24"/>
            <p:cNvSpPr>
              <a:spLocks noChangeShapeType="1"/>
            </p:cNvSpPr>
            <p:nvPr/>
          </p:nvSpPr>
          <p:spPr bwMode="auto">
            <a:xfrm flipH="1">
              <a:off x="3408" y="331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6" name="Line 25"/>
            <p:cNvSpPr>
              <a:spLocks noChangeShapeType="1"/>
            </p:cNvSpPr>
            <p:nvPr/>
          </p:nvSpPr>
          <p:spPr bwMode="auto">
            <a:xfrm flipV="1">
              <a:off x="3312" y="24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7" name="Line 26"/>
            <p:cNvSpPr>
              <a:spLocks noChangeShapeType="1"/>
            </p:cNvSpPr>
            <p:nvPr/>
          </p:nvSpPr>
          <p:spPr bwMode="auto">
            <a:xfrm flipH="1">
              <a:off x="2256" y="2448"/>
              <a:ext cx="10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8" name="Text Box 27"/>
            <p:cNvSpPr txBox="1">
              <a:spLocks noChangeArrowheads="1"/>
            </p:cNvSpPr>
            <p:nvPr/>
          </p:nvSpPr>
          <p:spPr bwMode="auto">
            <a:xfrm>
              <a:off x="912" y="1200"/>
              <a:ext cx="72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600" b="0">
                  <a:latin typeface="Times New Roman" pitchFamily="18" charset="0"/>
                </a:rPr>
                <a:t>气体循环压缩机</a:t>
              </a:r>
            </a:p>
          </p:txBody>
        </p:sp>
        <p:sp>
          <p:nvSpPr>
            <p:cNvPr id="59419" name="Text Box 28"/>
            <p:cNvSpPr txBox="1">
              <a:spLocks noChangeArrowheads="1"/>
            </p:cNvSpPr>
            <p:nvPr/>
          </p:nvSpPr>
          <p:spPr bwMode="auto">
            <a:xfrm>
              <a:off x="1872" y="1536"/>
              <a:ext cx="48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600" b="0">
                  <a:latin typeface="Times New Roman" pitchFamily="18" charset="0"/>
                </a:rPr>
                <a:t>反应器</a:t>
              </a:r>
            </a:p>
          </p:txBody>
        </p:sp>
        <p:sp>
          <p:nvSpPr>
            <p:cNvPr id="59420" name="Text Box 29"/>
            <p:cNvSpPr txBox="1">
              <a:spLocks noChangeArrowheads="1"/>
            </p:cNvSpPr>
            <p:nvPr/>
          </p:nvSpPr>
          <p:spPr bwMode="auto">
            <a:xfrm>
              <a:off x="2880" y="2784"/>
              <a:ext cx="24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600" b="0">
                  <a:latin typeface="Times New Roman" pitchFamily="18" charset="0"/>
                </a:rPr>
                <a:t>溶氯器</a:t>
              </a:r>
            </a:p>
          </p:txBody>
        </p:sp>
        <p:sp>
          <p:nvSpPr>
            <p:cNvPr id="59421" name="Text Box 30"/>
            <p:cNvSpPr txBox="1">
              <a:spLocks noChangeArrowheads="1"/>
            </p:cNvSpPr>
            <p:nvPr/>
          </p:nvSpPr>
          <p:spPr bwMode="auto">
            <a:xfrm>
              <a:off x="3072" y="3840"/>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600" b="0">
                  <a:latin typeface="Times New Roman" pitchFamily="18" charset="0"/>
                </a:rPr>
                <a:t>氯气</a:t>
              </a:r>
            </a:p>
          </p:txBody>
        </p:sp>
        <p:sp>
          <p:nvSpPr>
            <p:cNvPr id="59422" name="Text Box 31"/>
            <p:cNvSpPr txBox="1">
              <a:spLocks noChangeArrowheads="1"/>
            </p:cNvSpPr>
            <p:nvPr/>
          </p:nvSpPr>
          <p:spPr bwMode="auto">
            <a:xfrm>
              <a:off x="1824" y="3792"/>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600" b="0">
                  <a:latin typeface="Times New Roman" pitchFamily="18" charset="0"/>
                </a:rPr>
                <a:t>丙烯</a:t>
              </a:r>
            </a:p>
          </p:txBody>
        </p:sp>
        <p:sp>
          <p:nvSpPr>
            <p:cNvPr id="59423" name="Text Box 32"/>
            <p:cNvSpPr txBox="1">
              <a:spLocks noChangeArrowheads="1"/>
            </p:cNvSpPr>
            <p:nvPr/>
          </p:nvSpPr>
          <p:spPr bwMode="auto">
            <a:xfrm>
              <a:off x="4416" y="153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600" b="0">
                  <a:latin typeface="Times New Roman" pitchFamily="18" charset="0"/>
                </a:rPr>
                <a:t>出料</a:t>
              </a:r>
            </a:p>
          </p:txBody>
        </p:sp>
        <p:sp>
          <p:nvSpPr>
            <p:cNvPr id="59424" name="Text Box 33"/>
            <p:cNvSpPr txBox="1">
              <a:spLocks noChangeArrowheads="1"/>
            </p:cNvSpPr>
            <p:nvPr/>
          </p:nvSpPr>
          <p:spPr bwMode="auto">
            <a:xfrm>
              <a:off x="480" y="768"/>
              <a:ext cx="24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600" b="0">
                  <a:latin typeface="Times New Roman" pitchFamily="18" charset="0"/>
                </a:rPr>
                <a:t>放空</a:t>
              </a:r>
            </a:p>
          </p:txBody>
        </p:sp>
      </p:grpSp>
      <p:sp>
        <p:nvSpPr>
          <p:cNvPr id="40994" name="Text Box 34"/>
          <p:cNvSpPr txBox="1">
            <a:spLocks noChangeArrowheads="1"/>
          </p:cNvSpPr>
          <p:nvPr/>
        </p:nvSpPr>
        <p:spPr bwMode="auto">
          <a:xfrm>
            <a:off x="228600" y="304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2 </a:t>
            </a:r>
            <a:r>
              <a:rPr kumimoji="1" lang="zh-CN" altLang="en-US" sz="2400">
                <a:latin typeface="仿宋_GB2312" pitchFamily="49" charset="-122"/>
                <a:ea typeface="仿宋_GB2312" pitchFamily="49" charset="-122"/>
              </a:rPr>
              <a:t>现有生产装置情况</a:t>
            </a:r>
          </a:p>
        </p:txBody>
      </p:sp>
      <p:sp>
        <p:nvSpPr>
          <p:cNvPr id="59396" name="Text Box 36"/>
          <p:cNvSpPr txBox="1">
            <a:spLocks noChangeArrowheads="1"/>
          </p:cNvSpPr>
          <p:nvPr/>
        </p:nvSpPr>
        <p:spPr bwMode="auto">
          <a:xfrm>
            <a:off x="6711950" y="5738813"/>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t>气相法</a:t>
            </a:r>
          </a:p>
        </p:txBody>
      </p:sp>
    </p:spTree>
    <p:extLst>
      <p:ext uri="{BB962C8B-B14F-4D97-AF65-F5344CB8AC3E}">
        <p14:creationId xmlns:p14="http://schemas.microsoft.com/office/powerpoint/2010/main" val="1953387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994"/>
                                        </p:tgtEl>
                                        <p:attrNameLst>
                                          <p:attrName>style.visibility</p:attrName>
                                        </p:attrNameLst>
                                      </p:cBhvr>
                                      <p:to>
                                        <p:strVal val="visible"/>
                                      </p:to>
                                    </p:set>
                                    <p:animEffect transition="in" filter="slide(fromBottom)">
                                      <p:cBhvr>
                                        <p:cTn id="7" dur="500"/>
                                        <p:tgtEl>
                                          <p:spTgt spid="40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28600" y="1268760"/>
            <a:ext cx="8686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dirty="0">
                <a:latin typeface="仿宋_GB2312" pitchFamily="49" charset="-122"/>
                <a:ea typeface="仿宋_GB2312" pitchFamily="49" charset="-122"/>
              </a:rPr>
              <a:t>3 </a:t>
            </a:r>
            <a:r>
              <a:rPr kumimoji="1" lang="zh-CN" altLang="en-US" sz="2400" dirty="0">
                <a:latin typeface="仿宋_GB2312" pitchFamily="49" charset="-122"/>
                <a:ea typeface="仿宋_GB2312" pitchFamily="49" charset="-122"/>
              </a:rPr>
              <a:t>过程分析和试验</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1</a:t>
            </a:r>
            <a:r>
              <a:rPr kumimoji="1" lang="zh-CN" altLang="en-US" sz="2400" dirty="0">
                <a:latin typeface="仿宋_GB2312" pitchFamily="49" charset="-122"/>
                <a:ea typeface="仿宋_GB2312" pitchFamily="49" charset="-122"/>
              </a:rPr>
              <a:t>）二氯丙烷是由氯气与丙烯在气相中直接反应的产物</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2</a:t>
            </a:r>
            <a:r>
              <a:rPr kumimoji="1" lang="zh-CN" altLang="en-US" sz="2400" dirty="0">
                <a:latin typeface="仿宋_GB2312" pitchFamily="49" charset="-122"/>
                <a:ea typeface="仿宋_GB2312" pitchFamily="49" charset="-122"/>
              </a:rPr>
              <a:t>）二氯异丙基醚是串联副产物</a:t>
            </a:r>
          </a:p>
          <a:p>
            <a:pPr eaLnBrk="1" hangingPunct="1">
              <a:spcBef>
                <a:spcPct val="50000"/>
              </a:spcBef>
            </a:pPr>
            <a:r>
              <a:rPr kumimoji="1" lang="zh-CN" altLang="en-US" sz="2400" dirty="0">
                <a:latin typeface="仿宋_GB2312" pitchFamily="49" charset="-122"/>
                <a:ea typeface="仿宋_GB2312" pitchFamily="49" charset="-122"/>
              </a:rPr>
              <a:t>要抑制付反应，提高反应的选择性，须阻止氯气与丙烯接触，降低主产品氯丙醇的浓度。</a:t>
            </a:r>
          </a:p>
        </p:txBody>
      </p:sp>
    </p:spTree>
    <p:extLst>
      <p:ext uri="{BB962C8B-B14F-4D97-AF65-F5344CB8AC3E}">
        <p14:creationId xmlns:p14="http://schemas.microsoft.com/office/powerpoint/2010/main" val="2357498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5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6">
                                            <p:txEl>
                                              <p:pRg st="1" end="1"/>
                                            </p:txEl>
                                          </p:spTgt>
                                        </p:tgtEl>
                                        <p:attrNameLst>
                                          <p:attrName>style.visibility</p:attrName>
                                        </p:attrNameLst>
                                      </p:cBhvr>
                                      <p:to>
                                        <p:strVal val="visible"/>
                                      </p:to>
                                    </p:set>
                                    <p:anim calcmode="lin" valueType="num">
                                      <p:cBhvr additive="base">
                                        <p:cTn id="13" dur="500" fill="hold"/>
                                        <p:tgtEl>
                                          <p:spTgt spid="419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1986">
                                            <p:txEl>
                                              <p:pRg st="2" end="2"/>
                                            </p:txEl>
                                          </p:spTgt>
                                        </p:tgtEl>
                                        <p:attrNameLst>
                                          <p:attrName>style.visibility</p:attrName>
                                        </p:attrNameLst>
                                      </p:cBhvr>
                                      <p:to>
                                        <p:strVal val="visible"/>
                                      </p:to>
                                    </p:set>
                                    <p:anim calcmode="lin" valueType="num">
                                      <p:cBhvr additive="base">
                                        <p:cTn id="17" dur="500" fill="hold"/>
                                        <p:tgtEl>
                                          <p:spTgt spid="4198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1986">
                                            <p:txEl>
                                              <p:pRg st="3" end="3"/>
                                            </p:txEl>
                                          </p:spTgt>
                                        </p:tgtEl>
                                        <p:attrNameLst>
                                          <p:attrName>style.visibility</p:attrName>
                                        </p:attrNameLst>
                                      </p:cBhvr>
                                      <p:to>
                                        <p:strVal val="visible"/>
                                      </p:to>
                                    </p:set>
                                    <p:anim calcmode="lin" valueType="num">
                                      <p:cBhvr additive="base">
                                        <p:cTn id="23" dur="500" fill="hold"/>
                                        <p:tgtEl>
                                          <p:spTgt spid="4198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98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7" name="Line 55"/>
          <p:cNvSpPr>
            <a:spLocks noChangeShapeType="1"/>
          </p:cNvSpPr>
          <p:nvPr/>
        </p:nvSpPr>
        <p:spPr bwMode="auto">
          <a:xfrm>
            <a:off x="228600" y="5943600"/>
            <a:ext cx="144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02"/>
          <p:cNvGrpSpPr>
            <a:grpSpLocks/>
          </p:cNvGrpSpPr>
          <p:nvPr/>
        </p:nvGrpSpPr>
        <p:grpSpPr bwMode="auto">
          <a:xfrm>
            <a:off x="457200" y="990600"/>
            <a:ext cx="8077200" cy="5486400"/>
            <a:chOff x="288" y="624"/>
            <a:chExt cx="5088" cy="3456"/>
          </a:xfrm>
        </p:grpSpPr>
        <p:grpSp>
          <p:nvGrpSpPr>
            <p:cNvPr id="61460" name="Group 9"/>
            <p:cNvGrpSpPr>
              <a:grpSpLocks/>
            </p:cNvGrpSpPr>
            <p:nvPr/>
          </p:nvGrpSpPr>
          <p:grpSpPr bwMode="auto">
            <a:xfrm>
              <a:off x="723" y="2352"/>
              <a:ext cx="813" cy="1137"/>
              <a:chOff x="723" y="2352"/>
              <a:chExt cx="813" cy="1137"/>
            </a:xfrm>
          </p:grpSpPr>
          <p:sp>
            <p:nvSpPr>
              <p:cNvPr id="61547" name="Oval 5"/>
              <p:cNvSpPr>
                <a:spLocks noChangeArrowheads="1"/>
              </p:cNvSpPr>
              <p:nvPr/>
            </p:nvSpPr>
            <p:spPr bwMode="auto">
              <a:xfrm>
                <a:off x="1344" y="2352"/>
                <a:ext cx="192"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48" name="Oval 6"/>
              <p:cNvSpPr>
                <a:spLocks noChangeArrowheads="1"/>
              </p:cNvSpPr>
              <p:nvPr/>
            </p:nvSpPr>
            <p:spPr bwMode="auto">
              <a:xfrm>
                <a:off x="723" y="2352"/>
                <a:ext cx="192"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49" name="Rectangle 4"/>
              <p:cNvSpPr>
                <a:spLocks noChangeArrowheads="1"/>
              </p:cNvSpPr>
              <p:nvPr/>
            </p:nvSpPr>
            <p:spPr bwMode="auto">
              <a:xfrm>
                <a:off x="816" y="2352"/>
                <a:ext cx="624" cy="2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550" name="Oval 8"/>
              <p:cNvSpPr>
                <a:spLocks noChangeArrowheads="1"/>
              </p:cNvSpPr>
              <p:nvPr/>
            </p:nvSpPr>
            <p:spPr bwMode="auto">
              <a:xfrm>
                <a:off x="960" y="3345"/>
                <a:ext cx="336"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51" name="Rectangle 7"/>
              <p:cNvSpPr>
                <a:spLocks noChangeArrowheads="1"/>
              </p:cNvSpPr>
              <p:nvPr/>
            </p:nvSpPr>
            <p:spPr bwMode="auto">
              <a:xfrm>
                <a:off x="960" y="2640"/>
                <a:ext cx="336" cy="76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1461" name="Group 10"/>
            <p:cNvGrpSpPr>
              <a:grpSpLocks/>
            </p:cNvGrpSpPr>
            <p:nvPr/>
          </p:nvGrpSpPr>
          <p:grpSpPr bwMode="auto">
            <a:xfrm>
              <a:off x="2544" y="2352"/>
              <a:ext cx="813" cy="1137"/>
              <a:chOff x="723" y="2352"/>
              <a:chExt cx="813" cy="1137"/>
            </a:xfrm>
          </p:grpSpPr>
          <p:sp>
            <p:nvSpPr>
              <p:cNvPr id="61542" name="Oval 11"/>
              <p:cNvSpPr>
                <a:spLocks noChangeArrowheads="1"/>
              </p:cNvSpPr>
              <p:nvPr/>
            </p:nvSpPr>
            <p:spPr bwMode="auto">
              <a:xfrm>
                <a:off x="1344" y="2352"/>
                <a:ext cx="192"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43" name="Oval 12"/>
              <p:cNvSpPr>
                <a:spLocks noChangeArrowheads="1"/>
              </p:cNvSpPr>
              <p:nvPr/>
            </p:nvSpPr>
            <p:spPr bwMode="auto">
              <a:xfrm>
                <a:off x="723" y="2352"/>
                <a:ext cx="192"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44" name="Rectangle 13"/>
              <p:cNvSpPr>
                <a:spLocks noChangeArrowheads="1"/>
              </p:cNvSpPr>
              <p:nvPr/>
            </p:nvSpPr>
            <p:spPr bwMode="auto">
              <a:xfrm>
                <a:off x="816" y="2352"/>
                <a:ext cx="624" cy="2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545" name="Oval 14"/>
              <p:cNvSpPr>
                <a:spLocks noChangeArrowheads="1"/>
              </p:cNvSpPr>
              <p:nvPr/>
            </p:nvSpPr>
            <p:spPr bwMode="auto">
              <a:xfrm>
                <a:off x="960" y="3345"/>
                <a:ext cx="336"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46" name="Rectangle 15"/>
              <p:cNvSpPr>
                <a:spLocks noChangeArrowheads="1"/>
              </p:cNvSpPr>
              <p:nvPr/>
            </p:nvSpPr>
            <p:spPr bwMode="auto">
              <a:xfrm>
                <a:off x="960" y="2640"/>
                <a:ext cx="336" cy="76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1462" name="Group 16"/>
            <p:cNvGrpSpPr>
              <a:grpSpLocks/>
            </p:cNvGrpSpPr>
            <p:nvPr/>
          </p:nvGrpSpPr>
          <p:grpSpPr bwMode="auto">
            <a:xfrm>
              <a:off x="4320" y="2352"/>
              <a:ext cx="813" cy="1137"/>
              <a:chOff x="723" y="2352"/>
              <a:chExt cx="813" cy="1137"/>
            </a:xfrm>
          </p:grpSpPr>
          <p:sp>
            <p:nvSpPr>
              <p:cNvPr id="61537" name="Oval 17"/>
              <p:cNvSpPr>
                <a:spLocks noChangeArrowheads="1"/>
              </p:cNvSpPr>
              <p:nvPr/>
            </p:nvSpPr>
            <p:spPr bwMode="auto">
              <a:xfrm>
                <a:off x="1344" y="2352"/>
                <a:ext cx="192"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38" name="Oval 18"/>
              <p:cNvSpPr>
                <a:spLocks noChangeArrowheads="1"/>
              </p:cNvSpPr>
              <p:nvPr/>
            </p:nvSpPr>
            <p:spPr bwMode="auto">
              <a:xfrm>
                <a:off x="723" y="2352"/>
                <a:ext cx="192" cy="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39" name="Rectangle 19"/>
              <p:cNvSpPr>
                <a:spLocks noChangeArrowheads="1"/>
              </p:cNvSpPr>
              <p:nvPr/>
            </p:nvSpPr>
            <p:spPr bwMode="auto">
              <a:xfrm>
                <a:off x="816" y="2352"/>
                <a:ext cx="624" cy="2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540" name="Oval 20"/>
              <p:cNvSpPr>
                <a:spLocks noChangeArrowheads="1"/>
              </p:cNvSpPr>
              <p:nvPr/>
            </p:nvSpPr>
            <p:spPr bwMode="auto">
              <a:xfrm>
                <a:off x="960" y="3345"/>
                <a:ext cx="336" cy="144"/>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41" name="Rectangle 21"/>
              <p:cNvSpPr>
                <a:spLocks noChangeArrowheads="1"/>
              </p:cNvSpPr>
              <p:nvPr/>
            </p:nvSpPr>
            <p:spPr bwMode="auto">
              <a:xfrm>
                <a:off x="960" y="2640"/>
                <a:ext cx="336" cy="76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1463" name="Group 25"/>
            <p:cNvGrpSpPr>
              <a:grpSpLocks/>
            </p:cNvGrpSpPr>
            <p:nvPr/>
          </p:nvGrpSpPr>
          <p:grpSpPr bwMode="auto">
            <a:xfrm>
              <a:off x="432" y="1131"/>
              <a:ext cx="144" cy="897"/>
              <a:chOff x="432" y="1131"/>
              <a:chExt cx="144" cy="897"/>
            </a:xfrm>
          </p:grpSpPr>
          <p:sp>
            <p:nvSpPr>
              <p:cNvPr id="61534" name="Oval 23"/>
              <p:cNvSpPr>
                <a:spLocks noChangeArrowheads="1"/>
              </p:cNvSpPr>
              <p:nvPr/>
            </p:nvSpPr>
            <p:spPr bwMode="auto">
              <a:xfrm>
                <a:off x="432" y="1131"/>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35" name="Oval 24"/>
              <p:cNvSpPr>
                <a:spLocks noChangeArrowheads="1"/>
              </p:cNvSpPr>
              <p:nvPr/>
            </p:nvSpPr>
            <p:spPr bwMode="auto">
              <a:xfrm>
                <a:off x="432" y="1932"/>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36" name="Rectangle 22"/>
              <p:cNvSpPr>
                <a:spLocks noChangeArrowheads="1"/>
              </p:cNvSpPr>
              <p:nvPr/>
            </p:nvSpPr>
            <p:spPr bwMode="auto">
              <a:xfrm>
                <a:off x="432" y="1200"/>
                <a:ext cx="144" cy="76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1464" name="Group 26"/>
            <p:cNvGrpSpPr>
              <a:grpSpLocks/>
            </p:cNvGrpSpPr>
            <p:nvPr/>
          </p:nvGrpSpPr>
          <p:grpSpPr bwMode="auto">
            <a:xfrm>
              <a:off x="2064" y="1152"/>
              <a:ext cx="144" cy="897"/>
              <a:chOff x="432" y="1131"/>
              <a:chExt cx="144" cy="897"/>
            </a:xfrm>
          </p:grpSpPr>
          <p:sp>
            <p:nvSpPr>
              <p:cNvPr id="61531" name="Oval 27"/>
              <p:cNvSpPr>
                <a:spLocks noChangeArrowheads="1"/>
              </p:cNvSpPr>
              <p:nvPr/>
            </p:nvSpPr>
            <p:spPr bwMode="auto">
              <a:xfrm>
                <a:off x="432" y="1131"/>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32" name="Oval 28"/>
              <p:cNvSpPr>
                <a:spLocks noChangeArrowheads="1"/>
              </p:cNvSpPr>
              <p:nvPr/>
            </p:nvSpPr>
            <p:spPr bwMode="auto">
              <a:xfrm>
                <a:off x="432" y="1932"/>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33" name="Rectangle 29"/>
              <p:cNvSpPr>
                <a:spLocks noChangeArrowheads="1"/>
              </p:cNvSpPr>
              <p:nvPr/>
            </p:nvSpPr>
            <p:spPr bwMode="auto">
              <a:xfrm>
                <a:off x="432" y="1200"/>
                <a:ext cx="144" cy="76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1465" name="Group 30"/>
            <p:cNvGrpSpPr>
              <a:grpSpLocks/>
            </p:cNvGrpSpPr>
            <p:nvPr/>
          </p:nvGrpSpPr>
          <p:grpSpPr bwMode="auto">
            <a:xfrm>
              <a:off x="3840" y="1296"/>
              <a:ext cx="144" cy="897"/>
              <a:chOff x="432" y="1131"/>
              <a:chExt cx="144" cy="897"/>
            </a:xfrm>
          </p:grpSpPr>
          <p:sp>
            <p:nvSpPr>
              <p:cNvPr id="61528" name="Oval 31"/>
              <p:cNvSpPr>
                <a:spLocks noChangeArrowheads="1"/>
              </p:cNvSpPr>
              <p:nvPr/>
            </p:nvSpPr>
            <p:spPr bwMode="auto">
              <a:xfrm>
                <a:off x="432" y="1131"/>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29" name="Oval 32"/>
              <p:cNvSpPr>
                <a:spLocks noChangeArrowheads="1"/>
              </p:cNvSpPr>
              <p:nvPr/>
            </p:nvSpPr>
            <p:spPr bwMode="auto">
              <a:xfrm>
                <a:off x="432" y="1932"/>
                <a:ext cx="144"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30" name="Rectangle 33"/>
              <p:cNvSpPr>
                <a:spLocks noChangeArrowheads="1"/>
              </p:cNvSpPr>
              <p:nvPr/>
            </p:nvSpPr>
            <p:spPr bwMode="auto">
              <a:xfrm>
                <a:off x="432" y="1200"/>
                <a:ext cx="144" cy="76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1466" name="Group 40"/>
            <p:cNvGrpSpPr>
              <a:grpSpLocks/>
            </p:cNvGrpSpPr>
            <p:nvPr/>
          </p:nvGrpSpPr>
          <p:grpSpPr bwMode="auto">
            <a:xfrm>
              <a:off x="1632" y="3264"/>
              <a:ext cx="192" cy="240"/>
              <a:chOff x="1008" y="624"/>
              <a:chExt cx="192" cy="240"/>
            </a:xfrm>
          </p:grpSpPr>
          <p:sp>
            <p:nvSpPr>
              <p:cNvPr id="61524" name="Oval 34"/>
              <p:cNvSpPr>
                <a:spLocks noChangeArrowheads="1"/>
              </p:cNvSpPr>
              <p:nvPr/>
            </p:nvSpPr>
            <p:spPr bwMode="auto">
              <a:xfrm>
                <a:off x="1008" y="624"/>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25" name="Line 37"/>
              <p:cNvSpPr>
                <a:spLocks noChangeShapeType="1"/>
              </p:cNvSpPr>
              <p:nvPr/>
            </p:nvSpPr>
            <p:spPr bwMode="auto">
              <a:xfrm flipH="1">
                <a:off x="1008" y="8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6" name="Line 38"/>
              <p:cNvSpPr>
                <a:spLocks noChangeShapeType="1"/>
              </p:cNvSpPr>
              <p:nvPr/>
            </p:nvSpPr>
            <p:spPr bwMode="auto">
              <a:xfrm>
                <a:off x="1152" y="8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7" name="Line 39"/>
              <p:cNvSpPr>
                <a:spLocks noChangeShapeType="1"/>
              </p:cNvSpPr>
              <p:nvPr/>
            </p:nvSpPr>
            <p:spPr bwMode="auto">
              <a:xfrm>
                <a:off x="1008" y="84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67" name="Group 41"/>
            <p:cNvGrpSpPr>
              <a:grpSpLocks/>
            </p:cNvGrpSpPr>
            <p:nvPr/>
          </p:nvGrpSpPr>
          <p:grpSpPr bwMode="auto">
            <a:xfrm>
              <a:off x="3456" y="3264"/>
              <a:ext cx="192" cy="240"/>
              <a:chOff x="1008" y="624"/>
              <a:chExt cx="192" cy="240"/>
            </a:xfrm>
          </p:grpSpPr>
          <p:sp>
            <p:nvSpPr>
              <p:cNvPr id="61520" name="Oval 42"/>
              <p:cNvSpPr>
                <a:spLocks noChangeArrowheads="1"/>
              </p:cNvSpPr>
              <p:nvPr/>
            </p:nvSpPr>
            <p:spPr bwMode="auto">
              <a:xfrm>
                <a:off x="1008" y="624"/>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21" name="Line 43"/>
              <p:cNvSpPr>
                <a:spLocks noChangeShapeType="1"/>
              </p:cNvSpPr>
              <p:nvPr/>
            </p:nvSpPr>
            <p:spPr bwMode="auto">
              <a:xfrm flipH="1">
                <a:off x="1008" y="8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2" name="Line 44"/>
              <p:cNvSpPr>
                <a:spLocks noChangeShapeType="1"/>
              </p:cNvSpPr>
              <p:nvPr/>
            </p:nvSpPr>
            <p:spPr bwMode="auto">
              <a:xfrm>
                <a:off x="1152" y="8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3" name="Line 45"/>
              <p:cNvSpPr>
                <a:spLocks noChangeShapeType="1"/>
              </p:cNvSpPr>
              <p:nvPr/>
            </p:nvSpPr>
            <p:spPr bwMode="auto">
              <a:xfrm>
                <a:off x="1008" y="84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68" name="Group 46"/>
            <p:cNvGrpSpPr>
              <a:grpSpLocks/>
            </p:cNvGrpSpPr>
            <p:nvPr/>
          </p:nvGrpSpPr>
          <p:grpSpPr bwMode="auto">
            <a:xfrm>
              <a:off x="5184" y="3312"/>
              <a:ext cx="192" cy="240"/>
              <a:chOff x="1008" y="624"/>
              <a:chExt cx="192" cy="240"/>
            </a:xfrm>
          </p:grpSpPr>
          <p:sp>
            <p:nvSpPr>
              <p:cNvPr id="61516" name="Oval 47"/>
              <p:cNvSpPr>
                <a:spLocks noChangeArrowheads="1"/>
              </p:cNvSpPr>
              <p:nvPr/>
            </p:nvSpPr>
            <p:spPr bwMode="auto">
              <a:xfrm>
                <a:off x="1008" y="624"/>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517" name="Line 48"/>
              <p:cNvSpPr>
                <a:spLocks noChangeShapeType="1"/>
              </p:cNvSpPr>
              <p:nvPr/>
            </p:nvSpPr>
            <p:spPr bwMode="auto">
              <a:xfrm flipH="1">
                <a:off x="1008" y="8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8" name="Line 49"/>
              <p:cNvSpPr>
                <a:spLocks noChangeShapeType="1"/>
              </p:cNvSpPr>
              <p:nvPr/>
            </p:nvSpPr>
            <p:spPr bwMode="auto">
              <a:xfrm>
                <a:off x="1152" y="81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9" name="Line 50"/>
              <p:cNvSpPr>
                <a:spLocks noChangeShapeType="1"/>
              </p:cNvSpPr>
              <p:nvPr/>
            </p:nvSpPr>
            <p:spPr bwMode="auto">
              <a:xfrm>
                <a:off x="1008" y="84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69" name="Line 51"/>
            <p:cNvSpPr>
              <a:spLocks noChangeShapeType="1"/>
            </p:cNvSpPr>
            <p:nvPr/>
          </p:nvSpPr>
          <p:spPr bwMode="auto">
            <a:xfrm>
              <a:off x="288" y="4080"/>
              <a:ext cx="44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Line 52"/>
            <p:cNvSpPr>
              <a:spLocks noChangeShapeType="1"/>
            </p:cNvSpPr>
            <p:nvPr/>
          </p:nvSpPr>
          <p:spPr bwMode="auto">
            <a:xfrm flipV="1">
              <a:off x="1104" y="3504"/>
              <a:ext cx="0" cy="5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1" name="Line 53"/>
            <p:cNvSpPr>
              <a:spLocks noChangeShapeType="1"/>
            </p:cNvSpPr>
            <p:nvPr/>
          </p:nvSpPr>
          <p:spPr bwMode="auto">
            <a:xfrm flipV="1">
              <a:off x="2931" y="3504"/>
              <a:ext cx="0" cy="5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2" name="Line 54"/>
            <p:cNvSpPr>
              <a:spLocks noChangeShapeType="1"/>
            </p:cNvSpPr>
            <p:nvPr/>
          </p:nvSpPr>
          <p:spPr bwMode="auto">
            <a:xfrm flipV="1">
              <a:off x="4734" y="3504"/>
              <a:ext cx="0" cy="5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3" name="Line 56"/>
            <p:cNvSpPr>
              <a:spLocks noChangeShapeType="1"/>
            </p:cNvSpPr>
            <p:nvPr/>
          </p:nvSpPr>
          <p:spPr bwMode="auto">
            <a:xfrm>
              <a:off x="1152" y="3744"/>
              <a:ext cx="17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Line 57"/>
            <p:cNvSpPr>
              <a:spLocks noChangeShapeType="1"/>
            </p:cNvSpPr>
            <p:nvPr/>
          </p:nvSpPr>
          <p:spPr bwMode="auto">
            <a:xfrm>
              <a:off x="2976" y="3744"/>
              <a:ext cx="12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5" name="Line 58"/>
            <p:cNvSpPr>
              <a:spLocks noChangeShapeType="1"/>
            </p:cNvSpPr>
            <p:nvPr/>
          </p:nvSpPr>
          <p:spPr bwMode="auto">
            <a:xfrm>
              <a:off x="288" y="1920"/>
              <a:ext cx="0" cy="18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6" name="Line 59"/>
            <p:cNvSpPr>
              <a:spLocks noChangeShapeType="1"/>
            </p:cNvSpPr>
            <p:nvPr/>
          </p:nvSpPr>
          <p:spPr bwMode="auto">
            <a:xfrm>
              <a:off x="288" y="1920"/>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7" name="Line 60"/>
            <p:cNvSpPr>
              <a:spLocks noChangeShapeType="1"/>
            </p:cNvSpPr>
            <p:nvPr/>
          </p:nvSpPr>
          <p:spPr bwMode="auto">
            <a:xfrm>
              <a:off x="1920" y="1920"/>
              <a:ext cx="0" cy="10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8" name="Line 61"/>
            <p:cNvSpPr>
              <a:spLocks noChangeShapeType="1"/>
            </p:cNvSpPr>
            <p:nvPr/>
          </p:nvSpPr>
          <p:spPr bwMode="auto">
            <a:xfrm>
              <a:off x="1920" y="29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9" name="Line 62"/>
            <p:cNvSpPr>
              <a:spLocks noChangeShapeType="1"/>
            </p:cNvSpPr>
            <p:nvPr/>
          </p:nvSpPr>
          <p:spPr bwMode="auto">
            <a:xfrm>
              <a:off x="2112" y="2976"/>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0" name="Line 63"/>
            <p:cNvSpPr>
              <a:spLocks noChangeShapeType="1"/>
            </p:cNvSpPr>
            <p:nvPr/>
          </p:nvSpPr>
          <p:spPr bwMode="auto">
            <a:xfrm>
              <a:off x="1920" y="1920"/>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1" name="Line 64"/>
            <p:cNvSpPr>
              <a:spLocks noChangeShapeType="1"/>
            </p:cNvSpPr>
            <p:nvPr/>
          </p:nvSpPr>
          <p:spPr bwMode="auto">
            <a:xfrm flipV="1">
              <a:off x="4224" y="331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2" name="Line 65"/>
            <p:cNvSpPr>
              <a:spLocks noChangeShapeType="1"/>
            </p:cNvSpPr>
            <p:nvPr/>
          </p:nvSpPr>
          <p:spPr bwMode="auto">
            <a:xfrm flipH="1">
              <a:off x="4128" y="331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3" name="Line 66"/>
            <p:cNvSpPr>
              <a:spLocks noChangeShapeType="1"/>
            </p:cNvSpPr>
            <p:nvPr/>
          </p:nvSpPr>
          <p:spPr bwMode="auto">
            <a:xfrm flipV="1">
              <a:off x="4128" y="2064"/>
              <a:ext cx="0" cy="1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4" name="Line 67"/>
            <p:cNvSpPr>
              <a:spLocks noChangeShapeType="1"/>
            </p:cNvSpPr>
            <p:nvPr/>
          </p:nvSpPr>
          <p:spPr bwMode="auto">
            <a:xfrm flipH="1">
              <a:off x="3984" y="206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5" name="Line 68"/>
            <p:cNvSpPr>
              <a:spLocks noChangeShapeType="1"/>
            </p:cNvSpPr>
            <p:nvPr/>
          </p:nvSpPr>
          <p:spPr bwMode="auto">
            <a:xfrm>
              <a:off x="480" y="2016"/>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6" name="Line 69"/>
            <p:cNvSpPr>
              <a:spLocks noChangeShapeType="1"/>
            </p:cNvSpPr>
            <p:nvPr/>
          </p:nvSpPr>
          <p:spPr bwMode="auto">
            <a:xfrm>
              <a:off x="480" y="3360"/>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7" name="Line 70"/>
            <p:cNvSpPr>
              <a:spLocks noChangeShapeType="1"/>
            </p:cNvSpPr>
            <p:nvPr/>
          </p:nvSpPr>
          <p:spPr bwMode="auto">
            <a:xfrm>
              <a:off x="1392" y="2640"/>
              <a:ext cx="0" cy="72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8" name="Line 71"/>
            <p:cNvSpPr>
              <a:spLocks noChangeShapeType="1"/>
            </p:cNvSpPr>
            <p:nvPr/>
          </p:nvSpPr>
          <p:spPr bwMode="auto">
            <a:xfrm>
              <a:off x="1392" y="336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9" name="Line 72"/>
            <p:cNvSpPr>
              <a:spLocks noChangeShapeType="1"/>
            </p:cNvSpPr>
            <p:nvPr/>
          </p:nvSpPr>
          <p:spPr bwMode="auto">
            <a:xfrm flipV="1">
              <a:off x="1824" y="3216"/>
              <a:ext cx="0"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0" name="Line 73"/>
            <p:cNvSpPr>
              <a:spLocks noChangeShapeType="1"/>
            </p:cNvSpPr>
            <p:nvPr/>
          </p:nvSpPr>
          <p:spPr bwMode="auto">
            <a:xfrm flipH="1">
              <a:off x="1680" y="321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1" name="Line 74"/>
            <p:cNvSpPr>
              <a:spLocks noChangeShapeType="1"/>
            </p:cNvSpPr>
            <p:nvPr/>
          </p:nvSpPr>
          <p:spPr bwMode="auto">
            <a:xfrm flipV="1">
              <a:off x="1680" y="624"/>
              <a:ext cx="0" cy="25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2" name="Line 76"/>
            <p:cNvSpPr>
              <a:spLocks noChangeShapeType="1"/>
            </p:cNvSpPr>
            <p:nvPr/>
          </p:nvSpPr>
          <p:spPr bwMode="auto">
            <a:xfrm flipH="1">
              <a:off x="576" y="1296"/>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3" name="Line 77"/>
            <p:cNvSpPr>
              <a:spLocks noChangeShapeType="1"/>
            </p:cNvSpPr>
            <p:nvPr/>
          </p:nvSpPr>
          <p:spPr bwMode="auto">
            <a:xfrm>
              <a:off x="912" y="912"/>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4" name="Line 78"/>
            <p:cNvSpPr>
              <a:spLocks noChangeShapeType="1"/>
            </p:cNvSpPr>
            <p:nvPr/>
          </p:nvSpPr>
          <p:spPr bwMode="auto">
            <a:xfrm flipV="1">
              <a:off x="507" y="99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5" name="Line 79"/>
            <p:cNvSpPr>
              <a:spLocks noChangeShapeType="1"/>
            </p:cNvSpPr>
            <p:nvPr/>
          </p:nvSpPr>
          <p:spPr bwMode="auto">
            <a:xfrm flipV="1">
              <a:off x="2133" y="96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6" name="Line 80"/>
            <p:cNvSpPr>
              <a:spLocks noChangeShapeType="1"/>
            </p:cNvSpPr>
            <p:nvPr/>
          </p:nvSpPr>
          <p:spPr bwMode="auto">
            <a:xfrm flipV="1">
              <a:off x="3906" y="115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7" name="Line 81"/>
            <p:cNvSpPr>
              <a:spLocks noChangeShapeType="1"/>
            </p:cNvSpPr>
            <p:nvPr/>
          </p:nvSpPr>
          <p:spPr bwMode="auto">
            <a:xfrm>
              <a:off x="3216" y="2640"/>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8" name="Line 82"/>
            <p:cNvSpPr>
              <a:spLocks noChangeShapeType="1"/>
            </p:cNvSpPr>
            <p:nvPr/>
          </p:nvSpPr>
          <p:spPr bwMode="auto">
            <a:xfrm>
              <a:off x="3216" y="3360"/>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9" name="Line 83"/>
            <p:cNvSpPr>
              <a:spLocks noChangeShapeType="1"/>
            </p:cNvSpPr>
            <p:nvPr/>
          </p:nvSpPr>
          <p:spPr bwMode="auto">
            <a:xfrm flipV="1">
              <a:off x="3648" y="672"/>
              <a:ext cx="0" cy="2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0" name="Line 84"/>
            <p:cNvSpPr>
              <a:spLocks noChangeShapeType="1"/>
            </p:cNvSpPr>
            <p:nvPr/>
          </p:nvSpPr>
          <p:spPr bwMode="auto">
            <a:xfrm>
              <a:off x="2208" y="1296"/>
              <a:ext cx="144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1501" name="Line 85"/>
            <p:cNvSpPr>
              <a:spLocks noChangeShapeType="1"/>
            </p:cNvSpPr>
            <p:nvPr/>
          </p:nvSpPr>
          <p:spPr bwMode="auto">
            <a:xfrm>
              <a:off x="1680" y="654"/>
              <a:ext cx="9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2" name="Line 86"/>
            <p:cNvSpPr>
              <a:spLocks noChangeShapeType="1"/>
            </p:cNvSpPr>
            <p:nvPr/>
          </p:nvSpPr>
          <p:spPr bwMode="auto">
            <a:xfrm>
              <a:off x="2583" y="672"/>
              <a:ext cx="0" cy="6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3" name="Line 87"/>
            <p:cNvSpPr>
              <a:spLocks noChangeShapeType="1"/>
            </p:cNvSpPr>
            <p:nvPr/>
          </p:nvSpPr>
          <p:spPr bwMode="auto">
            <a:xfrm>
              <a:off x="3648" y="672"/>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4" name="Line 88"/>
            <p:cNvSpPr>
              <a:spLocks noChangeShapeType="1"/>
            </p:cNvSpPr>
            <p:nvPr/>
          </p:nvSpPr>
          <p:spPr bwMode="auto">
            <a:xfrm>
              <a:off x="4992" y="2640"/>
              <a:ext cx="0" cy="76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5" name="Line 89"/>
            <p:cNvSpPr>
              <a:spLocks noChangeShapeType="1"/>
            </p:cNvSpPr>
            <p:nvPr/>
          </p:nvSpPr>
          <p:spPr bwMode="auto">
            <a:xfrm>
              <a:off x="4992" y="340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6" name="Line 90"/>
            <p:cNvSpPr>
              <a:spLocks noChangeShapeType="1"/>
            </p:cNvSpPr>
            <p:nvPr/>
          </p:nvSpPr>
          <p:spPr bwMode="auto">
            <a:xfrm flipV="1">
              <a:off x="5376" y="1536"/>
              <a:ext cx="0" cy="18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7" name="Line 91"/>
            <p:cNvSpPr>
              <a:spLocks noChangeShapeType="1"/>
            </p:cNvSpPr>
            <p:nvPr/>
          </p:nvSpPr>
          <p:spPr bwMode="auto">
            <a:xfrm flipH="1">
              <a:off x="3984" y="1536"/>
              <a:ext cx="13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8" name="Line 92"/>
            <p:cNvSpPr>
              <a:spLocks noChangeShapeType="1"/>
            </p:cNvSpPr>
            <p:nvPr/>
          </p:nvSpPr>
          <p:spPr bwMode="auto">
            <a:xfrm>
              <a:off x="4320" y="672"/>
              <a:ext cx="0" cy="8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9" name="Line 93"/>
            <p:cNvSpPr>
              <a:spLocks noChangeShapeType="1"/>
            </p:cNvSpPr>
            <p:nvPr/>
          </p:nvSpPr>
          <p:spPr bwMode="auto">
            <a:xfrm>
              <a:off x="2142" y="204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0" name="Line 95"/>
            <p:cNvSpPr>
              <a:spLocks noChangeShapeType="1"/>
            </p:cNvSpPr>
            <p:nvPr/>
          </p:nvSpPr>
          <p:spPr bwMode="auto">
            <a:xfrm>
              <a:off x="2142" y="271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1" name="Line 96"/>
            <p:cNvSpPr>
              <a:spLocks noChangeShapeType="1"/>
            </p:cNvSpPr>
            <p:nvPr/>
          </p:nvSpPr>
          <p:spPr bwMode="auto">
            <a:xfrm>
              <a:off x="2352" y="2736"/>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2" name="Line 97"/>
            <p:cNvSpPr>
              <a:spLocks noChangeShapeType="1"/>
            </p:cNvSpPr>
            <p:nvPr/>
          </p:nvSpPr>
          <p:spPr bwMode="auto">
            <a:xfrm>
              <a:off x="2352" y="3360"/>
              <a:ext cx="4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3" name="Line 98"/>
            <p:cNvSpPr>
              <a:spLocks noChangeShapeType="1"/>
            </p:cNvSpPr>
            <p:nvPr/>
          </p:nvSpPr>
          <p:spPr bwMode="auto">
            <a:xfrm>
              <a:off x="3918" y="2199"/>
              <a:ext cx="0" cy="10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4" name="Line 99"/>
            <p:cNvSpPr>
              <a:spLocks noChangeShapeType="1"/>
            </p:cNvSpPr>
            <p:nvPr/>
          </p:nvSpPr>
          <p:spPr bwMode="auto">
            <a:xfrm>
              <a:off x="3918" y="321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5" name="Line 100"/>
            <p:cNvSpPr>
              <a:spLocks noChangeShapeType="1"/>
            </p:cNvSpPr>
            <p:nvPr/>
          </p:nvSpPr>
          <p:spPr bwMode="auto">
            <a:xfrm>
              <a:off x="4176" y="3216"/>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9015" name="Line 103"/>
          <p:cNvSpPr>
            <a:spLocks noChangeShapeType="1"/>
          </p:cNvSpPr>
          <p:nvPr/>
        </p:nvSpPr>
        <p:spPr bwMode="auto">
          <a:xfrm>
            <a:off x="8534400" y="32766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016" name="Text Box 104"/>
          <p:cNvSpPr txBox="1">
            <a:spLocks noChangeArrowheads="1"/>
          </p:cNvSpPr>
          <p:nvPr/>
        </p:nvSpPr>
        <p:spPr bwMode="auto">
          <a:xfrm>
            <a:off x="304800" y="60960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400" b="0">
                <a:latin typeface="Times New Roman" pitchFamily="18" charset="0"/>
              </a:rPr>
              <a:t>C3H6</a:t>
            </a:r>
            <a:endParaRPr kumimoji="1" lang="en-US" altLang="zh-CN" sz="1400" b="0" baseline="-25000">
              <a:latin typeface="Times New Roman" pitchFamily="18" charset="0"/>
            </a:endParaRPr>
          </a:p>
        </p:txBody>
      </p:sp>
      <p:sp>
        <p:nvSpPr>
          <p:cNvPr id="39017" name="Text Box 105"/>
          <p:cNvSpPr txBox="1">
            <a:spLocks noChangeArrowheads="1"/>
          </p:cNvSpPr>
          <p:nvPr/>
        </p:nvSpPr>
        <p:spPr bwMode="auto">
          <a:xfrm>
            <a:off x="457200" y="55626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400" b="0">
                <a:latin typeface="Times New Roman" pitchFamily="18" charset="0"/>
              </a:rPr>
              <a:t>Cl</a:t>
            </a:r>
            <a:r>
              <a:rPr kumimoji="1" lang="en-US" altLang="zh-CN" sz="1400" b="0" baseline="-25000">
                <a:latin typeface="Times New Roman" pitchFamily="18" charset="0"/>
              </a:rPr>
              <a:t>2</a:t>
            </a:r>
          </a:p>
        </p:txBody>
      </p:sp>
      <p:sp>
        <p:nvSpPr>
          <p:cNvPr id="39018" name="Text Box 106"/>
          <p:cNvSpPr txBox="1">
            <a:spLocks noChangeArrowheads="1"/>
          </p:cNvSpPr>
          <p:nvPr/>
        </p:nvSpPr>
        <p:spPr bwMode="auto">
          <a:xfrm>
            <a:off x="1219200" y="10668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600" b="0">
                <a:latin typeface="Times New Roman" pitchFamily="18" charset="0"/>
              </a:rPr>
              <a:t>水</a:t>
            </a:r>
          </a:p>
        </p:txBody>
      </p:sp>
      <p:sp>
        <p:nvSpPr>
          <p:cNvPr id="39019" name="Text Box 107"/>
          <p:cNvSpPr txBox="1">
            <a:spLocks noChangeArrowheads="1"/>
          </p:cNvSpPr>
          <p:nvPr/>
        </p:nvSpPr>
        <p:spPr bwMode="auto">
          <a:xfrm>
            <a:off x="1371600" y="37338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反应器</a:t>
            </a:r>
          </a:p>
        </p:txBody>
      </p:sp>
      <p:sp>
        <p:nvSpPr>
          <p:cNvPr id="39020" name="Text Box 108"/>
          <p:cNvSpPr txBox="1">
            <a:spLocks noChangeArrowheads="1"/>
          </p:cNvSpPr>
          <p:nvPr/>
        </p:nvSpPr>
        <p:spPr bwMode="auto">
          <a:xfrm>
            <a:off x="4267200" y="3810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反应器</a:t>
            </a:r>
          </a:p>
        </p:txBody>
      </p:sp>
      <p:sp>
        <p:nvSpPr>
          <p:cNvPr id="39021" name="Text Box 109"/>
          <p:cNvSpPr txBox="1">
            <a:spLocks noChangeArrowheads="1"/>
          </p:cNvSpPr>
          <p:nvPr/>
        </p:nvSpPr>
        <p:spPr bwMode="auto">
          <a:xfrm>
            <a:off x="7086600" y="37338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反应器</a:t>
            </a:r>
          </a:p>
        </p:txBody>
      </p:sp>
      <p:sp>
        <p:nvSpPr>
          <p:cNvPr id="39022" name="Text Box 110"/>
          <p:cNvSpPr txBox="1">
            <a:spLocks noChangeArrowheads="1"/>
          </p:cNvSpPr>
          <p:nvPr/>
        </p:nvSpPr>
        <p:spPr bwMode="auto">
          <a:xfrm>
            <a:off x="2438400" y="55626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循环泵</a:t>
            </a:r>
          </a:p>
        </p:txBody>
      </p:sp>
      <p:sp>
        <p:nvSpPr>
          <p:cNvPr id="39023" name="Text Box 111"/>
          <p:cNvSpPr txBox="1">
            <a:spLocks noChangeArrowheads="1"/>
          </p:cNvSpPr>
          <p:nvPr/>
        </p:nvSpPr>
        <p:spPr bwMode="auto">
          <a:xfrm>
            <a:off x="5410200" y="55626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循环泵</a:t>
            </a:r>
          </a:p>
        </p:txBody>
      </p:sp>
      <p:sp>
        <p:nvSpPr>
          <p:cNvPr id="39024" name="Text Box 112"/>
          <p:cNvSpPr txBox="1">
            <a:spLocks noChangeArrowheads="1"/>
          </p:cNvSpPr>
          <p:nvPr/>
        </p:nvSpPr>
        <p:spPr bwMode="auto">
          <a:xfrm>
            <a:off x="8077200" y="57150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循环泵</a:t>
            </a:r>
          </a:p>
        </p:txBody>
      </p:sp>
      <p:sp>
        <p:nvSpPr>
          <p:cNvPr id="39025" name="Text Box 113"/>
          <p:cNvSpPr txBox="1">
            <a:spLocks noChangeArrowheads="1"/>
          </p:cNvSpPr>
          <p:nvPr/>
        </p:nvSpPr>
        <p:spPr bwMode="auto">
          <a:xfrm>
            <a:off x="8610600" y="2743200"/>
            <a:ext cx="533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出料</a:t>
            </a:r>
          </a:p>
        </p:txBody>
      </p:sp>
      <p:sp>
        <p:nvSpPr>
          <p:cNvPr id="39026" name="Text Box 114"/>
          <p:cNvSpPr txBox="1">
            <a:spLocks noChangeArrowheads="1"/>
          </p:cNvSpPr>
          <p:nvPr/>
        </p:nvSpPr>
        <p:spPr bwMode="auto">
          <a:xfrm>
            <a:off x="457200" y="1219200"/>
            <a:ext cx="533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放空</a:t>
            </a:r>
          </a:p>
        </p:txBody>
      </p:sp>
      <p:sp>
        <p:nvSpPr>
          <p:cNvPr id="39027" name="Text Box 115"/>
          <p:cNvSpPr txBox="1">
            <a:spLocks noChangeArrowheads="1"/>
          </p:cNvSpPr>
          <p:nvPr/>
        </p:nvSpPr>
        <p:spPr bwMode="auto">
          <a:xfrm>
            <a:off x="3124200" y="1219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放空</a:t>
            </a:r>
          </a:p>
        </p:txBody>
      </p:sp>
      <p:sp>
        <p:nvSpPr>
          <p:cNvPr id="39028" name="Text Box 116"/>
          <p:cNvSpPr txBox="1">
            <a:spLocks noChangeArrowheads="1"/>
          </p:cNvSpPr>
          <p:nvPr/>
        </p:nvSpPr>
        <p:spPr bwMode="auto">
          <a:xfrm>
            <a:off x="5943600" y="1447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b="0">
                <a:latin typeface="Times New Roman" pitchFamily="18" charset="0"/>
              </a:rPr>
              <a:t>放空</a:t>
            </a:r>
          </a:p>
        </p:txBody>
      </p:sp>
      <p:sp>
        <p:nvSpPr>
          <p:cNvPr id="39029" name="Text Box 117"/>
          <p:cNvSpPr txBox="1">
            <a:spLocks noChangeArrowheads="1"/>
          </p:cNvSpPr>
          <p:nvPr/>
        </p:nvSpPr>
        <p:spPr bwMode="auto">
          <a:xfrm>
            <a:off x="228600" y="2286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4 </a:t>
            </a:r>
            <a:r>
              <a:rPr kumimoji="1" lang="zh-CN" altLang="en-US" sz="2400">
                <a:latin typeface="仿宋_GB2312" pitchFamily="49" charset="-122"/>
                <a:ea typeface="仿宋_GB2312" pitchFamily="49" charset="-122"/>
              </a:rPr>
              <a:t>小试流程</a:t>
            </a:r>
          </a:p>
        </p:txBody>
      </p:sp>
      <p:sp>
        <p:nvSpPr>
          <p:cNvPr id="61459" name="Text Box 118"/>
          <p:cNvSpPr txBox="1">
            <a:spLocks noChangeArrowheads="1"/>
          </p:cNvSpPr>
          <p:nvPr/>
        </p:nvSpPr>
        <p:spPr bwMode="auto">
          <a:xfrm>
            <a:off x="7885113" y="63087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t>液相法</a:t>
            </a:r>
          </a:p>
        </p:txBody>
      </p:sp>
    </p:spTree>
    <p:extLst>
      <p:ext uri="{BB962C8B-B14F-4D97-AF65-F5344CB8AC3E}">
        <p14:creationId xmlns:p14="http://schemas.microsoft.com/office/powerpoint/2010/main" val="3124570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9029"/>
                                        </p:tgtEl>
                                        <p:attrNameLst>
                                          <p:attrName>style.visibility</p:attrName>
                                        </p:attrNameLst>
                                      </p:cBhvr>
                                      <p:to>
                                        <p:strVal val="visible"/>
                                      </p:to>
                                    </p:set>
                                    <p:animEffect transition="in" filter="plus(in)">
                                      <p:cBhvr>
                                        <p:cTn id="7" dur="2000"/>
                                        <p:tgtEl>
                                          <p:spTgt spid="39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plus(in)">
                                      <p:cBhvr>
                                        <p:cTn id="12" dur="20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9026"/>
                                        </p:tgtEl>
                                        <p:attrNameLst>
                                          <p:attrName>style.visibility</p:attrName>
                                        </p:attrNameLst>
                                      </p:cBhvr>
                                      <p:to>
                                        <p:strVal val="visible"/>
                                      </p:to>
                                    </p:set>
                                    <p:animEffect transition="in" filter="slide(fromBottom)">
                                      <p:cBhvr>
                                        <p:cTn id="15" dur="500"/>
                                        <p:tgtEl>
                                          <p:spTgt spid="39026"/>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9018"/>
                                        </p:tgtEl>
                                        <p:attrNameLst>
                                          <p:attrName>style.visibility</p:attrName>
                                        </p:attrNameLst>
                                      </p:cBhvr>
                                      <p:to>
                                        <p:strVal val="visible"/>
                                      </p:to>
                                    </p:set>
                                    <p:animEffect transition="in" filter="slide(fromBottom)">
                                      <p:cBhvr>
                                        <p:cTn id="18" dur="500"/>
                                        <p:tgtEl>
                                          <p:spTgt spid="39018"/>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9027"/>
                                        </p:tgtEl>
                                        <p:attrNameLst>
                                          <p:attrName>style.visibility</p:attrName>
                                        </p:attrNameLst>
                                      </p:cBhvr>
                                      <p:to>
                                        <p:strVal val="visible"/>
                                      </p:to>
                                    </p:set>
                                    <p:animEffect transition="in" filter="slide(fromBottom)">
                                      <p:cBhvr>
                                        <p:cTn id="21" dur="500"/>
                                        <p:tgtEl>
                                          <p:spTgt spid="39027"/>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9028"/>
                                        </p:tgtEl>
                                        <p:attrNameLst>
                                          <p:attrName>style.visibility</p:attrName>
                                        </p:attrNameLst>
                                      </p:cBhvr>
                                      <p:to>
                                        <p:strVal val="visible"/>
                                      </p:to>
                                    </p:set>
                                    <p:animEffect transition="in" filter="slide(fromBottom)">
                                      <p:cBhvr>
                                        <p:cTn id="24" dur="500"/>
                                        <p:tgtEl>
                                          <p:spTgt spid="39028"/>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9019"/>
                                        </p:tgtEl>
                                        <p:attrNameLst>
                                          <p:attrName>style.visibility</p:attrName>
                                        </p:attrNameLst>
                                      </p:cBhvr>
                                      <p:to>
                                        <p:strVal val="visible"/>
                                      </p:to>
                                    </p:set>
                                    <p:animEffect transition="in" filter="slide(fromBottom)">
                                      <p:cBhvr>
                                        <p:cTn id="27" dur="500"/>
                                        <p:tgtEl>
                                          <p:spTgt spid="39019"/>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39020"/>
                                        </p:tgtEl>
                                        <p:attrNameLst>
                                          <p:attrName>style.visibility</p:attrName>
                                        </p:attrNameLst>
                                      </p:cBhvr>
                                      <p:to>
                                        <p:strVal val="visible"/>
                                      </p:to>
                                    </p:set>
                                    <p:animEffect transition="in" filter="slide(fromBottom)">
                                      <p:cBhvr>
                                        <p:cTn id="30" dur="500"/>
                                        <p:tgtEl>
                                          <p:spTgt spid="39020"/>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9021"/>
                                        </p:tgtEl>
                                        <p:attrNameLst>
                                          <p:attrName>style.visibility</p:attrName>
                                        </p:attrNameLst>
                                      </p:cBhvr>
                                      <p:to>
                                        <p:strVal val="visible"/>
                                      </p:to>
                                    </p:set>
                                    <p:animEffect transition="in" filter="slide(fromBottom)">
                                      <p:cBhvr>
                                        <p:cTn id="33" dur="500"/>
                                        <p:tgtEl>
                                          <p:spTgt spid="39021"/>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39022"/>
                                        </p:tgtEl>
                                        <p:attrNameLst>
                                          <p:attrName>style.visibility</p:attrName>
                                        </p:attrNameLst>
                                      </p:cBhvr>
                                      <p:to>
                                        <p:strVal val="visible"/>
                                      </p:to>
                                    </p:set>
                                    <p:animEffect transition="in" filter="slide(fromBottom)">
                                      <p:cBhvr>
                                        <p:cTn id="36" dur="500"/>
                                        <p:tgtEl>
                                          <p:spTgt spid="39022"/>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39023"/>
                                        </p:tgtEl>
                                        <p:attrNameLst>
                                          <p:attrName>style.visibility</p:attrName>
                                        </p:attrNameLst>
                                      </p:cBhvr>
                                      <p:to>
                                        <p:strVal val="visible"/>
                                      </p:to>
                                    </p:set>
                                    <p:animEffect transition="in" filter="slide(fromBottom)">
                                      <p:cBhvr>
                                        <p:cTn id="39" dur="500"/>
                                        <p:tgtEl>
                                          <p:spTgt spid="39023"/>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39024"/>
                                        </p:tgtEl>
                                        <p:attrNameLst>
                                          <p:attrName>style.visibility</p:attrName>
                                        </p:attrNameLst>
                                      </p:cBhvr>
                                      <p:to>
                                        <p:strVal val="visible"/>
                                      </p:to>
                                    </p:set>
                                    <p:animEffect transition="in" filter="slide(fromBottom)">
                                      <p:cBhvr>
                                        <p:cTn id="42" dur="500"/>
                                        <p:tgtEl>
                                          <p:spTgt spid="39024"/>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39017"/>
                                        </p:tgtEl>
                                        <p:attrNameLst>
                                          <p:attrName>style.visibility</p:attrName>
                                        </p:attrNameLst>
                                      </p:cBhvr>
                                      <p:to>
                                        <p:strVal val="visible"/>
                                      </p:to>
                                    </p:set>
                                    <p:anim calcmode="lin" valueType="num">
                                      <p:cBhvr>
                                        <p:cTn id="45" dur="1000" fill="hold"/>
                                        <p:tgtEl>
                                          <p:spTgt spid="39017"/>
                                        </p:tgtEl>
                                        <p:attrNameLst>
                                          <p:attrName>ppt_w</p:attrName>
                                        </p:attrNameLst>
                                      </p:cBhvr>
                                      <p:tavLst>
                                        <p:tav tm="0">
                                          <p:val>
                                            <p:strVal val="#ppt_w*0.70"/>
                                          </p:val>
                                        </p:tav>
                                        <p:tav tm="100000">
                                          <p:val>
                                            <p:strVal val="#ppt_w"/>
                                          </p:val>
                                        </p:tav>
                                      </p:tavLst>
                                    </p:anim>
                                    <p:anim calcmode="lin" valueType="num">
                                      <p:cBhvr>
                                        <p:cTn id="46" dur="1000" fill="hold"/>
                                        <p:tgtEl>
                                          <p:spTgt spid="39017"/>
                                        </p:tgtEl>
                                        <p:attrNameLst>
                                          <p:attrName>ppt_h</p:attrName>
                                        </p:attrNameLst>
                                      </p:cBhvr>
                                      <p:tavLst>
                                        <p:tav tm="0">
                                          <p:val>
                                            <p:strVal val="#ppt_h"/>
                                          </p:val>
                                        </p:tav>
                                        <p:tav tm="100000">
                                          <p:val>
                                            <p:strVal val="#ppt_h"/>
                                          </p:val>
                                        </p:tav>
                                      </p:tavLst>
                                    </p:anim>
                                    <p:animEffect transition="in" filter="fade">
                                      <p:cBhvr>
                                        <p:cTn id="47" dur="1000"/>
                                        <p:tgtEl>
                                          <p:spTgt spid="39017"/>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39016"/>
                                        </p:tgtEl>
                                        <p:attrNameLst>
                                          <p:attrName>style.visibility</p:attrName>
                                        </p:attrNameLst>
                                      </p:cBhvr>
                                      <p:to>
                                        <p:strVal val="visible"/>
                                      </p:to>
                                    </p:set>
                                    <p:anim calcmode="lin" valueType="num">
                                      <p:cBhvr>
                                        <p:cTn id="50" dur="1000" fill="hold"/>
                                        <p:tgtEl>
                                          <p:spTgt spid="39016"/>
                                        </p:tgtEl>
                                        <p:attrNameLst>
                                          <p:attrName>ppt_w</p:attrName>
                                        </p:attrNameLst>
                                      </p:cBhvr>
                                      <p:tavLst>
                                        <p:tav tm="0">
                                          <p:val>
                                            <p:strVal val="#ppt_w*0.70"/>
                                          </p:val>
                                        </p:tav>
                                        <p:tav tm="100000">
                                          <p:val>
                                            <p:strVal val="#ppt_w"/>
                                          </p:val>
                                        </p:tav>
                                      </p:tavLst>
                                    </p:anim>
                                    <p:anim calcmode="lin" valueType="num">
                                      <p:cBhvr>
                                        <p:cTn id="51" dur="1000" fill="hold"/>
                                        <p:tgtEl>
                                          <p:spTgt spid="39016"/>
                                        </p:tgtEl>
                                        <p:attrNameLst>
                                          <p:attrName>ppt_h</p:attrName>
                                        </p:attrNameLst>
                                      </p:cBhvr>
                                      <p:tavLst>
                                        <p:tav tm="0">
                                          <p:val>
                                            <p:strVal val="#ppt_h"/>
                                          </p:val>
                                        </p:tav>
                                        <p:tav tm="100000">
                                          <p:val>
                                            <p:strVal val="#ppt_h"/>
                                          </p:val>
                                        </p:tav>
                                      </p:tavLst>
                                    </p:anim>
                                    <p:animEffect transition="in" filter="fade">
                                      <p:cBhvr>
                                        <p:cTn id="52" dur="1000"/>
                                        <p:tgtEl>
                                          <p:spTgt spid="39016"/>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39025"/>
                                        </p:tgtEl>
                                        <p:attrNameLst>
                                          <p:attrName>style.visibility</p:attrName>
                                        </p:attrNameLst>
                                      </p:cBhvr>
                                      <p:to>
                                        <p:strVal val="visible"/>
                                      </p:to>
                                    </p:set>
                                    <p:anim calcmode="lin" valueType="num">
                                      <p:cBhvr>
                                        <p:cTn id="55" dur="1000" fill="hold"/>
                                        <p:tgtEl>
                                          <p:spTgt spid="39025"/>
                                        </p:tgtEl>
                                        <p:attrNameLst>
                                          <p:attrName>ppt_w</p:attrName>
                                        </p:attrNameLst>
                                      </p:cBhvr>
                                      <p:tavLst>
                                        <p:tav tm="0">
                                          <p:val>
                                            <p:strVal val="#ppt_w*0.70"/>
                                          </p:val>
                                        </p:tav>
                                        <p:tav tm="100000">
                                          <p:val>
                                            <p:strVal val="#ppt_w"/>
                                          </p:val>
                                        </p:tav>
                                      </p:tavLst>
                                    </p:anim>
                                    <p:anim calcmode="lin" valueType="num">
                                      <p:cBhvr>
                                        <p:cTn id="56" dur="1000" fill="hold"/>
                                        <p:tgtEl>
                                          <p:spTgt spid="39025"/>
                                        </p:tgtEl>
                                        <p:attrNameLst>
                                          <p:attrName>ppt_h</p:attrName>
                                        </p:attrNameLst>
                                      </p:cBhvr>
                                      <p:tavLst>
                                        <p:tav tm="0">
                                          <p:val>
                                            <p:strVal val="#ppt_h"/>
                                          </p:val>
                                        </p:tav>
                                        <p:tav tm="100000">
                                          <p:val>
                                            <p:strVal val="#ppt_h"/>
                                          </p:val>
                                        </p:tav>
                                      </p:tavLst>
                                    </p:anim>
                                    <p:animEffect transition="in" filter="fade">
                                      <p:cBhvr>
                                        <p:cTn id="57" dur="1000"/>
                                        <p:tgtEl>
                                          <p:spTgt spid="39025"/>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38967"/>
                                        </p:tgtEl>
                                        <p:attrNameLst>
                                          <p:attrName>style.visibility</p:attrName>
                                        </p:attrNameLst>
                                      </p:cBhvr>
                                      <p:to>
                                        <p:strVal val="visible"/>
                                      </p:to>
                                    </p:set>
                                    <p:anim calcmode="lin" valueType="num">
                                      <p:cBhvr>
                                        <p:cTn id="60" dur="1000" fill="hold"/>
                                        <p:tgtEl>
                                          <p:spTgt spid="38967"/>
                                        </p:tgtEl>
                                        <p:attrNameLst>
                                          <p:attrName>ppt_w</p:attrName>
                                        </p:attrNameLst>
                                      </p:cBhvr>
                                      <p:tavLst>
                                        <p:tav tm="0">
                                          <p:val>
                                            <p:strVal val="#ppt_w*0.70"/>
                                          </p:val>
                                        </p:tav>
                                        <p:tav tm="100000">
                                          <p:val>
                                            <p:strVal val="#ppt_w"/>
                                          </p:val>
                                        </p:tav>
                                      </p:tavLst>
                                    </p:anim>
                                    <p:anim calcmode="lin" valueType="num">
                                      <p:cBhvr>
                                        <p:cTn id="61" dur="1000" fill="hold"/>
                                        <p:tgtEl>
                                          <p:spTgt spid="38967"/>
                                        </p:tgtEl>
                                        <p:attrNameLst>
                                          <p:attrName>ppt_h</p:attrName>
                                        </p:attrNameLst>
                                      </p:cBhvr>
                                      <p:tavLst>
                                        <p:tav tm="0">
                                          <p:val>
                                            <p:strVal val="#ppt_h"/>
                                          </p:val>
                                        </p:tav>
                                        <p:tav tm="100000">
                                          <p:val>
                                            <p:strVal val="#ppt_h"/>
                                          </p:val>
                                        </p:tav>
                                      </p:tavLst>
                                    </p:anim>
                                    <p:animEffect transition="in" filter="fade">
                                      <p:cBhvr>
                                        <p:cTn id="62" dur="1000"/>
                                        <p:tgtEl>
                                          <p:spTgt spid="38967"/>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39015"/>
                                        </p:tgtEl>
                                        <p:attrNameLst>
                                          <p:attrName>style.visibility</p:attrName>
                                        </p:attrNameLst>
                                      </p:cBhvr>
                                      <p:to>
                                        <p:strVal val="visible"/>
                                      </p:to>
                                    </p:set>
                                    <p:anim calcmode="lin" valueType="num">
                                      <p:cBhvr>
                                        <p:cTn id="65" dur="1000" fill="hold"/>
                                        <p:tgtEl>
                                          <p:spTgt spid="39015"/>
                                        </p:tgtEl>
                                        <p:attrNameLst>
                                          <p:attrName>ppt_w</p:attrName>
                                        </p:attrNameLst>
                                      </p:cBhvr>
                                      <p:tavLst>
                                        <p:tav tm="0">
                                          <p:val>
                                            <p:strVal val="#ppt_w*0.70"/>
                                          </p:val>
                                        </p:tav>
                                        <p:tav tm="100000">
                                          <p:val>
                                            <p:strVal val="#ppt_w"/>
                                          </p:val>
                                        </p:tav>
                                      </p:tavLst>
                                    </p:anim>
                                    <p:anim calcmode="lin" valueType="num">
                                      <p:cBhvr>
                                        <p:cTn id="66" dur="1000" fill="hold"/>
                                        <p:tgtEl>
                                          <p:spTgt spid="39015"/>
                                        </p:tgtEl>
                                        <p:attrNameLst>
                                          <p:attrName>ppt_h</p:attrName>
                                        </p:attrNameLst>
                                      </p:cBhvr>
                                      <p:tavLst>
                                        <p:tav tm="0">
                                          <p:val>
                                            <p:strVal val="#ppt_h"/>
                                          </p:val>
                                        </p:tav>
                                        <p:tav tm="100000">
                                          <p:val>
                                            <p:strVal val="#ppt_h"/>
                                          </p:val>
                                        </p:tav>
                                      </p:tavLst>
                                    </p:anim>
                                    <p:animEffect transition="in" filter="fade">
                                      <p:cBhvr>
                                        <p:cTn id="67" dur="1000"/>
                                        <p:tgtEl>
                                          <p:spTgt spid="39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67" grpId="0" animBg="1"/>
      <p:bldP spid="39015" grpId="0" animBg="1"/>
      <p:bldP spid="39016" grpId="0"/>
      <p:bldP spid="39017" grpId="0"/>
      <p:bldP spid="39018" grpId="0"/>
      <p:bldP spid="39019" grpId="0"/>
      <p:bldP spid="39020" grpId="0"/>
      <p:bldP spid="39021" grpId="0"/>
      <p:bldP spid="39022" grpId="0"/>
      <p:bldP spid="39023" grpId="0"/>
      <p:bldP spid="39024" grpId="0"/>
      <p:bldP spid="39025" grpId="0"/>
      <p:bldP spid="39026" grpId="0"/>
      <p:bldP spid="39027" grpId="0"/>
      <p:bldP spid="39028" grpId="0"/>
      <p:bldP spid="390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457200"/>
            <a:ext cx="8763000" cy="658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3200" dirty="0">
                <a:solidFill>
                  <a:srgbClr val="FF0000"/>
                </a:solidFill>
                <a:latin typeface="华文新魏" pitchFamily="2" charset="-122"/>
                <a:ea typeface="华文新魏" pitchFamily="2" charset="-122"/>
              </a:rPr>
              <a:t>(3) </a:t>
            </a:r>
            <a:r>
              <a:rPr kumimoji="1" lang="zh-CN" altLang="en-US" sz="3200" dirty="0">
                <a:solidFill>
                  <a:srgbClr val="FF0000"/>
                </a:solidFill>
                <a:latin typeface="华文新魏" pitchFamily="2" charset="-122"/>
                <a:ea typeface="华文新魏" pitchFamily="2" charset="-122"/>
              </a:rPr>
              <a:t>确定操作条件</a:t>
            </a:r>
          </a:p>
          <a:p>
            <a:pPr eaLnBrk="1" hangingPunct="1">
              <a:spcBef>
                <a:spcPct val="50000"/>
              </a:spcBef>
            </a:pPr>
            <a:r>
              <a:rPr kumimoji="1" lang="zh-CN" altLang="en-US" sz="2400" dirty="0">
                <a:solidFill>
                  <a:schemeClr val="tx2"/>
                </a:solidFill>
                <a:latin typeface="Times New Roman" pitchFamily="18" charset="0"/>
                <a:ea typeface="仿宋_GB2312" pitchFamily="49" charset="-122"/>
              </a:rPr>
              <a:t> </a:t>
            </a:r>
            <a:r>
              <a:rPr kumimoji="1" lang="en-US" altLang="zh-CN" sz="2800" dirty="0">
                <a:latin typeface="Times New Roman" pitchFamily="18" charset="0"/>
                <a:ea typeface="仿宋_GB2312" pitchFamily="49" charset="-122"/>
              </a:rPr>
              <a:t>ⅰ</a:t>
            </a:r>
            <a:r>
              <a:rPr kumimoji="1" lang="zh-CN" altLang="en-US" sz="2800" dirty="0">
                <a:latin typeface="Times New Roman" pitchFamily="18" charset="0"/>
                <a:ea typeface="仿宋_GB2312" pitchFamily="49" charset="-122"/>
              </a:rPr>
              <a:t>）反应器操作参数的确定</a:t>
            </a:r>
          </a:p>
          <a:p>
            <a:pPr eaLnBrk="1" hangingPunct="1">
              <a:spcBef>
                <a:spcPct val="50000"/>
              </a:spcBef>
            </a:pPr>
            <a:r>
              <a:rPr kumimoji="1" lang="zh-CN" altLang="en-US" sz="2400" dirty="0">
                <a:latin typeface="Times New Roman" pitchFamily="18" charset="0"/>
                <a:ea typeface="仿宋_GB2312" pitchFamily="49" charset="-122"/>
              </a:rPr>
              <a:t>      </a:t>
            </a:r>
            <a:r>
              <a:rPr kumimoji="1" lang="en-US" altLang="zh-CN" sz="2400" dirty="0">
                <a:latin typeface="Times New Roman" pitchFamily="18" charset="0"/>
                <a:ea typeface="仿宋_GB2312" pitchFamily="49" charset="-122"/>
              </a:rPr>
              <a:t>1</a:t>
            </a:r>
            <a:r>
              <a:rPr kumimoji="1" lang="zh-CN" altLang="en-US" sz="2400" dirty="0">
                <a:latin typeface="Times New Roman" pitchFamily="18" charset="0"/>
                <a:ea typeface="仿宋_GB2312" pitchFamily="49" charset="-122"/>
              </a:rPr>
              <a:t>）温度</a:t>
            </a:r>
          </a:p>
          <a:p>
            <a:pPr eaLnBrk="1" hangingPunct="1">
              <a:spcBef>
                <a:spcPct val="50000"/>
              </a:spcBef>
            </a:pPr>
            <a:r>
              <a:rPr kumimoji="1" lang="zh-CN" altLang="en-US" sz="2400" dirty="0">
                <a:latin typeface="Times New Roman" pitchFamily="18" charset="0"/>
                <a:ea typeface="仿宋_GB2312" pitchFamily="49" charset="-122"/>
              </a:rPr>
              <a:t>     </a:t>
            </a:r>
            <a:r>
              <a:rPr kumimoji="1" lang="en-US" altLang="zh-CN" sz="2400" dirty="0">
                <a:latin typeface="Times New Roman" pitchFamily="18" charset="0"/>
                <a:ea typeface="仿宋_GB2312" pitchFamily="49" charset="-122"/>
              </a:rPr>
              <a:t>a   </a:t>
            </a:r>
            <a:r>
              <a:rPr kumimoji="1" lang="zh-CN" altLang="en-US" sz="2400" dirty="0">
                <a:latin typeface="Times New Roman" pitchFamily="18" charset="0"/>
                <a:ea typeface="仿宋_GB2312" pitchFamily="49" charset="-122"/>
              </a:rPr>
              <a:t>可逆反应的平衡（吸热或放热）</a:t>
            </a:r>
          </a:p>
          <a:p>
            <a:pPr eaLnBrk="1" hangingPunct="1">
              <a:spcBef>
                <a:spcPct val="50000"/>
              </a:spcBef>
            </a:pPr>
            <a:r>
              <a:rPr kumimoji="1" lang="zh-CN" altLang="en-US" sz="2400" dirty="0">
                <a:latin typeface="Times New Roman" pitchFamily="18" charset="0"/>
                <a:ea typeface="仿宋_GB2312" pitchFamily="49" charset="-122"/>
              </a:rPr>
              <a:t>       如：</a:t>
            </a:r>
            <a:r>
              <a:rPr kumimoji="1" lang="en-US" altLang="zh-CN" sz="2400" dirty="0">
                <a:latin typeface="Times New Roman" pitchFamily="18" charset="0"/>
                <a:ea typeface="仿宋_GB2312" pitchFamily="49" charset="-122"/>
              </a:rPr>
              <a:t>EB  </a:t>
            </a:r>
            <a:r>
              <a:rPr kumimoji="1" lang="en-US" altLang="zh-CN" sz="2400" dirty="0">
                <a:latin typeface="Times New Roman" pitchFamily="18" charset="0"/>
                <a:ea typeface="仿宋_GB2312" pitchFamily="49" charset="-122"/>
                <a:sym typeface="Symbol" pitchFamily="18" charset="2"/>
              </a:rPr>
              <a:t>    Sty</a:t>
            </a:r>
            <a:r>
              <a:rPr kumimoji="1" lang="en-US" altLang="zh-CN" sz="2400" dirty="0">
                <a:latin typeface="Times New Roman" pitchFamily="18" charset="0"/>
                <a:ea typeface="仿宋_GB2312" pitchFamily="49" charset="-122"/>
              </a:rPr>
              <a:t> +  H</a:t>
            </a:r>
            <a:r>
              <a:rPr kumimoji="1" lang="en-US" altLang="zh-CN" sz="2400" baseline="-25000" dirty="0">
                <a:latin typeface="Times New Roman" pitchFamily="18" charset="0"/>
                <a:ea typeface="仿宋_GB2312" pitchFamily="49" charset="-122"/>
              </a:rPr>
              <a:t>2 </a:t>
            </a:r>
            <a:r>
              <a:rPr kumimoji="1" lang="en-US" altLang="zh-CN" sz="2400" dirty="0">
                <a:latin typeface="Times New Roman" pitchFamily="18" charset="0"/>
                <a:ea typeface="仿宋_GB2312" pitchFamily="49" charset="-122"/>
              </a:rPr>
              <a:t>       +△H  </a:t>
            </a:r>
            <a:r>
              <a:rPr kumimoji="1" lang="zh-CN" altLang="en-US" sz="2400" dirty="0">
                <a:solidFill>
                  <a:schemeClr val="tx2"/>
                </a:solidFill>
                <a:latin typeface="Times New Roman" pitchFamily="18" charset="0"/>
                <a:ea typeface="仿宋_GB2312" pitchFamily="49" charset="-122"/>
              </a:rPr>
              <a:t>（吸热反应）</a:t>
            </a:r>
          </a:p>
          <a:p>
            <a:pPr eaLnBrk="1" hangingPunct="1">
              <a:spcBef>
                <a:spcPct val="50000"/>
              </a:spcBef>
            </a:pPr>
            <a:r>
              <a:rPr kumimoji="1" lang="zh-CN" altLang="en-US" sz="2400" dirty="0">
                <a:solidFill>
                  <a:schemeClr val="tx2"/>
                </a:solidFill>
                <a:latin typeface="Times New Roman" pitchFamily="18" charset="0"/>
                <a:ea typeface="仿宋_GB2312" pitchFamily="49" charset="-122"/>
              </a:rPr>
              <a:t>采用二段反应，温度序列为先低后高（存在温度效应相反的两个副反应）</a:t>
            </a:r>
          </a:p>
          <a:p>
            <a:pPr eaLnBrk="1" hangingPunct="1">
              <a:spcBef>
                <a:spcPct val="50000"/>
              </a:spcBef>
            </a:pPr>
            <a:r>
              <a:rPr kumimoji="1" lang="zh-CN" altLang="en-US" sz="2400" dirty="0">
                <a:latin typeface="Times New Roman" pitchFamily="18" charset="0"/>
                <a:ea typeface="仿宋_GB2312" pitchFamily="49" charset="-122"/>
              </a:rPr>
              <a:t>      </a:t>
            </a:r>
            <a:r>
              <a:rPr kumimoji="1" lang="en-US" altLang="zh-CN" sz="2400" dirty="0">
                <a:latin typeface="Times New Roman" pitchFamily="18" charset="0"/>
                <a:ea typeface="仿宋_GB2312" pitchFamily="49" charset="-122"/>
              </a:rPr>
              <a:t>b  </a:t>
            </a:r>
            <a:r>
              <a:rPr kumimoji="1" lang="zh-CN" altLang="en-US" sz="2400" dirty="0">
                <a:latin typeface="Times New Roman" pitchFamily="18" charset="0"/>
                <a:ea typeface="仿宋_GB2312" pitchFamily="49" charset="-122"/>
              </a:rPr>
              <a:t>考虑反应的选择性（按主付反应活化能的大小）</a:t>
            </a:r>
          </a:p>
          <a:p>
            <a:pPr eaLnBrk="1" hangingPunct="1">
              <a:spcBef>
                <a:spcPct val="50000"/>
              </a:spcBef>
            </a:pPr>
            <a:r>
              <a:rPr kumimoji="1" lang="zh-CN" altLang="en-US" sz="2400" dirty="0">
                <a:latin typeface="Times New Roman" pitchFamily="18" charset="0"/>
                <a:ea typeface="仿宋_GB2312" pitchFamily="49" charset="-122"/>
              </a:rPr>
              <a:t>     如 </a:t>
            </a:r>
            <a:r>
              <a:rPr kumimoji="1" lang="en-US" altLang="zh-CN" sz="2400" dirty="0">
                <a:latin typeface="Times New Roman" pitchFamily="18" charset="0"/>
                <a:ea typeface="仿宋_GB2312" pitchFamily="49" charset="-122"/>
              </a:rPr>
              <a:t>:</a:t>
            </a:r>
            <a:endParaRPr kumimoji="1" lang="zh-CN" altLang="en-US" sz="2400" dirty="0">
              <a:latin typeface="Times New Roman" pitchFamily="18" charset="0"/>
              <a:ea typeface="仿宋_GB2312" pitchFamily="49" charset="-122"/>
            </a:endParaRPr>
          </a:p>
          <a:p>
            <a:pPr eaLnBrk="1" hangingPunct="1">
              <a:spcBef>
                <a:spcPct val="50000"/>
              </a:spcBef>
            </a:pPr>
            <a:r>
              <a:rPr kumimoji="1" lang="zh-CN" altLang="en-US" sz="2400" dirty="0">
                <a:latin typeface="Times New Roman" pitchFamily="18" charset="0"/>
                <a:ea typeface="仿宋_GB2312" pitchFamily="49" charset="-122"/>
              </a:rPr>
              <a:t>            </a:t>
            </a:r>
            <a:r>
              <a:rPr kumimoji="1" lang="en-US" altLang="zh-CN" sz="2400" dirty="0">
                <a:latin typeface="Times New Roman" pitchFamily="18" charset="0"/>
                <a:ea typeface="仿宋_GB2312" pitchFamily="49" charset="-122"/>
              </a:rPr>
              <a:t>A                  P                      A                 S  </a:t>
            </a:r>
          </a:p>
          <a:p>
            <a:pPr eaLnBrk="1" hangingPunct="1">
              <a:spcBef>
                <a:spcPct val="50000"/>
              </a:spcBef>
            </a:pPr>
            <a:r>
              <a:rPr kumimoji="1" lang="zh-CN" altLang="en-US" sz="2400" dirty="0">
                <a:latin typeface="Times New Roman" pitchFamily="18" charset="0"/>
                <a:ea typeface="仿宋_GB2312" pitchFamily="49" charset="-122"/>
              </a:rPr>
              <a:t>如果</a:t>
            </a:r>
            <a:r>
              <a:rPr kumimoji="1" lang="en-US" altLang="zh-CN" sz="2400" dirty="0">
                <a:latin typeface="Times New Roman" pitchFamily="18" charset="0"/>
                <a:ea typeface="仿宋_GB2312" pitchFamily="49" charset="-122"/>
              </a:rPr>
              <a:t>E1</a:t>
            </a:r>
            <a:r>
              <a:rPr kumimoji="1" lang="zh-CN" altLang="en-US" sz="2400" dirty="0">
                <a:latin typeface="Times New Roman" pitchFamily="18" charset="0"/>
                <a:ea typeface="仿宋_GB2312" pitchFamily="49" charset="-122"/>
              </a:rPr>
              <a:t>为主反应的活化能，且 </a:t>
            </a:r>
            <a:r>
              <a:rPr kumimoji="1" lang="en-US" altLang="zh-CN" sz="2400" dirty="0">
                <a:latin typeface="Times New Roman" pitchFamily="18" charset="0"/>
                <a:ea typeface="仿宋_GB2312" pitchFamily="49" charset="-122"/>
              </a:rPr>
              <a:t>E1﹥E2   </a:t>
            </a:r>
            <a:r>
              <a:rPr kumimoji="1" lang="zh-CN" altLang="en-US" sz="2400" dirty="0">
                <a:latin typeface="Times New Roman" pitchFamily="18" charset="0"/>
                <a:ea typeface="仿宋_GB2312" pitchFamily="49" charset="-122"/>
              </a:rPr>
              <a:t>则高温有利于主反应</a:t>
            </a:r>
          </a:p>
          <a:p>
            <a:pPr eaLnBrk="1" hangingPunct="1">
              <a:spcBef>
                <a:spcPct val="50000"/>
              </a:spcBef>
            </a:pPr>
            <a:r>
              <a:rPr kumimoji="1" lang="zh-CN" altLang="en-US" sz="2400" dirty="0">
                <a:solidFill>
                  <a:schemeClr val="tx2"/>
                </a:solidFill>
                <a:latin typeface="Times New Roman" pitchFamily="18" charset="0"/>
                <a:ea typeface="仿宋_GB2312" pitchFamily="49" charset="-122"/>
              </a:rPr>
              <a:t>  </a:t>
            </a:r>
          </a:p>
        </p:txBody>
      </p:sp>
      <p:sp>
        <p:nvSpPr>
          <p:cNvPr id="15363" name="Line 3"/>
          <p:cNvSpPr>
            <a:spLocks noChangeShapeType="1"/>
          </p:cNvSpPr>
          <p:nvPr/>
        </p:nvSpPr>
        <p:spPr bwMode="auto">
          <a:xfrm>
            <a:off x="1828800" y="56610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4" name="Line 4"/>
          <p:cNvSpPr>
            <a:spLocks noChangeShapeType="1"/>
          </p:cNvSpPr>
          <p:nvPr/>
        </p:nvSpPr>
        <p:spPr bwMode="auto">
          <a:xfrm>
            <a:off x="5181600" y="56610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5" name="Text Box 5"/>
          <p:cNvSpPr txBox="1">
            <a:spLocks noChangeArrowheads="1"/>
          </p:cNvSpPr>
          <p:nvPr/>
        </p:nvSpPr>
        <p:spPr bwMode="auto">
          <a:xfrm>
            <a:off x="1905000" y="52038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b="0">
                <a:latin typeface="Times New Roman" pitchFamily="18" charset="0"/>
              </a:rPr>
              <a:t>E1</a:t>
            </a:r>
          </a:p>
        </p:txBody>
      </p:sp>
      <p:sp>
        <p:nvSpPr>
          <p:cNvPr id="15366" name="Text Box 6"/>
          <p:cNvSpPr txBox="1">
            <a:spLocks noChangeArrowheads="1"/>
          </p:cNvSpPr>
          <p:nvPr/>
        </p:nvSpPr>
        <p:spPr bwMode="auto">
          <a:xfrm>
            <a:off x="5257800" y="5132388"/>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b="0">
                <a:latin typeface="Times New Roman" pitchFamily="18" charset="0"/>
              </a:rPr>
              <a:t>E2</a:t>
            </a:r>
          </a:p>
        </p:txBody>
      </p:sp>
      <p:sp>
        <p:nvSpPr>
          <p:cNvPr id="7" name="矩形 6"/>
          <p:cNvSpPr>
            <a:spLocks noChangeArrowheads="1"/>
          </p:cNvSpPr>
          <p:nvPr/>
        </p:nvSpPr>
        <p:spPr bwMode="auto">
          <a:xfrm>
            <a:off x="785813" y="6396038"/>
            <a:ext cx="6043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400">
                <a:latin typeface="Times New Roman" pitchFamily="18" charset="0"/>
                <a:ea typeface="仿宋_GB2312" pitchFamily="49" charset="-122"/>
              </a:rPr>
              <a:t>c  </a:t>
            </a:r>
            <a:r>
              <a:rPr kumimoji="1" lang="zh-CN" altLang="en-US" sz="2400">
                <a:latin typeface="Times New Roman" pitchFamily="18" charset="0"/>
                <a:ea typeface="仿宋_GB2312" pitchFamily="49" charset="-122"/>
              </a:rPr>
              <a:t>温度的限制条件（材质和催化剂的要求）</a:t>
            </a:r>
          </a:p>
        </p:txBody>
      </p:sp>
    </p:spTree>
    <p:extLst>
      <p:ext uri="{BB962C8B-B14F-4D97-AF65-F5344CB8AC3E}">
        <p14:creationId xmlns:p14="http://schemas.microsoft.com/office/powerpoint/2010/main" val="1653699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2">
                                            <p:txEl>
                                              <p:pRg st="1" end="1"/>
                                            </p:txEl>
                                          </p:spTgt>
                                        </p:tgtEl>
                                        <p:attrNameLst>
                                          <p:attrName>style.visibility</p:attrName>
                                        </p:attrNameLst>
                                      </p:cBhvr>
                                      <p:to>
                                        <p:strVal val="visible"/>
                                      </p:to>
                                    </p:set>
                                    <p:anim calcmode="lin" valueType="num">
                                      <p:cBhvr additive="base">
                                        <p:cTn id="13"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 calcmode="lin" valueType="num">
                                      <p:cBhvr additive="base">
                                        <p:cTn id="19"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2">
                                            <p:txEl>
                                              <p:pRg st="3" end="3"/>
                                            </p:txEl>
                                          </p:spTgt>
                                        </p:tgtEl>
                                        <p:attrNameLst>
                                          <p:attrName>style.visibility</p:attrName>
                                        </p:attrNameLst>
                                      </p:cBhvr>
                                      <p:to>
                                        <p:strVal val="visible"/>
                                      </p:to>
                                    </p:set>
                                    <p:anim calcmode="lin" valueType="num">
                                      <p:cBhvr additive="base">
                                        <p:cTn id="25"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2">
                                            <p:txEl>
                                              <p:pRg st="4" end="4"/>
                                            </p:txEl>
                                          </p:spTgt>
                                        </p:tgtEl>
                                        <p:attrNameLst>
                                          <p:attrName>style.visibility</p:attrName>
                                        </p:attrNameLst>
                                      </p:cBhvr>
                                      <p:to>
                                        <p:strVal val="visible"/>
                                      </p:to>
                                    </p:set>
                                    <p:anim calcmode="lin" valueType="num">
                                      <p:cBhvr additive="base">
                                        <p:cTn id="31"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2">
                                            <p:txEl>
                                              <p:pRg st="5" end="5"/>
                                            </p:txEl>
                                          </p:spTgt>
                                        </p:tgtEl>
                                        <p:attrNameLst>
                                          <p:attrName>style.visibility</p:attrName>
                                        </p:attrNameLst>
                                      </p:cBhvr>
                                      <p:to>
                                        <p:strVal val="visible"/>
                                      </p:to>
                                    </p:set>
                                    <p:anim calcmode="lin" valueType="num">
                                      <p:cBhvr additive="base">
                                        <p:cTn id="37" dur="5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362">
                                            <p:txEl>
                                              <p:pRg st="6" end="6"/>
                                            </p:txEl>
                                          </p:spTgt>
                                        </p:tgtEl>
                                        <p:attrNameLst>
                                          <p:attrName>style.visibility</p:attrName>
                                        </p:attrNameLst>
                                      </p:cBhvr>
                                      <p:to>
                                        <p:strVal val="visible"/>
                                      </p:to>
                                    </p:set>
                                    <p:anim calcmode="lin" valueType="num">
                                      <p:cBhvr additive="base">
                                        <p:cTn id="43" dur="500" fill="hold"/>
                                        <p:tgtEl>
                                          <p:spTgt spid="1536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36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62">
                                            <p:txEl>
                                              <p:pRg st="7" end="7"/>
                                            </p:txEl>
                                          </p:spTgt>
                                        </p:tgtEl>
                                        <p:attrNameLst>
                                          <p:attrName>style.visibility</p:attrName>
                                        </p:attrNameLst>
                                      </p:cBhvr>
                                      <p:to>
                                        <p:strVal val="visible"/>
                                      </p:to>
                                    </p:set>
                                    <p:anim calcmode="lin" valueType="num">
                                      <p:cBhvr additive="base">
                                        <p:cTn id="49" dur="500" fill="hold"/>
                                        <p:tgtEl>
                                          <p:spTgt spid="1536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36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362">
                                            <p:txEl>
                                              <p:pRg st="8" end="8"/>
                                            </p:txEl>
                                          </p:spTgt>
                                        </p:tgtEl>
                                        <p:attrNameLst>
                                          <p:attrName>style.visibility</p:attrName>
                                        </p:attrNameLst>
                                      </p:cBhvr>
                                      <p:to>
                                        <p:strVal val="visible"/>
                                      </p:to>
                                    </p:set>
                                    <p:anim calcmode="lin" valueType="num">
                                      <p:cBhvr additive="base">
                                        <p:cTn id="55" dur="500" fill="hold"/>
                                        <p:tgtEl>
                                          <p:spTgt spid="1536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362">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365"/>
                                        </p:tgtEl>
                                        <p:attrNameLst>
                                          <p:attrName>style.visibility</p:attrName>
                                        </p:attrNameLst>
                                      </p:cBhvr>
                                      <p:to>
                                        <p:strVal val="visible"/>
                                      </p:to>
                                    </p:set>
                                    <p:anim calcmode="lin" valueType="num">
                                      <p:cBhvr additive="base">
                                        <p:cTn id="59" dur="500" fill="hold"/>
                                        <p:tgtEl>
                                          <p:spTgt spid="15365"/>
                                        </p:tgtEl>
                                        <p:attrNameLst>
                                          <p:attrName>ppt_x</p:attrName>
                                        </p:attrNameLst>
                                      </p:cBhvr>
                                      <p:tavLst>
                                        <p:tav tm="0">
                                          <p:val>
                                            <p:strVal val="#ppt_x"/>
                                          </p:val>
                                        </p:tav>
                                        <p:tav tm="100000">
                                          <p:val>
                                            <p:strVal val="#ppt_x"/>
                                          </p:val>
                                        </p:tav>
                                      </p:tavLst>
                                    </p:anim>
                                    <p:anim calcmode="lin" valueType="num">
                                      <p:cBhvr additive="base">
                                        <p:cTn id="60" dur="500" fill="hold"/>
                                        <p:tgtEl>
                                          <p:spTgt spid="1536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366"/>
                                        </p:tgtEl>
                                        <p:attrNameLst>
                                          <p:attrName>style.visibility</p:attrName>
                                        </p:attrNameLst>
                                      </p:cBhvr>
                                      <p:to>
                                        <p:strVal val="visible"/>
                                      </p:to>
                                    </p:set>
                                    <p:anim calcmode="lin" valueType="num">
                                      <p:cBhvr additive="base">
                                        <p:cTn id="63" dur="500" fill="hold"/>
                                        <p:tgtEl>
                                          <p:spTgt spid="15366"/>
                                        </p:tgtEl>
                                        <p:attrNameLst>
                                          <p:attrName>ppt_x</p:attrName>
                                        </p:attrNameLst>
                                      </p:cBhvr>
                                      <p:tavLst>
                                        <p:tav tm="0">
                                          <p:val>
                                            <p:strVal val="#ppt_x"/>
                                          </p:val>
                                        </p:tav>
                                        <p:tav tm="100000">
                                          <p:val>
                                            <p:strVal val="#ppt_x"/>
                                          </p:val>
                                        </p:tav>
                                      </p:tavLst>
                                    </p:anim>
                                    <p:anim calcmode="lin" valueType="num">
                                      <p:cBhvr additive="base">
                                        <p:cTn id="6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55" presetClass="entr" presetSubtype="0" fill="hold" grpId="0" nodeType="clickEffect">
                                  <p:stCondLst>
                                    <p:cond delay="0"/>
                                  </p:stCondLst>
                                  <p:childTnLst>
                                    <p:set>
                                      <p:cBhvr>
                                        <p:cTn id="68" dur="1" fill="hold">
                                          <p:stCondLst>
                                            <p:cond delay="0"/>
                                          </p:stCondLst>
                                        </p:cTn>
                                        <p:tgtEl>
                                          <p:spTgt spid="15363"/>
                                        </p:tgtEl>
                                        <p:attrNameLst>
                                          <p:attrName>style.visibility</p:attrName>
                                        </p:attrNameLst>
                                      </p:cBhvr>
                                      <p:to>
                                        <p:strVal val="visible"/>
                                      </p:to>
                                    </p:set>
                                    <p:anim calcmode="lin" valueType="num">
                                      <p:cBhvr>
                                        <p:cTn id="69" dur="1000" fill="hold"/>
                                        <p:tgtEl>
                                          <p:spTgt spid="15363"/>
                                        </p:tgtEl>
                                        <p:attrNameLst>
                                          <p:attrName>ppt_w</p:attrName>
                                        </p:attrNameLst>
                                      </p:cBhvr>
                                      <p:tavLst>
                                        <p:tav tm="0">
                                          <p:val>
                                            <p:strVal val="#ppt_w*0.70"/>
                                          </p:val>
                                        </p:tav>
                                        <p:tav tm="100000">
                                          <p:val>
                                            <p:strVal val="#ppt_w"/>
                                          </p:val>
                                        </p:tav>
                                      </p:tavLst>
                                    </p:anim>
                                    <p:anim calcmode="lin" valueType="num">
                                      <p:cBhvr>
                                        <p:cTn id="70" dur="1000" fill="hold"/>
                                        <p:tgtEl>
                                          <p:spTgt spid="15363"/>
                                        </p:tgtEl>
                                        <p:attrNameLst>
                                          <p:attrName>ppt_h</p:attrName>
                                        </p:attrNameLst>
                                      </p:cBhvr>
                                      <p:tavLst>
                                        <p:tav tm="0">
                                          <p:val>
                                            <p:strVal val="#ppt_h"/>
                                          </p:val>
                                        </p:tav>
                                        <p:tav tm="100000">
                                          <p:val>
                                            <p:strVal val="#ppt_h"/>
                                          </p:val>
                                        </p:tav>
                                      </p:tavLst>
                                    </p:anim>
                                    <p:animEffect transition="in" filter="fade">
                                      <p:cBhvr>
                                        <p:cTn id="71" dur="1000"/>
                                        <p:tgtEl>
                                          <p:spTgt spid="15363"/>
                                        </p:tgtEl>
                                      </p:cBhvr>
                                    </p:animEffect>
                                  </p:childTnLst>
                                </p:cTn>
                              </p:par>
                              <p:par>
                                <p:cTn id="72" presetID="55" presetClass="entr" presetSubtype="0" fill="hold" grpId="0" nodeType="withEffect">
                                  <p:stCondLst>
                                    <p:cond delay="0"/>
                                  </p:stCondLst>
                                  <p:childTnLst>
                                    <p:set>
                                      <p:cBhvr>
                                        <p:cTn id="73" dur="1" fill="hold">
                                          <p:stCondLst>
                                            <p:cond delay="0"/>
                                          </p:stCondLst>
                                        </p:cTn>
                                        <p:tgtEl>
                                          <p:spTgt spid="15364"/>
                                        </p:tgtEl>
                                        <p:attrNameLst>
                                          <p:attrName>style.visibility</p:attrName>
                                        </p:attrNameLst>
                                      </p:cBhvr>
                                      <p:to>
                                        <p:strVal val="visible"/>
                                      </p:to>
                                    </p:set>
                                    <p:anim calcmode="lin" valueType="num">
                                      <p:cBhvr>
                                        <p:cTn id="74" dur="1000" fill="hold"/>
                                        <p:tgtEl>
                                          <p:spTgt spid="15364"/>
                                        </p:tgtEl>
                                        <p:attrNameLst>
                                          <p:attrName>ppt_w</p:attrName>
                                        </p:attrNameLst>
                                      </p:cBhvr>
                                      <p:tavLst>
                                        <p:tav tm="0">
                                          <p:val>
                                            <p:strVal val="#ppt_w*0.70"/>
                                          </p:val>
                                        </p:tav>
                                        <p:tav tm="100000">
                                          <p:val>
                                            <p:strVal val="#ppt_w"/>
                                          </p:val>
                                        </p:tav>
                                      </p:tavLst>
                                    </p:anim>
                                    <p:anim calcmode="lin" valueType="num">
                                      <p:cBhvr>
                                        <p:cTn id="75" dur="1000" fill="hold"/>
                                        <p:tgtEl>
                                          <p:spTgt spid="15364"/>
                                        </p:tgtEl>
                                        <p:attrNameLst>
                                          <p:attrName>ppt_h</p:attrName>
                                        </p:attrNameLst>
                                      </p:cBhvr>
                                      <p:tavLst>
                                        <p:tav tm="0">
                                          <p:val>
                                            <p:strVal val="#ppt_h"/>
                                          </p:val>
                                        </p:tav>
                                        <p:tav tm="100000">
                                          <p:val>
                                            <p:strVal val="#ppt_h"/>
                                          </p:val>
                                        </p:tav>
                                      </p:tavLst>
                                    </p:anim>
                                    <p:animEffect transition="in" filter="fade">
                                      <p:cBhvr>
                                        <p:cTn id="76" dur="1000"/>
                                        <p:tgtEl>
                                          <p:spTgt spid="1536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5362">
                                            <p:txEl>
                                              <p:pRg st="9" end="9"/>
                                            </p:txEl>
                                          </p:spTgt>
                                        </p:tgtEl>
                                        <p:attrNameLst>
                                          <p:attrName>style.visibility</p:attrName>
                                        </p:attrNameLst>
                                      </p:cBhvr>
                                      <p:to>
                                        <p:strVal val="visible"/>
                                      </p:to>
                                    </p:set>
                                    <p:anim calcmode="lin" valueType="num">
                                      <p:cBhvr additive="base">
                                        <p:cTn id="81" dur="500" fill="hold"/>
                                        <p:tgtEl>
                                          <p:spTgt spid="15362">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536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fill="hold"/>
                                        <p:tgtEl>
                                          <p:spTgt spid="7"/>
                                        </p:tgtEl>
                                        <p:attrNameLst>
                                          <p:attrName>ppt_x</p:attrName>
                                        </p:attrNameLst>
                                      </p:cBhvr>
                                      <p:tavLst>
                                        <p:tav tm="0">
                                          <p:val>
                                            <p:strVal val="#ppt_x"/>
                                          </p:val>
                                        </p:tav>
                                        <p:tav tm="100000">
                                          <p:val>
                                            <p:strVal val="#ppt_x"/>
                                          </p:val>
                                        </p:tav>
                                      </p:tavLst>
                                    </p:anim>
                                    <p:anim calcmode="lin" valueType="num">
                                      <p:cBhvr additive="base">
                                        <p:cTn id="8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15363" grpId="0" animBg="1"/>
      <p:bldP spid="15364" grpId="0" animBg="1"/>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04800" y="343962"/>
            <a:ext cx="8382000" cy="648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5 </a:t>
            </a:r>
            <a:r>
              <a:rPr kumimoji="1" lang="zh-CN" altLang="en-US" sz="2400">
                <a:latin typeface="仿宋_GB2312" pitchFamily="49" charset="-122"/>
                <a:ea typeface="仿宋_GB2312" pitchFamily="49" charset="-122"/>
              </a:rPr>
              <a:t>对小试数据的初步评价</a:t>
            </a:r>
          </a:p>
          <a:p>
            <a:pPr eaLnBrk="1" hangingPunct="1">
              <a:spcBef>
                <a:spcPct val="50000"/>
              </a:spcBef>
            </a:pPr>
            <a:r>
              <a:rPr kumimoji="1" lang="zh-CN" altLang="en-US" sz="2400">
                <a:latin typeface="仿宋_GB2312" pitchFamily="49" charset="-122"/>
                <a:ea typeface="仿宋_GB2312" pitchFamily="49" charset="-122"/>
              </a:rPr>
              <a:t>已知条件</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1</a:t>
            </a:r>
            <a:r>
              <a:rPr kumimoji="1" lang="zh-CN" altLang="en-US" sz="2400">
                <a:latin typeface="仿宋_GB2312" pitchFamily="49" charset="-122"/>
                <a:ea typeface="仿宋_GB2312" pitchFamily="49" charset="-122"/>
              </a:rPr>
              <a:t>）气相法丙烯选择性</a:t>
            </a:r>
            <a:r>
              <a:rPr kumimoji="1" lang="en-US" altLang="zh-CN" sz="2400">
                <a:latin typeface="仿宋_GB2312" pitchFamily="49" charset="-122"/>
                <a:ea typeface="仿宋_GB2312" pitchFamily="49" charset="-122"/>
              </a:rPr>
              <a:t>86%</a:t>
            </a:r>
          </a:p>
          <a:p>
            <a:pPr eaLnBrk="1" hangingPunct="1">
              <a:spcBef>
                <a:spcPct val="50000"/>
              </a:spcBef>
            </a:pPr>
            <a:r>
              <a:rPr kumimoji="1" lang="en-US" altLang="zh-CN" sz="2400">
                <a:latin typeface="仿宋_GB2312" pitchFamily="49" charset="-122"/>
                <a:ea typeface="仿宋_GB2312" pitchFamily="49" charset="-122"/>
              </a:rPr>
              <a:t>          </a:t>
            </a:r>
            <a:r>
              <a:rPr kumimoji="1" lang="zh-CN" altLang="en-US" sz="2400">
                <a:latin typeface="仿宋_GB2312" pitchFamily="49" charset="-122"/>
                <a:ea typeface="仿宋_GB2312" pitchFamily="49" charset="-122"/>
              </a:rPr>
              <a:t>液相法</a:t>
            </a:r>
            <a:r>
              <a:rPr kumimoji="1" lang="en-US" altLang="zh-CN" sz="2400">
                <a:latin typeface="仿宋_GB2312" pitchFamily="49" charset="-122"/>
                <a:ea typeface="仿宋_GB2312" pitchFamily="49" charset="-122"/>
              </a:rPr>
              <a:t>---------------94%</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2</a:t>
            </a:r>
            <a:r>
              <a:rPr kumimoji="1" lang="zh-CN" altLang="en-US" sz="2400">
                <a:latin typeface="仿宋_GB2312" pitchFamily="49" charset="-122"/>
                <a:ea typeface="仿宋_GB2312" pitchFamily="49" charset="-122"/>
              </a:rPr>
              <a:t>）皂化反应选择性</a:t>
            </a:r>
            <a:r>
              <a:rPr kumimoji="1" lang="en-US" altLang="zh-CN" sz="2400">
                <a:latin typeface="仿宋_GB2312" pitchFamily="49" charset="-122"/>
                <a:ea typeface="仿宋_GB2312" pitchFamily="49" charset="-122"/>
              </a:rPr>
              <a:t>99%</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3</a:t>
            </a:r>
            <a:r>
              <a:rPr kumimoji="1" lang="zh-CN" altLang="en-US" sz="2400">
                <a:latin typeface="仿宋_GB2312" pitchFamily="49" charset="-122"/>
                <a:ea typeface="仿宋_GB2312" pitchFamily="49" charset="-122"/>
              </a:rPr>
              <a:t>）精馏塔</a:t>
            </a:r>
            <a:r>
              <a:rPr kumimoji="1" lang="en-US" altLang="zh-CN" sz="2400">
                <a:latin typeface="仿宋_GB2312" pitchFamily="49" charset="-122"/>
                <a:ea typeface="仿宋_GB2312" pitchFamily="49" charset="-122"/>
              </a:rPr>
              <a:t>PO</a:t>
            </a:r>
            <a:r>
              <a:rPr kumimoji="1" lang="zh-CN" altLang="en-US" sz="2400">
                <a:latin typeface="仿宋_GB2312" pitchFamily="49" charset="-122"/>
                <a:ea typeface="仿宋_GB2312" pitchFamily="49" charset="-122"/>
              </a:rPr>
              <a:t>回收率</a:t>
            </a:r>
            <a:r>
              <a:rPr kumimoji="1" lang="en-US" altLang="zh-CN" sz="2400">
                <a:latin typeface="仿宋_GB2312" pitchFamily="49" charset="-122"/>
                <a:ea typeface="仿宋_GB2312" pitchFamily="49" charset="-122"/>
              </a:rPr>
              <a:t>99.5%</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4</a:t>
            </a:r>
            <a:r>
              <a:rPr kumimoji="1" lang="zh-CN" altLang="en-US" sz="2400">
                <a:latin typeface="仿宋_GB2312" pitchFamily="49" charset="-122"/>
                <a:ea typeface="仿宋_GB2312" pitchFamily="49" charset="-122"/>
              </a:rPr>
              <a:t>）循环气组成</a:t>
            </a:r>
            <a:r>
              <a:rPr kumimoji="1" lang="en-US" altLang="zh-CN" sz="2400">
                <a:latin typeface="仿宋_GB2312" pitchFamily="49" charset="-122"/>
                <a:ea typeface="仿宋_GB2312" pitchFamily="49" charset="-122"/>
              </a:rPr>
              <a:t>C3H6 30%,    C3H8 70%</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5</a:t>
            </a:r>
            <a:r>
              <a:rPr kumimoji="1" lang="zh-CN" altLang="en-US" sz="2400">
                <a:latin typeface="仿宋_GB2312" pitchFamily="49" charset="-122"/>
                <a:ea typeface="仿宋_GB2312" pitchFamily="49" charset="-122"/>
              </a:rPr>
              <a:t>）丙烯进料组成</a:t>
            </a:r>
            <a:r>
              <a:rPr kumimoji="1" lang="en-US" altLang="zh-CN" sz="2400">
                <a:latin typeface="仿宋_GB2312" pitchFamily="49" charset="-122"/>
                <a:ea typeface="仿宋_GB2312" pitchFamily="49" charset="-122"/>
              </a:rPr>
              <a:t>C3H6 99.5%   C3H8 0.5%</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6</a:t>
            </a:r>
            <a:r>
              <a:rPr kumimoji="1" lang="zh-CN" altLang="en-US" sz="2400">
                <a:latin typeface="仿宋_GB2312" pitchFamily="49" charset="-122"/>
                <a:ea typeface="仿宋_GB2312" pitchFamily="49" charset="-122"/>
              </a:rPr>
              <a:t>）循环比（循环气比丙烯进料）</a:t>
            </a:r>
            <a:r>
              <a:rPr kumimoji="1" lang="en-US" altLang="zh-CN" sz="2400">
                <a:latin typeface="仿宋_GB2312" pitchFamily="49" charset="-122"/>
                <a:ea typeface="仿宋_GB2312" pitchFamily="49" charset="-122"/>
              </a:rPr>
              <a:t>7.5</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7</a:t>
            </a:r>
            <a:r>
              <a:rPr kumimoji="1" lang="zh-CN" altLang="en-US" sz="2400">
                <a:latin typeface="仿宋_GB2312" pitchFamily="49" charset="-122"/>
                <a:ea typeface="仿宋_GB2312" pitchFamily="49" charset="-122"/>
              </a:rPr>
              <a:t>）丙烯价格</a:t>
            </a:r>
            <a:r>
              <a:rPr kumimoji="1" lang="en-US" altLang="zh-CN" sz="2400">
                <a:latin typeface="仿宋_GB2312" pitchFamily="49" charset="-122"/>
                <a:ea typeface="仿宋_GB2312" pitchFamily="49" charset="-122"/>
              </a:rPr>
              <a:t>3900</a:t>
            </a:r>
            <a:r>
              <a:rPr kumimoji="1" lang="zh-CN" altLang="en-US" sz="2400">
                <a:latin typeface="仿宋_GB2312" pitchFamily="49" charset="-122"/>
                <a:ea typeface="仿宋_GB2312" pitchFamily="49" charset="-122"/>
              </a:rPr>
              <a:t>元</a:t>
            </a:r>
            <a:r>
              <a:rPr kumimoji="1" lang="en-US" altLang="zh-CN" sz="2400">
                <a:latin typeface="仿宋_GB2312" pitchFamily="49" charset="-122"/>
                <a:ea typeface="仿宋_GB2312" pitchFamily="49" charset="-122"/>
              </a:rPr>
              <a:t>/</a:t>
            </a:r>
            <a:r>
              <a:rPr kumimoji="1" lang="zh-CN" altLang="en-US" sz="2400">
                <a:latin typeface="仿宋_GB2312" pitchFamily="49" charset="-122"/>
                <a:ea typeface="仿宋_GB2312" pitchFamily="49" charset="-122"/>
              </a:rPr>
              <a:t>吨</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8</a:t>
            </a:r>
            <a:r>
              <a:rPr kumimoji="1" lang="zh-CN" altLang="en-US" sz="2400">
                <a:latin typeface="仿宋_GB2312" pitchFamily="49" charset="-122"/>
                <a:ea typeface="仿宋_GB2312" pitchFamily="49" charset="-122"/>
              </a:rPr>
              <a:t>）氯价格</a:t>
            </a:r>
            <a:r>
              <a:rPr kumimoji="1" lang="en-US" altLang="zh-CN" sz="2400">
                <a:latin typeface="仿宋_GB2312" pitchFamily="49" charset="-122"/>
                <a:ea typeface="仿宋_GB2312" pitchFamily="49" charset="-122"/>
              </a:rPr>
              <a:t>800</a:t>
            </a:r>
            <a:r>
              <a:rPr kumimoji="1" lang="zh-CN" altLang="en-US" sz="2400">
                <a:latin typeface="仿宋_GB2312" pitchFamily="49" charset="-122"/>
                <a:ea typeface="仿宋_GB2312" pitchFamily="49" charset="-122"/>
              </a:rPr>
              <a:t>元</a:t>
            </a:r>
            <a:r>
              <a:rPr kumimoji="1" lang="en-US" altLang="zh-CN" sz="2400">
                <a:latin typeface="仿宋_GB2312" pitchFamily="49" charset="-122"/>
                <a:ea typeface="仿宋_GB2312" pitchFamily="49" charset="-122"/>
              </a:rPr>
              <a:t>/</a:t>
            </a:r>
            <a:r>
              <a:rPr kumimoji="1" lang="zh-CN" altLang="en-US" sz="2400">
                <a:latin typeface="仿宋_GB2312" pitchFamily="49" charset="-122"/>
                <a:ea typeface="仿宋_GB2312" pitchFamily="49" charset="-122"/>
              </a:rPr>
              <a:t>吨</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9</a:t>
            </a:r>
            <a:r>
              <a:rPr kumimoji="1" lang="zh-CN" altLang="en-US" sz="2400">
                <a:latin typeface="仿宋_GB2312" pitchFamily="49" charset="-122"/>
                <a:ea typeface="仿宋_GB2312" pitchFamily="49" charset="-122"/>
              </a:rPr>
              <a:t>）电价格</a:t>
            </a:r>
            <a:r>
              <a:rPr kumimoji="1" lang="en-US" altLang="zh-CN" sz="2400">
                <a:latin typeface="仿宋_GB2312" pitchFamily="49" charset="-122"/>
                <a:ea typeface="仿宋_GB2312" pitchFamily="49" charset="-122"/>
              </a:rPr>
              <a:t>0.65</a:t>
            </a:r>
            <a:r>
              <a:rPr kumimoji="1" lang="zh-CN" altLang="en-US" sz="2400">
                <a:latin typeface="仿宋_GB2312" pitchFamily="49" charset="-122"/>
                <a:ea typeface="仿宋_GB2312" pitchFamily="49" charset="-122"/>
              </a:rPr>
              <a:t>元</a:t>
            </a:r>
            <a:r>
              <a:rPr kumimoji="1" lang="en-US" altLang="zh-CN" sz="2400">
                <a:latin typeface="仿宋_GB2312" pitchFamily="49" charset="-122"/>
                <a:ea typeface="仿宋_GB2312" pitchFamily="49" charset="-122"/>
              </a:rPr>
              <a:t>/kw.h</a:t>
            </a:r>
          </a:p>
        </p:txBody>
      </p:sp>
    </p:spTree>
    <p:extLst>
      <p:ext uri="{BB962C8B-B14F-4D97-AF65-F5344CB8AC3E}">
        <p14:creationId xmlns:p14="http://schemas.microsoft.com/office/powerpoint/2010/main" val="212201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slide(fromBottom)">
                                      <p:cBhvr>
                                        <p:cTn id="7" dur="500"/>
                                        <p:tgtEl>
                                          <p:spTgt spid="4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slide(fromBottom)">
                                      <p:cBhvr>
                                        <p:cTn id="12" dur="500"/>
                                        <p:tgtEl>
                                          <p:spTgt spid="43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slide(fromBottom)">
                                      <p:cBhvr>
                                        <p:cTn id="17" dur="500"/>
                                        <p:tgtEl>
                                          <p:spTgt spid="43010">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43010">
                                            <p:txEl>
                                              <p:pRg st="3" end="3"/>
                                            </p:txEl>
                                          </p:spTgt>
                                        </p:tgtEl>
                                        <p:attrNameLst>
                                          <p:attrName>style.visibility</p:attrName>
                                        </p:attrNameLst>
                                      </p:cBhvr>
                                      <p:to>
                                        <p:strVal val="visible"/>
                                      </p:to>
                                    </p:set>
                                    <p:animEffect transition="in" filter="slide(fromBottom)">
                                      <p:cBhvr>
                                        <p:cTn id="20" dur="500"/>
                                        <p:tgtEl>
                                          <p:spTgt spid="43010">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3010">
                                            <p:txEl>
                                              <p:pRg st="4" end="4"/>
                                            </p:txEl>
                                          </p:spTgt>
                                        </p:tgtEl>
                                        <p:attrNameLst>
                                          <p:attrName>style.visibility</p:attrName>
                                        </p:attrNameLst>
                                      </p:cBhvr>
                                      <p:to>
                                        <p:strVal val="visible"/>
                                      </p:to>
                                    </p:set>
                                    <p:animEffect transition="in" filter="slide(fromBottom)">
                                      <p:cBhvr>
                                        <p:cTn id="25" dur="500"/>
                                        <p:tgtEl>
                                          <p:spTgt spid="43010">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43010">
                                            <p:txEl>
                                              <p:pRg st="5" end="5"/>
                                            </p:txEl>
                                          </p:spTgt>
                                        </p:tgtEl>
                                        <p:attrNameLst>
                                          <p:attrName>style.visibility</p:attrName>
                                        </p:attrNameLst>
                                      </p:cBhvr>
                                      <p:to>
                                        <p:strVal val="visible"/>
                                      </p:to>
                                    </p:set>
                                    <p:animEffect transition="in" filter="slide(fromBottom)">
                                      <p:cBhvr>
                                        <p:cTn id="30" dur="500"/>
                                        <p:tgtEl>
                                          <p:spTgt spid="43010">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43010">
                                            <p:txEl>
                                              <p:pRg st="6" end="6"/>
                                            </p:txEl>
                                          </p:spTgt>
                                        </p:tgtEl>
                                        <p:attrNameLst>
                                          <p:attrName>style.visibility</p:attrName>
                                        </p:attrNameLst>
                                      </p:cBhvr>
                                      <p:to>
                                        <p:strVal val="visible"/>
                                      </p:to>
                                    </p:set>
                                    <p:animEffect transition="in" filter="slide(fromBottom)">
                                      <p:cBhvr>
                                        <p:cTn id="35" dur="500"/>
                                        <p:tgtEl>
                                          <p:spTgt spid="43010">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43010">
                                            <p:txEl>
                                              <p:pRg st="7" end="7"/>
                                            </p:txEl>
                                          </p:spTgt>
                                        </p:tgtEl>
                                        <p:attrNameLst>
                                          <p:attrName>style.visibility</p:attrName>
                                        </p:attrNameLst>
                                      </p:cBhvr>
                                      <p:to>
                                        <p:strVal val="visible"/>
                                      </p:to>
                                    </p:set>
                                    <p:animEffect transition="in" filter="slide(fromBottom)">
                                      <p:cBhvr>
                                        <p:cTn id="40" dur="500"/>
                                        <p:tgtEl>
                                          <p:spTgt spid="43010">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43010">
                                            <p:txEl>
                                              <p:pRg st="8" end="8"/>
                                            </p:txEl>
                                          </p:spTgt>
                                        </p:tgtEl>
                                        <p:attrNameLst>
                                          <p:attrName>style.visibility</p:attrName>
                                        </p:attrNameLst>
                                      </p:cBhvr>
                                      <p:to>
                                        <p:strVal val="visible"/>
                                      </p:to>
                                    </p:set>
                                    <p:animEffect transition="in" filter="slide(fromBottom)">
                                      <p:cBhvr>
                                        <p:cTn id="45" dur="500"/>
                                        <p:tgtEl>
                                          <p:spTgt spid="43010">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43010">
                                            <p:txEl>
                                              <p:pRg st="9" end="9"/>
                                            </p:txEl>
                                          </p:spTgt>
                                        </p:tgtEl>
                                        <p:attrNameLst>
                                          <p:attrName>style.visibility</p:attrName>
                                        </p:attrNameLst>
                                      </p:cBhvr>
                                      <p:to>
                                        <p:strVal val="visible"/>
                                      </p:to>
                                    </p:set>
                                    <p:animEffect transition="in" filter="slide(fromBottom)">
                                      <p:cBhvr>
                                        <p:cTn id="50" dur="500"/>
                                        <p:tgtEl>
                                          <p:spTgt spid="43010">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43010">
                                            <p:txEl>
                                              <p:pRg st="10" end="10"/>
                                            </p:txEl>
                                          </p:spTgt>
                                        </p:tgtEl>
                                        <p:attrNameLst>
                                          <p:attrName>style.visibility</p:attrName>
                                        </p:attrNameLst>
                                      </p:cBhvr>
                                      <p:to>
                                        <p:strVal val="visible"/>
                                      </p:to>
                                    </p:set>
                                    <p:animEffect transition="in" filter="slide(fromBottom)">
                                      <p:cBhvr>
                                        <p:cTn id="55" dur="500"/>
                                        <p:tgtEl>
                                          <p:spTgt spid="43010">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43010">
                                            <p:txEl>
                                              <p:pRg st="11" end="11"/>
                                            </p:txEl>
                                          </p:spTgt>
                                        </p:tgtEl>
                                        <p:attrNameLst>
                                          <p:attrName>style.visibility</p:attrName>
                                        </p:attrNameLst>
                                      </p:cBhvr>
                                      <p:to>
                                        <p:strVal val="visible"/>
                                      </p:to>
                                    </p:set>
                                    <p:animEffect transition="in" filter="slide(fromBottom)">
                                      <p:cBhvr>
                                        <p:cTn id="60" dur="500"/>
                                        <p:tgtEl>
                                          <p:spTgt spid="430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3692" y="1016200"/>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a:latin typeface="仿宋_GB2312" pitchFamily="49" charset="-122"/>
                <a:ea typeface="仿宋_GB2312" pitchFamily="49" charset="-122"/>
              </a:rPr>
              <a:t>以</a:t>
            </a:r>
            <a:r>
              <a:rPr kumimoji="1" lang="en-US" altLang="zh-CN" sz="2400">
                <a:latin typeface="仿宋_GB2312" pitchFamily="49" charset="-122"/>
                <a:ea typeface="仿宋_GB2312" pitchFamily="49" charset="-122"/>
              </a:rPr>
              <a:t>100kmol</a:t>
            </a:r>
            <a:r>
              <a:rPr kumimoji="1" lang="zh-CN" altLang="en-US" sz="2400">
                <a:latin typeface="仿宋_GB2312" pitchFamily="49" charset="-122"/>
                <a:ea typeface="仿宋_GB2312" pitchFamily="49" charset="-122"/>
              </a:rPr>
              <a:t>丙烯进料计，可对两种工艺的可变成本进行计算，结果如下：</a:t>
            </a:r>
          </a:p>
        </p:txBody>
      </p:sp>
      <p:graphicFrame>
        <p:nvGraphicFramePr>
          <p:cNvPr id="44099" name="Group 67"/>
          <p:cNvGraphicFramePr>
            <a:graphicFrameLocks noGrp="1"/>
          </p:cNvGraphicFramePr>
          <p:nvPr>
            <p:extLst>
              <p:ext uri="{D42A27DB-BD31-4B8C-83A1-F6EECF244321}">
                <p14:modId xmlns:p14="http://schemas.microsoft.com/office/powerpoint/2010/main" val="220948083"/>
              </p:ext>
            </p:extLst>
          </p:nvPr>
        </p:nvGraphicFramePr>
        <p:xfrm>
          <a:off x="823292" y="2184600"/>
          <a:ext cx="7239000" cy="2717800"/>
        </p:xfrm>
        <a:graphic>
          <a:graphicData uri="http://schemas.openxmlformats.org/drawingml/2006/table">
            <a:tbl>
              <a:tblPr/>
              <a:tblGrid>
                <a:gridCol w="1035050">
                  <a:extLst>
                    <a:ext uri="{9D8B030D-6E8A-4147-A177-3AD203B41FA5}">
                      <a16:colId xmlns:a16="http://schemas.microsoft.com/office/drawing/2014/main" val="20000"/>
                    </a:ext>
                  </a:extLst>
                </a:gridCol>
                <a:gridCol w="1033463">
                  <a:extLst>
                    <a:ext uri="{9D8B030D-6E8A-4147-A177-3AD203B41FA5}">
                      <a16:colId xmlns:a16="http://schemas.microsoft.com/office/drawing/2014/main" val="20001"/>
                    </a:ext>
                  </a:extLst>
                </a:gridCol>
                <a:gridCol w="1035050">
                  <a:extLst>
                    <a:ext uri="{9D8B030D-6E8A-4147-A177-3AD203B41FA5}">
                      <a16:colId xmlns:a16="http://schemas.microsoft.com/office/drawing/2014/main" val="20002"/>
                    </a:ext>
                  </a:extLst>
                </a:gridCol>
                <a:gridCol w="1031875">
                  <a:extLst>
                    <a:ext uri="{9D8B030D-6E8A-4147-A177-3AD203B41FA5}">
                      <a16:colId xmlns:a16="http://schemas.microsoft.com/office/drawing/2014/main" val="20003"/>
                    </a:ext>
                  </a:extLst>
                </a:gridCol>
                <a:gridCol w="1035050">
                  <a:extLst>
                    <a:ext uri="{9D8B030D-6E8A-4147-A177-3AD203B41FA5}">
                      <a16:colId xmlns:a16="http://schemas.microsoft.com/office/drawing/2014/main" val="20004"/>
                    </a:ext>
                  </a:extLst>
                </a:gridCol>
                <a:gridCol w="1033462">
                  <a:extLst>
                    <a:ext uri="{9D8B030D-6E8A-4147-A177-3AD203B41FA5}">
                      <a16:colId xmlns:a16="http://schemas.microsoft.com/office/drawing/2014/main" val="20005"/>
                    </a:ext>
                  </a:extLst>
                </a:gridCol>
                <a:gridCol w="1035050">
                  <a:extLst>
                    <a:ext uri="{9D8B030D-6E8A-4147-A177-3AD203B41FA5}">
                      <a16:colId xmlns:a16="http://schemas.microsoft.com/office/drawing/2014/main" val="20006"/>
                    </a:ext>
                  </a:extLst>
                </a:gridCol>
              </a:tblGrid>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2000" b="1" i="0" u="none" strike="noStrike" cap="none" normalizeH="0" baseline="0">
                        <a:ln>
                          <a:noFill/>
                        </a:ln>
                        <a:solidFill>
                          <a:schemeClr val="tx1"/>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气相法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液相法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2000" b="1" i="0" u="none" strike="noStrike" cap="none" normalizeH="0" baseline="0">
                        <a:ln>
                          <a:noFill/>
                        </a:ln>
                        <a:solidFill>
                          <a:schemeClr val="tx1"/>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单耗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单价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费用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单耗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单价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费用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丙烯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0.8656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3900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3376.6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0.792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3900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3088.8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氯气</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1.448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1158.4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1.325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1060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电力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417.4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0.65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271.3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116.7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0.65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74.4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2000" b="1" i="0" u="none" strike="noStrike" cap="none" normalizeH="0" baseline="0">
                          <a:ln>
                            <a:noFill/>
                          </a:ln>
                          <a:solidFill>
                            <a:schemeClr val="tx1"/>
                          </a:solidFill>
                          <a:effectLst/>
                          <a:latin typeface="仿宋_GB2312" pitchFamily="49" charset="-122"/>
                          <a:ea typeface="仿宋_GB2312" pitchFamily="49" charset="-122"/>
                        </a:rPr>
                        <a:t>合计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2000" b="1" i="0" u="none" strike="noStrike" cap="none" normalizeH="0" baseline="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2000" b="1" i="0" u="none" strike="noStrike" cap="none" normalizeH="0" baseline="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4806.3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2000" b="1" i="0" u="none" strike="noStrike" cap="none" normalizeH="0" baseline="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2000" b="1" i="0" u="none" strike="noStrike" cap="none" normalizeH="0" baseline="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2000" b="1" i="0" u="none" strike="noStrike" cap="none" normalizeH="0" baseline="0">
                          <a:ln>
                            <a:noFill/>
                          </a:ln>
                          <a:solidFill>
                            <a:schemeClr val="tx1"/>
                          </a:solidFill>
                          <a:effectLst/>
                          <a:latin typeface="仿宋_GB2312" pitchFamily="49" charset="-122"/>
                          <a:ea typeface="仿宋_GB2312" pitchFamily="49" charset="-122"/>
                        </a:rPr>
                        <a:t>4223.2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4100" name="Text Box 68"/>
          <p:cNvSpPr txBox="1">
            <a:spLocks noChangeArrowheads="1"/>
          </p:cNvSpPr>
          <p:nvPr/>
        </p:nvSpPr>
        <p:spPr bwMode="auto">
          <a:xfrm>
            <a:off x="366092" y="5207200"/>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a:latin typeface="仿宋_GB2312" pitchFamily="49" charset="-122"/>
                <a:ea typeface="仿宋_GB2312" pitchFamily="49" charset="-122"/>
              </a:rPr>
              <a:t>对多数化工产品，可变成本占生产成本</a:t>
            </a:r>
            <a:r>
              <a:rPr kumimoji="1" lang="en-US" altLang="zh-CN" sz="2400">
                <a:latin typeface="仿宋_GB2312" pitchFamily="49" charset="-122"/>
                <a:ea typeface="仿宋_GB2312" pitchFamily="49" charset="-122"/>
              </a:rPr>
              <a:t>80%</a:t>
            </a:r>
            <a:r>
              <a:rPr kumimoji="1" lang="zh-CN" altLang="en-US" sz="2400">
                <a:latin typeface="仿宋_GB2312" pitchFamily="49" charset="-122"/>
                <a:ea typeface="仿宋_GB2312" pitchFamily="49" charset="-122"/>
              </a:rPr>
              <a:t>左右，投资折旧约占</a:t>
            </a:r>
            <a:r>
              <a:rPr kumimoji="1" lang="en-US" altLang="zh-CN" sz="2400">
                <a:latin typeface="仿宋_GB2312" pitchFamily="49" charset="-122"/>
                <a:ea typeface="仿宋_GB2312" pitchFamily="49" charset="-122"/>
              </a:rPr>
              <a:t>10%</a:t>
            </a:r>
            <a:r>
              <a:rPr kumimoji="1" lang="zh-CN" altLang="en-US" sz="2400">
                <a:latin typeface="仿宋_GB2312" pitchFamily="49" charset="-122"/>
                <a:ea typeface="仿宋_GB2312" pitchFamily="49" charset="-122"/>
              </a:rPr>
              <a:t>，且两工艺的皂化工段相同，因此液相法比气相法总生产成本低</a:t>
            </a:r>
            <a:r>
              <a:rPr kumimoji="1" lang="en-US" altLang="zh-CN" sz="2400">
                <a:latin typeface="仿宋_GB2312" pitchFamily="49" charset="-122"/>
                <a:ea typeface="仿宋_GB2312" pitchFamily="49" charset="-122"/>
              </a:rPr>
              <a:t>10%</a:t>
            </a:r>
            <a:r>
              <a:rPr kumimoji="1" lang="zh-CN" altLang="en-US" sz="2400">
                <a:latin typeface="仿宋_GB2312" pitchFamily="49" charset="-122"/>
                <a:ea typeface="仿宋_GB2312" pitchFamily="49" charset="-122"/>
              </a:rPr>
              <a:t>以上，经济上占优势。</a:t>
            </a:r>
          </a:p>
        </p:txBody>
      </p:sp>
    </p:spTree>
    <p:extLst>
      <p:ext uri="{BB962C8B-B14F-4D97-AF65-F5344CB8AC3E}">
        <p14:creationId xmlns:p14="http://schemas.microsoft.com/office/powerpoint/2010/main" val="1739620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slide(fromBottom)">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4099"/>
                                        </p:tgtEl>
                                        <p:attrNameLst>
                                          <p:attrName>style.visibility</p:attrName>
                                        </p:attrNameLst>
                                      </p:cBhvr>
                                      <p:to>
                                        <p:strVal val="visible"/>
                                      </p:to>
                                    </p:set>
                                    <p:animEffect transition="in" filter="slide(fromBottom)">
                                      <p:cBhvr>
                                        <p:cTn id="12" dur="500"/>
                                        <p:tgtEl>
                                          <p:spTgt spid="44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4100"/>
                                        </p:tgtEl>
                                        <p:attrNameLst>
                                          <p:attrName>style.visibility</p:attrName>
                                        </p:attrNameLst>
                                      </p:cBhvr>
                                      <p:to>
                                        <p:strVal val="visible"/>
                                      </p:to>
                                    </p:set>
                                    <p:animEffect transition="in" filter="slide(fromBottom)">
                                      <p:cBhvr>
                                        <p:cTn id="17" dur="500"/>
                                        <p:tgtEl>
                                          <p:spTgt spid="4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10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04799" y="1268760"/>
            <a:ext cx="8443913"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6 </a:t>
            </a:r>
            <a:r>
              <a:rPr kumimoji="1" lang="zh-CN" altLang="en-US" sz="2400">
                <a:latin typeface="仿宋_GB2312" pitchFamily="49" charset="-122"/>
                <a:ea typeface="仿宋_GB2312" pitchFamily="49" charset="-122"/>
              </a:rPr>
              <a:t>流程和工艺参数的改进</a:t>
            </a:r>
          </a:p>
          <a:p>
            <a:pPr eaLnBrk="1" hangingPunct="1">
              <a:spcBef>
                <a:spcPct val="50000"/>
              </a:spcBef>
            </a:pPr>
            <a:r>
              <a:rPr kumimoji="1" lang="zh-CN" altLang="en-US" sz="2400">
                <a:latin typeface="仿宋_GB2312" pitchFamily="49" charset="-122"/>
                <a:ea typeface="仿宋_GB2312" pitchFamily="49" charset="-122"/>
              </a:rPr>
              <a:t>概念设计的任务之二，考察小试数据是否齐全，流程、工艺参数是否可改进。</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1</a:t>
            </a:r>
            <a:r>
              <a:rPr kumimoji="1" lang="zh-CN" altLang="en-US" sz="2400">
                <a:latin typeface="仿宋_GB2312" pitchFamily="49" charset="-122"/>
                <a:ea typeface="仿宋_GB2312" pitchFamily="49" charset="-122"/>
              </a:rPr>
              <a:t>）压力：    加压，利于溶氯</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2</a:t>
            </a:r>
            <a:r>
              <a:rPr kumimoji="1" lang="zh-CN" altLang="en-US" sz="2400">
                <a:latin typeface="仿宋_GB2312" pitchFamily="49" charset="-122"/>
                <a:ea typeface="仿宋_GB2312" pitchFamily="49" charset="-122"/>
              </a:rPr>
              <a:t>）温度：  提温对反应无利，但利于皂化，可省换热器</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3</a:t>
            </a:r>
            <a:r>
              <a:rPr kumimoji="1" lang="zh-CN" altLang="en-US" sz="2400">
                <a:latin typeface="仿宋_GB2312" pitchFamily="49" charset="-122"/>
                <a:ea typeface="仿宋_GB2312" pitchFamily="49" charset="-122"/>
              </a:rPr>
              <a:t>）丙烯由并联改为串联，增强传质。</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4</a:t>
            </a:r>
            <a:r>
              <a:rPr kumimoji="1" lang="zh-CN" altLang="en-US" sz="2400">
                <a:latin typeface="仿宋_GB2312" pitchFamily="49" charset="-122"/>
                <a:ea typeface="仿宋_GB2312" pitchFamily="49" charset="-122"/>
              </a:rPr>
              <a:t>）溶氯填料塔改为喷射溶氯，降低造价。</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5</a:t>
            </a:r>
            <a:r>
              <a:rPr kumimoji="1" lang="zh-CN" altLang="en-US" sz="2400">
                <a:latin typeface="仿宋_GB2312" pitchFamily="49" charset="-122"/>
                <a:ea typeface="仿宋_GB2312" pitchFamily="49" charset="-122"/>
              </a:rPr>
              <a:t>）加压下溶氯试验（常压下氯丙醇、盐酸水溶液的氯溶解度偏差较小，加压后可能偏差较大。需要研究人员补充试验）</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6</a:t>
            </a:r>
            <a:r>
              <a:rPr kumimoji="1" lang="zh-CN" altLang="en-US" sz="2400">
                <a:latin typeface="仿宋_GB2312" pitchFamily="49" charset="-122"/>
                <a:ea typeface="仿宋_GB2312" pitchFamily="49" charset="-122"/>
              </a:rPr>
              <a:t>）材质试验（尤其温度对腐蚀的影响）</a:t>
            </a:r>
          </a:p>
        </p:txBody>
      </p:sp>
    </p:spTree>
    <p:extLst>
      <p:ext uri="{BB962C8B-B14F-4D97-AF65-F5344CB8AC3E}">
        <p14:creationId xmlns:p14="http://schemas.microsoft.com/office/powerpoint/2010/main" val="3486568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slide(fromBottom)">
                                      <p:cBhvr>
                                        <p:cTn id="7" dur="500"/>
                                        <p:tgtEl>
                                          <p:spTgt spid="4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Effect transition="in" filter="slide(fromBottom)">
                                      <p:cBhvr>
                                        <p:cTn id="12" dur="500"/>
                                        <p:tgtEl>
                                          <p:spTgt spid="450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Effect transition="in" filter="slide(fromBottom)">
                                      <p:cBhvr>
                                        <p:cTn id="17" dur="500"/>
                                        <p:tgtEl>
                                          <p:spTgt spid="450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058">
                                            <p:txEl>
                                              <p:pRg st="3" end="3"/>
                                            </p:txEl>
                                          </p:spTgt>
                                        </p:tgtEl>
                                        <p:attrNameLst>
                                          <p:attrName>style.visibility</p:attrName>
                                        </p:attrNameLst>
                                      </p:cBhvr>
                                      <p:to>
                                        <p:strVal val="visible"/>
                                      </p:to>
                                    </p:set>
                                    <p:animEffect transition="in" filter="slide(fromBottom)">
                                      <p:cBhvr>
                                        <p:cTn id="22" dur="500"/>
                                        <p:tgtEl>
                                          <p:spTgt spid="4505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animEffect transition="in" filter="slide(fromBottom)">
                                      <p:cBhvr>
                                        <p:cTn id="27" dur="500"/>
                                        <p:tgtEl>
                                          <p:spTgt spid="4505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45058">
                                            <p:txEl>
                                              <p:pRg st="5" end="5"/>
                                            </p:txEl>
                                          </p:spTgt>
                                        </p:tgtEl>
                                        <p:attrNameLst>
                                          <p:attrName>style.visibility</p:attrName>
                                        </p:attrNameLst>
                                      </p:cBhvr>
                                      <p:to>
                                        <p:strVal val="visible"/>
                                      </p:to>
                                    </p:set>
                                    <p:animEffect transition="in" filter="slide(fromBottom)">
                                      <p:cBhvr>
                                        <p:cTn id="32" dur="500"/>
                                        <p:tgtEl>
                                          <p:spTgt spid="4505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5058">
                                            <p:txEl>
                                              <p:pRg st="6" end="6"/>
                                            </p:txEl>
                                          </p:spTgt>
                                        </p:tgtEl>
                                        <p:attrNameLst>
                                          <p:attrName>style.visibility</p:attrName>
                                        </p:attrNameLst>
                                      </p:cBhvr>
                                      <p:to>
                                        <p:strVal val="visible"/>
                                      </p:to>
                                    </p:set>
                                    <p:animEffect transition="in" filter="slide(fromBottom)">
                                      <p:cBhvr>
                                        <p:cTn id="37" dur="500"/>
                                        <p:tgtEl>
                                          <p:spTgt spid="4505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45058">
                                            <p:txEl>
                                              <p:pRg st="7" end="7"/>
                                            </p:txEl>
                                          </p:spTgt>
                                        </p:tgtEl>
                                        <p:attrNameLst>
                                          <p:attrName>style.visibility</p:attrName>
                                        </p:attrNameLst>
                                      </p:cBhvr>
                                      <p:to>
                                        <p:strVal val="visible"/>
                                      </p:to>
                                    </p:set>
                                    <p:animEffect transition="in" filter="slide(fromBottom)">
                                      <p:cBhvr>
                                        <p:cTn id="42" dur="500"/>
                                        <p:tgtEl>
                                          <p:spTgt spid="450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04800" y="1196752"/>
            <a:ext cx="83820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7 </a:t>
            </a:r>
            <a:r>
              <a:rPr kumimoji="1" lang="zh-CN" altLang="en-US" sz="2400">
                <a:latin typeface="仿宋_GB2312" pitchFamily="49" charset="-122"/>
                <a:ea typeface="仿宋_GB2312" pitchFamily="49" charset="-122"/>
              </a:rPr>
              <a:t>中试装置设计</a:t>
            </a:r>
          </a:p>
          <a:p>
            <a:pPr eaLnBrk="1" hangingPunct="1">
              <a:spcBef>
                <a:spcPct val="50000"/>
              </a:spcBef>
            </a:pPr>
            <a:r>
              <a:rPr kumimoji="1" lang="zh-CN" altLang="en-US" sz="2400">
                <a:latin typeface="仿宋_GB2312" pitchFamily="49" charset="-122"/>
                <a:ea typeface="仿宋_GB2312" pitchFamily="49" charset="-122"/>
              </a:rPr>
              <a:t>概念设计任务之三，研究有无必要建立中试装置，确定中试的规模、范围及中试解决的问题和取得的数据。</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1</a:t>
            </a:r>
            <a:r>
              <a:rPr kumimoji="1" lang="zh-CN" altLang="en-US" sz="2400">
                <a:latin typeface="仿宋_GB2312" pitchFamily="49" charset="-122"/>
                <a:ea typeface="仿宋_GB2312" pitchFamily="49" charset="-122"/>
              </a:rPr>
              <a:t>）必要性</a:t>
            </a:r>
          </a:p>
          <a:p>
            <a:pPr eaLnBrk="1" hangingPunct="1">
              <a:spcBef>
                <a:spcPct val="50000"/>
              </a:spcBef>
            </a:pPr>
            <a:r>
              <a:rPr kumimoji="1" lang="zh-CN" altLang="en-US" sz="2400">
                <a:latin typeface="仿宋_GB2312" pitchFamily="49" charset="-122"/>
                <a:ea typeface="仿宋_GB2312" pitchFamily="49" charset="-122"/>
              </a:rPr>
              <a:t>气体分布器孔径增大，传质情况发生变化</a:t>
            </a:r>
          </a:p>
          <a:p>
            <a:pPr eaLnBrk="1" hangingPunct="1">
              <a:spcBef>
                <a:spcPct val="50000"/>
              </a:spcBef>
            </a:pPr>
            <a:r>
              <a:rPr kumimoji="1" lang="zh-CN" altLang="en-US" sz="2400">
                <a:latin typeface="仿宋_GB2312" pitchFamily="49" charset="-122"/>
                <a:ea typeface="仿宋_GB2312" pitchFamily="49" charset="-122"/>
              </a:rPr>
              <a:t>新材料（氟塑料）、新设备（喷射溶氯）试验</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2</a:t>
            </a:r>
            <a:r>
              <a:rPr kumimoji="1" lang="zh-CN" altLang="en-US" sz="2400">
                <a:latin typeface="仿宋_GB2312" pitchFamily="49" charset="-122"/>
                <a:ea typeface="仿宋_GB2312" pitchFamily="49" charset="-122"/>
              </a:rPr>
              <a:t>）中试装置的地点</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3</a:t>
            </a:r>
            <a:r>
              <a:rPr kumimoji="1" lang="zh-CN" altLang="en-US" sz="2400">
                <a:latin typeface="仿宋_GB2312" pitchFamily="49" charset="-122"/>
                <a:ea typeface="仿宋_GB2312" pitchFamily="49" charset="-122"/>
              </a:rPr>
              <a:t>）中试装置的流程（可用单个循环反应间歇操作）</a:t>
            </a:r>
          </a:p>
          <a:p>
            <a:pPr eaLnBrk="1" hangingPunct="1">
              <a:spcBef>
                <a:spcPct val="50000"/>
              </a:spcBef>
            </a:pPr>
            <a:r>
              <a:rPr kumimoji="1" lang="zh-CN" altLang="en-US" sz="2400">
                <a:latin typeface="仿宋_GB2312" pitchFamily="49" charset="-122"/>
                <a:ea typeface="仿宋_GB2312" pitchFamily="49" charset="-122"/>
              </a:rPr>
              <a:t>（</a:t>
            </a:r>
            <a:r>
              <a:rPr kumimoji="1" lang="en-US" altLang="zh-CN" sz="2400">
                <a:latin typeface="仿宋_GB2312" pitchFamily="49" charset="-122"/>
                <a:ea typeface="仿宋_GB2312" pitchFamily="49" charset="-122"/>
              </a:rPr>
              <a:t>4</a:t>
            </a:r>
            <a:r>
              <a:rPr kumimoji="1" lang="zh-CN" altLang="en-US" sz="2400">
                <a:latin typeface="仿宋_GB2312" pitchFamily="49" charset="-122"/>
                <a:ea typeface="仿宋_GB2312" pitchFamily="49" charset="-122"/>
              </a:rPr>
              <a:t>）中试规模</a:t>
            </a:r>
          </a:p>
        </p:txBody>
      </p:sp>
    </p:spTree>
    <p:extLst>
      <p:ext uri="{BB962C8B-B14F-4D97-AF65-F5344CB8AC3E}">
        <p14:creationId xmlns:p14="http://schemas.microsoft.com/office/powerpoint/2010/main" val="730995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ox(in)">
                                      <p:cBhvr>
                                        <p:cTn id="7" dur="500"/>
                                        <p:tgtEl>
                                          <p:spTgt spid="46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box(in)">
                                      <p:cBhvr>
                                        <p:cTn id="12" dur="500"/>
                                        <p:tgtEl>
                                          <p:spTgt spid="460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6082">
                                            <p:txEl>
                                              <p:pRg st="2" end="2"/>
                                            </p:txEl>
                                          </p:spTgt>
                                        </p:tgtEl>
                                        <p:attrNameLst>
                                          <p:attrName>style.visibility</p:attrName>
                                        </p:attrNameLst>
                                      </p:cBhvr>
                                      <p:to>
                                        <p:strVal val="visible"/>
                                      </p:to>
                                    </p:set>
                                    <p:animEffect transition="in" filter="box(in)">
                                      <p:cBhvr>
                                        <p:cTn id="17" dur="500"/>
                                        <p:tgtEl>
                                          <p:spTgt spid="460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6082">
                                            <p:txEl>
                                              <p:pRg st="3" end="3"/>
                                            </p:txEl>
                                          </p:spTgt>
                                        </p:tgtEl>
                                        <p:attrNameLst>
                                          <p:attrName>style.visibility</p:attrName>
                                        </p:attrNameLst>
                                      </p:cBhvr>
                                      <p:to>
                                        <p:strVal val="visible"/>
                                      </p:to>
                                    </p:set>
                                    <p:animEffect transition="in" filter="box(in)">
                                      <p:cBhvr>
                                        <p:cTn id="22" dur="500"/>
                                        <p:tgtEl>
                                          <p:spTgt spid="460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6082">
                                            <p:txEl>
                                              <p:pRg st="4" end="4"/>
                                            </p:txEl>
                                          </p:spTgt>
                                        </p:tgtEl>
                                        <p:attrNameLst>
                                          <p:attrName>style.visibility</p:attrName>
                                        </p:attrNameLst>
                                      </p:cBhvr>
                                      <p:to>
                                        <p:strVal val="visible"/>
                                      </p:to>
                                    </p:set>
                                    <p:animEffect transition="in" filter="box(in)">
                                      <p:cBhvr>
                                        <p:cTn id="27" dur="500"/>
                                        <p:tgtEl>
                                          <p:spTgt spid="4608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6082">
                                            <p:txEl>
                                              <p:pRg st="5" end="5"/>
                                            </p:txEl>
                                          </p:spTgt>
                                        </p:tgtEl>
                                        <p:attrNameLst>
                                          <p:attrName>style.visibility</p:attrName>
                                        </p:attrNameLst>
                                      </p:cBhvr>
                                      <p:to>
                                        <p:strVal val="visible"/>
                                      </p:to>
                                    </p:set>
                                    <p:animEffect transition="in" filter="box(in)">
                                      <p:cBhvr>
                                        <p:cTn id="32" dur="500"/>
                                        <p:tgtEl>
                                          <p:spTgt spid="4608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6082">
                                            <p:txEl>
                                              <p:pRg st="6" end="6"/>
                                            </p:txEl>
                                          </p:spTgt>
                                        </p:tgtEl>
                                        <p:attrNameLst>
                                          <p:attrName>style.visibility</p:attrName>
                                        </p:attrNameLst>
                                      </p:cBhvr>
                                      <p:to>
                                        <p:strVal val="visible"/>
                                      </p:to>
                                    </p:set>
                                    <p:animEffect transition="in" filter="box(in)">
                                      <p:cBhvr>
                                        <p:cTn id="37" dur="500"/>
                                        <p:tgtEl>
                                          <p:spTgt spid="4608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6082">
                                            <p:txEl>
                                              <p:pRg st="7" end="7"/>
                                            </p:txEl>
                                          </p:spTgt>
                                        </p:tgtEl>
                                        <p:attrNameLst>
                                          <p:attrName>style.visibility</p:attrName>
                                        </p:attrNameLst>
                                      </p:cBhvr>
                                      <p:to>
                                        <p:strVal val="visible"/>
                                      </p:to>
                                    </p:set>
                                    <p:animEffect transition="in" filter="box(in)">
                                      <p:cBhvr>
                                        <p:cTn id="42" dur="500"/>
                                        <p:tgtEl>
                                          <p:spTgt spid="460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2400" y="260648"/>
            <a:ext cx="8839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58763" indent="-457200" algn="just">
              <a:tabLst>
                <a:tab pos="800100" algn="l"/>
                <a:tab pos="968375" algn="l"/>
              </a:tabLst>
            </a:pPr>
            <a:r>
              <a:rPr kumimoji="1" lang="en-US" altLang="zh-CN" sz="4000" b="0" dirty="0">
                <a:solidFill>
                  <a:schemeClr val="tx2"/>
                </a:solidFill>
                <a:latin typeface="黑体" pitchFamily="2" charset="-122"/>
                <a:ea typeface="黑体" pitchFamily="2" charset="-122"/>
              </a:rPr>
              <a:t>  5.3  </a:t>
            </a:r>
            <a:r>
              <a:rPr kumimoji="1" lang="zh-CN" altLang="en-US" sz="4000" b="0" dirty="0">
                <a:solidFill>
                  <a:schemeClr val="tx2"/>
                </a:solidFill>
                <a:latin typeface="黑体" pitchFamily="2" charset="-122"/>
                <a:ea typeface="黑体" pitchFamily="2" charset="-122"/>
              </a:rPr>
              <a:t>工艺流程图设计的基本步骤</a:t>
            </a:r>
          </a:p>
          <a:p>
            <a:pPr marL="258763" indent="-457200">
              <a:tabLst>
                <a:tab pos="800100" algn="l"/>
                <a:tab pos="968375" algn="l"/>
              </a:tabLst>
            </a:pPr>
            <a:endParaRPr kumimoji="1" lang="zh-CN" altLang="en-US" sz="4000" b="0" dirty="0">
              <a:solidFill>
                <a:schemeClr val="accent2"/>
              </a:solidFill>
              <a:latin typeface="仿宋_GB2312" pitchFamily="49" charset="-122"/>
              <a:ea typeface="仿宋_GB2312" pitchFamily="49" charset="-122"/>
            </a:endParaRPr>
          </a:p>
          <a:p>
            <a:pPr marL="258763" indent="-457200" eaLnBrk="0" hangingPunct="0">
              <a:tabLst>
                <a:tab pos="800100" algn="l"/>
                <a:tab pos="968375" algn="l"/>
              </a:tabLst>
            </a:pPr>
            <a:r>
              <a:rPr kumimoji="1" lang="zh-CN" altLang="en-US" sz="3200" dirty="0">
                <a:latin typeface="仿宋_GB2312" pitchFamily="49" charset="-122"/>
                <a:ea typeface="仿宋_GB2312" pitchFamily="49" charset="-122"/>
              </a:rPr>
              <a:t>  </a:t>
            </a:r>
            <a:r>
              <a:rPr kumimoji="1" lang="en-US" altLang="zh-CN" sz="3200" dirty="0">
                <a:latin typeface="仿宋_GB2312" pitchFamily="49" charset="-122"/>
                <a:ea typeface="仿宋_GB2312" pitchFamily="49" charset="-122"/>
              </a:rPr>
              <a:t>1.  </a:t>
            </a:r>
            <a:r>
              <a:rPr kumimoji="1" lang="zh-CN" altLang="en-US" sz="3200" dirty="0">
                <a:latin typeface="仿宋_GB2312" pitchFamily="49" charset="-122"/>
                <a:ea typeface="仿宋_GB2312" pitchFamily="49" charset="-122"/>
              </a:rPr>
              <a:t>作工艺流程草图或示意图（方框图）</a:t>
            </a:r>
          </a:p>
          <a:p>
            <a:pPr marL="258763" indent="-457200" eaLnBrk="0" hangingPunct="0">
              <a:tabLst>
                <a:tab pos="800100" algn="l"/>
                <a:tab pos="968375" algn="l"/>
              </a:tabLst>
            </a:pPr>
            <a:endParaRPr kumimoji="1" lang="zh-CN" altLang="en-US" sz="3200" dirty="0">
              <a:latin typeface="仿宋_GB2312" pitchFamily="49" charset="-122"/>
              <a:ea typeface="仿宋_GB2312" pitchFamily="49" charset="-122"/>
            </a:endParaRPr>
          </a:p>
          <a:p>
            <a:pPr marL="258763" indent="-457200" eaLnBrk="0" hangingPunct="0">
              <a:tabLst>
                <a:tab pos="800100" algn="l"/>
                <a:tab pos="968375" algn="l"/>
              </a:tabLst>
            </a:pPr>
            <a:r>
              <a:rPr kumimoji="1" lang="zh-CN" altLang="en-US" sz="3200" dirty="0">
                <a:latin typeface="仿宋_GB2312" pitchFamily="49" charset="-122"/>
                <a:ea typeface="仿宋_GB2312" pitchFamily="49" charset="-122"/>
              </a:rPr>
              <a:t>  </a:t>
            </a:r>
            <a:r>
              <a:rPr kumimoji="1" lang="en-US" altLang="zh-CN" sz="3200" dirty="0">
                <a:latin typeface="仿宋_GB2312" pitchFamily="49" charset="-122"/>
                <a:ea typeface="仿宋_GB2312" pitchFamily="49" charset="-122"/>
              </a:rPr>
              <a:t>2. </a:t>
            </a:r>
            <a:r>
              <a:rPr kumimoji="1" lang="en-US" altLang="zh-CN" sz="3200" dirty="0">
                <a:latin typeface="仿宋_GB2312" pitchFamily="49" charset="-122"/>
                <a:ea typeface="仿宋_GB2312" pitchFamily="49" charset="-122"/>
                <a:cs typeface="Times New Roman" pitchFamily="18" charset="0"/>
              </a:rPr>
              <a:t> </a:t>
            </a:r>
            <a:r>
              <a:rPr kumimoji="1" lang="zh-CN" altLang="en-US" sz="3200" dirty="0">
                <a:latin typeface="仿宋_GB2312" pitchFamily="49" charset="-122"/>
                <a:ea typeface="仿宋_GB2312" pitchFamily="49" charset="-122"/>
              </a:rPr>
              <a:t>作工艺物料流程图（物料衡算图）</a:t>
            </a:r>
          </a:p>
          <a:p>
            <a:pPr marL="258763" indent="-457200" eaLnBrk="0" hangingPunct="0">
              <a:tabLst>
                <a:tab pos="800100" algn="l"/>
                <a:tab pos="968375" algn="l"/>
              </a:tabLst>
            </a:pPr>
            <a:endParaRPr kumimoji="1" lang="zh-CN" altLang="en-US" sz="3200" dirty="0">
              <a:latin typeface="仿宋_GB2312" pitchFamily="49" charset="-122"/>
              <a:ea typeface="仿宋_GB2312" pitchFamily="49" charset="-122"/>
            </a:endParaRPr>
          </a:p>
          <a:p>
            <a:pPr marL="258763" indent="-457200" eaLnBrk="0" hangingPunct="0">
              <a:tabLst>
                <a:tab pos="800100" algn="l"/>
                <a:tab pos="968375" algn="l"/>
              </a:tabLst>
            </a:pPr>
            <a:r>
              <a:rPr kumimoji="1" lang="zh-CN" altLang="en-US" sz="3200" dirty="0">
                <a:latin typeface="仿宋_GB2312" pitchFamily="49" charset="-122"/>
                <a:ea typeface="仿宋_GB2312" pitchFamily="49" charset="-122"/>
              </a:rPr>
              <a:t>  </a:t>
            </a:r>
            <a:r>
              <a:rPr kumimoji="1" lang="en-US" altLang="zh-CN" sz="3200" dirty="0">
                <a:latin typeface="仿宋_GB2312" pitchFamily="49" charset="-122"/>
                <a:ea typeface="仿宋_GB2312" pitchFamily="49" charset="-122"/>
              </a:rPr>
              <a:t>3.  </a:t>
            </a:r>
            <a:r>
              <a:rPr kumimoji="1" lang="zh-CN" altLang="en-US" sz="3200" dirty="0">
                <a:latin typeface="仿宋_GB2312" pitchFamily="49" charset="-122"/>
                <a:ea typeface="仿宋_GB2312" pitchFamily="49" charset="-122"/>
              </a:rPr>
              <a:t>作带控制点的工艺流程图</a:t>
            </a:r>
          </a:p>
          <a:p>
            <a:pPr marL="258763" indent="-457200" eaLnBrk="0" hangingPunct="0">
              <a:tabLst>
                <a:tab pos="800100" algn="l"/>
                <a:tab pos="968375" algn="l"/>
              </a:tabLst>
            </a:pPr>
            <a:endParaRPr kumimoji="1" lang="en-US" altLang="zh-CN" sz="2400" dirty="0">
              <a:latin typeface="仿宋_GB2312" pitchFamily="49" charset="-122"/>
              <a:ea typeface="仿宋_GB2312" pitchFamily="49" charset="-122"/>
            </a:endParaRPr>
          </a:p>
        </p:txBody>
      </p:sp>
    </p:spTree>
    <p:extLst>
      <p:ext uri="{BB962C8B-B14F-4D97-AF65-F5344CB8AC3E}">
        <p14:creationId xmlns:p14="http://schemas.microsoft.com/office/powerpoint/2010/main" val="1612480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checkerboard(across)">
                                      <p:cBhvr>
                                        <p:cTn id="7" dur="500"/>
                                        <p:tgtEl>
                                          <p:spTgt spid="4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8">
                                            <p:txEl>
                                              <p:pRg st="2" end="2"/>
                                            </p:txEl>
                                          </p:spTgt>
                                        </p:tgtEl>
                                        <p:attrNameLst>
                                          <p:attrName>style.visibility</p:attrName>
                                        </p:attrNameLst>
                                      </p:cBhvr>
                                      <p:to>
                                        <p:strVal val="visible"/>
                                      </p:to>
                                    </p:set>
                                    <p:animEffect transition="in" filter="checkerboard(across)">
                                      <p:cBhvr>
                                        <p:cTn id="12" dur="500"/>
                                        <p:tgtEl>
                                          <p:spTgt spid="40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98">
                                            <p:txEl>
                                              <p:pRg st="4" end="4"/>
                                            </p:txEl>
                                          </p:spTgt>
                                        </p:tgtEl>
                                        <p:attrNameLst>
                                          <p:attrName>style.visibility</p:attrName>
                                        </p:attrNameLst>
                                      </p:cBhvr>
                                      <p:to>
                                        <p:strVal val="visible"/>
                                      </p:to>
                                    </p:set>
                                    <p:animEffect transition="in" filter="checkerboard(across)">
                                      <p:cBhvr>
                                        <p:cTn id="17" dur="500"/>
                                        <p:tgtEl>
                                          <p:spTgt spid="409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098">
                                            <p:txEl>
                                              <p:pRg st="6" end="6"/>
                                            </p:txEl>
                                          </p:spTgt>
                                        </p:tgtEl>
                                        <p:attrNameLst>
                                          <p:attrName>style.visibility</p:attrName>
                                        </p:attrNameLst>
                                      </p:cBhvr>
                                      <p:to>
                                        <p:strVal val="visible"/>
                                      </p:to>
                                    </p:set>
                                    <p:animEffect transition="in" filter="checkerboard(across)">
                                      <p:cBhvr>
                                        <p:cTn id="22" dur="500"/>
                                        <p:tgtEl>
                                          <p:spTgt spid="40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533400" y="609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endParaRPr kumimoji="1" lang="zh-CN" altLang="zh-CN" sz="2400" b="0">
              <a:latin typeface="Times New Roman" pitchFamily="18" charset="0"/>
            </a:endParaRPr>
          </a:p>
        </p:txBody>
      </p:sp>
      <p:sp>
        <p:nvSpPr>
          <p:cNvPr id="103427" name="Text Box 3"/>
          <p:cNvSpPr txBox="1">
            <a:spLocks noChangeArrowheads="1"/>
          </p:cNvSpPr>
          <p:nvPr/>
        </p:nvSpPr>
        <p:spPr bwMode="auto">
          <a:xfrm>
            <a:off x="46176" y="1412776"/>
            <a:ext cx="907300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1</a:t>
            </a:r>
            <a:r>
              <a:rPr kumimoji="1" lang="zh-CN" altLang="en-US" sz="2400" dirty="0">
                <a:latin typeface="仿宋_GB2312" pitchFamily="49" charset="-122"/>
                <a:ea typeface="仿宋_GB2312" pitchFamily="49" charset="-122"/>
              </a:rPr>
              <a:t>）将各设备的简单形状按工艺流程序展示在同一平面上</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2</a:t>
            </a:r>
            <a:r>
              <a:rPr kumimoji="1" lang="zh-CN" altLang="en-US" sz="2400" dirty="0">
                <a:latin typeface="仿宋_GB2312" pitchFamily="49" charset="-122"/>
                <a:ea typeface="仿宋_GB2312" pitchFamily="49" charset="-122"/>
              </a:rPr>
              <a:t>）配以连接主、辅线，管件、阀件、	仪表控 制点等符号</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3</a:t>
            </a:r>
            <a:r>
              <a:rPr kumimoji="1" lang="zh-CN" altLang="en-US" sz="2400" dirty="0">
                <a:latin typeface="仿宋_GB2312" pitchFamily="49" charset="-122"/>
                <a:ea typeface="仿宋_GB2312" pitchFamily="49" charset="-122"/>
              </a:rPr>
              <a:t>）注写设备位号及名称</a:t>
            </a:r>
          </a:p>
          <a:p>
            <a:pPr eaLnBrk="1" hangingPunct="1">
              <a:spcBef>
                <a:spcPct val="50000"/>
              </a:spcBef>
            </a:pP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4</a:t>
            </a:r>
            <a:r>
              <a:rPr kumimoji="1" lang="zh-CN" altLang="en-US" sz="2400" dirty="0">
                <a:latin typeface="仿宋_GB2312" pitchFamily="49" charset="-122"/>
                <a:ea typeface="仿宋_GB2312" pitchFamily="49" charset="-122"/>
              </a:rPr>
              <a:t>）注写代号、符号及其他标注的说明</a:t>
            </a:r>
          </a:p>
          <a:p>
            <a:pPr algn="just"/>
            <a:endParaRPr kumimoji="1" lang="en-US" altLang="zh-CN" sz="2400" dirty="0">
              <a:latin typeface="仿宋_GB2312" pitchFamily="49" charset="-122"/>
              <a:ea typeface="仿宋_GB2312" pitchFamily="49" charset="-122"/>
            </a:endParaRPr>
          </a:p>
          <a:p>
            <a:pPr algn="just"/>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5</a:t>
            </a:r>
            <a:r>
              <a:rPr kumimoji="1" lang="zh-CN" altLang="en-US" sz="2400" dirty="0">
                <a:latin typeface="仿宋_GB2312" pitchFamily="49" charset="-122"/>
                <a:ea typeface="仿宋_GB2312" pitchFamily="49" charset="-122"/>
              </a:rPr>
              <a:t>）填写标题栏，注写图名、图号</a:t>
            </a:r>
          </a:p>
          <a:p>
            <a:pPr eaLnBrk="1" hangingPunct="1">
              <a:spcBef>
                <a:spcPct val="50000"/>
              </a:spcBef>
            </a:pPr>
            <a:endParaRPr kumimoji="1" lang="en-US" altLang="zh-CN" sz="2400" dirty="0">
              <a:latin typeface="仿宋_GB2312" pitchFamily="49" charset="-122"/>
              <a:ea typeface="仿宋_GB2312" pitchFamily="49" charset="-122"/>
            </a:endParaRPr>
          </a:p>
        </p:txBody>
      </p:sp>
    </p:spTree>
    <p:extLst>
      <p:ext uri="{BB962C8B-B14F-4D97-AF65-F5344CB8AC3E}">
        <p14:creationId xmlns:p14="http://schemas.microsoft.com/office/powerpoint/2010/main" val="1060016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iterate type="wd">
                                    <p:tmPct val="10000"/>
                                  </p:iterate>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randombar(horizontal)">
                                      <p:cBhvr>
                                        <p:cTn id="7" dur="500"/>
                                        <p:tgtEl>
                                          <p:spTgt spid="103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iterate type="wd">
                                    <p:tmPct val="10000"/>
                                  </p:iterate>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randombar(horizontal)">
                                      <p:cBhvr>
                                        <p:cTn id="12" dur="500"/>
                                        <p:tgtEl>
                                          <p:spTgt spid="103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iterate type="wd">
                                    <p:tmPct val="10000"/>
                                  </p:iterate>
                                  <p:childTnLst>
                                    <p:set>
                                      <p:cBhvr>
                                        <p:cTn id="16" dur="1" fill="hold">
                                          <p:stCondLst>
                                            <p:cond delay="0"/>
                                          </p:stCondLst>
                                        </p:cTn>
                                        <p:tgtEl>
                                          <p:spTgt spid="103427">
                                            <p:txEl>
                                              <p:pRg st="2" end="2"/>
                                            </p:txEl>
                                          </p:spTgt>
                                        </p:tgtEl>
                                        <p:attrNameLst>
                                          <p:attrName>style.visibility</p:attrName>
                                        </p:attrNameLst>
                                      </p:cBhvr>
                                      <p:to>
                                        <p:strVal val="visible"/>
                                      </p:to>
                                    </p:set>
                                    <p:animEffect transition="in" filter="randombar(horizontal)">
                                      <p:cBhvr>
                                        <p:cTn id="17" dur="500"/>
                                        <p:tgtEl>
                                          <p:spTgt spid="103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iterate type="wd">
                                    <p:tmPct val="10000"/>
                                  </p:iterate>
                                  <p:childTnLst>
                                    <p:set>
                                      <p:cBhvr>
                                        <p:cTn id="21" dur="1" fill="hold">
                                          <p:stCondLst>
                                            <p:cond delay="0"/>
                                          </p:stCondLst>
                                        </p:cTn>
                                        <p:tgtEl>
                                          <p:spTgt spid="103427">
                                            <p:txEl>
                                              <p:pRg st="3" end="3"/>
                                            </p:txEl>
                                          </p:spTgt>
                                        </p:tgtEl>
                                        <p:attrNameLst>
                                          <p:attrName>style.visibility</p:attrName>
                                        </p:attrNameLst>
                                      </p:cBhvr>
                                      <p:to>
                                        <p:strVal val="visible"/>
                                      </p:to>
                                    </p:set>
                                    <p:animEffect transition="in" filter="randombar(horizontal)">
                                      <p:cBhvr>
                                        <p:cTn id="22" dur="500"/>
                                        <p:tgtEl>
                                          <p:spTgt spid="103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iterate type="wd">
                                    <p:tmPct val="10000"/>
                                  </p:iterate>
                                  <p:childTnLst>
                                    <p:set>
                                      <p:cBhvr>
                                        <p:cTn id="26" dur="1" fill="hold">
                                          <p:stCondLst>
                                            <p:cond delay="0"/>
                                          </p:stCondLst>
                                        </p:cTn>
                                        <p:tgtEl>
                                          <p:spTgt spid="103427">
                                            <p:txEl>
                                              <p:pRg st="5" end="5"/>
                                            </p:txEl>
                                          </p:spTgt>
                                        </p:tgtEl>
                                        <p:attrNameLst>
                                          <p:attrName>style.visibility</p:attrName>
                                        </p:attrNameLst>
                                      </p:cBhvr>
                                      <p:to>
                                        <p:strVal val="visible"/>
                                      </p:to>
                                    </p:set>
                                    <p:animEffect transition="in" filter="randombar(horizontal)">
                                      <p:cBhvr>
                                        <p:cTn id="27" dur="500"/>
                                        <p:tgtEl>
                                          <p:spTgt spid="103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14"/>
          <p:cNvGrpSpPr>
            <a:grpSpLocks/>
          </p:cNvGrpSpPr>
          <p:nvPr/>
        </p:nvGrpSpPr>
        <p:grpSpPr bwMode="auto">
          <a:xfrm>
            <a:off x="1371600" y="4267200"/>
            <a:ext cx="6248400" cy="1295400"/>
            <a:chOff x="912" y="1680"/>
            <a:chExt cx="3744" cy="480"/>
          </a:xfrm>
        </p:grpSpPr>
        <p:sp>
          <p:nvSpPr>
            <p:cNvPr id="68622" name="Rectangle 3"/>
            <p:cNvSpPr>
              <a:spLocks noChangeArrowheads="1"/>
            </p:cNvSpPr>
            <p:nvPr/>
          </p:nvSpPr>
          <p:spPr bwMode="auto">
            <a:xfrm>
              <a:off x="912" y="1728"/>
              <a:ext cx="624" cy="4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8623" name="Rectangle 4"/>
            <p:cNvSpPr>
              <a:spLocks noChangeArrowheads="1"/>
            </p:cNvSpPr>
            <p:nvPr/>
          </p:nvSpPr>
          <p:spPr bwMode="auto">
            <a:xfrm>
              <a:off x="2064" y="1680"/>
              <a:ext cx="624" cy="4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8624" name="Rectangle 5"/>
            <p:cNvSpPr>
              <a:spLocks noChangeArrowheads="1"/>
            </p:cNvSpPr>
            <p:nvPr/>
          </p:nvSpPr>
          <p:spPr bwMode="auto">
            <a:xfrm>
              <a:off x="3120" y="1680"/>
              <a:ext cx="576" cy="4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8625" name="Rectangle 6"/>
            <p:cNvSpPr>
              <a:spLocks noChangeArrowheads="1"/>
            </p:cNvSpPr>
            <p:nvPr/>
          </p:nvSpPr>
          <p:spPr bwMode="auto">
            <a:xfrm>
              <a:off x="4128" y="1680"/>
              <a:ext cx="528" cy="43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8626" name="Text Box 7"/>
            <p:cNvSpPr txBox="1">
              <a:spLocks noChangeArrowheads="1"/>
            </p:cNvSpPr>
            <p:nvPr/>
          </p:nvSpPr>
          <p:spPr bwMode="auto">
            <a:xfrm>
              <a:off x="2112" y="1728"/>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a:latin typeface="仿宋_GB2312" pitchFamily="49" charset="-122"/>
                  <a:ea typeface="仿宋_GB2312" pitchFamily="49" charset="-122"/>
                </a:rPr>
                <a:t>环己酮肟溶解槽</a:t>
              </a:r>
            </a:p>
          </p:txBody>
        </p:sp>
        <p:sp>
          <p:nvSpPr>
            <p:cNvPr id="68627" name="Text Box 8"/>
            <p:cNvSpPr txBox="1">
              <a:spLocks noChangeArrowheads="1"/>
            </p:cNvSpPr>
            <p:nvPr/>
          </p:nvSpPr>
          <p:spPr bwMode="auto">
            <a:xfrm>
              <a:off x="960" y="1776"/>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a:latin typeface="仿宋_GB2312" pitchFamily="49" charset="-122"/>
                  <a:ea typeface="仿宋_GB2312" pitchFamily="49" charset="-122"/>
                </a:rPr>
                <a:t>环己酮肟中间槽</a:t>
              </a:r>
            </a:p>
          </p:txBody>
        </p:sp>
        <p:sp>
          <p:nvSpPr>
            <p:cNvPr id="68628" name="Line 9"/>
            <p:cNvSpPr>
              <a:spLocks noChangeShapeType="1"/>
            </p:cNvSpPr>
            <p:nvPr/>
          </p:nvSpPr>
          <p:spPr bwMode="auto">
            <a:xfrm>
              <a:off x="1536" y="192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9" name="Line 10"/>
            <p:cNvSpPr>
              <a:spLocks noChangeShapeType="1"/>
            </p:cNvSpPr>
            <p:nvPr/>
          </p:nvSpPr>
          <p:spPr bwMode="auto">
            <a:xfrm>
              <a:off x="2688" y="1920"/>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0" name="Text Box 11"/>
            <p:cNvSpPr txBox="1">
              <a:spLocks noChangeArrowheads="1"/>
            </p:cNvSpPr>
            <p:nvPr/>
          </p:nvSpPr>
          <p:spPr bwMode="auto">
            <a:xfrm>
              <a:off x="3120" y="1728"/>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a:latin typeface="仿宋_GB2312" pitchFamily="49" charset="-122"/>
                  <a:ea typeface="仿宋_GB2312" pitchFamily="49" charset="-122"/>
                </a:rPr>
                <a:t>重排反应器</a:t>
              </a:r>
            </a:p>
          </p:txBody>
        </p:sp>
        <p:sp>
          <p:nvSpPr>
            <p:cNvPr id="68631" name="Line 12"/>
            <p:cNvSpPr>
              <a:spLocks noChangeShapeType="1"/>
            </p:cNvSpPr>
            <p:nvPr/>
          </p:nvSpPr>
          <p:spPr bwMode="auto">
            <a:xfrm>
              <a:off x="3696" y="187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2" name="Text Box 13"/>
            <p:cNvSpPr txBox="1">
              <a:spLocks noChangeArrowheads="1"/>
            </p:cNvSpPr>
            <p:nvPr/>
          </p:nvSpPr>
          <p:spPr bwMode="auto">
            <a:xfrm>
              <a:off x="4128" y="1728"/>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a:latin typeface="仿宋_GB2312" pitchFamily="49" charset="-122"/>
                  <a:ea typeface="仿宋_GB2312" pitchFamily="49" charset="-122"/>
                </a:rPr>
                <a:t>熟化反应器</a:t>
              </a:r>
            </a:p>
          </p:txBody>
        </p:sp>
      </p:grpSp>
      <p:sp>
        <p:nvSpPr>
          <p:cNvPr id="68611" name="Line 15"/>
          <p:cNvSpPr>
            <a:spLocks noChangeShapeType="1"/>
          </p:cNvSpPr>
          <p:nvPr/>
        </p:nvSpPr>
        <p:spPr bwMode="auto">
          <a:xfrm>
            <a:off x="2819400" y="41402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2" name="Line 16"/>
          <p:cNvSpPr>
            <a:spLocks noChangeShapeType="1"/>
          </p:cNvSpPr>
          <p:nvPr/>
        </p:nvSpPr>
        <p:spPr bwMode="auto">
          <a:xfrm>
            <a:off x="4648200" y="40386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3" name="Line 17"/>
          <p:cNvSpPr>
            <a:spLocks noChangeShapeType="1"/>
          </p:cNvSpPr>
          <p:nvPr/>
        </p:nvSpPr>
        <p:spPr bwMode="auto">
          <a:xfrm>
            <a:off x="5638800" y="3810000"/>
            <a:ext cx="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8614" name="Text Box 18"/>
          <p:cNvSpPr txBox="1">
            <a:spLocks noChangeArrowheads="1"/>
          </p:cNvSpPr>
          <p:nvPr/>
        </p:nvSpPr>
        <p:spPr bwMode="auto">
          <a:xfrm>
            <a:off x="2438400" y="3886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a:latin typeface="仿宋_GB2312" pitchFamily="49" charset="-122"/>
                <a:ea typeface="仿宋_GB2312" pitchFamily="49" charset="-122"/>
              </a:rPr>
              <a:t>正己烷</a:t>
            </a:r>
          </a:p>
        </p:txBody>
      </p:sp>
      <p:sp>
        <p:nvSpPr>
          <p:cNvPr id="68615" name="Text Box 19"/>
          <p:cNvSpPr txBox="1">
            <a:spLocks noChangeArrowheads="1"/>
          </p:cNvSpPr>
          <p:nvPr/>
        </p:nvSpPr>
        <p:spPr bwMode="auto">
          <a:xfrm>
            <a:off x="4267200" y="3733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a:latin typeface="仿宋_GB2312" pitchFamily="49" charset="-122"/>
                <a:ea typeface="仿宋_GB2312" pitchFamily="49" charset="-122"/>
              </a:rPr>
              <a:t>浓硫酸</a:t>
            </a:r>
          </a:p>
        </p:txBody>
      </p:sp>
      <p:sp>
        <p:nvSpPr>
          <p:cNvPr id="68616" name="Text Box 20"/>
          <p:cNvSpPr txBox="1">
            <a:spLocks noChangeArrowheads="1"/>
          </p:cNvSpPr>
          <p:nvPr/>
        </p:nvSpPr>
        <p:spPr bwMode="auto">
          <a:xfrm>
            <a:off x="5105400" y="35814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a:latin typeface="仿宋_GB2312" pitchFamily="49" charset="-122"/>
                <a:ea typeface="仿宋_GB2312" pitchFamily="49" charset="-122"/>
              </a:rPr>
              <a:t>正己烷蒸汽</a:t>
            </a:r>
          </a:p>
        </p:txBody>
      </p:sp>
      <p:sp>
        <p:nvSpPr>
          <p:cNvPr id="68617" name="Line 21"/>
          <p:cNvSpPr>
            <a:spLocks noChangeShapeType="1"/>
          </p:cNvSpPr>
          <p:nvPr/>
        </p:nvSpPr>
        <p:spPr bwMode="auto">
          <a:xfrm>
            <a:off x="7620000" y="4800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8" name="Text Box 22"/>
          <p:cNvSpPr txBox="1">
            <a:spLocks noChangeArrowheads="1"/>
          </p:cNvSpPr>
          <p:nvPr/>
        </p:nvSpPr>
        <p:spPr bwMode="auto">
          <a:xfrm>
            <a:off x="1371600" y="1295400"/>
            <a:ext cx="5181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a:latin typeface="仿宋_GB2312" pitchFamily="49" charset="-122"/>
                <a:ea typeface="仿宋_GB2312" pitchFamily="49" charset="-122"/>
              </a:rPr>
              <a:t>反应式：</a:t>
            </a:r>
          </a:p>
          <a:p>
            <a:pPr eaLnBrk="1" hangingPunct="1">
              <a:spcBef>
                <a:spcPct val="50000"/>
              </a:spcBef>
            </a:pPr>
            <a:r>
              <a:rPr kumimoji="1" lang="zh-CN" altLang="en-US" sz="2400">
                <a:latin typeface="仿宋_GB2312" pitchFamily="49" charset="-122"/>
                <a:ea typeface="仿宋_GB2312" pitchFamily="49" charset="-122"/>
              </a:rPr>
              <a:t>环己酮肟</a:t>
            </a:r>
          </a:p>
        </p:txBody>
      </p:sp>
      <p:sp>
        <p:nvSpPr>
          <p:cNvPr id="68619" name="Line 23"/>
          <p:cNvSpPr>
            <a:spLocks noChangeShapeType="1"/>
          </p:cNvSpPr>
          <p:nvPr/>
        </p:nvSpPr>
        <p:spPr bwMode="auto">
          <a:xfrm>
            <a:off x="2776538" y="21336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0" name="Text Box 24"/>
          <p:cNvSpPr txBox="1">
            <a:spLocks noChangeArrowheads="1"/>
          </p:cNvSpPr>
          <p:nvPr/>
        </p:nvSpPr>
        <p:spPr bwMode="auto">
          <a:xfrm>
            <a:off x="3086100" y="17526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400">
                <a:latin typeface="仿宋_GB2312" pitchFamily="49" charset="-122"/>
                <a:ea typeface="仿宋_GB2312" pitchFamily="49" charset="-122"/>
              </a:rPr>
              <a:t>浓硫酸</a:t>
            </a:r>
          </a:p>
        </p:txBody>
      </p:sp>
      <p:sp>
        <p:nvSpPr>
          <p:cNvPr id="68621" name="Text Box 25"/>
          <p:cNvSpPr txBox="1">
            <a:spLocks noChangeArrowheads="1"/>
          </p:cNvSpPr>
          <p:nvPr/>
        </p:nvSpPr>
        <p:spPr bwMode="auto">
          <a:xfrm>
            <a:off x="4038600" y="1905000"/>
            <a:ext cx="254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dirty="0">
                <a:latin typeface="仿宋_GB2312" pitchFamily="49" charset="-122"/>
                <a:ea typeface="仿宋_GB2312" pitchFamily="49" charset="-122"/>
              </a:rPr>
              <a:t>己内酰胺   </a:t>
            </a:r>
            <a:r>
              <a:rPr kumimoji="1" lang="en-US" altLang="zh-CN"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sym typeface="Symbol" pitchFamily="18" charset="2"/>
              </a:rPr>
              <a:t>H</a:t>
            </a:r>
            <a:endParaRPr kumimoji="1" lang="en-US" altLang="zh-CN" sz="2400" dirty="0">
              <a:latin typeface="仿宋_GB2312" pitchFamily="49" charset="-122"/>
              <a:ea typeface="仿宋_GB2312" pitchFamily="49" charset="-122"/>
            </a:endParaRPr>
          </a:p>
        </p:txBody>
      </p:sp>
    </p:spTree>
    <p:extLst>
      <p:ext uri="{BB962C8B-B14F-4D97-AF65-F5344CB8AC3E}">
        <p14:creationId xmlns:p14="http://schemas.microsoft.com/office/powerpoint/2010/main" val="6910059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49"/>
          <p:cNvGrpSpPr>
            <a:grpSpLocks/>
          </p:cNvGrpSpPr>
          <p:nvPr/>
        </p:nvGrpSpPr>
        <p:grpSpPr bwMode="auto">
          <a:xfrm>
            <a:off x="900113" y="4076700"/>
            <a:ext cx="1017587" cy="503238"/>
            <a:chOff x="497" y="2886"/>
            <a:chExt cx="641" cy="317"/>
          </a:xfrm>
        </p:grpSpPr>
        <p:sp>
          <p:nvSpPr>
            <p:cNvPr id="69689" name="Oval 5"/>
            <p:cNvSpPr>
              <a:spLocks noChangeArrowheads="1"/>
            </p:cNvSpPr>
            <p:nvPr/>
          </p:nvSpPr>
          <p:spPr bwMode="auto">
            <a:xfrm>
              <a:off x="1002" y="2886"/>
              <a:ext cx="136" cy="31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90" name="Oval 6"/>
            <p:cNvSpPr>
              <a:spLocks noChangeArrowheads="1"/>
            </p:cNvSpPr>
            <p:nvPr/>
          </p:nvSpPr>
          <p:spPr bwMode="auto">
            <a:xfrm>
              <a:off x="497" y="2886"/>
              <a:ext cx="136" cy="31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91" name="Rectangle 4"/>
            <p:cNvSpPr>
              <a:spLocks noChangeArrowheads="1"/>
            </p:cNvSpPr>
            <p:nvPr/>
          </p:nvSpPr>
          <p:spPr bwMode="auto">
            <a:xfrm>
              <a:off x="567" y="2886"/>
              <a:ext cx="499" cy="317"/>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sp>
        <p:nvSpPr>
          <p:cNvPr id="69635" name="Rectangle 7"/>
          <p:cNvSpPr>
            <a:spLocks noChangeArrowheads="1"/>
          </p:cNvSpPr>
          <p:nvPr/>
        </p:nvSpPr>
        <p:spPr bwMode="auto">
          <a:xfrm>
            <a:off x="1979613" y="1628775"/>
            <a:ext cx="360362" cy="285750"/>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69636" name="Group 14"/>
          <p:cNvGrpSpPr>
            <a:grpSpLocks/>
          </p:cNvGrpSpPr>
          <p:nvPr/>
        </p:nvGrpSpPr>
        <p:grpSpPr bwMode="auto">
          <a:xfrm rot="5400000">
            <a:off x="2730500" y="1670050"/>
            <a:ext cx="1017588" cy="503238"/>
            <a:chOff x="2356" y="1480"/>
            <a:chExt cx="641" cy="317"/>
          </a:xfrm>
        </p:grpSpPr>
        <p:sp>
          <p:nvSpPr>
            <p:cNvPr id="69686" name="Oval 8"/>
            <p:cNvSpPr>
              <a:spLocks noChangeArrowheads="1"/>
            </p:cNvSpPr>
            <p:nvPr/>
          </p:nvSpPr>
          <p:spPr bwMode="auto">
            <a:xfrm>
              <a:off x="2861" y="1480"/>
              <a:ext cx="136" cy="31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87" name="Oval 9"/>
            <p:cNvSpPr>
              <a:spLocks noChangeArrowheads="1"/>
            </p:cNvSpPr>
            <p:nvPr/>
          </p:nvSpPr>
          <p:spPr bwMode="auto">
            <a:xfrm>
              <a:off x="2356" y="1480"/>
              <a:ext cx="136" cy="31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88" name="Rectangle 10"/>
            <p:cNvSpPr>
              <a:spLocks noChangeArrowheads="1"/>
            </p:cNvSpPr>
            <p:nvPr/>
          </p:nvSpPr>
          <p:spPr bwMode="auto">
            <a:xfrm>
              <a:off x="2426" y="1480"/>
              <a:ext cx="499" cy="317"/>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69637" name="Group 24"/>
          <p:cNvGrpSpPr>
            <a:grpSpLocks/>
          </p:cNvGrpSpPr>
          <p:nvPr/>
        </p:nvGrpSpPr>
        <p:grpSpPr bwMode="auto">
          <a:xfrm>
            <a:off x="6877050" y="1412875"/>
            <a:ext cx="790575" cy="1079500"/>
            <a:chOff x="4220" y="606"/>
            <a:chExt cx="322" cy="613"/>
          </a:xfrm>
        </p:grpSpPr>
        <p:sp>
          <p:nvSpPr>
            <p:cNvPr id="69683" name="Oval 11"/>
            <p:cNvSpPr>
              <a:spLocks noChangeArrowheads="1"/>
            </p:cNvSpPr>
            <p:nvPr/>
          </p:nvSpPr>
          <p:spPr bwMode="auto">
            <a:xfrm rot="5400000">
              <a:off x="4311" y="515"/>
              <a:ext cx="136" cy="31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84" name="Oval 12"/>
            <p:cNvSpPr>
              <a:spLocks noChangeArrowheads="1"/>
            </p:cNvSpPr>
            <p:nvPr/>
          </p:nvSpPr>
          <p:spPr bwMode="auto">
            <a:xfrm rot="5400000">
              <a:off x="4316" y="992"/>
              <a:ext cx="136" cy="31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85" name="Rectangle 13"/>
            <p:cNvSpPr>
              <a:spLocks noChangeArrowheads="1"/>
            </p:cNvSpPr>
            <p:nvPr/>
          </p:nvSpPr>
          <p:spPr bwMode="auto">
            <a:xfrm rot="5400000">
              <a:off x="4132" y="754"/>
              <a:ext cx="499" cy="317"/>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69638" name="Group 23"/>
          <p:cNvGrpSpPr>
            <a:grpSpLocks/>
          </p:cNvGrpSpPr>
          <p:nvPr/>
        </p:nvGrpSpPr>
        <p:grpSpPr bwMode="auto">
          <a:xfrm>
            <a:off x="4787900" y="549275"/>
            <a:ext cx="1012825" cy="1635125"/>
            <a:chOff x="3061" y="889"/>
            <a:chExt cx="638" cy="1030"/>
          </a:xfrm>
        </p:grpSpPr>
        <p:sp>
          <p:nvSpPr>
            <p:cNvPr id="69677" name="Oval 22"/>
            <p:cNvSpPr>
              <a:spLocks noChangeArrowheads="1"/>
            </p:cNvSpPr>
            <p:nvPr/>
          </p:nvSpPr>
          <p:spPr bwMode="auto">
            <a:xfrm>
              <a:off x="3198" y="1782"/>
              <a:ext cx="362" cy="13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78" name="Oval 16"/>
            <p:cNvSpPr>
              <a:spLocks noChangeArrowheads="1"/>
            </p:cNvSpPr>
            <p:nvPr/>
          </p:nvSpPr>
          <p:spPr bwMode="auto">
            <a:xfrm>
              <a:off x="3070" y="889"/>
              <a:ext cx="629" cy="182"/>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79" name="Rectangle 15"/>
            <p:cNvSpPr>
              <a:spLocks noChangeArrowheads="1"/>
            </p:cNvSpPr>
            <p:nvPr/>
          </p:nvSpPr>
          <p:spPr bwMode="auto">
            <a:xfrm>
              <a:off x="3061" y="978"/>
              <a:ext cx="635" cy="181"/>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9680" name="Rectangle 17"/>
            <p:cNvSpPr>
              <a:spLocks noChangeArrowheads="1"/>
            </p:cNvSpPr>
            <p:nvPr/>
          </p:nvSpPr>
          <p:spPr bwMode="auto">
            <a:xfrm>
              <a:off x="3198" y="1298"/>
              <a:ext cx="362" cy="54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9681" name="Line 20"/>
            <p:cNvSpPr>
              <a:spLocks noChangeShapeType="1"/>
            </p:cNvSpPr>
            <p:nvPr/>
          </p:nvSpPr>
          <p:spPr bwMode="auto">
            <a:xfrm flipH="1" flipV="1">
              <a:off x="3061" y="1162"/>
              <a:ext cx="13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2" name="Line 21"/>
            <p:cNvSpPr>
              <a:spLocks noChangeShapeType="1"/>
            </p:cNvSpPr>
            <p:nvPr/>
          </p:nvSpPr>
          <p:spPr bwMode="auto">
            <a:xfrm flipH="1">
              <a:off x="3560" y="1162"/>
              <a:ext cx="13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639" name="Group 42"/>
          <p:cNvGrpSpPr>
            <a:grpSpLocks/>
          </p:cNvGrpSpPr>
          <p:nvPr/>
        </p:nvGrpSpPr>
        <p:grpSpPr bwMode="auto">
          <a:xfrm>
            <a:off x="5292725" y="3860800"/>
            <a:ext cx="1339850" cy="576263"/>
            <a:chOff x="3306" y="2432"/>
            <a:chExt cx="811" cy="408"/>
          </a:xfrm>
        </p:grpSpPr>
        <p:sp>
          <p:nvSpPr>
            <p:cNvPr id="69665" name="Oval 30"/>
            <p:cNvSpPr>
              <a:spLocks noChangeArrowheads="1"/>
            </p:cNvSpPr>
            <p:nvPr/>
          </p:nvSpPr>
          <p:spPr bwMode="auto">
            <a:xfrm>
              <a:off x="3306" y="2478"/>
              <a:ext cx="136" cy="31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66" name="Oval 31"/>
            <p:cNvSpPr>
              <a:spLocks noChangeArrowheads="1"/>
            </p:cNvSpPr>
            <p:nvPr/>
          </p:nvSpPr>
          <p:spPr bwMode="auto">
            <a:xfrm>
              <a:off x="3981" y="2478"/>
              <a:ext cx="136" cy="31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67" name="Rectangle 25"/>
            <p:cNvSpPr>
              <a:spLocks noChangeArrowheads="1"/>
            </p:cNvSpPr>
            <p:nvPr/>
          </p:nvSpPr>
          <p:spPr bwMode="auto">
            <a:xfrm>
              <a:off x="3379" y="2478"/>
              <a:ext cx="680" cy="317"/>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9668" name="Line 26"/>
            <p:cNvSpPr>
              <a:spLocks noChangeShapeType="1"/>
            </p:cNvSpPr>
            <p:nvPr/>
          </p:nvSpPr>
          <p:spPr bwMode="auto">
            <a:xfrm>
              <a:off x="3379" y="2432"/>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9" name="Line 27"/>
            <p:cNvSpPr>
              <a:spLocks noChangeShapeType="1"/>
            </p:cNvSpPr>
            <p:nvPr/>
          </p:nvSpPr>
          <p:spPr bwMode="auto">
            <a:xfrm>
              <a:off x="3424" y="2432"/>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Line 28"/>
            <p:cNvSpPr>
              <a:spLocks noChangeShapeType="1"/>
            </p:cNvSpPr>
            <p:nvPr/>
          </p:nvSpPr>
          <p:spPr bwMode="auto">
            <a:xfrm>
              <a:off x="4014" y="2432"/>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1" name="Line 29"/>
            <p:cNvSpPr>
              <a:spLocks noChangeShapeType="1"/>
            </p:cNvSpPr>
            <p:nvPr/>
          </p:nvSpPr>
          <p:spPr bwMode="auto">
            <a:xfrm>
              <a:off x="4059" y="2432"/>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2" name="Line 32"/>
            <p:cNvSpPr>
              <a:spLocks noChangeShapeType="1"/>
            </p:cNvSpPr>
            <p:nvPr/>
          </p:nvSpPr>
          <p:spPr bwMode="auto">
            <a:xfrm>
              <a:off x="3424" y="2523"/>
              <a:ext cx="5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3" name="Line 33"/>
            <p:cNvSpPr>
              <a:spLocks noChangeShapeType="1"/>
            </p:cNvSpPr>
            <p:nvPr/>
          </p:nvSpPr>
          <p:spPr bwMode="auto">
            <a:xfrm>
              <a:off x="3424" y="2578"/>
              <a:ext cx="5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4" name="Line 35"/>
            <p:cNvSpPr>
              <a:spLocks noChangeShapeType="1"/>
            </p:cNvSpPr>
            <p:nvPr/>
          </p:nvSpPr>
          <p:spPr bwMode="auto">
            <a:xfrm>
              <a:off x="3424" y="2632"/>
              <a:ext cx="5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5" name="Line 36"/>
            <p:cNvSpPr>
              <a:spLocks noChangeShapeType="1"/>
            </p:cNvSpPr>
            <p:nvPr/>
          </p:nvSpPr>
          <p:spPr bwMode="auto">
            <a:xfrm>
              <a:off x="3424" y="2690"/>
              <a:ext cx="5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6" name="Line 37"/>
            <p:cNvSpPr>
              <a:spLocks noChangeShapeType="1"/>
            </p:cNvSpPr>
            <p:nvPr/>
          </p:nvSpPr>
          <p:spPr bwMode="auto">
            <a:xfrm>
              <a:off x="3424" y="2750"/>
              <a:ext cx="5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640" name="Group 43"/>
          <p:cNvGrpSpPr>
            <a:grpSpLocks/>
          </p:cNvGrpSpPr>
          <p:nvPr/>
        </p:nvGrpSpPr>
        <p:grpSpPr bwMode="auto">
          <a:xfrm>
            <a:off x="3851275" y="3213100"/>
            <a:ext cx="271463" cy="366713"/>
            <a:chOff x="2835" y="3022"/>
            <a:chExt cx="226" cy="321"/>
          </a:xfrm>
        </p:grpSpPr>
        <p:sp>
          <p:nvSpPr>
            <p:cNvPr id="69661" name="Oval 38"/>
            <p:cNvSpPr>
              <a:spLocks noChangeArrowheads="1"/>
            </p:cNvSpPr>
            <p:nvPr/>
          </p:nvSpPr>
          <p:spPr bwMode="auto">
            <a:xfrm>
              <a:off x="2835" y="3022"/>
              <a:ext cx="226" cy="22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62" name="Line 39"/>
            <p:cNvSpPr>
              <a:spLocks noChangeShapeType="1"/>
            </p:cNvSpPr>
            <p:nvPr/>
          </p:nvSpPr>
          <p:spPr bwMode="auto">
            <a:xfrm>
              <a:off x="2835" y="3343"/>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40"/>
            <p:cNvSpPr>
              <a:spLocks noChangeShapeType="1"/>
            </p:cNvSpPr>
            <p:nvPr/>
          </p:nvSpPr>
          <p:spPr bwMode="auto">
            <a:xfrm flipH="1">
              <a:off x="2835" y="3249"/>
              <a:ext cx="9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41"/>
            <p:cNvSpPr>
              <a:spLocks noChangeShapeType="1"/>
            </p:cNvSpPr>
            <p:nvPr/>
          </p:nvSpPr>
          <p:spPr bwMode="auto">
            <a:xfrm>
              <a:off x="2971" y="3249"/>
              <a:ext cx="9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641" name="Group 44"/>
          <p:cNvGrpSpPr>
            <a:grpSpLocks/>
          </p:cNvGrpSpPr>
          <p:nvPr/>
        </p:nvGrpSpPr>
        <p:grpSpPr bwMode="auto">
          <a:xfrm>
            <a:off x="2411413" y="4797425"/>
            <a:ext cx="271462" cy="365125"/>
            <a:chOff x="2835" y="3022"/>
            <a:chExt cx="226" cy="321"/>
          </a:xfrm>
        </p:grpSpPr>
        <p:sp>
          <p:nvSpPr>
            <p:cNvPr id="69657" name="Oval 45"/>
            <p:cNvSpPr>
              <a:spLocks noChangeArrowheads="1"/>
            </p:cNvSpPr>
            <p:nvPr/>
          </p:nvSpPr>
          <p:spPr bwMode="auto">
            <a:xfrm>
              <a:off x="2835" y="3022"/>
              <a:ext cx="226" cy="22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58" name="Line 46"/>
            <p:cNvSpPr>
              <a:spLocks noChangeShapeType="1"/>
            </p:cNvSpPr>
            <p:nvPr/>
          </p:nvSpPr>
          <p:spPr bwMode="auto">
            <a:xfrm>
              <a:off x="2835" y="3343"/>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Line 47"/>
            <p:cNvSpPr>
              <a:spLocks noChangeShapeType="1"/>
            </p:cNvSpPr>
            <p:nvPr/>
          </p:nvSpPr>
          <p:spPr bwMode="auto">
            <a:xfrm flipH="1">
              <a:off x="2835" y="3249"/>
              <a:ext cx="9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Line 48"/>
            <p:cNvSpPr>
              <a:spLocks noChangeShapeType="1"/>
            </p:cNvSpPr>
            <p:nvPr/>
          </p:nvSpPr>
          <p:spPr bwMode="auto">
            <a:xfrm>
              <a:off x="2971" y="3249"/>
              <a:ext cx="9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642" name="Group 50"/>
          <p:cNvGrpSpPr>
            <a:grpSpLocks/>
          </p:cNvGrpSpPr>
          <p:nvPr/>
        </p:nvGrpSpPr>
        <p:grpSpPr bwMode="auto">
          <a:xfrm>
            <a:off x="5076825" y="5084763"/>
            <a:ext cx="271463" cy="366712"/>
            <a:chOff x="2835" y="3022"/>
            <a:chExt cx="226" cy="321"/>
          </a:xfrm>
        </p:grpSpPr>
        <p:sp>
          <p:nvSpPr>
            <p:cNvPr id="69653" name="Oval 51"/>
            <p:cNvSpPr>
              <a:spLocks noChangeArrowheads="1"/>
            </p:cNvSpPr>
            <p:nvPr/>
          </p:nvSpPr>
          <p:spPr bwMode="auto">
            <a:xfrm>
              <a:off x="2835" y="3022"/>
              <a:ext cx="226" cy="22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69654" name="Line 52"/>
            <p:cNvSpPr>
              <a:spLocks noChangeShapeType="1"/>
            </p:cNvSpPr>
            <p:nvPr/>
          </p:nvSpPr>
          <p:spPr bwMode="auto">
            <a:xfrm>
              <a:off x="2835" y="3343"/>
              <a:ext cx="2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5" name="Line 53"/>
            <p:cNvSpPr>
              <a:spLocks noChangeShapeType="1"/>
            </p:cNvSpPr>
            <p:nvPr/>
          </p:nvSpPr>
          <p:spPr bwMode="auto">
            <a:xfrm flipH="1">
              <a:off x="2835" y="3249"/>
              <a:ext cx="9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6" name="Line 54"/>
            <p:cNvSpPr>
              <a:spLocks noChangeShapeType="1"/>
            </p:cNvSpPr>
            <p:nvPr/>
          </p:nvSpPr>
          <p:spPr bwMode="auto">
            <a:xfrm>
              <a:off x="2971" y="3249"/>
              <a:ext cx="90"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43" name="Text Box 55"/>
          <p:cNvSpPr txBox="1">
            <a:spLocks noChangeArrowheads="1"/>
          </p:cNvSpPr>
          <p:nvPr/>
        </p:nvSpPr>
        <p:spPr bwMode="auto">
          <a:xfrm>
            <a:off x="1908175" y="13414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400" b="0">
                <a:latin typeface="宋体" pitchFamily="2" charset="-122"/>
              </a:rPr>
              <a:t>M01</a:t>
            </a:r>
          </a:p>
        </p:txBody>
      </p:sp>
      <p:sp>
        <p:nvSpPr>
          <p:cNvPr id="69644" name="Text Box 56"/>
          <p:cNvSpPr txBox="1">
            <a:spLocks noChangeArrowheads="1"/>
          </p:cNvSpPr>
          <p:nvPr/>
        </p:nvSpPr>
        <p:spPr bwMode="auto">
          <a:xfrm>
            <a:off x="1116013" y="4221163"/>
            <a:ext cx="576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b="0">
                <a:latin typeface="Times New Roman" pitchFamily="18" charset="0"/>
              </a:rPr>
              <a:t>V02</a:t>
            </a:r>
          </a:p>
        </p:txBody>
      </p:sp>
      <p:sp>
        <p:nvSpPr>
          <p:cNvPr id="69645" name="Text Box 57"/>
          <p:cNvSpPr txBox="1">
            <a:spLocks noChangeArrowheads="1"/>
          </p:cNvSpPr>
          <p:nvPr/>
        </p:nvSpPr>
        <p:spPr bwMode="auto">
          <a:xfrm>
            <a:off x="2987675" y="1773238"/>
            <a:ext cx="576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b="0">
                <a:latin typeface="Times New Roman" pitchFamily="18" charset="0"/>
              </a:rPr>
              <a:t>V03</a:t>
            </a:r>
          </a:p>
          <a:p>
            <a:pPr eaLnBrk="1" hangingPunct="1">
              <a:spcBef>
                <a:spcPct val="50000"/>
              </a:spcBef>
            </a:pPr>
            <a:endParaRPr kumimoji="1" lang="en-US" altLang="zh-CN" sz="1200" b="0">
              <a:latin typeface="Times New Roman" pitchFamily="18" charset="0"/>
            </a:endParaRPr>
          </a:p>
        </p:txBody>
      </p:sp>
      <p:sp>
        <p:nvSpPr>
          <p:cNvPr id="69646" name="Text Box 58"/>
          <p:cNvSpPr txBox="1">
            <a:spLocks noChangeArrowheads="1"/>
          </p:cNvSpPr>
          <p:nvPr/>
        </p:nvSpPr>
        <p:spPr bwMode="auto">
          <a:xfrm>
            <a:off x="2339975" y="5229225"/>
            <a:ext cx="574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b="0">
                <a:latin typeface="Times New Roman" pitchFamily="18" charset="0"/>
              </a:rPr>
              <a:t>P01</a:t>
            </a:r>
          </a:p>
        </p:txBody>
      </p:sp>
      <p:sp>
        <p:nvSpPr>
          <p:cNvPr id="69647" name="Text Box 59"/>
          <p:cNvSpPr txBox="1">
            <a:spLocks noChangeArrowheads="1"/>
          </p:cNvSpPr>
          <p:nvPr/>
        </p:nvSpPr>
        <p:spPr bwMode="auto">
          <a:xfrm>
            <a:off x="3779838" y="3644900"/>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b="0">
                <a:latin typeface="Times New Roman" pitchFamily="18" charset="0"/>
              </a:rPr>
              <a:t>P02</a:t>
            </a:r>
          </a:p>
        </p:txBody>
      </p:sp>
      <p:sp>
        <p:nvSpPr>
          <p:cNvPr id="69648" name="Text Box 60"/>
          <p:cNvSpPr txBox="1">
            <a:spLocks noChangeArrowheads="1"/>
          </p:cNvSpPr>
          <p:nvPr/>
        </p:nvSpPr>
        <p:spPr bwMode="auto">
          <a:xfrm>
            <a:off x="5003800" y="5445125"/>
            <a:ext cx="576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b="0">
                <a:latin typeface="Times New Roman" pitchFamily="18" charset="0"/>
              </a:rPr>
              <a:t>P03</a:t>
            </a:r>
          </a:p>
        </p:txBody>
      </p:sp>
      <p:sp>
        <p:nvSpPr>
          <p:cNvPr id="69649" name="Text Box 61"/>
          <p:cNvSpPr txBox="1">
            <a:spLocks noChangeArrowheads="1"/>
          </p:cNvSpPr>
          <p:nvPr/>
        </p:nvSpPr>
        <p:spPr bwMode="auto">
          <a:xfrm>
            <a:off x="5076825" y="1484313"/>
            <a:ext cx="574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b="0">
                <a:latin typeface="Times New Roman" pitchFamily="18" charset="0"/>
              </a:rPr>
              <a:t>R01</a:t>
            </a:r>
          </a:p>
        </p:txBody>
      </p:sp>
      <p:sp>
        <p:nvSpPr>
          <p:cNvPr id="69650" name="Text Box 62"/>
          <p:cNvSpPr txBox="1">
            <a:spLocks noChangeArrowheads="1"/>
          </p:cNvSpPr>
          <p:nvPr/>
        </p:nvSpPr>
        <p:spPr bwMode="auto">
          <a:xfrm>
            <a:off x="7019925" y="1773238"/>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b="0">
                <a:latin typeface="Times New Roman" pitchFamily="18" charset="0"/>
              </a:rPr>
              <a:t>R02</a:t>
            </a:r>
          </a:p>
        </p:txBody>
      </p:sp>
      <p:sp>
        <p:nvSpPr>
          <p:cNvPr id="69651" name="Text Box 63"/>
          <p:cNvSpPr txBox="1">
            <a:spLocks noChangeArrowheads="1"/>
          </p:cNvSpPr>
          <p:nvPr/>
        </p:nvSpPr>
        <p:spPr bwMode="auto">
          <a:xfrm>
            <a:off x="5724525" y="4437063"/>
            <a:ext cx="576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b="0">
                <a:latin typeface="Times New Roman" pitchFamily="18" charset="0"/>
              </a:rPr>
              <a:t>E01</a:t>
            </a:r>
          </a:p>
        </p:txBody>
      </p:sp>
      <p:sp>
        <p:nvSpPr>
          <p:cNvPr id="69652" name="Text Box 64"/>
          <p:cNvSpPr txBox="1">
            <a:spLocks noChangeArrowheads="1"/>
          </p:cNvSpPr>
          <p:nvPr/>
        </p:nvSpPr>
        <p:spPr bwMode="auto">
          <a:xfrm>
            <a:off x="684213" y="5805488"/>
            <a:ext cx="74072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1200" b="0">
                <a:latin typeface="Times New Roman" pitchFamily="18" charset="0"/>
              </a:rPr>
              <a:t>       V02                             P01              M01                V03                 P02       R01         E01        P03         R02  </a:t>
            </a:r>
          </a:p>
          <a:p>
            <a:pPr algn="just"/>
            <a:r>
              <a:rPr lang="zh-CN" altLang="en-US" sz="1200" b="0">
                <a:latin typeface="Times New Roman" pitchFamily="18" charset="0"/>
              </a:rPr>
              <a:t>环己酮肟中间槽  环己酮肟进料泵  混合器   环己酮肟溶解槽   循环泵   反应器   冷却器  循环泵  熟化反应器</a:t>
            </a:r>
          </a:p>
        </p:txBody>
      </p:sp>
    </p:spTree>
    <p:extLst>
      <p:ext uri="{BB962C8B-B14F-4D97-AF65-F5344CB8AC3E}">
        <p14:creationId xmlns:p14="http://schemas.microsoft.com/office/powerpoint/2010/main" val="18800739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228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endParaRPr kumimoji="1" lang="zh-CN" altLang="zh-CN" sz="2400" b="0">
              <a:latin typeface="Times New Roman" pitchFamily="18" charset="0"/>
            </a:endParaRPr>
          </a:p>
        </p:txBody>
      </p:sp>
      <p:sp>
        <p:nvSpPr>
          <p:cNvPr id="70659" name="Text Box 221"/>
          <p:cNvSpPr txBox="1">
            <a:spLocks noChangeArrowheads="1"/>
          </p:cNvSpPr>
          <p:nvPr/>
        </p:nvSpPr>
        <p:spPr bwMode="auto">
          <a:xfrm>
            <a:off x="1036638" y="5470525"/>
            <a:ext cx="74072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1200" b="0">
                <a:latin typeface="Times New Roman" pitchFamily="18" charset="0"/>
              </a:rPr>
              <a:t>       V02                             P01              M01                V03                 P02       R01         E01        P03         R02  </a:t>
            </a:r>
          </a:p>
          <a:p>
            <a:pPr algn="just"/>
            <a:r>
              <a:rPr lang="zh-CN" altLang="en-US" sz="1200" b="0">
                <a:latin typeface="Times New Roman" pitchFamily="18" charset="0"/>
              </a:rPr>
              <a:t>环己酮肟中间槽  环己酮肟进料泵  混合器   环己酮肟溶解槽   循环泵   反应器   冷却器  循环泵  熟化反应器</a:t>
            </a:r>
          </a:p>
        </p:txBody>
      </p:sp>
      <p:sp>
        <p:nvSpPr>
          <p:cNvPr id="70660" name="Text Box 224"/>
          <p:cNvSpPr txBox="1">
            <a:spLocks noChangeArrowheads="1"/>
          </p:cNvSpPr>
          <p:nvPr/>
        </p:nvSpPr>
        <p:spPr bwMode="auto">
          <a:xfrm>
            <a:off x="8153400" y="914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200" b="0">
                <a:latin typeface="Times New Roman" pitchFamily="18" charset="0"/>
              </a:rPr>
              <a:t>正己烷蒸汽</a:t>
            </a:r>
          </a:p>
        </p:txBody>
      </p:sp>
      <p:grpSp>
        <p:nvGrpSpPr>
          <p:cNvPr id="70661" name="Group 228"/>
          <p:cNvGrpSpPr>
            <a:grpSpLocks/>
          </p:cNvGrpSpPr>
          <p:nvPr/>
        </p:nvGrpSpPr>
        <p:grpSpPr bwMode="auto">
          <a:xfrm>
            <a:off x="323850" y="260350"/>
            <a:ext cx="8443913" cy="5281613"/>
            <a:chOff x="144" y="88"/>
            <a:chExt cx="5424" cy="3449"/>
          </a:xfrm>
        </p:grpSpPr>
        <p:sp>
          <p:nvSpPr>
            <p:cNvPr id="70662" name="Text Box 4"/>
            <p:cNvSpPr txBox="1">
              <a:spLocks noChangeArrowheads="1"/>
            </p:cNvSpPr>
            <p:nvPr/>
          </p:nvSpPr>
          <p:spPr bwMode="auto">
            <a:xfrm>
              <a:off x="3176" y="3312"/>
              <a:ext cx="27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P-03</a:t>
              </a:r>
            </a:p>
          </p:txBody>
        </p:sp>
        <p:grpSp>
          <p:nvGrpSpPr>
            <p:cNvPr id="70663" name="Group 7"/>
            <p:cNvGrpSpPr>
              <a:grpSpLocks/>
            </p:cNvGrpSpPr>
            <p:nvPr/>
          </p:nvGrpSpPr>
          <p:grpSpPr bwMode="auto">
            <a:xfrm>
              <a:off x="144" y="88"/>
              <a:ext cx="5328" cy="3201"/>
              <a:chOff x="2520" y="2577"/>
              <a:chExt cx="11304" cy="5964"/>
            </a:xfrm>
          </p:grpSpPr>
          <p:grpSp>
            <p:nvGrpSpPr>
              <p:cNvPr id="70692" name="Group 8"/>
              <p:cNvGrpSpPr>
                <a:grpSpLocks/>
              </p:cNvGrpSpPr>
              <p:nvPr/>
            </p:nvGrpSpPr>
            <p:grpSpPr bwMode="auto">
              <a:xfrm>
                <a:off x="2520" y="2577"/>
                <a:ext cx="11304" cy="5964"/>
                <a:chOff x="2520" y="1845"/>
                <a:chExt cx="11304" cy="5964"/>
              </a:xfrm>
            </p:grpSpPr>
            <p:grpSp>
              <p:nvGrpSpPr>
                <p:cNvPr id="70699" name="Group 9"/>
                <p:cNvGrpSpPr>
                  <a:grpSpLocks/>
                </p:cNvGrpSpPr>
                <p:nvPr/>
              </p:nvGrpSpPr>
              <p:grpSpPr bwMode="auto">
                <a:xfrm>
                  <a:off x="8676" y="2217"/>
                  <a:ext cx="1272" cy="1920"/>
                  <a:chOff x="8676" y="2109"/>
                  <a:chExt cx="1272" cy="1920"/>
                </a:xfrm>
              </p:grpSpPr>
              <p:sp>
                <p:nvSpPr>
                  <p:cNvPr id="70876" name="Oval 10"/>
                  <p:cNvSpPr>
                    <a:spLocks noChangeArrowheads="1"/>
                  </p:cNvSpPr>
                  <p:nvPr/>
                </p:nvSpPr>
                <p:spPr bwMode="auto">
                  <a:xfrm>
                    <a:off x="9000" y="3561"/>
                    <a:ext cx="720" cy="468"/>
                  </a:xfrm>
                  <a:prstGeom prst="ellipse">
                    <a:avLst/>
                  </a:prstGeom>
                  <a:solidFill>
                    <a:srgbClr val="FFFFFF"/>
                  </a:solidFill>
                  <a:ln w="9525">
                    <a:solidFill>
                      <a:srgbClr val="000000"/>
                    </a:solidFill>
                    <a:round/>
                    <a:headEnd/>
                    <a:tailEnd/>
                  </a:ln>
                </p:spPr>
                <p:txBody>
                  <a:bodyPr/>
                  <a:lstStyle/>
                  <a:p>
                    <a:endParaRPr lang="zh-CN" altLang="en-US"/>
                  </a:p>
                </p:txBody>
              </p:sp>
              <p:sp>
                <p:nvSpPr>
                  <p:cNvPr id="70877" name="Rectangle 11"/>
                  <p:cNvSpPr>
                    <a:spLocks noChangeArrowheads="1"/>
                  </p:cNvSpPr>
                  <p:nvPr/>
                </p:nvSpPr>
                <p:spPr bwMode="auto">
                  <a:xfrm>
                    <a:off x="9000" y="2889"/>
                    <a:ext cx="720" cy="936"/>
                  </a:xfrm>
                  <a:prstGeom prst="rect">
                    <a:avLst/>
                  </a:prstGeom>
                  <a:solidFill>
                    <a:srgbClr val="FFFFFF"/>
                  </a:solidFill>
                  <a:ln w="9525">
                    <a:solidFill>
                      <a:srgbClr val="000000"/>
                    </a:solidFill>
                    <a:miter lim="800000"/>
                    <a:headEnd/>
                    <a:tailEnd/>
                  </a:ln>
                </p:spPr>
                <p:txBody>
                  <a:bodyPr/>
                  <a:lstStyle/>
                  <a:p>
                    <a:endParaRPr lang="zh-CN" altLang="en-US"/>
                  </a:p>
                </p:txBody>
              </p:sp>
              <p:sp>
                <p:nvSpPr>
                  <p:cNvPr id="70878" name="Oval 12"/>
                  <p:cNvSpPr>
                    <a:spLocks noChangeArrowheads="1"/>
                  </p:cNvSpPr>
                  <p:nvPr/>
                </p:nvSpPr>
                <p:spPr bwMode="auto">
                  <a:xfrm>
                    <a:off x="8676" y="2109"/>
                    <a:ext cx="1260" cy="312"/>
                  </a:xfrm>
                  <a:prstGeom prst="ellipse">
                    <a:avLst/>
                  </a:prstGeom>
                  <a:solidFill>
                    <a:srgbClr val="FFFFFF"/>
                  </a:solidFill>
                  <a:ln w="9525">
                    <a:solidFill>
                      <a:srgbClr val="000000"/>
                    </a:solidFill>
                    <a:round/>
                    <a:headEnd/>
                    <a:tailEnd/>
                  </a:ln>
                </p:spPr>
                <p:txBody>
                  <a:bodyPr/>
                  <a:lstStyle/>
                  <a:p>
                    <a:endParaRPr lang="zh-CN" altLang="en-US"/>
                  </a:p>
                </p:txBody>
              </p:sp>
              <p:sp>
                <p:nvSpPr>
                  <p:cNvPr id="70879" name="Rectangle 13"/>
                  <p:cNvSpPr>
                    <a:spLocks noChangeArrowheads="1"/>
                  </p:cNvSpPr>
                  <p:nvPr/>
                </p:nvSpPr>
                <p:spPr bwMode="auto">
                  <a:xfrm>
                    <a:off x="8688" y="2265"/>
                    <a:ext cx="12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70880" name="Line 14"/>
                  <p:cNvSpPr>
                    <a:spLocks noChangeShapeType="1"/>
                  </p:cNvSpPr>
                  <p:nvPr/>
                </p:nvSpPr>
                <p:spPr bwMode="auto">
                  <a:xfrm rot="705558">
                    <a:off x="8676" y="2589"/>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81" name="Line 15"/>
                  <p:cNvSpPr>
                    <a:spLocks noChangeShapeType="1"/>
                  </p:cNvSpPr>
                  <p:nvPr/>
                </p:nvSpPr>
                <p:spPr bwMode="auto">
                  <a:xfrm flipH="1">
                    <a:off x="9720" y="2577"/>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00" name="Group 16"/>
                <p:cNvGrpSpPr>
                  <a:grpSpLocks/>
                </p:cNvGrpSpPr>
                <p:nvPr/>
              </p:nvGrpSpPr>
              <p:grpSpPr bwMode="auto">
                <a:xfrm>
                  <a:off x="3420" y="6321"/>
                  <a:ext cx="1260" cy="624"/>
                  <a:chOff x="2520" y="6789"/>
                  <a:chExt cx="1260" cy="624"/>
                </a:xfrm>
              </p:grpSpPr>
              <p:sp>
                <p:nvSpPr>
                  <p:cNvPr id="70873" name="Oval 17"/>
                  <p:cNvSpPr>
                    <a:spLocks noChangeArrowheads="1"/>
                  </p:cNvSpPr>
                  <p:nvPr/>
                </p:nvSpPr>
                <p:spPr bwMode="auto">
                  <a:xfrm>
                    <a:off x="2520" y="6789"/>
                    <a:ext cx="360" cy="624"/>
                  </a:xfrm>
                  <a:prstGeom prst="ellipse">
                    <a:avLst/>
                  </a:prstGeom>
                  <a:solidFill>
                    <a:srgbClr val="FFFFFF"/>
                  </a:solidFill>
                  <a:ln w="9525">
                    <a:solidFill>
                      <a:srgbClr val="000000"/>
                    </a:solidFill>
                    <a:round/>
                    <a:headEnd/>
                    <a:tailEnd/>
                  </a:ln>
                </p:spPr>
                <p:txBody>
                  <a:bodyPr/>
                  <a:lstStyle/>
                  <a:p>
                    <a:endParaRPr lang="zh-CN" altLang="en-US"/>
                  </a:p>
                </p:txBody>
              </p:sp>
              <p:sp>
                <p:nvSpPr>
                  <p:cNvPr id="70874" name="Oval 18"/>
                  <p:cNvSpPr>
                    <a:spLocks noChangeArrowheads="1"/>
                  </p:cNvSpPr>
                  <p:nvPr/>
                </p:nvSpPr>
                <p:spPr bwMode="auto">
                  <a:xfrm>
                    <a:off x="3420" y="6789"/>
                    <a:ext cx="360" cy="624"/>
                  </a:xfrm>
                  <a:prstGeom prst="ellipse">
                    <a:avLst/>
                  </a:prstGeom>
                  <a:solidFill>
                    <a:srgbClr val="FFFFFF"/>
                  </a:solidFill>
                  <a:ln w="9525">
                    <a:solidFill>
                      <a:srgbClr val="000000"/>
                    </a:solidFill>
                    <a:round/>
                    <a:headEnd/>
                    <a:tailEnd/>
                  </a:ln>
                </p:spPr>
                <p:txBody>
                  <a:bodyPr/>
                  <a:lstStyle/>
                  <a:p>
                    <a:endParaRPr lang="zh-CN" altLang="en-US"/>
                  </a:p>
                </p:txBody>
              </p:sp>
              <p:sp>
                <p:nvSpPr>
                  <p:cNvPr id="70875" name="Rectangle 19"/>
                  <p:cNvSpPr>
                    <a:spLocks noChangeArrowheads="1"/>
                  </p:cNvSpPr>
                  <p:nvPr/>
                </p:nvSpPr>
                <p:spPr bwMode="auto">
                  <a:xfrm>
                    <a:off x="2700" y="6789"/>
                    <a:ext cx="900" cy="624"/>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70701" name="Group 20"/>
                <p:cNvGrpSpPr>
                  <a:grpSpLocks/>
                </p:cNvGrpSpPr>
                <p:nvPr/>
              </p:nvGrpSpPr>
              <p:grpSpPr bwMode="auto">
                <a:xfrm>
                  <a:off x="9228" y="6093"/>
                  <a:ext cx="1620" cy="624"/>
                  <a:chOff x="9540" y="6093"/>
                  <a:chExt cx="1620" cy="624"/>
                </a:xfrm>
              </p:grpSpPr>
              <p:grpSp>
                <p:nvGrpSpPr>
                  <p:cNvPr id="70861" name="Group 21"/>
                  <p:cNvGrpSpPr>
                    <a:grpSpLocks/>
                  </p:cNvGrpSpPr>
                  <p:nvPr/>
                </p:nvGrpSpPr>
                <p:grpSpPr bwMode="auto">
                  <a:xfrm>
                    <a:off x="9540" y="6165"/>
                    <a:ext cx="1620" cy="468"/>
                    <a:chOff x="2520" y="6789"/>
                    <a:chExt cx="1260" cy="624"/>
                  </a:xfrm>
                </p:grpSpPr>
                <p:sp>
                  <p:nvSpPr>
                    <p:cNvPr id="70870" name="Oval 22"/>
                    <p:cNvSpPr>
                      <a:spLocks noChangeArrowheads="1"/>
                    </p:cNvSpPr>
                    <p:nvPr/>
                  </p:nvSpPr>
                  <p:spPr bwMode="auto">
                    <a:xfrm>
                      <a:off x="2520" y="6789"/>
                      <a:ext cx="360" cy="624"/>
                    </a:xfrm>
                    <a:prstGeom prst="ellipse">
                      <a:avLst/>
                    </a:prstGeom>
                    <a:solidFill>
                      <a:srgbClr val="FFFFFF"/>
                    </a:solidFill>
                    <a:ln w="9525">
                      <a:solidFill>
                        <a:srgbClr val="000000"/>
                      </a:solidFill>
                      <a:round/>
                      <a:headEnd/>
                      <a:tailEnd/>
                    </a:ln>
                  </p:spPr>
                  <p:txBody>
                    <a:bodyPr/>
                    <a:lstStyle/>
                    <a:p>
                      <a:endParaRPr lang="zh-CN" altLang="en-US"/>
                    </a:p>
                  </p:txBody>
                </p:sp>
                <p:sp>
                  <p:nvSpPr>
                    <p:cNvPr id="70871" name="Oval 23"/>
                    <p:cNvSpPr>
                      <a:spLocks noChangeArrowheads="1"/>
                    </p:cNvSpPr>
                    <p:nvPr/>
                  </p:nvSpPr>
                  <p:spPr bwMode="auto">
                    <a:xfrm>
                      <a:off x="3420" y="6789"/>
                      <a:ext cx="360" cy="624"/>
                    </a:xfrm>
                    <a:prstGeom prst="ellipse">
                      <a:avLst/>
                    </a:prstGeom>
                    <a:solidFill>
                      <a:srgbClr val="FFFFFF"/>
                    </a:solidFill>
                    <a:ln w="9525">
                      <a:solidFill>
                        <a:srgbClr val="000000"/>
                      </a:solidFill>
                      <a:round/>
                      <a:headEnd/>
                      <a:tailEnd/>
                    </a:ln>
                  </p:spPr>
                  <p:txBody>
                    <a:bodyPr/>
                    <a:lstStyle/>
                    <a:p>
                      <a:endParaRPr lang="zh-CN" altLang="en-US"/>
                    </a:p>
                  </p:txBody>
                </p:sp>
                <p:sp>
                  <p:nvSpPr>
                    <p:cNvPr id="70872" name="Rectangle 24"/>
                    <p:cNvSpPr>
                      <a:spLocks noChangeArrowheads="1"/>
                    </p:cNvSpPr>
                    <p:nvPr/>
                  </p:nvSpPr>
                  <p:spPr bwMode="auto">
                    <a:xfrm>
                      <a:off x="2700" y="6789"/>
                      <a:ext cx="900" cy="624"/>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70862" name="Line 25"/>
                  <p:cNvSpPr>
                    <a:spLocks noChangeShapeType="1"/>
                  </p:cNvSpPr>
                  <p:nvPr/>
                </p:nvSpPr>
                <p:spPr bwMode="auto">
                  <a:xfrm>
                    <a:off x="9840" y="6093"/>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3" name="Line 26"/>
                  <p:cNvSpPr>
                    <a:spLocks noChangeShapeType="1"/>
                  </p:cNvSpPr>
                  <p:nvPr/>
                </p:nvSpPr>
                <p:spPr bwMode="auto">
                  <a:xfrm>
                    <a:off x="10932" y="6093"/>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4" name="Line 27"/>
                  <p:cNvSpPr>
                    <a:spLocks noChangeShapeType="1"/>
                  </p:cNvSpPr>
                  <p:nvPr/>
                </p:nvSpPr>
                <p:spPr bwMode="auto">
                  <a:xfrm>
                    <a:off x="10860" y="6093"/>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5" name="Line 28"/>
                  <p:cNvSpPr>
                    <a:spLocks noChangeShapeType="1"/>
                  </p:cNvSpPr>
                  <p:nvPr/>
                </p:nvSpPr>
                <p:spPr bwMode="auto">
                  <a:xfrm>
                    <a:off x="9768" y="6093"/>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6" name="Line 29"/>
                  <p:cNvSpPr>
                    <a:spLocks noChangeShapeType="1"/>
                  </p:cNvSpPr>
                  <p:nvPr/>
                </p:nvSpPr>
                <p:spPr bwMode="auto">
                  <a:xfrm>
                    <a:off x="9852" y="6237"/>
                    <a:ext cx="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7" name="Line 30"/>
                  <p:cNvSpPr>
                    <a:spLocks noChangeShapeType="1"/>
                  </p:cNvSpPr>
                  <p:nvPr/>
                </p:nvSpPr>
                <p:spPr bwMode="auto">
                  <a:xfrm>
                    <a:off x="9864" y="6429"/>
                    <a:ext cx="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8" name="Line 31"/>
                  <p:cNvSpPr>
                    <a:spLocks noChangeShapeType="1"/>
                  </p:cNvSpPr>
                  <p:nvPr/>
                </p:nvSpPr>
                <p:spPr bwMode="auto">
                  <a:xfrm>
                    <a:off x="9840" y="6525"/>
                    <a:ext cx="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69" name="Line 32"/>
                  <p:cNvSpPr>
                    <a:spLocks noChangeShapeType="1"/>
                  </p:cNvSpPr>
                  <p:nvPr/>
                </p:nvSpPr>
                <p:spPr bwMode="auto">
                  <a:xfrm>
                    <a:off x="9852" y="6333"/>
                    <a:ext cx="9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02" name="Group 33"/>
                <p:cNvGrpSpPr>
                  <a:grpSpLocks/>
                </p:cNvGrpSpPr>
                <p:nvPr/>
              </p:nvGrpSpPr>
              <p:grpSpPr bwMode="auto">
                <a:xfrm rot="-5400000">
                  <a:off x="5994" y="3663"/>
                  <a:ext cx="1260" cy="624"/>
                  <a:chOff x="2520" y="6789"/>
                  <a:chExt cx="1260" cy="624"/>
                </a:xfrm>
              </p:grpSpPr>
              <p:sp>
                <p:nvSpPr>
                  <p:cNvPr id="70858" name="Oval 34"/>
                  <p:cNvSpPr>
                    <a:spLocks noChangeArrowheads="1"/>
                  </p:cNvSpPr>
                  <p:nvPr/>
                </p:nvSpPr>
                <p:spPr bwMode="auto">
                  <a:xfrm>
                    <a:off x="2520" y="6789"/>
                    <a:ext cx="360" cy="624"/>
                  </a:xfrm>
                  <a:prstGeom prst="ellipse">
                    <a:avLst/>
                  </a:prstGeom>
                  <a:solidFill>
                    <a:srgbClr val="FFFFFF"/>
                  </a:solidFill>
                  <a:ln w="9525">
                    <a:solidFill>
                      <a:srgbClr val="000000"/>
                    </a:solidFill>
                    <a:round/>
                    <a:headEnd/>
                    <a:tailEnd/>
                  </a:ln>
                </p:spPr>
                <p:txBody>
                  <a:bodyPr/>
                  <a:lstStyle/>
                  <a:p>
                    <a:endParaRPr lang="zh-CN" altLang="en-US"/>
                  </a:p>
                </p:txBody>
              </p:sp>
              <p:sp>
                <p:nvSpPr>
                  <p:cNvPr id="70859" name="Oval 35"/>
                  <p:cNvSpPr>
                    <a:spLocks noChangeArrowheads="1"/>
                  </p:cNvSpPr>
                  <p:nvPr/>
                </p:nvSpPr>
                <p:spPr bwMode="auto">
                  <a:xfrm>
                    <a:off x="3420" y="6789"/>
                    <a:ext cx="360" cy="624"/>
                  </a:xfrm>
                  <a:prstGeom prst="ellipse">
                    <a:avLst/>
                  </a:prstGeom>
                  <a:solidFill>
                    <a:srgbClr val="FFFFFF"/>
                  </a:solidFill>
                  <a:ln w="9525">
                    <a:solidFill>
                      <a:srgbClr val="000000"/>
                    </a:solidFill>
                    <a:round/>
                    <a:headEnd/>
                    <a:tailEnd/>
                  </a:ln>
                </p:spPr>
                <p:txBody>
                  <a:bodyPr/>
                  <a:lstStyle/>
                  <a:p>
                    <a:endParaRPr lang="zh-CN" altLang="en-US"/>
                  </a:p>
                </p:txBody>
              </p:sp>
              <p:sp>
                <p:nvSpPr>
                  <p:cNvPr id="70860" name="Rectangle 36"/>
                  <p:cNvSpPr>
                    <a:spLocks noChangeArrowheads="1"/>
                  </p:cNvSpPr>
                  <p:nvPr/>
                </p:nvSpPr>
                <p:spPr bwMode="auto">
                  <a:xfrm>
                    <a:off x="2700" y="6789"/>
                    <a:ext cx="900" cy="624"/>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70703" name="Group 37"/>
                <p:cNvGrpSpPr>
                  <a:grpSpLocks/>
                </p:cNvGrpSpPr>
                <p:nvPr/>
              </p:nvGrpSpPr>
              <p:grpSpPr bwMode="auto">
                <a:xfrm rot="-5400000">
                  <a:off x="11268" y="3453"/>
                  <a:ext cx="1404" cy="900"/>
                  <a:chOff x="2520" y="6789"/>
                  <a:chExt cx="1260" cy="624"/>
                </a:xfrm>
              </p:grpSpPr>
              <p:sp>
                <p:nvSpPr>
                  <p:cNvPr id="70855" name="Oval 38"/>
                  <p:cNvSpPr>
                    <a:spLocks noChangeArrowheads="1"/>
                  </p:cNvSpPr>
                  <p:nvPr/>
                </p:nvSpPr>
                <p:spPr bwMode="auto">
                  <a:xfrm>
                    <a:off x="2520" y="6789"/>
                    <a:ext cx="360" cy="624"/>
                  </a:xfrm>
                  <a:prstGeom prst="ellipse">
                    <a:avLst/>
                  </a:prstGeom>
                  <a:solidFill>
                    <a:srgbClr val="FFFFFF"/>
                  </a:solidFill>
                  <a:ln w="9525">
                    <a:solidFill>
                      <a:srgbClr val="000000"/>
                    </a:solidFill>
                    <a:round/>
                    <a:headEnd/>
                    <a:tailEnd/>
                  </a:ln>
                </p:spPr>
                <p:txBody>
                  <a:bodyPr/>
                  <a:lstStyle/>
                  <a:p>
                    <a:endParaRPr lang="zh-CN" altLang="en-US"/>
                  </a:p>
                </p:txBody>
              </p:sp>
              <p:sp>
                <p:nvSpPr>
                  <p:cNvPr id="70856" name="Oval 39"/>
                  <p:cNvSpPr>
                    <a:spLocks noChangeArrowheads="1"/>
                  </p:cNvSpPr>
                  <p:nvPr/>
                </p:nvSpPr>
                <p:spPr bwMode="auto">
                  <a:xfrm>
                    <a:off x="3420" y="6789"/>
                    <a:ext cx="360" cy="624"/>
                  </a:xfrm>
                  <a:prstGeom prst="ellipse">
                    <a:avLst/>
                  </a:prstGeom>
                  <a:solidFill>
                    <a:srgbClr val="FFFFFF"/>
                  </a:solidFill>
                  <a:ln w="9525">
                    <a:solidFill>
                      <a:srgbClr val="000000"/>
                    </a:solidFill>
                    <a:round/>
                    <a:headEnd/>
                    <a:tailEnd/>
                  </a:ln>
                </p:spPr>
                <p:txBody>
                  <a:bodyPr/>
                  <a:lstStyle/>
                  <a:p>
                    <a:endParaRPr lang="zh-CN" altLang="en-US"/>
                  </a:p>
                </p:txBody>
              </p:sp>
              <p:sp>
                <p:nvSpPr>
                  <p:cNvPr id="70857" name="Rectangle 40"/>
                  <p:cNvSpPr>
                    <a:spLocks noChangeArrowheads="1"/>
                  </p:cNvSpPr>
                  <p:nvPr/>
                </p:nvSpPr>
                <p:spPr bwMode="auto">
                  <a:xfrm>
                    <a:off x="2700" y="6789"/>
                    <a:ext cx="900" cy="624"/>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70704" name="Group 41"/>
                <p:cNvGrpSpPr>
                  <a:grpSpLocks/>
                </p:cNvGrpSpPr>
                <p:nvPr/>
              </p:nvGrpSpPr>
              <p:grpSpPr bwMode="auto">
                <a:xfrm>
                  <a:off x="5220" y="7197"/>
                  <a:ext cx="360" cy="372"/>
                  <a:chOff x="6300" y="7197"/>
                  <a:chExt cx="360" cy="372"/>
                </a:xfrm>
              </p:grpSpPr>
              <p:sp>
                <p:nvSpPr>
                  <p:cNvPr id="70851" name="Line 42"/>
                  <p:cNvSpPr>
                    <a:spLocks noChangeShapeType="1"/>
                  </p:cNvSpPr>
                  <p:nvPr/>
                </p:nvSpPr>
                <p:spPr bwMode="auto">
                  <a:xfrm flipH="1">
                    <a:off x="6300" y="7413"/>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52" name="Line 43"/>
                  <p:cNvSpPr>
                    <a:spLocks noChangeShapeType="1"/>
                  </p:cNvSpPr>
                  <p:nvPr/>
                </p:nvSpPr>
                <p:spPr bwMode="auto">
                  <a:xfrm>
                    <a:off x="6480" y="7413"/>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53" name="Line 44"/>
                  <p:cNvSpPr>
                    <a:spLocks noChangeShapeType="1"/>
                  </p:cNvSpPr>
                  <p:nvPr/>
                </p:nvSpPr>
                <p:spPr bwMode="auto">
                  <a:xfrm>
                    <a:off x="6300" y="7569"/>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54" name="Oval 45"/>
                  <p:cNvSpPr>
                    <a:spLocks noChangeArrowheads="1"/>
                  </p:cNvSpPr>
                  <p:nvPr/>
                </p:nvSpPr>
                <p:spPr bwMode="auto">
                  <a:xfrm>
                    <a:off x="6300" y="7197"/>
                    <a:ext cx="360" cy="312"/>
                  </a:xfrm>
                  <a:prstGeom prst="ellipse">
                    <a:avLst/>
                  </a:prstGeom>
                  <a:solidFill>
                    <a:srgbClr val="FFFFFF"/>
                  </a:solidFill>
                  <a:ln w="9525">
                    <a:solidFill>
                      <a:srgbClr val="000000"/>
                    </a:solidFill>
                    <a:round/>
                    <a:headEnd/>
                    <a:tailEnd/>
                  </a:ln>
                </p:spPr>
                <p:txBody>
                  <a:bodyPr/>
                  <a:lstStyle/>
                  <a:p>
                    <a:endParaRPr lang="zh-CN" altLang="en-US"/>
                  </a:p>
                </p:txBody>
              </p:sp>
            </p:grpSp>
            <p:grpSp>
              <p:nvGrpSpPr>
                <p:cNvPr id="70705" name="Group 46"/>
                <p:cNvGrpSpPr>
                  <a:grpSpLocks/>
                </p:cNvGrpSpPr>
                <p:nvPr/>
              </p:nvGrpSpPr>
              <p:grpSpPr bwMode="auto">
                <a:xfrm>
                  <a:off x="9012" y="7437"/>
                  <a:ext cx="360" cy="372"/>
                  <a:chOff x="6300" y="7197"/>
                  <a:chExt cx="360" cy="372"/>
                </a:xfrm>
              </p:grpSpPr>
              <p:sp>
                <p:nvSpPr>
                  <p:cNvPr id="70847" name="Line 47"/>
                  <p:cNvSpPr>
                    <a:spLocks noChangeShapeType="1"/>
                  </p:cNvSpPr>
                  <p:nvPr/>
                </p:nvSpPr>
                <p:spPr bwMode="auto">
                  <a:xfrm flipH="1">
                    <a:off x="6300" y="7413"/>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48" name="Line 48"/>
                  <p:cNvSpPr>
                    <a:spLocks noChangeShapeType="1"/>
                  </p:cNvSpPr>
                  <p:nvPr/>
                </p:nvSpPr>
                <p:spPr bwMode="auto">
                  <a:xfrm>
                    <a:off x="6480" y="7413"/>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49" name="Line 49"/>
                  <p:cNvSpPr>
                    <a:spLocks noChangeShapeType="1"/>
                  </p:cNvSpPr>
                  <p:nvPr/>
                </p:nvSpPr>
                <p:spPr bwMode="auto">
                  <a:xfrm>
                    <a:off x="6300" y="7569"/>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50" name="Oval 50"/>
                  <p:cNvSpPr>
                    <a:spLocks noChangeArrowheads="1"/>
                  </p:cNvSpPr>
                  <p:nvPr/>
                </p:nvSpPr>
                <p:spPr bwMode="auto">
                  <a:xfrm>
                    <a:off x="6300" y="7197"/>
                    <a:ext cx="360" cy="312"/>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706" name="Line 51"/>
                <p:cNvSpPr>
                  <a:spLocks noChangeShapeType="1"/>
                </p:cNvSpPr>
                <p:nvPr/>
              </p:nvSpPr>
              <p:spPr bwMode="auto">
                <a:xfrm>
                  <a:off x="4320" y="6945"/>
                  <a:ext cx="0" cy="46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07" name="Line 52"/>
                <p:cNvSpPr>
                  <a:spLocks noChangeShapeType="1"/>
                </p:cNvSpPr>
                <p:nvPr/>
              </p:nvSpPr>
              <p:spPr bwMode="auto">
                <a:xfrm>
                  <a:off x="4320" y="7413"/>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8" name="Rectangle 53"/>
                <p:cNvSpPr>
                  <a:spLocks noChangeArrowheads="1"/>
                </p:cNvSpPr>
                <p:nvPr/>
              </p:nvSpPr>
              <p:spPr bwMode="auto">
                <a:xfrm>
                  <a:off x="5400" y="3669"/>
                  <a:ext cx="360" cy="312"/>
                </a:xfrm>
                <a:prstGeom prst="rect">
                  <a:avLst/>
                </a:prstGeom>
                <a:solidFill>
                  <a:srgbClr val="FFFFFF"/>
                </a:solidFill>
                <a:ln w="9525">
                  <a:solidFill>
                    <a:srgbClr val="000000"/>
                  </a:solidFill>
                  <a:miter lim="800000"/>
                  <a:headEnd/>
                  <a:tailEnd/>
                </a:ln>
              </p:spPr>
              <p:txBody>
                <a:bodyPr/>
                <a:lstStyle/>
                <a:p>
                  <a:endParaRPr lang="zh-CN" altLang="en-US"/>
                </a:p>
              </p:txBody>
            </p:sp>
            <p:sp>
              <p:nvSpPr>
                <p:cNvPr id="70709" name="Line 54"/>
                <p:cNvSpPr>
                  <a:spLocks noChangeShapeType="1"/>
                </p:cNvSpPr>
                <p:nvPr/>
              </p:nvSpPr>
              <p:spPr bwMode="auto">
                <a:xfrm flipV="1">
                  <a:off x="5580" y="3981"/>
                  <a:ext cx="0" cy="343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10" name="AutoShape 55"/>
                <p:cNvSpPr>
                  <a:spLocks noChangeArrowheads="1"/>
                </p:cNvSpPr>
                <p:nvPr/>
              </p:nvSpPr>
              <p:spPr bwMode="auto">
                <a:xfrm>
                  <a:off x="2520" y="5385"/>
                  <a:ext cx="540" cy="312"/>
                </a:xfrm>
                <a:prstGeom prst="rightArrow">
                  <a:avLst>
                    <a:gd name="adj1" fmla="val 50000"/>
                    <a:gd name="adj2" fmla="val 43269"/>
                  </a:avLst>
                </a:prstGeom>
                <a:solidFill>
                  <a:srgbClr val="FFFFFF"/>
                </a:solidFill>
                <a:ln w="9525">
                  <a:solidFill>
                    <a:srgbClr val="000000"/>
                  </a:solidFill>
                  <a:miter lim="800000"/>
                  <a:headEnd/>
                  <a:tailEnd/>
                </a:ln>
              </p:spPr>
              <p:txBody>
                <a:bodyPr/>
                <a:lstStyle/>
                <a:p>
                  <a:endParaRPr lang="zh-CN" altLang="en-US"/>
                </a:p>
              </p:txBody>
            </p:sp>
            <p:sp>
              <p:nvSpPr>
                <p:cNvPr id="70711" name="Line 56"/>
                <p:cNvSpPr>
                  <a:spLocks noChangeShapeType="1"/>
                </p:cNvSpPr>
                <p:nvPr/>
              </p:nvSpPr>
              <p:spPr bwMode="auto">
                <a:xfrm>
                  <a:off x="3060" y="5541"/>
                  <a:ext cx="72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2" name="Line 57"/>
                <p:cNvSpPr>
                  <a:spLocks noChangeShapeType="1"/>
                </p:cNvSpPr>
                <p:nvPr/>
              </p:nvSpPr>
              <p:spPr bwMode="auto">
                <a:xfrm>
                  <a:off x="3780" y="5541"/>
                  <a:ext cx="0" cy="7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3" name="AutoShape 58"/>
                <p:cNvSpPr>
                  <a:spLocks noChangeArrowheads="1"/>
                </p:cNvSpPr>
                <p:nvPr/>
              </p:nvSpPr>
              <p:spPr bwMode="auto">
                <a:xfrm>
                  <a:off x="12312" y="2649"/>
                  <a:ext cx="660" cy="228"/>
                </a:xfrm>
                <a:prstGeom prst="rightArrow">
                  <a:avLst>
                    <a:gd name="adj1" fmla="val 50000"/>
                    <a:gd name="adj2" fmla="val 72368"/>
                  </a:avLst>
                </a:prstGeom>
                <a:solidFill>
                  <a:srgbClr val="FFFFFF"/>
                </a:solidFill>
                <a:ln w="9525">
                  <a:solidFill>
                    <a:srgbClr val="000000"/>
                  </a:solidFill>
                  <a:miter lim="800000"/>
                  <a:headEnd/>
                  <a:tailEnd/>
                </a:ln>
              </p:spPr>
              <p:txBody>
                <a:bodyPr/>
                <a:lstStyle/>
                <a:p>
                  <a:endParaRPr lang="zh-CN" altLang="en-US"/>
                </a:p>
              </p:txBody>
            </p:sp>
            <p:sp>
              <p:nvSpPr>
                <p:cNvPr id="70714" name="AutoShape 59"/>
                <p:cNvSpPr>
                  <a:spLocks noChangeArrowheads="1"/>
                </p:cNvSpPr>
                <p:nvPr/>
              </p:nvSpPr>
              <p:spPr bwMode="auto">
                <a:xfrm>
                  <a:off x="13284" y="5613"/>
                  <a:ext cx="540" cy="312"/>
                </a:xfrm>
                <a:prstGeom prst="rightArrow">
                  <a:avLst>
                    <a:gd name="adj1" fmla="val 50000"/>
                    <a:gd name="adj2" fmla="val 43269"/>
                  </a:avLst>
                </a:prstGeom>
                <a:solidFill>
                  <a:srgbClr val="FFFFFF"/>
                </a:solidFill>
                <a:ln w="9525">
                  <a:solidFill>
                    <a:srgbClr val="000000"/>
                  </a:solidFill>
                  <a:miter lim="800000"/>
                  <a:headEnd/>
                  <a:tailEnd/>
                </a:ln>
              </p:spPr>
              <p:txBody>
                <a:bodyPr/>
                <a:lstStyle/>
                <a:p>
                  <a:endParaRPr lang="zh-CN" altLang="en-US"/>
                </a:p>
              </p:txBody>
            </p:sp>
            <p:sp>
              <p:nvSpPr>
                <p:cNvPr id="70715" name="AutoShape 60"/>
                <p:cNvSpPr>
                  <a:spLocks noChangeArrowheads="1"/>
                </p:cNvSpPr>
                <p:nvPr/>
              </p:nvSpPr>
              <p:spPr bwMode="auto">
                <a:xfrm>
                  <a:off x="6660" y="7413"/>
                  <a:ext cx="540" cy="312"/>
                </a:xfrm>
                <a:prstGeom prst="rightArrow">
                  <a:avLst>
                    <a:gd name="adj1" fmla="val 50000"/>
                    <a:gd name="adj2" fmla="val 43269"/>
                  </a:avLst>
                </a:prstGeom>
                <a:solidFill>
                  <a:srgbClr val="FFFFFF"/>
                </a:solidFill>
                <a:ln w="9525">
                  <a:solidFill>
                    <a:srgbClr val="000000"/>
                  </a:solidFill>
                  <a:miter lim="800000"/>
                  <a:headEnd/>
                  <a:tailEnd/>
                </a:ln>
              </p:spPr>
              <p:txBody>
                <a:bodyPr/>
                <a:lstStyle/>
                <a:p>
                  <a:endParaRPr lang="zh-CN" altLang="en-US"/>
                </a:p>
              </p:txBody>
            </p:sp>
            <p:sp>
              <p:nvSpPr>
                <p:cNvPr id="70716" name="AutoShape 61"/>
                <p:cNvSpPr>
                  <a:spLocks noChangeArrowheads="1"/>
                </p:cNvSpPr>
                <p:nvPr/>
              </p:nvSpPr>
              <p:spPr bwMode="auto">
                <a:xfrm>
                  <a:off x="2880" y="3681"/>
                  <a:ext cx="540" cy="312"/>
                </a:xfrm>
                <a:prstGeom prst="rightArrow">
                  <a:avLst>
                    <a:gd name="adj1" fmla="val 50000"/>
                    <a:gd name="adj2" fmla="val 43269"/>
                  </a:avLst>
                </a:prstGeom>
                <a:solidFill>
                  <a:srgbClr val="FFFFFF"/>
                </a:solidFill>
                <a:ln w="9525">
                  <a:solidFill>
                    <a:srgbClr val="000000"/>
                  </a:solidFill>
                  <a:miter lim="800000"/>
                  <a:headEnd/>
                  <a:tailEnd/>
                </a:ln>
              </p:spPr>
              <p:txBody>
                <a:bodyPr/>
                <a:lstStyle/>
                <a:p>
                  <a:endParaRPr lang="zh-CN" altLang="en-US"/>
                </a:p>
              </p:txBody>
            </p:sp>
            <p:grpSp>
              <p:nvGrpSpPr>
                <p:cNvPr id="70717" name="Group 62"/>
                <p:cNvGrpSpPr>
                  <a:grpSpLocks/>
                </p:cNvGrpSpPr>
                <p:nvPr/>
              </p:nvGrpSpPr>
              <p:grpSpPr bwMode="auto">
                <a:xfrm rot="5400000">
                  <a:off x="9672" y="5709"/>
                  <a:ext cx="180" cy="156"/>
                  <a:chOff x="7020" y="7353"/>
                  <a:chExt cx="360" cy="384"/>
                </a:xfrm>
              </p:grpSpPr>
              <p:grpSp>
                <p:nvGrpSpPr>
                  <p:cNvPr id="70839" name="Group 63"/>
                  <p:cNvGrpSpPr>
                    <a:grpSpLocks/>
                  </p:cNvGrpSpPr>
                  <p:nvPr/>
                </p:nvGrpSpPr>
                <p:grpSpPr bwMode="auto">
                  <a:xfrm>
                    <a:off x="7020" y="7353"/>
                    <a:ext cx="360" cy="384"/>
                    <a:chOff x="7020" y="7353"/>
                    <a:chExt cx="360" cy="384"/>
                  </a:xfrm>
                </p:grpSpPr>
                <p:sp>
                  <p:nvSpPr>
                    <p:cNvPr id="70841" name="Line 64"/>
                    <p:cNvSpPr>
                      <a:spLocks noChangeShapeType="1"/>
                    </p:cNvSpPr>
                    <p:nvPr/>
                  </p:nvSpPr>
                  <p:spPr bwMode="auto">
                    <a:xfrm>
                      <a:off x="7020" y="7569"/>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42" name="Line 65"/>
                    <p:cNvSpPr>
                      <a:spLocks noChangeShapeType="1"/>
                    </p:cNvSpPr>
                    <p:nvPr/>
                  </p:nvSpPr>
                  <p:spPr bwMode="auto">
                    <a:xfrm flipH="1">
                      <a:off x="7020" y="7581"/>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43" name="Line 66"/>
                    <p:cNvSpPr>
                      <a:spLocks noChangeShapeType="1"/>
                    </p:cNvSpPr>
                    <p:nvPr/>
                  </p:nvSpPr>
                  <p:spPr bwMode="auto">
                    <a:xfrm>
                      <a:off x="702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44" name="Line 67"/>
                    <p:cNvSpPr>
                      <a:spLocks noChangeShapeType="1"/>
                    </p:cNvSpPr>
                    <p:nvPr/>
                  </p:nvSpPr>
                  <p:spPr bwMode="auto">
                    <a:xfrm>
                      <a:off x="738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45" name="Line 68"/>
                    <p:cNvSpPr>
                      <a:spLocks noChangeShapeType="1"/>
                    </p:cNvSpPr>
                    <p:nvPr/>
                  </p:nvSpPr>
                  <p:spPr bwMode="auto">
                    <a:xfrm flipV="1">
                      <a:off x="7200" y="7473"/>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46" name="Oval 69"/>
                    <p:cNvSpPr>
                      <a:spLocks noChangeArrowheads="1"/>
                    </p:cNvSpPr>
                    <p:nvPr/>
                  </p:nvSpPr>
                  <p:spPr bwMode="auto">
                    <a:xfrm>
                      <a:off x="7104" y="7353"/>
                      <a:ext cx="180" cy="156"/>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840" name="Line 70"/>
                  <p:cNvSpPr>
                    <a:spLocks noChangeShapeType="1"/>
                  </p:cNvSpPr>
                  <p:nvPr/>
                </p:nvSpPr>
                <p:spPr bwMode="auto">
                  <a:xfrm>
                    <a:off x="7104" y="743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18" name="Group 71"/>
                <p:cNvGrpSpPr>
                  <a:grpSpLocks/>
                </p:cNvGrpSpPr>
                <p:nvPr/>
              </p:nvGrpSpPr>
              <p:grpSpPr bwMode="auto">
                <a:xfrm>
                  <a:off x="8100" y="4557"/>
                  <a:ext cx="360" cy="384"/>
                  <a:chOff x="7020" y="7353"/>
                  <a:chExt cx="360" cy="384"/>
                </a:xfrm>
              </p:grpSpPr>
              <p:grpSp>
                <p:nvGrpSpPr>
                  <p:cNvPr id="70831" name="Group 72"/>
                  <p:cNvGrpSpPr>
                    <a:grpSpLocks/>
                  </p:cNvGrpSpPr>
                  <p:nvPr/>
                </p:nvGrpSpPr>
                <p:grpSpPr bwMode="auto">
                  <a:xfrm>
                    <a:off x="7020" y="7353"/>
                    <a:ext cx="360" cy="384"/>
                    <a:chOff x="7020" y="7353"/>
                    <a:chExt cx="360" cy="384"/>
                  </a:xfrm>
                </p:grpSpPr>
                <p:sp>
                  <p:nvSpPr>
                    <p:cNvPr id="70833" name="Line 73"/>
                    <p:cNvSpPr>
                      <a:spLocks noChangeShapeType="1"/>
                    </p:cNvSpPr>
                    <p:nvPr/>
                  </p:nvSpPr>
                  <p:spPr bwMode="auto">
                    <a:xfrm>
                      <a:off x="7020" y="7569"/>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4" name="Line 74"/>
                    <p:cNvSpPr>
                      <a:spLocks noChangeShapeType="1"/>
                    </p:cNvSpPr>
                    <p:nvPr/>
                  </p:nvSpPr>
                  <p:spPr bwMode="auto">
                    <a:xfrm flipH="1">
                      <a:off x="7020" y="7581"/>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5" name="Line 75"/>
                    <p:cNvSpPr>
                      <a:spLocks noChangeShapeType="1"/>
                    </p:cNvSpPr>
                    <p:nvPr/>
                  </p:nvSpPr>
                  <p:spPr bwMode="auto">
                    <a:xfrm>
                      <a:off x="702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6" name="Line 76"/>
                    <p:cNvSpPr>
                      <a:spLocks noChangeShapeType="1"/>
                    </p:cNvSpPr>
                    <p:nvPr/>
                  </p:nvSpPr>
                  <p:spPr bwMode="auto">
                    <a:xfrm>
                      <a:off x="738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7" name="Line 77"/>
                    <p:cNvSpPr>
                      <a:spLocks noChangeShapeType="1"/>
                    </p:cNvSpPr>
                    <p:nvPr/>
                  </p:nvSpPr>
                  <p:spPr bwMode="auto">
                    <a:xfrm flipV="1">
                      <a:off x="7200" y="7473"/>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8" name="Oval 78"/>
                    <p:cNvSpPr>
                      <a:spLocks noChangeArrowheads="1"/>
                    </p:cNvSpPr>
                    <p:nvPr/>
                  </p:nvSpPr>
                  <p:spPr bwMode="auto">
                    <a:xfrm>
                      <a:off x="7104" y="7353"/>
                      <a:ext cx="180" cy="156"/>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832" name="Line 79"/>
                  <p:cNvSpPr>
                    <a:spLocks noChangeShapeType="1"/>
                  </p:cNvSpPr>
                  <p:nvPr/>
                </p:nvSpPr>
                <p:spPr bwMode="auto">
                  <a:xfrm>
                    <a:off x="7104" y="743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19" name="Group 80"/>
                <p:cNvGrpSpPr>
                  <a:grpSpLocks/>
                </p:cNvGrpSpPr>
                <p:nvPr/>
              </p:nvGrpSpPr>
              <p:grpSpPr bwMode="auto">
                <a:xfrm>
                  <a:off x="7584" y="7245"/>
                  <a:ext cx="360" cy="384"/>
                  <a:chOff x="7020" y="7353"/>
                  <a:chExt cx="360" cy="384"/>
                </a:xfrm>
              </p:grpSpPr>
              <p:grpSp>
                <p:nvGrpSpPr>
                  <p:cNvPr id="70823" name="Group 81"/>
                  <p:cNvGrpSpPr>
                    <a:grpSpLocks/>
                  </p:cNvGrpSpPr>
                  <p:nvPr/>
                </p:nvGrpSpPr>
                <p:grpSpPr bwMode="auto">
                  <a:xfrm>
                    <a:off x="7020" y="7353"/>
                    <a:ext cx="360" cy="384"/>
                    <a:chOff x="7020" y="7353"/>
                    <a:chExt cx="360" cy="384"/>
                  </a:xfrm>
                </p:grpSpPr>
                <p:sp>
                  <p:nvSpPr>
                    <p:cNvPr id="70825" name="Line 82"/>
                    <p:cNvSpPr>
                      <a:spLocks noChangeShapeType="1"/>
                    </p:cNvSpPr>
                    <p:nvPr/>
                  </p:nvSpPr>
                  <p:spPr bwMode="auto">
                    <a:xfrm>
                      <a:off x="7020" y="7569"/>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6" name="Line 83"/>
                    <p:cNvSpPr>
                      <a:spLocks noChangeShapeType="1"/>
                    </p:cNvSpPr>
                    <p:nvPr/>
                  </p:nvSpPr>
                  <p:spPr bwMode="auto">
                    <a:xfrm flipH="1">
                      <a:off x="7020" y="7581"/>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7" name="Line 84"/>
                    <p:cNvSpPr>
                      <a:spLocks noChangeShapeType="1"/>
                    </p:cNvSpPr>
                    <p:nvPr/>
                  </p:nvSpPr>
                  <p:spPr bwMode="auto">
                    <a:xfrm>
                      <a:off x="702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8" name="Line 85"/>
                    <p:cNvSpPr>
                      <a:spLocks noChangeShapeType="1"/>
                    </p:cNvSpPr>
                    <p:nvPr/>
                  </p:nvSpPr>
                  <p:spPr bwMode="auto">
                    <a:xfrm>
                      <a:off x="738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9" name="Line 86"/>
                    <p:cNvSpPr>
                      <a:spLocks noChangeShapeType="1"/>
                    </p:cNvSpPr>
                    <p:nvPr/>
                  </p:nvSpPr>
                  <p:spPr bwMode="auto">
                    <a:xfrm flipV="1">
                      <a:off x="7200" y="7473"/>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30" name="Oval 87"/>
                    <p:cNvSpPr>
                      <a:spLocks noChangeArrowheads="1"/>
                    </p:cNvSpPr>
                    <p:nvPr/>
                  </p:nvSpPr>
                  <p:spPr bwMode="auto">
                    <a:xfrm>
                      <a:off x="7104" y="7353"/>
                      <a:ext cx="180" cy="156"/>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824" name="Line 88"/>
                  <p:cNvSpPr>
                    <a:spLocks noChangeShapeType="1"/>
                  </p:cNvSpPr>
                  <p:nvPr/>
                </p:nvSpPr>
                <p:spPr bwMode="auto">
                  <a:xfrm>
                    <a:off x="7104" y="743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20" name="Group 89"/>
                <p:cNvGrpSpPr>
                  <a:grpSpLocks/>
                </p:cNvGrpSpPr>
                <p:nvPr/>
              </p:nvGrpSpPr>
              <p:grpSpPr bwMode="auto">
                <a:xfrm>
                  <a:off x="12600" y="3597"/>
                  <a:ext cx="180" cy="228"/>
                  <a:chOff x="7020" y="7353"/>
                  <a:chExt cx="360" cy="384"/>
                </a:xfrm>
              </p:grpSpPr>
              <p:grpSp>
                <p:nvGrpSpPr>
                  <p:cNvPr id="70815" name="Group 90"/>
                  <p:cNvGrpSpPr>
                    <a:grpSpLocks/>
                  </p:cNvGrpSpPr>
                  <p:nvPr/>
                </p:nvGrpSpPr>
                <p:grpSpPr bwMode="auto">
                  <a:xfrm>
                    <a:off x="7020" y="7353"/>
                    <a:ext cx="360" cy="384"/>
                    <a:chOff x="7020" y="7353"/>
                    <a:chExt cx="360" cy="384"/>
                  </a:xfrm>
                </p:grpSpPr>
                <p:sp>
                  <p:nvSpPr>
                    <p:cNvPr id="70817" name="Line 91"/>
                    <p:cNvSpPr>
                      <a:spLocks noChangeShapeType="1"/>
                    </p:cNvSpPr>
                    <p:nvPr/>
                  </p:nvSpPr>
                  <p:spPr bwMode="auto">
                    <a:xfrm>
                      <a:off x="7020" y="7569"/>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8" name="Line 92"/>
                    <p:cNvSpPr>
                      <a:spLocks noChangeShapeType="1"/>
                    </p:cNvSpPr>
                    <p:nvPr/>
                  </p:nvSpPr>
                  <p:spPr bwMode="auto">
                    <a:xfrm flipH="1">
                      <a:off x="7020" y="7581"/>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9" name="Line 93"/>
                    <p:cNvSpPr>
                      <a:spLocks noChangeShapeType="1"/>
                    </p:cNvSpPr>
                    <p:nvPr/>
                  </p:nvSpPr>
                  <p:spPr bwMode="auto">
                    <a:xfrm>
                      <a:off x="702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0" name="Line 94"/>
                    <p:cNvSpPr>
                      <a:spLocks noChangeShapeType="1"/>
                    </p:cNvSpPr>
                    <p:nvPr/>
                  </p:nvSpPr>
                  <p:spPr bwMode="auto">
                    <a:xfrm>
                      <a:off x="738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1" name="Line 95"/>
                    <p:cNvSpPr>
                      <a:spLocks noChangeShapeType="1"/>
                    </p:cNvSpPr>
                    <p:nvPr/>
                  </p:nvSpPr>
                  <p:spPr bwMode="auto">
                    <a:xfrm flipV="1">
                      <a:off x="7200" y="7473"/>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22" name="Oval 96"/>
                    <p:cNvSpPr>
                      <a:spLocks noChangeArrowheads="1"/>
                    </p:cNvSpPr>
                    <p:nvPr/>
                  </p:nvSpPr>
                  <p:spPr bwMode="auto">
                    <a:xfrm>
                      <a:off x="7104" y="7353"/>
                      <a:ext cx="180" cy="156"/>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816" name="Line 97"/>
                  <p:cNvSpPr>
                    <a:spLocks noChangeShapeType="1"/>
                  </p:cNvSpPr>
                  <p:nvPr/>
                </p:nvSpPr>
                <p:spPr bwMode="auto">
                  <a:xfrm>
                    <a:off x="7104" y="743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21" name="Group 98"/>
                <p:cNvGrpSpPr>
                  <a:grpSpLocks/>
                </p:cNvGrpSpPr>
                <p:nvPr/>
              </p:nvGrpSpPr>
              <p:grpSpPr bwMode="auto">
                <a:xfrm>
                  <a:off x="3960" y="3549"/>
                  <a:ext cx="360" cy="384"/>
                  <a:chOff x="7020" y="7353"/>
                  <a:chExt cx="360" cy="384"/>
                </a:xfrm>
              </p:grpSpPr>
              <p:grpSp>
                <p:nvGrpSpPr>
                  <p:cNvPr id="70807" name="Group 99"/>
                  <p:cNvGrpSpPr>
                    <a:grpSpLocks/>
                  </p:cNvGrpSpPr>
                  <p:nvPr/>
                </p:nvGrpSpPr>
                <p:grpSpPr bwMode="auto">
                  <a:xfrm>
                    <a:off x="7020" y="7353"/>
                    <a:ext cx="360" cy="384"/>
                    <a:chOff x="7020" y="7353"/>
                    <a:chExt cx="360" cy="384"/>
                  </a:xfrm>
                </p:grpSpPr>
                <p:sp>
                  <p:nvSpPr>
                    <p:cNvPr id="70809" name="Line 100"/>
                    <p:cNvSpPr>
                      <a:spLocks noChangeShapeType="1"/>
                    </p:cNvSpPr>
                    <p:nvPr/>
                  </p:nvSpPr>
                  <p:spPr bwMode="auto">
                    <a:xfrm>
                      <a:off x="7020" y="7569"/>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0" name="Line 101"/>
                    <p:cNvSpPr>
                      <a:spLocks noChangeShapeType="1"/>
                    </p:cNvSpPr>
                    <p:nvPr/>
                  </p:nvSpPr>
                  <p:spPr bwMode="auto">
                    <a:xfrm flipH="1">
                      <a:off x="7020" y="7581"/>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1" name="Line 102"/>
                    <p:cNvSpPr>
                      <a:spLocks noChangeShapeType="1"/>
                    </p:cNvSpPr>
                    <p:nvPr/>
                  </p:nvSpPr>
                  <p:spPr bwMode="auto">
                    <a:xfrm>
                      <a:off x="702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2" name="Line 103"/>
                    <p:cNvSpPr>
                      <a:spLocks noChangeShapeType="1"/>
                    </p:cNvSpPr>
                    <p:nvPr/>
                  </p:nvSpPr>
                  <p:spPr bwMode="auto">
                    <a:xfrm>
                      <a:off x="738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3" name="Line 104"/>
                    <p:cNvSpPr>
                      <a:spLocks noChangeShapeType="1"/>
                    </p:cNvSpPr>
                    <p:nvPr/>
                  </p:nvSpPr>
                  <p:spPr bwMode="auto">
                    <a:xfrm flipV="1">
                      <a:off x="7200" y="7473"/>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14" name="Oval 105"/>
                    <p:cNvSpPr>
                      <a:spLocks noChangeArrowheads="1"/>
                    </p:cNvSpPr>
                    <p:nvPr/>
                  </p:nvSpPr>
                  <p:spPr bwMode="auto">
                    <a:xfrm>
                      <a:off x="7104" y="7353"/>
                      <a:ext cx="180" cy="156"/>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808" name="Line 106"/>
                  <p:cNvSpPr>
                    <a:spLocks noChangeShapeType="1"/>
                  </p:cNvSpPr>
                  <p:nvPr/>
                </p:nvSpPr>
                <p:spPr bwMode="auto">
                  <a:xfrm>
                    <a:off x="7104" y="743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22" name="Oval 107"/>
                <p:cNvSpPr>
                  <a:spLocks noChangeArrowheads="1"/>
                </p:cNvSpPr>
                <p:nvPr/>
              </p:nvSpPr>
              <p:spPr bwMode="auto">
                <a:xfrm>
                  <a:off x="4680" y="3045"/>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70723" name="Line 108"/>
                <p:cNvSpPr>
                  <a:spLocks noChangeShapeType="1"/>
                </p:cNvSpPr>
                <p:nvPr/>
              </p:nvSpPr>
              <p:spPr bwMode="auto">
                <a:xfrm>
                  <a:off x="3420" y="3825"/>
                  <a:ext cx="5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4" name="Line 109"/>
                <p:cNvSpPr>
                  <a:spLocks noChangeShapeType="1"/>
                </p:cNvSpPr>
                <p:nvPr/>
              </p:nvSpPr>
              <p:spPr bwMode="auto">
                <a:xfrm>
                  <a:off x="4320" y="3825"/>
                  <a:ext cx="10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5" name="Line 110"/>
                <p:cNvSpPr>
                  <a:spLocks noChangeShapeType="1"/>
                </p:cNvSpPr>
                <p:nvPr/>
              </p:nvSpPr>
              <p:spPr bwMode="auto">
                <a:xfrm>
                  <a:off x="5760" y="3825"/>
                  <a:ext cx="5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726" name="Group 111"/>
                <p:cNvGrpSpPr>
                  <a:grpSpLocks/>
                </p:cNvGrpSpPr>
                <p:nvPr/>
              </p:nvGrpSpPr>
              <p:grpSpPr bwMode="auto">
                <a:xfrm>
                  <a:off x="7380" y="5853"/>
                  <a:ext cx="360" cy="372"/>
                  <a:chOff x="6300" y="7197"/>
                  <a:chExt cx="360" cy="372"/>
                </a:xfrm>
              </p:grpSpPr>
              <p:sp>
                <p:nvSpPr>
                  <p:cNvPr id="70803" name="Line 112"/>
                  <p:cNvSpPr>
                    <a:spLocks noChangeShapeType="1"/>
                  </p:cNvSpPr>
                  <p:nvPr/>
                </p:nvSpPr>
                <p:spPr bwMode="auto">
                  <a:xfrm flipH="1">
                    <a:off x="6300" y="7413"/>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04" name="Line 113"/>
                  <p:cNvSpPr>
                    <a:spLocks noChangeShapeType="1"/>
                  </p:cNvSpPr>
                  <p:nvPr/>
                </p:nvSpPr>
                <p:spPr bwMode="auto">
                  <a:xfrm>
                    <a:off x="6480" y="7413"/>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05" name="Line 114"/>
                  <p:cNvSpPr>
                    <a:spLocks noChangeShapeType="1"/>
                  </p:cNvSpPr>
                  <p:nvPr/>
                </p:nvSpPr>
                <p:spPr bwMode="auto">
                  <a:xfrm>
                    <a:off x="6300" y="7569"/>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06" name="Oval 115"/>
                  <p:cNvSpPr>
                    <a:spLocks noChangeArrowheads="1"/>
                  </p:cNvSpPr>
                  <p:nvPr/>
                </p:nvSpPr>
                <p:spPr bwMode="auto">
                  <a:xfrm>
                    <a:off x="6300" y="7197"/>
                    <a:ext cx="360" cy="312"/>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727" name="Line 116"/>
                <p:cNvSpPr>
                  <a:spLocks noChangeShapeType="1"/>
                </p:cNvSpPr>
                <p:nvPr/>
              </p:nvSpPr>
              <p:spPr bwMode="auto">
                <a:xfrm>
                  <a:off x="6660" y="4605"/>
                  <a:ext cx="0" cy="14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28" name="Line 117"/>
                <p:cNvSpPr>
                  <a:spLocks noChangeShapeType="1"/>
                </p:cNvSpPr>
                <p:nvPr/>
              </p:nvSpPr>
              <p:spPr bwMode="auto">
                <a:xfrm>
                  <a:off x="6660" y="6009"/>
                  <a:ext cx="9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29" name="Line 118"/>
                <p:cNvSpPr>
                  <a:spLocks noChangeShapeType="1"/>
                </p:cNvSpPr>
                <p:nvPr/>
              </p:nvSpPr>
              <p:spPr bwMode="auto">
                <a:xfrm flipV="1">
                  <a:off x="7740" y="3981"/>
                  <a:ext cx="0" cy="202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30" name="Line 119"/>
                <p:cNvSpPr>
                  <a:spLocks noChangeShapeType="1"/>
                </p:cNvSpPr>
                <p:nvPr/>
              </p:nvSpPr>
              <p:spPr bwMode="auto">
                <a:xfrm flipH="1">
                  <a:off x="6984" y="3981"/>
                  <a:ext cx="7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1" name="Line 120"/>
                <p:cNvSpPr>
                  <a:spLocks noChangeShapeType="1"/>
                </p:cNvSpPr>
                <p:nvPr/>
              </p:nvSpPr>
              <p:spPr bwMode="auto">
                <a:xfrm flipV="1">
                  <a:off x="9360" y="6609"/>
                  <a:ext cx="0" cy="93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32" name="Line 121"/>
                <p:cNvSpPr>
                  <a:spLocks noChangeShapeType="1"/>
                </p:cNvSpPr>
                <p:nvPr/>
              </p:nvSpPr>
              <p:spPr bwMode="auto">
                <a:xfrm flipV="1">
                  <a:off x="9360" y="4137"/>
                  <a:ext cx="0" cy="20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3" name="Line 122"/>
                <p:cNvSpPr>
                  <a:spLocks noChangeShapeType="1"/>
                </p:cNvSpPr>
                <p:nvPr/>
              </p:nvSpPr>
              <p:spPr bwMode="auto">
                <a:xfrm>
                  <a:off x="7740" y="4857"/>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4" name="Line 123"/>
                <p:cNvSpPr>
                  <a:spLocks noChangeShapeType="1"/>
                </p:cNvSpPr>
                <p:nvPr/>
              </p:nvSpPr>
              <p:spPr bwMode="auto">
                <a:xfrm>
                  <a:off x="8460" y="4857"/>
                  <a:ext cx="9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35" name="Line 124"/>
                <p:cNvSpPr>
                  <a:spLocks noChangeShapeType="1"/>
                </p:cNvSpPr>
                <p:nvPr/>
              </p:nvSpPr>
              <p:spPr bwMode="auto">
                <a:xfrm>
                  <a:off x="7200" y="7545"/>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6" name="Line 125"/>
                <p:cNvSpPr>
                  <a:spLocks noChangeShapeType="1"/>
                </p:cNvSpPr>
                <p:nvPr/>
              </p:nvSpPr>
              <p:spPr bwMode="auto">
                <a:xfrm flipH="1">
                  <a:off x="8640" y="3825"/>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7" name="Line 126"/>
                <p:cNvSpPr>
                  <a:spLocks noChangeShapeType="1"/>
                </p:cNvSpPr>
                <p:nvPr/>
              </p:nvSpPr>
              <p:spPr bwMode="auto">
                <a:xfrm>
                  <a:off x="8640" y="3825"/>
                  <a:ext cx="0" cy="9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8" name="Line 127"/>
                <p:cNvSpPr>
                  <a:spLocks noChangeShapeType="1"/>
                </p:cNvSpPr>
                <p:nvPr/>
              </p:nvSpPr>
              <p:spPr bwMode="auto">
                <a:xfrm>
                  <a:off x="8640" y="4917"/>
                  <a:ext cx="0" cy="26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39" name="Line 128"/>
                <p:cNvSpPr>
                  <a:spLocks noChangeShapeType="1"/>
                </p:cNvSpPr>
                <p:nvPr/>
              </p:nvSpPr>
              <p:spPr bwMode="auto">
                <a:xfrm>
                  <a:off x="7920" y="7569"/>
                  <a:ext cx="126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40" name="Line 129"/>
                <p:cNvSpPr>
                  <a:spLocks noChangeShapeType="1"/>
                </p:cNvSpPr>
                <p:nvPr/>
              </p:nvSpPr>
              <p:spPr bwMode="auto">
                <a:xfrm>
                  <a:off x="9720" y="3069"/>
                  <a:ext cx="1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1" name="Line 130"/>
                <p:cNvSpPr>
                  <a:spLocks noChangeShapeType="1"/>
                </p:cNvSpPr>
                <p:nvPr/>
              </p:nvSpPr>
              <p:spPr bwMode="auto">
                <a:xfrm>
                  <a:off x="11700" y="3201"/>
                  <a:ext cx="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2" name="Line 131"/>
                <p:cNvSpPr>
                  <a:spLocks noChangeShapeType="1"/>
                </p:cNvSpPr>
                <p:nvPr/>
              </p:nvSpPr>
              <p:spPr bwMode="auto">
                <a:xfrm>
                  <a:off x="11700" y="3081"/>
                  <a:ext cx="0"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743" name="Group 132"/>
                <p:cNvGrpSpPr>
                  <a:grpSpLocks/>
                </p:cNvGrpSpPr>
                <p:nvPr/>
              </p:nvGrpSpPr>
              <p:grpSpPr bwMode="auto">
                <a:xfrm>
                  <a:off x="12624" y="3969"/>
                  <a:ext cx="180" cy="228"/>
                  <a:chOff x="7020" y="7353"/>
                  <a:chExt cx="360" cy="384"/>
                </a:xfrm>
              </p:grpSpPr>
              <p:grpSp>
                <p:nvGrpSpPr>
                  <p:cNvPr id="70795" name="Group 133"/>
                  <p:cNvGrpSpPr>
                    <a:grpSpLocks/>
                  </p:cNvGrpSpPr>
                  <p:nvPr/>
                </p:nvGrpSpPr>
                <p:grpSpPr bwMode="auto">
                  <a:xfrm>
                    <a:off x="7020" y="7353"/>
                    <a:ext cx="360" cy="384"/>
                    <a:chOff x="7020" y="7353"/>
                    <a:chExt cx="360" cy="384"/>
                  </a:xfrm>
                </p:grpSpPr>
                <p:sp>
                  <p:nvSpPr>
                    <p:cNvPr id="70797" name="Line 134"/>
                    <p:cNvSpPr>
                      <a:spLocks noChangeShapeType="1"/>
                    </p:cNvSpPr>
                    <p:nvPr/>
                  </p:nvSpPr>
                  <p:spPr bwMode="auto">
                    <a:xfrm>
                      <a:off x="7020" y="7569"/>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8" name="Line 135"/>
                    <p:cNvSpPr>
                      <a:spLocks noChangeShapeType="1"/>
                    </p:cNvSpPr>
                    <p:nvPr/>
                  </p:nvSpPr>
                  <p:spPr bwMode="auto">
                    <a:xfrm flipH="1">
                      <a:off x="7020" y="7581"/>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9" name="Line 136"/>
                    <p:cNvSpPr>
                      <a:spLocks noChangeShapeType="1"/>
                    </p:cNvSpPr>
                    <p:nvPr/>
                  </p:nvSpPr>
                  <p:spPr bwMode="auto">
                    <a:xfrm>
                      <a:off x="702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00" name="Line 137"/>
                    <p:cNvSpPr>
                      <a:spLocks noChangeShapeType="1"/>
                    </p:cNvSpPr>
                    <p:nvPr/>
                  </p:nvSpPr>
                  <p:spPr bwMode="auto">
                    <a:xfrm>
                      <a:off x="738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01" name="Line 138"/>
                    <p:cNvSpPr>
                      <a:spLocks noChangeShapeType="1"/>
                    </p:cNvSpPr>
                    <p:nvPr/>
                  </p:nvSpPr>
                  <p:spPr bwMode="auto">
                    <a:xfrm flipV="1">
                      <a:off x="7200" y="7473"/>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802" name="Oval 139"/>
                    <p:cNvSpPr>
                      <a:spLocks noChangeArrowheads="1"/>
                    </p:cNvSpPr>
                    <p:nvPr/>
                  </p:nvSpPr>
                  <p:spPr bwMode="auto">
                    <a:xfrm>
                      <a:off x="7104" y="7353"/>
                      <a:ext cx="180" cy="156"/>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796" name="Line 140"/>
                  <p:cNvSpPr>
                    <a:spLocks noChangeShapeType="1"/>
                  </p:cNvSpPr>
                  <p:nvPr/>
                </p:nvSpPr>
                <p:spPr bwMode="auto">
                  <a:xfrm>
                    <a:off x="7104" y="743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44" name="Group 141"/>
                <p:cNvGrpSpPr>
                  <a:grpSpLocks/>
                </p:cNvGrpSpPr>
                <p:nvPr/>
              </p:nvGrpSpPr>
              <p:grpSpPr bwMode="auto">
                <a:xfrm>
                  <a:off x="12612" y="4749"/>
                  <a:ext cx="180" cy="228"/>
                  <a:chOff x="7020" y="7353"/>
                  <a:chExt cx="360" cy="384"/>
                </a:xfrm>
              </p:grpSpPr>
              <p:grpSp>
                <p:nvGrpSpPr>
                  <p:cNvPr id="70787" name="Group 142"/>
                  <p:cNvGrpSpPr>
                    <a:grpSpLocks/>
                  </p:cNvGrpSpPr>
                  <p:nvPr/>
                </p:nvGrpSpPr>
                <p:grpSpPr bwMode="auto">
                  <a:xfrm>
                    <a:off x="7020" y="7353"/>
                    <a:ext cx="360" cy="384"/>
                    <a:chOff x="7020" y="7353"/>
                    <a:chExt cx="360" cy="384"/>
                  </a:xfrm>
                </p:grpSpPr>
                <p:sp>
                  <p:nvSpPr>
                    <p:cNvPr id="70789" name="Line 143"/>
                    <p:cNvSpPr>
                      <a:spLocks noChangeShapeType="1"/>
                    </p:cNvSpPr>
                    <p:nvPr/>
                  </p:nvSpPr>
                  <p:spPr bwMode="auto">
                    <a:xfrm>
                      <a:off x="7020" y="7569"/>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0" name="Line 144"/>
                    <p:cNvSpPr>
                      <a:spLocks noChangeShapeType="1"/>
                    </p:cNvSpPr>
                    <p:nvPr/>
                  </p:nvSpPr>
                  <p:spPr bwMode="auto">
                    <a:xfrm flipH="1">
                      <a:off x="7020" y="7581"/>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1" name="Line 145"/>
                    <p:cNvSpPr>
                      <a:spLocks noChangeShapeType="1"/>
                    </p:cNvSpPr>
                    <p:nvPr/>
                  </p:nvSpPr>
                  <p:spPr bwMode="auto">
                    <a:xfrm>
                      <a:off x="702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2" name="Line 146"/>
                    <p:cNvSpPr>
                      <a:spLocks noChangeShapeType="1"/>
                    </p:cNvSpPr>
                    <p:nvPr/>
                  </p:nvSpPr>
                  <p:spPr bwMode="auto">
                    <a:xfrm>
                      <a:off x="738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3" name="Line 147"/>
                    <p:cNvSpPr>
                      <a:spLocks noChangeShapeType="1"/>
                    </p:cNvSpPr>
                    <p:nvPr/>
                  </p:nvSpPr>
                  <p:spPr bwMode="auto">
                    <a:xfrm flipV="1">
                      <a:off x="7200" y="7473"/>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94" name="Oval 148"/>
                    <p:cNvSpPr>
                      <a:spLocks noChangeArrowheads="1"/>
                    </p:cNvSpPr>
                    <p:nvPr/>
                  </p:nvSpPr>
                  <p:spPr bwMode="auto">
                    <a:xfrm>
                      <a:off x="7104" y="7353"/>
                      <a:ext cx="180" cy="156"/>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788" name="Line 149"/>
                  <p:cNvSpPr>
                    <a:spLocks noChangeShapeType="1"/>
                  </p:cNvSpPr>
                  <p:nvPr/>
                </p:nvSpPr>
                <p:spPr bwMode="auto">
                  <a:xfrm>
                    <a:off x="7104" y="743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745" name="Group 150"/>
                <p:cNvGrpSpPr>
                  <a:grpSpLocks/>
                </p:cNvGrpSpPr>
                <p:nvPr/>
              </p:nvGrpSpPr>
              <p:grpSpPr bwMode="auto">
                <a:xfrm rot="-5400000">
                  <a:off x="11844" y="4725"/>
                  <a:ext cx="180" cy="228"/>
                  <a:chOff x="7020" y="7353"/>
                  <a:chExt cx="360" cy="384"/>
                </a:xfrm>
              </p:grpSpPr>
              <p:grpSp>
                <p:nvGrpSpPr>
                  <p:cNvPr id="70779" name="Group 151"/>
                  <p:cNvGrpSpPr>
                    <a:grpSpLocks/>
                  </p:cNvGrpSpPr>
                  <p:nvPr/>
                </p:nvGrpSpPr>
                <p:grpSpPr bwMode="auto">
                  <a:xfrm>
                    <a:off x="7020" y="7353"/>
                    <a:ext cx="360" cy="384"/>
                    <a:chOff x="7020" y="7353"/>
                    <a:chExt cx="360" cy="384"/>
                  </a:xfrm>
                </p:grpSpPr>
                <p:sp>
                  <p:nvSpPr>
                    <p:cNvPr id="70781" name="Line 152"/>
                    <p:cNvSpPr>
                      <a:spLocks noChangeShapeType="1"/>
                    </p:cNvSpPr>
                    <p:nvPr/>
                  </p:nvSpPr>
                  <p:spPr bwMode="auto">
                    <a:xfrm>
                      <a:off x="7020" y="7569"/>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2" name="Line 153"/>
                    <p:cNvSpPr>
                      <a:spLocks noChangeShapeType="1"/>
                    </p:cNvSpPr>
                    <p:nvPr/>
                  </p:nvSpPr>
                  <p:spPr bwMode="auto">
                    <a:xfrm flipH="1">
                      <a:off x="7020" y="7581"/>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3" name="Line 154"/>
                    <p:cNvSpPr>
                      <a:spLocks noChangeShapeType="1"/>
                    </p:cNvSpPr>
                    <p:nvPr/>
                  </p:nvSpPr>
                  <p:spPr bwMode="auto">
                    <a:xfrm>
                      <a:off x="702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4" name="Line 155"/>
                    <p:cNvSpPr>
                      <a:spLocks noChangeShapeType="1"/>
                    </p:cNvSpPr>
                    <p:nvPr/>
                  </p:nvSpPr>
                  <p:spPr bwMode="auto">
                    <a:xfrm>
                      <a:off x="7380" y="7569"/>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5" name="Line 156"/>
                    <p:cNvSpPr>
                      <a:spLocks noChangeShapeType="1"/>
                    </p:cNvSpPr>
                    <p:nvPr/>
                  </p:nvSpPr>
                  <p:spPr bwMode="auto">
                    <a:xfrm flipV="1">
                      <a:off x="7200" y="7473"/>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86" name="Oval 157"/>
                    <p:cNvSpPr>
                      <a:spLocks noChangeArrowheads="1"/>
                    </p:cNvSpPr>
                    <p:nvPr/>
                  </p:nvSpPr>
                  <p:spPr bwMode="auto">
                    <a:xfrm>
                      <a:off x="7104" y="7353"/>
                      <a:ext cx="180" cy="156"/>
                    </a:xfrm>
                    <a:prstGeom prst="ellipse">
                      <a:avLst/>
                    </a:prstGeom>
                    <a:solidFill>
                      <a:srgbClr val="FFFFFF"/>
                    </a:solidFill>
                    <a:ln w="9525">
                      <a:solidFill>
                        <a:srgbClr val="000000"/>
                      </a:solidFill>
                      <a:round/>
                      <a:headEnd/>
                      <a:tailEnd/>
                    </a:ln>
                  </p:spPr>
                  <p:txBody>
                    <a:bodyPr/>
                    <a:lstStyle/>
                    <a:p>
                      <a:endParaRPr lang="zh-CN" altLang="en-US"/>
                    </a:p>
                  </p:txBody>
                </p:sp>
              </p:grpSp>
              <p:sp>
                <p:nvSpPr>
                  <p:cNvPr id="70780" name="Line 158"/>
                  <p:cNvSpPr>
                    <a:spLocks noChangeShapeType="1"/>
                  </p:cNvSpPr>
                  <p:nvPr/>
                </p:nvSpPr>
                <p:spPr bwMode="auto">
                  <a:xfrm>
                    <a:off x="7104" y="7437"/>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46" name="Line 159"/>
                <p:cNvSpPr>
                  <a:spLocks noChangeShapeType="1"/>
                </p:cNvSpPr>
                <p:nvPr/>
              </p:nvSpPr>
              <p:spPr bwMode="auto">
                <a:xfrm>
                  <a:off x="11988" y="4605"/>
                  <a:ext cx="0"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7" name="Line 160"/>
                <p:cNvSpPr>
                  <a:spLocks noChangeShapeType="1"/>
                </p:cNvSpPr>
                <p:nvPr/>
              </p:nvSpPr>
              <p:spPr bwMode="auto">
                <a:xfrm>
                  <a:off x="12000" y="4929"/>
                  <a:ext cx="0"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8" name="Line 161"/>
                <p:cNvSpPr>
                  <a:spLocks noChangeShapeType="1"/>
                </p:cNvSpPr>
                <p:nvPr/>
              </p:nvSpPr>
              <p:spPr bwMode="auto">
                <a:xfrm>
                  <a:off x="12420" y="3765"/>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49" name="Line 162"/>
                <p:cNvSpPr>
                  <a:spLocks noChangeShapeType="1"/>
                </p:cNvSpPr>
                <p:nvPr/>
              </p:nvSpPr>
              <p:spPr bwMode="auto">
                <a:xfrm>
                  <a:off x="12780" y="3765"/>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0" name="Line 163"/>
                <p:cNvSpPr>
                  <a:spLocks noChangeShapeType="1"/>
                </p:cNvSpPr>
                <p:nvPr/>
              </p:nvSpPr>
              <p:spPr bwMode="auto">
                <a:xfrm>
                  <a:off x="12792" y="4149"/>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1" name="Line 164"/>
                <p:cNvSpPr>
                  <a:spLocks noChangeShapeType="1"/>
                </p:cNvSpPr>
                <p:nvPr/>
              </p:nvSpPr>
              <p:spPr bwMode="auto">
                <a:xfrm>
                  <a:off x="12408" y="4137"/>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2" name="Line 165"/>
                <p:cNvSpPr>
                  <a:spLocks noChangeShapeType="1"/>
                </p:cNvSpPr>
                <p:nvPr/>
              </p:nvSpPr>
              <p:spPr bwMode="auto">
                <a:xfrm>
                  <a:off x="12792" y="4917"/>
                  <a:ext cx="1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3" name="Line 166"/>
                <p:cNvSpPr>
                  <a:spLocks noChangeShapeType="1"/>
                </p:cNvSpPr>
                <p:nvPr/>
              </p:nvSpPr>
              <p:spPr bwMode="auto">
                <a:xfrm>
                  <a:off x="12960" y="3765"/>
                  <a:ext cx="0" cy="20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4" name="Line 167"/>
                <p:cNvSpPr>
                  <a:spLocks noChangeShapeType="1"/>
                </p:cNvSpPr>
                <p:nvPr/>
              </p:nvSpPr>
              <p:spPr bwMode="auto">
                <a:xfrm>
                  <a:off x="12960" y="5757"/>
                  <a:ext cx="36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55" name="Line 168"/>
                <p:cNvSpPr>
                  <a:spLocks noChangeShapeType="1"/>
                </p:cNvSpPr>
                <p:nvPr/>
              </p:nvSpPr>
              <p:spPr bwMode="auto">
                <a:xfrm>
                  <a:off x="12240" y="4605"/>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6" name="Line 169"/>
                <p:cNvSpPr>
                  <a:spLocks noChangeShapeType="1"/>
                </p:cNvSpPr>
                <p:nvPr/>
              </p:nvSpPr>
              <p:spPr bwMode="auto">
                <a:xfrm>
                  <a:off x="12240" y="4917"/>
                  <a:ext cx="3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7" name="Line 170"/>
                <p:cNvSpPr>
                  <a:spLocks noChangeShapeType="1"/>
                </p:cNvSpPr>
                <p:nvPr/>
              </p:nvSpPr>
              <p:spPr bwMode="auto">
                <a:xfrm flipV="1">
                  <a:off x="11964" y="2733"/>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8" name="Line 171"/>
                <p:cNvSpPr>
                  <a:spLocks noChangeShapeType="1"/>
                </p:cNvSpPr>
                <p:nvPr/>
              </p:nvSpPr>
              <p:spPr bwMode="auto">
                <a:xfrm>
                  <a:off x="11952" y="275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59" name="AutoShape 172"/>
                <p:cNvSpPr>
                  <a:spLocks noChangeArrowheads="1"/>
                </p:cNvSpPr>
                <p:nvPr/>
              </p:nvSpPr>
              <p:spPr bwMode="auto">
                <a:xfrm>
                  <a:off x="12360" y="1845"/>
                  <a:ext cx="660" cy="228"/>
                </a:xfrm>
                <a:prstGeom prst="rightArrow">
                  <a:avLst>
                    <a:gd name="adj1" fmla="val 50000"/>
                    <a:gd name="adj2" fmla="val 72368"/>
                  </a:avLst>
                </a:prstGeom>
                <a:solidFill>
                  <a:srgbClr val="FFFFFF"/>
                </a:solidFill>
                <a:ln w="9525">
                  <a:solidFill>
                    <a:srgbClr val="000000"/>
                  </a:solidFill>
                  <a:miter lim="800000"/>
                  <a:headEnd/>
                  <a:tailEnd/>
                </a:ln>
              </p:spPr>
              <p:txBody>
                <a:bodyPr/>
                <a:lstStyle/>
                <a:p>
                  <a:endParaRPr lang="zh-CN" altLang="en-US"/>
                </a:p>
              </p:txBody>
            </p:sp>
            <p:sp>
              <p:nvSpPr>
                <p:cNvPr id="70760" name="Line 173"/>
                <p:cNvSpPr>
                  <a:spLocks noChangeShapeType="1"/>
                </p:cNvSpPr>
                <p:nvPr/>
              </p:nvSpPr>
              <p:spPr bwMode="auto">
                <a:xfrm flipV="1">
                  <a:off x="9288" y="1917"/>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1" name="Line 174"/>
                <p:cNvSpPr>
                  <a:spLocks noChangeShapeType="1"/>
                </p:cNvSpPr>
                <p:nvPr/>
              </p:nvSpPr>
              <p:spPr bwMode="auto">
                <a:xfrm>
                  <a:off x="9288" y="1941"/>
                  <a:ext cx="30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2" name="Line 175"/>
                <p:cNvSpPr>
                  <a:spLocks noChangeShapeType="1"/>
                </p:cNvSpPr>
                <p:nvPr/>
              </p:nvSpPr>
              <p:spPr bwMode="auto">
                <a:xfrm flipV="1">
                  <a:off x="10440" y="6633"/>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763" name="Line 176"/>
                <p:cNvSpPr>
                  <a:spLocks noChangeShapeType="1"/>
                </p:cNvSpPr>
                <p:nvPr/>
              </p:nvSpPr>
              <p:spPr bwMode="auto">
                <a:xfrm>
                  <a:off x="9720" y="5853"/>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4" name="Line 177"/>
                <p:cNvSpPr>
                  <a:spLocks noChangeShapeType="1"/>
                </p:cNvSpPr>
                <p:nvPr/>
              </p:nvSpPr>
              <p:spPr bwMode="auto">
                <a:xfrm flipV="1">
                  <a:off x="9720" y="5541"/>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5" name="Line 178"/>
                <p:cNvSpPr>
                  <a:spLocks noChangeShapeType="1"/>
                </p:cNvSpPr>
                <p:nvPr/>
              </p:nvSpPr>
              <p:spPr bwMode="auto">
                <a:xfrm>
                  <a:off x="4860" y="3357"/>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6" name="Line 179"/>
                <p:cNvSpPr>
                  <a:spLocks noChangeShapeType="1"/>
                </p:cNvSpPr>
                <p:nvPr/>
              </p:nvSpPr>
              <p:spPr bwMode="auto">
                <a:xfrm flipH="1">
                  <a:off x="4140" y="3201"/>
                  <a:ext cx="5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7" name="Line 180"/>
                <p:cNvSpPr>
                  <a:spLocks noChangeShapeType="1"/>
                </p:cNvSpPr>
                <p:nvPr/>
              </p:nvSpPr>
              <p:spPr bwMode="auto">
                <a:xfrm>
                  <a:off x="4140" y="3201"/>
                  <a:ext cx="0" cy="312"/>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68" name="Oval 181"/>
                <p:cNvSpPr>
                  <a:spLocks noChangeArrowheads="1"/>
                </p:cNvSpPr>
                <p:nvPr/>
              </p:nvSpPr>
              <p:spPr bwMode="auto">
                <a:xfrm>
                  <a:off x="7200" y="4137"/>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70769" name="Oval 182"/>
                <p:cNvSpPr>
                  <a:spLocks noChangeArrowheads="1"/>
                </p:cNvSpPr>
                <p:nvPr/>
              </p:nvSpPr>
              <p:spPr bwMode="auto">
                <a:xfrm>
                  <a:off x="9900" y="3693"/>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70770" name="Oval 183"/>
                <p:cNvSpPr>
                  <a:spLocks noChangeArrowheads="1"/>
                </p:cNvSpPr>
                <p:nvPr/>
              </p:nvSpPr>
              <p:spPr bwMode="auto">
                <a:xfrm>
                  <a:off x="7596" y="6657"/>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70771" name="Line 184"/>
                <p:cNvSpPr>
                  <a:spLocks noChangeShapeType="1"/>
                </p:cNvSpPr>
                <p:nvPr/>
              </p:nvSpPr>
              <p:spPr bwMode="auto">
                <a:xfrm>
                  <a:off x="7920" y="6789"/>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2" name="Line 185"/>
                <p:cNvSpPr>
                  <a:spLocks noChangeShapeType="1"/>
                </p:cNvSpPr>
                <p:nvPr/>
              </p:nvSpPr>
              <p:spPr bwMode="auto">
                <a:xfrm>
                  <a:off x="7740" y="6945"/>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3" name="Line 186"/>
                <p:cNvSpPr>
                  <a:spLocks noChangeShapeType="1"/>
                </p:cNvSpPr>
                <p:nvPr/>
              </p:nvSpPr>
              <p:spPr bwMode="auto">
                <a:xfrm>
                  <a:off x="9720" y="3873"/>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4" name="Line 187"/>
                <p:cNvSpPr>
                  <a:spLocks noChangeShapeType="1"/>
                </p:cNvSpPr>
                <p:nvPr/>
              </p:nvSpPr>
              <p:spPr bwMode="auto">
                <a:xfrm>
                  <a:off x="10080" y="4029"/>
                  <a:ext cx="0" cy="171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5" name="Line 188"/>
                <p:cNvSpPr>
                  <a:spLocks noChangeShapeType="1"/>
                </p:cNvSpPr>
                <p:nvPr/>
              </p:nvSpPr>
              <p:spPr bwMode="auto">
                <a:xfrm>
                  <a:off x="9876" y="5781"/>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6" name="Line 189"/>
                <p:cNvSpPr>
                  <a:spLocks noChangeShapeType="1"/>
                </p:cNvSpPr>
                <p:nvPr/>
              </p:nvSpPr>
              <p:spPr bwMode="auto">
                <a:xfrm flipH="1">
                  <a:off x="6840" y="4293"/>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7" name="Line 190"/>
                <p:cNvSpPr>
                  <a:spLocks noChangeShapeType="1"/>
                </p:cNvSpPr>
                <p:nvPr/>
              </p:nvSpPr>
              <p:spPr bwMode="auto">
                <a:xfrm>
                  <a:off x="7560" y="4293"/>
                  <a:ext cx="7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78" name="Line 191"/>
                <p:cNvSpPr>
                  <a:spLocks noChangeShapeType="1"/>
                </p:cNvSpPr>
                <p:nvPr/>
              </p:nvSpPr>
              <p:spPr bwMode="auto">
                <a:xfrm>
                  <a:off x="8280" y="4293"/>
                  <a:ext cx="0" cy="31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93" name="Rectangle 192"/>
              <p:cNvSpPr>
                <a:spLocks noChangeArrowheads="1"/>
              </p:cNvSpPr>
              <p:nvPr/>
            </p:nvSpPr>
            <p:spPr bwMode="auto">
              <a:xfrm rot="3022603">
                <a:off x="3540" y="4137"/>
                <a:ext cx="336" cy="336"/>
              </a:xfrm>
              <a:prstGeom prst="rect">
                <a:avLst/>
              </a:prstGeom>
              <a:solidFill>
                <a:srgbClr val="FFFFFF"/>
              </a:solidFill>
              <a:ln w="9525">
                <a:solidFill>
                  <a:srgbClr val="000000"/>
                </a:solidFill>
                <a:miter lim="800000"/>
                <a:headEnd/>
                <a:tailEnd/>
              </a:ln>
            </p:spPr>
            <p:txBody>
              <a:bodyPr/>
              <a:lstStyle/>
              <a:p>
                <a:endParaRPr lang="zh-CN" altLang="en-US"/>
              </a:p>
            </p:txBody>
          </p:sp>
          <p:sp>
            <p:nvSpPr>
              <p:cNvPr id="70694" name="Rectangle 193"/>
              <p:cNvSpPr>
                <a:spLocks noChangeArrowheads="1"/>
              </p:cNvSpPr>
              <p:nvPr/>
            </p:nvSpPr>
            <p:spPr bwMode="auto">
              <a:xfrm rot="3022603">
                <a:off x="8796" y="5205"/>
                <a:ext cx="336" cy="336"/>
              </a:xfrm>
              <a:prstGeom prst="rect">
                <a:avLst/>
              </a:prstGeom>
              <a:solidFill>
                <a:srgbClr val="FFFFFF"/>
              </a:solidFill>
              <a:ln w="9525">
                <a:solidFill>
                  <a:srgbClr val="000000"/>
                </a:solidFill>
                <a:miter lim="800000"/>
                <a:headEnd/>
                <a:tailEnd/>
              </a:ln>
            </p:spPr>
            <p:txBody>
              <a:bodyPr/>
              <a:lstStyle/>
              <a:p>
                <a:endParaRPr lang="zh-CN" altLang="en-US"/>
              </a:p>
            </p:txBody>
          </p:sp>
          <p:sp>
            <p:nvSpPr>
              <p:cNvPr id="70695" name="Rectangle 194"/>
              <p:cNvSpPr>
                <a:spLocks noChangeArrowheads="1"/>
              </p:cNvSpPr>
              <p:nvPr/>
            </p:nvSpPr>
            <p:spPr bwMode="auto">
              <a:xfrm rot="3022603">
                <a:off x="8076" y="7917"/>
                <a:ext cx="336" cy="336"/>
              </a:xfrm>
              <a:prstGeom prst="rect">
                <a:avLst/>
              </a:prstGeom>
              <a:solidFill>
                <a:srgbClr val="FFFFFF"/>
              </a:solidFill>
              <a:ln w="9525">
                <a:solidFill>
                  <a:srgbClr val="000000"/>
                </a:solidFill>
                <a:miter lim="800000"/>
                <a:headEnd/>
                <a:tailEnd/>
              </a:ln>
            </p:spPr>
            <p:txBody>
              <a:bodyPr/>
              <a:lstStyle/>
              <a:p>
                <a:endParaRPr lang="zh-CN" altLang="en-US"/>
              </a:p>
            </p:txBody>
          </p:sp>
          <p:sp>
            <p:nvSpPr>
              <p:cNvPr id="70696" name="Rectangle 195"/>
              <p:cNvSpPr>
                <a:spLocks noChangeArrowheads="1"/>
              </p:cNvSpPr>
              <p:nvPr/>
            </p:nvSpPr>
            <p:spPr bwMode="auto">
              <a:xfrm rot="3022603">
                <a:off x="11004" y="2733"/>
                <a:ext cx="336" cy="336"/>
              </a:xfrm>
              <a:prstGeom prst="rect">
                <a:avLst/>
              </a:prstGeom>
              <a:solidFill>
                <a:srgbClr val="FFFFFF"/>
              </a:solidFill>
              <a:ln w="9525">
                <a:solidFill>
                  <a:srgbClr val="000000"/>
                </a:solidFill>
                <a:miter lim="800000"/>
                <a:headEnd/>
                <a:tailEnd/>
              </a:ln>
            </p:spPr>
            <p:txBody>
              <a:bodyPr/>
              <a:lstStyle/>
              <a:p>
                <a:endParaRPr lang="zh-CN" altLang="en-US"/>
              </a:p>
            </p:txBody>
          </p:sp>
          <p:sp>
            <p:nvSpPr>
              <p:cNvPr id="70697" name="Rectangle 196"/>
              <p:cNvSpPr>
                <a:spLocks noChangeArrowheads="1"/>
              </p:cNvSpPr>
              <p:nvPr/>
            </p:nvSpPr>
            <p:spPr bwMode="auto">
              <a:xfrm rot="3022603">
                <a:off x="5616" y="7101"/>
                <a:ext cx="336" cy="336"/>
              </a:xfrm>
              <a:prstGeom prst="rect">
                <a:avLst/>
              </a:prstGeom>
              <a:solidFill>
                <a:srgbClr val="FFFFFF"/>
              </a:solidFill>
              <a:ln w="9525">
                <a:solidFill>
                  <a:srgbClr val="000000"/>
                </a:solidFill>
                <a:miter lim="800000"/>
                <a:headEnd/>
                <a:tailEnd/>
              </a:ln>
            </p:spPr>
            <p:txBody>
              <a:bodyPr/>
              <a:lstStyle/>
              <a:p>
                <a:endParaRPr lang="zh-CN" altLang="en-US"/>
              </a:p>
            </p:txBody>
          </p:sp>
          <p:sp>
            <p:nvSpPr>
              <p:cNvPr id="70698" name="Rectangle 197"/>
              <p:cNvSpPr>
                <a:spLocks noChangeArrowheads="1"/>
              </p:cNvSpPr>
              <p:nvPr/>
            </p:nvSpPr>
            <p:spPr bwMode="auto">
              <a:xfrm rot="3022603">
                <a:off x="10260" y="3417"/>
                <a:ext cx="336" cy="33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70664" name="Text Box 198"/>
            <p:cNvSpPr txBox="1">
              <a:spLocks noChangeArrowheads="1"/>
            </p:cNvSpPr>
            <p:nvPr/>
          </p:nvSpPr>
          <p:spPr bwMode="auto">
            <a:xfrm>
              <a:off x="1150" y="743"/>
              <a:ext cx="25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FIC</a:t>
              </a:r>
            </a:p>
          </p:txBody>
        </p:sp>
        <p:sp>
          <p:nvSpPr>
            <p:cNvPr id="70665" name="Text Box 199"/>
            <p:cNvSpPr txBox="1">
              <a:spLocks noChangeArrowheads="1"/>
            </p:cNvSpPr>
            <p:nvPr/>
          </p:nvSpPr>
          <p:spPr bwMode="auto">
            <a:xfrm>
              <a:off x="2324" y="1329"/>
              <a:ext cx="30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LIC</a:t>
              </a:r>
            </a:p>
          </p:txBody>
        </p:sp>
        <p:sp>
          <p:nvSpPr>
            <p:cNvPr id="70666" name="Text Box 200"/>
            <p:cNvSpPr txBox="1">
              <a:spLocks noChangeArrowheads="1"/>
            </p:cNvSpPr>
            <p:nvPr/>
          </p:nvSpPr>
          <p:spPr bwMode="auto">
            <a:xfrm>
              <a:off x="3607" y="1094"/>
              <a:ext cx="30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TIC</a:t>
              </a:r>
            </a:p>
          </p:txBody>
        </p:sp>
        <p:sp>
          <p:nvSpPr>
            <p:cNvPr id="70667" name="Text Box 201"/>
            <p:cNvSpPr txBox="1">
              <a:spLocks noChangeArrowheads="1"/>
            </p:cNvSpPr>
            <p:nvPr/>
          </p:nvSpPr>
          <p:spPr bwMode="auto">
            <a:xfrm>
              <a:off x="2511" y="2682"/>
              <a:ext cx="27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FIC</a:t>
              </a:r>
            </a:p>
          </p:txBody>
        </p:sp>
        <p:sp>
          <p:nvSpPr>
            <p:cNvPr id="70668" name="Text Box 202"/>
            <p:cNvSpPr txBox="1">
              <a:spLocks noChangeArrowheads="1"/>
            </p:cNvSpPr>
            <p:nvPr/>
          </p:nvSpPr>
          <p:spPr bwMode="auto">
            <a:xfrm>
              <a:off x="1368" y="3168"/>
              <a:ext cx="27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P-01</a:t>
              </a:r>
            </a:p>
            <a:p>
              <a:pPr algn="just"/>
              <a:endParaRPr lang="en-US" altLang="zh-CN" sz="700" b="0">
                <a:latin typeface="Times New Roman" pitchFamily="18" charset="0"/>
              </a:endParaRPr>
            </a:p>
          </p:txBody>
        </p:sp>
        <p:sp>
          <p:nvSpPr>
            <p:cNvPr id="70669" name="Text Box 203"/>
            <p:cNvSpPr txBox="1">
              <a:spLocks noChangeArrowheads="1"/>
            </p:cNvSpPr>
            <p:nvPr/>
          </p:nvSpPr>
          <p:spPr bwMode="auto">
            <a:xfrm>
              <a:off x="2389" y="2426"/>
              <a:ext cx="27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P-02</a:t>
              </a:r>
            </a:p>
            <a:p>
              <a:pPr algn="just"/>
              <a:endParaRPr lang="en-US" altLang="zh-CN" sz="900" b="0">
                <a:latin typeface="Times New Roman" pitchFamily="18" charset="0"/>
              </a:endParaRPr>
            </a:p>
          </p:txBody>
        </p:sp>
        <p:sp>
          <p:nvSpPr>
            <p:cNvPr id="70670" name="Text Box 204"/>
            <p:cNvSpPr txBox="1">
              <a:spLocks noChangeArrowheads="1"/>
            </p:cNvSpPr>
            <p:nvPr/>
          </p:nvSpPr>
          <p:spPr bwMode="auto">
            <a:xfrm>
              <a:off x="3853" y="2836"/>
              <a:ext cx="25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CW</a:t>
              </a:r>
            </a:p>
            <a:p>
              <a:pPr algn="just"/>
              <a:endParaRPr lang="en-US" altLang="zh-CN" sz="900" b="0">
                <a:latin typeface="Times New Roman" pitchFamily="18" charset="0"/>
              </a:endParaRPr>
            </a:p>
          </p:txBody>
        </p:sp>
        <p:sp>
          <p:nvSpPr>
            <p:cNvPr id="70671" name="Text Box 205"/>
            <p:cNvSpPr txBox="1">
              <a:spLocks noChangeArrowheads="1"/>
            </p:cNvSpPr>
            <p:nvPr/>
          </p:nvSpPr>
          <p:spPr bwMode="auto">
            <a:xfrm>
              <a:off x="3453" y="2684"/>
              <a:ext cx="33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1200" b="0">
                  <a:latin typeface="Times New Roman" pitchFamily="18" charset="0"/>
                </a:rPr>
                <a:t>E01</a:t>
              </a:r>
            </a:p>
            <a:p>
              <a:pPr algn="just"/>
              <a:endParaRPr lang="en-US" altLang="zh-CN" sz="700" b="0">
                <a:latin typeface="Times New Roman" pitchFamily="18" charset="0"/>
              </a:endParaRPr>
            </a:p>
          </p:txBody>
        </p:sp>
        <p:sp>
          <p:nvSpPr>
            <p:cNvPr id="70672" name="Text Box 206"/>
            <p:cNvSpPr txBox="1">
              <a:spLocks noChangeArrowheads="1"/>
            </p:cNvSpPr>
            <p:nvPr/>
          </p:nvSpPr>
          <p:spPr bwMode="auto">
            <a:xfrm>
              <a:off x="4471" y="1009"/>
              <a:ext cx="42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1200" b="0">
                  <a:latin typeface="Times New Roman" pitchFamily="18" charset="0"/>
                </a:rPr>
                <a:t>R02</a:t>
              </a:r>
            </a:p>
            <a:p>
              <a:pPr algn="just"/>
              <a:endParaRPr lang="en-US" altLang="zh-CN" sz="700" b="0">
                <a:latin typeface="Times New Roman" pitchFamily="18" charset="0"/>
              </a:endParaRPr>
            </a:p>
          </p:txBody>
        </p:sp>
        <p:sp>
          <p:nvSpPr>
            <p:cNvPr id="70673" name="Text Box 207"/>
            <p:cNvSpPr txBox="1">
              <a:spLocks noChangeArrowheads="1"/>
            </p:cNvSpPr>
            <p:nvPr/>
          </p:nvSpPr>
          <p:spPr bwMode="auto">
            <a:xfrm>
              <a:off x="3198" y="758"/>
              <a:ext cx="34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1200" b="0">
                  <a:latin typeface="Times New Roman" pitchFamily="18" charset="0"/>
                </a:rPr>
                <a:t>R01</a:t>
              </a:r>
            </a:p>
            <a:p>
              <a:pPr algn="just"/>
              <a:endParaRPr lang="en-US" altLang="zh-CN" sz="700" b="0">
                <a:latin typeface="Times New Roman" pitchFamily="18" charset="0"/>
              </a:endParaRPr>
            </a:p>
          </p:txBody>
        </p:sp>
        <p:sp>
          <p:nvSpPr>
            <p:cNvPr id="70674" name="Text Box 208"/>
            <p:cNvSpPr txBox="1">
              <a:spLocks noChangeArrowheads="1"/>
            </p:cNvSpPr>
            <p:nvPr/>
          </p:nvSpPr>
          <p:spPr bwMode="auto">
            <a:xfrm>
              <a:off x="1926" y="1177"/>
              <a:ext cx="33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1200" b="0">
                  <a:latin typeface="Times New Roman" pitchFamily="18" charset="0"/>
                </a:rPr>
                <a:t>V03</a:t>
              </a:r>
            </a:p>
            <a:p>
              <a:pPr algn="just"/>
              <a:endParaRPr lang="en-US" altLang="zh-CN" sz="700" b="0">
                <a:latin typeface="Times New Roman" pitchFamily="18" charset="0"/>
              </a:endParaRPr>
            </a:p>
          </p:txBody>
        </p:sp>
        <p:sp>
          <p:nvSpPr>
            <p:cNvPr id="70675" name="Text Box 209"/>
            <p:cNvSpPr txBox="1">
              <a:spLocks noChangeArrowheads="1"/>
            </p:cNvSpPr>
            <p:nvPr/>
          </p:nvSpPr>
          <p:spPr bwMode="auto">
            <a:xfrm>
              <a:off x="738" y="2564"/>
              <a:ext cx="42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1200" b="0">
                  <a:latin typeface="Times New Roman" pitchFamily="18" charset="0"/>
                </a:rPr>
                <a:t>V02</a:t>
              </a:r>
            </a:p>
            <a:p>
              <a:pPr algn="just"/>
              <a:endParaRPr lang="en-US" altLang="zh-CN" sz="700" b="0">
                <a:latin typeface="Times New Roman" pitchFamily="18" charset="0"/>
              </a:endParaRPr>
            </a:p>
          </p:txBody>
        </p:sp>
        <p:sp>
          <p:nvSpPr>
            <p:cNvPr id="70676" name="Text Box 210"/>
            <p:cNvSpPr txBox="1">
              <a:spLocks noChangeArrowheads="1"/>
            </p:cNvSpPr>
            <p:nvPr/>
          </p:nvSpPr>
          <p:spPr bwMode="auto">
            <a:xfrm>
              <a:off x="3360" y="1968"/>
              <a:ext cx="33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CWR</a:t>
              </a:r>
            </a:p>
            <a:p>
              <a:pPr algn="just"/>
              <a:endParaRPr lang="en-US" altLang="zh-CN" sz="700" b="0">
                <a:latin typeface="Times New Roman" pitchFamily="18" charset="0"/>
              </a:endParaRPr>
            </a:p>
          </p:txBody>
        </p:sp>
        <p:sp>
          <p:nvSpPr>
            <p:cNvPr id="70677" name="Text Box 211"/>
            <p:cNvSpPr txBox="1">
              <a:spLocks noChangeArrowheads="1"/>
            </p:cNvSpPr>
            <p:nvPr/>
          </p:nvSpPr>
          <p:spPr bwMode="auto">
            <a:xfrm>
              <a:off x="2814" y="2143"/>
              <a:ext cx="25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700" b="0">
                  <a:latin typeface="Times New Roman" pitchFamily="18" charset="0"/>
                </a:rPr>
                <a:t>07</a:t>
              </a:r>
            </a:p>
            <a:p>
              <a:pPr algn="just"/>
              <a:endParaRPr lang="en-US" altLang="zh-CN" sz="700" b="0">
                <a:latin typeface="Times New Roman" pitchFamily="18" charset="0"/>
              </a:endParaRPr>
            </a:p>
          </p:txBody>
        </p:sp>
        <p:sp>
          <p:nvSpPr>
            <p:cNvPr id="70678" name="Text Box 212"/>
            <p:cNvSpPr txBox="1">
              <a:spLocks noChangeArrowheads="1"/>
            </p:cNvSpPr>
            <p:nvPr/>
          </p:nvSpPr>
          <p:spPr bwMode="auto">
            <a:xfrm>
              <a:off x="4125" y="205"/>
              <a:ext cx="25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06</a:t>
              </a:r>
            </a:p>
            <a:p>
              <a:pPr algn="just"/>
              <a:endParaRPr lang="en-US" altLang="zh-CN" sz="900" b="0">
                <a:latin typeface="Times New Roman" pitchFamily="18" charset="0"/>
              </a:endParaRPr>
            </a:p>
          </p:txBody>
        </p:sp>
        <p:sp>
          <p:nvSpPr>
            <p:cNvPr id="70679" name="Text Box 213"/>
            <p:cNvSpPr txBox="1">
              <a:spLocks noChangeArrowheads="1"/>
            </p:cNvSpPr>
            <p:nvPr/>
          </p:nvSpPr>
          <p:spPr bwMode="auto">
            <a:xfrm>
              <a:off x="1586" y="2529"/>
              <a:ext cx="25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01</a:t>
              </a:r>
            </a:p>
            <a:p>
              <a:pPr algn="just"/>
              <a:endParaRPr lang="en-US" altLang="zh-CN" sz="700" b="0">
                <a:latin typeface="Times New Roman" pitchFamily="18" charset="0"/>
              </a:endParaRPr>
            </a:p>
          </p:txBody>
        </p:sp>
        <p:sp>
          <p:nvSpPr>
            <p:cNvPr id="70680" name="Text Box 214"/>
            <p:cNvSpPr txBox="1">
              <a:spLocks noChangeArrowheads="1"/>
            </p:cNvSpPr>
            <p:nvPr/>
          </p:nvSpPr>
          <p:spPr bwMode="auto">
            <a:xfrm>
              <a:off x="608" y="946"/>
              <a:ext cx="25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02</a:t>
              </a:r>
            </a:p>
            <a:p>
              <a:pPr algn="just"/>
              <a:endParaRPr lang="en-US" altLang="zh-CN" sz="700" b="0">
                <a:latin typeface="Times New Roman" pitchFamily="18" charset="0"/>
              </a:endParaRPr>
            </a:p>
          </p:txBody>
        </p:sp>
        <p:sp>
          <p:nvSpPr>
            <p:cNvPr id="70681" name="Rectangle 215"/>
            <p:cNvSpPr>
              <a:spLocks noChangeArrowheads="1"/>
            </p:cNvSpPr>
            <p:nvPr/>
          </p:nvSpPr>
          <p:spPr bwMode="auto">
            <a:xfrm rot="2553539">
              <a:off x="2831" y="2181"/>
              <a:ext cx="169" cy="1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70682" name="Text Box 216"/>
            <p:cNvSpPr txBox="1">
              <a:spLocks noChangeArrowheads="1"/>
            </p:cNvSpPr>
            <p:nvPr/>
          </p:nvSpPr>
          <p:spPr bwMode="auto">
            <a:xfrm>
              <a:off x="3764" y="553"/>
              <a:ext cx="25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05</a:t>
              </a:r>
            </a:p>
            <a:p>
              <a:pPr algn="just"/>
              <a:endParaRPr lang="en-US" altLang="zh-CN" sz="900" b="0">
                <a:latin typeface="Times New Roman" pitchFamily="18" charset="0"/>
              </a:endParaRPr>
            </a:p>
          </p:txBody>
        </p:sp>
        <p:sp>
          <p:nvSpPr>
            <p:cNvPr id="70683" name="Text Box 217"/>
            <p:cNvSpPr txBox="1">
              <a:spLocks noChangeArrowheads="1"/>
            </p:cNvSpPr>
            <p:nvPr/>
          </p:nvSpPr>
          <p:spPr bwMode="auto">
            <a:xfrm>
              <a:off x="3095" y="1513"/>
              <a:ext cx="25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03</a:t>
              </a:r>
            </a:p>
            <a:p>
              <a:pPr algn="just"/>
              <a:endParaRPr lang="en-US" altLang="zh-CN" sz="900" b="0">
                <a:latin typeface="Times New Roman" pitchFamily="18" charset="0"/>
              </a:endParaRPr>
            </a:p>
          </p:txBody>
        </p:sp>
        <p:sp>
          <p:nvSpPr>
            <p:cNvPr id="70684" name="Text Box 218"/>
            <p:cNvSpPr txBox="1">
              <a:spLocks noChangeArrowheads="1"/>
            </p:cNvSpPr>
            <p:nvPr/>
          </p:nvSpPr>
          <p:spPr bwMode="auto">
            <a:xfrm>
              <a:off x="2750" y="2969"/>
              <a:ext cx="25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04</a:t>
              </a:r>
            </a:p>
            <a:p>
              <a:pPr algn="just"/>
              <a:endParaRPr lang="en-US" altLang="zh-CN" sz="900" b="0">
                <a:latin typeface="Times New Roman" pitchFamily="18" charset="0"/>
              </a:endParaRPr>
            </a:p>
          </p:txBody>
        </p:sp>
        <p:sp>
          <p:nvSpPr>
            <p:cNvPr id="70685" name="Text Box 219"/>
            <p:cNvSpPr txBox="1">
              <a:spLocks noChangeArrowheads="1"/>
            </p:cNvSpPr>
            <p:nvPr/>
          </p:nvSpPr>
          <p:spPr bwMode="auto">
            <a:xfrm>
              <a:off x="1449" y="890"/>
              <a:ext cx="42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1200" b="0">
                  <a:latin typeface="Times New Roman" pitchFamily="18" charset="0"/>
                </a:rPr>
                <a:t>M01</a:t>
              </a:r>
            </a:p>
            <a:p>
              <a:pPr algn="just"/>
              <a:endParaRPr lang="en-US" altLang="zh-CN" sz="1200" b="0">
                <a:latin typeface="Times New Roman" pitchFamily="18" charset="0"/>
              </a:endParaRPr>
            </a:p>
          </p:txBody>
        </p:sp>
        <p:sp>
          <p:nvSpPr>
            <p:cNvPr id="70686" name="Text Box 220"/>
            <p:cNvSpPr txBox="1">
              <a:spLocks noChangeArrowheads="1"/>
            </p:cNvSpPr>
            <p:nvPr/>
          </p:nvSpPr>
          <p:spPr bwMode="auto">
            <a:xfrm>
              <a:off x="2822" y="2199"/>
              <a:ext cx="25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a:r>
                <a:rPr lang="en-US" altLang="zh-CN" sz="900" b="0">
                  <a:latin typeface="Times New Roman" pitchFamily="18" charset="0"/>
                </a:rPr>
                <a:t>07</a:t>
              </a:r>
            </a:p>
          </p:txBody>
        </p:sp>
        <p:sp>
          <p:nvSpPr>
            <p:cNvPr id="70687" name="Text Box 222"/>
            <p:cNvSpPr txBox="1">
              <a:spLocks noChangeArrowheads="1"/>
            </p:cNvSpPr>
            <p:nvPr/>
          </p:nvSpPr>
          <p:spPr bwMode="auto">
            <a:xfrm>
              <a:off x="192" y="912"/>
              <a:ext cx="4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200" b="0">
                  <a:latin typeface="Times New Roman" pitchFamily="18" charset="0"/>
                </a:rPr>
                <a:t>正己烷</a:t>
              </a:r>
            </a:p>
          </p:txBody>
        </p:sp>
        <p:sp>
          <p:nvSpPr>
            <p:cNvPr id="70688" name="Text Box 223"/>
            <p:cNvSpPr txBox="1">
              <a:spLocks noChangeArrowheads="1"/>
            </p:cNvSpPr>
            <p:nvPr/>
          </p:nvSpPr>
          <p:spPr bwMode="auto">
            <a:xfrm>
              <a:off x="5088" y="96"/>
              <a:ext cx="4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200" b="0">
                  <a:latin typeface="Times New Roman" pitchFamily="18" charset="0"/>
                </a:rPr>
                <a:t>正己烷蒸汽</a:t>
              </a:r>
            </a:p>
          </p:txBody>
        </p:sp>
        <p:sp>
          <p:nvSpPr>
            <p:cNvPr id="70689" name="Text Box 225"/>
            <p:cNvSpPr txBox="1">
              <a:spLocks noChangeArrowheads="1"/>
            </p:cNvSpPr>
            <p:nvPr/>
          </p:nvSpPr>
          <p:spPr bwMode="auto">
            <a:xfrm>
              <a:off x="144" y="1823"/>
              <a:ext cx="57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200" b="0">
                  <a:latin typeface="Times New Roman" pitchFamily="18" charset="0"/>
                </a:rPr>
                <a:t>环己酮肟</a:t>
              </a:r>
            </a:p>
          </p:txBody>
        </p:sp>
        <p:sp>
          <p:nvSpPr>
            <p:cNvPr id="70690" name="Text Box 226"/>
            <p:cNvSpPr txBox="1">
              <a:spLocks noChangeArrowheads="1"/>
            </p:cNvSpPr>
            <p:nvPr/>
          </p:nvSpPr>
          <p:spPr bwMode="auto">
            <a:xfrm>
              <a:off x="2016" y="2976"/>
              <a:ext cx="38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1200" b="0">
                  <a:latin typeface="Times New Roman" pitchFamily="18" charset="0"/>
                </a:rPr>
                <a:t>酸团</a:t>
              </a:r>
            </a:p>
          </p:txBody>
        </p:sp>
        <p:sp>
          <p:nvSpPr>
            <p:cNvPr id="70691" name="Text Box 227"/>
            <p:cNvSpPr txBox="1">
              <a:spLocks noChangeArrowheads="1"/>
            </p:cNvSpPr>
            <p:nvPr/>
          </p:nvSpPr>
          <p:spPr bwMode="auto">
            <a:xfrm>
              <a:off x="5192" y="2112"/>
              <a:ext cx="33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200" b="0">
                  <a:latin typeface="Times New Roman" pitchFamily="18" charset="0"/>
                </a:rPr>
                <a:t>R03</a:t>
              </a:r>
            </a:p>
          </p:txBody>
        </p:sp>
      </p:grpSp>
    </p:spTree>
    <p:extLst>
      <p:ext uri="{BB962C8B-B14F-4D97-AF65-F5344CB8AC3E}">
        <p14:creationId xmlns:p14="http://schemas.microsoft.com/office/powerpoint/2010/main" val="14348089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59" name="Group 1431"/>
          <p:cNvGraphicFramePr>
            <a:graphicFrameLocks noGrp="1"/>
          </p:cNvGraphicFramePr>
          <p:nvPr/>
        </p:nvGraphicFramePr>
        <p:xfrm>
          <a:off x="0" y="522288"/>
          <a:ext cx="9144000" cy="6451604"/>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820738">
                  <a:extLst>
                    <a:ext uri="{9D8B030D-6E8A-4147-A177-3AD203B41FA5}">
                      <a16:colId xmlns:a16="http://schemas.microsoft.com/office/drawing/2014/main" val="20004"/>
                    </a:ext>
                  </a:extLst>
                </a:gridCol>
                <a:gridCol w="627062">
                  <a:extLst>
                    <a:ext uri="{9D8B030D-6E8A-4147-A177-3AD203B41FA5}">
                      <a16:colId xmlns:a16="http://schemas.microsoft.com/office/drawing/2014/main" val="20005"/>
                    </a:ext>
                  </a:extLst>
                </a:gridCol>
                <a:gridCol w="638175">
                  <a:extLst>
                    <a:ext uri="{9D8B030D-6E8A-4147-A177-3AD203B41FA5}">
                      <a16:colId xmlns:a16="http://schemas.microsoft.com/office/drawing/2014/main" val="20006"/>
                    </a:ext>
                  </a:extLst>
                </a:gridCol>
                <a:gridCol w="657225">
                  <a:extLst>
                    <a:ext uri="{9D8B030D-6E8A-4147-A177-3AD203B41FA5}">
                      <a16:colId xmlns:a16="http://schemas.microsoft.com/office/drawing/2014/main" val="20007"/>
                    </a:ext>
                  </a:extLst>
                </a:gridCol>
                <a:gridCol w="690563">
                  <a:extLst>
                    <a:ext uri="{9D8B030D-6E8A-4147-A177-3AD203B41FA5}">
                      <a16:colId xmlns:a16="http://schemas.microsoft.com/office/drawing/2014/main" val="20008"/>
                    </a:ext>
                  </a:extLst>
                </a:gridCol>
                <a:gridCol w="704850">
                  <a:extLst>
                    <a:ext uri="{9D8B030D-6E8A-4147-A177-3AD203B41FA5}">
                      <a16:colId xmlns:a16="http://schemas.microsoft.com/office/drawing/2014/main" val="20009"/>
                    </a:ext>
                  </a:extLst>
                </a:gridCol>
                <a:gridCol w="703262">
                  <a:extLst>
                    <a:ext uri="{9D8B030D-6E8A-4147-A177-3AD203B41FA5}">
                      <a16:colId xmlns:a16="http://schemas.microsoft.com/office/drawing/2014/main" val="20010"/>
                    </a:ext>
                  </a:extLst>
                </a:gridCol>
                <a:gridCol w="704850">
                  <a:extLst>
                    <a:ext uri="{9D8B030D-6E8A-4147-A177-3AD203B41FA5}">
                      <a16:colId xmlns:a16="http://schemas.microsoft.com/office/drawing/2014/main" val="20011"/>
                    </a:ext>
                  </a:extLst>
                </a:gridCol>
                <a:gridCol w="701675">
                  <a:extLst>
                    <a:ext uri="{9D8B030D-6E8A-4147-A177-3AD203B41FA5}">
                      <a16:colId xmlns:a16="http://schemas.microsoft.com/office/drawing/2014/main" val="20012"/>
                    </a:ext>
                  </a:extLst>
                </a:gridCol>
              </a:tblGrid>
              <a:tr h="3476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             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            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          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          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          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460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Kg/h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%wt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Kg/h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%wt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Kg/h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%wt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Kg/h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%wt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Kg/h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%wt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Kg/h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%wt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环己酮肟</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90.00</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99.97</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90.00</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15.0</a:t>
                      </a: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六氢苯甲酸</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0.10</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0.02</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0.10</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0.02</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86.71</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23.11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85.83</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17.72</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0.02</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苯甲酸</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0.04</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0.04</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47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三氧化硫</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41.67</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11.12</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41.26</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8.52</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硫酸</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105.7</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28.21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104.66</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21.60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亚硝基硫酸</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47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正己烷</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510.0</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99.98</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510.0</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84.98</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68.51</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18.28</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87.98</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18.16</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490.52</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100.00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347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己内酰胺</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60.00</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16.01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149.1</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30.78</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副产</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0.03</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0.03</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0.03</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11.89</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3.17</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16.25</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3.15</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六氢苯甲酰胺</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0.34</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0.09</a:t>
                      </a: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0.34</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0.07</a:t>
                      </a: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合计</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90.03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100.0</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510.10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600.1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374.8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484.46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490.5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22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温度℃</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98</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37.0</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39.30</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71.0</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71.0</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71.0</a:t>
                      </a:r>
                    </a:p>
                  </a:txBody>
                  <a:tcPr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热容</a:t>
                      </a:r>
                      <a:r>
                        <a:rPr kumimoji="0" lang="en-US" altLang="zh-CN" sz="1200" b="0" i="0" u="none" strike="noStrike" cap="none" normalizeH="0" baseline="0">
                          <a:ln>
                            <a:noFill/>
                          </a:ln>
                          <a:solidFill>
                            <a:schemeClr val="tx1"/>
                          </a:solidFill>
                          <a:effectLst/>
                          <a:latin typeface="Arial" charset="0"/>
                          <a:ea typeface="宋体" pitchFamily="2" charset="-122"/>
                        </a:rPr>
                        <a:t>kj/kg/c</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2.15</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2.30</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2.31</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2.01</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2.54</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1.86</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密度</a:t>
                      </a:r>
                      <a:r>
                        <a:rPr kumimoji="0" lang="en-US" altLang="zh-CN" sz="1200" b="0" i="0" u="none" strike="noStrike" cap="none" normalizeH="0" baseline="0">
                          <a:ln>
                            <a:noFill/>
                          </a:ln>
                          <a:solidFill>
                            <a:schemeClr val="tx1"/>
                          </a:solidFill>
                          <a:effectLst/>
                          <a:latin typeface="Arial" charset="0"/>
                          <a:ea typeface="宋体" pitchFamily="2" charset="-122"/>
                        </a:rPr>
                        <a:t>kg/cm3</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966.1</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648.0</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668.5</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1061.0</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1270.0</a:t>
                      </a: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w="1905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5"/>
                  </a:ext>
                </a:extLst>
              </a:tr>
              <a:tr h="347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zh-CN" altLang="en-US" sz="1200" b="0" i="0" u="none" strike="noStrike" cap="none" normalizeH="0" baseline="0">
                          <a:ln>
                            <a:noFill/>
                          </a:ln>
                          <a:solidFill>
                            <a:schemeClr val="tx1"/>
                          </a:solidFill>
                          <a:effectLst/>
                          <a:latin typeface="Arial" charset="0"/>
                          <a:ea typeface="宋体" pitchFamily="2" charset="-122"/>
                        </a:rPr>
                        <a:t>粘度</a:t>
                      </a:r>
                      <a:r>
                        <a:rPr kumimoji="0" lang="en-US" altLang="zh-CN" sz="1200" b="0" i="0" u="none" strike="noStrike" cap="none" normalizeH="0" baseline="0">
                          <a:ln>
                            <a:noFill/>
                          </a:ln>
                          <a:solidFill>
                            <a:schemeClr val="tx1"/>
                          </a:solidFill>
                          <a:effectLst/>
                          <a:latin typeface="Arial" charset="0"/>
                          <a:ea typeface="宋体" pitchFamily="2" charset="-122"/>
                        </a:rPr>
                        <a:t>mpa.s</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4.35</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0.26</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0.87</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3.10</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263.0</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altLang="zh-CN" sz="1200" b="0" i="0" u="none" strike="noStrike" cap="none" normalizeH="0" baseline="0">
                          <a:ln>
                            <a:noFill/>
                          </a:ln>
                          <a:solidFill>
                            <a:schemeClr val="tx1"/>
                          </a:solidFill>
                          <a:effectLst/>
                          <a:latin typeface="Arial" charset="0"/>
                          <a:ea typeface="宋体" pitchFamily="2" charset="-122"/>
                        </a:rPr>
                        <a:t>0.01</a:t>
                      </a:r>
                    </a:p>
                  </a:txBody>
                  <a:tcPr horzOverflow="overflow">
                    <a:lnL w="19050" cap="flat" cmpd="sng" algn="ctr">
                      <a:solidFill>
                        <a:schemeClr val="tx1"/>
                      </a:solidFill>
                      <a:prstDash val="solid"/>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horzOverflow="overflow">
                    <a:lnL>
                      <a:noFill/>
                    </a:lnL>
                    <a:lnR w="1905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71956" name="Text Box 1427"/>
          <p:cNvSpPr txBox="1">
            <a:spLocks noChangeArrowheads="1"/>
          </p:cNvSpPr>
          <p:nvPr/>
        </p:nvSpPr>
        <p:spPr bwMode="auto">
          <a:xfrm>
            <a:off x="3124200" y="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ea typeface="仿宋_GB2312" pitchFamily="49" charset="-122"/>
              </a:rPr>
              <a:t>物料平衡表</a:t>
            </a:r>
          </a:p>
        </p:txBody>
      </p:sp>
    </p:spTree>
    <p:extLst>
      <p:ext uri="{BB962C8B-B14F-4D97-AF65-F5344CB8AC3E}">
        <p14:creationId xmlns:p14="http://schemas.microsoft.com/office/powerpoint/2010/main" val="307934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28600" y="3810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endParaRPr kumimoji="1" lang="zh-CN" altLang="zh-CN" sz="2400">
              <a:latin typeface="仿宋_GB2312" pitchFamily="49" charset="-122"/>
              <a:ea typeface="仿宋_GB2312" pitchFamily="49" charset="-122"/>
            </a:endParaRPr>
          </a:p>
        </p:txBody>
      </p:sp>
      <p:sp>
        <p:nvSpPr>
          <p:cNvPr id="21507" name="Text Box 3"/>
          <p:cNvSpPr txBox="1">
            <a:spLocks noChangeArrowheads="1"/>
          </p:cNvSpPr>
          <p:nvPr/>
        </p:nvSpPr>
        <p:spPr bwMode="auto">
          <a:xfrm>
            <a:off x="304800" y="304800"/>
            <a:ext cx="85344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  </a:t>
            </a:r>
            <a:endParaRPr kumimoji="1" lang="zh-CN" altLang="en-US" sz="2400">
              <a:latin typeface="仿宋_GB2312" pitchFamily="49" charset="-122"/>
              <a:ea typeface="仿宋_GB2312" pitchFamily="49" charset="-122"/>
            </a:endParaRPr>
          </a:p>
          <a:p>
            <a:pPr eaLnBrk="1" hangingPunct="1">
              <a:spcBef>
                <a:spcPct val="50000"/>
              </a:spcBef>
            </a:pPr>
            <a:r>
              <a:rPr kumimoji="1" lang="zh-CN" altLang="en-US" sz="2800">
                <a:latin typeface="仿宋_GB2312" pitchFamily="49" charset="-122"/>
                <a:ea typeface="仿宋_GB2312" pitchFamily="49" charset="-122"/>
              </a:rPr>
              <a:t> </a:t>
            </a:r>
            <a:r>
              <a:rPr kumimoji="1" lang="en-US" altLang="zh-CN" sz="2800">
                <a:latin typeface="仿宋_GB2312" pitchFamily="49" charset="-122"/>
                <a:ea typeface="仿宋_GB2312" pitchFamily="49" charset="-122"/>
              </a:rPr>
              <a:t>2</a:t>
            </a:r>
            <a:r>
              <a:rPr kumimoji="1" lang="zh-CN" altLang="en-US" sz="2800">
                <a:latin typeface="仿宋_GB2312" pitchFamily="49" charset="-122"/>
                <a:ea typeface="仿宋_GB2312" pitchFamily="49" charset="-122"/>
              </a:rPr>
              <a:t>）压力</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a  </a:t>
            </a:r>
            <a:r>
              <a:rPr kumimoji="1" lang="zh-CN" altLang="en-US" sz="2400">
                <a:latin typeface="仿宋_GB2312" pitchFamily="49" charset="-122"/>
                <a:ea typeface="仿宋_GB2312" pitchFamily="49" charset="-122"/>
              </a:rPr>
              <a:t>反应速度</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b  </a:t>
            </a:r>
            <a:r>
              <a:rPr kumimoji="1" lang="zh-CN" altLang="en-US" sz="2400">
                <a:latin typeface="仿宋_GB2312" pitchFamily="49" charset="-122"/>
                <a:ea typeface="仿宋_GB2312" pitchFamily="49" charset="-122"/>
              </a:rPr>
              <a:t>反应物料的相态（如气相烃化和液相烃化）</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c  </a:t>
            </a:r>
            <a:r>
              <a:rPr kumimoji="1" lang="zh-CN" altLang="en-US" sz="2400">
                <a:latin typeface="仿宋_GB2312" pitchFamily="49" charset="-122"/>
                <a:ea typeface="仿宋_GB2312" pitchFamily="49" charset="-122"/>
              </a:rPr>
              <a:t>后续分离的要求（希望水冷后就产生气液两相）</a:t>
            </a:r>
          </a:p>
          <a:p>
            <a:pPr eaLnBrk="1" hangingPunct="1">
              <a:spcBef>
                <a:spcPct val="50000"/>
              </a:spcBef>
            </a:pPr>
            <a:r>
              <a:rPr kumimoji="1" lang="zh-CN" altLang="en-US" sz="2800">
                <a:latin typeface="仿宋_GB2312" pitchFamily="49" charset="-122"/>
                <a:ea typeface="仿宋_GB2312" pitchFamily="49" charset="-122"/>
              </a:rPr>
              <a:t> </a:t>
            </a:r>
            <a:r>
              <a:rPr kumimoji="1" lang="en-US" altLang="zh-CN" sz="2800">
                <a:latin typeface="仿宋_GB2312" pitchFamily="49" charset="-122"/>
                <a:ea typeface="仿宋_GB2312" pitchFamily="49" charset="-122"/>
              </a:rPr>
              <a:t>3</a:t>
            </a:r>
            <a:r>
              <a:rPr kumimoji="1" lang="zh-CN" altLang="en-US" sz="2800">
                <a:latin typeface="仿宋_GB2312" pitchFamily="49" charset="-122"/>
                <a:ea typeface="仿宋_GB2312" pitchFamily="49" charset="-122"/>
              </a:rPr>
              <a:t>）组成</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a  </a:t>
            </a:r>
            <a:r>
              <a:rPr kumimoji="1" lang="zh-CN" altLang="en-US" sz="2400">
                <a:latin typeface="仿宋_GB2312" pitchFamily="49" charset="-122"/>
                <a:ea typeface="仿宋_GB2312" pitchFamily="49" charset="-122"/>
              </a:rPr>
              <a:t>某一反应物要求很高的转化率</a:t>
            </a:r>
          </a:p>
          <a:p>
            <a:pPr eaLnBrk="1" hangingPunct="1">
              <a:spcBef>
                <a:spcPct val="50000"/>
              </a:spcBef>
            </a:pPr>
            <a:r>
              <a:rPr kumimoji="1" lang="zh-CN" altLang="en-US" sz="2400">
                <a:latin typeface="仿宋_GB2312" pitchFamily="49" charset="-122"/>
                <a:ea typeface="仿宋_GB2312" pitchFamily="49" charset="-122"/>
              </a:rPr>
              <a:t> 例如 </a:t>
            </a:r>
            <a:r>
              <a:rPr kumimoji="1" lang="en-US" altLang="zh-CN" sz="2400">
                <a:latin typeface="仿宋_GB2312" pitchFamily="49" charset="-122"/>
                <a:ea typeface="仿宋_GB2312" pitchFamily="49" charset="-122"/>
              </a:rPr>
              <a:t>CO + Cl</a:t>
            </a:r>
            <a:r>
              <a:rPr kumimoji="1" lang="en-US" altLang="zh-CN" sz="2400" baseline="-25000">
                <a:latin typeface="仿宋_GB2312" pitchFamily="49" charset="-122"/>
                <a:ea typeface="仿宋_GB2312" pitchFamily="49" charset="-122"/>
              </a:rPr>
              <a:t>2</a:t>
            </a:r>
            <a:r>
              <a:rPr kumimoji="1" lang="en-US" altLang="zh-CN" sz="2400">
                <a:latin typeface="仿宋_GB2312" pitchFamily="49" charset="-122"/>
                <a:ea typeface="仿宋_GB2312" pitchFamily="49" charset="-122"/>
              </a:rPr>
              <a:t> → COCl</a:t>
            </a:r>
            <a:r>
              <a:rPr kumimoji="1" lang="zh-CN" altLang="en-US" sz="2400">
                <a:latin typeface="仿宋_GB2312" pitchFamily="49" charset="-122"/>
                <a:ea typeface="仿宋_GB2312" pitchFamily="49" charset="-122"/>
              </a:rPr>
              <a:t>（光气） 二异氰酸酯的原料</a:t>
            </a:r>
          </a:p>
          <a:p>
            <a:pPr eaLnBrk="1" hangingPunct="1">
              <a:spcBef>
                <a:spcPct val="50000"/>
              </a:spcBef>
            </a:pPr>
            <a:r>
              <a:rPr kumimoji="1" lang="zh-CN" altLang="en-US" sz="2400">
                <a:latin typeface="仿宋_GB2312" pitchFamily="49" charset="-122"/>
                <a:ea typeface="仿宋_GB2312" pitchFamily="49" charset="-122"/>
              </a:rPr>
              <a:t>   要求不含氯，</a:t>
            </a:r>
            <a:r>
              <a:rPr kumimoji="1" lang="en-US" altLang="zh-CN" sz="2400">
                <a:latin typeface="仿宋_GB2312" pitchFamily="49" charset="-122"/>
                <a:ea typeface="仿宋_GB2312" pitchFamily="49" charset="-122"/>
              </a:rPr>
              <a:t>Cl</a:t>
            </a:r>
            <a:r>
              <a:rPr kumimoji="1" lang="en-US" altLang="zh-CN" sz="2400" baseline="-25000">
                <a:latin typeface="仿宋_GB2312" pitchFamily="49" charset="-122"/>
                <a:ea typeface="仿宋_GB2312" pitchFamily="49" charset="-122"/>
              </a:rPr>
              <a:t>2</a:t>
            </a:r>
            <a:r>
              <a:rPr kumimoji="1" lang="zh-CN" altLang="en-US" sz="2400">
                <a:latin typeface="仿宋_GB2312" pitchFamily="49" charset="-122"/>
                <a:ea typeface="仿宋_GB2312" pitchFamily="49" charset="-122"/>
              </a:rPr>
              <a:t>的转化率</a:t>
            </a:r>
            <a:r>
              <a:rPr kumimoji="1" lang="en-US" altLang="zh-CN" sz="2400">
                <a:latin typeface="仿宋_GB2312" pitchFamily="49" charset="-122"/>
                <a:ea typeface="仿宋_GB2312" pitchFamily="49" charset="-122"/>
              </a:rPr>
              <a:t>100%</a:t>
            </a:r>
            <a:r>
              <a:rPr kumimoji="1" lang="zh-CN" altLang="en-US" sz="2400">
                <a:latin typeface="仿宋_GB2312" pitchFamily="49" charset="-122"/>
                <a:ea typeface="仿宋_GB2312" pitchFamily="49" charset="-122"/>
              </a:rPr>
              <a:t>，采取</a:t>
            </a:r>
            <a:r>
              <a:rPr kumimoji="1" lang="en-US" altLang="zh-CN" sz="2400">
                <a:latin typeface="仿宋_GB2312" pitchFamily="49" charset="-122"/>
                <a:ea typeface="仿宋_GB2312" pitchFamily="49" charset="-122"/>
              </a:rPr>
              <a:t>CO</a:t>
            </a:r>
            <a:r>
              <a:rPr kumimoji="1" lang="zh-CN" altLang="en-US" sz="2400">
                <a:latin typeface="仿宋_GB2312" pitchFamily="49" charset="-122"/>
                <a:ea typeface="仿宋_GB2312" pitchFamily="49" charset="-122"/>
              </a:rPr>
              <a:t>过量</a:t>
            </a:r>
          </a:p>
          <a:p>
            <a:pPr eaLnBrk="1" hangingPunct="1">
              <a:spcBef>
                <a:spcPct val="50000"/>
              </a:spcBef>
            </a:pPr>
            <a:r>
              <a:rPr kumimoji="1" lang="zh-CN" altLang="en-US" sz="2400">
                <a:latin typeface="仿宋_GB2312" pitchFamily="49" charset="-122"/>
                <a:ea typeface="仿宋_GB2312" pitchFamily="49" charset="-122"/>
              </a:rPr>
              <a:t>  </a:t>
            </a:r>
            <a:r>
              <a:rPr kumimoji="1" lang="en-US" altLang="zh-CN" sz="2400">
                <a:latin typeface="仿宋_GB2312" pitchFamily="49" charset="-122"/>
                <a:ea typeface="仿宋_GB2312" pitchFamily="49" charset="-122"/>
              </a:rPr>
              <a:t>b  </a:t>
            </a:r>
            <a:r>
              <a:rPr kumimoji="1" lang="zh-CN" altLang="en-US" sz="2400">
                <a:latin typeface="仿宋_GB2312" pitchFamily="49" charset="-122"/>
                <a:ea typeface="仿宋_GB2312" pitchFamily="49" charset="-122"/>
              </a:rPr>
              <a:t>产物与反应物分离困难</a:t>
            </a:r>
          </a:p>
          <a:p>
            <a:pPr eaLnBrk="1" hangingPunct="1">
              <a:spcBef>
                <a:spcPct val="50000"/>
              </a:spcBef>
            </a:pPr>
            <a:r>
              <a:rPr kumimoji="1" lang="zh-CN" altLang="en-US" sz="2400">
                <a:latin typeface="仿宋_GB2312" pitchFamily="49" charset="-122"/>
                <a:ea typeface="仿宋_GB2312" pitchFamily="49" charset="-122"/>
              </a:rPr>
              <a:t>    如</a:t>
            </a:r>
            <a:r>
              <a:rPr kumimoji="1" lang="en-US" altLang="zh-CN" sz="2400">
                <a:latin typeface="仿宋_GB2312" pitchFamily="49" charset="-122"/>
                <a:ea typeface="仿宋_GB2312" pitchFamily="49" charset="-122"/>
              </a:rPr>
              <a:t>C</a:t>
            </a:r>
            <a:r>
              <a:rPr kumimoji="1" lang="en-US" altLang="zh-CN" sz="2400" baseline="-25000">
                <a:latin typeface="仿宋_GB2312" pitchFamily="49" charset="-122"/>
                <a:ea typeface="仿宋_GB2312" pitchFamily="49" charset="-122"/>
              </a:rPr>
              <a:t>6</a:t>
            </a:r>
            <a:r>
              <a:rPr kumimoji="1" lang="en-US" altLang="zh-CN" sz="2400">
                <a:latin typeface="仿宋_GB2312" pitchFamily="49" charset="-122"/>
                <a:ea typeface="仿宋_GB2312" pitchFamily="49" charset="-122"/>
              </a:rPr>
              <a:t>H</a:t>
            </a:r>
            <a:r>
              <a:rPr kumimoji="1" lang="en-US" altLang="zh-CN" sz="2400" baseline="-25000">
                <a:latin typeface="仿宋_GB2312" pitchFamily="49" charset="-122"/>
                <a:ea typeface="仿宋_GB2312" pitchFamily="49" charset="-122"/>
              </a:rPr>
              <a:t>6</a:t>
            </a:r>
            <a:r>
              <a:rPr kumimoji="1" lang="zh-CN" altLang="en-US" sz="2400">
                <a:latin typeface="仿宋_GB2312" pitchFamily="49" charset="-122"/>
                <a:ea typeface="仿宋_GB2312" pitchFamily="49" charset="-122"/>
              </a:rPr>
              <a:t>（苯）  </a:t>
            </a:r>
            <a:r>
              <a:rPr kumimoji="1" lang="en-US" altLang="zh-CN" sz="2400">
                <a:latin typeface="仿宋_GB2312" pitchFamily="49" charset="-122"/>
                <a:ea typeface="仿宋_GB2312" pitchFamily="49" charset="-122"/>
              </a:rPr>
              <a:t>+  H</a:t>
            </a:r>
            <a:r>
              <a:rPr kumimoji="1" lang="en-US" altLang="zh-CN" sz="2400" baseline="-25000">
                <a:latin typeface="仿宋_GB2312" pitchFamily="49" charset="-122"/>
                <a:ea typeface="仿宋_GB2312" pitchFamily="49" charset="-122"/>
              </a:rPr>
              <a:t>2</a:t>
            </a:r>
            <a:r>
              <a:rPr kumimoji="1" lang="en-US" altLang="zh-CN" sz="2400">
                <a:latin typeface="仿宋_GB2312" pitchFamily="49" charset="-122"/>
                <a:ea typeface="仿宋_GB2312" pitchFamily="49" charset="-122"/>
              </a:rPr>
              <a:t> → C</a:t>
            </a:r>
            <a:r>
              <a:rPr kumimoji="1" lang="en-US" altLang="zh-CN" sz="2400" baseline="-25000">
                <a:latin typeface="仿宋_GB2312" pitchFamily="49" charset="-122"/>
                <a:ea typeface="仿宋_GB2312" pitchFamily="49" charset="-122"/>
              </a:rPr>
              <a:t>6</a:t>
            </a:r>
            <a:r>
              <a:rPr kumimoji="1" lang="en-US" altLang="zh-CN" sz="2400">
                <a:latin typeface="仿宋_GB2312" pitchFamily="49" charset="-122"/>
                <a:ea typeface="仿宋_GB2312" pitchFamily="49" charset="-122"/>
              </a:rPr>
              <a:t>H</a:t>
            </a:r>
            <a:r>
              <a:rPr kumimoji="1" lang="en-US" altLang="zh-CN" sz="2400" baseline="-25000">
                <a:latin typeface="仿宋_GB2312" pitchFamily="49" charset="-122"/>
                <a:ea typeface="仿宋_GB2312" pitchFamily="49" charset="-122"/>
              </a:rPr>
              <a:t>12</a:t>
            </a:r>
            <a:r>
              <a:rPr kumimoji="1" lang="zh-CN" altLang="en-US" sz="2400">
                <a:latin typeface="仿宋_GB2312" pitchFamily="49" charset="-122"/>
                <a:ea typeface="仿宋_GB2312" pitchFamily="49" charset="-122"/>
              </a:rPr>
              <a:t>（环己烷）</a:t>
            </a:r>
          </a:p>
        </p:txBody>
      </p:sp>
    </p:spTree>
    <p:extLst>
      <p:ext uri="{BB962C8B-B14F-4D97-AF65-F5344CB8AC3E}">
        <p14:creationId xmlns:p14="http://schemas.microsoft.com/office/powerpoint/2010/main" val="3364327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additive="base">
                                        <p:cTn id="7"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 calcmode="lin" valueType="num">
                                      <p:cBhvr additive="base">
                                        <p:cTn id="13"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anim calcmode="lin" valueType="num">
                                      <p:cBhvr additive="base">
                                        <p:cTn id="19"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7">
                                            <p:txEl>
                                              <p:pRg st="4" end="4"/>
                                            </p:txEl>
                                          </p:spTgt>
                                        </p:tgtEl>
                                        <p:attrNameLst>
                                          <p:attrName>style.visibility</p:attrName>
                                        </p:attrNameLst>
                                      </p:cBhvr>
                                      <p:to>
                                        <p:strVal val="visible"/>
                                      </p:to>
                                    </p:set>
                                    <p:anim calcmode="lin" valueType="num">
                                      <p:cBhvr additive="base">
                                        <p:cTn id="25"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7">
                                            <p:txEl>
                                              <p:pRg st="5" end="5"/>
                                            </p:txEl>
                                          </p:spTgt>
                                        </p:tgtEl>
                                        <p:attrNameLst>
                                          <p:attrName>style.visibility</p:attrName>
                                        </p:attrNameLst>
                                      </p:cBhvr>
                                      <p:to>
                                        <p:strVal val="visible"/>
                                      </p:to>
                                    </p:set>
                                    <p:anim calcmode="lin" valueType="num">
                                      <p:cBhvr additive="base">
                                        <p:cTn id="31"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anim calcmode="lin" valueType="num">
                                      <p:cBhvr additive="base">
                                        <p:cTn id="37"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5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507">
                                            <p:txEl>
                                              <p:pRg st="7" end="7"/>
                                            </p:txEl>
                                          </p:spTgt>
                                        </p:tgtEl>
                                        <p:attrNameLst>
                                          <p:attrName>style.visibility</p:attrName>
                                        </p:attrNameLst>
                                      </p:cBhvr>
                                      <p:to>
                                        <p:strVal val="visible"/>
                                      </p:to>
                                    </p:set>
                                    <p:anim calcmode="lin" valueType="num">
                                      <p:cBhvr additive="base">
                                        <p:cTn id="43" dur="5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507">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507">
                                            <p:txEl>
                                              <p:pRg st="8" end="8"/>
                                            </p:txEl>
                                          </p:spTgt>
                                        </p:tgtEl>
                                        <p:attrNameLst>
                                          <p:attrName>style.visibility</p:attrName>
                                        </p:attrNameLst>
                                      </p:cBhvr>
                                      <p:to>
                                        <p:strVal val="visible"/>
                                      </p:to>
                                    </p:set>
                                    <p:anim calcmode="lin" valueType="num">
                                      <p:cBhvr additive="base">
                                        <p:cTn id="47" dur="5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5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1507">
                                            <p:txEl>
                                              <p:pRg st="9" end="9"/>
                                            </p:txEl>
                                          </p:spTgt>
                                        </p:tgtEl>
                                        <p:attrNameLst>
                                          <p:attrName>style.visibility</p:attrName>
                                        </p:attrNameLst>
                                      </p:cBhvr>
                                      <p:to>
                                        <p:strVal val="visible"/>
                                      </p:to>
                                    </p:set>
                                    <p:anim calcmode="lin" valueType="num">
                                      <p:cBhvr additive="base">
                                        <p:cTn id="53" dur="500" fill="hold"/>
                                        <p:tgtEl>
                                          <p:spTgt spid="2150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15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1507">
                                            <p:txEl>
                                              <p:pRg st="10" end="10"/>
                                            </p:txEl>
                                          </p:spTgt>
                                        </p:tgtEl>
                                        <p:attrNameLst>
                                          <p:attrName>style.visibility</p:attrName>
                                        </p:attrNameLst>
                                      </p:cBhvr>
                                      <p:to>
                                        <p:strVal val="visible"/>
                                      </p:to>
                                    </p:set>
                                    <p:anim calcmode="lin" valueType="num">
                                      <p:cBhvr additive="base">
                                        <p:cTn id="59" dur="500" fill="hold"/>
                                        <p:tgtEl>
                                          <p:spTgt spid="21507">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15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611560" y="188640"/>
            <a:ext cx="8229600" cy="647700"/>
          </a:xfrm>
        </p:spPr>
        <p:txBody>
          <a:bodyPr/>
          <a:lstStyle/>
          <a:p>
            <a:pPr eaLnBrk="1" hangingPunct="1"/>
            <a:r>
              <a:rPr lang="en-US" altLang="zh-CN" sz="3600" dirty="0">
                <a:solidFill>
                  <a:schemeClr val="tx2"/>
                </a:solidFill>
                <a:ea typeface="黑体" pitchFamily="2" charset="-122"/>
              </a:rPr>
              <a:t>5.4</a:t>
            </a:r>
            <a:r>
              <a:rPr lang="en-US" altLang="zh-CN" sz="3600" dirty="0">
                <a:solidFill>
                  <a:schemeClr val="tx2"/>
                </a:solidFill>
                <a:cs typeface="Times New Roman" pitchFamily="18" charset="0"/>
              </a:rPr>
              <a:t>  </a:t>
            </a:r>
            <a:r>
              <a:rPr lang="zh-CN" altLang="en-US" sz="3600" dirty="0">
                <a:solidFill>
                  <a:schemeClr val="tx2"/>
                </a:solidFill>
                <a:ea typeface="黑体" pitchFamily="2" charset="-122"/>
              </a:rPr>
              <a:t>设备、管道及其他部件的表示方法</a:t>
            </a:r>
            <a:endParaRPr lang="zh-CN" altLang="en-US" sz="3600" dirty="0">
              <a:solidFill>
                <a:schemeClr val="tx2"/>
              </a:solidFill>
            </a:endParaRPr>
          </a:p>
        </p:txBody>
      </p:sp>
      <p:sp>
        <p:nvSpPr>
          <p:cNvPr id="6147" name="Rectangle 3"/>
          <p:cNvSpPr>
            <a:spLocks noGrp="1" noRot="1" noChangeArrowheads="1"/>
          </p:cNvSpPr>
          <p:nvPr>
            <p:ph type="body" idx="1"/>
          </p:nvPr>
        </p:nvSpPr>
        <p:spPr>
          <a:xfrm>
            <a:off x="382588" y="1828800"/>
            <a:ext cx="8140700" cy="4267200"/>
          </a:xfrm>
        </p:spPr>
        <p:txBody>
          <a:bodyPr/>
          <a:lstStyle/>
          <a:p>
            <a:pPr algn="just" eaLnBrk="1" hangingPunct="1">
              <a:lnSpc>
                <a:spcPct val="90000"/>
              </a:lnSpc>
              <a:buFont typeface="Wingdings 2" pitchFamily="18" charset="2"/>
              <a:buNone/>
              <a:defRPr/>
            </a:pPr>
            <a:r>
              <a:rPr lang="en-US" altLang="zh-CN" sz="3600" b="1" dirty="0">
                <a:latin typeface="仿宋_GB2312" pitchFamily="49" charset="-122"/>
                <a:ea typeface="仿宋_GB2312" pitchFamily="49" charset="-122"/>
              </a:rPr>
              <a:t>1.</a:t>
            </a:r>
            <a:r>
              <a:rPr lang="zh-CN" altLang="en-US" sz="3600" b="1" dirty="0">
                <a:latin typeface="仿宋_GB2312" pitchFamily="49" charset="-122"/>
                <a:ea typeface="仿宋_GB2312" pitchFamily="49" charset="-122"/>
              </a:rPr>
              <a:t>设备的表示方法</a:t>
            </a:r>
          </a:p>
          <a:p>
            <a:pPr algn="just" eaLnBrk="1" hangingPunct="1">
              <a:lnSpc>
                <a:spcPct val="90000"/>
              </a:lnSpc>
              <a:buFont typeface="Wingdings 2" pitchFamily="18" charset="2"/>
              <a:buNone/>
              <a:defRPr/>
            </a:pPr>
            <a:endParaRPr lang="zh-CN" altLang="en-US" sz="4400" b="1" dirty="0">
              <a:latin typeface="仿宋_GB2312" pitchFamily="49" charset="-122"/>
              <a:ea typeface="仿宋_GB2312" pitchFamily="49" charset="-122"/>
            </a:endParaRPr>
          </a:p>
          <a:p>
            <a:pPr algn="just" eaLnBrk="1" hangingPunct="1">
              <a:lnSpc>
                <a:spcPct val="90000"/>
              </a:lnSpc>
              <a:buFont typeface="Wingdings 2" pitchFamily="18" charset="2"/>
              <a:buNone/>
              <a:defRPr/>
            </a:pPr>
            <a:r>
              <a:rPr lang="en-US" altLang="zh-CN" b="1" dirty="0">
                <a:latin typeface="仿宋_GB2312" pitchFamily="49" charset="-122"/>
                <a:ea typeface="仿宋_GB2312" pitchFamily="49" charset="-122"/>
              </a:rPr>
              <a:t>(1) </a:t>
            </a:r>
            <a:r>
              <a:rPr lang="zh-CN" altLang="en-US" b="1" dirty="0">
                <a:latin typeface="仿宋_GB2312" pitchFamily="49" charset="-122"/>
                <a:ea typeface="仿宋_GB2312" pitchFamily="49" charset="-122"/>
              </a:rPr>
              <a:t>设备的形态：设备简单的外形轮廓</a:t>
            </a:r>
          </a:p>
          <a:p>
            <a:pPr algn="just" eaLnBrk="1" hangingPunct="1">
              <a:lnSpc>
                <a:spcPct val="90000"/>
              </a:lnSpc>
              <a:buFont typeface="Wingdings 2" pitchFamily="18" charset="2"/>
              <a:buNone/>
              <a:defRPr/>
            </a:pPr>
            <a:r>
              <a:rPr lang="en-US" altLang="zh-CN" b="1" dirty="0">
                <a:latin typeface="仿宋_GB2312" pitchFamily="49" charset="-122"/>
                <a:ea typeface="仿宋_GB2312" pitchFamily="49" charset="-122"/>
              </a:rPr>
              <a:t>(2) </a:t>
            </a:r>
            <a:r>
              <a:rPr lang="zh-CN" altLang="en-US" b="1" dirty="0">
                <a:latin typeface="仿宋_GB2312" pitchFamily="49" charset="-122"/>
                <a:ea typeface="仿宋_GB2312" pitchFamily="49" charset="-122"/>
              </a:rPr>
              <a:t>设备的线条：</a:t>
            </a:r>
            <a:r>
              <a:rPr lang="en-US" altLang="zh-CN" b="1" dirty="0">
                <a:latin typeface="仿宋_GB2312" pitchFamily="49" charset="-122"/>
                <a:ea typeface="仿宋_GB2312" pitchFamily="49" charset="-122"/>
              </a:rPr>
              <a:t>b/3</a:t>
            </a:r>
            <a:r>
              <a:rPr lang="zh-CN" altLang="en-US" b="1" dirty="0">
                <a:latin typeface="仿宋_GB2312" pitchFamily="49" charset="-122"/>
                <a:ea typeface="仿宋_GB2312" pitchFamily="49" charset="-122"/>
              </a:rPr>
              <a:t>细线，</a:t>
            </a:r>
            <a:r>
              <a:rPr lang="en-US" altLang="zh-CN" b="1" dirty="0">
                <a:latin typeface="仿宋_GB2312" pitchFamily="49" charset="-122"/>
                <a:ea typeface="仿宋_GB2312" pitchFamily="49" charset="-122"/>
              </a:rPr>
              <a:t>b = 0.9mm</a:t>
            </a:r>
          </a:p>
          <a:p>
            <a:pPr algn="just" eaLnBrk="1" hangingPunct="1">
              <a:lnSpc>
                <a:spcPct val="90000"/>
              </a:lnSpc>
              <a:buFont typeface="Wingdings 2" pitchFamily="18" charset="2"/>
              <a:buNone/>
              <a:defRPr/>
            </a:pPr>
            <a:r>
              <a:rPr lang="en-US" altLang="zh-CN" b="1" dirty="0">
                <a:latin typeface="仿宋_GB2312" pitchFamily="49" charset="-122"/>
                <a:ea typeface="仿宋_GB2312" pitchFamily="49" charset="-122"/>
              </a:rPr>
              <a:t>(3) </a:t>
            </a:r>
            <a:r>
              <a:rPr lang="zh-CN" altLang="en-US" b="1" dirty="0">
                <a:effectLst>
                  <a:outerShdw blurRad="38100" dist="38100" dir="2700000" algn="tl">
                    <a:srgbClr val="000000">
                      <a:alpha val="43137"/>
                    </a:srgbClr>
                  </a:outerShdw>
                </a:effectLst>
                <a:latin typeface="仿宋_GB2312" pitchFamily="49" charset="-122"/>
                <a:ea typeface="仿宋_GB2312" pitchFamily="49" charset="-122"/>
              </a:rPr>
              <a:t>设备的大小：</a:t>
            </a:r>
            <a:r>
              <a:rPr lang="zh-CN" altLang="en-US" b="1" dirty="0">
                <a:solidFill>
                  <a:srgbClr val="FF0000"/>
                </a:solidFill>
                <a:effectLst>
                  <a:outerShdw blurRad="38100" dist="38100" dir="2700000" algn="tl">
                    <a:srgbClr val="000000">
                      <a:alpha val="43137"/>
                    </a:srgbClr>
                  </a:outerShdw>
                </a:effectLst>
                <a:latin typeface="仿宋_GB2312" pitchFamily="49" charset="-122"/>
                <a:ea typeface="仿宋_GB2312" pitchFamily="49" charset="-122"/>
              </a:rPr>
              <a:t>相对比例</a:t>
            </a:r>
          </a:p>
          <a:p>
            <a:pPr algn="just" eaLnBrk="1" hangingPunct="1">
              <a:lnSpc>
                <a:spcPct val="90000"/>
              </a:lnSpc>
              <a:buFont typeface="Wingdings 2" pitchFamily="18" charset="2"/>
              <a:buNone/>
              <a:defRPr/>
            </a:pPr>
            <a:r>
              <a:rPr lang="en-US" altLang="zh-CN" b="1" dirty="0">
                <a:latin typeface="仿宋_GB2312" pitchFamily="49" charset="-122"/>
                <a:ea typeface="仿宋_GB2312" pitchFamily="49" charset="-122"/>
              </a:rPr>
              <a:t>(4) </a:t>
            </a:r>
            <a:r>
              <a:rPr lang="zh-CN" altLang="en-US" b="1" dirty="0">
                <a:latin typeface="仿宋_GB2312" pitchFamily="49" charset="-122"/>
                <a:ea typeface="仿宋_GB2312" pitchFamily="49" charset="-122"/>
              </a:rPr>
              <a:t>设备的位置：</a:t>
            </a:r>
            <a:r>
              <a:rPr lang="zh-CN" altLang="en-US" b="1" dirty="0">
                <a:solidFill>
                  <a:srgbClr val="FF0000"/>
                </a:solidFill>
                <a:latin typeface="仿宋_GB2312" pitchFamily="49" charset="-122"/>
                <a:ea typeface="仿宋_GB2312" pitchFamily="49" charset="-122"/>
              </a:rPr>
              <a:t>相对高度</a:t>
            </a:r>
          </a:p>
          <a:p>
            <a:pPr algn="just" eaLnBrk="1" hangingPunct="1">
              <a:lnSpc>
                <a:spcPct val="90000"/>
              </a:lnSpc>
              <a:buFont typeface="Wingdings 2" pitchFamily="18" charset="2"/>
              <a:buNone/>
              <a:defRPr/>
            </a:pPr>
            <a:r>
              <a:rPr lang="en-US" altLang="zh-CN" b="1" dirty="0">
                <a:latin typeface="仿宋_GB2312" pitchFamily="49" charset="-122"/>
                <a:ea typeface="仿宋_GB2312" pitchFamily="49" charset="-122"/>
              </a:rPr>
              <a:t>(5) </a:t>
            </a:r>
            <a:r>
              <a:rPr lang="zh-CN" altLang="en-US" b="1" dirty="0">
                <a:latin typeface="仿宋_GB2312" pitchFamily="49" charset="-122"/>
                <a:ea typeface="仿宋_GB2312" pitchFamily="49" charset="-122"/>
              </a:rPr>
              <a:t>设备的简化处理</a:t>
            </a:r>
          </a:p>
        </p:txBody>
      </p:sp>
    </p:spTree>
    <p:extLst>
      <p:ext uri="{BB962C8B-B14F-4D97-AF65-F5344CB8AC3E}">
        <p14:creationId xmlns:p14="http://schemas.microsoft.com/office/powerpoint/2010/main" val="3610983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slide(fromBottom)">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slide(fromBottom)">
                                      <p:cBhvr>
                                        <p:cTn id="12" dur="500"/>
                                        <p:tgtEl>
                                          <p:spTgt spid="61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slide(fromBottom)">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slide(fromBottom)">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slide(fromBottom)">
                                      <p:cBhvr>
                                        <p:cTn id="27" dur="500"/>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slide(fromBottom)">
                                      <p:cBhvr>
                                        <p:cTn id="32" dur="500"/>
                                        <p:tgtEl>
                                          <p:spTgt spid="6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slide(fromBottom)">
                                      <p:cBhvr>
                                        <p:cTn id="37"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611560" y="188640"/>
            <a:ext cx="8229600" cy="647700"/>
          </a:xfrm>
        </p:spPr>
        <p:txBody>
          <a:bodyPr/>
          <a:lstStyle/>
          <a:p>
            <a:pPr algn="l" eaLnBrk="1" hangingPunct="1"/>
            <a:r>
              <a:rPr lang="en-US" altLang="zh-CN" sz="3600" b="1" dirty="0">
                <a:solidFill>
                  <a:schemeClr val="tx1"/>
                </a:solidFill>
                <a:latin typeface="仿宋_GB2312" pitchFamily="49" charset="-122"/>
                <a:ea typeface="仿宋_GB2312" pitchFamily="49" charset="-122"/>
              </a:rPr>
              <a:t>2.</a:t>
            </a:r>
            <a:r>
              <a:rPr lang="en-US" altLang="zh-CN" sz="3600" b="1" dirty="0">
                <a:solidFill>
                  <a:schemeClr val="tx1"/>
                </a:solidFill>
                <a:ea typeface="仿宋_GB2312" pitchFamily="49" charset="-122"/>
              </a:rPr>
              <a:t>  </a:t>
            </a:r>
            <a:r>
              <a:rPr lang="en-US" altLang="zh-CN" sz="3600" b="1" dirty="0">
                <a:solidFill>
                  <a:schemeClr val="tx1"/>
                </a:solidFill>
                <a:latin typeface="仿宋_GB2312" pitchFamily="49" charset="-122"/>
                <a:ea typeface="仿宋_GB2312" pitchFamily="49" charset="-122"/>
              </a:rPr>
              <a:t> </a:t>
            </a:r>
            <a:r>
              <a:rPr lang="zh-CN" altLang="en-US" sz="3600" b="1" dirty="0">
                <a:solidFill>
                  <a:schemeClr val="tx1"/>
                </a:solidFill>
                <a:latin typeface="仿宋_GB2312" pitchFamily="49" charset="-122"/>
                <a:ea typeface="仿宋_GB2312" pitchFamily="49" charset="-122"/>
              </a:rPr>
              <a:t>管道的表示方法</a:t>
            </a:r>
          </a:p>
        </p:txBody>
      </p:sp>
      <p:sp>
        <p:nvSpPr>
          <p:cNvPr id="7171" name="Rectangle 3"/>
          <p:cNvSpPr>
            <a:spLocks noGrp="1" noRot="1" noChangeArrowheads="1"/>
          </p:cNvSpPr>
          <p:nvPr>
            <p:ph type="body" idx="1"/>
          </p:nvPr>
        </p:nvSpPr>
        <p:spPr>
          <a:xfrm>
            <a:off x="685800" y="1066800"/>
            <a:ext cx="7772400" cy="5029200"/>
          </a:xfrm>
        </p:spPr>
        <p:txBody>
          <a:bodyPr/>
          <a:lstStyle/>
          <a:p>
            <a:pPr algn="just" eaLnBrk="1" hangingPunct="1">
              <a:lnSpc>
                <a:spcPct val="90000"/>
              </a:lnSpc>
              <a:buFont typeface="Wingdings 2" pitchFamily="18" charset="2"/>
              <a:buNone/>
            </a:pPr>
            <a:r>
              <a:rPr lang="en-US" altLang="zh-CN" sz="2800"/>
              <a:t>     </a:t>
            </a:r>
            <a:r>
              <a:rPr lang="en-US" altLang="zh-CN" sz="2800">
                <a:ea typeface="黑体" pitchFamily="2" charset="-122"/>
              </a:rPr>
              <a:t>    </a:t>
            </a:r>
            <a:endParaRPr lang="en-US" altLang="zh-CN" sz="2800"/>
          </a:p>
          <a:p>
            <a:pPr algn="just" eaLnBrk="1" hangingPunct="1">
              <a:lnSpc>
                <a:spcPct val="90000"/>
              </a:lnSpc>
            </a:pP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工艺物料管道                          </a:t>
            </a:r>
          </a:p>
          <a:p>
            <a:pPr algn="just" eaLnBrk="1" hangingPunct="1">
              <a:lnSpc>
                <a:spcPct val="90000"/>
              </a:lnSpc>
            </a:pPr>
            <a:r>
              <a:rPr lang="zh-CN" altLang="en-US" sz="2800" b="1">
                <a:latin typeface="仿宋_GB2312" pitchFamily="49" charset="-122"/>
                <a:ea typeface="仿宋_GB2312" pitchFamily="49" charset="-122"/>
              </a:rPr>
              <a:t>     工艺物料埋地管道                     </a:t>
            </a:r>
          </a:p>
          <a:p>
            <a:pPr algn="just" eaLnBrk="1" hangingPunct="1">
              <a:lnSpc>
                <a:spcPct val="90000"/>
              </a:lnSpc>
            </a:pPr>
            <a:r>
              <a:rPr lang="zh-CN" altLang="en-US" sz="2800" b="1">
                <a:latin typeface="仿宋_GB2312" pitchFamily="49" charset="-122"/>
                <a:ea typeface="仿宋_GB2312" pitchFamily="49" charset="-122"/>
              </a:rPr>
              <a:t>     辅料及公用管道                     </a:t>
            </a:r>
          </a:p>
          <a:p>
            <a:pPr algn="just" eaLnBrk="1" hangingPunct="1">
              <a:lnSpc>
                <a:spcPct val="90000"/>
              </a:lnSpc>
            </a:pPr>
            <a:r>
              <a:rPr lang="zh-CN" altLang="en-US" sz="2800" b="1">
                <a:latin typeface="仿宋_GB2312" pitchFamily="49" charset="-122"/>
                <a:ea typeface="仿宋_GB2312" pitchFamily="49" charset="-122"/>
              </a:rPr>
              <a:t>     辅料及公用埋地管道                 </a:t>
            </a:r>
          </a:p>
          <a:p>
            <a:pPr algn="just" eaLnBrk="1" hangingPunct="1">
              <a:lnSpc>
                <a:spcPct val="90000"/>
              </a:lnSpc>
            </a:pPr>
            <a:r>
              <a:rPr lang="zh-CN" altLang="en-US" sz="2800" b="1">
                <a:latin typeface="仿宋_GB2312" pitchFamily="49" charset="-122"/>
                <a:ea typeface="仿宋_GB2312" pitchFamily="49" charset="-122"/>
              </a:rPr>
              <a:t>     仪表管道                             </a:t>
            </a:r>
          </a:p>
          <a:p>
            <a:pPr algn="just" eaLnBrk="1" hangingPunct="1">
              <a:lnSpc>
                <a:spcPct val="90000"/>
              </a:lnSpc>
            </a:pPr>
            <a:r>
              <a:rPr lang="zh-CN" altLang="en-US" sz="2800" b="1">
                <a:latin typeface="仿宋_GB2312" pitchFamily="49" charset="-122"/>
                <a:ea typeface="仿宋_GB2312" pitchFamily="49" charset="-122"/>
              </a:rPr>
              <a:t>     保温管道</a:t>
            </a:r>
          </a:p>
          <a:p>
            <a:pPr algn="just" eaLnBrk="1" hangingPunct="1">
              <a:lnSpc>
                <a:spcPct val="90000"/>
              </a:lnSpc>
            </a:pPr>
            <a:r>
              <a:rPr lang="zh-CN" altLang="en-US" sz="2800" b="1">
                <a:latin typeface="仿宋_GB2312" pitchFamily="49" charset="-122"/>
                <a:ea typeface="仿宋_GB2312" pitchFamily="49" charset="-122"/>
              </a:rPr>
              <a:t>     电伴热管道</a:t>
            </a:r>
          </a:p>
          <a:p>
            <a:pPr algn="just" eaLnBrk="1" hangingPunct="1">
              <a:lnSpc>
                <a:spcPct val="90000"/>
              </a:lnSpc>
            </a:pPr>
            <a:r>
              <a:rPr lang="zh-CN" altLang="en-US" sz="2800" b="1">
                <a:latin typeface="仿宋_GB2312" pitchFamily="49" charset="-122"/>
                <a:ea typeface="仿宋_GB2312" pitchFamily="49" charset="-122"/>
              </a:rPr>
              <a:t>     蒸汽伴热管道</a:t>
            </a:r>
          </a:p>
          <a:p>
            <a:pPr eaLnBrk="1" hangingPunct="1">
              <a:lnSpc>
                <a:spcPct val="90000"/>
              </a:lnSpc>
            </a:pPr>
            <a:r>
              <a:rPr lang="zh-CN" altLang="en-US" sz="2800" b="1">
                <a:latin typeface="仿宋_GB2312" pitchFamily="49" charset="-122"/>
                <a:ea typeface="仿宋_GB2312" pitchFamily="49" charset="-122"/>
              </a:rPr>
              <a:t>     夹套管道 </a:t>
            </a:r>
          </a:p>
        </p:txBody>
      </p:sp>
      <p:sp>
        <p:nvSpPr>
          <p:cNvPr id="7172" name="Line 4"/>
          <p:cNvSpPr>
            <a:spLocks noChangeShapeType="1"/>
          </p:cNvSpPr>
          <p:nvPr/>
        </p:nvSpPr>
        <p:spPr bwMode="auto">
          <a:xfrm>
            <a:off x="5791200" y="1752600"/>
            <a:ext cx="2209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5"/>
          <p:cNvSpPr>
            <a:spLocks noChangeShapeType="1"/>
          </p:cNvSpPr>
          <p:nvPr/>
        </p:nvSpPr>
        <p:spPr bwMode="auto">
          <a:xfrm>
            <a:off x="5867400" y="2209800"/>
            <a:ext cx="2209800" cy="0"/>
          </a:xfrm>
          <a:prstGeom prst="line">
            <a:avLst/>
          </a:prstGeom>
          <a:noFill/>
          <a:ln w="571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Line 8"/>
          <p:cNvSpPr>
            <a:spLocks noChangeShapeType="1"/>
          </p:cNvSpPr>
          <p:nvPr/>
        </p:nvSpPr>
        <p:spPr bwMode="auto">
          <a:xfrm>
            <a:off x="5867400" y="26670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Line 9"/>
          <p:cNvSpPr>
            <a:spLocks noChangeShapeType="1"/>
          </p:cNvSpPr>
          <p:nvPr/>
        </p:nvSpPr>
        <p:spPr bwMode="auto">
          <a:xfrm>
            <a:off x="5867400" y="3200400"/>
            <a:ext cx="22098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 name="Line 10"/>
          <p:cNvSpPr>
            <a:spLocks noChangeShapeType="1"/>
          </p:cNvSpPr>
          <p:nvPr/>
        </p:nvSpPr>
        <p:spPr bwMode="auto">
          <a:xfrm>
            <a:off x="5867400" y="3657600"/>
            <a:ext cx="2209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 name="Line 12"/>
          <p:cNvSpPr>
            <a:spLocks noChangeShapeType="1"/>
          </p:cNvSpPr>
          <p:nvPr/>
        </p:nvSpPr>
        <p:spPr bwMode="auto">
          <a:xfrm>
            <a:off x="5867400" y="4191000"/>
            <a:ext cx="2209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13"/>
          <p:cNvSpPr>
            <a:spLocks noChangeShapeType="1"/>
          </p:cNvSpPr>
          <p:nvPr/>
        </p:nvSpPr>
        <p:spPr bwMode="auto">
          <a:xfrm>
            <a:off x="6477000" y="43434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Line 15"/>
          <p:cNvSpPr>
            <a:spLocks noChangeShapeType="1"/>
          </p:cNvSpPr>
          <p:nvPr/>
        </p:nvSpPr>
        <p:spPr bwMode="auto">
          <a:xfrm>
            <a:off x="6477000" y="40386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4" name="Line 16"/>
          <p:cNvSpPr>
            <a:spLocks noChangeShapeType="1"/>
          </p:cNvSpPr>
          <p:nvPr/>
        </p:nvSpPr>
        <p:spPr bwMode="auto">
          <a:xfrm>
            <a:off x="5867400" y="4648200"/>
            <a:ext cx="2286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Line 17"/>
          <p:cNvSpPr>
            <a:spLocks noChangeShapeType="1"/>
          </p:cNvSpPr>
          <p:nvPr/>
        </p:nvSpPr>
        <p:spPr bwMode="auto">
          <a:xfrm>
            <a:off x="5943600" y="4724400"/>
            <a:ext cx="2209800" cy="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18"/>
          <p:cNvSpPr>
            <a:spLocks noChangeShapeType="1"/>
          </p:cNvSpPr>
          <p:nvPr/>
        </p:nvSpPr>
        <p:spPr bwMode="auto">
          <a:xfrm>
            <a:off x="5867400" y="5181600"/>
            <a:ext cx="2286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Line 21"/>
          <p:cNvSpPr>
            <a:spLocks noChangeShapeType="1"/>
          </p:cNvSpPr>
          <p:nvPr/>
        </p:nvSpPr>
        <p:spPr bwMode="auto">
          <a:xfrm flipV="1">
            <a:off x="5867400" y="5257800"/>
            <a:ext cx="2286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 name="Line 22"/>
          <p:cNvSpPr>
            <a:spLocks noChangeShapeType="1"/>
          </p:cNvSpPr>
          <p:nvPr/>
        </p:nvSpPr>
        <p:spPr bwMode="auto">
          <a:xfrm>
            <a:off x="5867400" y="5638800"/>
            <a:ext cx="2286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24"/>
          <p:cNvSpPr>
            <a:spLocks noChangeShapeType="1"/>
          </p:cNvSpPr>
          <p:nvPr/>
        </p:nvSpPr>
        <p:spPr bwMode="auto">
          <a:xfrm>
            <a:off x="5867400" y="55626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25"/>
          <p:cNvSpPr>
            <a:spLocks noChangeShapeType="1"/>
          </p:cNvSpPr>
          <p:nvPr/>
        </p:nvSpPr>
        <p:spPr bwMode="auto">
          <a:xfrm>
            <a:off x="5867400" y="57150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0150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1000" fill="hold"/>
                                        <p:tgtEl>
                                          <p:spTgt spid="717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717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717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7171">
                                            <p:txEl>
                                              <p:pRg st="1" end="1"/>
                                            </p:txEl>
                                          </p:spTgt>
                                        </p:tgtEl>
                                        <p:attrNameLst>
                                          <p:attrName>style.visibility</p:attrName>
                                        </p:attrNameLst>
                                      </p:cBhvr>
                                      <p:to>
                                        <p:strVal val="visible"/>
                                      </p:to>
                                    </p:set>
                                    <p:anim calcmode="lin" valueType="num">
                                      <p:cBhvr>
                                        <p:cTn id="14" dur="1000" fill="hold"/>
                                        <p:tgtEl>
                                          <p:spTgt spid="717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717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7171">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p:cTn id="19" dur="1000" fill="hold"/>
                                        <p:tgtEl>
                                          <p:spTgt spid="7172"/>
                                        </p:tgtEl>
                                        <p:attrNameLst>
                                          <p:attrName>ppt_w</p:attrName>
                                        </p:attrNameLst>
                                      </p:cBhvr>
                                      <p:tavLst>
                                        <p:tav tm="0">
                                          <p:val>
                                            <p:strVal val="#ppt_w*0.70"/>
                                          </p:val>
                                        </p:tav>
                                        <p:tav tm="100000">
                                          <p:val>
                                            <p:strVal val="#ppt_w"/>
                                          </p:val>
                                        </p:tav>
                                      </p:tavLst>
                                    </p:anim>
                                    <p:anim calcmode="lin" valueType="num">
                                      <p:cBhvr>
                                        <p:cTn id="20" dur="1000" fill="hold"/>
                                        <p:tgtEl>
                                          <p:spTgt spid="7172"/>
                                        </p:tgtEl>
                                        <p:attrNameLst>
                                          <p:attrName>ppt_h</p:attrName>
                                        </p:attrNameLst>
                                      </p:cBhvr>
                                      <p:tavLst>
                                        <p:tav tm="0">
                                          <p:val>
                                            <p:strVal val="#ppt_h"/>
                                          </p:val>
                                        </p:tav>
                                        <p:tav tm="100000">
                                          <p:val>
                                            <p:strVal val="#ppt_h"/>
                                          </p:val>
                                        </p:tav>
                                      </p:tavLst>
                                    </p:anim>
                                    <p:animEffect transition="in" filter="fade">
                                      <p:cBhvr>
                                        <p:cTn id="21" dur="1000"/>
                                        <p:tgtEl>
                                          <p:spTgt spid="71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7171">
                                            <p:txEl>
                                              <p:pRg st="2" end="2"/>
                                            </p:txEl>
                                          </p:spTgt>
                                        </p:tgtEl>
                                        <p:attrNameLst>
                                          <p:attrName>style.visibility</p:attrName>
                                        </p:attrNameLst>
                                      </p:cBhvr>
                                      <p:to>
                                        <p:strVal val="visible"/>
                                      </p:to>
                                    </p:set>
                                    <p:anim calcmode="lin" valueType="num">
                                      <p:cBhvr>
                                        <p:cTn id="26" dur="1000" fill="hold"/>
                                        <p:tgtEl>
                                          <p:spTgt spid="7171">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7171">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7171">
                                            <p:txEl>
                                              <p:pRg st="2" end="2"/>
                                            </p:txEl>
                                          </p:spTgt>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7173"/>
                                        </p:tgtEl>
                                        <p:attrNameLst>
                                          <p:attrName>style.visibility</p:attrName>
                                        </p:attrNameLst>
                                      </p:cBhvr>
                                      <p:to>
                                        <p:strVal val="visible"/>
                                      </p:to>
                                    </p:set>
                                    <p:anim calcmode="lin" valueType="num">
                                      <p:cBhvr>
                                        <p:cTn id="31" dur="1000" fill="hold"/>
                                        <p:tgtEl>
                                          <p:spTgt spid="7173"/>
                                        </p:tgtEl>
                                        <p:attrNameLst>
                                          <p:attrName>ppt_w</p:attrName>
                                        </p:attrNameLst>
                                      </p:cBhvr>
                                      <p:tavLst>
                                        <p:tav tm="0">
                                          <p:val>
                                            <p:strVal val="#ppt_w*0.70"/>
                                          </p:val>
                                        </p:tav>
                                        <p:tav tm="100000">
                                          <p:val>
                                            <p:strVal val="#ppt_w"/>
                                          </p:val>
                                        </p:tav>
                                      </p:tavLst>
                                    </p:anim>
                                    <p:anim calcmode="lin" valueType="num">
                                      <p:cBhvr>
                                        <p:cTn id="32" dur="1000" fill="hold"/>
                                        <p:tgtEl>
                                          <p:spTgt spid="7173"/>
                                        </p:tgtEl>
                                        <p:attrNameLst>
                                          <p:attrName>ppt_h</p:attrName>
                                        </p:attrNameLst>
                                      </p:cBhvr>
                                      <p:tavLst>
                                        <p:tav tm="0">
                                          <p:val>
                                            <p:strVal val="#ppt_h"/>
                                          </p:val>
                                        </p:tav>
                                        <p:tav tm="100000">
                                          <p:val>
                                            <p:strVal val="#ppt_h"/>
                                          </p:val>
                                        </p:tav>
                                      </p:tavLst>
                                    </p:anim>
                                    <p:animEffect transition="in" filter="fade">
                                      <p:cBhvr>
                                        <p:cTn id="33" dur="1000"/>
                                        <p:tgtEl>
                                          <p:spTgt spid="717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7171">
                                            <p:txEl>
                                              <p:pRg st="3" end="3"/>
                                            </p:txEl>
                                          </p:spTgt>
                                        </p:tgtEl>
                                        <p:attrNameLst>
                                          <p:attrName>style.visibility</p:attrName>
                                        </p:attrNameLst>
                                      </p:cBhvr>
                                      <p:to>
                                        <p:strVal val="visible"/>
                                      </p:to>
                                    </p:set>
                                    <p:anim calcmode="lin" valueType="num">
                                      <p:cBhvr>
                                        <p:cTn id="38" dur="1000" fill="hold"/>
                                        <p:tgtEl>
                                          <p:spTgt spid="7171">
                                            <p:txEl>
                                              <p:pRg st="3" end="3"/>
                                            </p:txEl>
                                          </p:spTgt>
                                        </p:tgtEl>
                                        <p:attrNameLst>
                                          <p:attrName>ppt_w</p:attrName>
                                        </p:attrNameLst>
                                      </p:cBhvr>
                                      <p:tavLst>
                                        <p:tav tm="0">
                                          <p:val>
                                            <p:strVal val="#ppt_w*0.70"/>
                                          </p:val>
                                        </p:tav>
                                        <p:tav tm="100000">
                                          <p:val>
                                            <p:strVal val="#ppt_w"/>
                                          </p:val>
                                        </p:tav>
                                      </p:tavLst>
                                    </p:anim>
                                    <p:anim calcmode="lin" valueType="num">
                                      <p:cBhvr>
                                        <p:cTn id="39" dur="1000" fill="hold"/>
                                        <p:tgtEl>
                                          <p:spTgt spid="7171">
                                            <p:txEl>
                                              <p:pRg st="3" end="3"/>
                                            </p:txEl>
                                          </p:spTgt>
                                        </p:tgtEl>
                                        <p:attrNameLst>
                                          <p:attrName>ppt_h</p:attrName>
                                        </p:attrNameLst>
                                      </p:cBhvr>
                                      <p:tavLst>
                                        <p:tav tm="0">
                                          <p:val>
                                            <p:strVal val="#ppt_h"/>
                                          </p:val>
                                        </p:tav>
                                        <p:tav tm="100000">
                                          <p:val>
                                            <p:strVal val="#ppt_h"/>
                                          </p:val>
                                        </p:tav>
                                      </p:tavLst>
                                    </p:anim>
                                    <p:animEffect transition="in" filter="fade">
                                      <p:cBhvr>
                                        <p:cTn id="40" dur="1000"/>
                                        <p:tgtEl>
                                          <p:spTgt spid="7171">
                                            <p:txEl>
                                              <p:pRg st="3" end="3"/>
                                            </p:txEl>
                                          </p:spTgt>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p:cTn id="43" dur="1000" fill="hold"/>
                                        <p:tgtEl>
                                          <p:spTgt spid="7176"/>
                                        </p:tgtEl>
                                        <p:attrNameLst>
                                          <p:attrName>ppt_w</p:attrName>
                                        </p:attrNameLst>
                                      </p:cBhvr>
                                      <p:tavLst>
                                        <p:tav tm="0">
                                          <p:val>
                                            <p:strVal val="#ppt_w*0.70"/>
                                          </p:val>
                                        </p:tav>
                                        <p:tav tm="100000">
                                          <p:val>
                                            <p:strVal val="#ppt_w"/>
                                          </p:val>
                                        </p:tav>
                                      </p:tavLst>
                                    </p:anim>
                                    <p:anim calcmode="lin" valueType="num">
                                      <p:cBhvr>
                                        <p:cTn id="44" dur="1000" fill="hold"/>
                                        <p:tgtEl>
                                          <p:spTgt spid="7176"/>
                                        </p:tgtEl>
                                        <p:attrNameLst>
                                          <p:attrName>ppt_h</p:attrName>
                                        </p:attrNameLst>
                                      </p:cBhvr>
                                      <p:tavLst>
                                        <p:tav tm="0">
                                          <p:val>
                                            <p:strVal val="#ppt_h"/>
                                          </p:val>
                                        </p:tav>
                                        <p:tav tm="100000">
                                          <p:val>
                                            <p:strVal val="#ppt_h"/>
                                          </p:val>
                                        </p:tav>
                                      </p:tavLst>
                                    </p:anim>
                                    <p:animEffect transition="in" filter="fade">
                                      <p:cBhvr>
                                        <p:cTn id="45" dur="1000"/>
                                        <p:tgtEl>
                                          <p:spTgt spid="717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7171">
                                            <p:txEl>
                                              <p:pRg st="4" end="4"/>
                                            </p:txEl>
                                          </p:spTgt>
                                        </p:tgtEl>
                                        <p:attrNameLst>
                                          <p:attrName>style.visibility</p:attrName>
                                        </p:attrNameLst>
                                      </p:cBhvr>
                                      <p:to>
                                        <p:strVal val="visible"/>
                                      </p:to>
                                    </p:set>
                                    <p:anim calcmode="lin" valueType="num">
                                      <p:cBhvr>
                                        <p:cTn id="50" dur="1000" fill="hold"/>
                                        <p:tgtEl>
                                          <p:spTgt spid="7171">
                                            <p:txEl>
                                              <p:pRg st="4" end="4"/>
                                            </p:txEl>
                                          </p:spTgt>
                                        </p:tgtEl>
                                        <p:attrNameLst>
                                          <p:attrName>ppt_w</p:attrName>
                                        </p:attrNameLst>
                                      </p:cBhvr>
                                      <p:tavLst>
                                        <p:tav tm="0">
                                          <p:val>
                                            <p:strVal val="#ppt_w*0.70"/>
                                          </p:val>
                                        </p:tav>
                                        <p:tav tm="100000">
                                          <p:val>
                                            <p:strVal val="#ppt_w"/>
                                          </p:val>
                                        </p:tav>
                                      </p:tavLst>
                                    </p:anim>
                                    <p:anim calcmode="lin" valueType="num">
                                      <p:cBhvr>
                                        <p:cTn id="51" dur="1000" fill="hold"/>
                                        <p:tgtEl>
                                          <p:spTgt spid="7171">
                                            <p:txEl>
                                              <p:pRg st="4" end="4"/>
                                            </p:txEl>
                                          </p:spTgt>
                                        </p:tgtEl>
                                        <p:attrNameLst>
                                          <p:attrName>ppt_h</p:attrName>
                                        </p:attrNameLst>
                                      </p:cBhvr>
                                      <p:tavLst>
                                        <p:tav tm="0">
                                          <p:val>
                                            <p:strVal val="#ppt_h"/>
                                          </p:val>
                                        </p:tav>
                                        <p:tav tm="100000">
                                          <p:val>
                                            <p:strVal val="#ppt_h"/>
                                          </p:val>
                                        </p:tav>
                                      </p:tavLst>
                                    </p:anim>
                                    <p:animEffect transition="in" filter="fade">
                                      <p:cBhvr>
                                        <p:cTn id="52" dur="1000"/>
                                        <p:tgtEl>
                                          <p:spTgt spid="7171">
                                            <p:txEl>
                                              <p:pRg st="4" end="4"/>
                                            </p:txEl>
                                          </p:spTgt>
                                        </p:tgtEl>
                                      </p:cBhvr>
                                    </p:animEffect>
                                  </p:childTnLst>
                                </p:cTn>
                              </p:par>
                              <p:par>
                                <p:cTn id="53" presetID="55" presetClass="entr" presetSubtype="0" fill="hold" grpId="0" nodeType="withEffect">
                                  <p:stCondLst>
                                    <p:cond delay="0"/>
                                  </p:stCondLst>
                                  <p:childTnLst>
                                    <p:set>
                                      <p:cBhvr>
                                        <p:cTn id="54" dur="1" fill="hold">
                                          <p:stCondLst>
                                            <p:cond delay="0"/>
                                          </p:stCondLst>
                                        </p:cTn>
                                        <p:tgtEl>
                                          <p:spTgt spid="7177"/>
                                        </p:tgtEl>
                                        <p:attrNameLst>
                                          <p:attrName>style.visibility</p:attrName>
                                        </p:attrNameLst>
                                      </p:cBhvr>
                                      <p:to>
                                        <p:strVal val="visible"/>
                                      </p:to>
                                    </p:set>
                                    <p:anim calcmode="lin" valueType="num">
                                      <p:cBhvr>
                                        <p:cTn id="55" dur="1000" fill="hold"/>
                                        <p:tgtEl>
                                          <p:spTgt spid="7177"/>
                                        </p:tgtEl>
                                        <p:attrNameLst>
                                          <p:attrName>ppt_w</p:attrName>
                                        </p:attrNameLst>
                                      </p:cBhvr>
                                      <p:tavLst>
                                        <p:tav tm="0">
                                          <p:val>
                                            <p:strVal val="#ppt_w*0.70"/>
                                          </p:val>
                                        </p:tav>
                                        <p:tav tm="100000">
                                          <p:val>
                                            <p:strVal val="#ppt_w"/>
                                          </p:val>
                                        </p:tav>
                                      </p:tavLst>
                                    </p:anim>
                                    <p:anim calcmode="lin" valueType="num">
                                      <p:cBhvr>
                                        <p:cTn id="56" dur="1000" fill="hold"/>
                                        <p:tgtEl>
                                          <p:spTgt spid="7177"/>
                                        </p:tgtEl>
                                        <p:attrNameLst>
                                          <p:attrName>ppt_h</p:attrName>
                                        </p:attrNameLst>
                                      </p:cBhvr>
                                      <p:tavLst>
                                        <p:tav tm="0">
                                          <p:val>
                                            <p:strVal val="#ppt_h"/>
                                          </p:val>
                                        </p:tav>
                                        <p:tav tm="100000">
                                          <p:val>
                                            <p:strVal val="#ppt_h"/>
                                          </p:val>
                                        </p:tav>
                                      </p:tavLst>
                                    </p:anim>
                                    <p:animEffect transition="in" filter="fade">
                                      <p:cBhvr>
                                        <p:cTn id="57" dur="1000"/>
                                        <p:tgtEl>
                                          <p:spTgt spid="71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7178"/>
                                        </p:tgtEl>
                                        <p:attrNameLst>
                                          <p:attrName>style.visibility</p:attrName>
                                        </p:attrNameLst>
                                      </p:cBhvr>
                                      <p:to>
                                        <p:strVal val="visible"/>
                                      </p:to>
                                    </p:set>
                                    <p:anim calcmode="lin" valueType="num">
                                      <p:cBhvr>
                                        <p:cTn id="62" dur="1000" fill="hold"/>
                                        <p:tgtEl>
                                          <p:spTgt spid="7178"/>
                                        </p:tgtEl>
                                        <p:attrNameLst>
                                          <p:attrName>ppt_w</p:attrName>
                                        </p:attrNameLst>
                                      </p:cBhvr>
                                      <p:tavLst>
                                        <p:tav tm="0">
                                          <p:val>
                                            <p:strVal val="#ppt_w*0.70"/>
                                          </p:val>
                                        </p:tav>
                                        <p:tav tm="100000">
                                          <p:val>
                                            <p:strVal val="#ppt_w"/>
                                          </p:val>
                                        </p:tav>
                                      </p:tavLst>
                                    </p:anim>
                                    <p:anim calcmode="lin" valueType="num">
                                      <p:cBhvr>
                                        <p:cTn id="63" dur="1000" fill="hold"/>
                                        <p:tgtEl>
                                          <p:spTgt spid="7178"/>
                                        </p:tgtEl>
                                        <p:attrNameLst>
                                          <p:attrName>ppt_h</p:attrName>
                                        </p:attrNameLst>
                                      </p:cBhvr>
                                      <p:tavLst>
                                        <p:tav tm="0">
                                          <p:val>
                                            <p:strVal val="#ppt_h"/>
                                          </p:val>
                                        </p:tav>
                                        <p:tav tm="100000">
                                          <p:val>
                                            <p:strVal val="#ppt_h"/>
                                          </p:val>
                                        </p:tav>
                                      </p:tavLst>
                                    </p:anim>
                                    <p:animEffect transition="in" filter="fade">
                                      <p:cBhvr>
                                        <p:cTn id="64" dur="1000"/>
                                        <p:tgtEl>
                                          <p:spTgt spid="7178"/>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7171">
                                            <p:txEl>
                                              <p:pRg st="5" end="5"/>
                                            </p:txEl>
                                          </p:spTgt>
                                        </p:tgtEl>
                                        <p:attrNameLst>
                                          <p:attrName>style.visibility</p:attrName>
                                        </p:attrNameLst>
                                      </p:cBhvr>
                                      <p:to>
                                        <p:strVal val="visible"/>
                                      </p:to>
                                    </p:set>
                                    <p:anim calcmode="lin" valueType="num">
                                      <p:cBhvr>
                                        <p:cTn id="67" dur="1000" fill="hold"/>
                                        <p:tgtEl>
                                          <p:spTgt spid="7171">
                                            <p:txEl>
                                              <p:pRg st="5" end="5"/>
                                            </p:txEl>
                                          </p:spTgt>
                                        </p:tgtEl>
                                        <p:attrNameLst>
                                          <p:attrName>ppt_w</p:attrName>
                                        </p:attrNameLst>
                                      </p:cBhvr>
                                      <p:tavLst>
                                        <p:tav tm="0">
                                          <p:val>
                                            <p:strVal val="#ppt_w*0.70"/>
                                          </p:val>
                                        </p:tav>
                                        <p:tav tm="100000">
                                          <p:val>
                                            <p:strVal val="#ppt_w"/>
                                          </p:val>
                                        </p:tav>
                                      </p:tavLst>
                                    </p:anim>
                                    <p:anim calcmode="lin" valueType="num">
                                      <p:cBhvr>
                                        <p:cTn id="68" dur="1000" fill="hold"/>
                                        <p:tgtEl>
                                          <p:spTgt spid="7171">
                                            <p:txEl>
                                              <p:pRg st="5" end="5"/>
                                            </p:txEl>
                                          </p:spTgt>
                                        </p:tgtEl>
                                        <p:attrNameLst>
                                          <p:attrName>ppt_h</p:attrName>
                                        </p:attrNameLst>
                                      </p:cBhvr>
                                      <p:tavLst>
                                        <p:tav tm="0">
                                          <p:val>
                                            <p:strVal val="#ppt_h"/>
                                          </p:val>
                                        </p:tav>
                                        <p:tav tm="100000">
                                          <p:val>
                                            <p:strVal val="#ppt_h"/>
                                          </p:val>
                                        </p:tav>
                                      </p:tavLst>
                                    </p:anim>
                                    <p:animEffect transition="in" filter="fade">
                                      <p:cBhvr>
                                        <p:cTn id="69" dur="1000"/>
                                        <p:tgtEl>
                                          <p:spTgt spid="7171">
                                            <p:txEl>
                                              <p:pRg st="5" end="5"/>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5" presetClass="entr" presetSubtype="0" fill="hold" grpId="0" nodeType="clickEffect">
                                  <p:stCondLst>
                                    <p:cond delay="0"/>
                                  </p:stCondLst>
                                  <p:childTnLst>
                                    <p:set>
                                      <p:cBhvr>
                                        <p:cTn id="73" dur="1" fill="hold">
                                          <p:stCondLst>
                                            <p:cond delay="0"/>
                                          </p:stCondLst>
                                        </p:cTn>
                                        <p:tgtEl>
                                          <p:spTgt spid="7171">
                                            <p:txEl>
                                              <p:pRg st="6" end="6"/>
                                            </p:txEl>
                                          </p:spTgt>
                                        </p:tgtEl>
                                        <p:attrNameLst>
                                          <p:attrName>style.visibility</p:attrName>
                                        </p:attrNameLst>
                                      </p:cBhvr>
                                      <p:to>
                                        <p:strVal val="visible"/>
                                      </p:to>
                                    </p:set>
                                    <p:anim calcmode="lin" valueType="num">
                                      <p:cBhvr>
                                        <p:cTn id="74" dur="1000" fill="hold"/>
                                        <p:tgtEl>
                                          <p:spTgt spid="7171">
                                            <p:txEl>
                                              <p:pRg st="6" end="6"/>
                                            </p:txEl>
                                          </p:spTgt>
                                        </p:tgtEl>
                                        <p:attrNameLst>
                                          <p:attrName>ppt_w</p:attrName>
                                        </p:attrNameLst>
                                      </p:cBhvr>
                                      <p:tavLst>
                                        <p:tav tm="0">
                                          <p:val>
                                            <p:strVal val="#ppt_w*0.70"/>
                                          </p:val>
                                        </p:tav>
                                        <p:tav tm="100000">
                                          <p:val>
                                            <p:strVal val="#ppt_w"/>
                                          </p:val>
                                        </p:tav>
                                      </p:tavLst>
                                    </p:anim>
                                    <p:anim calcmode="lin" valueType="num">
                                      <p:cBhvr>
                                        <p:cTn id="75" dur="1000" fill="hold"/>
                                        <p:tgtEl>
                                          <p:spTgt spid="7171">
                                            <p:txEl>
                                              <p:pRg st="6" end="6"/>
                                            </p:txEl>
                                          </p:spTgt>
                                        </p:tgtEl>
                                        <p:attrNameLst>
                                          <p:attrName>ppt_h</p:attrName>
                                        </p:attrNameLst>
                                      </p:cBhvr>
                                      <p:tavLst>
                                        <p:tav tm="0">
                                          <p:val>
                                            <p:strVal val="#ppt_h"/>
                                          </p:val>
                                        </p:tav>
                                        <p:tav tm="100000">
                                          <p:val>
                                            <p:strVal val="#ppt_h"/>
                                          </p:val>
                                        </p:tav>
                                      </p:tavLst>
                                    </p:anim>
                                    <p:animEffect transition="in" filter="fade">
                                      <p:cBhvr>
                                        <p:cTn id="76" dur="1000"/>
                                        <p:tgtEl>
                                          <p:spTgt spid="7171">
                                            <p:txEl>
                                              <p:pRg st="6" end="6"/>
                                            </p:txEl>
                                          </p:spTgt>
                                        </p:tgtEl>
                                      </p:cBhvr>
                                    </p:animEffect>
                                  </p:childTnLst>
                                </p:cTn>
                              </p:par>
                              <p:par>
                                <p:cTn id="77" presetID="55" presetClass="entr" presetSubtype="0" fill="hold" grpId="0" nodeType="withEffect">
                                  <p:stCondLst>
                                    <p:cond delay="0"/>
                                  </p:stCondLst>
                                  <p:childTnLst>
                                    <p:set>
                                      <p:cBhvr>
                                        <p:cTn id="78" dur="1" fill="hold">
                                          <p:stCondLst>
                                            <p:cond delay="0"/>
                                          </p:stCondLst>
                                        </p:cTn>
                                        <p:tgtEl>
                                          <p:spTgt spid="7183"/>
                                        </p:tgtEl>
                                        <p:attrNameLst>
                                          <p:attrName>style.visibility</p:attrName>
                                        </p:attrNameLst>
                                      </p:cBhvr>
                                      <p:to>
                                        <p:strVal val="visible"/>
                                      </p:to>
                                    </p:set>
                                    <p:anim calcmode="lin" valueType="num">
                                      <p:cBhvr>
                                        <p:cTn id="79" dur="1000" fill="hold"/>
                                        <p:tgtEl>
                                          <p:spTgt spid="7183"/>
                                        </p:tgtEl>
                                        <p:attrNameLst>
                                          <p:attrName>ppt_w</p:attrName>
                                        </p:attrNameLst>
                                      </p:cBhvr>
                                      <p:tavLst>
                                        <p:tav tm="0">
                                          <p:val>
                                            <p:strVal val="#ppt_w*0.70"/>
                                          </p:val>
                                        </p:tav>
                                        <p:tav tm="100000">
                                          <p:val>
                                            <p:strVal val="#ppt_w"/>
                                          </p:val>
                                        </p:tav>
                                      </p:tavLst>
                                    </p:anim>
                                    <p:anim calcmode="lin" valueType="num">
                                      <p:cBhvr>
                                        <p:cTn id="80" dur="1000" fill="hold"/>
                                        <p:tgtEl>
                                          <p:spTgt spid="7183"/>
                                        </p:tgtEl>
                                        <p:attrNameLst>
                                          <p:attrName>ppt_h</p:attrName>
                                        </p:attrNameLst>
                                      </p:cBhvr>
                                      <p:tavLst>
                                        <p:tav tm="0">
                                          <p:val>
                                            <p:strVal val="#ppt_h"/>
                                          </p:val>
                                        </p:tav>
                                        <p:tav tm="100000">
                                          <p:val>
                                            <p:strVal val="#ppt_h"/>
                                          </p:val>
                                        </p:tav>
                                      </p:tavLst>
                                    </p:anim>
                                    <p:animEffect transition="in" filter="fade">
                                      <p:cBhvr>
                                        <p:cTn id="81" dur="1000"/>
                                        <p:tgtEl>
                                          <p:spTgt spid="7183"/>
                                        </p:tgtEl>
                                      </p:cBhvr>
                                    </p:animEffect>
                                  </p:childTnLst>
                                </p:cTn>
                              </p:par>
                              <p:par>
                                <p:cTn id="82" presetID="55" presetClass="entr" presetSubtype="0" fill="hold" grpId="0" nodeType="withEffect">
                                  <p:stCondLst>
                                    <p:cond delay="0"/>
                                  </p:stCondLst>
                                  <p:childTnLst>
                                    <p:set>
                                      <p:cBhvr>
                                        <p:cTn id="83" dur="1" fill="hold">
                                          <p:stCondLst>
                                            <p:cond delay="0"/>
                                          </p:stCondLst>
                                        </p:cTn>
                                        <p:tgtEl>
                                          <p:spTgt spid="7180"/>
                                        </p:tgtEl>
                                        <p:attrNameLst>
                                          <p:attrName>style.visibility</p:attrName>
                                        </p:attrNameLst>
                                      </p:cBhvr>
                                      <p:to>
                                        <p:strVal val="visible"/>
                                      </p:to>
                                    </p:set>
                                    <p:anim calcmode="lin" valueType="num">
                                      <p:cBhvr>
                                        <p:cTn id="84" dur="1000" fill="hold"/>
                                        <p:tgtEl>
                                          <p:spTgt spid="7180"/>
                                        </p:tgtEl>
                                        <p:attrNameLst>
                                          <p:attrName>ppt_w</p:attrName>
                                        </p:attrNameLst>
                                      </p:cBhvr>
                                      <p:tavLst>
                                        <p:tav tm="0">
                                          <p:val>
                                            <p:strVal val="#ppt_w*0.70"/>
                                          </p:val>
                                        </p:tav>
                                        <p:tav tm="100000">
                                          <p:val>
                                            <p:strVal val="#ppt_w"/>
                                          </p:val>
                                        </p:tav>
                                      </p:tavLst>
                                    </p:anim>
                                    <p:anim calcmode="lin" valueType="num">
                                      <p:cBhvr>
                                        <p:cTn id="85" dur="1000" fill="hold"/>
                                        <p:tgtEl>
                                          <p:spTgt spid="7180"/>
                                        </p:tgtEl>
                                        <p:attrNameLst>
                                          <p:attrName>ppt_h</p:attrName>
                                        </p:attrNameLst>
                                      </p:cBhvr>
                                      <p:tavLst>
                                        <p:tav tm="0">
                                          <p:val>
                                            <p:strVal val="#ppt_h"/>
                                          </p:val>
                                        </p:tav>
                                        <p:tav tm="100000">
                                          <p:val>
                                            <p:strVal val="#ppt_h"/>
                                          </p:val>
                                        </p:tav>
                                      </p:tavLst>
                                    </p:anim>
                                    <p:animEffect transition="in" filter="fade">
                                      <p:cBhvr>
                                        <p:cTn id="86" dur="1000"/>
                                        <p:tgtEl>
                                          <p:spTgt spid="7180"/>
                                        </p:tgtEl>
                                      </p:cBhvr>
                                    </p:animEffect>
                                  </p:childTnLst>
                                </p:cTn>
                              </p:par>
                              <p:par>
                                <p:cTn id="87" presetID="55" presetClass="entr" presetSubtype="0" fill="hold" grpId="0" nodeType="withEffect">
                                  <p:stCondLst>
                                    <p:cond delay="0"/>
                                  </p:stCondLst>
                                  <p:childTnLst>
                                    <p:set>
                                      <p:cBhvr>
                                        <p:cTn id="88" dur="1" fill="hold">
                                          <p:stCondLst>
                                            <p:cond delay="0"/>
                                          </p:stCondLst>
                                        </p:cTn>
                                        <p:tgtEl>
                                          <p:spTgt spid="7181"/>
                                        </p:tgtEl>
                                        <p:attrNameLst>
                                          <p:attrName>style.visibility</p:attrName>
                                        </p:attrNameLst>
                                      </p:cBhvr>
                                      <p:to>
                                        <p:strVal val="visible"/>
                                      </p:to>
                                    </p:set>
                                    <p:anim calcmode="lin" valueType="num">
                                      <p:cBhvr>
                                        <p:cTn id="89" dur="1000" fill="hold"/>
                                        <p:tgtEl>
                                          <p:spTgt spid="7181"/>
                                        </p:tgtEl>
                                        <p:attrNameLst>
                                          <p:attrName>ppt_w</p:attrName>
                                        </p:attrNameLst>
                                      </p:cBhvr>
                                      <p:tavLst>
                                        <p:tav tm="0">
                                          <p:val>
                                            <p:strVal val="#ppt_w*0.70"/>
                                          </p:val>
                                        </p:tav>
                                        <p:tav tm="100000">
                                          <p:val>
                                            <p:strVal val="#ppt_w"/>
                                          </p:val>
                                        </p:tav>
                                      </p:tavLst>
                                    </p:anim>
                                    <p:anim calcmode="lin" valueType="num">
                                      <p:cBhvr>
                                        <p:cTn id="90" dur="1000" fill="hold"/>
                                        <p:tgtEl>
                                          <p:spTgt spid="7181"/>
                                        </p:tgtEl>
                                        <p:attrNameLst>
                                          <p:attrName>ppt_h</p:attrName>
                                        </p:attrNameLst>
                                      </p:cBhvr>
                                      <p:tavLst>
                                        <p:tav tm="0">
                                          <p:val>
                                            <p:strVal val="#ppt_h"/>
                                          </p:val>
                                        </p:tav>
                                        <p:tav tm="100000">
                                          <p:val>
                                            <p:strVal val="#ppt_h"/>
                                          </p:val>
                                        </p:tav>
                                      </p:tavLst>
                                    </p:anim>
                                    <p:animEffect transition="in" filter="fade">
                                      <p:cBhvr>
                                        <p:cTn id="91" dur="1000"/>
                                        <p:tgtEl>
                                          <p:spTgt spid="718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55" presetClass="entr" presetSubtype="0" fill="hold" grpId="0" nodeType="clickEffect">
                                  <p:stCondLst>
                                    <p:cond delay="0"/>
                                  </p:stCondLst>
                                  <p:childTnLst>
                                    <p:set>
                                      <p:cBhvr>
                                        <p:cTn id="95" dur="1" fill="hold">
                                          <p:stCondLst>
                                            <p:cond delay="0"/>
                                          </p:stCondLst>
                                        </p:cTn>
                                        <p:tgtEl>
                                          <p:spTgt spid="7171">
                                            <p:txEl>
                                              <p:pRg st="7" end="7"/>
                                            </p:txEl>
                                          </p:spTgt>
                                        </p:tgtEl>
                                        <p:attrNameLst>
                                          <p:attrName>style.visibility</p:attrName>
                                        </p:attrNameLst>
                                      </p:cBhvr>
                                      <p:to>
                                        <p:strVal val="visible"/>
                                      </p:to>
                                    </p:set>
                                    <p:anim calcmode="lin" valueType="num">
                                      <p:cBhvr>
                                        <p:cTn id="96" dur="1000" fill="hold"/>
                                        <p:tgtEl>
                                          <p:spTgt spid="7171">
                                            <p:txEl>
                                              <p:pRg st="7" end="7"/>
                                            </p:txEl>
                                          </p:spTgt>
                                        </p:tgtEl>
                                        <p:attrNameLst>
                                          <p:attrName>ppt_w</p:attrName>
                                        </p:attrNameLst>
                                      </p:cBhvr>
                                      <p:tavLst>
                                        <p:tav tm="0">
                                          <p:val>
                                            <p:strVal val="#ppt_w*0.70"/>
                                          </p:val>
                                        </p:tav>
                                        <p:tav tm="100000">
                                          <p:val>
                                            <p:strVal val="#ppt_w"/>
                                          </p:val>
                                        </p:tav>
                                      </p:tavLst>
                                    </p:anim>
                                    <p:anim calcmode="lin" valueType="num">
                                      <p:cBhvr>
                                        <p:cTn id="97" dur="1000" fill="hold"/>
                                        <p:tgtEl>
                                          <p:spTgt spid="7171">
                                            <p:txEl>
                                              <p:pRg st="7" end="7"/>
                                            </p:txEl>
                                          </p:spTgt>
                                        </p:tgtEl>
                                        <p:attrNameLst>
                                          <p:attrName>ppt_h</p:attrName>
                                        </p:attrNameLst>
                                      </p:cBhvr>
                                      <p:tavLst>
                                        <p:tav tm="0">
                                          <p:val>
                                            <p:strVal val="#ppt_h"/>
                                          </p:val>
                                        </p:tav>
                                        <p:tav tm="100000">
                                          <p:val>
                                            <p:strVal val="#ppt_h"/>
                                          </p:val>
                                        </p:tav>
                                      </p:tavLst>
                                    </p:anim>
                                    <p:animEffect transition="in" filter="fade">
                                      <p:cBhvr>
                                        <p:cTn id="98" dur="1000"/>
                                        <p:tgtEl>
                                          <p:spTgt spid="7171">
                                            <p:txEl>
                                              <p:pRg st="7" end="7"/>
                                            </p:txEl>
                                          </p:spTgt>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7184"/>
                                        </p:tgtEl>
                                        <p:attrNameLst>
                                          <p:attrName>style.visibility</p:attrName>
                                        </p:attrNameLst>
                                      </p:cBhvr>
                                      <p:to>
                                        <p:strVal val="visible"/>
                                      </p:to>
                                    </p:set>
                                    <p:anim calcmode="lin" valueType="num">
                                      <p:cBhvr>
                                        <p:cTn id="101" dur="1000" fill="hold"/>
                                        <p:tgtEl>
                                          <p:spTgt spid="7184"/>
                                        </p:tgtEl>
                                        <p:attrNameLst>
                                          <p:attrName>ppt_w</p:attrName>
                                        </p:attrNameLst>
                                      </p:cBhvr>
                                      <p:tavLst>
                                        <p:tav tm="0">
                                          <p:val>
                                            <p:strVal val="#ppt_w*0.70"/>
                                          </p:val>
                                        </p:tav>
                                        <p:tav tm="100000">
                                          <p:val>
                                            <p:strVal val="#ppt_w"/>
                                          </p:val>
                                        </p:tav>
                                      </p:tavLst>
                                    </p:anim>
                                    <p:anim calcmode="lin" valueType="num">
                                      <p:cBhvr>
                                        <p:cTn id="102" dur="1000" fill="hold"/>
                                        <p:tgtEl>
                                          <p:spTgt spid="7184"/>
                                        </p:tgtEl>
                                        <p:attrNameLst>
                                          <p:attrName>ppt_h</p:attrName>
                                        </p:attrNameLst>
                                      </p:cBhvr>
                                      <p:tavLst>
                                        <p:tav tm="0">
                                          <p:val>
                                            <p:strVal val="#ppt_h"/>
                                          </p:val>
                                        </p:tav>
                                        <p:tav tm="100000">
                                          <p:val>
                                            <p:strVal val="#ppt_h"/>
                                          </p:val>
                                        </p:tav>
                                      </p:tavLst>
                                    </p:anim>
                                    <p:animEffect transition="in" filter="fade">
                                      <p:cBhvr>
                                        <p:cTn id="103" dur="1000"/>
                                        <p:tgtEl>
                                          <p:spTgt spid="7184"/>
                                        </p:tgtEl>
                                      </p:cBhvr>
                                    </p:animEffect>
                                  </p:childTnLst>
                                </p:cTn>
                              </p:par>
                              <p:par>
                                <p:cTn id="104" presetID="55" presetClass="entr" presetSubtype="0" fill="hold" grpId="0" nodeType="withEffect">
                                  <p:stCondLst>
                                    <p:cond delay="0"/>
                                  </p:stCondLst>
                                  <p:childTnLst>
                                    <p:set>
                                      <p:cBhvr>
                                        <p:cTn id="105" dur="1" fill="hold">
                                          <p:stCondLst>
                                            <p:cond delay="0"/>
                                          </p:stCondLst>
                                        </p:cTn>
                                        <p:tgtEl>
                                          <p:spTgt spid="7185"/>
                                        </p:tgtEl>
                                        <p:attrNameLst>
                                          <p:attrName>style.visibility</p:attrName>
                                        </p:attrNameLst>
                                      </p:cBhvr>
                                      <p:to>
                                        <p:strVal val="visible"/>
                                      </p:to>
                                    </p:set>
                                    <p:anim calcmode="lin" valueType="num">
                                      <p:cBhvr>
                                        <p:cTn id="106" dur="1000" fill="hold"/>
                                        <p:tgtEl>
                                          <p:spTgt spid="7185"/>
                                        </p:tgtEl>
                                        <p:attrNameLst>
                                          <p:attrName>ppt_w</p:attrName>
                                        </p:attrNameLst>
                                      </p:cBhvr>
                                      <p:tavLst>
                                        <p:tav tm="0">
                                          <p:val>
                                            <p:strVal val="#ppt_w*0.70"/>
                                          </p:val>
                                        </p:tav>
                                        <p:tav tm="100000">
                                          <p:val>
                                            <p:strVal val="#ppt_w"/>
                                          </p:val>
                                        </p:tav>
                                      </p:tavLst>
                                    </p:anim>
                                    <p:anim calcmode="lin" valueType="num">
                                      <p:cBhvr>
                                        <p:cTn id="107" dur="1000" fill="hold"/>
                                        <p:tgtEl>
                                          <p:spTgt spid="7185"/>
                                        </p:tgtEl>
                                        <p:attrNameLst>
                                          <p:attrName>ppt_h</p:attrName>
                                        </p:attrNameLst>
                                      </p:cBhvr>
                                      <p:tavLst>
                                        <p:tav tm="0">
                                          <p:val>
                                            <p:strVal val="#ppt_h"/>
                                          </p:val>
                                        </p:tav>
                                        <p:tav tm="100000">
                                          <p:val>
                                            <p:strVal val="#ppt_h"/>
                                          </p:val>
                                        </p:tav>
                                      </p:tavLst>
                                    </p:anim>
                                    <p:animEffect transition="in" filter="fade">
                                      <p:cBhvr>
                                        <p:cTn id="108" dur="1000"/>
                                        <p:tgtEl>
                                          <p:spTgt spid="718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55" presetClass="entr" presetSubtype="0" fill="hold" grpId="0" nodeType="clickEffect">
                                  <p:stCondLst>
                                    <p:cond delay="0"/>
                                  </p:stCondLst>
                                  <p:childTnLst>
                                    <p:set>
                                      <p:cBhvr>
                                        <p:cTn id="112" dur="1" fill="hold">
                                          <p:stCondLst>
                                            <p:cond delay="0"/>
                                          </p:stCondLst>
                                        </p:cTn>
                                        <p:tgtEl>
                                          <p:spTgt spid="7171">
                                            <p:txEl>
                                              <p:pRg st="8" end="8"/>
                                            </p:txEl>
                                          </p:spTgt>
                                        </p:tgtEl>
                                        <p:attrNameLst>
                                          <p:attrName>style.visibility</p:attrName>
                                        </p:attrNameLst>
                                      </p:cBhvr>
                                      <p:to>
                                        <p:strVal val="visible"/>
                                      </p:to>
                                    </p:set>
                                    <p:anim calcmode="lin" valueType="num">
                                      <p:cBhvr>
                                        <p:cTn id="113" dur="1000" fill="hold"/>
                                        <p:tgtEl>
                                          <p:spTgt spid="7171">
                                            <p:txEl>
                                              <p:pRg st="8" end="8"/>
                                            </p:txEl>
                                          </p:spTgt>
                                        </p:tgtEl>
                                        <p:attrNameLst>
                                          <p:attrName>ppt_w</p:attrName>
                                        </p:attrNameLst>
                                      </p:cBhvr>
                                      <p:tavLst>
                                        <p:tav tm="0">
                                          <p:val>
                                            <p:strVal val="#ppt_w*0.70"/>
                                          </p:val>
                                        </p:tav>
                                        <p:tav tm="100000">
                                          <p:val>
                                            <p:strVal val="#ppt_w"/>
                                          </p:val>
                                        </p:tav>
                                      </p:tavLst>
                                    </p:anim>
                                    <p:anim calcmode="lin" valueType="num">
                                      <p:cBhvr>
                                        <p:cTn id="114" dur="1000" fill="hold"/>
                                        <p:tgtEl>
                                          <p:spTgt spid="7171">
                                            <p:txEl>
                                              <p:pRg st="8" end="8"/>
                                            </p:txEl>
                                          </p:spTgt>
                                        </p:tgtEl>
                                        <p:attrNameLst>
                                          <p:attrName>ppt_h</p:attrName>
                                        </p:attrNameLst>
                                      </p:cBhvr>
                                      <p:tavLst>
                                        <p:tav tm="0">
                                          <p:val>
                                            <p:strVal val="#ppt_h"/>
                                          </p:val>
                                        </p:tav>
                                        <p:tav tm="100000">
                                          <p:val>
                                            <p:strVal val="#ppt_h"/>
                                          </p:val>
                                        </p:tav>
                                      </p:tavLst>
                                    </p:anim>
                                    <p:animEffect transition="in" filter="fade">
                                      <p:cBhvr>
                                        <p:cTn id="115" dur="1000"/>
                                        <p:tgtEl>
                                          <p:spTgt spid="7171">
                                            <p:txEl>
                                              <p:pRg st="8" end="8"/>
                                            </p:txEl>
                                          </p:spTgt>
                                        </p:tgtEl>
                                      </p:cBhvr>
                                    </p:animEffect>
                                  </p:childTnLst>
                                </p:cTn>
                              </p:par>
                              <p:par>
                                <p:cTn id="116" presetID="55" presetClass="entr" presetSubtype="0" fill="hold" grpId="0" nodeType="withEffect">
                                  <p:stCondLst>
                                    <p:cond delay="0"/>
                                  </p:stCondLst>
                                  <p:childTnLst>
                                    <p:set>
                                      <p:cBhvr>
                                        <p:cTn id="117" dur="1" fill="hold">
                                          <p:stCondLst>
                                            <p:cond delay="0"/>
                                          </p:stCondLst>
                                        </p:cTn>
                                        <p:tgtEl>
                                          <p:spTgt spid="7186"/>
                                        </p:tgtEl>
                                        <p:attrNameLst>
                                          <p:attrName>style.visibility</p:attrName>
                                        </p:attrNameLst>
                                      </p:cBhvr>
                                      <p:to>
                                        <p:strVal val="visible"/>
                                      </p:to>
                                    </p:set>
                                    <p:anim calcmode="lin" valueType="num">
                                      <p:cBhvr>
                                        <p:cTn id="118" dur="1000" fill="hold"/>
                                        <p:tgtEl>
                                          <p:spTgt spid="7186"/>
                                        </p:tgtEl>
                                        <p:attrNameLst>
                                          <p:attrName>ppt_w</p:attrName>
                                        </p:attrNameLst>
                                      </p:cBhvr>
                                      <p:tavLst>
                                        <p:tav tm="0">
                                          <p:val>
                                            <p:strVal val="#ppt_w*0.70"/>
                                          </p:val>
                                        </p:tav>
                                        <p:tav tm="100000">
                                          <p:val>
                                            <p:strVal val="#ppt_w"/>
                                          </p:val>
                                        </p:tav>
                                      </p:tavLst>
                                    </p:anim>
                                    <p:anim calcmode="lin" valueType="num">
                                      <p:cBhvr>
                                        <p:cTn id="119" dur="1000" fill="hold"/>
                                        <p:tgtEl>
                                          <p:spTgt spid="7186"/>
                                        </p:tgtEl>
                                        <p:attrNameLst>
                                          <p:attrName>ppt_h</p:attrName>
                                        </p:attrNameLst>
                                      </p:cBhvr>
                                      <p:tavLst>
                                        <p:tav tm="0">
                                          <p:val>
                                            <p:strVal val="#ppt_h"/>
                                          </p:val>
                                        </p:tav>
                                        <p:tav tm="100000">
                                          <p:val>
                                            <p:strVal val="#ppt_h"/>
                                          </p:val>
                                        </p:tav>
                                      </p:tavLst>
                                    </p:anim>
                                    <p:animEffect transition="in" filter="fade">
                                      <p:cBhvr>
                                        <p:cTn id="120" dur="1000"/>
                                        <p:tgtEl>
                                          <p:spTgt spid="7186"/>
                                        </p:tgtEl>
                                      </p:cBhvr>
                                    </p:animEffect>
                                  </p:childTnLst>
                                </p:cTn>
                              </p:par>
                              <p:par>
                                <p:cTn id="121" presetID="55" presetClass="entr" presetSubtype="0" fill="hold" grpId="0" nodeType="withEffect">
                                  <p:stCondLst>
                                    <p:cond delay="0"/>
                                  </p:stCondLst>
                                  <p:childTnLst>
                                    <p:set>
                                      <p:cBhvr>
                                        <p:cTn id="122" dur="1" fill="hold">
                                          <p:stCondLst>
                                            <p:cond delay="0"/>
                                          </p:stCondLst>
                                        </p:cTn>
                                        <p:tgtEl>
                                          <p:spTgt spid="7189"/>
                                        </p:tgtEl>
                                        <p:attrNameLst>
                                          <p:attrName>style.visibility</p:attrName>
                                        </p:attrNameLst>
                                      </p:cBhvr>
                                      <p:to>
                                        <p:strVal val="visible"/>
                                      </p:to>
                                    </p:set>
                                    <p:anim calcmode="lin" valueType="num">
                                      <p:cBhvr>
                                        <p:cTn id="123" dur="1000" fill="hold"/>
                                        <p:tgtEl>
                                          <p:spTgt spid="7189"/>
                                        </p:tgtEl>
                                        <p:attrNameLst>
                                          <p:attrName>ppt_w</p:attrName>
                                        </p:attrNameLst>
                                      </p:cBhvr>
                                      <p:tavLst>
                                        <p:tav tm="0">
                                          <p:val>
                                            <p:strVal val="#ppt_w*0.70"/>
                                          </p:val>
                                        </p:tav>
                                        <p:tav tm="100000">
                                          <p:val>
                                            <p:strVal val="#ppt_w"/>
                                          </p:val>
                                        </p:tav>
                                      </p:tavLst>
                                    </p:anim>
                                    <p:anim calcmode="lin" valueType="num">
                                      <p:cBhvr>
                                        <p:cTn id="124" dur="1000" fill="hold"/>
                                        <p:tgtEl>
                                          <p:spTgt spid="7189"/>
                                        </p:tgtEl>
                                        <p:attrNameLst>
                                          <p:attrName>ppt_h</p:attrName>
                                        </p:attrNameLst>
                                      </p:cBhvr>
                                      <p:tavLst>
                                        <p:tav tm="0">
                                          <p:val>
                                            <p:strVal val="#ppt_h"/>
                                          </p:val>
                                        </p:tav>
                                        <p:tav tm="100000">
                                          <p:val>
                                            <p:strVal val="#ppt_h"/>
                                          </p:val>
                                        </p:tav>
                                      </p:tavLst>
                                    </p:anim>
                                    <p:animEffect transition="in" filter="fade">
                                      <p:cBhvr>
                                        <p:cTn id="125" dur="1000"/>
                                        <p:tgtEl>
                                          <p:spTgt spid="7189"/>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55" presetClass="entr" presetSubtype="0" fill="hold" grpId="0" nodeType="clickEffect">
                                  <p:stCondLst>
                                    <p:cond delay="0"/>
                                  </p:stCondLst>
                                  <p:childTnLst>
                                    <p:set>
                                      <p:cBhvr>
                                        <p:cTn id="129" dur="1" fill="hold">
                                          <p:stCondLst>
                                            <p:cond delay="0"/>
                                          </p:stCondLst>
                                        </p:cTn>
                                        <p:tgtEl>
                                          <p:spTgt spid="7171">
                                            <p:txEl>
                                              <p:pRg st="9" end="9"/>
                                            </p:txEl>
                                          </p:spTgt>
                                        </p:tgtEl>
                                        <p:attrNameLst>
                                          <p:attrName>style.visibility</p:attrName>
                                        </p:attrNameLst>
                                      </p:cBhvr>
                                      <p:to>
                                        <p:strVal val="visible"/>
                                      </p:to>
                                    </p:set>
                                    <p:anim calcmode="lin" valueType="num">
                                      <p:cBhvr>
                                        <p:cTn id="130" dur="1000" fill="hold"/>
                                        <p:tgtEl>
                                          <p:spTgt spid="7171">
                                            <p:txEl>
                                              <p:pRg st="9" end="9"/>
                                            </p:txEl>
                                          </p:spTgt>
                                        </p:tgtEl>
                                        <p:attrNameLst>
                                          <p:attrName>ppt_w</p:attrName>
                                        </p:attrNameLst>
                                      </p:cBhvr>
                                      <p:tavLst>
                                        <p:tav tm="0">
                                          <p:val>
                                            <p:strVal val="#ppt_w*0.70"/>
                                          </p:val>
                                        </p:tav>
                                        <p:tav tm="100000">
                                          <p:val>
                                            <p:strVal val="#ppt_w"/>
                                          </p:val>
                                        </p:tav>
                                      </p:tavLst>
                                    </p:anim>
                                    <p:anim calcmode="lin" valueType="num">
                                      <p:cBhvr>
                                        <p:cTn id="131" dur="1000" fill="hold"/>
                                        <p:tgtEl>
                                          <p:spTgt spid="7171">
                                            <p:txEl>
                                              <p:pRg st="9" end="9"/>
                                            </p:txEl>
                                          </p:spTgt>
                                        </p:tgtEl>
                                        <p:attrNameLst>
                                          <p:attrName>ppt_h</p:attrName>
                                        </p:attrNameLst>
                                      </p:cBhvr>
                                      <p:tavLst>
                                        <p:tav tm="0">
                                          <p:val>
                                            <p:strVal val="#ppt_h"/>
                                          </p:val>
                                        </p:tav>
                                        <p:tav tm="100000">
                                          <p:val>
                                            <p:strVal val="#ppt_h"/>
                                          </p:val>
                                        </p:tav>
                                      </p:tavLst>
                                    </p:anim>
                                    <p:animEffect transition="in" filter="fade">
                                      <p:cBhvr>
                                        <p:cTn id="132" dur="1000"/>
                                        <p:tgtEl>
                                          <p:spTgt spid="7171">
                                            <p:txEl>
                                              <p:pRg st="9" end="9"/>
                                            </p:txEl>
                                          </p:spTgt>
                                        </p:tgtEl>
                                      </p:cBhvr>
                                    </p:animEffect>
                                  </p:childTnLst>
                                </p:cTn>
                              </p:par>
                              <p:par>
                                <p:cTn id="133" presetID="55" presetClass="entr" presetSubtype="0" fill="hold" grpId="0" nodeType="withEffect">
                                  <p:stCondLst>
                                    <p:cond delay="0"/>
                                  </p:stCondLst>
                                  <p:childTnLst>
                                    <p:set>
                                      <p:cBhvr>
                                        <p:cTn id="134" dur="1" fill="hold">
                                          <p:stCondLst>
                                            <p:cond delay="0"/>
                                          </p:stCondLst>
                                        </p:cTn>
                                        <p:tgtEl>
                                          <p:spTgt spid="7193"/>
                                        </p:tgtEl>
                                        <p:attrNameLst>
                                          <p:attrName>style.visibility</p:attrName>
                                        </p:attrNameLst>
                                      </p:cBhvr>
                                      <p:to>
                                        <p:strVal val="visible"/>
                                      </p:to>
                                    </p:set>
                                    <p:anim calcmode="lin" valueType="num">
                                      <p:cBhvr>
                                        <p:cTn id="135" dur="1000" fill="hold"/>
                                        <p:tgtEl>
                                          <p:spTgt spid="7193"/>
                                        </p:tgtEl>
                                        <p:attrNameLst>
                                          <p:attrName>ppt_w</p:attrName>
                                        </p:attrNameLst>
                                      </p:cBhvr>
                                      <p:tavLst>
                                        <p:tav tm="0">
                                          <p:val>
                                            <p:strVal val="#ppt_w*0.70"/>
                                          </p:val>
                                        </p:tav>
                                        <p:tav tm="100000">
                                          <p:val>
                                            <p:strVal val="#ppt_w"/>
                                          </p:val>
                                        </p:tav>
                                      </p:tavLst>
                                    </p:anim>
                                    <p:anim calcmode="lin" valueType="num">
                                      <p:cBhvr>
                                        <p:cTn id="136" dur="1000" fill="hold"/>
                                        <p:tgtEl>
                                          <p:spTgt spid="7193"/>
                                        </p:tgtEl>
                                        <p:attrNameLst>
                                          <p:attrName>ppt_h</p:attrName>
                                        </p:attrNameLst>
                                      </p:cBhvr>
                                      <p:tavLst>
                                        <p:tav tm="0">
                                          <p:val>
                                            <p:strVal val="#ppt_h"/>
                                          </p:val>
                                        </p:tav>
                                        <p:tav tm="100000">
                                          <p:val>
                                            <p:strVal val="#ppt_h"/>
                                          </p:val>
                                        </p:tav>
                                      </p:tavLst>
                                    </p:anim>
                                    <p:animEffect transition="in" filter="fade">
                                      <p:cBhvr>
                                        <p:cTn id="137" dur="1000"/>
                                        <p:tgtEl>
                                          <p:spTgt spid="7193"/>
                                        </p:tgtEl>
                                      </p:cBhvr>
                                    </p:animEffect>
                                  </p:childTnLst>
                                </p:cTn>
                              </p:par>
                              <p:par>
                                <p:cTn id="138" presetID="55" presetClass="entr" presetSubtype="0" fill="hold" grpId="0" nodeType="withEffect">
                                  <p:stCondLst>
                                    <p:cond delay="0"/>
                                  </p:stCondLst>
                                  <p:childTnLst>
                                    <p:set>
                                      <p:cBhvr>
                                        <p:cTn id="139" dur="1" fill="hold">
                                          <p:stCondLst>
                                            <p:cond delay="0"/>
                                          </p:stCondLst>
                                        </p:cTn>
                                        <p:tgtEl>
                                          <p:spTgt spid="7190"/>
                                        </p:tgtEl>
                                        <p:attrNameLst>
                                          <p:attrName>style.visibility</p:attrName>
                                        </p:attrNameLst>
                                      </p:cBhvr>
                                      <p:to>
                                        <p:strVal val="visible"/>
                                      </p:to>
                                    </p:set>
                                    <p:anim calcmode="lin" valueType="num">
                                      <p:cBhvr>
                                        <p:cTn id="140" dur="1000" fill="hold"/>
                                        <p:tgtEl>
                                          <p:spTgt spid="7190"/>
                                        </p:tgtEl>
                                        <p:attrNameLst>
                                          <p:attrName>ppt_w</p:attrName>
                                        </p:attrNameLst>
                                      </p:cBhvr>
                                      <p:tavLst>
                                        <p:tav tm="0">
                                          <p:val>
                                            <p:strVal val="#ppt_w*0.70"/>
                                          </p:val>
                                        </p:tav>
                                        <p:tav tm="100000">
                                          <p:val>
                                            <p:strVal val="#ppt_w"/>
                                          </p:val>
                                        </p:tav>
                                      </p:tavLst>
                                    </p:anim>
                                    <p:anim calcmode="lin" valueType="num">
                                      <p:cBhvr>
                                        <p:cTn id="141" dur="1000" fill="hold"/>
                                        <p:tgtEl>
                                          <p:spTgt spid="7190"/>
                                        </p:tgtEl>
                                        <p:attrNameLst>
                                          <p:attrName>ppt_h</p:attrName>
                                        </p:attrNameLst>
                                      </p:cBhvr>
                                      <p:tavLst>
                                        <p:tav tm="0">
                                          <p:val>
                                            <p:strVal val="#ppt_h"/>
                                          </p:val>
                                        </p:tav>
                                        <p:tav tm="100000">
                                          <p:val>
                                            <p:strVal val="#ppt_h"/>
                                          </p:val>
                                        </p:tav>
                                      </p:tavLst>
                                    </p:anim>
                                    <p:animEffect transition="in" filter="fade">
                                      <p:cBhvr>
                                        <p:cTn id="142" dur="1000"/>
                                        <p:tgtEl>
                                          <p:spTgt spid="7190"/>
                                        </p:tgtEl>
                                      </p:cBhvr>
                                    </p:animEffect>
                                  </p:childTnLst>
                                </p:cTn>
                              </p:par>
                              <p:par>
                                <p:cTn id="143" presetID="55" presetClass="entr" presetSubtype="0" fill="hold" grpId="0" nodeType="withEffect">
                                  <p:stCondLst>
                                    <p:cond delay="0"/>
                                  </p:stCondLst>
                                  <p:childTnLst>
                                    <p:set>
                                      <p:cBhvr>
                                        <p:cTn id="144" dur="1" fill="hold">
                                          <p:stCondLst>
                                            <p:cond delay="0"/>
                                          </p:stCondLst>
                                        </p:cTn>
                                        <p:tgtEl>
                                          <p:spTgt spid="7192"/>
                                        </p:tgtEl>
                                        <p:attrNameLst>
                                          <p:attrName>style.visibility</p:attrName>
                                        </p:attrNameLst>
                                      </p:cBhvr>
                                      <p:to>
                                        <p:strVal val="visible"/>
                                      </p:to>
                                    </p:set>
                                    <p:anim calcmode="lin" valueType="num">
                                      <p:cBhvr>
                                        <p:cTn id="145" dur="1000" fill="hold"/>
                                        <p:tgtEl>
                                          <p:spTgt spid="7192"/>
                                        </p:tgtEl>
                                        <p:attrNameLst>
                                          <p:attrName>ppt_w</p:attrName>
                                        </p:attrNameLst>
                                      </p:cBhvr>
                                      <p:tavLst>
                                        <p:tav tm="0">
                                          <p:val>
                                            <p:strVal val="#ppt_w*0.70"/>
                                          </p:val>
                                        </p:tav>
                                        <p:tav tm="100000">
                                          <p:val>
                                            <p:strVal val="#ppt_w"/>
                                          </p:val>
                                        </p:tav>
                                      </p:tavLst>
                                    </p:anim>
                                    <p:anim calcmode="lin" valueType="num">
                                      <p:cBhvr>
                                        <p:cTn id="146" dur="1000" fill="hold"/>
                                        <p:tgtEl>
                                          <p:spTgt spid="7192"/>
                                        </p:tgtEl>
                                        <p:attrNameLst>
                                          <p:attrName>ppt_h</p:attrName>
                                        </p:attrNameLst>
                                      </p:cBhvr>
                                      <p:tavLst>
                                        <p:tav tm="0">
                                          <p:val>
                                            <p:strVal val="#ppt_h"/>
                                          </p:val>
                                        </p:tav>
                                        <p:tav tm="100000">
                                          <p:val>
                                            <p:strVal val="#ppt_h"/>
                                          </p:val>
                                        </p:tav>
                                      </p:tavLst>
                                    </p:anim>
                                    <p:animEffect transition="in" filter="fade">
                                      <p:cBhvr>
                                        <p:cTn id="147" dur="1000"/>
                                        <p:tgtEl>
                                          <p:spTgt spid="7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2" grpId="0" animBg="1"/>
      <p:bldP spid="7173" grpId="0" animBg="1"/>
      <p:bldP spid="7176" grpId="0" animBg="1"/>
      <p:bldP spid="7177" grpId="0" animBg="1"/>
      <p:bldP spid="7178" grpId="0" animBg="1"/>
      <p:bldP spid="7180" grpId="0" animBg="1"/>
      <p:bldP spid="7181" grpId="0" animBg="1"/>
      <p:bldP spid="7183" grpId="0" animBg="1"/>
      <p:bldP spid="7184" grpId="0" animBg="1"/>
      <p:bldP spid="7185" grpId="0" animBg="1"/>
      <p:bldP spid="7186" grpId="0" animBg="1"/>
      <p:bldP spid="7189" grpId="0" animBg="1"/>
      <p:bldP spid="7190" grpId="0" animBg="1"/>
      <p:bldP spid="7192" grpId="0" animBg="1"/>
      <p:bldP spid="719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3400" y="457200"/>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3200">
                <a:latin typeface="Times New Roman" pitchFamily="18" charset="0"/>
                <a:ea typeface="仿宋_GB2312" pitchFamily="49" charset="-122"/>
              </a:rPr>
              <a:t>管道的标注方法</a:t>
            </a:r>
          </a:p>
        </p:txBody>
      </p:sp>
      <p:grpSp>
        <p:nvGrpSpPr>
          <p:cNvPr id="2" name="Group 20"/>
          <p:cNvGrpSpPr>
            <a:grpSpLocks/>
          </p:cNvGrpSpPr>
          <p:nvPr/>
        </p:nvGrpSpPr>
        <p:grpSpPr bwMode="auto">
          <a:xfrm>
            <a:off x="1447800" y="1676400"/>
            <a:ext cx="5867400" cy="3978275"/>
            <a:chOff x="912" y="1056"/>
            <a:chExt cx="3696" cy="2506"/>
          </a:xfrm>
        </p:grpSpPr>
        <p:sp>
          <p:nvSpPr>
            <p:cNvPr id="74756" name="Line 3"/>
            <p:cNvSpPr>
              <a:spLocks noChangeShapeType="1"/>
            </p:cNvSpPr>
            <p:nvPr/>
          </p:nvSpPr>
          <p:spPr bwMode="auto">
            <a:xfrm>
              <a:off x="912" y="1440"/>
              <a:ext cx="321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7" name="Text Box 4"/>
            <p:cNvSpPr txBox="1">
              <a:spLocks noChangeArrowheads="1"/>
            </p:cNvSpPr>
            <p:nvPr/>
          </p:nvSpPr>
          <p:spPr bwMode="auto">
            <a:xfrm>
              <a:off x="1104" y="1056"/>
              <a:ext cx="29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b="0">
                  <a:latin typeface="Times New Roman" pitchFamily="18" charset="0"/>
                </a:rPr>
                <a:t>PL-T1301-80-B2A-H</a:t>
              </a:r>
            </a:p>
          </p:txBody>
        </p:sp>
        <p:sp>
          <p:nvSpPr>
            <p:cNvPr id="74758" name="Line 5"/>
            <p:cNvSpPr>
              <a:spLocks noChangeShapeType="1"/>
            </p:cNvSpPr>
            <p:nvPr/>
          </p:nvSpPr>
          <p:spPr bwMode="auto">
            <a:xfrm>
              <a:off x="1248" y="1344"/>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9" name="Line 6"/>
            <p:cNvSpPr>
              <a:spLocks noChangeShapeType="1"/>
            </p:cNvSpPr>
            <p:nvPr/>
          </p:nvSpPr>
          <p:spPr bwMode="auto">
            <a:xfrm>
              <a:off x="1248" y="3504"/>
              <a:ext cx="20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0" name="Line 7"/>
            <p:cNvSpPr>
              <a:spLocks noChangeShapeType="1"/>
            </p:cNvSpPr>
            <p:nvPr/>
          </p:nvSpPr>
          <p:spPr bwMode="auto">
            <a:xfrm>
              <a:off x="1728" y="1344"/>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1" name="Line 8"/>
            <p:cNvSpPr>
              <a:spLocks noChangeShapeType="1"/>
            </p:cNvSpPr>
            <p:nvPr/>
          </p:nvSpPr>
          <p:spPr bwMode="auto">
            <a:xfrm>
              <a:off x="1728" y="3168"/>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2" name="Line 9"/>
            <p:cNvSpPr>
              <a:spLocks noChangeShapeType="1"/>
            </p:cNvSpPr>
            <p:nvPr/>
          </p:nvSpPr>
          <p:spPr bwMode="auto">
            <a:xfrm>
              <a:off x="2112" y="1392"/>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3" name="Line 10"/>
            <p:cNvSpPr>
              <a:spLocks noChangeShapeType="1"/>
            </p:cNvSpPr>
            <p:nvPr/>
          </p:nvSpPr>
          <p:spPr bwMode="auto">
            <a:xfrm>
              <a:off x="2112" y="2688"/>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4" name="Line 11"/>
            <p:cNvSpPr>
              <a:spLocks noChangeShapeType="1"/>
            </p:cNvSpPr>
            <p:nvPr/>
          </p:nvSpPr>
          <p:spPr bwMode="auto">
            <a:xfrm>
              <a:off x="2448" y="1392"/>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5" name="Line 12"/>
            <p:cNvSpPr>
              <a:spLocks noChangeShapeType="1"/>
            </p:cNvSpPr>
            <p:nvPr/>
          </p:nvSpPr>
          <p:spPr bwMode="auto">
            <a:xfrm>
              <a:off x="2448" y="220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6" name="Line 13"/>
            <p:cNvSpPr>
              <a:spLocks noChangeShapeType="1"/>
            </p:cNvSpPr>
            <p:nvPr/>
          </p:nvSpPr>
          <p:spPr bwMode="auto">
            <a:xfrm>
              <a:off x="2784" y="139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7" name="Line 14"/>
            <p:cNvSpPr>
              <a:spLocks noChangeShapeType="1"/>
            </p:cNvSpPr>
            <p:nvPr/>
          </p:nvSpPr>
          <p:spPr bwMode="auto">
            <a:xfrm>
              <a:off x="2784" y="182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8" name="Text Box 15"/>
            <p:cNvSpPr txBox="1">
              <a:spLocks noChangeArrowheads="1"/>
            </p:cNvSpPr>
            <p:nvPr/>
          </p:nvSpPr>
          <p:spPr bwMode="auto">
            <a:xfrm>
              <a:off x="3264" y="1680"/>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000" b="0">
                  <a:latin typeface="Times New Roman" pitchFamily="18" charset="0"/>
                </a:rPr>
                <a:t>     </a:t>
              </a:r>
              <a:r>
                <a:rPr kumimoji="1" lang="zh-CN" altLang="en-US" sz="2000" b="0">
                  <a:latin typeface="Times New Roman" pitchFamily="18" charset="0"/>
                </a:rPr>
                <a:t>保温等级</a:t>
              </a:r>
            </a:p>
          </p:txBody>
        </p:sp>
        <p:sp>
          <p:nvSpPr>
            <p:cNvPr id="74769" name="Text Box 16"/>
            <p:cNvSpPr txBox="1">
              <a:spLocks noChangeArrowheads="1"/>
            </p:cNvSpPr>
            <p:nvPr/>
          </p:nvSpPr>
          <p:spPr bwMode="auto">
            <a:xfrm>
              <a:off x="3216" y="211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000" b="0">
                  <a:latin typeface="Times New Roman" pitchFamily="18" charset="0"/>
                </a:rPr>
                <a:t>      </a:t>
              </a:r>
              <a:r>
                <a:rPr kumimoji="1" lang="zh-CN" altLang="en-US" sz="2000" b="0">
                  <a:latin typeface="Times New Roman" pitchFamily="18" charset="0"/>
                </a:rPr>
                <a:t>管道等级</a:t>
              </a:r>
            </a:p>
          </p:txBody>
        </p:sp>
        <p:sp>
          <p:nvSpPr>
            <p:cNvPr id="74770" name="Text Box 17"/>
            <p:cNvSpPr txBox="1">
              <a:spLocks noChangeArrowheads="1"/>
            </p:cNvSpPr>
            <p:nvPr/>
          </p:nvSpPr>
          <p:spPr bwMode="auto">
            <a:xfrm>
              <a:off x="3168" y="2544"/>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000" b="0">
                  <a:latin typeface="Times New Roman" pitchFamily="18" charset="0"/>
                </a:rPr>
                <a:t>        </a:t>
              </a:r>
              <a:r>
                <a:rPr kumimoji="1" lang="zh-CN" altLang="en-US" sz="2000" b="0">
                  <a:latin typeface="Times New Roman" pitchFamily="18" charset="0"/>
                </a:rPr>
                <a:t>公称直径</a:t>
              </a:r>
            </a:p>
          </p:txBody>
        </p:sp>
        <p:sp>
          <p:nvSpPr>
            <p:cNvPr id="74771" name="Text Box 18"/>
            <p:cNvSpPr txBox="1">
              <a:spLocks noChangeArrowheads="1"/>
            </p:cNvSpPr>
            <p:nvPr/>
          </p:nvSpPr>
          <p:spPr bwMode="auto">
            <a:xfrm>
              <a:off x="3216" y="3024"/>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000" b="0">
                  <a:latin typeface="Times New Roman" pitchFamily="18" charset="0"/>
                </a:rPr>
                <a:t>       </a:t>
              </a:r>
              <a:r>
                <a:rPr kumimoji="1" lang="zh-CN" altLang="en-US" sz="2000" b="0">
                  <a:latin typeface="Times New Roman" pitchFamily="18" charset="0"/>
                </a:rPr>
                <a:t>管段代号</a:t>
              </a:r>
            </a:p>
          </p:txBody>
        </p:sp>
        <p:sp>
          <p:nvSpPr>
            <p:cNvPr id="74772" name="Text Box 19"/>
            <p:cNvSpPr txBox="1">
              <a:spLocks noChangeArrowheads="1"/>
            </p:cNvSpPr>
            <p:nvPr/>
          </p:nvSpPr>
          <p:spPr bwMode="auto">
            <a:xfrm>
              <a:off x="3360" y="3312"/>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zh-CN" altLang="en-US" sz="2000" b="0">
                  <a:latin typeface="Times New Roman" pitchFamily="18" charset="0"/>
                </a:rPr>
                <a:t>介质代号</a:t>
              </a:r>
            </a:p>
          </p:txBody>
        </p:sp>
      </p:grpSp>
    </p:spTree>
    <p:extLst>
      <p:ext uri="{BB962C8B-B14F-4D97-AF65-F5344CB8AC3E}">
        <p14:creationId xmlns:p14="http://schemas.microsoft.com/office/powerpoint/2010/main" val="721749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slide(fromLeft)">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4" descr="b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228725"/>
            <a:ext cx="8953500" cy="5311775"/>
          </a:xfrm>
          <a:prstGeom prst="rect">
            <a:avLst/>
          </a:prstGeom>
          <a:solidFill>
            <a:srgbClr val="0000FF"/>
          </a:solidFill>
          <a:ln w="9525">
            <a:solidFill>
              <a:srgbClr val="0000FF"/>
            </a:solidFill>
            <a:miter lim="800000"/>
            <a:headEnd/>
            <a:tailEnd/>
          </a:ln>
        </p:spPr>
      </p:pic>
    </p:spTree>
    <p:extLst>
      <p:ext uri="{BB962C8B-B14F-4D97-AF65-F5344CB8AC3E}">
        <p14:creationId xmlns:p14="http://schemas.microsoft.com/office/powerpoint/2010/main" val="25185141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33400" y="1066800"/>
            <a:ext cx="81534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a:latin typeface="仿宋_GB2312" pitchFamily="49" charset="-122"/>
                <a:ea typeface="仿宋_GB2312" pitchFamily="49" charset="-122"/>
              </a:rPr>
              <a:t>   </a:t>
            </a:r>
            <a:r>
              <a:rPr kumimoji="1" lang="zh-CN" altLang="en-US" sz="2400">
                <a:latin typeface="仿宋_GB2312" pitchFamily="49" charset="-122"/>
                <a:ea typeface="仿宋_GB2312" pitchFamily="49" charset="-122"/>
              </a:rPr>
              <a:t>管道等级说明：</a:t>
            </a:r>
          </a:p>
          <a:p>
            <a:pPr eaLnBrk="1" hangingPunct="1">
              <a:spcBef>
                <a:spcPct val="50000"/>
              </a:spcBef>
            </a:pPr>
            <a:r>
              <a:rPr kumimoji="1" lang="zh-CN" altLang="en-US" sz="2400">
                <a:latin typeface="仿宋_GB2312" pitchFamily="49" charset="-122"/>
                <a:ea typeface="仿宋_GB2312" pitchFamily="49" charset="-122"/>
              </a:rPr>
              <a:t>    把管道按不同材质、压力、温度等要求分成不同等级，编入同一等级的管道使用相同的材质、型号或形式的管子和附件，这样可以统一各种管道的设计要求，而且可以用最简洁的方式在图纸上表达各种必要的信息。</a:t>
            </a:r>
          </a:p>
          <a:p>
            <a:pPr eaLnBrk="1" hangingPunct="1">
              <a:spcBef>
                <a:spcPct val="50000"/>
              </a:spcBef>
            </a:pPr>
            <a:r>
              <a:rPr kumimoji="1" lang="zh-CN" altLang="en-US" sz="2400">
                <a:latin typeface="仿宋_GB2312" pitchFamily="49" charset="-122"/>
                <a:ea typeface="仿宋_GB2312" pitchFamily="49" charset="-122"/>
              </a:rPr>
              <a:t>   规定各种不同等级管道所使用的管子及其附件的材质、型号或形式要求的表称为管道等级表。</a:t>
            </a:r>
          </a:p>
          <a:p>
            <a:pPr eaLnBrk="1" hangingPunct="1">
              <a:spcBef>
                <a:spcPct val="50000"/>
              </a:spcBef>
            </a:pPr>
            <a:r>
              <a:rPr kumimoji="1" lang="zh-CN" altLang="en-US" sz="2400">
                <a:latin typeface="仿宋_GB2312" pitchFamily="49" charset="-122"/>
                <a:ea typeface="仿宋_GB2312" pitchFamily="49" charset="-122"/>
              </a:rPr>
              <a:t>    对于管道等级、保温等级各设计院规定不同。</a:t>
            </a:r>
          </a:p>
        </p:txBody>
      </p:sp>
    </p:spTree>
    <p:extLst>
      <p:ext uri="{BB962C8B-B14F-4D97-AF65-F5344CB8AC3E}">
        <p14:creationId xmlns:p14="http://schemas.microsoft.com/office/powerpoint/2010/main" val="182430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slide(fromBottom)">
                                      <p:cBhvr>
                                        <p:cTn id="7" dur="500"/>
                                        <p:tgtEl>
                                          <p:spTgt spid="27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7650">
                                            <p:txEl>
                                              <p:pRg st="1" end="1"/>
                                            </p:txEl>
                                          </p:spTgt>
                                        </p:tgtEl>
                                        <p:attrNameLst>
                                          <p:attrName>style.visibility</p:attrName>
                                        </p:attrNameLst>
                                      </p:cBhvr>
                                      <p:to>
                                        <p:strVal val="visible"/>
                                      </p:to>
                                    </p:set>
                                    <p:animEffect transition="in" filter="slide(fromBottom)">
                                      <p:cBhvr>
                                        <p:cTn id="12" dur="500"/>
                                        <p:tgtEl>
                                          <p:spTgt spid="276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7650">
                                            <p:txEl>
                                              <p:pRg st="2" end="2"/>
                                            </p:txEl>
                                          </p:spTgt>
                                        </p:tgtEl>
                                        <p:attrNameLst>
                                          <p:attrName>style.visibility</p:attrName>
                                        </p:attrNameLst>
                                      </p:cBhvr>
                                      <p:to>
                                        <p:strVal val="visible"/>
                                      </p:to>
                                    </p:set>
                                    <p:animEffect transition="in" filter="slide(fromBottom)">
                                      <p:cBhvr>
                                        <p:cTn id="17" dur="500"/>
                                        <p:tgtEl>
                                          <p:spTgt spid="276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7650">
                                            <p:txEl>
                                              <p:pRg st="3" end="3"/>
                                            </p:txEl>
                                          </p:spTgt>
                                        </p:tgtEl>
                                        <p:attrNameLst>
                                          <p:attrName>style.visibility</p:attrName>
                                        </p:attrNameLst>
                                      </p:cBhvr>
                                      <p:to>
                                        <p:strVal val="visible"/>
                                      </p:to>
                                    </p:set>
                                    <p:animEffect transition="in" filter="slide(fromBottom)">
                                      <p:cBhvr>
                                        <p:cTn id="22" dur="500"/>
                                        <p:tgtEl>
                                          <p:spTgt spid="276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Rectangle 26"/>
          <p:cNvSpPr>
            <a:spLocks noChangeArrowheads="1"/>
          </p:cNvSpPr>
          <p:nvPr/>
        </p:nvSpPr>
        <p:spPr bwMode="auto">
          <a:xfrm>
            <a:off x="179388" y="1484313"/>
            <a:ext cx="2449512"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tabLst>
                <a:tab pos="800100" algn="l"/>
              </a:tabLst>
            </a:pPr>
            <a:r>
              <a:rPr kumimoji="1" lang="en-US" altLang="zh-CN" sz="700">
                <a:latin typeface="Times New Roman" pitchFamily="18" charset="0"/>
                <a:ea typeface="楷体_GB2312" pitchFamily="49" charset="-122"/>
              </a:rPr>
              <a:t>                        </a:t>
            </a:r>
            <a:r>
              <a:rPr kumimoji="1" lang="en-US" altLang="zh-CN" sz="3600">
                <a:latin typeface="Times New Roman" pitchFamily="18" charset="0"/>
                <a:ea typeface="楷体_GB2312" pitchFamily="49" charset="-122"/>
              </a:rPr>
              <a:t>    </a:t>
            </a:r>
            <a:endParaRPr kumimoji="1" lang="en-US" altLang="zh-CN" sz="3200" b="0">
              <a:solidFill>
                <a:srgbClr val="FFFF00"/>
              </a:solidFill>
              <a:latin typeface="方正舒体" pitchFamily="2" charset="-122"/>
              <a:ea typeface="方正舒体" pitchFamily="2" charset="-122"/>
            </a:endParaRPr>
          </a:p>
          <a:p>
            <a:pPr algn="just">
              <a:tabLst>
                <a:tab pos="800100" algn="l"/>
              </a:tabLst>
            </a:pPr>
            <a:endParaRPr kumimoji="1" lang="en-US" altLang="zh-CN" sz="3200" b="0">
              <a:solidFill>
                <a:srgbClr val="FFFF00"/>
              </a:solidFill>
              <a:latin typeface="方正舒体" pitchFamily="2" charset="-122"/>
              <a:ea typeface="方正舒体" pitchFamily="2" charset="-122"/>
            </a:endParaRPr>
          </a:p>
          <a:p>
            <a:pPr eaLnBrk="0" hangingPunct="0">
              <a:tabLst>
                <a:tab pos="800100" algn="l"/>
              </a:tabLst>
            </a:pPr>
            <a:r>
              <a:rPr kumimoji="1" lang="en-US" altLang="zh-CN" sz="3600" b="0">
                <a:latin typeface="Times New Roman" pitchFamily="18" charset="0"/>
                <a:ea typeface="楷体_GB2312" pitchFamily="49" charset="-122"/>
              </a:rPr>
              <a:t>      </a:t>
            </a:r>
            <a:r>
              <a:rPr kumimoji="1" lang="zh-CN" altLang="en-US" sz="3600">
                <a:latin typeface="Times New Roman" pitchFamily="18" charset="0"/>
                <a:ea typeface="楷体_GB2312" pitchFamily="49" charset="-122"/>
              </a:rPr>
              <a:t>截止阀</a:t>
            </a:r>
            <a:endParaRPr kumimoji="1" lang="zh-CN" altLang="en-US" sz="3600">
              <a:latin typeface="Times New Roman" pitchFamily="18" charset="0"/>
            </a:endParaRPr>
          </a:p>
          <a:p>
            <a:pPr eaLnBrk="0" hangingPunct="0">
              <a:tabLst>
                <a:tab pos="800100" algn="l"/>
              </a:tabLst>
            </a:pPr>
            <a:r>
              <a:rPr kumimoji="1" lang="zh-CN" altLang="en-US" sz="3600">
                <a:latin typeface="Times New Roman" pitchFamily="18" charset="0"/>
                <a:ea typeface="楷体_GB2312" pitchFamily="49" charset="-122"/>
              </a:rPr>
              <a:t>      球阀</a:t>
            </a:r>
            <a:endParaRPr kumimoji="1" lang="zh-CN" altLang="en-US" sz="3600">
              <a:latin typeface="Times New Roman" pitchFamily="18" charset="0"/>
            </a:endParaRPr>
          </a:p>
          <a:p>
            <a:pPr eaLnBrk="0" hangingPunct="0">
              <a:tabLst>
                <a:tab pos="800100" algn="l"/>
              </a:tabLst>
            </a:pPr>
            <a:r>
              <a:rPr kumimoji="1" lang="zh-CN" altLang="en-US" sz="3600">
                <a:latin typeface="Times New Roman" pitchFamily="18" charset="0"/>
                <a:ea typeface="楷体_GB2312" pitchFamily="49" charset="-122"/>
              </a:rPr>
              <a:t>      调节阀</a:t>
            </a:r>
            <a:endParaRPr kumimoji="1" lang="zh-CN" altLang="en-US" sz="3600">
              <a:latin typeface="Times New Roman" pitchFamily="18" charset="0"/>
            </a:endParaRPr>
          </a:p>
          <a:p>
            <a:pPr eaLnBrk="0" hangingPunct="0">
              <a:tabLst>
                <a:tab pos="800100" algn="l"/>
              </a:tabLst>
            </a:pPr>
            <a:r>
              <a:rPr kumimoji="1" lang="zh-CN" altLang="en-US" sz="3600">
                <a:latin typeface="Times New Roman" pitchFamily="18" charset="0"/>
                <a:ea typeface="楷体_GB2312" pitchFamily="49" charset="-122"/>
              </a:rPr>
              <a:t>      针形阀</a:t>
            </a:r>
            <a:endParaRPr kumimoji="1" lang="zh-CN" altLang="en-US" sz="3600">
              <a:latin typeface="Times New Roman" pitchFamily="18" charset="0"/>
            </a:endParaRPr>
          </a:p>
          <a:p>
            <a:pPr eaLnBrk="0" hangingPunct="0">
              <a:tabLst>
                <a:tab pos="800100" algn="l"/>
              </a:tabLst>
            </a:pPr>
            <a:r>
              <a:rPr kumimoji="1" lang="zh-CN" altLang="en-US" sz="3600">
                <a:latin typeface="Times New Roman" pitchFamily="18" charset="0"/>
                <a:ea typeface="楷体_GB2312" pitchFamily="49" charset="-122"/>
              </a:rPr>
              <a:t>      取样阀</a:t>
            </a:r>
            <a:endParaRPr kumimoji="1" lang="zh-CN" altLang="en-US" sz="3600">
              <a:latin typeface="Times New Roman" pitchFamily="18" charset="0"/>
            </a:endParaRPr>
          </a:p>
          <a:p>
            <a:pPr eaLnBrk="0" hangingPunct="0">
              <a:tabLst>
                <a:tab pos="800100" algn="l"/>
              </a:tabLst>
            </a:pPr>
            <a:r>
              <a:rPr kumimoji="1" lang="zh-CN" altLang="en-US" sz="3600">
                <a:latin typeface="Times New Roman" pitchFamily="18" charset="0"/>
                <a:ea typeface="楷体_GB2312" pitchFamily="49" charset="-122"/>
              </a:rPr>
              <a:t>      异径管</a:t>
            </a:r>
            <a:endParaRPr kumimoji="1" lang="zh-CN" altLang="en-US" sz="3600">
              <a:latin typeface="Times New Roman" pitchFamily="18" charset="0"/>
            </a:endParaRPr>
          </a:p>
          <a:p>
            <a:pPr eaLnBrk="0" hangingPunct="0">
              <a:tabLst>
                <a:tab pos="800100" algn="l"/>
              </a:tabLst>
            </a:pPr>
            <a:r>
              <a:rPr kumimoji="1" lang="zh-CN" altLang="en-US" sz="3600" b="0">
                <a:latin typeface="Times New Roman" pitchFamily="18" charset="0"/>
              </a:rPr>
              <a:t>    </a:t>
            </a:r>
          </a:p>
        </p:txBody>
      </p:sp>
      <p:sp>
        <p:nvSpPr>
          <p:cNvPr id="77827" name="Rectangle 27"/>
          <p:cNvSpPr>
            <a:spLocks noChangeArrowheads="1"/>
          </p:cNvSpPr>
          <p:nvPr/>
        </p:nvSpPr>
        <p:spPr bwMode="auto">
          <a:xfrm>
            <a:off x="539552" y="287705"/>
            <a:ext cx="5922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kumimoji="1" lang="en-US" altLang="zh-CN" sz="3600" dirty="0">
                <a:latin typeface="仿宋_GB2312" pitchFamily="49" charset="-122"/>
                <a:ea typeface="仿宋_GB2312" pitchFamily="49" charset="-122"/>
              </a:rPr>
              <a:t>3.   </a:t>
            </a:r>
            <a:r>
              <a:rPr kumimoji="1" lang="zh-CN" altLang="en-US" sz="3600" dirty="0">
                <a:latin typeface="仿宋_GB2312" pitchFamily="49" charset="-122"/>
                <a:ea typeface="仿宋_GB2312" pitchFamily="49" charset="-122"/>
              </a:rPr>
              <a:t>阀门和管件的表示方法</a:t>
            </a:r>
          </a:p>
        </p:txBody>
      </p:sp>
      <p:pic>
        <p:nvPicPr>
          <p:cNvPr id="9245" name="Picture 29"/>
          <p:cNvPicPr>
            <a:picLocks noChangeAspect="1" noChangeArrowheads="1"/>
          </p:cNvPicPr>
          <p:nvPr/>
        </p:nvPicPr>
        <p:blipFill>
          <a:blip r:embed="rId2">
            <a:extLst>
              <a:ext uri="{28A0092B-C50C-407E-A947-70E740481C1C}">
                <a14:useLocalDpi xmlns:a14="http://schemas.microsoft.com/office/drawing/2010/main" val="0"/>
              </a:ext>
            </a:extLst>
          </a:blip>
          <a:srcRect b="21811"/>
          <a:stretch>
            <a:fillRect/>
          </a:stretch>
        </p:blipFill>
        <p:spPr bwMode="auto">
          <a:xfrm>
            <a:off x="2555875" y="2205038"/>
            <a:ext cx="644366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508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42"/>
                                        </p:tgtEl>
                                        <p:attrNameLst>
                                          <p:attrName>style.visibility</p:attrName>
                                        </p:attrNameLst>
                                      </p:cBhvr>
                                      <p:to>
                                        <p:strVal val="visible"/>
                                      </p:to>
                                    </p:set>
                                    <p:animEffect transition="in" filter="slide(fromBottom)">
                                      <p:cBhvr>
                                        <p:cTn id="7" dur="500"/>
                                        <p:tgtEl>
                                          <p:spTgt spid="9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245"/>
                                        </p:tgtEl>
                                        <p:attrNameLst>
                                          <p:attrName>style.visibility</p:attrName>
                                        </p:attrNameLst>
                                      </p:cBhvr>
                                      <p:to>
                                        <p:strVal val="visible"/>
                                      </p:to>
                                    </p:set>
                                    <p:animEffect transition="in" filter="wipe(down)">
                                      <p:cBhvr>
                                        <p:cTn id="12" dur="500"/>
                                        <p:tgtEl>
                                          <p:spTgt spid="9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5"/>
          <p:cNvSpPr>
            <a:spLocks noChangeArrowheads="1"/>
          </p:cNvSpPr>
          <p:nvPr/>
        </p:nvSpPr>
        <p:spPr bwMode="auto">
          <a:xfrm>
            <a:off x="6856413" y="5458743"/>
            <a:ext cx="685800" cy="685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0242" name="Rectangle 2"/>
          <p:cNvSpPr>
            <a:spLocks noChangeArrowheads="1"/>
          </p:cNvSpPr>
          <p:nvPr/>
        </p:nvSpPr>
        <p:spPr bwMode="auto">
          <a:xfrm>
            <a:off x="508029" y="1340768"/>
            <a:ext cx="82804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79425" algn="just">
              <a:tabLst>
                <a:tab pos="800100" algn="l"/>
                <a:tab pos="1539875" algn="l"/>
              </a:tabLst>
            </a:pPr>
            <a:r>
              <a:rPr kumimoji="1" lang="en-US" altLang="zh-CN" sz="3600" dirty="0">
                <a:latin typeface="仿宋_GB2312" pitchFamily="49" charset="-122"/>
                <a:ea typeface="仿宋_GB2312" pitchFamily="49" charset="-122"/>
              </a:rPr>
              <a:t>4. </a:t>
            </a:r>
            <a:r>
              <a:rPr kumimoji="1" lang="zh-CN" altLang="en-US" sz="3600" dirty="0">
                <a:latin typeface="仿宋_GB2312" pitchFamily="49" charset="-122"/>
                <a:ea typeface="仿宋_GB2312" pitchFamily="49" charset="-122"/>
              </a:rPr>
              <a:t>仪表控制点的表示方法</a:t>
            </a:r>
          </a:p>
          <a:p>
            <a:pPr indent="-479425" algn="just">
              <a:tabLst>
                <a:tab pos="800100" algn="l"/>
                <a:tab pos="1539875" algn="l"/>
              </a:tabLst>
            </a:pPr>
            <a:endParaRPr kumimoji="1" lang="zh-CN" altLang="en-US" sz="3600" b="0" dirty="0">
              <a:latin typeface="仿宋_GB2312" pitchFamily="49" charset="-122"/>
              <a:ea typeface="仿宋_GB2312" pitchFamily="49" charset="-122"/>
            </a:endParaRPr>
          </a:p>
          <a:p>
            <a:pPr indent="-479425" algn="just" eaLnBrk="0" hangingPunct="0">
              <a:tabLst>
                <a:tab pos="800100" algn="l"/>
                <a:tab pos="1539875" algn="l"/>
              </a:tabLst>
            </a:pPr>
            <a:r>
              <a:rPr kumimoji="1" lang="zh-CN" altLang="en-US" sz="3600" b="0" dirty="0">
                <a:latin typeface="仿宋_GB2312" pitchFamily="49" charset="-122"/>
                <a:ea typeface="仿宋_GB2312" pitchFamily="49" charset="-122"/>
              </a:rPr>
              <a:t>（   </a:t>
            </a:r>
            <a:r>
              <a:rPr kumimoji="1" lang="en-US" altLang="zh-CN" sz="3600" b="0" dirty="0">
                <a:latin typeface="仿宋_GB2312" pitchFamily="49" charset="-122"/>
                <a:ea typeface="仿宋_GB2312" pitchFamily="49" charset="-122"/>
              </a:rPr>
              <a:t>1</a:t>
            </a:r>
            <a:r>
              <a:rPr kumimoji="1" lang="zh-CN" altLang="en-US" sz="3600" b="0" dirty="0">
                <a:latin typeface="仿宋_GB2312" pitchFamily="49" charset="-122"/>
                <a:ea typeface="仿宋_GB2312" pitchFamily="49" charset="-122"/>
              </a:rPr>
              <a:t>） 控制点</a:t>
            </a:r>
          </a:p>
          <a:p>
            <a:pPr indent="-479425" algn="just" eaLnBrk="0" hangingPunct="0">
              <a:tabLst>
                <a:tab pos="800100" algn="l"/>
                <a:tab pos="1539875" algn="l"/>
              </a:tabLst>
            </a:pPr>
            <a:r>
              <a:rPr kumimoji="1" lang="zh-CN" altLang="en-US" sz="3600" b="0" dirty="0">
                <a:latin typeface="仿宋_GB2312" pitchFamily="49" charset="-122"/>
                <a:ea typeface="仿宋_GB2312" pitchFamily="49" charset="-122"/>
              </a:rPr>
              <a:t>（   </a:t>
            </a:r>
            <a:r>
              <a:rPr kumimoji="1" lang="en-US" altLang="zh-CN" sz="3600" b="0" dirty="0">
                <a:latin typeface="仿宋_GB2312" pitchFamily="49" charset="-122"/>
                <a:ea typeface="仿宋_GB2312" pitchFamily="49" charset="-122"/>
              </a:rPr>
              <a:t>2</a:t>
            </a:r>
            <a:r>
              <a:rPr kumimoji="1" lang="zh-CN" altLang="en-US" sz="3600" b="0" dirty="0">
                <a:latin typeface="仿宋_GB2312" pitchFamily="49" charset="-122"/>
                <a:ea typeface="仿宋_GB2312" pitchFamily="49" charset="-122"/>
              </a:rPr>
              <a:t>） 参量代号</a:t>
            </a:r>
            <a:r>
              <a:rPr kumimoji="1" lang="zh-CN" altLang="en-US" sz="2400" b="0" dirty="0">
                <a:latin typeface="仿宋_GB2312" pitchFamily="49" charset="-122"/>
                <a:ea typeface="仿宋_GB2312" pitchFamily="49" charset="-122"/>
              </a:rPr>
              <a:t>（物理量：温度、压力、液位</a:t>
            </a:r>
          </a:p>
          <a:p>
            <a:pPr indent="-479425" algn="just" eaLnBrk="0" hangingPunct="0">
              <a:tabLst>
                <a:tab pos="800100" algn="l"/>
                <a:tab pos="1539875" algn="l"/>
              </a:tabLst>
            </a:pPr>
            <a:r>
              <a:rPr kumimoji="1" lang="zh-CN" altLang="en-US" sz="2400" b="0" dirty="0">
                <a:latin typeface="仿宋_GB2312" pitchFamily="49" charset="-122"/>
                <a:ea typeface="仿宋_GB2312" pitchFamily="49" charset="-122"/>
              </a:rPr>
              <a:t>                                                                     组成分析）</a:t>
            </a:r>
            <a:endParaRPr kumimoji="1" lang="zh-CN" altLang="en-US" sz="3600" b="0" dirty="0">
              <a:latin typeface="仿宋_GB2312" pitchFamily="49" charset="-122"/>
              <a:ea typeface="仿宋_GB2312" pitchFamily="49" charset="-122"/>
            </a:endParaRPr>
          </a:p>
          <a:p>
            <a:pPr indent="-479425" algn="just" eaLnBrk="0" hangingPunct="0">
              <a:tabLst>
                <a:tab pos="800100" algn="l"/>
                <a:tab pos="1539875" algn="l"/>
              </a:tabLst>
            </a:pPr>
            <a:r>
              <a:rPr kumimoji="1" lang="zh-CN" altLang="en-US" sz="3600" b="0" dirty="0">
                <a:latin typeface="仿宋_GB2312" pitchFamily="49" charset="-122"/>
                <a:ea typeface="仿宋_GB2312" pitchFamily="49" charset="-122"/>
              </a:rPr>
              <a:t>（   </a:t>
            </a:r>
            <a:r>
              <a:rPr kumimoji="1" lang="en-US" altLang="zh-CN" sz="3600" b="0" dirty="0">
                <a:latin typeface="仿宋_GB2312" pitchFamily="49" charset="-122"/>
                <a:ea typeface="仿宋_GB2312" pitchFamily="49" charset="-122"/>
              </a:rPr>
              <a:t>3</a:t>
            </a:r>
            <a:r>
              <a:rPr kumimoji="1" lang="zh-CN" altLang="en-US" sz="3600" b="0" dirty="0">
                <a:latin typeface="仿宋_GB2312" pitchFamily="49" charset="-122"/>
                <a:ea typeface="仿宋_GB2312" pitchFamily="49" charset="-122"/>
              </a:rPr>
              <a:t>） 功能代号</a:t>
            </a:r>
            <a:r>
              <a:rPr kumimoji="1" lang="zh-CN" altLang="en-US" sz="2400" b="0" dirty="0">
                <a:latin typeface="仿宋_GB2312" pitchFamily="49" charset="-122"/>
                <a:ea typeface="仿宋_GB2312" pitchFamily="49" charset="-122"/>
              </a:rPr>
              <a:t>（</a:t>
            </a:r>
            <a:r>
              <a:rPr kumimoji="1" lang="en-US" altLang="zh-CN" sz="2400" b="0" dirty="0">
                <a:latin typeface="仿宋_GB2312" pitchFamily="49" charset="-122"/>
                <a:ea typeface="仿宋_GB2312" pitchFamily="49" charset="-122"/>
              </a:rPr>
              <a:t>Z</a:t>
            </a:r>
            <a:r>
              <a:rPr kumimoji="1" lang="zh-CN" altLang="en-US" sz="2400" b="0" dirty="0">
                <a:latin typeface="仿宋_GB2312" pitchFamily="49" charset="-122"/>
                <a:ea typeface="仿宋_GB2312" pitchFamily="49" charset="-122"/>
              </a:rPr>
              <a:t>或</a:t>
            </a:r>
            <a:r>
              <a:rPr kumimoji="1" lang="en-US" altLang="zh-CN" sz="2400" b="0" dirty="0">
                <a:latin typeface="仿宋_GB2312" pitchFamily="49" charset="-122"/>
                <a:ea typeface="仿宋_GB2312" pitchFamily="49" charset="-122"/>
              </a:rPr>
              <a:t>I:  </a:t>
            </a:r>
            <a:r>
              <a:rPr kumimoji="1" lang="zh-CN" altLang="en-US" sz="2400" b="0" dirty="0">
                <a:latin typeface="仿宋_GB2312" pitchFamily="49" charset="-122"/>
                <a:ea typeface="仿宋_GB2312" pitchFamily="49" charset="-122"/>
              </a:rPr>
              <a:t>指示，</a:t>
            </a:r>
            <a:r>
              <a:rPr kumimoji="1" lang="en-US" altLang="zh-CN" sz="2400" b="0" dirty="0">
                <a:latin typeface="仿宋_GB2312" pitchFamily="49" charset="-122"/>
                <a:ea typeface="仿宋_GB2312" pitchFamily="49" charset="-122"/>
              </a:rPr>
              <a:t>C</a:t>
            </a:r>
            <a:r>
              <a:rPr kumimoji="1" lang="zh-CN" altLang="en-US" sz="2400" b="0" dirty="0">
                <a:latin typeface="仿宋_GB2312" pitchFamily="49" charset="-122"/>
                <a:ea typeface="仿宋_GB2312" pitchFamily="49" charset="-122"/>
              </a:rPr>
              <a:t>：控制）</a:t>
            </a:r>
            <a:endParaRPr kumimoji="1" lang="zh-CN" altLang="en-US" sz="3600" b="0" dirty="0">
              <a:latin typeface="仿宋_GB2312" pitchFamily="49" charset="-122"/>
              <a:ea typeface="仿宋_GB2312" pitchFamily="49" charset="-122"/>
            </a:endParaRPr>
          </a:p>
          <a:p>
            <a:pPr indent="-479425" eaLnBrk="0" hangingPunct="0">
              <a:tabLst>
                <a:tab pos="800100" algn="l"/>
                <a:tab pos="1539875" algn="l"/>
              </a:tabLst>
            </a:pPr>
            <a:endParaRPr kumimoji="1" lang="en-US" altLang="zh-CN" sz="3600" b="0" dirty="0">
              <a:latin typeface="仿宋_GB2312" pitchFamily="49" charset="-122"/>
              <a:ea typeface="仿宋_GB2312" pitchFamily="49" charset="-122"/>
            </a:endParaRPr>
          </a:p>
        </p:txBody>
      </p:sp>
      <p:sp>
        <p:nvSpPr>
          <p:cNvPr id="10243" name="Oval 3"/>
          <p:cNvSpPr>
            <a:spLocks noChangeArrowheads="1"/>
          </p:cNvSpPr>
          <p:nvPr/>
        </p:nvSpPr>
        <p:spPr bwMode="auto">
          <a:xfrm>
            <a:off x="3282951" y="5550818"/>
            <a:ext cx="685800" cy="685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244" name="Oval 4"/>
          <p:cNvSpPr>
            <a:spLocks noChangeArrowheads="1"/>
          </p:cNvSpPr>
          <p:nvPr/>
        </p:nvSpPr>
        <p:spPr bwMode="auto">
          <a:xfrm>
            <a:off x="4494213" y="5534943"/>
            <a:ext cx="685800" cy="685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245" name="Oval 5"/>
          <p:cNvSpPr>
            <a:spLocks noChangeArrowheads="1"/>
          </p:cNvSpPr>
          <p:nvPr/>
        </p:nvSpPr>
        <p:spPr bwMode="auto">
          <a:xfrm>
            <a:off x="5799138" y="5453981"/>
            <a:ext cx="685800" cy="685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246" name="Line 6"/>
          <p:cNvSpPr>
            <a:spLocks noChangeShapeType="1"/>
          </p:cNvSpPr>
          <p:nvPr/>
        </p:nvSpPr>
        <p:spPr bwMode="auto">
          <a:xfrm>
            <a:off x="4494213" y="5882606"/>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 name="Line 7"/>
          <p:cNvSpPr>
            <a:spLocks noChangeShapeType="1"/>
          </p:cNvSpPr>
          <p:nvPr/>
        </p:nvSpPr>
        <p:spPr bwMode="auto">
          <a:xfrm>
            <a:off x="5788026" y="5806406"/>
            <a:ext cx="685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Text Box 9"/>
          <p:cNvSpPr txBox="1">
            <a:spLocks noChangeArrowheads="1"/>
          </p:cNvSpPr>
          <p:nvPr/>
        </p:nvSpPr>
        <p:spPr bwMode="auto">
          <a:xfrm>
            <a:off x="3351213" y="5534943"/>
            <a:ext cx="6858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 PI</a:t>
            </a:r>
          </a:p>
          <a:p>
            <a:pPr eaLnBrk="1" hangingPunct="1">
              <a:spcBef>
                <a:spcPct val="50000"/>
              </a:spcBef>
            </a:pPr>
            <a:r>
              <a:rPr kumimoji="1" lang="en-US" altLang="zh-CN" sz="1600" b="0">
                <a:latin typeface="Times New Roman" pitchFamily="18" charset="0"/>
              </a:rPr>
              <a:t>302</a:t>
            </a:r>
          </a:p>
        </p:txBody>
      </p:sp>
      <p:sp>
        <p:nvSpPr>
          <p:cNvPr id="10250" name="Text Box 10"/>
          <p:cNvSpPr txBox="1">
            <a:spLocks noChangeArrowheads="1"/>
          </p:cNvSpPr>
          <p:nvPr/>
        </p:nvSpPr>
        <p:spPr bwMode="auto">
          <a:xfrm>
            <a:off x="4622801" y="5525418"/>
            <a:ext cx="7620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TI</a:t>
            </a:r>
          </a:p>
          <a:p>
            <a:pPr eaLnBrk="1" hangingPunct="1">
              <a:spcBef>
                <a:spcPct val="50000"/>
              </a:spcBef>
            </a:pPr>
            <a:r>
              <a:rPr kumimoji="1" lang="en-US" altLang="zh-CN" sz="1600" b="0">
                <a:latin typeface="Times New Roman" pitchFamily="18" charset="0"/>
              </a:rPr>
              <a:t>302</a:t>
            </a:r>
          </a:p>
        </p:txBody>
      </p:sp>
      <p:sp>
        <p:nvSpPr>
          <p:cNvPr id="10251" name="Text Box 11"/>
          <p:cNvSpPr txBox="1">
            <a:spLocks noChangeArrowheads="1"/>
          </p:cNvSpPr>
          <p:nvPr/>
        </p:nvSpPr>
        <p:spPr bwMode="auto">
          <a:xfrm>
            <a:off x="5865813" y="5458743"/>
            <a:ext cx="7620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FIC</a:t>
            </a:r>
          </a:p>
          <a:p>
            <a:pPr eaLnBrk="1" hangingPunct="1">
              <a:spcBef>
                <a:spcPct val="50000"/>
              </a:spcBef>
            </a:pPr>
            <a:r>
              <a:rPr kumimoji="1" lang="en-US" altLang="zh-CN" sz="1600" b="0">
                <a:latin typeface="Times New Roman" pitchFamily="18" charset="0"/>
              </a:rPr>
              <a:t>302</a:t>
            </a:r>
          </a:p>
        </p:txBody>
      </p:sp>
      <p:sp>
        <p:nvSpPr>
          <p:cNvPr id="10252" name="Oval 12"/>
          <p:cNvSpPr>
            <a:spLocks noChangeArrowheads="1"/>
          </p:cNvSpPr>
          <p:nvPr/>
        </p:nvSpPr>
        <p:spPr bwMode="auto">
          <a:xfrm>
            <a:off x="6856413" y="5458743"/>
            <a:ext cx="685800" cy="685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253" name="Text Box 13"/>
          <p:cNvSpPr txBox="1">
            <a:spLocks noChangeArrowheads="1"/>
          </p:cNvSpPr>
          <p:nvPr/>
        </p:nvSpPr>
        <p:spPr bwMode="auto">
          <a:xfrm>
            <a:off x="6932613" y="5458743"/>
            <a:ext cx="7620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1600" b="0">
                <a:latin typeface="Times New Roman" pitchFamily="18" charset="0"/>
              </a:rPr>
              <a:t>TI</a:t>
            </a:r>
          </a:p>
          <a:p>
            <a:pPr eaLnBrk="1" hangingPunct="1">
              <a:spcBef>
                <a:spcPct val="50000"/>
              </a:spcBef>
            </a:pPr>
            <a:r>
              <a:rPr kumimoji="1" lang="en-US" altLang="zh-CN" sz="1600" b="0">
                <a:latin typeface="Times New Roman" pitchFamily="18" charset="0"/>
              </a:rPr>
              <a:t>302</a:t>
            </a:r>
          </a:p>
        </p:txBody>
      </p:sp>
      <p:sp>
        <p:nvSpPr>
          <p:cNvPr id="78862" name="Line 14"/>
          <p:cNvSpPr>
            <a:spLocks noChangeShapeType="1"/>
          </p:cNvSpPr>
          <p:nvPr/>
        </p:nvSpPr>
        <p:spPr bwMode="auto">
          <a:xfrm>
            <a:off x="6856413" y="5839743"/>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96400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slide(fromBottom)">
                                      <p:cBhvr>
                                        <p:cTn id="7" dur="500"/>
                                        <p:tgtEl>
                                          <p:spTgt spid="10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9"/>
                                        </p:tgtEl>
                                        <p:attrNameLst>
                                          <p:attrName>style.visibility</p:attrName>
                                        </p:attrNameLst>
                                      </p:cBhvr>
                                      <p:to>
                                        <p:strVal val="visible"/>
                                      </p:to>
                                    </p:set>
                                    <p:animEffect transition="in" filter="slide(fromBottom)">
                                      <p:cBhvr>
                                        <p:cTn id="12" dur="500"/>
                                        <p:tgtEl>
                                          <p:spTgt spid="10249"/>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0243"/>
                                        </p:tgtEl>
                                        <p:attrNameLst>
                                          <p:attrName>style.visibility</p:attrName>
                                        </p:attrNameLst>
                                      </p:cBhvr>
                                      <p:to>
                                        <p:strVal val="visible"/>
                                      </p:to>
                                    </p:set>
                                    <p:animEffect transition="in" filter="slide(fromBottom)">
                                      <p:cBhvr>
                                        <p:cTn id="15" dur="500"/>
                                        <p:tgtEl>
                                          <p:spTgt spid="102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0250"/>
                                        </p:tgtEl>
                                        <p:attrNameLst>
                                          <p:attrName>style.visibility</p:attrName>
                                        </p:attrNameLst>
                                      </p:cBhvr>
                                      <p:to>
                                        <p:strVal val="visible"/>
                                      </p:to>
                                    </p:set>
                                    <p:animEffect transition="in" filter="slide(fromBottom)">
                                      <p:cBhvr>
                                        <p:cTn id="20" dur="500"/>
                                        <p:tgtEl>
                                          <p:spTgt spid="10250"/>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0244"/>
                                        </p:tgtEl>
                                        <p:attrNameLst>
                                          <p:attrName>style.visibility</p:attrName>
                                        </p:attrNameLst>
                                      </p:cBhvr>
                                      <p:to>
                                        <p:strVal val="visible"/>
                                      </p:to>
                                    </p:set>
                                    <p:animEffect transition="in" filter="slide(fromBottom)">
                                      <p:cBhvr>
                                        <p:cTn id="23" dur="500"/>
                                        <p:tgtEl>
                                          <p:spTgt spid="10244"/>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0246"/>
                                        </p:tgtEl>
                                        <p:attrNameLst>
                                          <p:attrName>style.visibility</p:attrName>
                                        </p:attrNameLst>
                                      </p:cBhvr>
                                      <p:to>
                                        <p:strVal val="visible"/>
                                      </p:to>
                                    </p:set>
                                    <p:animEffect transition="in" filter="slide(fromBottom)">
                                      <p:cBhvr>
                                        <p:cTn id="26" dur="500"/>
                                        <p:tgtEl>
                                          <p:spTgt spid="102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0251"/>
                                        </p:tgtEl>
                                        <p:attrNameLst>
                                          <p:attrName>style.visibility</p:attrName>
                                        </p:attrNameLst>
                                      </p:cBhvr>
                                      <p:to>
                                        <p:strVal val="visible"/>
                                      </p:to>
                                    </p:set>
                                    <p:animEffect transition="in" filter="slide(fromBottom)">
                                      <p:cBhvr>
                                        <p:cTn id="31" dur="500"/>
                                        <p:tgtEl>
                                          <p:spTgt spid="10251"/>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0245"/>
                                        </p:tgtEl>
                                        <p:attrNameLst>
                                          <p:attrName>style.visibility</p:attrName>
                                        </p:attrNameLst>
                                      </p:cBhvr>
                                      <p:to>
                                        <p:strVal val="visible"/>
                                      </p:to>
                                    </p:set>
                                    <p:animEffect transition="in" filter="slide(fromBottom)">
                                      <p:cBhvr>
                                        <p:cTn id="34" dur="500"/>
                                        <p:tgtEl>
                                          <p:spTgt spid="1024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0247"/>
                                        </p:tgtEl>
                                        <p:attrNameLst>
                                          <p:attrName>style.visibility</p:attrName>
                                        </p:attrNameLst>
                                      </p:cBhvr>
                                      <p:to>
                                        <p:strVal val="visible"/>
                                      </p:to>
                                    </p:set>
                                    <p:animEffect transition="in" filter="slide(fromBottom)">
                                      <p:cBhvr>
                                        <p:cTn id="37" dur="500"/>
                                        <p:tgtEl>
                                          <p:spTgt spid="102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253"/>
                                        </p:tgtEl>
                                        <p:attrNameLst>
                                          <p:attrName>style.visibility</p:attrName>
                                        </p:attrNameLst>
                                      </p:cBhvr>
                                      <p:to>
                                        <p:strVal val="visible"/>
                                      </p:to>
                                    </p:set>
                                    <p:animEffect transition="in" filter="slide(fromBottom)">
                                      <p:cBhvr>
                                        <p:cTn id="42" dur="500"/>
                                        <p:tgtEl>
                                          <p:spTgt spid="10253"/>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0252"/>
                                        </p:tgtEl>
                                        <p:attrNameLst>
                                          <p:attrName>style.visibility</p:attrName>
                                        </p:attrNameLst>
                                      </p:cBhvr>
                                      <p:to>
                                        <p:strVal val="visible"/>
                                      </p:to>
                                    </p:set>
                                    <p:animEffect transition="in" filter="slide(fromBottom)">
                                      <p:cBhvr>
                                        <p:cTn id="45" dur="500"/>
                                        <p:tgtEl>
                                          <p:spTgt spid="1025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0242">
                                            <p:txEl>
                                              <p:pRg st="2" end="2"/>
                                            </p:txEl>
                                          </p:spTgt>
                                        </p:tgtEl>
                                        <p:attrNameLst>
                                          <p:attrName>style.visibility</p:attrName>
                                        </p:attrNameLst>
                                      </p:cBhvr>
                                      <p:to>
                                        <p:strVal val="visible"/>
                                      </p:to>
                                    </p:set>
                                    <p:animEffect transition="in" filter="slide(fromBottom)">
                                      <p:cBhvr>
                                        <p:cTn id="50" dur="500"/>
                                        <p:tgtEl>
                                          <p:spTgt spid="10242">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10242">
                                            <p:txEl>
                                              <p:pRg st="3" end="3"/>
                                            </p:txEl>
                                          </p:spTgt>
                                        </p:tgtEl>
                                        <p:attrNameLst>
                                          <p:attrName>style.visibility</p:attrName>
                                        </p:attrNameLst>
                                      </p:cBhvr>
                                      <p:to>
                                        <p:strVal val="visible"/>
                                      </p:to>
                                    </p:set>
                                    <p:animEffect transition="in" filter="slide(fromBottom)">
                                      <p:cBhvr>
                                        <p:cTn id="55" dur="500"/>
                                        <p:tgtEl>
                                          <p:spTgt spid="10242">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0242">
                                            <p:txEl>
                                              <p:pRg st="4" end="4"/>
                                            </p:txEl>
                                          </p:spTgt>
                                        </p:tgtEl>
                                        <p:attrNameLst>
                                          <p:attrName>style.visibility</p:attrName>
                                        </p:attrNameLst>
                                      </p:cBhvr>
                                      <p:to>
                                        <p:strVal val="visible"/>
                                      </p:to>
                                    </p:set>
                                    <p:animEffect transition="in" filter="slide(fromBottom)">
                                      <p:cBhvr>
                                        <p:cTn id="60" dur="500"/>
                                        <p:tgtEl>
                                          <p:spTgt spid="10242">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10242">
                                            <p:txEl>
                                              <p:pRg st="5" end="5"/>
                                            </p:txEl>
                                          </p:spTgt>
                                        </p:tgtEl>
                                        <p:attrNameLst>
                                          <p:attrName>style.visibility</p:attrName>
                                        </p:attrNameLst>
                                      </p:cBhvr>
                                      <p:to>
                                        <p:strVal val="visible"/>
                                      </p:to>
                                    </p:set>
                                    <p:animEffect transition="in" filter="slide(fromBottom)">
                                      <p:cBhvr>
                                        <p:cTn id="65" dur="500"/>
                                        <p:tgtEl>
                                          <p:spTgt spid="102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P spid="10243" grpId="0" animBg="1"/>
      <p:bldP spid="10244" grpId="0" animBg="1"/>
      <p:bldP spid="10245" grpId="0" animBg="1"/>
      <p:bldP spid="10246" grpId="0" animBg="1"/>
      <p:bldP spid="10247" grpId="0" animBg="1"/>
      <p:bldP spid="10249" grpId="0"/>
      <p:bldP spid="10250" grpId="0"/>
      <p:bldP spid="10251" grpId="0"/>
      <p:bldP spid="10252" grpId="0" animBg="1"/>
      <p:bldP spid="1025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152400" y="1812924"/>
            <a:ext cx="88582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20000"/>
              </a:lnSpc>
              <a:buClr>
                <a:schemeClr val="hlink"/>
              </a:buClr>
              <a:buFont typeface="Wingdings" pitchFamily="2" charset="2"/>
              <a:buChar char="Ø"/>
            </a:pPr>
            <a:r>
              <a:rPr lang="zh-CN" altLang="en-US" sz="2400" dirty="0">
                <a:latin typeface="楷体_GB2312" pitchFamily="49" charset="-122"/>
                <a:ea typeface="楷体_GB2312" pitchFamily="49" charset="-122"/>
              </a:rPr>
              <a:t>在相应管道</a:t>
            </a:r>
            <a:r>
              <a:rPr lang="zh-CN" altLang="en-US" sz="2400" u="sng" dirty="0">
                <a:latin typeface="楷体_GB2312" pitchFamily="49" charset="-122"/>
                <a:ea typeface="楷体_GB2312" pitchFamily="49" charset="-122"/>
              </a:rPr>
              <a:t>大致安装位置</a:t>
            </a:r>
            <a:r>
              <a:rPr lang="zh-CN" altLang="en-US" sz="2400" dirty="0">
                <a:latin typeface="楷体_GB2312" pitchFamily="49" charset="-122"/>
                <a:ea typeface="楷体_GB2312" pitchFamily="49" charset="-122"/>
              </a:rPr>
              <a:t>标注仪表及控制点。</a:t>
            </a:r>
          </a:p>
          <a:p>
            <a:pPr eaLnBrk="1" hangingPunct="1">
              <a:lnSpc>
                <a:spcPct val="120000"/>
              </a:lnSpc>
              <a:buClr>
                <a:schemeClr val="hlink"/>
              </a:buClr>
              <a:buFont typeface="Wingdings" pitchFamily="2" charset="2"/>
              <a:buChar char="Ø"/>
            </a:pPr>
            <a:r>
              <a:rPr lang="zh-CN" altLang="en-US" sz="2400" dirty="0">
                <a:latin typeface="楷体_GB2312" pitchFamily="49" charset="-122"/>
                <a:ea typeface="楷体_GB2312" pitchFamily="49" charset="-122"/>
              </a:rPr>
              <a:t> 仪表控制点标注包括</a:t>
            </a:r>
            <a:r>
              <a:rPr lang="zh-CN" altLang="en-US" sz="2400" u="sng" dirty="0">
                <a:solidFill>
                  <a:schemeClr val="tx2"/>
                </a:solidFill>
                <a:latin typeface="楷体_GB2312" pitchFamily="49" charset="-122"/>
                <a:ea typeface="楷体_GB2312" pitchFamily="49" charset="-122"/>
              </a:rPr>
              <a:t>图形符号</a:t>
            </a:r>
            <a:r>
              <a:rPr lang="zh-CN" altLang="en-US" sz="2400" u="sng" dirty="0">
                <a:latin typeface="楷体_GB2312" pitchFamily="49" charset="-122"/>
                <a:ea typeface="楷体_GB2312" pitchFamily="49" charset="-122"/>
              </a:rPr>
              <a:t>、</a:t>
            </a:r>
            <a:r>
              <a:rPr lang="zh-CN" altLang="en-US" sz="2400" u="sng" dirty="0">
                <a:solidFill>
                  <a:schemeClr val="tx2"/>
                </a:solidFill>
                <a:latin typeface="楷体_GB2312" pitchFamily="49" charset="-122"/>
                <a:ea typeface="楷体_GB2312" pitchFamily="49" charset="-122"/>
              </a:rPr>
              <a:t>字母代号</a:t>
            </a:r>
            <a:r>
              <a:rPr lang="zh-CN" altLang="en-US" sz="2400" u="sng" dirty="0">
                <a:latin typeface="楷体_GB2312" pitchFamily="49" charset="-122"/>
                <a:ea typeface="楷体_GB2312" pitchFamily="49" charset="-122"/>
              </a:rPr>
              <a:t>和</a:t>
            </a:r>
            <a:r>
              <a:rPr lang="zh-CN" altLang="en-US" sz="2400" u="sng" dirty="0">
                <a:solidFill>
                  <a:schemeClr val="tx2"/>
                </a:solidFill>
                <a:latin typeface="楷体_GB2312" pitchFamily="49" charset="-122"/>
                <a:ea typeface="楷体_GB2312" pitchFamily="49" charset="-122"/>
              </a:rPr>
              <a:t>仪表位号</a:t>
            </a:r>
            <a:r>
              <a:rPr lang="zh-CN" altLang="en-US" sz="2400" dirty="0">
                <a:latin typeface="楷体_GB2312" pitchFamily="49" charset="-122"/>
                <a:ea typeface="楷体_GB2312" pitchFamily="49" charset="-122"/>
              </a:rPr>
              <a:t>三部分。 </a:t>
            </a:r>
          </a:p>
        </p:txBody>
      </p:sp>
      <p:sp>
        <p:nvSpPr>
          <p:cNvPr id="150531" name="Rectangle 3"/>
          <p:cNvSpPr>
            <a:spLocks noChangeArrowheads="1"/>
          </p:cNvSpPr>
          <p:nvPr/>
        </p:nvSpPr>
        <p:spPr bwMode="auto">
          <a:xfrm>
            <a:off x="168275" y="3240087"/>
            <a:ext cx="2863850" cy="457200"/>
          </a:xfrm>
          <a:prstGeom prst="rect">
            <a:avLst/>
          </a:prstGeom>
          <a:noFill/>
          <a:ln w="12700">
            <a:noFill/>
            <a:miter lim="800000"/>
            <a:headEnd/>
            <a:tailEnd/>
          </a:ln>
          <a:effectLst/>
        </p:spPr>
        <p:txBody>
          <a:bodyPr anchor="ctr">
            <a:spAutoFit/>
          </a:bodyPr>
          <a:lstStyle/>
          <a:p>
            <a:pPr defTabSz="762000">
              <a:defRPr/>
            </a:pPr>
            <a:r>
              <a:rPr kumimoji="1" lang="en-US" altLang="zh-CN" sz="2400">
                <a:latin typeface="楷体_GB2312" pitchFamily="49" charset="-122"/>
                <a:ea typeface="楷体_GB2312" pitchFamily="49" charset="-122"/>
              </a:rPr>
              <a:t>(1) </a:t>
            </a:r>
            <a:r>
              <a:rPr kumimoji="1" lang="zh-CN" altLang="en-US" sz="2400">
                <a:latin typeface="楷体_GB2312" pitchFamily="49" charset="-122"/>
                <a:ea typeface="楷体_GB2312" pitchFamily="49" charset="-122"/>
              </a:rPr>
              <a:t>图形符号</a:t>
            </a:r>
            <a:r>
              <a:rPr kumimoji="1" lang="zh-CN" altLang="en-US" sz="2400">
                <a:effectLst>
                  <a:outerShdw blurRad="38100" dist="38100" dir="2700000" algn="tl">
                    <a:srgbClr val="000000"/>
                  </a:outerShdw>
                </a:effectLst>
                <a:latin typeface="楷体_GB2312" pitchFamily="49" charset="-122"/>
                <a:ea typeface="楷体_GB2312" pitchFamily="49" charset="-122"/>
              </a:rPr>
              <a:t> </a:t>
            </a:r>
          </a:p>
        </p:txBody>
      </p:sp>
      <p:sp>
        <p:nvSpPr>
          <p:cNvPr id="150532" name="Text Box 4"/>
          <p:cNvSpPr txBox="1">
            <a:spLocks noChangeArrowheads="1"/>
          </p:cNvSpPr>
          <p:nvPr/>
        </p:nvSpPr>
        <p:spPr bwMode="auto">
          <a:xfrm>
            <a:off x="165100" y="3652837"/>
            <a:ext cx="86772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20000"/>
              </a:lnSpc>
              <a:buClr>
                <a:schemeClr val="hlink"/>
              </a:buClr>
              <a:buFont typeface="Wingdings" pitchFamily="2" charset="2"/>
              <a:buChar char="Ø"/>
            </a:pPr>
            <a:r>
              <a:rPr lang="zh-CN" altLang="en-US" sz="2400">
                <a:latin typeface="楷体_GB2312" pitchFamily="49" charset="-122"/>
                <a:ea typeface="楷体_GB2312" pitchFamily="49" charset="-122"/>
              </a:rPr>
              <a:t>仪表的图形符号为直径约</a:t>
            </a:r>
            <a:r>
              <a:rPr lang="en-US" altLang="zh-CN" sz="2400">
                <a:latin typeface="楷体_GB2312" pitchFamily="49" charset="-122"/>
                <a:ea typeface="楷体_GB2312" pitchFamily="49" charset="-122"/>
              </a:rPr>
              <a:t>10mm</a:t>
            </a:r>
            <a:r>
              <a:rPr lang="zh-CN" altLang="en-US" sz="2400">
                <a:latin typeface="楷体_GB2312" pitchFamily="49" charset="-122"/>
                <a:ea typeface="楷体_GB2312" pitchFamily="49" charset="-122"/>
              </a:rPr>
              <a:t>的细线（</a:t>
            </a:r>
            <a:r>
              <a:rPr lang="en-US" altLang="zh-CN" sz="2400">
                <a:latin typeface="楷体_GB2312" pitchFamily="49" charset="-122"/>
                <a:ea typeface="楷体_GB2312" pitchFamily="49" charset="-122"/>
              </a:rPr>
              <a:t>b/3</a:t>
            </a:r>
            <a:r>
              <a:rPr lang="zh-CN" altLang="en-US" sz="2400">
                <a:latin typeface="楷体_GB2312" pitchFamily="49" charset="-122"/>
                <a:ea typeface="楷体_GB2312" pitchFamily="49" charset="-122"/>
              </a:rPr>
              <a:t>）圆；</a:t>
            </a:r>
          </a:p>
          <a:p>
            <a:pPr eaLnBrk="1" hangingPunct="1">
              <a:lnSpc>
                <a:spcPct val="120000"/>
              </a:lnSpc>
              <a:buClr>
                <a:schemeClr val="hlink"/>
              </a:buClr>
              <a:buFont typeface="Wingdings" pitchFamily="2" charset="2"/>
              <a:buChar char="Ø"/>
            </a:pPr>
            <a:r>
              <a:rPr lang="zh-CN" altLang="en-US" sz="2400">
                <a:latin typeface="楷体_GB2312" pitchFamily="49" charset="-122"/>
                <a:ea typeface="楷体_GB2312" pitchFamily="49" charset="-122"/>
              </a:rPr>
              <a:t>执行器的图形符号由调节机构和执行机构两部分组合而成。</a:t>
            </a:r>
          </a:p>
          <a:p>
            <a:pPr eaLnBrk="1" hangingPunct="1">
              <a:lnSpc>
                <a:spcPct val="120000"/>
              </a:lnSpc>
              <a:buClr>
                <a:schemeClr val="hlink"/>
              </a:buClr>
              <a:buFont typeface="Wingdings" pitchFamily="2" charset="2"/>
              <a:buChar char="Ø"/>
            </a:pPr>
            <a:r>
              <a:rPr lang="zh-CN" altLang="en-US" sz="2400">
                <a:latin typeface="楷体_GB2312" pitchFamily="49" charset="-122"/>
                <a:ea typeface="楷体_GB2312" pitchFamily="49" charset="-122"/>
              </a:rPr>
              <a:t>仪表、调节及执行机构</a:t>
            </a:r>
            <a:r>
              <a:rPr lang="zh-CN" altLang="en-US" sz="2400" u="sng">
                <a:latin typeface="楷体_GB2312" pitchFamily="49" charset="-122"/>
                <a:ea typeface="楷体_GB2312" pitchFamily="49" charset="-122"/>
              </a:rPr>
              <a:t>图例见附录</a:t>
            </a:r>
            <a:r>
              <a:rPr lang="en-US" altLang="zh-CN" sz="2400" u="sng">
                <a:latin typeface="楷体_GB2312" pitchFamily="49" charset="-122"/>
                <a:ea typeface="楷体_GB2312" pitchFamily="49" charset="-122"/>
              </a:rPr>
              <a:t>2</a:t>
            </a:r>
            <a:r>
              <a:rPr lang="zh-CN" altLang="en-US" sz="2400" u="sng">
                <a:latin typeface="楷体_GB2312" pitchFamily="49" charset="-122"/>
                <a:ea typeface="楷体_GB2312" pitchFamily="49" charset="-122"/>
              </a:rPr>
              <a:t>表</a:t>
            </a:r>
            <a:r>
              <a:rPr lang="en-US" altLang="zh-CN" sz="2400" u="sng">
                <a:latin typeface="楷体_GB2312" pitchFamily="49" charset="-122"/>
                <a:ea typeface="楷体_GB2312" pitchFamily="49" charset="-122"/>
              </a:rPr>
              <a:t>2-4</a:t>
            </a:r>
            <a:r>
              <a:rPr lang="zh-CN" altLang="en-US" sz="2400" u="sng">
                <a:latin typeface="楷体_GB2312" pitchFamily="49" charset="-122"/>
                <a:ea typeface="楷体_GB2312" pitchFamily="49" charset="-122"/>
              </a:rPr>
              <a:t>所示。</a:t>
            </a:r>
            <a:r>
              <a:rPr lang="zh-CN" altLang="en-US" sz="2400">
                <a:latin typeface="楷体_GB2312" pitchFamily="49" charset="-122"/>
                <a:ea typeface="楷体_GB2312" pitchFamily="49" charset="-122"/>
              </a:rPr>
              <a:t> </a:t>
            </a:r>
          </a:p>
        </p:txBody>
      </p:sp>
      <p:sp>
        <p:nvSpPr>
          <p:cNvPr id="150533" name="Rectangle 5"/>
          <p:cNvSpPr>
            <a:spLocks noChangeArrowheads="1"/>
          </p:cNvSpPr>
          <p:nvPr/>
        </p:nvSpPr>
        <p:spPr bwMode="auto">
          <a:xfrm>
            <a:off x="149225" y="5111749"/>
            <a:ext cx="6988175" cy="457200"/>
          </a:xfrm>
          <a:prstGeom prst="rect">
            <a:avLst/>
          </a:prstGeom>
          <a:noFill/>
          <a:ln w="12700">
            <a:noFill/>
            <a:miter lim="800000"/>
            <a:headEnd/>
            <a:tailEnd/>
          </a:ln>
          <a:effectLst/>
        </p:spPr>
        <p:txBody>
          <a:bodyPr anchor="ctr">
            <a:spAutoFit/>
          </a:bodyPr>
          <a:lstStyle/>
          <a:p>
            <a:pPr defTabSz="762000">
              <a:defRPr/>
            </a:pPr>
            <a:r>
              <a:rPr kumimoji="1" lang="en-US" altLang="zh-CN" sz="2400">
                <a:latin typeface="楷体_GB2312" pitchFamily="49" charset="-122"/>
                <a:ea typeface="楷体_GB2312" pitchFamily="49" charset="-122"/>
              </a:rPr>
              <a:t>(2) </a:t>
            </a:r>
            <a:r>
              <a:rPr kumimoji="1" lang="zh-CN" altLang="en-US" sz="2400">
                <a:latin typeface="楷体_GB2312" pitchFamily="49" charset="-122"/>
                <a:ea typeface="楷体_GB2312" pitchFamily="49" charset="-122"/>
              </a:rPr>
              <a:t>字母代号</a:t>
            </a:r>
            <a:r>
              <a:rPr kumimoji="1" lang="en-US" altLang="zh-CN" sz="2400">
                <a:latin typeface="Times New Roman"/>
                <a:ea typeface="楷体_GB2312" pitchFamily="49" charset="-122"/>
              </a:rPr>
              <a:t>——</a:t>
            </a:r>
            <a:r>
              <a:rPr kumimoji="1" lang="zh-CN" altLang="en-US" sz="2400">
                <a:latin typeface="楷体_GB2312" pitchFamily="49" charset="-122"/>
                <a:ea typeface="楷体_GB2312" pitchFamily="49" charset="-122"/>
              </a:rPr>
              <a:t>表示被测变量和仪表功能</a:t>
            </a:r>
            <a:r>
              <a:rPr kumimoji="1" lang="zh-CN" altLang="en-US" sz="2400">
                <a:effectLst>
                  <a:outerShdw blurRad="38100" dist="38100" dir="2700000" algn="tl">
                    <a:srgbClr val="000000"/>
                  </a:outerShdw>
                </a:effectLst>
                <a:latin typeface="楷体_GB2312" pitchFamily="49" charset="-122"/>
                <a:ea typeface="楷体_GB2312" pitchFamily="49" charset="-122"/>
              </a:rPr>
              <a:t> </a:t>
            </a:r>
          </a:p>
        </p:txBody>
      </p:sp>
    </p:spTree>
    <p:extLst>
      <p:ext uri="{BB962C8B-B14F-4D97-AF65-F5344CB8AC3E}">
        <p14:creationId xmlns:p14="http://schemas.microsoft.com/office/powerpoint/2010/main" val="3296026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blinds(horizontal)">
                                      <p:cBhvr>
                                        <p:cTn id="7" dur="500"/>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1"/>
                                        </p:tgtEl>
                                        <p:attrNameLst>
                                          <p:attrName>style.visibility</p:attrName>
                                        </p:attrNameLst>
                                      </p:cBhvr>
                                      <p:to>
                                        <p:strVal val="visible"/>
                                      </p:to>
                                    </p:set>
                                    <p:animEffect transition="in" filter="blinds(horizontal)">
                                      <p:cBhvr>
                                        <p:cTn id="12" dur="500"/>
                                        <p:tgtEl>
                                          <p:spTgt spid="15053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0532"/>
                                        </p:tgtEl>
                                        <p:attrNameLst>
                                          <p:attrName>style.visibility</p:attrName>
                                        </p:attrNameLst>
                                      </p:cBhvr>
                                      <p:to>
                                        <p:strVal val="visible"/>
                                      </p:to>
                                    </p:set>
                                    <p:animEffect transition="in" filter="blinds(horizontal)">
                                      <p:cBhvr>
                                        <p:cTn id="15" dur="500"/>
                                        <p:tgtEl>
                                          <p:spTgt spid="1505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0533"/>
                                        </p:tgtEl>
                                        <p:attrNameLst>
                                          <p:attrName>style.visibility</p:attrName>
                                        </p:attrNameLst>
                                      </p:cBhvr>
                                      <p:to>
                                        <p:strVal val="visible"/>
                                      </p:to>
                                    </p:set>
                                    <p:animEffect transition="in" filter="blinds(horizontal)">
                                      <p:cBhvr>
                                        <p:cTn id="20" dur="500"/>
                                        <p:tgtEl>
                                          <p:spTgt spid="15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1" grpId="0"/>
      <p:bldP spid="150532" grpId="0"/>
      <p:bldP spid="15053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742" name="Group 190"/>
          <p:cNvGraphicFramePr>
            <a:graphicFrameLocks noGrp="1"/>
          </p:cNvGraphicFramePr>
          <p:nvPr/>
        </p:nvGraphicFramePr>
        <p:xfrm>
          <a:off x="315913" y="765175"/>
          <a:ext cx="8572500" cy="5981701"/>
        </p:xfrm>
        <a:graphic>
          <a:graphicData uri="http://schemas.openxmlformats.org/drawingml/2006/table">
            <a:tbl>
              <a:tblPr/>
              <a:tblGrid>
                <a:gridCol w="415925">
                  <a:extLst>
                    <a:ext uri="{9D8B030D-6E8A-4147-A177-3AD203B41FA5}">
                      <a16:colId xmlns:a16="http://schemas.microsoft.com/office/drawing/2014/main" val="20000"/>
                    </a:ext>
                  </a:extLst>
                </a:gridCol>
                <a:gridCol w="159861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14382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1220787">
                  <a:extLst>
                    <a:ext uri="{9D8B030D-6E8A-4147-A177-3AD203B41FA5}">
                      <a16:colId xmlns:a16="http://schemas.microsoft.com/office/drawing/2014/main" val="20005"/>
                    </a:ext>
                  </a:extLst>
                </a:gridCol>
                <a:gridCol w="1093788">
                  <a:extLst>
                    <a:ext uri="{9D8B030D-6E8A-4147-A177-3AD203B41FA5}">
                      <a16:colId xmlns:a16="http://schemas.microsoft.com/office/drawing/2014/main" val="20006"/>
                    </a:ext>
                  </a:extLst>
                </a:gridCol>
                <a:gridCol w="1524000">
                  <a:extLst>
                    <a:ext uri="{9D8B030D-6E8A-4147-A177-3AD203B41FA5}">
                      <a16:colId xmlns:a16="http://schemas.microsoft.com/office/drawing/2014/main" val="20007"/>
                    </a:ext>
                  </a:extLst>
                </a:gridCol>
              </a:tblGrid>
              <a:tr h="488950">
                <a:tc rowSpan="2">
                  <a:txBody>
                    <a:bodyPr/>
                    <a:lstStyle/>
                    <a:p>
                      <a:pPr marL="0" marR="0" lvl="0" indent="0" algn="ctr" defTabSz="762000" rtl="0" eaLnBrk="1" fontAlgn="base" latinLnBrk="0" hangingPunct="1">
                        <a:lnSpc>
                          <a:spcPct val="120000"/>
                        </a:lnSpc>
                        <a:spcBef>
                          <a:spcPct val="0"/>
                        </a:spcBef>
                        <a:spcAft>
                          <a:spcPct val="0"/>
                        </a:spcAft>
                        <a:buClrTx/>
                        <a:buSzTx/>
                        <a:buFontTx/>
                        <a:buNone/>
                        <a:tabLst/>
                      </a:pPr>
                      <a:endPar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字母</a:t>
                      </a:r>
                      <a:endParaRPr kumimoji="1"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L="18000" marR="18000" marT="46800" marB="46800" horzOverflow="overflow">
                    <a:lnL w="28575" cap="flat" cmpd="sng" algn="ctr">
                      <a:solidFill>
                        <a:srgbClr val="FFFF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第一字母</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后继字母</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762000" rtl="0" eaLnBrk="1" fontAlgn="base" latinLnBrk="0" hangingPunct="1">
                        <a:lnSpc>
                          <a:spcPct val="12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字</a:t>
                      </a:r>
                    </a:p>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母</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第一字母</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后继字母</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0575">
                <a:tc vMerge="1">
                  <a:txBody>
                    <a:bodyPr/>
                    <a:lstStyle/>
                    <a:p>
                      <a:endParaRPr lang="zh-CN" altLang="en-US"/>
                    </a:p>
                  </a:txBody>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被测变量或</a:t>
                      </a:r>
                    </a:p>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初始变量</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修饰词</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功能</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被测变量或初始变量</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修饰词</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功能</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02175">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H</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J</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28575" cap="flat" cmpd="sng" algn="ctr">
                      <a:solidFill>
                        <a:srgbClr val="FFFF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分析</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喷嘴火焰</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电导率</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密度</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电压</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流量</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尺度</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手动</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电流</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功率</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时间或时间程序</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物位</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水分或湿度</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差比</a:t>
                      </a:r>
                    </a:p>
                    <a:p>
                      <a:pPr marL="0" marR="0" lvl="0" indent="0" algn="ctr" defTabSz="762000" rtl="0" eaLnBrk="1" fontAlgn="base" latinLnBrk="0" hangingPunct="1">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扫描</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报警</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供选用</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a:t>
                      </a:r>
                    </a:p>
                    <a:p>
                      <a:pPr marL="0" marR="0" lvl="0" indent="0" algn="ctr" defTabSz="762000" rtl="0" eaLnBrk="0" fontAlgn="base" latinLnBrk="0" hangingPunct="0">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检出元件</a:t>
                      </a:r>
                    </a:p>
                    <a:p>
                      <a:pPr marL="0" marR="0" lvl="0" indent="0" algn="ctr" defTabSz="762000" rtl="0" eaLnBrk="0" fontAlgn="base" latinLnBrk="0" hangingPunct="0">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玻璃</a:t>
                      </a:r>
                    </a:p>
                    <a:p>
                      <a:pPr marL="0" marR="0" lvl="0" indent="0" algn="ctr" defTabSz="762000" rtl="0" eaLnBrk="0" fontAlgn="base" latinLnBrk="0" hangingPunct="0">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指示</a:t>
                      </a:r>
                    </a:p>
                    <a:p>
                      <a:pPr marL="0" marR="0" lvl="0" indent="0" algn="ctr" defTabSz="762000" rtl="0" eaLnBrk="0" fontAlgn="base" latinLnBrk="0" hangingPunct="0">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自动</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手动操作</a:t>
                      </a:r>
                    </a:p>
                    <a:p>
                      <a:pPr marL="0" marR="0" lvl="0" indent="0" algn="ctr" defTabSz="762000" rtl="0" eaLnBrk="0" fontAlgn="base" latinLnBrk="0" hangingPunct="0">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指示灯</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O</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Q</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V</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endParaRPr kumimoji="1" lang="en-US" altLang="zh-CN"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Z</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供选用</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供选用</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压力或真空</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数量或件数</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发射性</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速度或频率</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温度</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多变量</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粘度</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质量或力</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未分类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供选用</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位置</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积分</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积算</a:t>
                      </a:r>
                    </a:p>
                    <a:p>
                      <a:pPr marL="0" marR="0" lvl="0" indent="0" algn="ctr" defTabSz="762000" rtl="0" eaLnBrk="1" fontAlgn="base" latinLnBrk="0" hangingPunct="1">
                        <a:lnSpc>
                          <a:spcPct val="120000"/>
                        </a:lnSpc>
                        <a:spcBef>
                          <a:spcPct val="0"/>
                        </a:spcBef>
                        <a:spcAft>
                          <a:spcPct val="0"/>
                        </a:spcAft>
                        <a:buClrTx/>
                        <a:buSzTx/>
                        <a:buFontTx/>
                        <a:buNone/>
                        <a:tabLst/>
                      </a:pP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安全</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供选用</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节流孔</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试验点</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积分、积算</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记录或打印</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开关或联锁</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传达（变送）</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多功能</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阀、挡板</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套管</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未分类</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计算器</a:t>
                      </a:r>
                      <a:endParaRPr kumimoji="1" lang="zh-CN" altLang="en-US" sz="18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ctr" defTabSz="762000" rtl="0" eaLnBrk="0" fontAlgn="base" latinLnBrk="0" hangingPunct="0">
                        <a:lnSpc>
                          <a:spcPct val="12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驱动器、执行器</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18000" marR="18000" marT="46800" marB="46800" horzOverflow="overflow">
                    <a:lnL w="12700" cap="flat" cmpd="sng" algn="ctr">
                      <a:solidFill>
                        <a:schemeClr val="tx1"/>
                      </a:solidFill>
                      <a:prstDash val="solid"/>
                      <a:round/>
                      <a:headEnd type="none" w="med" len="med"/>
                      <a:tailEnd type="none" w="med" len="med"/>
                    </a:lnL>
                    <a:lnR w="28575"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0933" name="Rectangle 37"/>
          <p:cNvSpPr>
            <a:spLocks noChangeArrowheads="1"/>
          </p:cNvSpPr>
          <p:nvPr/>
        </p:nvSpPr>
        <p:spPr bwMode="auto">
          <a:xfrm>
            <a:off x="2116138" y="188913"/>
            <a:ext cx="4770437" cy="4953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a:r>
              <a:rPr kumimoji="1" lang="zh-CN" altLang="en-US" sz="2400">
                <a:latin typeface="Tahoma" pitchFamily="34" charset="0"/>
                <a:ea typeface="楷体_GB2312" pitchFamily="49" charset="-122"/>
              </a:rPr>
              <a:t>被测变量和仪表功能的字母代号</a:t>
            </a:r>
          </a:p>
        </p:txBody>
      </p:sp>
    </p:spTree>
    <p:extLst>
      <p:ext uri="{BB962C8B-B14F-4D97-AF65-F5344CB8AC3E}">
        <p14:creationId xmlns:p14="http://schemas.microsoft.com/office/powerpoint/2010/main" val="7002098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185738" y="1052736"/>
            <a:ext cx="87280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marL="269875" indent="-269875" defTabSz="762000">
              <a:lnSpc>
                <a:spcPct val="120000"/>
              </a:lnSpc>
            </a:pPr>
            <a:r>
              <a:rPr kumimoji="1" lang="en-US" altLang="zh-CN" sz="2400">
                <a:latin typeface="Times New Roman" pitchFamily="18" charset="0"/>
                <a:ea typeface="楷体_GB2312" pitchFamily="49" charset="-122"/>
              </a:rPr>
              <a:t>(3) </a:t>
            </a:r>
            <a:r>
              <a:rPr kumimoji="1" lang="zh-CN" altLang="en-US" sz="2400">
                <a:latin typeface="Times New Roman" pitchFamily="18" charset="0"/>
                <a:ea typeface="楷体_GB2312" pitchFamily="49" charset="-122"/>
              </a:rPr>
              <a:t>仪表位号 </a:t>
            </a:r>
          </a:p>
          <a:p>
            <a:pPr marL="269875" indent="-269875" defTabSz="762000">
              <a:lnSpc>
                <a:spcPct val="120000"/>
              </a:lnSpc>
              <a:buClr>
                <a:schemeClr val="hlink"/>
              </a:buClr>
              <a:buFont typeface="Wingdings" pitchFamily="2" charset="2"/>
              <a:buChar char="Ø"/>
            </a:pPr>
            <a:r>
              <a:rPr kumimoji="1" lang="zh-CN" altLang="en-US" sz="2400">
                <a:latin typeface="Times New Roman" pitchFamily="18" charset="0"/>
                <a:ea typeface="楷体_GB2312" pitchFamily="49" charset="-122"/>
              </a:rPr>
              <a:t>仪表位号的方法是将字母代号填写在圆圈上半部分，数字编号填写在圆圈下半部分。</a:t>
            </a:r>
          </a:p>
          <a:p>
            <a:pPr marL="269875" indent="-269875" defTabSz="762000">
              <a:lnSpc>
                <a:spcPct val="120000"/>
              </a:lnSpc>
              <a:buClr>
                <a:schemeClr val="hlink"/>
              </a:buClr>
              <a:buFont typeface="Wingdings" pitchFamily="2" charset="2"/>
              <a:buChar char="Ø"/>
            </a:pPr>
            <a:r>
              <a:rPr kumimoji="1" lang="zh-CN" altLang="en-US" sz="2400">
                <a:latin typeface="Times New Roman" pitchFamily="18" charset="0"/>
                <a:ea typeface="楷体_GB2312" pitchFamily="49" charset="-122"/>
              </a:rPr>
              <a:t>第一个字母表示</a:t>
            </a:r>
            <a:r>
              <a:rPr kumimoji="1" lang="zh-CN" altLang="en-US" sz="2400" u="sng">
                <a:latin typeface="Times New Roman" pitchFamily="18" charset="0"/>
                <a:ea typeface="楷体_GB2312" pitchFamily="49" charset="-122"/>
              </a:rPr>
              <a:t>被测变量</a:t>
            </a:r>
            <a:r>
              <a:rPr kumimoji="1" lang="zh-CN" altLang="en-US" sz="2400">
                <a:latin typeface="Times New Roman" pitchFamily="18" charset="0"/>
                <a:ea typeface="楷体_GB2312" pitchFamily="49" charset="-122"/>
              </a:rPr>
              <a:t>，后继字母表示</a:t>
            </a:r>
            <a:r>
              <a:rPr kumimoji="1" lang="zh-CN" altLang="en-US" sz="2400" u="sng">
                <a:latin typeface="Times New Roman" pitchFamily="18" charset="0"/>
                <a:ea typeface="楷体_GB2312" pitchFamily="49" charset="-122"/>
              </a:rPr>
              <a:t>仪表的功能；</a:t>
            </a:r>
            <a:r>
              <a:rPr kumimoji="1" lang="zh-CN" altLang="en-US" sz="2400">
                <a:latin typeface="Times New Roman" pitchFamily="18" charset="0"/>
                <a:ea typeface="楷体_GB2312" pitchFamily="49" charset="-122"/>
              </a:rPr>
              <a:t>数字编号表示</a:t>
            </a:r>
            <a:r>
              <a:rPr kumimoji="1" lang="zh-CN" altLang="en-US" sz="2400" u="sng">
                <a:latin typeface="Times New Roman" pitchFamily="18" charset="0"/>
                <a:ea typeface="楷体_GB2312" pitchFamily="49" charset="-122"/>
              </a:rPr>
              <a:t>仪表的顺序号</a:t>
            </a:r>
            <a:r>
              <a:rPr kumimoji="1" lang="zh-CN" altLang="en-US" sz="2400">
                <a:latin typeface="Times New Roman" pitchFamily="18" charset="0"/>
                <a:ea typeface="楷体_GB2312" pitchFamily="49" charset="-122"/>
              </a:rPr>
              <a:t>，可按车间或工段进行编号。 </a:t>
            </a:r>
          </a:p>
        </p:txBody>
      </p:sp>
      <p:sp>
        <p:nvSpPr>
          <p:cNvPr id="81923" name="Rectangle 8"/>
          <p:cNvSpPr>
            <a:spLocks noChangeArrowheads="1"/>
          </p:cNvSpPr>
          <p:nvPr/>
        </p:nvSpPr>
        <p:spPr bwMode="auto">
          <a:xfrm>
            <a:off x="7173913" y="4449986"/>
            <a:ext cx="6858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24" name="Oval 9"/>
          <p:cNvSpPr>
            <a:spLocks noChangeArrowheads="1"/>
          </p:cNvSpPr>
          <p:nvPr/>
        </p:nvSpPr>
        <p:spPr bwMode="auto">
          <a:xfrm>
            <a:off x="1000125" y="4405536"/>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25" name="Oval 11"/>
          <p:cNvSpPr>
            <a:spLocks noChangeArrowheads="1"/>
          </p:cNvSpPr>
          <p:nvPr/>
        </p:nvSpPr>
        <p:spPr bwMode="auto">
          <a:xfrm>
            <a:off x="5172075" y="4449986"/>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26" name="Oval 10"/>
          <p:cNvSpPr>
            <a:spLocks noChangeArrowheads="1"/>
          </p:cNvSpPr>
          <p:nvPr/>
        </p:nvSpPr>
        <p:spPr bwMode="auto">
          <a:xfrm>
            <a:off x="3135313" y="4449986"/>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27" name="Oval 17"/>
          <p:cNvSpPr>
            <a:spLocks noChangeArrowheads="1"/>
          </p:cNvSpPr>
          <p:nvPr/>
        </p:nvSpPr>
        <p:spPr bwMode="auto">
          <a:xfrm>
            <a:off x="7175500" y="4449986"/>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28" name="Text Box 14"/>
          <p:cNvSpPr txBox="1">
            <a:spLocks noChangeArrowheads="1"/>
          </p:cNvSpPr>
          <p:nvPr/>
        </p:nvSpPr>
        <p:spPr bwMode="auto">
          <a:xfrm>
            <a:off x="1114425" y="4461098"/>
            <a:ext cx="6858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15000"/>
              </a:lnSpc>
            </a:pPr>
            <a:r>
              <a:rPr kumimoji="1" lang="en-US" altLang="zh-CN" sz="1600">
                <a:latin typeface="Times New Roman" pitchFamily="18" charset="0"/>
              </a:rPr>
              <a:t>PI</a:t>
            </a:r>
          </a:p>
          <a:p>
            <a:pPr eaLnBrk="1" hangingPunct="1">
              <a:lnSpc>
                <a:spcPct val="115000"/>
              </a:lnSpc>
            </a:pPr>
            <a:r>
              <a:rPr kumimoji="1" lang="en-US" altLang="zh-CN" sz="1600">
                <a:latin typeface="Times New Roman" pitchFamily="18" charset="0"/>
              </a:rPr>
              <a:t>302</a:t>
            </a:r>
          </a:p>
        </p:txBody>
      </p:sp>
      <p:sp>
        <p:nvSpPr>
          <p:cNvPr id="81929" name="Line 12"/>
          <p:cNvSpPr>
            <a:spLocks noChangeShapeType="1"/>
          </p:cNvSpPr>
          <p:nvPr/>
        </p:nvSpPr>
        <p:spPr bwMode="auto">
          <a:xfrm>
            <a:off x="3121025" y="4792886"/>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0" name="Line 13"/>
          <p:cNvSpPr>
            <a:spLocks noChangeShapeType="1"/>
          </p:cNvSpPr>
          <p:nvPr/>
        </p:nvSpPr>
        <p:spPr bwMode="auto">
          <a:xfrm>
            <a:off x="5172075" y="4805586"/>
            <a:ext cx="685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1" name="Text Box 15"/>
          <p:cNvSpPr txBox="1">
            <a:spLocks noChangeArrowheads="1"/>
          </p:cNvSpPr>
          <p:nvPr/>
        </p:nvSpPr>
        <p:spPr bwMode="auto">
          <a:xfrm>
            <a:off x="3092450" y="4461098"/>
            <a:ext cx="762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15000"/>
              </a:lnSpc>
            </a:pPr>
            <a:r>
              <a:rPr kumimoji="1" lang="en-US" altLang="zh-CN" sz="1600">
                <a:latin typeface="Times New Roman" pitchFamily="18" charset="0"/>
              </a:rPr>
              <a:t>TI</a:t>
            </a:r>
          </a:p>
          <a:p>
            <a:pPr eaLnBrk="1" hangingPunct="1">
              <a:lnSpc>
                <a:spcPct val="115000"/>
              </a:lnSpc>
            </a:pPr>
            <a:r>
              <a:rPr kumimoji="1" lang="en-US" altLang="zh-CN" sz="1600">
                <a:latin typeface="Times New Roman" pitchFamily="18" charset="0"/>
              </a:rPr>
              <a:t>302</a:t>
            </a:r>
          </a:p>
        </p:txBody>
      </p:sp>
      <p:sp>
        <p:nvSpPr>
          <p:cNvPr id="81932" name="Text Box 16"/>
          <p:cNvSpPr txBox="1">
            <a:spLocks noChangeArrowheads="1"/>
          </p:cNvSpPr>
          <p:nvPr/>
        </p:nvSpPr>
        <p:spPr bwMode="auto">
          <a:xfrm>
            <a:off x="5146675" y="4461098"/>
            <a:ext cx="762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15000"/>
              </a:lnSpc>
            </a:pPr>
            <a:r>
              <a:rPr kumimoji="1" lang="en-US" altLang="zh-CN" sz="1600">
                <a:latin typeface="Times New Roman" pitchFamily="18" charset="0"/>
              </a:rPr>
              <a:t>FIC</a:t>
            </a:r>
          </a:p>
          <a:p>
            <a:pPr eaLnBrk="1" hangingPunct="1">
              <a:lnSpc>
                <a:spcPct val="115000"/>
              </a:lnSpc>
            </a:pPr>
            <a:r>
              <a:rPr kumimoji="1" lang="en-US" altLang="zh-CN" sz="1600">
                <a:latin typeface="Times New Roman" pitchFamily="18" charset="0"/>
              </a:rPr>
              <a:t>302</a:t>
            </a:r>
          </a:p>
        </p:txBody>
      </p:sp>
      <p:sp>
        <p:nvSpPr>
          <p:cNvPr id="81933" name="Text Box 18"/>
          <p:cNvSpPr txBox="1">
            <a:spLocks noChangeArrowheads="1"/>
          </p:cNvSpPr>
          <p:nvPr/>
        </p:nvSpPr>
        <p:spPr bwMode="auto">
          <a:xfrm>
            <a:off x="7121525" y="4443636"/>
            <a:ext cx="762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15000"/>
              </a:lnSpc>
            </a:pPr>
            <a:r>
              <a:rPr kumimoji="1" lang="en-US" altLang="zh-CN" sz="1600">
                <a:latin typeface="Times New Roman" pitchFamily="18" charset="0"/>
              </a:rPr>
              <a:t>TI</a:t>
            </a:r>
          </a:p>
          <a:p>
            <a:pPr eaLnBrk="1" hangingPunct="1">
              <a:lnSpc>
                <a:spcPct val="115000"/>
              </a:lnSpc>
            </a:pPr>
            <a:r>
              <a:rPr kumimoji="1" lang="en-US" altLang="zh-CN" sz="1600">
                <a:latin typeface="Times New Roman" pitchFamily="18" charset="0"/>
              </a:rPr>
              <a:t>302</a:t>
            </a:r>
          </a:p>
        </p:txBody>
      </p:sp>
      <p:sp>
        <p:nvSpPr>
          <p:cNvPr id="81934" name="Line 19"/>
          <p:cNvSpPr>
            <a:spLocks noChangeShapeType="1"/>
          </p:cNvSpPr>
          <p:nvPr/>
        </p:nvSpPr>
        <p:spPr bwMode="auto">
          <a:xfrm>
            <a:off x="7169150" y="4799236"/>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21"/>
          <p:cNvSpPr txBox="1">
            <a:spLocks noChangeArrowheads="1"/>
          </p:cNvSpPr>
          <p:nvPr/>
        </p:nvSpPr>
        <p:spPr bwMode="auto">
          <a:xfrm>
            <a:off x="611188" y="5540598"/>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就地安装压力指示仪表</a:t>
            </a:r>
            <a:r>
              <a:rPr lang="en-US" altLang="zh-CN"/>
              <a:t>302</a:t>
            </a:r>
          </a:p>
        </p:txBody>
      </p:sp>
      <p:sp>
        <p:nvSpPr>
          <p:cNvPr id="16" name="Text Box 22"/>
          <p:cNvSpPr txBox="1">
            <a:spLocks noChangeArrowheads="1"/>
          </p:cNvSpPr>
          <p:nvPr/>
        </p:nvSpPr>
        <p:spPr bwMode="auto">
          <a:xfrm>
            <a:off x="2627313" y="5540598"/>
            <a:ext cx="1727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集中仪表盘安装温度指示仪表</a:t>
            </a:r>
            <a:r>
              <a:rPr lang="en-US" altLang="zh-CN"/>
              <a:t>302</a:t>
            </a:r>
          </a:p>
        </p:txBody>
      </p:sp>
      <p:sp>
        <p:nvSpPr>
          <p:cNvPr id="17" name="Text Box 23"/>
          <p:cNvSpPr txBox="1">
            <a:spLocks noChangeArrowheads="1"/>
          </p:cNvSpPr>
          <p:nvPr/>
        </p:nvSpPr>
        <p:spPr bwMode="auto">
          <a:xfrm>
            <a:off x="4643438" y="5548536"/>
            <a:ext cx="17272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集中仪表盘后安装流量指示控制仪表</a:t>
            </a:r>
            <a:r>
              <a:rPr lang="en-US" altLang="zh-CN"/>
              <a:t>302</a:t>
            </a:r>
          </a:p>
        </p:txBody>
      </p:sp>
      <p:sp>
        <p:nvSpPr>
          <p:cNvPr id="18" name="Text Box 25"/>
          <p:cNvSpPr txBox="1">
            <a:spLocks noChangeArrowheads="1"/>
          </p:cNvSpPr>
          <p:nvPr/>
        </p:nvSpPr>
        <p:spPr bwMode="auto">
          <a:xfrm>
            <a:off x="6659563" y="5540598"/>
            <a:ext cx="1727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集散控制系统数据采集温度指示仪表</a:t>
            </a:r>
            <a:r>
              <a:rPr lang="en-US" altLang="zh-CN"/>
              <a:t>302</a:t>
            </a:r>
          </a:p>
        </p:txBody>
      </p:sp>
    </p:spTree>
    <p:extLst>
      <p:ext uri="{BB962C8B-B14F-4D97-AF65-F5344CB8AC3E}">
        <p14:creationId xmlns:p14="http://schemas.microsoft.com/office/powerpoint/2010/main" val="2517174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blinds(horizontal)">
                                      <p:cBhvr>
                                        <p:cTn id="7" dur="500"/>
                                        <p:tgtEl>
                                          <p:spTgt spid="15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93077" y="980728"/>
            <a:ext cx="8458200"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dirty="0">
                <a:latin typeface="仿宋_GB2312" pitchFamily="49" charset="-122"/>
                <a:ea typeface="仿宋_GB2312" pitchFamily="49" charset="-122"/>
              </a:rPr>
              <a:t> C</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H</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 T</a:t>
            </a:r>
            <a:r>
              <a:rPr kumimoji="1" lang="en-US" altLang="zh-CN" sz="2400" baseline="-25000" dirty="0">
                <a:latin typeface="仿宋_GB2312" pitchFamily="49" charset="-122"/>
                <a:ea typeface="仿宋_GB2312" pitchFamily="49" charset="-122"/>
              </a:rPr>
              <a:t>b</a:t>
            </a:r>
            <a:r>
              <a:rPr kumimoji="1" lang="en-US" altLang="zh-CN" sz="2400" dirty="0">
                <a:latin typeface="仿宋_GB2312" pitchFamily="49" charset="-122"/>
                <a:ea typeface="仿宋_GB2312" pitchFamily="49" charset="-122"/>
              </a:rPr>
              <a:t>=353.1k      C</a:t>
            </a:r>
            <a:r>
              <a:rPr kumimoji="1" lang="en-US" altLang="zh-CN" sz="2400" baseline="-25000" dirty="0">
                <a:latin typeface="仿宋_GB2312" pitchFamily="49" charset="-122"/>
                <a:ea typeface="仿宋_GB2312" pitchFamily="49" charset="-122"/>
              </a:rPr>
              <a:t>6</a:t>
            </a:r>
            <a:r>
              <a:rPr kumimoji="1" lang="en-US" altLang="zh-CN" sz="2400" dirty="0">
                <a:latin typeface="仿宋_GB2312" pitchFamily="49" charset="-122"/>
                <a:ea typeface="仿宋_GB2312" pitchFamily="49" charset="-122"/>
              </a:rPr>
              <a:t>H</a:t>
            </a:r>
            <a:r>
              <a:rPr kumimoji="1" lang="en-US" altLang="zh-CN" sz="2400" baseline="-25000" dirty="0">
                <a:latin typeface="仿宋_GB2312" pitchFamily="49" charset="-122"/>
                <a:ea typeface="仿宋_GB2312" pitchFamily="49" charset="-122"/>
              </a:rPr>
              <a:t>12</a:t>
            </a:r>
            <a:r>
              <a:rPr kumimoji="1" lang="en-US" altLang="zh-CN" sz="2400" dirty="0">
                <a:latin typeface="仿宋_GB2312" pitchFamily="49" charset="-122"/>
                <a:ea typeface="仿宋_GB2312" pitchFamily="49" charset="-122"/>
              </a:rPr>
              <a:t> :  T</a:t>
            </a:r>
            <a:r>
              <a:rPr kumimoji="1" lang="en-US" altLang="zh-CN" sz="2400" baseline="-25000" dirty="0">
                <a:latin typeface="仿宋_GB2312" pitchFamily="49" charset="-122"/>
                <a:ea typeface="仿宋_GB2312" pitchFamily="49" charset="-122"/>
              </a:rPr>
              <a:t>b</a:t>
            </a:r>
            <a:r>
              <a:rPr kumimoji="1" lang="en-US" altLang="zh-CN" sz="2400" dirty="0">
                <a:latin typeface="仿宋_GB2312" pitchFamily="49" charset="-122"/>
                <a:ea typeface="仿宋_GB2312" pitchFamily="49" charset="-122"/>
              </a:rPr>
              <a:t>=353.9k</a:t>
            </a:r>
          </a:p>
          <a:p>
            <a:pPr eaLnBrk="1" hangingPunct="1">
              <a:spcBef>
                <a:spcPct val="50000"/>
              </a:spcBef>
            </a:pPr>
            <a:r>
              <a:rPr kumimoji="1" lang="zh-CN" altLang="en-US" sz="2400" dirty="0">
                <a:latin typeface="仿宋_GB2312" pitchFamily="49" charset="-122"/>
                <a:ea typeface="仿宋_GB2312" pitchFamily="49" charset="-122"/>
              </a:rPr>
              <a:t>苯与环己烷很难分离，因此采取氢气过量，苯完全反应。</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c  </a:t>
            </a:r>
            <a:r>
              <a:rPr kumimoji="1" lang="zh-CN" altLang="en-US" sz="2400" dirty="0">
                <a:latin typeface="仿宋_GB2312" pitchFamily="49" charset="-122"/>
                <a:ea typeface="仿宋_GB2312" pitchFamily="49" charset="-122"/>
              </a:rPr>
              <a:t>反应的浓度效应（浓度对主付反应速率的影响）</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d  </a:t>
            </a:r>
            <a:r>
              <a:rPr kumimoji="1" lang="zh-CN" altLang="en-US" sz="2400" dirty="0">
                <a:latin typeface="仿宋_GB2312" pitchFamily="49" charset="-122"/>
                <a:ea typeface="仿宋_GB2312" pitchFamily="49" charset="-122"/>
              </a:rPr>
              <a:t>分离循环费用</a:t>
            </a:r>
          </a:p>
          <a:p>
            <a:pPr eaLnBrk="1" hangingPunct="1">
              <a:spcBef>
                <a:spcPct val="50000"/>
              </a:spcBef>
            </a:pPr>
            <a:r>
              <a:rPr kumimoji="1" lang="zh-CN" altLang="en-US" sz="2800" dirty="0">
                <a:latin typeface="仿宋_GB2312" pitchFamily="49" charset="-122"/>
                <a:ea typeface="仿宋_GB2312" pitchFamily="49" charset="-122"/>
              </a:rPr>
              <a:t> </a:t>
            </a:r>
            <a:r>
              <a:rPr kumimoji="1" lang="en-US" altLang="zh-CN" sz="2800" dirty="0">
                <a:latin typeface="仿宋_GB2312" pitchFamily="49" charset="-122"/>
                <a:ea typeface="仿宋_GB2312" pitchFamily="49" charset="-122"/>
              </a:rPr>
              <a:t>4</a:t>
            </a:r>
            <a:r>
              <a:rPr kumimoji="1" lang="zh-CN" altLang="en-US" sz="2800" dirty="0">
                <a:latin typeface="仿宋_GB2312" pitchFamily="49" charset="-122"/>
                <a:ea typeface="仿宋_GB2312" pitchFamily="49" charset="-122"/>
              </a:rPr>
              <a:t>）反应的转化率</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a </a:t>
            </a:r>
            <a:r>
              <a:rPr kumimoji="1" lang="zh-CN" altLang="en-US" sz="2400" dirty="0">
                <a:latin typeface="仿宋_GB2312" pitchFamily="49" charset="-122"/>
                <a:ea typeface="仿宋_GB2312" pitchFamily="49" charset="-122"/>
              </a:rPr>
              <a:t>转化率和所需反应时间的关系</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b </a:t>
            </a:r>
            <a:r>
              <a:rPr kumimoji="1" lang="zh-CN" altLang="en-US" sz="2400" dirty="0">
                <a:latin typeface="仿宋_GB2312" pitchFamily="49" charset="-122"/>
                <a:ea typeface="仿宋_GB2312" pitchFamily="49" charset="-122"/>
              </a:rPr>
              <a:t>各种转化率下的产品分布</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c </a:t>
            </a:r>
            <a:r>
              <a:rPr kumimoji="1" lang="zh-CN" altLang="en-US" sz="2400" dirty="0">
                <a:latin typeface="仿宋_GB2312" pitchFamily="49" charset="-122"/>
                <a:ea typeface="仿宋_GB2312" pitchFamily="49" charset="-122"/>
              </a:rPr>
              <a:t>反应系统和分离系统的设备价格</a:t>
            </a:r>
          </a:p>
          <a:p>
            <a:pPr eaLnBrk="1" hangingPunct="1">
              <a:spcBef>
                <a:spcPct val="50000"/>
              </a:spcBef>
            </a:pPr>
            <a:r>
              <a:rPr kumimoji="1" lang="en-US" altLang="zh-CN" sz="3200" dirty="0">
                <a:latin typeface="仿宋_GB2312" pitchFamily="49" charset="-122"/>
                <a:ea typeface="仿宋_GB2312" pitchFamily="49" charset="-122"/>
              </a:rPr>
              <a:t>ⅱ</a:t>
            </a:r>
            <a:r>
              <a:rPr kumimoji="1" lang="zh-CN" altLang="en-US" sz="3200" dirty="0">
                <a:latin typeface="仿宋_GB2312" pitchFamily="49" charset="-122"/>
                <a:ea typeface="仿宋_GB2312" pitchFamily="49" charset="-122"/>
              </a:rPr>
              <a:t>）精馏塔工艺参数的确定</a:t>
            </a:r>
          </a:p>
          <a:p>
            <a:pPr eaLnBrk="1" hangingPunct="1">
              <a:spcBef>
                <a:spcPct val="50000"/>
              </a:spcBef>
            </a:pPr>
            <a:r>
              <a:rPr kumimoji="1" lang="zh-CN" altLang="en-US" sz="2800" dirty="0">
                <a:latin typeface="仿宋_GB2312" pitchFamily="49" charset="-122"/>
                <a:ea typeface="仿宋_GB2312" pitchFamily="49" charset="-122"/>
              </a:rPr>
              <a:t>  </a:t>
            </a:r>
            <a:r>
              <a:rPr kumimoji="1" lang="en-US" altLang="zh-CN" sz="2800" dirty="0">
                <a:latin typeface="仿宋_GB2312" pitchFamily="49" charset="-122"/>
                <a:ea typeface="仿宋_GB2312" pitchFamily="49" charset="-122"/>
              </a:rPr>
              <a:t>1</a:t>
            </a:r>
            <a:r>
              <a:rPr kumimoji="1" lang="zh-CN" altLang="en-US" sz="2800" dirty="0">
                <a:latin typeface="仿宋_GB2312" pitchFamily="49" charset="-122"/>
                <a:ea typeface="仿宋_GB2312" pitchFamily="49" charset="-122"/>
              </a:rPr>
              <a:t>）塔压（实质上是塔顶塔釜温度选取的问题）</a:t>
            </a:r>
          </a:p>
        </p:txBody>
      </p:sp>
    </p:spTree>
    <p:extLst>
      <p:ext uri="{BB962C8B-B14F-4D97-AF65-F5344CB8AC3E}">
        <p14:creationId xmlns:p14="http://schemas.microsoft.com/office/powerpoint/2010/main" val="3593455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checkerboard(across)">
                                      <p:cBhvr>
                                        <p:cTn id="7" dur="500"/>
                                        <p:tgtEl>
                                          <p:spTgt spid="2253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530">
                                            <p:txEl>
                                              <p:pRg st="1" end="1"/>
                                            </p:txEl>
                                          </p:spTgt>
                                        </p:tgtEl>
                                        <p:attrNameLst>
                                          <p:attrName>style.visibility</p:attrName>
                                        </p:attrNameLst>
                                      </p:cBhvr>
                                      <p:to>
                                        <p:strVal val="visible"/>
                                      </p:to>
                                    </p:set>
                                    <p:animEffect transition="in" filter="checkerboard(across)">
                                      <p:cBhvr>
                                        <p:cTn id="10" dur="500"/>
                                        <p:tgtEl>
                                          <p:spTgt spid="2253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animEffect transition="in" filter="checkerboard(across)">
                                      <p:cBhvr>
                                        <p:cTn id="15" dur="500"/>
                                        <p:tgtEl>
                                          <p:spTgt spid="2253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20" dur="500"/>
                                        <p:tgtEl>
                                          <p:spTgt spid="22530">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5" dur="500"/>
                                        <p:tgtEl>
                                          <p:spTgt spid="22530">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2530">
                                            <p:txEl>
                                              <p:pRg st="5" end="5"/>
                                            </p:txEl>
                                          </p:spTgt>
                                        </p:tgtEl>
                                        <p:attrNameLst>
                                          <p:attrName>style.visibility</p:attrName>
                                        </p:attrNameLst>
                                      </p:cBhvr>
                                      <p:to>
                                        <p:strVal val="visible"/>
                                      </p:to>
                                    </p:set>
                                    <p:animEffect transition="in" filter="checkerboard(across)">
                                      <p:cBhvr>
                                        <p:cTn id="30" dur="500"/>
                                        <p:tgtEl>
                                          <p:spTgt spid="22530">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2530">
                                            <p:txEl>
                                              <p:pRg st="6" end="6"/>
                                            </p:txEl>
                                          </p:spTgt>
                                        </p:tgtEl>
                                        <p:attrNameLst>
                                          <p:attrName>style.visibility</p:attrName>
                                        </p:attrNameLst>
                                      </p:cBhvr>
                                      <p:to>
                                        <p:strVal val="visible"/>
                                      </p:to>
                                    </p:set>
                                    <p:animEffect transition="in" filter="checkerboard(across)">
                                      <p:cBhvr>
                                        <p:cTn id="35" dur="500"/>
                                        <p:tgtEl>
                                          <p:spTgt spid="22530">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2530">
                                            <p:txEl>
                                              <p:pRg st="7" end="7"/>
                                            </p:txEl>
                                          </p:spTgt>
                                        </p:tgtEl>
                                        <p:attrNameLst>
                                          <p:attrName>style.visibility</p:attrName>
                                        </p:attrNameLst>
                                      </p:cBhvr>
                                      <p:to>
                                        <p:strVal val="visible"/>
                                      </p:to>
                                    </p:set>
                                    <p:animEffect transition="in" filter="checkerboard(across)">
                                      <p:cBhvr>
                                        <p:cTn id="40" dur="500"/>
                                        <p:tgtEl>
                                          <p:spTgt spid="22530">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2530">
                                            <p:txEl>
                                              <p:pRg st="8" end="8"/>
                                            </p:txEl>
                                          </p:spTgt>
                                        </p:tgtEl>
                                        <p:attrNameLst>
                                          <p:attrName>style.visibility</p:attrName>
                                        </p:attrNameLst>
                                      </p:cBhvr>
                                      <p:to>
                                        <p:strVal val="visible"/>
                                      </p:to>
                                    </p:set>
                                    <p:animEffect transition="in" filter="checkerboard(across)">
                                      <p:cBhvr>
                                        <p:cTn id="45" dur="500"/>
                                        <p:tgtEl>
                                          <p:spTgt spid="22530">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2530">
                                            <p:txEl>
                                              <p:pRg st="9" end="9"/>
                                            </p:txEl>
                                          </p:spTgt>
                                        </p:tgtEl>
                                        <p:attrNameLst>
                                          <p:attrName>style.visibility</p:attrName>
                                        </p:attrNameLst>
                                      </p:cBhvr>
                                      <p:to>
                                        <p:strVal val="visible"/>
                                      </p:to>
                                    </p:set>
                                    <p:animEffect transition="in" filter="checkerboard(across)">
                                      <p:cBhvr>
                                        <p:cTn id="50" dur="500"/>
                                        <p:tgtEl>
                                          <p:spTgt spid="225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3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717550"/>
            <a:ext cx="77073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52478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9327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1692275" y="188913"/>
            <a:ext cx="5170488" cy="604781"/>
          </a:xfrm>
          <a:prstGeom prst="rect">
            <a:avLst/>
          </a:prstGeom>
          <a:noFill/>
          <a:ln w="12700">
            <a:noFill/>
            <a:miter lim="800000"/>
            <a:headEnd/>
            <a:tailEnd/>
          </a:ln>
          <a:effectLst/>
        </p:spPr>
        <p:txBody>
          <a:bodyPr>
            <a:spAutoFit/>
          </a:bodyPr>
          <a:lstStyle/>
          <a:p>
            <a:pPr>
              <a:lnSpc>
                <a:spcPct val="120000"/>
              </a:lnSpc>
              <a:defRPr/>
            </a:pPr>
            <a:r>
              <a:rPr lang="en-US" altLang="zh-CN" sz="3200" dirty="0">
                <a:solidFill>
                  <a:schemeClr val="tx2"/>
                </a:solidFill>
                <a:latin typeface="黑体" pitchFamily="2" charset="-122"/>
                <a:ea typeface="黑体" pitchFamily="2" charset="-122"/>
              </a:rPr>
              <a:t>5.5 </a:t>
            </a:r>
            <a:r>
              <a:rPr lang="zh-CN" altLang="en-US" sz="3200" dirty="0">
                <a:solidFill>
                  <a:schemeClr val="tx2"/>
                </a:solidFill>
                <a:latin typeface="黑体" pitchFamily="2" charset="-122"/>
                <a:ea typeface="黑体" pitchFamily="2" charset="-122"/>
              </a:rPr>
              <a:t>典型设备的自控流程</a:t>
            </a:r>
            <a:endParaRPr lang="zh-CN" altLang="en-US" sz="3200" b="0" dirty="0">
              <a:solidFill>
                <a:schemeClr val="tx2"/>
              </a:solidFill>
              <a:effectLst>
                <a:outerShdw blurRad="38100" dist="38100" dir="2700000" algn="tl">
                  <a:srgbClr val="000000"/>
                </a:outerShdw>
              </a:effectLst>
              <a:latin typeface="黑体" pitchFamily="2" charset="-122"/>
              <a:ea typeface="黑体" pitchFamily="2" charset="-122"/>
            </a:endParaRPr>
          </a:p>
        </p:txBody>
      </p:sp>
      <p:sp>
        <p:nvSpPr>
          <p:cNvPr id="155651" name="Text Box 3"/>
          <p:cNvSpPr txBox="1">
            <a:spLocks noChangeArrowheads="1"/>
          </p:cNvSpPr>
          <p:nvPr/>
        </p:nvSpPr>
        <p:spPr bwMode="auto">
          <a:xfrm>
            <a:off x="193675" y="1479550"/>
            <a:ext cx="8770938"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20000"/>
              </a:lnSpc>
            </a:pPr>
            <a:r>
              <a:rPr lang="zh-CN" altLang="en-US" sz="2400">
                <a:latin typeface="Tahoma" pitchFamily="34" charset="0"/>
                <a:ea typeface="楷体_GB2312" pitchFamily="49" charset="-122"/>
              </a:rPr>
              <a:t>一、离心泵流量调节</a:t>
            </a:r>
          </a:p>
          <a:p>
            <a:pPr eaLnBrk="1" hangingPunct="1">
              <a:lnSpc>
                <a:spcPct val="120000"/>
              </a:lnSpc>
            </a:pPr>
            <a:r>
              <a:rPr lang="zh-CN" altLang="en-US" sz="2400">
                <a:latin typeface="Tahoma" pitchFamily="34" charset="0"/>
                <a:ea typeface="楷体_GB2312" pitchFamily="49" charset="-122"/>
              </a:rPr>
              <a:t>      离心泵基本流程包括：入口阀、出口阀、出口处的止回阀、出口压力表、泵体前后设放净阀。</a:t>
            </a:r>
          </a:p>
        </p:txBody>
      </p:sp>
      <p:pic>
        <p:nvPicPr>
          <p:cNvPr id="84996" name="Picture 4" descr="t4-1"/>
          <p:cNvPicPr>
            <a:picLocks noChangeAspect="1" noChangeArrowheads="1"/>
          </p:cNvPicPr>
          <p:nvPr/>
        </p:nvPicPr>
        <p:blipFill>
          <a:blip r:embed="rId2">
            <a:extLst>
              <a:ext uri="{28A0092B-C50C-407E-A947-70E740481C1C}">
                <a14:useLocalDpi xmlns:a14="http://schemas.microsoft.com/office/drawing/2010/main" val="0"/>
              </a:ext>
            </a:extLst>
          </a:blip>
          <a:srcRect r="51256"/>
          <a:stretch>
            <a:fillRect/>
          </a:stretch>
        </p:blipFill>
        <p:spPr bwMode="auto">
          <a:xfrm>
            <a:off x="4752975" y="2414588"/>
            <a:ext cx="3627438" cy="412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Rectangle 5"/>
          <p:cNvSpPr>
            <a:spLocks noChangeArrowheads="1"/>
          </p:cNvSpPr>
          <p:nvPr/>
        </p:nvSpPr>
        <p:spPr bwMode="auto">
          <a:xfrm>
            <a:off x="169863" y="2943225"/>
            <a:ext cx="3552825" cy="457200"/>
          </a:xfrm>
          <a:prstGeom prst="rect">
            <a:avLst/>
          </a:prstGeom>
          <a:noFill/>
          <a:ln w="12700">
            <a:noFill/>
            <a:miter lim="800000"/>
            <a:headEnd/>
            <a:tailEnd/>
          </a:ln>
          <a:effectLst/>
        </p:spPr>
        <p:txBody>
          <a:bodyPr wrap="none" anchor="ctr">
            <a:spAutoFit/>
          </a:bodyPr>
          <a:lstStyle/>
          <a:p>
            <a:pPr defTabSz="762000">
              <a:defRPr/>
            </a:pPr>
            <a:r>
              <a:rPr kumimoji="1" lang="en-US" altLang="zh-CN" sz="2400">
                <a:latin typeface="Times New Roman" pitchFamily="18" charset="0"/>
                <a:ea typeface="楷体_GB2312" pitchFamily="49" charset="-122"/>
              </a:rPr>
              <a:t>1. </a:t>
            </a:r>
            <a:r>
              <a:rPr kumimoji="1" lang="zh-CN" altLang="en-US" sz="2400">
                <a:latin typeface="Times New Roman" pitchFamily="18" charset="0"/>
                <a:ea typeface="楷体_GB2312" pitchFamily="49" charset="-122"/>
              </a:rPr>
              <a:t>简单管路流量调节方式</a:t>
            </a:r>
            <a:endParaRPr kumimoji="1" lang="zh-CN" altLang="en-US" sz="2400">
              <a:effectLst>
                <a:outerShdw blurRad="38100" dist="38100" dir="2700000" algn="tl">
                  <a:srgbClr val="000000"/>
                </a:outerShdw>
              </a:effectLst>
              <a:latin typeface="Times New Roman" pitchFamily="18" charset="0"/>
              <a:ea typeface="楷体_GB2312" pitchFamily="49" charset="-122"/>
            </a:endParaRPr>
          </a:p>
        </p:txBody>
      </p:sp>
      <p:sp>
        <p:nvSpPr>
          <p:cNvPr id="155654" name="Text Box 6"/>
          <p:cNvSpPr txBox="1">
            <a:spLocks noChangeArrowheads="1"/>
          </p:cNvSpPr>
          <p:nvPr/>
        </p:nvSpPr>
        <p:spPr bwMode="auto">
          <a:xfrm>
            <a:off x="209550" y="3429000"/>
            <a:ext cx="4303713" cy="2733675"/>
          </a:xfrm>
          <a:prstGeom prst="rect">
            <a:avLst/>
          </a:prstGeom>
          <a:noFill/>
          <a:ln w="127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989013" indent="-989013"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20000"/>
              </a:lnSpc>
            </a:pPr>
            <a:r>
              <a:rPr lang="en-US" altLang="zh-CN" sz="2400">
                <a:latin typeface="Times New Roman" pitchFamily="18" charset="0"/>
                <a:ea typeface="楷体_GB2312" pitchFamily="49" charset="-122"/>
              </a:rPr>
              <a:t>(1) </a:t>
            </a:r>
            <a:r>
              <a:rPr lang="zh-CN" altLang="en-US" sz="2400">
                <a:latin typeface="Times New Roman" pitchFamily="18" charset="0"/>
                <a:ea typeface="楷体_GB2312" pitchFamily="49" charset="-122"/>
              </a:rPr>
              <a:t>直接节流法</a:t>
            </a:r>
          </a:p>
          <a:p>
            <a:pPr eaLnBrk="1" hangingPunct="1">
              <a:lnSpc>
                <a:spcPct val="120000"/>
              </a:lnSpc>
            </a:pPr>
            <a:r>
              <a:rPr lang="zh-CN" altLang="en-US" sz="2400">
                <a:latin typeface="Times New Roman" pitchFamily="18" charset="0"/>
                <a:ea typeface="楷体_GB2312" pitchFamily="49" charset="-122"/>
              </a:rPr>
              <a:t>优点：简单易行，普遍采用。</a:t>
            </a:r>
          </a:p>
          <a:p>
            <a:pPr eaLnBrk="1" hangingPunct="1">
              <a:lnSpc>
                <a:spcPct val="120000"/>
              </a:lnSpc>
            </a:pPr>
            <a:r>
              <a:rPr lang="zh-CN" altLang="en-US" sz="2400">
                <a:latin typeface="Times New Roman" pitchFamily="18" charset="0"/>
                <a:ea typeface="楷体_GB2312" pitchFamily="49" charset="-122"/>
              </a:rPr>
              <a:t>缺点：能耗大。</a:t>
            </a:r>
          </a:p>
          <a:p>
            <a:pPr eaLnBrk="1" hangingPunct="1">
              <a:lnSpc>
                <a:spcPct val="120000"/>
              </a:lnSpc>
            </a:pPr>
            <a:r>
              <a:rPr lang="zh-CN" altLang="en-US" sz="2400">
                <a:latin typeface="Times New Roman" pitchFamily="18" charset="0"/>
                <a:ea typeface="楷体_GB2312" pitchFamily="49" charset="-122"/>
              </a:rPr>
              <a:t>限制：不适宜于正常流量低于额定流量</a:t>
            </a:r>
            <a:r>
              <a:rPr lang="en-US" altLang="zh-CN" sz="2400">
                <a:latin typeface="Times New Roman" pitchFamily="18" charset="0"/>
                <a:ea typeface="楷体_GB2312" pitchFamily="49" charset="-122"/>
              </a:rPr>
              <a:t>30%</a:t>
            </a:r>
            <a:r>
              <a:rPr lang="zh-CN" altLang="en-US" sz="2400">
                <a:latin typeface="Times New Roman" pitchFamily="18" charset="0"/>
                <a:ea typeface="楷体_GB2312" pitchFamily="49" charset="-122"/>
              </a:rPr>
              <a:t>以下的场合。 </a:t>
            </a:r>
          </a:p>
        </p:txBody>
      </p:sp>
      <p:sp>
        <p:nvSpPr>
          <p:cNvPr id="84999" name="Rectangle 7"/>
          <p:cNvSpPr>
            <a:spLocks noChangeArrowheads="1"/>
          </p:cNvSpPr>
          <p:nvPr/>
        </p:nvSpPr>
        <p:spPr bwMode="auto">
          <a:xfrm>
            <a:off x="250825" y="1047750"/>
            <a:ext cx="324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sz="2400">
                <a:solidFill>
                  <a:srgbClr val="FF0000"/>
                </a:solidFill>
                <a:latin typeface="仿宋_GB2312" pitchFamily="49" charset="-122"/>
                <a:ea typeface="仿宋_GB2312" pitchFamily="49" charset="-122"/>
              </a:rPr>
              <a:t>I </a:t>
            </a:r>
            <a:r>
              <a:rPr lang="zh-CN" altLang="en-US" sz="2400">
                <a:solidFill>
                  <a:srgbClr val="FF0000"/>
                </a:solidFill>
                <a:latin typeface="仿宋_GB2312" pitchFamily="49" charset="-122"/>
                <a:ea typeface="仿宋_GB2312" pitchFamily="49" charset="-122"/>
              </a:rPr>
              <a:t>输送设备的自控流程</a:t>
            </a:r>
          </a:p>
        </p:txBody>
      </p:sp>
    </p:spTree>
    <p:extLst>
      <p:ext uri="{BB962C8B-B14F-4D97-AF65-F5344CB8AC3E}">
        <p14:creationId xmlns:p14="http://schemas.microsoft.com/office/powerpoint/2010/main" val="3268907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linds(horizontal)">
                                      <p:cBhvr>
                                        <p:cTn id="7" dur="500"/>
                                        <p:tgtEl>
                                          <p:spTgt spid="15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5651"/>
                                        </p:tgtEl>
                                        <p:attrNameLst>
                                          <p:attrName>style.visibility</p:attrName>
                                        </p:attrNameLst>
                                      </p:cBhvr>
                                      <p:to>
                                        <p:strVal val="visible"/>
                                      </p:to>
                                    </p:set>
                                    <p:animEffect transition="in" filter="blinds(horizontal)">
                                      <p:cBhvr>
                                        <p:cTn id="12" dur="500"/>
                                        <p:tgtEl>
                                          <p:spTgt spid="155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5653"/>
                                        </p:tgtEl>
                                        <p:attrNameLst>
                                          <p:attrName>style.visibility</p:attrName>
                                        </p:attrNameLst>
                                      </p:cBhvr>
                                      <p:to>
                                        <p:strVal val="visible"/>
                                      </p:to>
                                    </p:set>
                                    <p:animEffect transition="in" filter="blinds(horizontal)">
                                      <p:cBhvr>
                                        <p:cTn id="17" dur="500"/>
                                        <p:tgtEl>
                                          <p:spTgt spid="15565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5654"/>
                                        </p:tgtEl>
                                        <p:attrNameLst>
                                          <p:attrName>style.visibility</p:attrName>
                                        </p:attrNameLst>
                                      </p:cBhvr>
                                      <p:to>
                                        <p:strVal val="visible"/>
                                      </p:to>
                                    </p:set>
                                    <p:animEffect transition="in" filter="blinds(horizontal)">
                                      <p:cBhvr>
                                        <p:cTn id="20" dur="500"/>
                                        <p:tgtEl>
                                          <p:spTgt spid="155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1" grpId="0"/>
      <p:bldP spid="155653" grpId="0"/>
      <p:bldP spid="15565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236538" y="576263"/>
            <a:ext cx="564356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20000"/>
              </a:lnSpc>
            </a:pPr>
            <a:r>
              <a:rPr lang="en-US" altLang="zh-CN" sz="2400">
                <a:latin typeface="Times New Roman" pitchFamily="18" charset="0"/>
                <a:ea typeface="楷体_GB2312" pitchFamily="49" charset="-122"/>
              </a:rPr>
              <a:t>(2) </a:t>
            </a:r>
            <a:r>
              <a:rPr lang="zh-CN" altLang="en-US" sz="2400">
                <a:latin typeface="Times New Roman" pitchFamily="18" charset="0"/>
                <a:ea typeface="楷体_GB2312" pitchFamily="49" charset="-122"/>
              </a:rPr>
              <a:t>旁路调节</a:t>
            </a:r>
          </a:p>
          <a:p>
            <a:pPr eaLnBrk="1" hangingPunct="1">
              <a:lnSpc>
                <a:spcPct val="120000"/>
              </a:lnSpc>
            </a:pPr>
            <a:r>
              <a:rPr lang="zh-CN" altLang="en-US" sz="2400">
                <a:latin typeface="Times New Roman" pitchFamily="18" charset="0"/>
                <a:ea typeface="楷体_GB2312" pitchFamily="49" charset="-122"/>
              </a:rPr>
              <a:t>优点：调节阀直径小，可用于小流量调节。</a:t>
            </a:r>
          </a:p>
          <a:p>
            <a:pPr eaLnBrk="1" hangingPunct="1">
              <a:lnSpc>
                <a:spcPct val="120000"/>
              </a:lnSpc>
            </a:pPr>
            <a:r>
              <a:rPr lang="zh-CN" altLang="en-US" sz="2400">
                <a:latin typeface="Times New Roman" pitchFamily="18" charset="0"/>
                <a:ea typeface="楷体_GB2312" pitchFamily="49" charset="-122"/>
              </a:rPr>
              <a:t>缺点：使泵的总效率降低。</a:t>
            </a:r>
          </a:p>
          <a:p>
            <a:pPr eaLnBrk="1" hangingPunct="1">
              <a:lnSpc>
                <a:spcPct val="120000"/>
              </a:lnSpc>
            </a:pPr>
            <a:r>
              <a:rPr lang="en-US" altLang="zh-CN" sz="2400">
                <a:latin typeface="Times New Roman" pitchFamily="18" charset="0"/>
                <a:ea typeface="楷体_GB2312" pitchFamily="49" charset="-122"/>
              </a:rPr>
              <a:t>(3) </a:t>
            </a:r>
            <a:r>
              <a:rPr lang="zh-CN" altLang="en-US" sz="2400">
                <a:latin typeface="Times New Roman" pitchFamily="18" charset="0"/>
                <a:ea typeface="楷体_GB2312" pitchFamily="49" charset="-122"/>
              </a:rPr>
              <a:t>调节电机转速</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采用变频电机 </a:t>
            </a:r>
          </a:p>
        </p:txBody>
      </p:sp>
      <p:pic>
        <p:nvPicPr>
          <p:cNvPr id="156675" name="Picture 3" descr="t4-1"/>
          <p:cNvPicPr>
            <a:picLocks noChangeAspect="1" noChangeArrowheads="1"/>
          </p:cNvPicPr>
          <p:nvPr/>
        </p:nvPicPr>
        <p:blipFill>
          <a:blip r:embed="rId2">
            <a:extLst>
              <a:ext uri="{28A0092B-C50C-407E-A947-70E740481C1C}">
                <a14:useLocalDpi xmlns:a14="http://schemas.microsoft.com/office/drawing/2010/main" val="0"/>
              </a:ext>
            </a:extLst>
          </a:blip>
          <a:srcRect l="55190"/>
          <a:stretch>
            <a:fillRect/>
          </a:stretch>
        </p:blipFill>
        <p:spPr bwMode="auto">
          <a:xfrm>
            <a:off x="5732463" y="482600"/>
            <a:ext cx="3003550" cy="37131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156676" name="Rectangle 4"/>
          <p:cNvSpPr>
            <a:spLocks noChangeArrowheads="1"/>
          </p:cNvSpPr>
          <p:nvPr/>
        </p:nvSpPr>
        <p:spPr bwMode="auto">
          <a:xfrm>
            <a:off x="5003800" y="5300663"/>
            <a:ext cx="3935413" cy="457200"/>
          </a:xfrm>
          <a:prstGeom prst="rect">
            <a:avLst/>
          </a:prstGeom>
          <a:noFill/>
          <a:ln w="12700">
            <a:noFill/>
            <a:miter lim="800000"/>
            <a:headEnd/>
            <a:tailEnd/>
          </a:ln>
          <a:effectLst/>
        </p:spPr>
        <p:txBody>
          <a:bodyPr wrap="none" anchor="ctr">
            <a:spAutoFit/>
          </a:bodyPr>
          <a:lstStyle/>
          <a:p>
            <a:pPr defTabSz="762000">
              <a:defRPr/>
            </a:pPr>
            <a:r>
              <a:rPr kumimoji="1" lang="en-US" altLang="zh-CN" sz="2400">
                <a:latin typeface="Times New Roman" pitchFamily="18" charset="0"/>
                <a:ea typeface="楷体_GB2312" pitchFamily="49" charset="-122"/>
              </a:rPr>
              <a:t>2. </a:t>
            </a:r>
            <a:r>
              <a:rPr kumimoji="1" lang="zh-CN" altLang="en-US" sz="2400">
                <a:latin typeface="Times New Roman" pitchFamily="18" charset="0"/>
                <a:ea typeface="楷体_GB2312" pitchFamily="49" charset="-122"/>
              </a:rPr>
              <a:t>出口多分支管路流量调节</a:t>
            </a:r>
            <a:r>
              <a:rPr kumimoji="1" lang="zh-CN" altLang="en-US" sz="2400">
                <a:effectLst>
                  <a:outerShdw blurRad="38100" dist="38100" dir="2700000" algn="tl">
                    <a:srgbClr val="000000"/>
                  </a:outerShdw>
                </a:effectLst>
                <a:latin typeface="Times New Roman" pitchFamily="18" charset="0"/>
                <a:ea typeface="楷体_GB2312" pitchFamily="49" charset="-122"/>
              </a:rPr>
              <a:t> </a:t>
            </a:r>
          </a:p>
        </p:txBody>
      </p:sp>
      <p:pic>
        <p:nvPicPr>
          <p:cNvPr id="156677" name="Picture 5" descr="t4-3"/>
          <p:cNvPicPr>
            <a:picLocks noChangeAspect="1" noChangeArrowheads="1"/>
          </p:cNvPicPr>
          <p:nvPr/>
        </p:nvPicPr>
        <p:blipFill>
          <a:blip r:embed="rId3">
            <a:extLst>
              <a:ext uri="{28A0092B-C50C-407E-A947-70E740481C1C}">
                <a14:useLocalDpi xmlns:a14="http://schemas.microsoft.com/office/drawing/2010/main" val="0"/>
              </a:ext>
            </a:extLst>
          </a:blip>
          <a:srcRect t="11740" r="48550"/>
          <a:stretch>
            <a:fillRect/>
          </a:stretch>
        </p:blipFill>
        <p:spPr bwMode="auto">
          <a:xfrm>
            <a:off x="250825" y="2935288"/>
            <a:ext cx="4413250" cy="3678237"/>
          </a:xfrm>
          <a:prstGeom prst="rect">
            <a:avLst/>
          </a:prstGeom>
          <a:solidFill>
            <a:srgbClr val="FFFFCC"/>
          </a:solidFill>
          <a:ln w="9525">
            <a:solidFill>
              <a:srgbClr val="0000FF"/>
            </a:solidFill>
            <a:miter lim="800000"/>
            <a:headEnd/>
            <a:tailEnd/>
          </a:ln>
        </p:spPr>
      </p:pic>
    </p:spTree>
    <p:extLst>
      <p:ext uri="{BB962C8B-B14F-4D97-AF65-F5344CB8AC3E}">
        <p14:creationId xmlns:p14="http://schemas.microsoft.com/office/powerpoint/2010/main" val="3203628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blinds(horizontal)">
                                      <p:cBhvr>
                                        <p:cTn id="7" dur="500"/>
                                        <p:tgtEl>
                                          <p:spTgt spid="156674"/>
                                        </p:tgtEl>
                                      </p:cBhvr>
                                    </p:animEffect>
                                  </p:childTnLst>
                                </p:cTn>
                              </p:par>
                              <p:par>
                                <p:cTn id="8" presetID="3" presetClass="entr" presetSubtype="10" fill="hold" nodeType="withEffect">
                                  <p:stCondLst>
                                    <p:cond delay="0"/>
                                  </p:stCondLst>
                                  <p:childTnLst>
                                    <p:set>
                                      <p:cBhvr>
                                        <p:cTn id="9" dur="1" fill="hold">
                                          <p:stCondLst>
                                            <p:cond delay="0"/>
                                          </p:stCondLst>
                                        </p:cTn>
                                        <p:tgtEl>
                                          <p:spTgt spid="156675"/>
                                        </p:tgtEl>
                                        <p:attrNameLst>
                                          <p:attrName>style.visibility</p:attrName>
                                        </p:attrNameLst>
                                      </p:cBhvr>
                                      <p:to>
                                        <p:strVal val="visible"/>
                                      </p:to>
                                    </p:set>
                                    <p:animEffect transition="in" filter="blinds(horizontal)">
                                      <p:cBhvr>
                                        <p:cTn id="10" dur="500"/>
                                        <p:tgtEl>
                                          <p:spTgt spid="15667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56676"/>
                                        </p:tgtEl>
                                        <p:attrNameLst>
                                          <p:attrName>style.visibility</p:attrName>
                                        </p:attrNameLst>
                                      </p:cBhvr>
                                      <p:to>
                                        <p:strVal val="visible"/>
                                      </p:to>
                                    </p:set>
                                    <p:animEffect transition="in" filter="blinds(horizontal)">
                                      <p:cBhvr>
                                        <p:cTn id="15" dur="500"/>
                                        <p:tgtEl>
                                          <p:spTgt spid="156676"/>
                                        </p:tgtEl>
                                      </p:cBhvr>
                                    </p:animEffect>
                                  </p:childTnLst>
                                </p:cTn>
                              </p:par>
                              <p:par>
                                <p:cTn id="16" presetID="3" presetClass="entr" presetSubtype="10" fill="hold" nodeType="withEffect">
                                  <p:stCondLst>
                                    <p:cond delay="0"/>
                                  </p:stCondLst>
                                  <p:childTnLst>
                                    <p:set>
                                      <p:cBhvr>
                                        <p:cTn id="17" dur="1" fill="hold">
                                          <p:stCondLst>
                                            <p:cond delay="0"/>
                                          </p:stCondLst>
                                        </p:cTn>
                                        <p:tgtEl>
                                          <p:spTgt spid="156677"/>
                                        </p:tgtEl>
                                        <p:attrNameLst>
                                          <p:attrName>style.visibility</p:attrName>
                                        </p:attrNameLst>
                                      </p:cBhvr>
                                      <p:to>
                                        <p:strVal val="visible"/>
                                      </p:to>
                                    </p:set>
                                    <p:animEffect transition="in" filter="blinds(horizontal)">
                                      <p:cBhvr>
                                        <p:cTn id="18" dur="500"/>
                                        <p:tgtEl>
                                          <p:spTgt spid="156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191721" y="1234009"/>
            <a:ext cx="7013575" cy="457200"/>
          </a:xfrm>
          <a:prstGeom prst="rect">
            <a:avLst/>
          </a:prstGeom>
          <a:noFill/>
          <a:ln w="12700">
            <a:noFill/>
            <a:miter lim="800000"/>
            <a:headEnd/>
            <a:tailEnd/>
          </a:ln>
          <a:effectLst/>
        </p:spPr>
        <p:txBody>
          <a:bodyPr wrap="none" anchor="ctr">
            <a:spAutoFit/>
          </a:bodyPr>
          <a:lstStyle/>
          <a:p>
            <a:pPr defTabSz="762000">
              <a:defRPr/>
            </a:pPr>
            <a:r>
              <a:rPr kumimoji="1" lang="zh-CN" altLang="en-US" sz="2400">
                <a:latin typeface="Tahoma" pitchFamily="34" charset="0"/>
                <a:ea typeface="楷体_GB2312" pitchFamily="49" charset="-122"/>
              </a:rPr>
              <a:t>二、容积泵（往复泵、齿轮泵、螺杆泵和漩涡泵）</a:t>
            </a:r>
            <a:r>
              <a:rPr kumimoji="1" lang="zh-CN" altLang="en-US" sz="2400">
                <a:effectLst>
                  <a:outerShdw blurRad="38100" dist="38100" dir="2700000" algn="tl">
                    <a:srgbClr val="000000"/>
                  </a:outerShdw>
                </a:effectLst>
                <a:latin typeface="Tahoma" pitchFamily="34" charset="0"/>
                <a:ea typeface="楷体_GB2312" pitchFamily="49" charset="-122"/>
              </a:rPr>
              <a:t> </a:t>
            </a:r>
          </a:p>
        </p:txBody>
      </p:sp>
      <p:sp>
        <p:nvSpPr>
          <p:cNvPr id="157699" name="Text Box 3"/>
          <p:cNvSpPr txBox="1">
            <a:spLocks noChangeArrowheads="1"/>
          </p:cNvSpPr>
          <p:nvPr/>
        </p:nvSpPr>
        <p:spPr bwMode="auto">
          <a:xfrm>
            <a:off x="223471" y="1694384"/>
            <a:ext cx="44005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69875" indent="-269875"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20000"/>
              </a:lnSpc>
              <a:buClr>
                <a:schemeClr val="hlink"/>
              </a:buClr>
              <a:buFont typeface="Wingdings" pitchFamily="2" charset="2"/>
              <a:buChar char="Ø"/>
            </a:pPr>
            <a:r>
              <a:rPr lang="en-US" altLang="zh-CN" sz="2400">
                <a:latin typeface="Times New Roman" pitchFamily="18" charset="0"/>
                <a:ea typeface="楷体_GB2312" pitchFamily="49" charset="-122"/>
              </a:rPr>
              <a:t> </a:t>
            </a:r>
            <a:r>
              <a:rPr lang="zh-CN" altLang="en-US" sz="2400" u="sng">
                <a:latin typeface="Times New Roman" pitchFamily="18" charset="0"/>
                <a:ea typeface="楷体_GB2312" pitchFamily="49" charset="-122"/>
              </a:rPr>
              <a:t>禁止</a:t>
            </a:r>
            <a:r>
              <a:rPr lang="zh-CN" altLang="en-US" sz="2400">
                <a:latin typeface="Times New Roman" pitchFamily="18" charset="0"/>
                <a:ea typeface="楷体_GB2312" pitchFamily="49" charset="-122"/>
              </a:rPr>
              <a:t>在出口管道上直接安装节流装置来调节流量，</a:t>
            </a:r>
            <a:r>
              <a:rPr lang="zh-CN" altLang="en-US" sz="2400" u="sng">
                <a:latin typeface="Times New Roman" pitchFamily="18" charset="0"/>
                <a:ea typeface="楷体_GB2312" pitchFamily="49" charset="-122"/>
              </a:rPr>
              <a:t>原因：</a:t>
            </a:r>
            <a:r>
              <a:rPr lang="zh-CN" altLang="en-US" sz="2400">
                <a:latin typeface="Times New Roman" pitchFamily="18" charset="0"/>
                <a:ea typeface="楷体_GB2312" pitchFamily="49" charset="-122"/>
              </a:rPr>
              <a:t>容积泵流量减小，压力急剧上升。</a:t>
            </a:r>
          </a:p>
          <a:p>
            <a:pPr eaLnBrk="1" hangingPunct="1">
              <a:lnSpc>
                <a:spcPct val="120000"/>
              </a:lnSpc>
              <a:buClr>
                <a:schemeClr val="hlink"/>
              </a:buClr>
              <a:buFont typeface="Wingdings" pitchFamily="2" charset="2"/>
              <a:buChar char="Ø"/>
            </a:pPr>
            <a:r>
              <a:rPr lang="zh-CN" altLang="en-US" sz="2400">
                <a:latin typeface="Times New Roman" pitchFamily="18" charset="0"/>
                <a:ea typeface="楷体_GB2312" pitchFamily="49" charset="-122"/>
              </a:rPr>
              <a:t> 调节方法：旁路调节；改变转速或改变冲程大小；</a:t>
            </a:r>
          </a:p>
          <a:p>
            <a:pPr eaLnBrk="1" hangingPunct="1">
              <a:lnSpc>
                <a:spcPct val="120000"/>
              </a:lnSpc>
              <a:buClr>
                <a:schemeClr val="hlink"/>
              </a:buClr>
              <a:buFont typeface="Wingdings" pitchFamily="2" charset="2"/>
              <a:buChar char="Ø"/>
            </a:pPr>
            <a:r>
              <a:rPr lang="zh-CN" altLang="en-US" sz="2400">
                <a:latin typeface="Times New Roman" pitchFamily="18" charset="0"/>
                <a:ea typeface="楷体_GB2312" pitchFamily="49" charset="-122"/>
              </a:rPr>
              <a:t> 图</a:t>
            </a:r>
            <a:r>
              <a:rPr lang="en-US" altLang="zh-CN" sz="2400">
                <a:latin typeface="Times New Roman" pitchFamily="18" charset="0"/>
                <a:ea typeface="楷体_GB2312" pitchFamily="49" charset="-122"/>
              </a:rPr>
              <a:t>4-4</a:t>
            </a:r>
            <a:r>
              <a:rPr lang="zh-CN" altLang="en-US" sz="2400">
                <a:latin typeface="Times New Roman" pitchFamily="18" charset="0"/>
                <a:ea typeface="楷体_GB2312" pitchFamily="49" charset="-122"/>
              </a:rPr>
              <a:t>是旋涡泵的流量调节流程。</a:t>
            </a:r>
          </a:p>
        </p:txBody>
      </p:sp>
      <p:pic>
        <p:nvPicPr>
          <p:cNvPr id="157700" name="Picture 4" descr="t4-3"/>
          <p:cNvPicPr>
            <a:picLocks noChangeAspect="1" noChangeArrowheads="1"/>
          </p:cNvPicPr>
          <p:nvPr/>
        </p:nvPicPr>
        <p:blipFill>
          <a:blip r:embed="rId2">
            <a:extLst>
              <a:ext uri="{28A0092B-C50C-407E-A947-70E740481C1C}">
                <a14:useLocalDpi xmlns:a14="http://schemas.microsoft.com/office/drawing/2010/main" val="0"/>
              </a:ext>
            </a:extLst>
          </a:blip>
          <a:srcRect l="59875"/>
          <a:stretch>
            <a:fillRect/>
          </a:stretch>
        </p:blipFill>
        <p:spPr bwMode="auto">
          <a:xfrm>
            <a:off x="5122496" y="1880122"/>
            <a:ext cx="3556000" cy="43084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588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blinds(horizontal)">
                                      <p:cBhvr>
                                        <p:cTn id="7" dur="500"/>
                                        <p:tgtEl>
                                          <p:spTgt spid="157698"/>
                                        </p:tgtEl>
                                      </p:cBhvr>
                                    </p:animEffect>
                                  </p:childTnLst>
                                </p:cTn>
                              </p:par>
                              <p:par>
                                <p:cTn id="8" presetID="3" presetClass="entr" presetSubtype="10" fill="hold" nodeType="withEffect">
                                  <p:stCondLst>
                                    <p:cond delay="0"/>
                                  </p:stCondLst>
                                  <p:childTnLst>
                                    <p:set>
                                      <p:cBhvr>
                                        <p:cTn id="9" dur="1" fill="hold">
                                          <p:stCondLst>
                                            <p:cond delay="0"/>
                                          </p:stCondLst>
                                        </p:cTn>
                                        <p:tgtEl>
                                          <p:spTgt spid="157700"/>
                                        </p:tgtEl>
                                        <p:attrNameLst>
                                          <p:attrName>style.visibility</p:attrName>
                                        </p:attrNameLst>
                                      </p:cBhvr>
                                      <p:to>
                                        <p:strVal val="visible"/>
                                      </p:to>
                                    </p:set>
                                    <p:animEffect transition="in" filter="blinds(horizontal)">
                                      <p:cBhvr>
                                        <p:cTn id="10" dur="500"/>
                                        <p:tgtEl>
                                          <p:spTgt spid="15770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7699"/>
                                        </p:tgtEl>
                                        <p:attrNameLst>
                                          <p:attrName>style.visibility</p:attrName>
                                        </p:attrNameLst>
                                      </p:cBhvr>
                                      <p:to>
                                        <p:strVal val="visible"/>
                                      </p:to>
                                    </p:set>
                                    <p:animEffect transition="in" filter="wipe(down)">
                                      <p:cBhvr>
                                        <p:cTn id="15" dur="5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69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240762" y="1021854"/>
            <a:ext cx="4933950" cy="1406525"/>
          </a:xfrm>
          <a:prstGeom prst="rect">
            <a:avLst/>
          </a:prstGeom>
          <a:noFill/>
          <a:ln w="12700">
            <a:noFill/>
            <a:miter lim="800000"/>
            <a:headEnd/>
            <a:tailEnd/>
          </a:ln>
          <a:effectLst/>
        </p:spPr>
        <p:txBody>
          <a:bodyPr anchor="ctr">
            <a:spAutoFit/>
          </a:bodyPr>
          <a:lstStyle/>
          <a:p>
            <a:pPr indent="304800" defTabSz="762000">
              <a:lnSpc>
                <a:spcPct val="120000"/>
              </a:lnSpc>
              <a:defRPr/>
            </a:pPr>
            <a:r>
              <a:rPr kumimoji="1" lang="zh-CN" altLang="en-US" sz="2400">
                <a:latin typeface="Times New Roman" pitchFamily="18" charset="0"/>
                <a:ea typeface="楷体_GB2312" pitchFamily="49" charset="-122"/>
              </a:rPr>
              <a:t>三、真空泵</a:t>
            </a:r>
          </a:p>
          <a:p>
            <a:pPr indent="304800" defTabSz="762000">
              <a:lnSpc>
                <a:spcPct val="120000"/>
              </a:lnSpc>
              <a:defRPr/>
            </a:pPr>
            <a:r>
              <a:rPr kumimoji="1" lang="en-US" altLang="zh-CN" sz="2400">
                <a:latin typeface="Times New Roman" pitchFamily="18" charset="0"/>
                <a:ea typeface="楷体_GB2312" pitchFamily="49" charset="-122"/>
              </a:rPr>
              <a:t>1. </a:t>
            </a:r>
            <a:r>
              <a:rPr kumimoji="1" lang="zh-CN" altLang="en-US" sz="2400">
                <a:latin typeface="Times New Roman" pitchFamily="18" charset="0"/>
                <a:ea typeface="楷体_GB2312" pitchFamily="49" charset="-122"/>
              </a:rPr>
              <a:t>吸入支路调节方案 </a:t>
            </a:r>
          </a:p>
          <a:p>
            <a:pPr indent="304800" defTabSz="762000">
              <a:lnSpc>
                <a:spcPct val="120000"/>
              </a:lnSpc>
              <a:defRPr/>
            </a:pPr>
            <a:r>
              <a:rPr kumimoji="1" lang="en-US" altLang="zh-CN" sz="2400">
                <a:latin typeface="Times New Roman" pitchFamily="18" charset="0"/>
                <a:ea typeface="楷体_GB2312" pitchFamily="49" charset="-122"/>
              </a:rPr>
              <a:t>2. </a:t>
            </a:r>
            <a:r>
              <a:rPr kumimoji="1" lang="zh-CN" altLang="en-US" sz="2400">
                <a:latin typeface="Times New Roman" pitchFamily="18" charset="0"/>
                <a:ea typeface="楷体_GB2312" pitchFamily="49" charset="-122"/>
              </a:rPr>
              <a:t>吸入管阻力调节方案</a:t>
            </a:r>
            <a:endParaRPr kumimoji="1" lang="zh-CN" altLang="en-US" sz="2400">
              <a:effectLst>
                <a:outerShdw blurRad="38100" dist="38100" dir="2700000" algn="tl">
                  <a:srgbClr val="000000"/>
                </a:outerShdw>
              </a:effectLst>
              <a:latin typeface="Times New Roman" pitchFamily="18" charset="0"/>
              <a:ea typeface="楷体_GB2312" pitchFamily="49" charset="-122"/>
            </a:endParaRPr>
          </a:p>
        </p:txBody>
      </p:sp>
      <p:pic>
        <p:nvPicPr>
          <p:cNvPr id="158723" name="Picture 3" descr="t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50" y="2564904"/>
            <a:ext cx="7653337"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204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blinds(horizontal)">
                                      <p:cBhvr>
                                        <p:cTn id="7" dur="500"/>
                                        <p:tgtEl>
                                          <p:spTgt spid="158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58723"/>
                                        </p:tgtEl>
                                        <p:attrNameLst>
                                          <p:attrName>style.visibility</p:attrName>
                                        </p:attrNameLst>
                                      </p:cBhvr>
                                      <p:to>
                                        <p:strVal val="visible"/>
                                      </p:to>
                                    </p:set>
                                    <p:animEffect transition="in" filter="wipe(down)">
                                      <p:cBhvr>
                                        <p:cTn id="12" dur="500"/>
                                        <p:tgtEl>
                                          <p:spTgt spid="158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246673" y="1186224"/>
            <a:ext cx="630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kumimoji="1" lang="en-US" altLang="zh-CN" sz="2400">
                <a:latin typeface="Times New Roman" pitchFamily="18" charset="0"/>
                <a:ea typeface="楷体_GB2312" pitchFamily="49" charset="-122"/>
              </a:rPr>
              <a:t>3. </a:t>
            </a:r>
            <a:r>
              <a:rPr kumimoji="1" lang="zh-CN" altLang="en-US" sz="2400">
                <a:latin typeface="Times New Roman" pitchFamily="18" charset="0"/>
                <a:ea typeface="楷体_GB2312" pitchFamily="49" charset="-122"/>
              </a:rPr>
              <a:t>蒸气喷射泵</a:t>
            </a:r>
            <a:r>
              <a:rPr kumimoji="1" lang="en-US" altLang="zh-CN" sz="2400">
                <a:latin typeface="Times New Roman" pitchFamily="18" charset="0"/>
                <a:ea typeface="楷体_GB2312" pitchFamily="49" charset="-122"/>
              </a:rPr>
              <a:t>——</a:t>
            </a:r>
            <a:r>
              <a:rPr kumimoji="1" lang="zh-CN" altLang="en-US" sz="2400">
                <a:latin typeface="Times New Roman" pitchFamily="18" charset="0"/>
                <a:ea typeface="楷体_GB2312" pitchFamily="49" charset="-122"/>
              </a:rPr>
              <a:t>调节蒸汽流量来调节真空度</a:t>
            </a:r>
          </a:p>
        </p:txBody>
      </p:sp>
      <p:pic>
        <p:nvPicPr>
          <p:cNvPr id="159747" name="Picture 3" descr="t4-6"/>
          <p:cNvPicPr>
            <a:picLocks noChangeAspect="1" noChangeArrowheads="1"/>
          </p:cNvPicPr>
          <p:nvPr/>
        </p:nvPicPr>
        <p:blipFill>
          <a:blip r:embed="rId2">
            <a:extLst>
              <a:ext uri="{28A0092B-C50C-407E-A947-70E740481C1C}">
                <a14:useLocalDpi xmlns:a14="http://schemas.microsoft.com/office/drawing/2010/main" val="0"/>
              </a:ext>
            </a:extLst>
          </a:blip>
          <a:srcRect r="56943"/>
          <a:stretch>
            <a:fillRect/>
          </a:stretch>
        </p:blipFill>
        <p:spPr bwMode="auto">
          <a:xfrm>
            <a:off x="2324711" y="1714861"/>
            <a:ext cx="3954462"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847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blinds(horizontal)">
                                      <p:cBhvr>
                                        <p:cTn id="7" dur="500"/>
                                        <p:tgtEl>
                                          <p:spTgt spid="159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59747"/>
                                        </p:tgtEl>
                                        <p:attrNameLst>
                                          <p:attrName>style.visibility</p:attrName>
                                        </p:attrNameLst>
                                      </p:cBhvr>
                                      <p:to>
                                        <p:strVal val="visible"/>
                                      </p:to>
                                    </p:set>
                                    <p:animEffect transition="in" filter="wipe(down)">
                                      <p:cBhvr>
                                        <p:cTn id="12" dur="500"/>
                                        <p:tgtEl>
                                          <p:spTgt spid="15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155575" y="566638"/>
            <a:ext cx="6557963" cy="457200"/>
          </a:xfrm>
          <a:prstGeom prst="rect">
            <a:avLst/>
          </a:prstGeom>
          <a:noFill/>
          <a:ln w="12700">
            <a:noFill/>
            <a:miter lim="800000"/>
            <a:headEnd/>
            <a:tailEnd/>
          </a:ln>
          <a:effectLst/>
        </p:spPr>
        <p:txBody>
          <a:bodyPr anchor="ctr">
            <a:spAutoFit/>
          </a:bodyPr>
          <a:lstStyle/>
          <a:p>
            <a:pPr defTabSz="762000">
              <a:defRPr/>
            </a:pPr>
            <a:r>
              <a:rPr kumimoji="1" lang="en-US" altLang="zh-CN" sz="2400">
                <a:solidFill>
                  <a:srgbClr val="FF0000"/>
                </a:solidFill>
                <a:latin typeface="仿宋_GB2312" pitchFamily="49" charset="-122"/>
                <a:ea typeface="仿宋_GB2312" pitchFamily="49" charset="-122"/>
              </a:rPr>
              <a:t>II </a:t>
            </a:r>
            <a:r>
              <a:rPr kumimoji="1" lang="zh-CN" altLang="en-US" sz="2400">
                <a:solidFill>
                  <a:srgbClr val="FF0000"/>
                </a:solidFill>
                <a:latin typeface="仿宋_GB2312" pitchFamily="49" charset="-122"/>
                <a:ea typeface="仿宋_GB2312" pitchFamily="49" charset="-122"/>
              </a:rPr>
              <a:t>管壳式换热器的自控流程</a:t>
            </a:r>
            <a:r>
              <a:rPr kumimoji="1" lang="zh-CN" altLang="en-US" sz="2400">
                <a:solidFill>
                  <a:srgbClr val="FF0000"/>
                </a:solidFill>
                <a:effectLst>
                  <a:outerShdw blurRad="38100" dist="38100" dir="2700000" algn="tl">
                    <a:srgbClr val="000000"/>
                  </a:outerShdw>
                </a:effectLst>
                <a:latin typeface="Times New Roman" pitchFamily="18" charset="0"/>
                <a:ea typeface="楷体_GB2312" pitchFamily="49" charset="-122"/>
              </a:rPr>
              <a:t> </a:t>
            </a:r>
          </a:p>
        </p:txBody>
      </p:sp>
      <p:sp>
        <p:nvSpPr>
          <p:cNvPr id="160771" name="Rectangle 3"/>
          <p:cNvSpPr>
            <a:spLocks noChangeArrowheads="1"/>
          </p:cNvSpPr>
          <p:nvPr/>
        </p:nvSpPr>
        <p:spPr bwMode="auto">
          <a:xfrm>
            <a:off x="180975" y="987326"/>
            <a:ext cx="4381500" cy="457200"/>
          </a:xfrm>
          <a:prstGeom prst="rect">
            <a:avLst/>
          </a:prstGeom>
          <a:noFill/>
          <a:ln w="12700">
            <a:noFill/>
            <a:miter lim="800000"/>
            <a:headEnd/>
            <a:tailEnd/>
          </a:ln>
          <a:effectLst/>
        </p:spPr>
        <p:txBody>
          <a:bodyPr anchor="ctr">
            <a:spAutoFit/>
          </a:bodyPr>
          <a:lstStyle/>
          <a:p>
            <a:pPr defTabSz="762000">
              <a:defRPr/>
            </a:pPr>
            <a:r>
              <a:rPr kumimoji="1" lang="zh-CN" altLang="en-US" sz="2400">
                <a:latin typeface="Tahoma" pitchFamily="34" charset="0"/>
                <a:ea typeface="楷体_GB2312" pitchFamily="49" charset="-122"/>
              </a:rPr>
              <a:t>一、无相变的管壳式换热器</a:t>
            </a:r>
            <a:r>
              <a:rPr kumimoji="1" lang="zh-CN" altLang="en-US" sz="2400">
                <a:effectLst>
                  <a:outerShdw blurRad="38100" dist="38100" dir="2700000" algn="tl">
                    <a:srgbClr val="000000"/>
                  </a:outerShdw>
                </a:effectLst>
                <a:latin typeface="Tahoma" pitchFamily="34" charset="0"/>
                <a:ea typeface="楷体_GB2312" pitchFamily="49" charset="-122"/>
              </a:rPr>
              <a:t> </a:t>
            </a:r>
          </a:p>
        </p:txBody>
      </p:sp>
      <p:sp>
        <p:nvSpPr>
          <p:cNvPr id="160772" name="Text Box 4"/>
          <p:cNvSpPr txBox="1">
            <a:spLocks noChangeArrowheads="1"/>
          </p:cNvSpPr>
          <p:nvPr/>
        </p:nvSpPr>
        <p:spPr bwMode="auto">
          <a:xfrm>
            <a:off x="171450" y="1412776"/>
            <a:ext cx="86074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20000"/>
              </a:lnSpc>
            </a:pPr>
            <a:r>
              <a:rPr lang="zh-CN" altLang="en-US" sz="2400">
                <a:latin typeface="Times New Roman" pitchFamily="18" charset="0"/>
                <a:ea typeface="楷体_GB2312" pitchFamily="49" charset="-122"/>
              </a:rPr>
              <a:t>方法</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：通过调节流体</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的流量来控制流体</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的出口温度。</a:t>
            </a:r>
          </a:p>
          <a:p>
            <a:pPr eaLnBrk="1" hangingPunct="1">
              <a:lnSpc>
                <a:spcPct val="120000"/>
              </a:lnSpc>
              <a:buClr>
                <a:schemeClr val="hlink"/>
              </a:buClr>
              <a:buFont typeface="Wingdings" pitchFamily="2" charset="2"/>
              <a:buChar char="Ø"/>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1</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2</a:t>
            </a:r>
            <a:r>
              <a:rPr lang="en-US" altLang="zh-CN" sz="2400">
                <a:latin typeface="Times New Roman" pitchFamily="18" charset="0"/>
                <a:ea typeface="楷体_GB2312" pitchFamily="49" charset="-122"/>
              </a:rPr>
              <a:t>)&lt;(</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2</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1</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，调节冷流体流量；</a:t>
            </a:r>
          </a:p>
          <a:p>
            <a:pPr eaLnBrk="1" hangingPunct="1">
              <a:lnSpc>
                <a:spcPct val="120000"/>
              </a:lnSpc>
              <a:buClr>
                <a:schemeClr val="hlink"/>
              </a:buClr>
              <a:buFont typeface="Wingdings" pitchFamily="2" charset="2"/>
              <a:buChar char="Ø"/>
            </a:pPr>
            <a:r>
              <a:rPr lang="zh-CN" altLang="en-US" sz="2400">
                <a:latin typeface="Times New Roman" pitchFamily="18" charset="0"/>
                <a:ea typeface="楷体_GB2312" pitchFamily="49" charset="-122"/>
              </a:rPr>
              <a:t> </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1</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2</a:t>
            </a:r>
            <a:r>
              <a:rPr lang="en-US" altLang="zh-CN" sz="2400">
                <a:latin typeface="Times New Roman" pitchFamily="18" charset="0"/>
                <a:ea typeface="楷体_GB2312" pitchFamily="49" charset="-122"/>
              </a:rPr>
              <a:t>)&gt;(</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2</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1</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，调节热流体流量； </a:t>
            </a:r>
          </a:p>
        </p:txBody>
      </p:sp>
      <p:pic>
        <p:nvPicPr>
          <p:cNvPr id="160773" name="Picture 5" descr="t4-8t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922488"/>
            <a:ext cx="7335838" cy="34036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609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blinds(horizontal)">
                                      <p:cBhvr>
                                        <p:cTn id="7" dur="500"/>
                                        <p:tgtEl>
                                          <p:spTgt spid="16077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0771"/>
                                        </p:tgtEl>
                                        <p:attrNameLst>
                                          <p:attrName>style.visibility</p:attrName>
                                        </p:attrNameLst>
                                      </p:cBhvr>
                                      <p:to>
                                        <p:strVal val="visible"/>
                                      </p:to>
                                    </p:set>
                                    <p:animEffect transition="in" filter="blinds(horizontal)">
                                      <p:cBhvr>
                                        <p:cTn id="10" dur="500"/>
                                        <p:tgtEl>
                                          <p:spTgt spid="16077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0772"/>
                                        </p:tgtEl>
                                        <p:attrNameLst>
                                          <p:attrName>style.visibility</p:attrName>
                                        </p:attrNameLst>
                                      </p:cBhvr>
                                      <p:to>
                                        <p:strVal val="visible"/>
                                      </p:to>
                                    </p:set>
                                    <p:animEffect transition="in" filter="blinds(horizontal)">
                                      <p:cBhvr>
                                        <p:cTn id="13" dur="500"/>
                                        <p:tgtEl>
                                          <p:spTgt spid="16077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60773"/>
                                        </p:tgtEl>
                                        <p:attrNameLst>
                                          <p:attrName>style.visibility</p:attrName>
                                        </p:attrNameLst>
                                      </p:cBhvr>
                                      <p:to>
                                        <p:strVal val="visible"/>
                                      </p:to>
                                    </p:set>
                                    <p:anim calcmode="lin" valueType="num">
                                      <p:cBhvr additive="base">
                                        <p:cTn id="18" dur="500" fill="hold"/>
                                        <p:tgtEl>
                                          <p:spTgt spid="160773"/>
                                        </p:tgtEl>
                                        <p:attrNameLst>
                                          <p:attrName>ppt_x</p:attrName>
                                        </p:attrNameLst>
                                      </p:cBhvr>
                                      <p:tavLst>
                                        <p:tav tm="0">
                                          <p:val>
                                            <p:strVal val="#ppt_x"/>
                                          </p:val>
                                        </p:tav>
                                        <p:tav tm="100000">
                                          <p:val>
                                            <p:strVal val="#ppt_x"/>
                                          </p:val>
                                        </p:tav>
                                      </p:tavLst>
                                    </p:anim>
                                    <p:anim calcmode="lin" valueType="num">
                                      <p:cBhvr additive="base">
                                        <p:cTn id="19" dur="500" fill="hold"/>
                                        <p:tgtEl>
                                          <p:spTgt spid="160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p:bldP spid="16077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265907" y="1013991"/>
            <a:ext cx="8551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latin typeface="Times New Roman" pitchFamily="18" charset="0"/>
                <a:ea typeface="楷体_GB2312" pitchFamily="49" charset="-122"/>
              </a:rPr>
              <a:t>3. </a:t>
            </a:r>
            <a:r>
              <a:rPr lang="zh-CN" altLang="en-US" sz="2400">
                <a:latin typeface="Times New Roman" pitchFamily="18" charset="0"/>
                <a:ea typeface="楷体_GB2312" pitchFamily="49" charset="-122"/>
              </a:rPr>
              <a:t>在冷、热流体</a:t>
            </a:r>
            <a:r>
              <a:rPr lang="zh-CN" altLang="en-US" sz="2400" u="sng">
                <a:latin typeface="Times New Roman" pitchFamily="18" charset="0"/>
                <a:ea typeface="楷体_GB2312" pitchFamily="49" charset="-122"/>
              </a:rPr>
              <a:t>流量均不允许改变</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可采用分流调节。 </a:t>
            </a:r>
          </a:p>
        </p:txBody>
      </p:sp>
      <p:pic>
        <p:nvPicPr>
          <p:cNvPr id="161795" name="Picture 3" descr="t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819" y="1772816"/>
            <a:ext cx="4794250"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280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linds(horizontal)">
                                      <p:cBhvr>
                                        <p:cTn id="7" dur="500"/>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Effect transition="in" filter="blinds(horizontal)">
                                      <p:cBhvr>
                                        <p:cTn id="12" dur="500"/>
                                        <p:tgtEl>
                                          <p:spTgt spid="161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168275" y="492125"/>
            <a:ext cx="5045075" cy="968375"/>
          </a:xfrm>
          <a:prstGeom prst="rect">
            <a:avLst/>
          </a:prstGeom>
          <a:noFill/>
          <a:ln w="12700">
            <a:noFill/>
            <a:miter lim="800000"/>
            <a:headEnd/>
            <a:tailEnd/>
          </a:ln>
          <a:effectLst/>
        </p:spPr>
        <p:txBody>
          <a:bodyPr anchor="ctr">
            <a:spAutoFit/>
          </a:bodyPr>
          <a:lstStyle/>
          <a:p>
            <a:pPr defTabSz="762000">
              <a:lnSpc>
                <a:spcPct val="120000"/>
              </a:lnSpc>
              <a:defRPr/>
            </a:pPr>
            <a:r>
              <a:rPr kumimoji="1" lang="zh-CN" altLang="en-US" sz="2400">
                <a:latin typeface="Times New Roman" pitchFamily="18" charset="0"/>
                <a:ea typeface="楷体_GB2312" pitchFamily="49" charset="-122"/>
              </a:rPr>
              <a:t>二、有相变的管壳式换热器</a:t>
            </a:r>
          </a:p>
          <a:p>
            <a:pPr defTabSz="762000">
              <a:lnSpc>
                <a:spcPct val="120000"/>
              </a:lnSpc>
              <a:defRPr/>
            </a:pPr>
            <a:r>
              <a:rPr kumimoji="1" lang="en-US" altLang="zh-CN" sz="2400">
                <a:latin typeface="Times New Roman" pitchFamily="18" charset="0"/>
                <a:ea typeface="楷体_GB2312" pitchFamily="49" charset="-122"/>
              </a:rPr>
              <a:t>1. </a:t>
            </a:r>
            <a:r>
              <a:rPr kumimoji="1" lang="zh-CN" altLang="en-US" sz="2400">
                <a:latin typeface="Times New Roman" pitchFamily="18" charset="0"/>
                <a:ea typeface="楷体_GB2312" pitchFamily="49" charset="-122"/>
              </a:rPr>
              <a:t>蒸汽冷凝加热器</a:t>
            </a:r>
            <a:r>
              <a:rPr kumimoji="1" lang="zh-CN" altLang="en-US" sz="2400">
                <a:effectLst>
                  <a:outerShdw blurRad="38100" dist="38100" dir="2700000" algn="tl">
                    <a:srgbClr val="000000"/>
                  </a:outerShdw>
                </a:effectLst>
                <a:latin typeface="Times New Roman" pitchFamily="18" charset="0"/>
                <a:ea typeface="楷体_GB2312" pitchFamily="49" charset="-122"/>
              </a:rPr>
              <a:t> </a:t>
            </a:r>
          </a:p>
        </p:txBody>
      </p:sp>
      <p:sp>
        <p:nvSpPr>
          <p:cNvPr id="162819" name="Text Box 3"/>
          <p:cNvSpPr txBox="1">
            <a:spLocks noChangeArrowheads="1"/>
          </p:cNvSpPr>
          <p:nvPr/>
        </p:nvSpPr>
        <p:spPr bwMode="auto">
          <a:xfrm>
            <a:off x="134938" y="1397000"/>
            <a:ext cx="8818562" cy="1419225"/>
          </a:xfrm>
          <a:prstGeom prst="rect">
            <a:avLst/>
          </a:prstGeom>
          <a:noFill/>
          <a:ln w="127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20000"/>
              </a:lnSpc>
            </a:pPr>
            <a:r>
              <a:rPr lang="zh-CN" altLang="en-US" sz="2400">
                <a:latin typeface="Times New Roman" pitchFamily="18" charset="0"/>
                <a:ea typeface="楷体_GB2312" pitchFamily="49" charset="-122"/>
              </a:rPr>
              <a:t>方法</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a:t>
            </a:r>
            <a:r>
              <a:rPr lang="zh-CN" altLang="en-US" sz="2400" u="sng">
                <a:latin typeface="Times New Roman" pitchFamily="18" charset="0"/>
                <a:ea typeface="楷体_GB2312" pitchFamily="49" charset="-122"/>
              </a:rPr>
              <a:t>调节</a:t>
            </a:r>
            <a:r>
              <a:rPr lang="en-US" altLang="zh-CN" sz="2400" i="1" u="sng">
                <a:latin typeface="Times New Roman" pitchFamily="18" charset="0"/>
                <a:ea typeface="楷体_GB2312" pitchFamily="49" charset="-122"/>
              </a:rPr>
              <a:t>p</a:t>
            </a:r>
            <a:r>
              <a:rPr lang="en-US" altLang="zh-CN" sz="2400" u="sng" baseline="-25000">
                <a:latin typeface="Times New Roman" pitchFamily="18" charset="0"/>
                <a:ea typeface="楷体_GB2312" pitchFamily="49" charset="-122"/>
              </a:rPr>
              <a:t>s</a:t>
            </a:r>
            <a:r>
              <a:rPr lang="zh-CN" altLang="en-US" sz="2400" u="sng">
                <a:latin typeface="Times New Roman" pitchFamily="18" charset="0"/>
                <a:ea typeface="楷体_GB2312" pitchFamily="49" charset="-122"/>
              </a:rPr>
              <a:t>，改变蒸汽冷凝温度</a:t>
            </a:r>
            <a:r>
              <a:rPr lang="zh-CN" altLang="en-US" sz="2400">
                <a:latin typeface="Times New Roman" pitchFamily="18" charset="0"/>
                <a:ea typeface="楷体_GB2312" pitchFamily="49" charset="-122"/>
              </a:rPr>
              <a:t>，调节加热器传热温差。</a:t>
            </a:r>
          </a:p>
          <a:p>
            <a:pPr eaLnBrk="1" hangingPunct="1">
              <a:lnSpc>
                <a:spcPct val="120000"/>
              </a:lnSpc>
            </a:pPr>
            <a:r>
              <a:rPr lang="zh-CN" altLang="en-US" sz="2400">
                <a:latin typeface="Times New Roman" pitchFamily="18" charset="0"/>
                <a:ea typeface="楷体_GB2312" pitchFamily="49" charset="-122"/>
              </a:rPr>
              <a:t>方法</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a:t>
            </a:r>
            <a:r>
              <a:rPr lang="zh-CN" altLang="en-US" sz="2400" u="sng">
                <a:latin typeface="Times New Roman" pitchFamily="18" charset="0"/>
                <a:ea typeface="楷体_GB2312" pitchFamily="49" charset="-122"/>
              </a:rPr>
              <a:t>改变</a:t>
            </a:r>
            <a:r>
              <a:rPr lang="en-US" altLang="zh-CN" sz="2400" i="1" u="sng">
                <a:latin typeface="Times New Roman" pitchFamily="18" charset="0"/>
                <a:ea typeface="楷体_GB2312" pitchFamily="49" charset="-122"/>
              </a:rPr>
              <a:t>A</a:t>
            </a:r>
            <a:r>
              <a:rPr lang="zh-CN" altLang="en-US" sz="2400" u="sng">
                <a:latin typeface="Times New Roman" pitchFamily="18" charset="0"/>
                <a:ea typeface="楷体_GB2312" pitchFamily="49" charset="-122"/>
              </a:rPr>
              <a:t>，控制冷介质温度。</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利用冷凝水出口阀调节换热器中的冷凝水量，设计中必须考虑留有设计裕量。</a:t>
            </a:r>
          </a:p>
        </p:txBody>
      </p:sp>
      <p:pic>
        <p:nvPicPr>
          <p:cNvPr id="162820" name="Picture 4" descr="t4-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2997200"/>
            <a:ext cx="6056313"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805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blinds(horizontal)">
                                      <p:cBhvr>
                                        <p:cTn id="7" dur="500"/>
                                        <p:tgtEl>
                                          <p:spTgt spid="16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blinds(horizontal)">
                                      <p:cBhvr>
                                        <p:cTn id="12" dur="500"/>
                                        <p:tgtEl>
                                          <p:spTgt spid="162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62820"/>
                                        </p:tgtEl>
                                        <p:attrNameLst>
                                          <p:attrName>style.visibility</p:attrName>
                                        </p:attrNameLst>
                                      </p:cBhvr>
                                      <p:to>
                                        <p:strVal val="visible"/>
                                      </p:to>
                                    </p:set>
                                    <p:animEffect transition="in" filter="diamond(in)">
                                      <p:cBhvr>
                                        <p:cTn id="17" dur="20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p:bldP spid="1628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96234" y="980727"/>
            <a:ext cx="8534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kumimoji="1" lang="en-US" altLang="zh-CN" sz="2400" dirty="0">
                <a:latin typeface="仿宋_GB2312" pitchFamily="49" charset="-122"/>
                <a:ea typeface="仿宋_GB2312" pitchFamily="49" charset="-122"/>
              </a:rPr>
              <a:t>  a  </a:t>
            </a:r>
            <a:r>
              <a:rPr kumimoji="1" lang="zh-CN" altLang="en-US" sz="2400" dirty="0">
                <a:latin typeface="仿宋_GB2312" pitchFamily="49" charset="-122"/>
                <a:ea typeface="仿宋_GB2312" pitchFamily="49" charset="-122"/>
              </a:rPr>
              <a:t>尽量避免真空操作（增加真空泵和塔径）</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b </a:t>
            </a:r>
            <a:r>
              <a:rPr kumimoji="1" lang="zh-CN" altLang="en-US" sz="2400" dirty="0">
                <a:latin typeface="仿宋_GB2312" pitchFamily="49" charset="-122"/>
                <a:ea typeface="仿宋_GB2312" pitchFamily="49" charset="-122"/>
              </a:rPr>
              <a:t>常压下能用普通冷却水冷却，就不宜采取加压</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c </a:t>
            </a:r>
            <a:r>
              <a:rPr kumimoji="1" lang="zh-CN" altLang="en-US" sz="2400" dirty="0">
                <a:latin typeface="仿宋_GB2312" pitchFamily="49" charset="-122"/>
                <a:ea typeface="仿宋_GB2312" pitchFamily="49" charset="-122"/>
              </a:rPr>
              <a:t>对于</a:t>
            </a:r>
            <a:r>
              <a:rPr kumimoji="1" lang="en-US" altLang="zh-CN" sz="2400" dirty="0">
                <a:latin typeface="仿宋_GB2312" pitchFamily="49" charset="-122"/>
                <a:ea typeface="仿宋_GB2312" pitchFamily="49" charset="-122"/>
              </a:rPr>
              <a:t>P﹥1.6MPa</a:t>
            </a:r>
            <a:r>
              <a:rPr kumimoji="1" lang="zh-CN" altLang="en-US" sz="2400" dirty="0">
                <a:latin typeface="仿宋_GB2312" pitchFamily="49" charset="-122"/>
                <a:ea typeface="仿宋_GB2312" pitchFamily="49" charset="-122"/>
              </a:rPr>
              <a:t>时，究竟采用低压冷冻，还是高压冷却，需作方案比较。</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800" dirty="0">
                <a:latin typeface="仿宋_GB2312" pitchFamily="49" charset="-122"/>
                <a:ea typeface="仿宋_GB2312" pitchFamily="49" charset="-122"/>
              </a:rPr>
              <a:t>2</a:t>
            </a:r>
            <a:r>
              <a:rPr kumimoji="1" lang="zh-CN" altLang="en-US" sz="2800" dirty="0">
                <a:latin typeface="仿宋_GB2312" pitchFamily="49" charset="-122"/>
                <a:ea typeface="仿宋_GB2312" pitchFamily="49" charset="-122"/>
              </a:rPr>
              <a:t>）回流比</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a </a:t>
            </a:r>
            <a:r>
              <a:rPr kumimoji="1" lang="zh-CN" altLang="en-US" sz="2400" dirty="0">
                <a:latin typeface="仿宋_GB2312" pitchFamily="49" charset="-122"/>
                <a:ea typeface="仿宋_GB2312" pitchFamily="49" charset="-122"/>
              </a:rPr>
              <a:t>对于价格高昂的公用工程，取常规</a:t>
            </a:r>
            <a:r>
              <a:rPr kumimoji="1" lang="en-US" altLang="zh-CN" sz="2400" dirty="0">
                <a:latin typeface="仿宋_GB2312" pitchFamily="49" charset="-122"/>
                <a:ea typeface="仿宋_GB2312" pitchFamily="49" charset="-122"/>
              </a:rPr>
              <a:t>R/</a:t>
            </a:r>
            <a:r>
              <a:rPr kumimoji="1" lang="en-US" altLang="zh-CN" sz="2400" dirty="0" err="1">
                <a:latin typeface="仿宋_GB2312" pitchFamily="49" charset="-122"/>
                <a:ea typeface="仿宋_GB2312" pitchFamily="49" charset="-122"/>
              </a:rPr>
              <a:t>R</a:t>
            </a:r>
            <a:r>
              <a:rPr kumimoji="1" lang="en-US" altLang="zh-CN" sz="2400" baseline="-25000" dirty="0" err="1">
                <a:latin typeface="仿宋_GB2312" pitchFamily="49" charset="-122"/>
                <a:ea typeface="仿宋_GB2312" pitchFamily="49" charset="-122"/>
              </a:rPr>
              <a:t>min</a:t>
            </a:r>
            <a:r>
              <a:rPr kumimoji="1" lang="en-US" altLang="zh-CN" sz="2400" dirty="0">
                <a:latin typeface="仿宋_GB2312" pitchFamily="49" charset="-122"/>
                <a:ea typeface="仿宋_GB2312" pitchFamily="49" charset="-122"/>
              </a:rPr>
              <a:t>(1.11</a:t>
            </a:r>
            <a:r>
              <a:rPr kumimoji="1" lang="zh-CN" altLang="en-US" sz="2400" dirty="0">
                <a:latin typeface="仿宋_GB2312" pitchFamily="49" charset="-122"/>
                <a:ea typeface="仿宋_GB2312" pitchFamily="49" charset="-122"/>
              </a:rPr>
              <a:t>～</a:t>
            </a:r>
            <a:r>
              <a:rPr kumimoji="1" lang="en-US" altLang="zh-CN" sz="2400" dirty="0">
                <a:latin typeface="仿宋_GB2312" pitchFamily="49" charset="-122"/>
                <a:ea typeface="仿宋_GB2312" pitchFamily="49" charset="-122"/>
              </a:rPr>
              <a:t>1.24)</a:t>
            </a:r>
            <a:r>
              <a:rPr kumimoji="1" lang="zh-CN" altLang="en-US" sz="2400" dirty="0">
                <a:latin typeface="仿宋_GB2312" pitchFamily="49" charset="-122"/>
                <a:ea typeface="仿宋_GB2312" pitchFamily="49" charset="-122"/>
              </a:rPr>
              <a:t>的范围低限。</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b  </a:t>
            </a:r>
            <a:r>
              <a:rPr kumimoji="1" lang="zh-CN" altLang="en-US" sz="2400" dirty="0">
                <a:latin typeface="仿宋_GB2312" pitchFamily="49" charset="-122"/>
                <a:ea typeface="仿宋_GB2312" pitchFamily="49" charset="-122"/>
              </a:rPr>
              <a:t>若回收的冷量或热量可利用，取常规</a:t>
            </a:r>
            <a:r>
              <a:rPr kumimoji="1" lang="en-US" altLang="zh-CN" sz="2400" dirty="0">
                <a:latin typeface="仿宋_GB2312" pitchFamily="49" charset="-122"/>
                <a:ea typeface="仿宋_GB2312" pitchFamily="49" charset="-122"/>
              </a:rPr>
              <a:t>R/</a:t>
            </a:r>
            <a:r>
              <a:rPr kumimoji="1" lang="en-US" altLang="zh-CN" sz="2400" dirty="0" err="1">
                <a:latin typeface="仿宋_GB2312" pitchFamily="49" charset="-122"/>
                <a:ea typeface="仿宋_GB2312" pitchFamily="49" charset="-122"/>
              </a:rPr>
              <a:t>Rmin</a:t>
            </a:r>
            <a:r>
              <a:rPr kumimoji="1" lang="zh-CN" altLang="en-US" sz="2400" dirty="0">
                <a:latin typeface="仿宋_GB2312" pitchFamily="49" charset="-122"/>
                <a:ea typeface="仿宋_GB2312" pitchFamily="49" charset="-122"/>
              </a:rPr>
              <a:t>的高限。</a:t>
            </a:r>
          </a:p>
          <a:p>
            <a:pPr eaLnBrk="1" hangingPunct="1">
              <a:spcBef>
                <a:spcPct val="50000"/>
              </a:spcBef>
            </a:pPr>
            <a:r>
              <a:rPr kumimoji="1" lang="zh-CN" altLang="en-US" sz="2400" dirty="0">
                <a:latin typeface="仿宋_GB2312" pitchFamily="49" charset="-122"/>
                <a:ea typeface="仿宋_GB2312" pitchFamily="49" charset="-122"/>
              </a:rPr>
              <a:t>  </a:t>
            </a:r>
            <a:r>
              <a:rPr kumimoji="1" lang="en-US" altLang="zh-CN" sz="2400" dirty="0">
                <a:latin typeface="仿宋_GB2312" pitchFamily="49" charset="-122"/>
                <a:ea typeface="仿宋_GB2312" pitchFamily="49" charset="-122"/>
              </a:rPr>
              <a:t>c  </a:t>
            </a:r>
            <a:r>
              <a:rPr kumimoji="1" lang="zh-CN" altLang="en-US" sz="2400" dirty="0">
                <a:latin typeface="仿宋_GB2312" pitchFamily="49" charset="-122"/>
                <a:ea typeface="仿宋_GB2312" pitchFamily="49" charset="-122"/>
              </a:rPr>
              <a:t>对于产品纯度极高的精密精馏，取较大</a:t>
            </a:r>
            <a:r>
              <a:rPr kumimoji="1" lang="en-US" altLang="zh-CN" sz="2400" dirty="0">
                <a:latin typeface="仿宋_GB2312" pitchFamily="49" charset="-122"/>
                <a:ea typeface="仿宋_GB2312" pitchFamily="49" charset="-122"/>
              </a:rPr>
              <a:t>R/</a:t>
            </a:r>
            <a:r>
              <a:rPr kumimoji="1" lang="en-US" altLang="zh-CN" sz="2400" dirty="0" err="1">
                <a:latin typeface="仿宋_GB2312" pitchFamily="49" charset="-122"/>
                <a:ea typeface="仿宋_GB2312" pitchFamily="49" charset="-122"/>
              </a:rPr>
              <a:t>Rmin</a:t>
            </a:r>
            <a:r>
              <a:rPr kumimoji="1" lang="zh-CN" altLang="en-US" sz="2400" dirty="0">
                <a:latin typeface="仿宋_GB2312" pitchFamily="49" charset="-122"/>
                <a:ea typeface="仿宋_GB2312" pitchFamily="49" charset="-122"/>
              </a:rPr>
              <a:t>值（因为                                               </a:t>
            </a:r>
            <a:r>
              <a:rPr kumimoji="1" lang="en-US" altLang="zh-CN" sz="2400" dirty="0">
                <a:latin typeface="仿宋_GB2312" pitchFamily="49" charset="-122"/>
                <a:ea typeface="仿宋_GB2312" pitchFamily="49" charset="-122"/>
              </a:rPr>
              <a:t>R/</a:t>
            </a:r>
            <a:r>
              <a:rPr kumimoji="1" lang="en-US" altLang="zh-CN" sz="2400" dirty="0" err="1">
                <a:latin typeface="仿宋_GB2312" pitchFamily="49" charset="-122"/>
                <a:ea typeface="仿宋_GB2312" pitchFamily="49" charset="-122"/>
              </a:rPr>
              <a:t>Rmin</a:t>
            </a:r>
            <a:r>
              <a:rPr kumimoji="1" lang="zh-CN" altLang="en-US" sz="2400" dirty="0">
                <a:latin typeface="仿宋_GB2312" pitchFamily="49" charset="-122"/>
                <a:ea typeface="仿宋_GB2312" pitchFamily="49" charset="-122"/>
              </a:rPr>
              <a:t>较小，塔板数急剧增加）</a:t>
            </a:r>
          </a:p>
          <a:p>
            <a:pPr eaLnBrk="1" hangingPunct="1">
              <a:spcBef>
                <a:spcPct val="50000"/>
              </a:spcBef>
            </a:pPr>
            <a:r>
              <a:rPr kumimoji="1" lang="zh-CN" altLang="en-US" sz="2800" dirty="0">
                <a:latin typeface="仿宋_GB2312" pitchFamily="49" charset="-122"/>
                <a:ea typeface="仿宋_GB2312" pitchFamily="49" charset="-122"/>
              </a:rPr>
              <a:t> </a:t>
            </a:r>
            <a:r>
              <a:rPr kumimoji="1" lang="en-US" altLang="zh-CN" sz="2800" dirty="0">
                <a:latin typeface="仿宋_GB2312" pitchFamily="49" charset="-122"/>
                <a:ea typeface="仿宋_GB2312" pitchFamily="49" charset="-122"/>
              </a:rPr>
              <a:t>3</a:t>
            </a:r>
            <a:r>
              <a:rPr kumimoji="1" lang="zh-CN" altLang="en-US" sz="2800" dirty="0">
                <a:latin typeface="仿宋_GB2312" pitchFamily="49" charset="-122"/>
                <a:ea typeface="仿宋_GB2312" pitchFamily="49" charset="-122"/>
              </a:rPr>
              <a:t>）产品纯度和回收率</a:t>
            </a:r>
            <a:r>
              <a:rPr kumimoji="1" lang="zh-CN" altLang="en-US" sz="2000" dirty="0">
                <a:latin typeface="仿宋_GB2312" pitchFamily="49" charset="-122"/>
                <a:ea typeface="仿宋_GB2312" pitchFamily="49" charset="-122"/>
              </a:rPr>
              <a:t> （正确选定产品的纯度有重大的经济意义）</a:t>
            </a:r>
          </a:p>
        </p:txBody>
      </p:sp>
    </p:spTree>
    <p:extLst>
      <p:ext uri="{BB962C8B-B14F-4D97-AF65-F5344CB8AC3E}">
        <p14:creationId xmlns:p14="http://schemas.microsoft.com/office/powerpoint/2010/main" val="2540589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slide(fromLeft)">
                                      <p:cBhvr>
                                        <p:cTn id="7" dur="5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slide(fromLeft)">
                                      <p:cBhvr>
                                        <p:cTn id="12" dur="500"/>
                                        <p:tgtEl>
                                          <p:spTgt spid="23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3554">
                                            <p:txEl>
                                              <p:pRg st="2" end="2"/>
                                            </p:txEl>
                                          </p:spTgt>
                                        </p:tgtEl>
                                        <p:attrNameLst>
                                          <p:attrName>style.visibility</p:attrName>
                                        </p:attrNameLst>
                                      </p:cBhvr>
                                      <p:to>
                                        <p:strVal val="visible"/>
                                      </p:to>
                                    </p:set>
                                    <p:animEffect transition="in" filter="slide(fromLeft)">
                                      <p:cBhvr>
                                        <p:cTn id="17" dur="500"/>
                                        <p:tgtEl>
                                          <p:spTgt spid="23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3554">
                                            <p:txEl>
                                              <p:pRg st="3" end="3"/>
                                            </p:txEl>
                                          </p:spTgt>
                                        </p:tgtEl>
                                        <p:attrNameLst>
                                          <p:attrName>style.visibility</p:attrName>
                                        </p:attrNameLst>
                                      </p:cBhvr>
                                      <p:to>
                                        <p:strVal val="visible"/>
                                      </p:to>
                                    </p:set>
                                    <p:animEffect transition="in" filter="slide(fromLeft)">
                                      <p:cBhvr>
                                        <p:cTn id="22" dur="500"/>
                                        <p:tgtEl>
                                          <p:spTgt spid="23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3554">
                                            <p:txEl>
                                              <p:pRg st="4" end="4"/>
                                            </p:txEl>
                                          </p:spTgt>
                                        </p:tgtEl>
                                        <p:attrNameLst>
                                          <p:attrName>style.visibility</p:attrName>
                                        </p:attrNameLst>
                                      </p:cBhvr>
                                      <p:to>
                                        <p:strVal val="visible"/>
                                      </p:to>
                                    </p:set>
                                    <p:animEffect transition="in" filter="slide(fromLeft)">
                                      <p:cBhvr>
                                        <p:cTn id="27" dur="500"/>
                                        <p:tgtEl>
                                          <p:spTgt spid="23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3554">
                                            <p:txEl>
                                              <p:pRg st="5" end="5"/>
                                            </p:txEl>
                                          </p:spTgt>
                                        </p:tgtEl>
                                        <p:attrNameLst>
                                          <p:attrName>style.visibility</p:attrName>
                                        </p:attrNameLst>
                                      </p:cBhvr>
                                      <p:to>
                                        <p:strVal val="visible"/>
                                      </p:to>
                                    </p:set>
                                    <p:animEffect transition="in" filter="slide(fromLeft)">
                                      <p:cBhvr>
                                        <p:cTn id="32" dur="500"/>
                                        <p:tgtEl>
                                          <p:spTgt spid="2355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3554">
                                            <p:txEl>
                                              <p:pRg st="6" end="6"/>
                                            </p:txEl>
                                          </p:spTgt>
                                        </p:tgtEl>
                                        <p:attrNameLst>
                                          <p:attrName>style.visibility</p:attrName>
                                        </p:attrNameLst>
                                      </p:cBhvr>
                                      <p:to>
                                        <p:strVal val="visible"/>
                                      </p:to>
                                    </p:set>
                                    <p:animEffect transition="in" filter="slide(fromLeft)">
                                      <p:cBhvr>
                                        <p:cTn id="37" dur="500"/>
                                        <p:tgtEl>
                                          <p:spTgt spid="2355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3554">
                                            <p:txEl>
                                              <p:pRg st="7" end="7"/>
                                            </p:txEl>
                                          </p:spTgt>
                                        </p:tgtEl>
                                        <p:attrNameLst>
                                          <p:attrName>style.visibility</p:attrName>
                                        </p:attrNameLst>
                                      </p:cBhvr>
                                      <p:to>
                                        <p:strVal val="visible"/>
                                      </p:to>
                                    </p:set>
                                    <p:animEffect transition="in" filter="slide(fromLeft)">
                                      <p:cBhvr>
                                        <p:cTn id="42" dur="500"/>
                                        <p:tgtEl>
                                          <p:spTgt spid="235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224326" y="1489919"/>
            <a:ext cx="5038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en-US" altLang="zh-CN" sz="2400">
                <a:latin typeface="Times New Roman" pitchFamily="18" charset="0"/>
                <a:ea typeface="楷体_GB2312" pitchFamily="49" charset="-122"/>
              </a:rPr>
              <a:t>2. </a:t>
            </a:r>
            <a:r>
              <a:rPr lang="zh-CN" altLang="en-US" sz="2400">
                <a:latin typeface="Times New Roman" pitchFamily="18" charset="0"/>
                <a:ea typeface="楷体_GB2312" pitchFamily="49" charset="-122"/>
              </a:rPr>
              <a:t>再沸器</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调节加热介质流量</a:t>
            </a:r>
          </a:p>
        </p:txBody>
      </p:sp>
      <p:pic>
        <p:nvPicPr>
          <p:cNvPr id="163843" name="Picture 3" descr="t4-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13" y="2132856"/>
            <a:ext cx="78644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506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linds(horizontal)">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43"/>
                                        </p:tgtEl>
                                        <p:attrNameLst>
                                          <p:attrName>style.visibility</p:attrName>
                                        </p:attrNameLst>
                                      </p:cBhvr>
                                      <p:to>
                                        <p:strVal val="visible"/>
                                      </p:to>
                                    </p:set>
                                    <p:animEffect transition="in" filter="blinds(horizontal)">
                                      <p:cBhvr>
                                        <p:cTn id="12" dur="500"/>
                                        <p:tgtEl>
                                          <p:spTgt spid="16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07963" y="548680"/>
            <a:ext cx="86788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73050" indent="-27305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15000"/>
              </a:lnSpc>
            </a:pPr>
            <a:r>
              <a:rPr lang="zh-CN" altLang="en-US" sz="2400">
                <a:latin typeface="Times New Roman" pitchFamily="18" charset="0"/>
                <a:ea typeface="楷体_GB2312" pitchFamily="49" charset="-122"/>
              </a:rPr>
              <a:t>三、 加热炉</a:t>
            </a:r>
          </a:p>
          <a:p>
            <a:pPr eaLnBrk="1" hangingPunct="1">
              <a:lnSpc>
                <a:spcPct val="115000"/>
              </a:lnSpc>
              <a:buClr>
                <a:schemeClr val="hlink"/>
              </a:buClr>
              <a:buFont typeface="Wingdings" pitchFamily="2" charset="2"/>
              <a:buChar char="Ø"/>
            </a:pPr>
            <a:r>
              <a:rPr lang="zh-CN" altLang="en-US" sz="2400">
                <a:latin typeface="Times New Roman" pitchFamily="18" charset="0"/>
                <a:ea typeface="楷体_GB2312" pitchFamily="49" charset="-122"/>
              </a:rPr>
              <a:t>出炉温度控制：</a:t>
            </a:r>
            <a:r>
              <a:rPr lang="zh-CN" altLang="en-US" sz="2400" u="sng">
                <a:latin typeface="Times New Roman" pitchFamily="18" charset="0"/>
                <a:ea typeface="楷体_GB2312" pitchFamily="49" charset="-122"/>
              </a:rPr>
              <a:t>根据被加热介质出炉温度调节燃料量。</a:t>
            </a:r>
          </a:p>
          <a:p>
            <a:pPr eaLnBrk="1" hangingPunct="1">
              <a:lnSpc>
                <a:spcPct val="115000"/>
              </a:lnSpc>
              <a:buClr>
                <a:schemeClr val="hlink"/>
              </a:buClr>
              <a:buFont typeface="Wingdings" pitchFamily="2" charset="2"/>
              <a:buChar char="Ø"/>
            </a:pPr>
            <a:r>
              <a:rPr lang="zh-CN" altLang="en-US" sz="2400">
                <a:latin typeface="Times New Roman" pitchFamily="18" charset="0"/>
                <a:ea typeface="楷体_GB2312" pitchFamily="49" charset="-122"/>
              </a:rPr>
              <a:t>进料流量控制：进料在炉管中产生汽化或分解时，炉管压降随气化率变化，应在</a:t>
            </a:r>
            <a:r>
              <a:rPr lang="zh-CN" altLang="en-US" sz="2400" u="sng">
                <a:latin typeface="Times New Roman" pitchFamily="18" charset="0"/>
                <a:ea typeface="楷体_GB2312" pitchFamily="49" charset="-122"/>
              </a:rPr>
              <a:t>进料前设流量调节器。</a:t>
            </a:r>
          </a:p>
        </p:txBody>
      </p:sp>
      <p:pic>
        <p:nvPicPr>
          <p:cNvPr id="164867" name="Picture 3" descr="t4-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445742"/>
            <a:ext cx="4229100"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0809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blinds(horizontal)">
                                      <p:cBhvr>
                                        <p:cTn id="7" dur="500"/>
                                        <p:tgtEl>
                                          <p:spTgt spid="164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4867"/>
                                        </p:tgtEl>
                                        <p:attrNameLst>
                                          <p:attrName>style.visibility</p:attrName>
                                        </p:attrNameLst>
                                      </p:cBhvr>
                                      <p:to>
                                        <p:strVal val="visible"/>
                                      </p:to>
                                    </p:set>
                                    <p:animEffect transition="in" filter="wipe(down)">
                                      <p:cBhvr>
                                        <p:cTn id="12"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77800" y="1044575"/>
            <a:ext cx="45593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115000"/>
              </a:lnSpc>
            </a:pPr>
            <a:r>
              <a:rPr kumimoji="1" lang="zh-CN" altLang="en-US" sz="2400">
                <a:latin typeface="Times New Roman" pitchFamily="18" charset="0"/>
                <a:ea typeface="楷体_GB2312" pitchFamily="49" charset="-122"/>
              </a:rPr>
              <a:t>一、精馏塔的基本控制方案</a:t>
            </a:r>
          </a:p>
        </p:txBody>
      </p:sp>
      <p:sp>
        <p:nvSpPr>
          <p:cNvPr id="165891" name="Rectangle 3"/>
          <p:cNvSpPr>
            <a:spLocks noChangeArrowheads="1"/>
          </p:cNvSpPr>
          <p:nvPr/>
        </p:nvSpPr>
        <p:spPr bwMode="auto">
          <a:xfrm>
            <a:off x="179388" y="1773238"/>
            <a:ext cx="4460875" cy="4559300"/>
          </a:xfrm>
          <a:prstGeom prst="rect">
            <a:avLst/>
          </a:prstGeom>
          <a:noFill/>
          <a:ln w="12700">
            <a:solidFill>
              <a:srgbClr val="FFFF00"/>
            </a:solidFill>
            <a:miter lim="800000"/>
            <a:headEnd/>
            <a:tailEnd/>
          </a:ln>
          <a:effectLst/>
        </p:spPr>
        <p:txBody>
          <a:bodyPr>
            <a:spAutoFit/>
          </a:bodyPr>
          <a:lstStyle/>
          <a:p>
            <a:pPr marL="176213" indent="-176213">
              <a:lnSpc>
                <a:spcPct val="120000"/>
              </a:lnSpc>
              <a:defRPr/>
            </a:pPr>
            <a:r>
              <a:rPr lang="en-US" altLang="zh-CN" sz="2200">
                <a:latin typeface="Times New Roman" pitchFamily="18" charset="0"/>
                <a:ea typeface="楷体_GB2312" pitchFamily="49" charset="-122"/>
              </a:rPr>
              <a:t>1. </a:t>
            </a:r>
            <a:r>
              <a:rPr lang="zh-CN" altLang="en-US" sz="2200">
                <a:latin typeface="Times New Roman" pitchFamily="18" charset="0"/>
                <a:ea typeface="楷体_GB2312" pitchFamily="49" charset="-122"/>
              </a:rPr>
              <a:t>按精馏段指标控制</a:t>
            </a:r>
          </a:p>
          <a:p>
            <a:pPr marL="176213" indent="-176213">
              <a:lnSpc>
                <a:spcPct val="120000"/>
              </a:lnSpc>
              <a:buClr>
                <a:schemeClr val="hlink"/>
              </a:buClr>
              <a:buFont typeface="Wingdings" pitchFamily="2" charset="2"/>
              <a:buChar char="Ø"/>
              <a:defRPr/>
            </a:pPr>
            <a:r>
              <a:rPr lang="zh-CN" altLang="en-US" sz="2200">
                <a:latin typeface="Times New Roman" pitchFamily="18" charset="0"/>
                <a:ea typeface="楷体_GB2312" pitchFamily="49" charset="-122"/>
              </a:rPr>
              <a:t>在</a:t>
            </a:r>
            <a:r>
              <a:rPr lang="en-US" altLang="zh-CN" sz="2200" i="1">
                <a:latin typeface="Times New Roman" pitchFamily="18" charset="0"/>
                <a:ea typeface="楷体_GB2312" pitchFamily="49" charset="-122"/>
              </a:rPr>
              <a:t>L</a:t>
            </a:r>
            <a:r>
              <a:rPr lang="en-US" altLang="zh-CN" sz="2200" baseline="-25000">
                <a:latin typeface="Times New Roman" pitchFamily="18" charset="0"/>
                <a:ea typeface="楷体_GB2312" pitchFamily="49" charset="-122"/>
              </a:rPr>
              <a:t>R</a:t>
            </a:r>
            <a:r>
              <a:rPr lang="zh-CN" altLang="en-US" sz="2200">
                <a:latin typeface="Times New Roman" pitchFamily="18" charset="0"/>
                <a:ea typeface="楷体_GB2312" pitchFamily="49" charset="-122"/>
              </a:rPr>
              <a:t>、</a:t>
            </a:r>
            <a:r>
              <a:rPr lang="en-US" altLang="zh-CN" sz="2200" i="1">
                <a:latin typeface="Times New Roman" pitchFamily="18" charset="0"/>
                <a:ea typeface="楷体_GB2312" pitchFamily="49" charset="-122"/>
              </a:rPr>
              <a:t>D</a:t>
            </a:r>
            <a:r>
              <a:rPr lang="zh-CN" altLang="en-US" sz="2200">
                <a:latin typeface="Times New Roman" pitchFamily="18" charset="0"/>
                <a:ea typeface="楷体_GB2312" pitchFamily="49" charset="-122"/>
              </a:rPr>
              <a:t>、</a:t>
            </a:r>
            <a:r>
              <a:rPr lang="en-US" altLang="zh-CN" sz="2200" i="1">
                <a:latin typeface="Times New Roman" pitchFamily="18" charset="0"/>
                <a:ea typeface="楷体_GB2312" pitchFamily="49" charset="-122"/>
              </a:rPr>
              <a:t>V</a:t>
            </a:r>
            <a:r>
              <a:rPr lang="en-US" altLang="zh-CN" sz="2200" baseline="-25000">
                <a:latin typeface="Times New Roman" pitchFamily="18" charset="0"/>
                <a:ea typeface="楷体_GB2312" pitchFamily="49" charset="-122"/>
              </a:rPr>
              <a:t>S</a:t>
            </a:r>
            <a:r>
              <a:rPr lang="zh-CN" altLang="en-US" sz="2200">
                <a:latin typeface="Times New Roman" pitchFamily="18" charset="0"/>
                <a:ea typeface="楷体_GB2312" pitchFamily="49" charset="-122"/>
              </a:rPr>
              <a:t>及</a:t>
            </a:r>
            <a:r>
              <a:rPr lang="en-US" altLang="zh-CN" sz="2200" i="1">
                <a:latin typeface="Times New Roman" pitchFamily="18" charset="0"/>
                <a:ea typeface="楷体_GB2312" pitchFamily="49" charset="-122"/>
              </a:rPr>
              <a:t>W</a:t>
            </a:r>
            <a:r>
              <a:rPr lang="zh-CN" altLang="en-US" sz="2200">
                <a:latin typeface="Times New Roman" pitchFamily="18" charset="0"/>
                <a:ea typeface="楷体_GB2312" pitchFamily="49" charset="-122"/>
              </a:rPr>
              <a:t>四个变量中，一个为控制变量，一个保持恒定，其余两个按回流罐和再沸器的液位调节器进行调节。</a:t>
            </a:r>
          </a:p>
          <a:p>
            <a:pPr marL="176213" indent="-176213">
              <a:lnSpc>
                <a:spcPct val="120000"/>
              </a:lnSpc>
              <a:buClr>
                <a:schemeClr val="hlink"/>
              </a:buClr>
              <a:buFont typeface="Wingdings" pitchFamily="2" charset="2"/>
              <a:buChar char="Ø"/>
              <a:defRPr/>
            </a:pPr>
            <a:r>
              <a:rPr lang="zh-CN" altLang="en-US" sz="2200" u="sng">
                <a:latin typeface="Times New Roman" pitchFamily="18" charset="0"/>
                <a:ea typeface="楷体_GB2312" pitchFamily="49" charset="-122"/>
              </a:rPr>
              <a:t>常用方案</a:t>
            </a:r>
            <a:r>
              <a:rPr lang="en-US" altLang="zh-CN" sz="2200" u="sng">
                <a:latin typeface="Times New Roman" pitchFamily="18" charset="0"/>
                <a:ea typeface="楷体_GB2312" pitchFamily="49" charset="-122"/>
              </a:rPr>
              <a:t>1</a:t>
            </a:r>
            <a:r>
              <a:rPr lang="zh-CN" altLang="en-US" sz="2200" u="sng">
                <a:latin typeface="Times New Roman" pitchFamily="18" charset="0"/>
                <a:ea typeface="楷体_GB2312" pitchFamily="49" charset="-122"/>
              </a:rPr>
              <a:t>：</a:t>
            </a:r>
            <a:r>
              <a:rPr lang="zh-CN" altLang="en-US" sz="2200">
                <a:latin typeface="Times New Roman" pitchFamily="18" charset="0"/>
                <a:ea typeface="楷体_GB2312" pitchFamily="49" charset="-122"/>
              </a:rPr>
              <a:t>根据塔板温度控制</a:t>
            </a:r>
            <a:r>
              <a:rPr lang="en-US" altLang="zh-CN" sz="2200" i="1">
                <a:latin typeface="Times New Roman" pitchFamily="18" charset="0"/>
                <a:ea typeface="楷体_GB2312" pitchFamily="49" charset="-122"/>
              </a:rPr>
              <a:t>L</a:t>
            </a:r>
            <a:r>
              <a:rPr lang="en-US" altLang="zh-CN" sz="2200" baseline="-25000">
                <a:latin typeface="Times New Roman" pitchFamily="18" charset="0"/>
                <a:ea typeface="楷体_GB2312" pitchFamily="49" charset="-122"/>
              </a:rPr>
              <a:t>R</a:t>
            </a:r>
            <a:r>
              <a:rPr lang="zh-CN" altLang="en-US" sz="2200">
                <a:latin typeface="Times New Roman" pitchFamily="18" charset="0"/>
                <a:ea typeface="楷体_GB2312" pitchFamily="49" charset="-122"/>
              </a:rPr>
              <a:t>，</a:t>
            </a:r>
            <a:r>
              <a:rPr lang="en-US" altLang="zh-CN" sz="2200" i="1">
                <a:latin typeface="Times New Roman" pitchFamily="18" charset="0"/>
                <a:ea typeface="楷体_GB2312" pitchFamily="49" charset="-122"/>
              </a:rPr>
              <a:t>V</a:t>
            </a:r>
            <a:r>
              <a:rPr lang="en-US" altLang="zh-CN" sz="2200" baseline="-25000">
                <a:latin typeface="Times New Roman" pitchFamily="18" charset="0"/>
                <a:ea typeface="楷体_GB2312" pitchFamily="49" charset="-122"/>
              </a:rPr>
              <a:t>S</a:t>
            </a:r>
            <a:r>
              <a:rPr lang="zh-CN" altLang="en-US" sz="2200">
                <a:latin typeface="Times New Roman" pitchFamily="18" charset="0"/>
                <a:ea typeface="楷体_GB2312" pitchFamily="49" charset="-122"/>
              </a:rPr>
              <a:t>流量恒定，如右图</a:t>
            </a:r>
            <a:r>
              <a:rPr lang="en-US" altLang="zh-CN" sz="2200">
                <a:latin typeface="Times New Roman" pitchFamily="18" charset="0"/>
                <a:ea typeface="楷体_GB2312" pitchFamily="49" charset="-122"/>
              </a:rPr>
              <a:t>a</a:t>
            </a:r>
            <a:r>
              <a:rPr lang="zh-CN" altLang="en-US" sz="2200">
                <a:latin typeface="Times New Roman" pitchFamily="18" charset="0"/>
                <a:ea typeface="楷体_GB2312" pitchFamily="49" charset="-122"/>
              </a:rPr>
              <a:t>方案。</a:t>
            </a:r>
          </a:p>
          <a:p>
            <a:pPr marL="176213" indent="-176213">
              <a:lnSpc>
                <a:spcPct val="120000"/>
              </a:lnSpc>
              <a:buClr>
                <a:schemeClr val="hlink"/>
              </a:buClr>
              <a:buFont typeface="Wingdings" pitchFamily="2" charset="2"/>
              <a:buChar char="Ø"/>
              <a:defRPr/>
            </a:pPr>
            <a:r>
              <a:rPr lang="zh-CN" altLang="en-US" sz="2200" u="sng">
                <a:latin typeface="Times New Roman" pitchFamily="18" charset="0"/>
                <a:ea typeface="楷体_GB2312" pitchFamily="49" charset="-122"/>
              </a:rPr>
              <a:t>方案</a:t>
            </a:r>
            <a:r>
              <a:rPr lang="en-US" altLang="zh-CN" sz="2200" u="sng">
                <a:latin typeface="Times New Roman" pitchFamily="18" charset="0"/>
                <a:ea typeface="楷体_GB2312" pitchFamily="49" charset="-122"/>
              </a:rPr>
              <a:t>2</a:t>
            </a:r>
            <a:r>
              <a:rPr lang="zh-CN" altLang="en-US" sz="2200" u="sng">
                <a:latin typeface="Times New Roman" pitchFamily="18" charset="0"/>
                <a:ea typeface="楷体_GB2312" pitchFamily="49" charset="-122"/>
              </a:rPr>
              <a:t>：</a:t>
            </a:r>
            <a:r>
              <a:rPr lang="zh-CN" altLang="en-US" sz="2200">
                <a:latin typeface="Times New Roman" pitchFamily="18" charset="0"/>
                <a:ea typeface="楷体_GB2312" pitchFamily="49" charset="-122"/>
              </a:rPr>
              <a:t>回流比很大时，一般用精馏段塔板温度控制</a:t>
            </a:r>
            <a:r>
              <a:rPr lang="en-US" altLang="zh-CN" sz="2200" i="1">
                <a:latin typeface="Times New Roman" pitchFamily="18" charset="0"/>
                <a:ea typeface="楷体_GB2312" pitchFamily="49" charset="-122"/>
              </a:rPr>
              <a:t>D</a:t>
            </a:r>
            <a:r>
              <a:rPr lang="zh-CN" altLang="en-US" sz="2200">
                <a:latin typeface="Times New Roman" pitchFamily="18" charset="0"/>
                <a:ea typeface="楷体_GB2312" pitchFamily="49" charset="-122"/>
              </a:rPr>
              <a:t>，保持</a:t>
            </a:r>
            <a:r>
              <a:rPr lang="en-US" altLang="zh-CN" sz="2200" i="1">
                <a:latin typeface="Times New Roman" pitchFamily="18" charset="0"/>
                <a:ea typeface="楷体_GB2312" pitchFamily="49" charset="-122"/>
              </a:rPr>
              <a:t>V</a:t>
            </a:r>
            <a:r>
              <a:rPr lang="en-US" altLang="zh-CN" sz="2200" baseline="-25000">
                <a:latin typeface="Times New Roman" pitchFamily="18" charset="0"/>
                <a:ea typeface="楷体_GB2312" pitchFamily="49" charset="-122"/>
              </a:rPr>
              <a:t>S</a:t>
            </a:r>
            <a:r>
              <a:rPr lang="zh-CN" altLang="en-US" sz="2200">
                <a:latin typeface="Times New Roman" pitchFamily="18" charset="0"/>
                <a:ea typeface="楷体_GB2312" pitchFamily="49" charset="-122"/>
              </a:rPr>
              <a:t>流量恒定，见右图</a:t>
            </a:r>
            <a:r>
              <a:rPr lang="en-US" altLang="zh-CN" sz="2200">
                <a:latin typeface="Times New Roman" pitchFamily="18" charset="0"/>
                <a:ea typeface="楷体_GB2312" pitchFamily="49" charset="-122"/>
              </a:rPr>
              <a:t>b</a:t>
            </a:r>
            <a:r>
              <a:rPr lang="zh-CN" altLang="en-US" sz="2200">
                <a:latin typeface="Times New Roman" pitchFamily="18" charset="0"/>
                <a:ea typeface="楷体_GB2312" pitchFamily="49" charset="-122"/>
              </a:rPr>
              <a:t>方案</a:t>
            </a:r>
            <a:r>
              <a:rPr lang="zh-CN" altLang="en-US" sz="2400">
                <a:latin typeface="Times New Roman" pitchFamily="18" charset="0"/>
                <a:ea typeface="楷体_GB2312" pitchFamily="49" charset="-122"/>
              </a:rPr>
              <a:t>。</a:t>
            </a:r>
            <a:r>
              <a:rPr lang="zh-CN" altLang="en-US" sz="2400">
                <a:effectLst>
                  <a:outerShdw blurRad="38100" dist="38100" dir="2700000" algn="tl">
                    <a:srgbClr val="000000"/>
                  </a:outerShdw>
                </a:effectLst>
                <a:latin typeface="Times New Roman" pitchFamily="18" charset="0"/>
                <a:ea typeface="楷体_GB2312" pitchFamily="49" charset="-122"/>
              </a:rPr>
              <a:t> </a:t>
            </a:r>
          </a:p>
        </p:txBody>
      </p:sp>
      <p:pic>
        <p:nvPicPr>
          <p:cNvPr id="95236" name="Picture 4" descr="4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50" y="612775"/>
            <a:ext cx="4152900" cy="581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5"/>
          <p:cNvSpPr>
            <a:spLocks noChangeArrowheads="1"/>
          </p:cNvSpPr>
          <p:nvPr/>
        </p:nvSpPr>
        <p:spPr bwMode="auto">
          <a:xfrm>
            <a:off x="179388" y="333375"/>
            <a:ext cx="3405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kumimoji="1" lang="en-US" altLang="zh-CN" sz="2400">
                <a:solidFill>
                  <a:srgbClr val="FF0000"/>
                </a:solidFill>
                <a:latin typeface="仿宋_GB2312" pitchFamily="49" charset="-122"/>
                <a:ea typeface="仿宋_GB2312" pitchFamily="49" charset="-122"/>
              </a:rPr>
              <a:t>III  </a:t>
            </a:r>
            <a:r>
              <a:rPr kumimoji="1" lang="zh-CN" altLang="en-US" sz="2400">
                <a:solidFill>
                  <a:srgbClr val="FF0000"/>
                </a:solidFill>
                <a:latin typeface="仿宋_GB2312" pitchFamily="49" charset="-122"/>
                <a:ea typeface="仿宋_GB2312" pitchFamily="49" charset="-122"/>
              </a:rPr>
              <a:t>精馏塔的自控流程</a:t>
            </a:r>
          </a:p>
        </p:txBody>
      </p:sp>
    </p:spTree>
    <p:extLst>
      <p:ext uri="{BB962C8B-B14F-4D97-AF65-F5344CB8AC3E}">
        <p14:creationId xmlns:p14="http://schemas.microsoft.com/office/powerpoint/2010/main" val="2216491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blinds(horizontal)">
                                      <p:cBhvr>
                                        <p:cTn id="7" dur="500"/>
                                        <p:tgtEl>
                                          <p:spTgt spid="165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5891"/>
                                        </p:tgtEl>
                                        <p:attrNameLst>
                                          <p:attrName>style.visibility</p:attrName>
                                        </p:attrNameLst>
                                      </p:cBhvr>
                                      <p:to>
                                        <p:strVal val="visible"/>
                                      </p:to>
                                    </p:set>
                                    <p:animEffect transition="in" filter="blinds(horizontal)">
                                      <p:cBhvr>
                                        <p:cTn id="12" dur="500"/>
                                        <p:tgtEl>
                                          <p:spTgt spid="165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p:bldP spid="16589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200025" y="600075"/>
            <a:ext cx="4443413" cy="58531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120000"/>
              </a:lnSpc>
              <a:buClr>
                <a:schemeClr val="folHlink"/>
              </a:buClr>
              <a:buSzPct val="85000"/>
              <a:buFont typeface="Wingdings 2" pitchFamily="18" charset="2"/>
              <a:buNone/>
            </a:pPr>
            <a:r>
              <a:rPr lang="en-US" altLang="zh-CN" sz="2400">
                <a:latin typeface="Times New Roman" pitchFamily="18" charset="0"/>
                <a:ea typeface="楷体_GB2312" pitchFamily="49" charset="-122"/>
              </a:rPr>
              <a:t>2. </a:t>
            </a:r>
            <a:r>
              <a:rPr lang="zh-CN" altLang="en-US" sz="2400">
                <a:latin typeface="Times New Roman" pitchFamily="18" charset="0"/>
                <a:ea typeface="楷体_GB2312" pitchFamily="49" charset="-122"/>
              </a:rPr>
              <a:t>按提馏段指标控制</a:t>
            </a:r>
          </a:p>
          <a:p>
            <a:pPr marL="342900" indent="-342900">
              <a:lnSpc>
                <a:spcPct val="120000"/>
              </a:lnSpc>
              <a:buClr>
                <a:schemeClr val="folHlink"/>
              </a:buClr>
              <a:buSzPct val="85000"/>
              <a:buFont typeface="Wingdings 2" pitchFamily="18" charset="2"/>
              <a:buNone/>
            </a:pPr>
            <a:r>
              <a:rPr lang="zh-CN" altLang="en-US" sz="2400">
                <a:latin typeface="Times New Roman" pitchFamily="18" charset="0"/>
                <a:ea typeface="楷体_GB2312" pitchFamily="49" charset="-122"/>
              </a:rPr>
              <a:t>方案</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：用提馏段塔板温度控制加热蒸汽量，控制</a:t>
            </a:r>
            <a:r>
              <a:rPr lang="en-US" altLang="zh-CN" sz="2400" i="1">
                <a:latin typeface="Times New Roman" pitchFamily="18" charset="0"/>
                <a:ea typeface="楷体_GB2312" pitchFamily="49" charset="-122"/>
              </a:rPr>
              <a:t>V</a:t>
            </a:r>
            <a:r>
              <a:rPr lang="en-US" altLang="zh-CN" sz="2400" baseline="-25000">
                <a:latin typeface="Times New Roman" pitchFamily="18" charset="0"/>
                <a:ea typeface="楷体_GB2312" pitchFamily="49" charset="-122"/>
              </a:rPr>
              <a:t>S</a:t>
            </a:r>
            <a:r>
              <a:rPr lang="zh-CN" altLang="en-US" sz="2400">
                <a:latin typeface="Times New Roman" pitchFamily="18" charset="0"/>
                <a:ea typeface="楷体_GB2312" pitchFamily="49" charset="-122"/>
              </a:rPr>
              <a:t>，保持</a:t>
            </a:r>
            <a:r>
              <a:rPr lang="en-US" altLang="zh-CN" sz="2400" i="1">
                <a:latin typeface="Times New Roman" pitchFamily="18" charset="0"/>
                <a:ea typeface="楷体_GB2312" pitchFamily="49" charset="-122"/>
              </a:rPr>
              <a:t>L</a:t>
            </a:r>
            <a:r>
              <a:rPr lang="en-US" altLang="zh-CN" sz="2400" baseline="-25000">
                <a:latin typeface="Times New Roman" pitchFamily="18" charset="0"/>
                <a:ea typeface="楷体_GB2312" pitchFamily="49" charset="-122"/>
              </a:rPr>
              <a:t>R</a:t>
            </a:r>
            <a:r>
              <a:rPr lang="zh-CN" altLang="en-US" sz="2400">
                <a:latin typeface="Times New Roman" pitchFamily="18" charset="0"/>
                <a:ea typeface="楷体_GB2312" pitchFamily="49" charset="-122"/>
              </a:rPr>
              <a:t>恒定，</a:t>
            </a:r>
            <a:r>
              <a:rPr lang="en-US" altLang="zh-CN" sz="2400" i="1">
                <a:latin typeface="Times New Roman" pitchFamily="18" charset="0"/>
                <a:ea typeface="楷体_GB2312" pitchFamily="49" charset="-122"/>
              </a:rPr>
              <a:t>D</a:t>
            </a:r>
            <a:r>
              <a:rPr lang="zh-CN" altLang="en-US" sz="2400">
                <a:latin typeface="Times New Roman" pitchFamily="18" charset="0"/>
                <a:ea typeface="楷体_GB2312" pitchFamily="49" charset="-122"/>
              </a:rPr>
              <a:t>和</a:t>
            </a:r>
            <a:r>
              <a:rPr lang="en-US" altLang="zh-CN" sz="2400" i="1">
                <a:latin typeface="Times New Roman" pitchFamily="18" charset="0"/>
                <a:ea typeface="楷体_GB2312" pitchFamily="49" charset="-122"/>
              </a:rPr>
              <a:t>W</a:t>
            </a:r>
            <a:r>
              <a:rPr lang="zh-CN" altLang="en-US" sz="2400">
                <a:latin typeface="Times New Roman" pitchFamily="18" charset="0"/>
                <a:ea typeface="楷体_GB2312" pitchFamily="49" charset="-122"/>
              </a:rPr>
              <a:t>都按物料平衡关系，由液位调节器控制，如右图</a:t>
            </a:r>
            <a:r>
              <a:rPr lang="en-US" altLang="zh-CN" sz="2400">
                <a:latin typeface="Times New Roman" pitchFamily="18" charset="0"/>
                <a:ea typeface="楷体_GB2312" pitchFamily="49" charset="-122"/>
              </a:rPr>
              <a:t>a</a:t>
            </a:r>
            <a:r>
              <a:rPr lang="zh-CN" altLang="en-US" sz="2400">
                <a:latin typeface="Times New Roman" pitchFamily="18" charset="0"/>
                <a:ea typeface="楷体_GB2312" pitchFamily="49" charset="-122"/>
              </a:rPr>
              <a:t>方案。</a:t>
            </a:r>
            <a:r>
              <a:rPr lang="zh-CN" altLang="en-US" sz="2400" u="sng">
                <a:latin typeface="Times New Roman" pitchFamily="18" charset="0"/>
                <a:ea typeface="楷体_GB2312" pitchFamily="49" charset="-122"/>
              </a:rPr>
              <a:t>目前应用最多的方案</a:t>
            </a:r>
            <a:r>
              <a:rPr lang="zh-CN" altLang="en-US" sz="2400">
                <a:latin typeface="Times New Roman" pitchFamily="18" charset="0"/>
                <a:ea typeface="楷体_GB2312" pitchFamily="49" charset="-122"/>
              </a:rPr>
              <a:t>。</a:t>
            </a:r>
          </a:p>
          <a:p>
            <a:pPr marL="342900" indent="-342900">
              <a:lnSpc>
                <a:spcPct val="120000"/>
              </a:lnSpc>
              <a:buClr>
                <a:schemeClr val="folHlink"/>
              </a:buClr>
              <a:buSzPct val="85000"/>
              <a:buFont typeface="Wingdings 2" pitchFamily="18" charset="2"/>
              <a:buNone/>
            </a:pPr>
            <a:r>
              <a:rPr lang="zh-CN" altLang="en-US" sz="2400">
                <a:latin typeface="Times New Roman" pitchFamily="18" charset="0"/>
                <a:ea typeface="楷体_GB2312" pitchFamily="49" charset="-122"/>
              </a:rPr>
              <a:t>方案</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：用提馏段塔板温度控制釜液流量</a:t>
            </a:r>
            <a:r>
              <a:rPr lang="en-US" altLang="zh-CN" sz="2400" i="1">
                <a:latin typeface="Times New Roman" pitchFamily="18" charset="0"/>
                <a:ea typeface="楷体_GB2312" pitchFamily="49" charset="-122"/>
              </a:rPr>
              <a:t>W</a:t>
            </a:r>
            <a:r>
              <a:rPr lang="zh-CN" altLang="en-US" sz="2400">
                <a:latin typeface="Times New Roman" pitchFamily="18" charset="0"/>
                <a:ea typeface="楷体_GB2312" pitchFamily="49" charset="-122"/>
              </a:rPr>
              <a:t>，保持</a:t>
            </a:r>
            <a:r>
              <a:rPr lang="en-US" altLang="zh-CN" sz="2400" i="1">
                <a:latin typeface="Times New Roman" pitchFamily="18" charset="0"/>
                <a:ea typeface="楷体_GB2312" pitchFamily="49" charset="-122"/>
              </a:rPr>
              <a:t>L</a:t>
            </a:r>
            <a:r>
              <a:rPr lang="en-US" altLang="zh-CN" sz="2400" baseline="-25000">
                <a:latin typeface="Times New Roman" pitchFamily="18" charset="0"/>
                <a:ea typeface="楷体_GB2312" pitchFamily="49" charset="-122"/>
              </a:rPr>
              <a:t>R</a:t>
            </a:r>
            <a:r>
              <a:rPr lang="zh-CN" altLang="en-US" sz="2400">
                <a:latin typeface="Times New Roman" pitchFamily="18" charset="0"/>
                <a:ea typeface="楷体_GB2312" pitchFamily="49" charset="-122"/>
              </a:rPr>
              <a:t>恒定，</a:t>
            </a:r>
            <a:r>
              <a:rPr lang="en-US" altLang="zh-CN" sz="2400" i="1">
                <a:latin typeface="Times New Roman" pitchFamily="18" charset="0"/>
                <a:ea typeface="楷体_GB2312" pitchFamily="49" charset="-122"/>
              </a:rPr>
              <a:t>D</a:t>
            </a:r>
            <a:r>
              <a:rPr lang="zh-CN" altLang="en-US" sz="2400">
                <a:latin typeface="Times New Roman" pitchFamily="18" charset="0"/>
                <a:ea typeface="楷体_GB2312" pitchFamily="49" charset="-122"/>
              </a:rPr>
              <a:t>由回流罐的液位调节，蒸汽量由再沸器的液位调节，见右图</a:t>
            </a:r>
            <a:r>
              <a:rPr lang="en-US" altLang="zh-CN" sz="2400">
                <a:latin typeface="Times New Roman" pitchFamily="18" charset="0"/>
                <a:ea typeface="楷体_GB2312" pitchFamily="49" charset="-122"/>
              </a:rPr>
              <a:t>b</a:t>
            </a:r>
            <a:r>
              <a:rPr lang="zh-CN" altLang="en-US" sz="2400">
                <a:latin typeface="Times New Roman" pitchFamily="18" charset="0"/>
                <a:ea typeface="楷体_GB2312" pitchFamily="49" charset="-122"/>
              </a:rPr>
              <a:t>方案。该方案</a:t>
            </a:r>
            <a:r>
              <a:rPr lang="zh-CN" altLang="en-US" sz="2400" u="sng">
                <a:latin typeface="Times New Roman" pitchFamily="18" charset="0"/>
                <a:ea typeface="楷体_GB2312" pitchFamily="49" charset="-122"/>
              </a:rPr>
              <a:t>当</a:t>
            </a:r>
            <a:r>
              <a:rPr lang="en-US" altLang="zh-CN" sz="2400" i="1" u="sng">
                <a:latin typeface="Times New Roman" pitchFamily="18" charset="0"/>
                <a:ea typeface="楷体_GB2312" pitchFamily="49" charset="-122"/>
              </a:rPr>
              <a:t>W</a:t>
            </a:r>
            <a:r>
              <a:rPr lang="zh-CN" altLang="en-US" sz="2400" u="sng">
                <a:latin typeface="Times New Roman" pitchFamily="18" charset="0"/>
                <a:ea typeface="楷体_GB2312" pitchFamily="49" charset="-122"/>
              </a:rPr>
              <a:t>较小时比较平稳</a:t>
            </a:r>
            <a:r>
              <a:rPr lang="zh-CN" altLang="en-US" sz="2400">
                <a:latin typeface="Times New Roman" pitchFamily="18" charset="0"/>
                <a:ea typeface="楷体_GB2312" pitchFamily="49" charset="-122"/>
              </a:rPr>
              <a:t>。</a:t>
            </a:r>
          </a:p>
        </p:txBody>
      </p:sp>
      <p:pic>
        <p:nvPicPr>
          <p:cNvPr id="96259" name="Picture 3" descr="4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775" y="412750"/>
            <a:ext cx="3848100" cy="607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046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blinds(horizontal)">
                                      <p:cBhvr>
                                        <p:cTn id="7" dur="500"/>
                                        <p:tgtEl>
                                          <p:spTgt spid="166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266700" y="585788"/>
            <a:ext cx="4194175" cy="457200"/>
          </a:xfrm>
          <a:prstGeom prst="rect">
            <a:avLst/>
          </a:prstGeom>
          <a:noFill/>
          <a:ln w="12700">
            <a:noFill/>
            <a:miter lim="800000"/>
            <a:headEnd/>
            <a:tailEnd/>
          </a:ln>
          <a:effectLst/>
        </p:spPr>
        <p:txBody>
          <a:bodyPr anchor="ctr">
            <a:spAutoFit/>
          </a:bodyPr>
          <a:lstStyle/>
          <a:p>
            <a:pPr defTabSz="762000">
              <a:defRPr/>
            </a:pPr>
            <a:r>
              <a:rPr kumimoji="1" lang="zh-CN" altLang="en-US" sz="2400">
                <a:latin typeface="Tahoma" pitchFamily="34" charset="0"/>
                <a:ea typeface="楷体_GB2312" pitchFamily="49" charset="-122"/>
              </a:rPr>
              <a:t>二、蒸馏塔的具体控制方案</a:t>
            </a:r>
            <a:r>
              <a:rPr kumimoji="1" lang="zh-CN" altLang="en-US" sz="2400">
                <a:effectLst>
                  <a:outerShdw blurRad="38100" dist="38100" dir="2700000" algn="tl">
                    <a:srgbClr val="000000"/>
                  </a:outerShdw>
                </a:effectLst>
                <a:latin typeface="Tahoma" pitchFamily="34" charset="0"/>
                <a:ea typeface="楷体_GB2312" pitchFamily="49" charset="-122"/>
              </a:rPr>
              <a:t> </a:t>
            </a:r>
          </a:p>
        </p:txBody>
      </p:sp>
      <p:sp>
        <p:nvSpPr>
          <p:cNvPr id="167939" name="Rectangle 3"/>
          <p:cNvSpPr>
            <a:spLocks noChangeArrowheads="1"/>
          </p:cNvSpPr>
          <p:nvPr/>
        </p:nvSpPr>
        <p:spPr bwMode="auto">
          <a:xfrm>
            <a:off x="285750" y="1022350"/>
            <a:ext cx="8555038"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120000"/>
              </a:lnSpc>
            </a:pPr>
            <a:r>
              <a:rPr lang="en-US" altLang="zh-CN" sz="2400">
                <a:latin typeface="Times New Roman" pitchFamily="18" charset="0"/>
                <a:ea typeface="楷体_GB2312" pitchFamily="49" charset="-122"/>
              </a:rPr>
              <a:t>1. </a:t>
            </a:r>
            <a:r>
              <a:rPr lang="zh-CN" altLang="en-US" sz="2400">
                <a:latin typeface="Times New Roman" pitchFamily="18" charset="0"/>
                <a:ea typeface="楷体_GB2312" pitchFamily="49" charset="-122"/>
              </a:rPr>
              <a:t>塔顶压力控制</a:t>
            </a:r>
          </a:p>
          <a:p>
            <a:pPr>
              <a:lnSpc>
                <a:spcPct val="120000"/>
              </a:lnSpc>
              <a:buClr>
                <a:schemeClr val="hlink"/>
              </a:buClr>
              <a:buFont typeface="Wingdings" pitchFamily="2" charset="2"/>
              <a:buNone/>
            </a:pPr>
            <a:r>
              <a:rPr lang="en-US" altLang="zh-CN" sz="2400">
                <a:latin typeface="Times New Roman" pitchFamily="18" charset="0"/>
                <a:ea typeface="楷体_GB2312" pitchFamily="49" charset="-122"/>
              </a:rPr>
              <a:t>(1) </a:t>
            </a:r>
            <a:r>
              <a:rPr lang="zh-CN" altLang="en-US" sz="2400">
                <a:latin typeface="Times New Roman" pitchFamily="18" charset="0"/>
                <a:ea typeface="楷体_GB2312" pitchFamily="49" charset="-122"/>
              </a:rPr>
              <a:t>塔顶气体不冷凝时，用塔顶线调节阀；</a:t>
            </a:r>
          </a:p>
          <a:p>
            <a:pPr>
              <a:lnSpc>
                <a:spcPct val="120000"/>
              </a:lnSpc>
              <a:buClr>
                <a:schemeClr val="hlink"/>
              </a:buClr>
              <a:buFont typeface="Wingdings" pitchFamily="2" charset="2"/>
              <a:buNone/>
            </a:pPr>
            <a:r>
              <a:rPr lang="en-US" altLang="zh-CN" sz="2400">
                <a:latin typeface="Times New Roman" pitchFamily="18" charset="0"/>
                <a:ea typeface="楷体_GB2312" pitchFamily="49" charset="-122"/>
              </a:rPr>
              <a:t>(2) </a:t>
            </a:r>
            <a:r>
              <a:rPr lang="zh-CN" altLang="en-US" sz="2400">
                <a:latin typeface="Times New Roman" pitchFamily="18" charset="0"/>
                <a:ea typeface="楷体_GB2312" pitchFamily="49" charset="-122"/>
              </a:rPr>
              <a:t>部分冷凝时，在回流罐出口不凝气线设调节阀。</a:t>
            </a:r>
          </a:p>
        </p:txBody>
      </p:sp>
      <p:pic>
        <p:nvPicPr>
          <p:cNvPr id="97284" name="Picture 4" descr="t4-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63" y="2511425"/>
            <a:ext cx="5995987"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4075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blinds(horizontal)">
                                      <p:cBhvr>
                                        <p:cTn id="7" dur="500"/>
                                        <p:tgtEl>
                                          <p:spTgt spid="16793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7939"/>
                                        </p:tgtEl>
                                        <p:attrNameLst>
                                          <p:attrName>style.visibility</p:attrName>
                                        </p:attrNameLst>
                                      </p:cBhvr>
                                      <p:to>
                                        <p:strVal val="visible"/>
                                      </p:to>
                                    </p:set>
                                    <p:animEffect transition="in" filter="blinds(horizontal)">
                                      <p:cBhvr>
                                        <p:cTn id="10" dur="500"/>
                                        <p:tgtEl>
                                          <p:spTgt spid="16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P spid="16793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258763" y="476250"/>
            <a:ext cx="85550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120000"/>
              </a:lnSpc>
              <a:buClr>
                <a:schemeClr val="hlink"/>
              </a:buClr>
              <a:buFont typeface="Wingdings" pitchFamily="2" charset="2"/>
              <a:buNone/>
            </a:pPr>
            <a:r>
              <a:rPr lang="en-US" altLang="zh-CN" sz="2400">
                <a:latin typeface="Times New Roman" pitchFamily="18" charset="0"/>
                <a:ea typeface="楷体_GB2312" pitchFamily="49" charset="-122"/>
              </a:rPr>
              <a:t>(3) </a:t>
            </a:r>
            <a:r>
              <a:rPr lang="zh-CN" altLang="en-US" sz="2400">
                <a:latin typeface="Times New Roman" pitchFamily="18" charset="0"/>
                <a:ea typeface="楷体_GB2312" pitchFamily="49" charset="-122"/>
              </a:rPr>
              <a:t>塔顶全凝时，塔顶压力控制方案如下：</a:t>
            </a:r>
          </a:p>
        </p:txBody>
      </p:sp>
      <p:sp>
        <p:nvSpPr>
          <p:cNvPr id="168963" name="Rectangle 3"/>
          <p:cNvSpPr>
            <a:spLocks noChangeArrowheads="1"/>
          </p:cNvSpPr>
          <p:nvPr/>
        </p:nvSpPr>
        <p:spPr bwMode="auto">
          <a:xfrm>
            <a:off x="250825" y="981075"/>
            <a:ext cx="7651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125000"/>
              </a:lnSpc>
            </a:pPr>
            <a:r>
              <a:rPr lang="en-US" altLang="zh-CN" sz="2400">
                <a:latin typeface="Times New Roman" pitchFamily="18" charset="0"/>
                <a:ea typeface="楷体_GB2312" pitchFamily="49" charset="-122"/>
              </a:rPr>
              <a:t>① </a:t>
            </a:r>
            <a:r>
              <a:rPr lang="zh-CN" altLang="en-US" sz="2400">
                <a:latin typeface="Times New Roman" pitchFamily="18" charset="0"/>
                <a:ea typeface="楷体_GB2312" pitchFamily="49" charset="-122"/>
              </a:rPr>
              <a:t>常压塔：塔顶可不设压力控制系统，</a:t>
            </a:r>
          </a:p>
          <a:p>
            <a:pPr>
              <a:lnSpc>
                <a:spcPct val="125000"/>
              </a:lnSpc>
            </a:pPr>
            <a:r>
              <a:rPr lang="zh-CN" altLang="en-US" sz="2400">
                <a:latin typeface="Times New Roman" pitchFamily="18" charset="0"/>
                <a:ea typeface="楷体_GB2312" pitchFamily="49" charset="-122"/>
              </a:rPr>
              <a:t>     回流罐设一通大气的管道。</a:t>
            </a:r>
          </a:p>
        </p:txBody>
      </p:sp>
      <p:sp>
        <p:nvSpPr>
          <p:cNvPr id="168964" name="Rectangle 4"/>
          <p:cNvSpPr>
            <a:spLocks noChangeArrowheads="1"/>
          </p:cNvSpPr>
          <p:nvPr/>
        </p:nvSpPr>
        <p:spPr bwMode="auto">
          <a:xfrm>
            <a:off x="236538" y="1943100"/>
            <a:ext cx="5162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nSpc>
                <a:spcPct val="125000"/>
              </a:lnSpc>
            </a:pPr>
            <a:r>
              <a:rPr lang="en-US" altLang="zh-CN" sz="2400">
                <a:latin typeface="Times New Roman" pitchFamily="18" charset="0"/>
                <a:ea typeface="楷体_GB2312" pitchFamily="49" charset="-122"/>
              </a:rPr>
              <a:t>② </a:t>
            </a:r>
            <a:r>
              <a:rPr lang="zh-CN" altLang="en-US" sz="2400">
                <a:latin typeface="Times New Roman" pitchFamily="18" charset="0"/>
                <a:ea typeface="楷体_GB2312" pitchFamily="49" charset="-122"/>
              </a:rPr>
              <a:t>减压塔：改变不凝性气体抽吸量；</a:t>
            </a:r>
          </a:p>
          <a:p>
            <a:pPr>
              <a:lnSpc>
                <a:spcPct val="125000"/>
              </a:lnSpc>
            </a:pPr>
            <a:r>
              <a:rPr lang="zh-CN" altLang="en-US" sz="2400">
                <a:latin typeface="Times New Roman" pitchFamily="18" charset="0"/>
                <a:ea typeface="楷体_GB2312" pitchFamily="49" charset="-122"/>
              </a:rPr>
              <a:t>改变旁路吸入空气或惰性气体量。</a:t>
            </a:r>
          </a:p>
        </p:txBody>
      </p:sp>
      <p:pic>
        <p:nvPicPr>
          <p:cNvPr id="98309" name="Picture 5" descr="t4-18"/>
          <p:cNvPicPr>
            <a:picLocks noChangeAspect="1" noChangeArrowheads="1"/>
          </p:cNvPicPr>
          <p:nvPr/>
        </p:nvPicPr>
        <p:blipFill>
          <a:blip r:embed="rId2">
            <a:extLst>
              <a:ext uri="{28A0092B-C50C-407E-A947-70E740481C1C}">
                <a14:useLocalDpi xmlns:a14="http://schemas.microsoft.com/office/drawing/2010/main" val="0"/>
              </a:ext>
            </a:extLst>
          </a:blip>
          <a:srcRect b="50629"/>
          <a:stretch>
            <a:fillRect/>
          </a:stretch>
        </p:blipFill>
        <p:spPr bwMode="auto">
          <a:xfrm>
            <a:off x="862013" y="3201988"/>
            <a:ext cx="73850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772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blinds(horizontal)">
                                      <p:cBhvr>
                                        <p:cTn id="7" dur="500"/>
                                        <p:tgtEl>
                                          <p:spTgt spid="16896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8963"/>
                                        </p:tgtEl>
                                        <p:attrNameLst>
                                          <p:attrName>style.visibility</p:attrName>
                                        </p:attrNameLst>
                                      </p:cBhvr>
                                      <p:to>
                                        <p:strVal val="visible"/>
                                      </p:to>
                                    </p:set>
                                    <p:animEffect transition="in" filter="blinds(horizontal)">
                                      <p:cBhvr>
                                        <p:cTn id="10" dur="500"/>
                                        <p:tgtEl>
                                          <p:spTgt spid="16896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8964"/>
                                        </p:tgtEl>
                                        <p:attrNameLst>
                                          <p:attrName>style.visibility</p:attrName>
                                        </p:attrNameLst>
                                      </p:cBhvr>
                                      <p:to>
                                        <p:strVal val="visible"/>
                                      </p:to>
                                    </p:set>
                                    <p:animEffect transition="in" filter="blinds(horizontal)">
                                      <p:cBhvr>
                                        <p:cTn id="13"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P spid="168963" grpId="0"/>
      <p:bldP spid="16896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t4-18"/>
          <p:cNvPicPr>
            <a:picLocks noChangeAspect="1" noChangeArrowheads="1"/>
          </p:cNvPicPr>
          <p:nvPr/>
        </p:nvPicPr>
        <p:blipFill>
          <a:blip r:embed="rId2">
            <a:extLst>
              <a:ext uri="{28A0092B-C50C-407E-A947-70E740481C1C}">
                <a14:useLocalDpi xmlns:a14="http://schemas.microsoft.com/office/drawing/2010/main" val="0"/>
              </a:ext>
            </a:extLst>
          </a:blip>
          <a:srcRect t="50046"/>
          <a:stretch>
            <a:fillRect/>
          </a:stretch>
        </p:blipFill>
        <p:spPr bwMode="auto">
          <a:xfrm>
            <a:off x="34925" y="44450"/>
            <a:ext cx="69469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7" name="Rectangle 3"/>
          <p:cNvSpPr>
            <a:spLocks noChangeArrowheads="1"/>
          </p:cNvSpPr>
          <p:nvPr/>
        </p:nvSpPr>
        <p:spPr bwMode="auto">
          <a:xfrm>
            <a:off x="252413" y="3600450"/>
            <a:ext cx="5624512"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120000"/>
              </a:lnSpc>
            </a:pPr>
            <a:r>
              <a:rPr lang="en-US" altLang="zh-CN" sz="2400">
                <a:latin typeface="Times New Roman" pitchFamily="18" charset="0"/>
                <a:ea typeface="楷体_GB2312" pitchFamily="49" charset="-122"/>
              </a:rPr>
              <a:t>③</a:t>
            </a:r>
            <a:r>
              <a:rPr lang="zh-CN" altLang="en-US" sz="2400">
                <a:latin typeface="Times New Roman" pitchFamily="18" charset="0"/>
                <a:ea typeface="楷体_GB2312" pitchFamily="49" charset="-122"/>
              </a:rPr>
              <a:t>加压塔</a:t>
            </a:r>
          </a:p>
          <a:p>
            <a:pPr>
              <a:lnSpc>
                <a:spcPct val="120000"/>
              </a:lnSpc>
            </a:pPr>
            <a:r>
              <a:rPr lang="en-US" altLang="zh-CN" sz="2400">
                <a:latin typeface="Times New Roman" pitchFamily="18" charset="0"/>
                <a:ea typeface="楷体_GB2312" pitchFamily="49" charset="-122"/>
              </a:rPr>
              <a:t>a.</a:t>
            </a:r>
            <a:r>
              <a:rPr lang="zh-CN" altLang="en-US" sz="2400">
                <a:latin typeface="Times New Roman" pitchFamily="18" charset="0"/>
                <a:ea typeface="楷体_GB2312" pitchFamily="49" charset="-122"/>
              </a:rPr>
              <a:t>馏出物中不含或仅含微量不凝性体时：</a:t>
            </a:r>
          </a:p>
          <a:p>
            <a:pPr>
              <a:lnSpc>
                <a:spcPct val="120000"/>
              </a:lnSpc>
              <a:buFont typeface="Wingdings" pitchFamily="2" charset="2"/>
              <a:buChar char="Ø"/>
            </a:pPr>
            <a:r>
              <a:rPr lang="zh-CN" altLang="en-US" sz="2400">
                <a:latin typeface="Times New Roman" pitchFamily="18" charset="0"/>
                <a:ea typeface="楷体_GB2312" pitchFamily="49" charset="-122"/>
              </a:rPr>
              <a:t>冷凝器的冷剂量控制；</a:t>
            </a:r>
          </a:p>
          <a:p>
            <a:pPr>
              <a:lnSpc>
                <a:spcPct val="120000"/>
              </a:lnSpc>
              <a:buFont typeface="Wingdings" pitchFamily="2" charset="2"/>
              <a:buChar char="Ø"/>
            </a:pPr>
            <a:r>
              <a:rPr lang="zh-CN" altLang="en-US" sz="2400">
                <a:latin typeface="Times New Roman" pitchFamily="18" charset="0"/>
                <a:ea typeface="楷体_GB2312" pitchFamily="49" charset="-122"/>
              </a:rPr>
              <a:t>直接调节塔顶气相流量；</a:t>
            </a:r>
          </a:p>
          <a:p>
            <a:pPr>
              <a:lnSpc>
                <a:spcPct val="120000"/>
              </a:lnSpc>
              <a:buFont typeface="Wingdings" pitchFamily="2" charset="2"/>
              <a:buChar char="Ø"/>
            </a:pPr>
            <a:r>
              <a:rPr lang="zh-CN" altLang="en-US" sz="2400">
                <a:latin typeface="Times New Roman" pitchFamily="18" charset="0"/>
                <a:ea typeface="楷体_GB2312" pitchFamily="49" charset="-122"/>
              </a:rPr>
              <a:t>采用热旁路；</a:t>
            </a:r>
          </a:p>
          <a:p>
            <a:pPr>
              <a:lnSpc>
                <a:spcPct val="120000"/>
              </a:lnSpc>
              <a:buFont typeface="Wingdings" pitchFamily="2" charset="2"/>
              <a:buChar char="Ø"/>
            </a:pPr>
            <a:r>
              <a:rPr lang="zh-CN" altLang="en-US" sz="2400">
                <a:latin typeface="Times New Roman" pitchFamily="18" charset="0"/>
                <a:ea typeface="楷体_GB2312" pitchFamily="49" charset="-122"/>
              </a:rPr>
              <a:t>用冷凝器排液量与热旁路接合的方法。</a:t>
            </a:r>
          </a:p>
        </p:txBody>
      </p:sp>
      <p:pic>
        <p:nvPicPr>
          <p:cNvPr id="169988" name="Picture 4" descr="t4-22"/>
          <p:cNvPicPr>
            <a:picLocks noChangeAspect="1" noChangeArrowheads="1"/>
          </p:cNvPicPr>
          <p:nvPr/>
        </p:nvPicPr>
        <p:blipFill>
          <a:blip r:embed="rId3">
            <a:extLst>
              <a:ext uri="{28A0092B-C50C-407E-A947-70E740481C1C}">
                <a14:useLocalDpi xmlns:a14="http://schemas.microsoft.com/office/drawing/2010/main" val="0"/>
              </a:ext>
            </a:extLst>
          </a:blip>
          <a:srcRect r="58507"/>
          <a:stretch>
            <a:fillRect/>
          </a:stretch>
        </p:blipFill>
        <p:spPr bwMode="auto">
          <a:xfrm>
            <a:off x="5859463" y="3460750"/>
            <a:ext cx="2882900"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3" name="Line 5"/>
          <p:cNvSpPr>
            <a:spLocks noChangeShapeType="1"/>
          </p:cNvSpPr>
          <p:nvPr/>
        </p:nvSpPr>
        <p:spPr bwMode="auto">
          <a:xfrm>
            <a:off x="215900" y="3284538"/>
            <a:ext cx="8820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562265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animEffect transition="in" filter="blinds(horizontal)">
                                      <p:cBhvr>
                                        <p:cTn id="7" dur="500"/>
                                        <p:tgtEl>
                                          <p:spTgt spid="169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8"/>
                                        </p:tgtEl>
                                        <p:attrNameLst>
                                          <p:attrName>style.visibility</p:attrName>
                                        </p:attrNameLst>
                                      </p:cBhvr>
                                      <p:to>
                                        <p:strVal val="visible"/>
                                      </p:to>
                                    </p:set>
                                    <p:animEffect transition="in" filter="blinds(horizontal)">
                                      <p:cBhvr>
                                        <p:cTn id="12"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t4-22"/>
          <p:cNvPicPr>
            <a:picLocks noChangeAspect="1" noChangeArrowheads="1"/>
          </p:cNvPicPr>
          <p:nvPr/>
        </p:nvPicPr>
        <p:blipFill>
          <a:blip r:embed="rId2">
            <a:extLst>
              <a:ext uri="{28A0092B-C50C-407E-A947-70E740481C1C}">
                <a14:useLocalDpi xmlns:a14="http://schemas.microsoft.com/office/drawing/2010/main" val="0"/>
              </a:ext>
            </a:extLst>
          </a:blip>
          <a:srcRect l="55144"/>
          <a:stretch>
            <a:fillRect/>
          </a:stretch>
        </p:blipFill>
        <p:spPr bwMode="auto">
          <a:xfrm>
            <a:off x="728216" y="1691159"/>
            <a:ext cx="3622675"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011" name="Picture 3" descr="t4-25"/>
          <p:cNvPicPr>
            <a:picLocks noChangeAspect="1" noChangeArrowheads="1"/>
          </p:cNvPicPr>
          <p:nvPr/>
        </p:nvPicPr>
        <p:blipFill>
          <a:blip r:embed="rId3">
            <a:extLst>
              <a:ext uri="{28A0092B-C50C-407E-A947-70E740481C1C}">
                <a14:useLocalDpi xmlns:a14="http://schemas.microsoft.com/office/drawing/2010/main" val="0"/>
              </a:ext>
            </a:extLst>
          </a:blip>
          <a:srcRect r="56041"/>
          <a:stretch>
            <a:fillRect/>
          </a:stretch>
        </p:blipFill>
        <p:spPr bwMode="auto">
          <a:xfrm>
            <a:off x="4716016" y="1484784"/>
            <a:ext cx="3673475"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310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blinds(horizontal)">
                                      <p:cBhvr>
                                        <p:cTn id="7" dur="500"/>
                                        <p:tgtEl>
                                          <p:spTgt spid="171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1011"/>
                                        </p:tgtEl>
                                        <p:attrNameLst>
                                          <p:attrName>style.visibility</p:attrName>
                                        </p:attrNameLst>
                                      </p:cBhvr>
                                      <p:to>
                                        <p:strVal val="visible"/>
                                      </p:to>
                                    </p:set>
                                    <p:animEffect transition="in" filter="blinds(horizontal)">
                                      <p:cBhvr>
                                        <p:cTn id="12" dur="500"/>
                                        <p:tgtEl>
                                          <p:spTgt spid="17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299854" y="473075"/>
            <a:ext cx="8624888" cy="2295525"/>
          </a:xfrm>
          <a:prstGeom prst="rect">
            <a:avLst/>
          </a:prstGeom>
          <a:noFill/>
          <a:ln w="127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269875" indent="-269875">
              <a:lnSpc>
                <a:spcPct val="120000"/>
              </a:lnSpc>
              <a:buFont typeface="Wingdings" pitchFamily="2" charset="2"/>
              <a:buNone/>
            </a:pPr>
            <a:r>
              <a:rPr lang="en-US" altLang="zh-CN" sz="2400" dirty="0">
                <a:latin typeface="Times New Roman" pitchFamily="18" charset="0"/>
                <a:ea typeface="楷体_GB2312" pitchFamily="49" charset="-122"/>
              </a:rPr>
              <a:t>b. </a:t>
            </a:r>
            <a:r>
              <a:rPr lang="zh-CN" altLang="en-US" sz="2400" dirty="0">
                <a:latin typeface="Times New Roman" pitchFamily="18" charset="0"/>
                <a:ea typeface="楷体_GB2312" pitchFamily="49" charset="-122"/>
              </a:rPr>
              <a:t>馏出物中含有少量不凝气：分程控制，首先用冷却水调节阀控制塔压，再打开放空阀，维持塔压。</a:t>
            </a:r>
          </a:p>
          <a:p>
            <a:pPr marL="269875" indent="-269875">
              <a:lnSpc>
                <a:spcPct val="120000"/>
              </a:lnSpc>
              <a:buFont typeface="Wingdings" pitchFamily="2" charset="2"/>
              <a:buNone/>
            </a:pPr>
            <a:r>
              <a:rPr lang="en-US" altLang="zh-CN" sz="2400" dirty="0">
                <a:latin typeface="Times New Roman" pitchFamily="18" charset="0"/>
                <a:ea typeface="楷体_GB2312" pitchFamily="49" charset="-122"/>
              </a:rPr>
              <a:t>c. </a:t>
            </a:r>
            <a:r>
              <a:rPr lang="zh-CN" altLang="en-US" sz="2400" dirty="0">
                <a:latin typeface="Times New Roman" pitchFamily="18" charset="0"/>
                <a:ea typeface="楷体_GB2312" pitchFamily="49" charset="-122"/>
              </a:rPr>
              <a:t>馏出物中含有较多不凝气：改变回流罐的气相排放量，适于进料流量、组分、塔釜加热蒸汽压力波动不大，且塔顶蒸汽流经冷凝器的阻力变化不大的条件。</a:t>
            </a:r>
          </a:p>
        </p:txBody>
      </p:sp>
      <p:pic>
        <p:nvPicPr>
          <p:cNvPr id="101379" name="Picture 3" descr="t4-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2768600"/>
            <a:ext cx="8440738"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6954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blinds(horizontal)">
                                      <p:cBhvr>
                                        <p:cTn id="7" dur="500"/>
                                        <p:tgtEl>
                                          <p:spTgt spid="172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85763" y="476672"/>
            <a:ext cx="8440737" cy="141605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eaLnBrk="1" hangingPunct="1">
              <a:lnSpc>
                <a:spcPct val="120000"/>
              </a:lnSpc>
            </a:pPr>
            <a:r>
              <a:rPr lang="en-US" altLang="zh-CN" sz="2400" dirty="0">
                <a:latin typeface="Times New Roman" pitchFamily="18" charset="0"/>
                <a:ea typeface="楷体_GB2312" pitchFamily="49" charset="-122"/>
              </a:rPr>
              <a:t>2. </a:t>
            </a:r>
            <a:r>
              <a:rPr lang="zh-CN" altLang="en-US" sz="2400" dirty="0">
                <a:latin typeface="Times New Roman" pitchFamily="18" charset="0"/>
                <a:ea typeface="楷体_GB2312" pitchFamily="49" charset="-122"/>
              </a:rPr>
              <a:t>精馏塔的温度控制</a:t>
            </a:r>
          </a:p>
          <a:p>
            <a:pPr algn="just" eaLnBrk="1" hangingPunct="1">
              <a:lnSpc>
                <a:spcPct val="120000"/>
              </a:lnSpc>
            </a:pPr>
            <a:r>
              <a:rPr lang="zh-CN" altLang="en-US" sz="2400" dirty="0">
                <a:latin typeface="Times New Roman" pitchFamily="18" charset="0"/>
                <a:ea typeface="楷体_GB2312" pitchFamily="49" charset="-122"/>
              </a:rPr>
              <a:t>分馏塔顶温度：以塔顶冷凝回流量或塔顶循环回流量。</a:t>
            </a:r>
          </a:p>
          <a:p>
            <a:pPr algn="just" eaLnBrk="1" hangingPunct="1">
              <a:lnSpc>
                <a:spcPct val="120000"/>
              </a:lnSpc>
            </a:pPr>
            <a:r>
              <a:rPr lang="zh-CN" altLang="en-US" sz="2400" dirty="0">
                <a:latin typeface="Times New Roman" pitchFamily="18" charset="0"/>
                <a:ea typeface="楷体_GB2312" pitchFamily="49" charset="-122"/>
              </a:rPr>
              <a:t>再沸器温度：热载体流量控制</a:t>
            </a:r>
          </a:p>
        </p:txBody>
      </p:sp>
      <p:pic>
        <p:nvPicPr>
          <p:cNvPr id="102403" name="Picture 3" descr="t4-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2339975"/>
            <a:ext cx="79422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831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blinds(horizontal)">
                                      <p:cBhvr>
                                        <p:cTn id="7" dur="500"/>
                                        <p:tgtEl>
                                          <p:spTgt spid="173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Lst>
  </p:timing>
</p:sld>
</file>

<file path=ppt/theme/theme1.xml><?xml version="1.0" encoding="utf-8"?>
<a:theme xmlns:a="http://schemas.openxmlformats.org/drawingml/2006/main" name="Pixel">
  <a:themeElements>
    <a:clrScheme name="Pixel 13">
      <a:dk1>
        <a:srgbClr val="0000FF"/>
      </a:dk1>
      <a:lt1>
        <a:srgbClr val="FFFFFF"/>
      </a:lt1>
      <a:dk2>
        <a:srgbClr val="000000"/>
      </a:dk2>
      <a:lt2>
        <a:srgbClr val="FF9900"/>
      </a:lt2>
      <a:accent1>
        <a:srgbClr val="FFCC99"/>
      </a:accent1>
      <a:accent2>
        <a:srgbClr val="FBA313"/>
      </a:accent2>
      <a:accent3>
        <a:srgbClr val="FFFFFF"/>
      </a:accent3>
      <a:accent4>
        <a:srgbClr val="0000DA"/>
      </a:accent4>
      <a:accent5>
        <a:srgbClr val="FFE2CA"/>
      </a:accent5>
      <a:accent6>
        <a:srgbClr val="E39310"/>
      </a:accent6>
      <a:hlink>
        <a:srgbClr val="CC3300"/>
      </a:hlink>
      <a:folHlink>
        <a:srgbClr val="FCC66E"/>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FF"/>
        </a:dk1>
        <a:lt1>
          <a:srgbClr val="FFFFFF"/>
        </a:lt1>
        <a:dk2>
          <a:srgbClr val="000000"/>
        </a:dk2>
        <a:lt2>
          <a:srgbClr val="FF9900"/>
        </a:lt2>
        <a:accent1>
          <a:srgbClr val="FFCC99"/>
        </a:accent1>
        <a:accent2>
          <a:srgbClr val="FBA313"/>
        </a:accent2>
        <a:accent3>
          <a:srgbClr val="FFFFFF"/>
        </a:accent3>
        <a:accent4>
          <a:srgbClr val="0000DA"/>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3150</TotalTime>
  <Words>6786</Words>
  <Application>Microsoft Office PowerPoint</Application>
  <PresentationFormat>全屏显示(4:3)</PresentationFormat>
  <Paragraphs>996</Paragraphs>
  <Slides>102</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17" baseType="lpstr">
      <vt:lpstr>方正舒体</vt:lpstr>
      <vt:lpstr>方正姚体</vt:lpstr>
      <vt:lpstr>仿宋_GB2312</vt:lpstr>
      <vt:lpstr>黑体</vt:lpstr>
      <vt:lpstr>华文新魏</vt:lpstr>
      <vt:lpstr>楷体_GB2312</vt:lpstr>
      <vt:lpstr>宋体</vt:lpstr>
      <vt:lpstr>Arial</vt:lpstr>
      <vt:lpstr>Arial Black</vt:lpstr>
      <vt:lpstr>Tahoma</vt:lpstr>
      <vt:lpstr>Times New Roman</vt:lpstr>
      <vt:lpstr>Wingdings</vt:lpstr>
      <vt:lpstr>Wingdings 2</vt:lpstr>
      <vt:lpstr>Pixel</vt:lpstr>
      <vt:lpstr>公式</vt:lpstr>
      <vt:lpstr>第5章    化工工艺流程设计</vt:lpstr>
      <vt:lpstr>PowerPoint 演示文稿</vt:lpstr>
      <vt:lpstr>5.1  工艺流程设计的目的和任务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化工流程设计方法</vt:lpstr>
      <vt:lpstr>PowerPoint 演示文稿</vt:lpstr>
      <vt:lpstr>甲苯脱烷基制苯的初始流程</vt:lpstr>
      <vt:lpstr>优化后的流程</vt:lpstr>
      <vt:lpstr>PowerPoint 演示文稿</vt:lpstr>
      <vt:lpstr>PowerPoint 演示文稿</vt:lpstr>
      <vt:lpstr>PowerPoint 演示文稿</vt:lpstr>
      <vt:lpstr>（二）反应过程的合成</vt:lpstr>
      <vt:lpstr>PowerPoint 演示文稿</vt:lpstr>
      <vt:lpstr>反应过程需要确定的参数</vt:lpstr>
      <vt:lpstr>1 反应路径的确定</vt:lpstr>
      <vt:lpstr>PowerPoint 演示文稿</vt:lpstr>
      <vt:lpstr>PowerPoint 演示文稿</vt:lpstr>
      <vt:lpstr>PowerPoint 演示文稿</vt:lpstr>
      <vt:lpstr>（三）分离过程的合成</vt:lpstr>
      <vt:lpstr>分离方法选择的判据</vt:lpstr>
      <vt:lpstr>PowerPoint 演示文稿</vt:lpstr>
      <vt:lpstr>PowerPoint 演示文稿</vt:lpstr>
      <vt:lpstr>PowerPoint 演示文稿</vt:lpstr>
      <vt:lpstr>非均相混合物的分离方法</vt:lpstr>
      <vt:lpstr>沉降</vt:lpstr>
      <vt:lpstr>离心分离</vt:lpstr>
      <vt:lpstr>过滤</vt:lpstr>
      <vt:lpstr>均相混合物的分离方法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设备、管道及其他部件的表示方法</vt:lpstr>
      <vt:lpstr>2.   管道的表示方法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本章思考题 </vt:lpstr>
    </vt:vector>
  </TitlesOfParts>
  <Company>ECUST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ASPEN PLUS 与化工工艺计算</dc:title>
  <dc:creator>SRC</dc:creator>
  <cp:lastModifiedBy>孟帅 苏</cp:lastModifiedBy>
  <cp:revision>227</cp:revision>
  <dcterms:created xsi:type="dcterms:W3CDTF">2009-09-24T11:08:58Z</dcterms:created>
  <dcterms:modified xsi:type="dcterms:W3CDTF">2021-05-31T17:29:38Z</dcterms:modified>
</cp:coreProperties>
</file>