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</p:sldMasterIdLst>
  <p:notesMasterIdLst>
    <p:notesMasterId r:id="rId9"/>
  </p:notesMasterIdLst>
  <p:handoutMasterIdLst>
    <p:handoutMasterId r:id="rId10"/>
  </p:handoutMasterIdLst>
  <p:sldIdLst>
    <p:sldId id="680" r:id="rId2"/>
    <p:sldId id="1041" r:id="rId3"/>
    <p:sldId id="1043" r:id="rId4"/>
    <p:sldId id="1042" r:id="rId5"/>
    <p:sldId id="1044" r:id="rId6"/>
    <p:sldId id="1046" r:id="rId7"/>
    <p:sldId id="1045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5050"/>
    <a:srgbClr val="0033CC"/>
    <a:srgbClr val="FFCC99"/>
    <a:srgbClr val="FFCCFF"/>
    <a:srgbClr val="CCFF99"/>
    <a:srgbClr val="CCFF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3" autoAdjust="0"/>
    <p:restoredTop sz="92822" autoAdjust="0"/>
  </p:normalViewPr>
  <p:slideViewPr>
    <p:cSldViewPr>
      <p:cViewPr varScale="1">
        <p:scale>
          <a:sx n="102" d="100"/>
          <a:sy n="102" d="100"/>
        </p:scale>
        <p:origin x="3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96"/>
    </p:cViewPr>
  </p:sorterViewPr>
  <p:notesViewPr>
    <p:cSldViewPr>
      <p:cViewPr varScale="1">
        <p:scale>
          <a:sx n="81" d="100"/>
          <a:sy n="81" d="100"/>
        </p:scale>
        <p:origin x="-208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743AC3-32CC-4D03-AF69-B154BE87F26D}" type="datetimeFigureOut">
              <a:rPr lang="zh-CN" altLang="en-US"/>
              <a:pPr>
                <a:defRPr/>
              </a:pPr>
              <a:t>2013/12/4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E23D03-C5AD-4940-8D66-9FA87963A8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28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Gulim" panose="020B0600000101010101" pitchFamily="34" charset="-127"/>
              </a:defRPr>
            </a:lvl1pPr>
          </a:lstStyle>
          <a:p>
            <a:pPr>
              <a:defRPr/>
            </a:pPr>
            <a:fld id="{BE261B10-703C-42C9-AED9-9012D91E28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0716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56B1D3-7AF8-44BA-8BE3-76DCFE0C4559}" type="slidenum">
              <a:rPr lang="ko-KR" altLang="en-US" smtClean="0">
                <a:latin typeface="Arial" panose="020B0604020202020204" pitchFamily="34" charset="0"/>
              </a:rPr>
              <a:pPr/>
              <a:t>1</a:t>
            </a:fld>
            <a:endParaRPr lang="en-US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5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276600" y="64770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Gulim" panose="020B0600000101010101" pitchFamily="34" charset="-127"/>
              </a:defRPr>
            </a:lvl1pPr>
          </a:lstStyle>
          <a:p>
            <a:pPr>
              <a:defRPr/>
            </a:pPr>
            <a:fld id="{05B51314-8E73-4E55-B22B-4509C1F23F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6160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2" descr="cnct_rgb_fr_blu_cAIwe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65400"/>
            <a:ext cx="8315325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16184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EAEA9C-7229-4816-9A5B-22AA52B864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44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9"/>
          <p:cNvSpPr>
            <a:spLocks noChangeArrowheads="1"/>
          </p:cNvSpPr>
          <p:nvPr/>
        </p:nvSpPr>
        <p:spPr bwMode="white">
          <a:xfrm>
            <a:off x="4343400" y="142875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sz="1600" smtClean="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www.themegallery.com</a:t>
            </a:r>
            <a:endParaRPr kumimoji="1" lang="ko-KR" altLang="en-US" sz="1600" b="1" smtClean="0">
              <a:solidFill>
                <a:schemeClr val="tx2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0" y="765175"/>
            <a:ext cx="9144000" cy="34925"/>
          </a:xfrm>
          <a:prstGeom prst="rect">
            <a:avLst/>
          </a:prstGeom>
          <a:gradFill flip="none" rotWithShape="1">
            <a:gsLst>
              <a:gs pos="0">
                <a:srgbClr val="0000CC">
                  <a:tint val="66000"/>
                  <a:satMod val="160000"/>
                </a:srgbClr>
              </a:gs>
              <a:gs pos="50000">
                <a:srgbClr val="0000CC">
                  <a:tint val="44500"/>
                  <a:satMod val="160000"/>
                </a:srgbClr>
              </a:gs>
              <a:gs pos="100000">
                <a:srgbClr val="0000CC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323850" y="6308725"/>
            <a:ext cx="8531225" cy="1111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6407150"/>
            <a:ext cx="1609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41350" y="620713"/>
            <a:ext cx="7962900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ctr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工程热力学基础与综合实验</a:t>
            </a:r>
          </a:p>
          <a:p>
            <a:pPr fontAlgn="ctr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太阳能集热器的集热效率测试</a:t>
            </a:r>
            <a:endParaRPr lang="en-US" altLang="zh-CN" sz="3200" b="1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标题 9"/>
          <p:cNvSpPr txBox="1">
            <a:spLocks/>
          </p:cNvSpPr>
          <p:nvPr/>
        </p:nvSpPr>
        <p:spPr bwMode="auto">
          <a:xfrm>
            <a:off x="2124075" y="5229225"/>
            <a:ext cx="3960813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机械与动力工程学院 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曹   军  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2013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日 </a:t>
            </a:r>
            <a:endParaRPr lang="zh-CN" altLang="en-US" sz="1800" kern="0" dirty="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626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229225"/>
            <a:ext cx="1268412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/>
          <p:nvPr/>
        </p:nvCxnSpPr>
        <p:spPr bwMode="auto">
          <a:xfrm flipV="1">
            <a:off x="6590231" y="3430757"/>
            <a:ext cx="0" cy="4117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椭圆 48"/>
          <p:cNvSpPr/>
          <p:nvPr/>
        </p:nvSpPr>
        <p:spPr bwMode="auto">
          <a:xfrm>
            <a:off x="6216851" y="2916270"/>
            <a:ext cx="801807" cy="5872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/>
              <a:t>t</a:t>
            </a:r>
            <a:r>
              <a:rPr lang="en-US" altLang="zh-CN" b="1" baseline="-25000" dirty="0" smtClean="0"/>
              <a:t>out</a:t>
            </a:r>
            <a:endParaRPr kumimoji="0" lang="zh-CN" altLang="en-US" sz="1800" b="1" i="0" u="none" strike="noStrike" cap="none" normalizeH="0" baseline="-25000" dirty="0" smtClean="0">
              <a:ln>
                <a:noFill/>
              </a:ln>
              <a:effectLst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 flipV="1">
            <a:off x="4685195" y="1418646"/>
            <a:ext cx="0" cy="4117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椭圆 46"/>
          <p:cNvSpPr/>
          <p:nvPr/>
        </p:nvSpPr>
        <p:spPr bwMode="auto">
          <a:xfrm>
            <a:off x="4311815" y="904159"/>
            <a:ext cx="801807" cy="587214"/>
          </a:xfrm>
          <a:prstGeom prst="ellips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effectLst/>
              </a:rPr>
              <a:t>T</a:t>
            </a:r>
            <a:r>
              <a:rPr lang="en-US" altLang="zh-CN" b="1" baseline="-25000" dirty="0"/>
              <a:t>out</a:t>
            </a:r>
            <a:endParaRPr kumimoji="0" lang="zh-CN" altLang="en-US" sz="1800" b="1" i="0" u="none" strike="noStrike" cap="none" normalizeH="0" baseline="-25000" dirty="0" smtClean="0">
              <a:ln>
                <a:noFill/>
              </a:ln>
              <a:effectLst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476743" y="4341458"/>
            <a:ext cx="1635968" cy="1429791"/>
          </a:xfrm>
          <a:prstGeom prst="roundRect">
            <a:avLst/>
          </a:prstGeom>
          <a:solidFill>
            <a:srgbClr val="FFFF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2019" y="183986"/>
            <a:ext cx="4392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实验系统示意图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2867619" y="1393035"/>
            <a:ext cx="1446194" cy="86409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太阳能</a:t>
            </a:r>
            <a:endParaRPr lang="en-US" altLang="zh-CN" sz="24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集热器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845503" y="4459628"/>
            <a:ext cx="420674" cy="1152128"/>
          </a:xfrm>
          <a:prstGeom prst="roundRect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直接连接符 9"/>
          <p:cNvCxnSpPr>
            <a:stCxn id="3" idx="3"/>
          </p:cNvCxnSpPr>
          <p:nvPr/>
        </p:nvCxnSpPr>
        <p:spPr bwMode="auto">
          <a:xfrm>
            <a:off x="4313813" y="1825083"/>
            <a:ext cx="756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 flipH="1">
            <a:off x="5055840" y="1825083"/>
            <a:ext cx="0" cy="972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5066005" y="3151727"/>
            <a:ext cx="0" cy="130790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5055842" y="5611756"/>
            <a:ext cx="10163" cy="54902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2247528" y="6160779"/>
            <a:ext cx="2826311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 flipH="1" flipV="1">
            <a:off x="2247908" y="1809297"/>
            <a:ext cx="0" cy="435148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2243958" y="1825083"/>
            <a:ext cx="612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5671625" y="3816530"/>
            <a:ext cx="1" cy="49443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>
            <a:off x="5671625" y="5753331"/>
            <a:ext cx="2" cy="324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5671625" y="6068776"/>
            <a:ext cx="255256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5645259" y="3807103"/>
            <a:ext cx="2119537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3270213" y="4658728"/>
            <a:ext cx="12834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换热器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4625867" y="1825876"/>
            <a:ext cx="34569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5400000">
            <a:off x="4876356" y="2336145"/>
            <a:ext cx="34569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4887354" y="3863889"/>
            <a:ext cx="34569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10800000">
            <a:off x="3351346" y="6160779"/>
            <a:ext cx="34569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16200000" flipV="1">
            <a:off x="2074184" y="3863889"/>
            <a:ext cx="34569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>
            <a:off x="2402824" y="1829608"/>
            <a:ext cx="34569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圆角矩形 3"/>
          <p:cNvSpPr/>
          <p:nvPr/>
        </p:nvSpPr>
        <p:spPr bwMode="auto">
          <a:xfrm>
            <a:off x="4411336" y="2773366"/>
            <a:ext cx="1233923" cy="51925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热水箱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>
            <a:off x="6804248" y="3807103"/>
            <a:ext cx="34569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H="1">
            <a:off x="6804248" y="6068776"/>
            <a:ext cx="34569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16200000" flipV="1">
            <a:off x="5495275" y="4124142"/>
            <a:ext cx="34569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7149937" y="5525532"/>
            <a:ext cx="15403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冷水进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6994628" y="3263859"/>
            <a:ext cx="15403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冷水出</a:t>
            </a:r>
            <a:endParaRPr lang="en-US" altLang="zh-CN" sz="28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 flipV="1">
            <a:off x="2496236" y="1397596"/>
            <a:ext cx="0" cy="4117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椭圆 18"/>
          <p:cNvSpPr/>
          <p:nvPr/>
        </p:nvSpPr>
        <p:spPr bwMode="auto">
          <a:xfrm>
            <a:off x="2125592" y="904213"/>
            <a:ext cx="683037" cy="606085"/>
          </a:xfrm>
          <a:prstGeom prst="ellipse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T</a:t>
            </a:r>
            <a:r>
              <a:rPr kumimoji="0" lang="en-US" altLang="zh-CN" sz="1800" b="1" i="0" u="none" strike="noStrike" cap="none" normalizeH="0" baseline="-25000" dirty="0" smtClean="0">
                <a:ln>
                  <a:noFill/>
                </a:ln>
                <a:effectLst/>
                <a:latin typeface="Times New Roman" pitchFamily="18" charset="0"/>
              </a:rPr>
              <a:t>in</a:t>
            </a:r>
            <a:endParaRPr kumimoji="0" lang="zh-CN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 flipV="1">
            <a:off x="6732240" y="5657076"/>
            <a:ext cx="0" cy="4117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6390721" y="5251539"/>
            <a:ext cx="683037" cy="6060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t</a:t>
            </a:r>
            <a:r>
              <a:rPr kumimoji="0" lang="en-US" altLang="zh-CN" sz="1800" b="1" i="0" u="none" strike="noStrike" cap="none" normalizeH="0" baseline="-25000" dirty="0" smtClean="0">
                <a:ln>
                  <a:noFill/>
                </a:ln>
                <a:effectLst/>
                <a:latin typeface="Times New Roman" pitchFamily="18" charset="0"/>
              </a:rPr>
              <a:t>in</a:t>
            </a:r>
            <a:endParaRPr kumimoji="0" lang="zh-CN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 flipV="1">
            <a:off x="4540151" y="4149080"/>
            <a:ext cx="53368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椭圆 57"/>
          <p:cNvSpPr/>
          <p:nvPr/>
        </p:nvSpPr>
        <p:spPr bwMode="auto">
          <a:xfrm>
            <a:off x="3500425" y="5549271"/>
            <a:ext cx="931592" cy="587214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effectLst/>
              </a:rPr>
              <a:t>T</a:t>
            </a:r>
            <a:r>
              <a:rPr lang="en-US" altLang="zh-CN" b="1" baseline="-25000" dirty="0" err="1" smtClean="0"/>
              <a:t>hout</a:t>
            </a:r>
            <a:endParaRPr kumimoji="0" lang="zh-CN" altLang="en-US" sz="1800" b="1" i="0" u="none" strike="noStrike" cap="none" normalizeH="0" baseline="-25000" dirty="0" smtClean="0">
              <a:ln>
                <a:noFill/>
              </a:ln>
              <a:effectLst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4432016" y="5915331"/>
            <a:ext cx="59628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椭圆 60"/>
          <p:cNvSpPr/>
          <p:nvPr/>
        </p:nvSpPr>
        <p:spPr bwMode="auto">
          <a:xfrm>
            <a:off x="3771256" y="3840246"/>
            <a:ext cx="782448" cy="606085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T</a:t>
            </a:r>
            <a:r>
              <a:rPr kumimoji="0" lang="en-US" altLang="zh-CN" sz="1800" b="1" i="0" u="none" strike="noStrike" cap="none" normalizeH="0" baseline="-25000" dirty="0" smtClean="0">
                <a:ln>
                  <a:noFill/>
                </a:ln>
                <a:effectLst/>
                <a:latin typeface="Times New Roman" pitchFamily="18" charset="0"/>
              </a:rPr>
              <a:t>hin</a:t>
            </a:r>
            <a:endParaRPr kumimoji="0" lang="zh-CN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 rot="16200000" flipV="1">
            <a:off x="5495275" y="5915331"/>
            <a:ext cx="34569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 flipV="1">
            <a:off x="3872055" y="3033411"/>
            <a:ext cx="53368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椭圆 63"/>
          <p:cNvSpPr/>
          <p:nvPr/>
        </p:nvSpPr>
        <p:spPr bwMode="auto">
          <a:xfrm>
            <a:off x="3500424" y="2722368"/>
            <a:ext cx="625116" cy="606085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T</a:t>
            </a:r>
            <a:endParaRPr kumimoji="0" lang="zh-CN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80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92810" y="882174"/>
            <a:ext cx="6813376" cy="5089003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499992" y="2564904"/>
            <a:ext cx="4045374" cy="3888432"/>
            <a:chOff x="4499992" y="2492896"/>
            <a:chExt cx="4045374" cy="3888432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4499992" y="2492896"/>
              <a:ext cx="1008112" cy="648072"/>
            </a:xfrm>
            <a:prstGeom prst="round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集热器进水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 bwMode="auto">
            <a:xfrm>
              <a:off x="4572000" y="4221088"/>
              <a:ext cx="1008112" cy="648072"/>
            </a:xfrm>
            <a:prstGeom prst="round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集热器出水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 bwMode="auto">
            <a:xfrm>
              <a:off x="5796136" y="2492896"/>
              <a:ext cx="1230599" cy="648072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1" i="0" u="none" strike="noStrike" cap="none" normalizeH="0" baseline="0" dirty="0" smtClean="0">
                  <a:ln>
                    <a:noFill/>
                  </a:ln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换热器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热水进水</a:t>
              </a:r>
              <a:endParaRPr kumimoji="0" lang="zh-CN" altLang="en-US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5847673" y="4297125"/>
              <a:ext cx="1230599" cy="648072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1" i="0" u="none" strike="noStrike" cap="none" normalizeH="0" baseline="0" dirty="0" smtClean="0">
                  <a:ln>
                    <a:noFill/>
                  </a:ln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换热器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热水出水</a:t>
              </a:r>
              <a:endParaRPr kumimoji="0" lang="zh-CN" altLang="en-US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7314767" y="2492896"/>
              <a:ext cx="1230599" cy="64807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1" i="0" u="none" strike="noStrike" cap="none" normalizeH="0" baseline="0" dirty="0" smtClean="0">
                  <a:ln>
                    <a:noFill/>
                  </a:ln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换热器</a:t>
              </a:r>
              <a:endParaRPr lang="en-US" altLang="zh-CN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冷水</a:t>
              </a:r>
              <a:r>
                <a:rPr lang="zh-CN" altLang="en-US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进水</a:t>
              </a:r>
              <a:endParaRPr kumimoji="0" lang="zh-CN" altLang="en-US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7281741" y="4318891"/>
              <a:ext cx="1230599" cy="64807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1" i="0" u="none" strike="noStrike" cap="none" normalizeH="0" baseline="0" dirty="0" smtClean="0">
                  <a:ln>
                    <a:noFill/>
                  </a:ln>
                  <a:effectLst/>
                  <a:latin typeface="幼圆" panose="02010509060101010101" pitchFamily="49" charset="-122"/>
                  <a:ea typeface="幼圆" panose="02010509060101010101" pitchFamily="49" charset="-122"/>
                </a:rPr>
                <a:t>换热器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冷</a:t>
              </a:r>
              <a:r>
                <a:rPr lang="zh-CN" altLang="en-US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水出水</a:t>
              </a:r>
              <a:endParaRPr kumimoji="0" lang="zh-CN" altLang="en-US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5828182" y="5949280"/>
              <a:ext cx="1230599" cy="432048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水箱温度</a:t>
              </a:r>
              <a:endParaRPr kumimoji="0" lang="zh-CN" altLang="en-US" b="1" i="0" u="none" strike="noStrike" cap="none" normalizeH="0" baseline="0" dirty="0" smtClean="0">
                <a:ln>
                  <a:noFill/>
                </a:ln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52019" y="183986"/>
            <a:ext cx="4392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实际装置显示面板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8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2018" y="183986"/>
            <a:ext cx="7056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实验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太阳能集热器的集热效率测试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251459"/>
              </p:ext>
            </p:extLst>
          </p:nvPr>
        </p:nvGraphicFramePr>
        <p:xfrm>
          <a:off x="2233613" y="2708275"/>
          <a:ext cx="49180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9" name="Equation" r:id="rId3" imgW="1244520" imgH="419040" progId="Equation.DSMT4">
                  <p:embed/>
                </p:oleObj>
              </mc:Choice>
              <mc:Fallback>
                <p:oleObj name="Equation" r:id="rId3" imgW="124452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708275"/>
                        <a:ext cx="4918075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60436" y="1628800"/>
            <a:ext cx="37317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热效率计算公式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586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7" b="4056"/>
          <a:stretch/>
        </p:blipFill>
        <p:spPr>
          <a:xfrm rot="16200000">
            <a:off x="2865104" y="-2685593"/>
            <a:ext cx="3356991" cy="87281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1" t="1054" r="49087" b="-161"/>
          <a:stretch/>
        </p:blipFill>
        <p:spPr>
          <a:xfrm rot="16200000">
            <a:off x="2947639" y="732881"/>
            <a:ext cx="3284218" cy="882047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5652120" y="764704"/>
            <a:ext cx="2664296" cy="576064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883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 bwMode="auto">
          <a:xfrm>
            <a:off x="467224" y="1024409"/>
            <a:ext cx="8405373" cy="5140896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2018" y="183986"/>
            <a:ext cx="7056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实验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3  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换热器</a:t>
            </a:r>
            <a:r>
              <a:rPr lang="zh-CN" altLang="en-US" sz="28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r>
              <a:rPr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效率</a:t>
            </a:r>
            <a:r>
              <a:rPr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计算与实验测试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642955"/>
              </p:ext>
            </p:extLst>
          </p:nvPr>
        </p:nvGraphicFramePr>
        <p:xfrm>
          <a:off x="487107" y="3695168"/>
          <a:ext cx="818048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5" name="Equation" r:id="rId3" imgW="4444920" imgH="482400" progId="Equation.DSMT4">
                  <p:embed/>
                </p:oleObj>
              </mc:Choice>
              <mc:Fallback>
                <p:oleObj name="Equation" r:id="rId3" imgW="4444920" imgH="482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07" y="3695168"/>
                        <a:ext cx="8180487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15616" y="1443199"/>
            <a:ext cx="21406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热流体</a:t>
            </a:r>
            <a:r>
              <a:rPr lang="zh-CN" altLang="en-US" sz="28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r>
              <a:rPr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差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871757"/>
              </p:ext>
            </p:extLst>
          </p:nvPr>
        </p:nvGraphicFramePr>
        <p:xfrm>
          <a:off x="653613" y="2109086"/>
          <a:ext cx="3923737" cy="793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6" name="Equation" r:id="rId5" imgW="2044440" imgH="482400" progId="Equation.DSMT4">
                  <p:embed/>
                </p:oleObj>
              </mc:Choice>
              <mc:Fallback>
                <p:oleObj name="Equation" r:id="rId5" imgW="2044440" imgH="482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13" y="2109086"/>
                        <a:ext cx="3923737" cy="793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300038"/>
              </p:ext>
            </p:extLst>
          </p:nvPr>
        </p:nvGraphicFramePr>
        <p:xfrm>
          <a:off x="4788024" y="2097079"/>
          <a:ext cx="3879570" cy="817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7" name="Equation" r:id="rId7" imgW="1942920" imgH="482400" progId="Equation.DSMT4">
                  <p:embed/>
                </p:oleObj>
              </mc:Choice>
              <mc:Fallback>
                <p:oleObj name="Equation" r:id="rId7" imgW="1942920" imgH="482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097079"/>
                        <a:ext cx="3879570" cy="817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907847"/>
              </p:ext>
            </p:extLst>
          </p:nvPr>
        </p:nvGraphicFramePr>
        <p:xfrm>
          <a:off x="3491880" y="4941168"/>
          <a:ext cx="2448024" cy="122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8" name="Equation" r:id="rId9" imgW="787320" imgH="431640" progId="Equation.DSMT4">
                  <p:embed/>
                </p:oleObj>
              </mc:Choice>
              <mc:Fallback>
                <p:oleObj name="Equation" r:id="rId9" imgW="78732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941168"/>
                        <a:ext cx="2448024" cy="122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724128" y="1391703"/>
            <a:ext cx="21406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冷流体</a:t>
            </a:r>
            <a:r>
              <a:rPr lang="zh-CN" altLang="en-US" sz="2800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r>
              <a:rPr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差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59632" y="3087764"/>
            <a:ext cx="21406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损失</a:t>
            </a:r>
            <a:endParaRPr lang="en-US" altLang="zh-CN" sz="28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831261" y="5280113"/>
            <a:ext cx="1368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㶲</a:t>
            </a:r>
            <a:r>
              <a:rPr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效率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69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9" r="2361" b="4056"/>
          <a:stretch/>
        </p:blipFill>
        <p:spPr>
          <a:xfrm rot="16200000">
            <a:off x="2761037" y="-2662338"/>
            <a:ext cx="3514592" cy="88841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9" t="1055" r="53549" b="6056"/>
          <a:stretch/>
        </p:blipFill>
        <p:spPr>
          <a:xfrm rot="16200000">
            <a:off x="3034666" y="822020"/>
            <a:ext cx="3024337" cy="895837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868144" y="4293096"/>
            <a:ext cx="1584176" cy="1008113"/>
            <a:chOff x="5868144" y="4293096"/>
            <a:chExt cx="1584176" cy="1008113"/>
          </a:xfrm>
        </p:grpSpPr>
        <p:sp>
          <p:nvSpPr>
            <p:cNvPr id="5" name="椭圆 4"/>
            <p:cNvSpPr/>
            <p:nvPr/>
          </p:nvSpPr>
          <p:spPr bwMode="auto">
            <a:xfrm>
              <a:off x="5868144" y="4293096"/>
              <a:ext cx="1584176" cy="936104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400" dirty="0" smtClean="0">
                  <a:solidFill>
                    <a:srgbClr val="00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㶲</a:t>
              </a:r>
              <a:r>
                <a:rPr lang="zh-CN" altLang="en-US" sz="2400" b="1" dirty="0" smtClean="0">
                  <a:solidFill>
                    <a:srgbClr val="00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损失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aphicFrame>
          <p:nvGraphicFramePr>
            <p:cNvPr id="7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42242117"/>
                </p:ext>
              </p:extLst>
            </p:nvPr>
          </p:nvGraphicFramePr>
          <p:xfrm>
            <a:off x="6444208" y="4832302"/>
            <a:ext cx="648072" cy="468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26" name="Equation" r:id="rId4" imgW="279360" imgH="228600" progId="Equation.DSMT4">
                    <p:embed/>
                  </p:oleObj>
                </mc:Choice>
                <mc:Fallback>
                  <p:oleObj name="Equation" r:id="rId4" imgW="27936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4208" y="4832302"/>
                          <a:ext cx="648072" cy="468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椭圆 8"/>
          <p:cNvSpPr/>
          <p:nvPr/>
        </p:nvSpPr>
        <p:spPr bwMode="auto">
          <a:xfrm>
            <a:off x="5652120" y="764704"/>
            <a:ext cx="2664296" cy="576064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33718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95TGp_psh_12_v2">
  <a:themeElements>
    <a:clrScheme name="095TGp_psh_12_v2 1">
      <a:dk1>
        <a:srgbClr val="000000"/>
      </a:dk1>
      <a:lt1>
        <a:srgbClr val="FFFFFF"/>
      </a:lt1>
      <a:dk2>
        <a:srgbClr val="000066"/>
      </a:dk2>
      <a:lt2>
        <a:srgbClr val="B2B2B2"/>
      </a:lt2>
      <a:accent1>
        <a:srgbClr val="76A7F0"/>
      </a:accent1>
      <a:accent2>
        <a:srgbClr val="0066CC"/>
      </a:accent2>
      <a:accent3>
        <a:srgbClr val="FFFFFF"/>
      </a:accent3>
      <a:accent4>
        <a:srgbClr val="000000"/>
      </a:accent4>
      <a:accent5>
        <a:srgbClr val="BDD0F6"/>
      </a:accent5>
      <a:accent6>
        <a:srgbClr val="005CB9"/>
      </a:accent6>
      <a:hlink>
        <a:srgbClr val="CC9900"/>
      </a:hlink>
      <a:folHlink>
        <a:srgbClr val="85B64A"/>
      </a:folHlink>
    </a:clrScheme>
    <a:fontScheme name="095TGp_psh_12_v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95TGp_psh_12_v2 1">
        <a:dk1>
          <a:srgbClr val="000000"/>
        </a:dk1>
        <a:lt1>
          <a:srgbClr val="FFFFFF"/>
        </a:lt1>
        <a:dk2>
          <a:srgbClr val="000066"/>
        </a:dk2>
        <a:lt2>
          <a:srgbClr val="B2B2B2"/>
        </a:lt2>
        <a:accent1>
          <a:srgbClr val="76A7F0"/>
        </a:accent1>
        <a:accent2>
          <a:srgbClr val="0066CC"/>
        </a:accent2>
        <a:accent3>
          <a:srgbClr val="FFFFFF"/>
        </a:accent3>
        <a:accent4>
          <a:srgbClr val="000000"/>
        </a:accent4>
        <a:accent5>
          <a:srgbClr val="BDD0F6"/>
        </a:accent5>
        <a:accent6>
          <a:srgbClr val="005CB9"/>
        </a:accent6>
        <a:hlink>
          <a:srgbClr val="CC9900"/>
        </a:hlink>
        <a:folHlink>
          <a:srgbClr val="85B6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5TGp_psh_12_v2 2">
        <a:dk1>
          <a:srgbClr val="000000"/>
        </a:dk1>
        <a:lt1>
          <a:srgbClr val="FFFFFF"/>
        </a:lt1>
        <a:dk2>
          <a:srgbClr val="003366"/>
        </a:dk2>
        <a:lt2>
          <a:srgbClr val="B2B2B2"/>
        </a:lt2>
        <a:accent1>
          <a:srgbClr val="4BB814"/>
        </a:accent1>
        <a:accent2>
          <a:srgbClr val="00B686"/>
        </a:accent2>
        <a:accent3>
          <a:srgbClr val="FFFFFF"/>
        </a:accent3>
        <a:accent4>
          <a:srgbClr val="000000"/>
        </a:accent4>
        <a:accent5>
          <a:srgbClr val="B1D8AA"/>
        </a:accent5>
        <a:accent6>
          <a:srgbClr val="00A579"/>
        </a:accent6>
        <a:hlink>
          <a:srgbClr val="99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5TGp_psh_12_v2 3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5C75C6"/>
        </a:accent1>
        <a:accent2>
          <a:srgbClr val="00A8A4"/>
        </a:accent2>
        <a:accent3>
          <a:srgbClr val="FFFFFF"/>
        </a:accent3>
        <a:accent4>
          <a:srgbClr val="000000"/>
        </a:accent4>
        <a:accent5>
          <a:srgbClr val="B5BDDF"/>
        </a:accent5>
        <a:accent6>
          <a:srgbClr val="009894"/>
        </a:accent6>
        <a:hlink>
          <a:srgbClr val="CC9900"/>
        </a:hlink>
        <a:folHlink>
          <a:srgbClr val="246E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095TGp_psh_12_v2</Template>
  <TotalTime>11786</TotalTime>
  <Words>97</Words>
  <Application>Microsoft Office PowerPoint</Application>
  <PresentationFormat>全屏显示(4:3)</PresentationFormat>
  <Paragraphs>38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Gulim</vt:lpstr>
      <vt:lpstr>宋体</vt:lpstr>
      <vt:lpstr>幼圆</vt:lpstr>
      <vt:lpstr>Arial</vt:lpstr>
      <vt:lpstr>Times New Roman</vt:lpstr>
      <vt:lpstr>Wingdings</vt:lpstr>
      <vt:lpstr>095TGp_psh_12_v2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Sunny</dc:creator>
  <cp:lastModifiedBy>Cao Jun</cp:lastModifiedBy>
  <cp:revision>922</cp:revision>
  <dcterms:created xsi:type="dcterms:W3CDTF">2009-03-10T06:24:48Z</dcterms:created>
  <dcterms:modified xsi:type="dcterms:W3CDTF">2013-12-04T02:40:27Z</dcterms:modified>
</cp:coreProperties>
</file>