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6" r:id="rId1"/>
  </p:sldMasterIdLst>
  <p:notesMasterIdLst>
    <p:notesMasterId r:id="rId49"/>
  </p:notesMasterIdLst>
  <p:handoutMasterIdLst>
    <p:handoutMasterId r:id="rId50"/>
  </p:handoutMasterIdLst>
  <p:sldIdLst>
    <p:sldId id="690" r:id="rId2"/>
    <p:sldId id="692" r:id="rId3"/>
    <p:sldId id="828" r:id="rId4"/>
    <p:sldId id="934" r:id="rId5"/>
    <p:sldId id="829" r:id="rId6"/>
    <p:sldId id="1084" r:id="rId7"/>
    <p:sldId id="831" r:id="rId8"/>
    <p:sldId id="1087" r:id="rId9"/>
    <p:sldId id="893" r:id="rId10"/>
    <p:sldId id="892" r:id="rId11"/>
    <p:sldId id="894" r:id="rId12"/>
    <p:sldId id="1237" r:id="rId13"/>
    <p:sldId id="896" r:id="rId14"/>
    <p:sldId id="1238" r:id="rId15"/>
    <p:sldId id="1239" r:id="rId16"/>
    <p:sldId id="1240" r:id="rId17"/>
    <p:sldId id="1241" r:id="rId18"/>
    <p:sldId id="1243" r:id="rId19"/>
    <p:sldId id="1244" r:id="rId20"/>
    <p:sldId id="1306" r:id="rId21"/>
    <p:sldId id="1281" r:id="rId22"/>
    <p:sldId id="1282" r:id="rId23"/>
    <p:sldId id="1284" r:id="rId24"/>
    <p:sldId id="1285" r:id="rId25"/>
    <p:sldId id="1283" r:id="rId26"/>
    <p:sldId id="1307" r:id="rId27"/>
    <p:sldId id="1286" r:id="rId28"/>
    <p:sldId id="1287" r:id="rId29"/>
    <p:sldId id="1289" r:id="rId30"/>
    <p:sldId id="1290" r:id="rId31"/>
    <p:sldId id="1249" r:id="rId32"/>
    <p:sldId id="1250" r:id="rId33"/>
    <p:sldId id="1251" r:id="rId34"/>
    <p:sldId id="1252" r:id="rId35"/>
    <p:sldId id="1253" r:id="rId36"/>
    <p:sldId id="1254" r:id="rId37"/>
    <p:sldId id="1292" r:id="rId38"/>
    <p:sldId id="1257" r:id="rId39"/>
    <p:sldId id="1258" r:id="rId40"/>
    <p:sldId id="1259" r:id="rId41"/>
    <p:sldId id="1260" r:id="rId42"/>
    <p:sldId id="1294" r:id="rId43"/>
    <p:sldId id="1293" r:id="rId44"/>
    <p:sldId id="1263" r:id="rId45"/>
    <p:sldId id="1267" r:id="rId46"/>
    <p:sldId id="1268" r:id="rId47"/>
    <p:sldId id="1298" r:id="rId4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3CC"/>
    <a:srgbClr val="FF5050"/>
    <a:srgbClr val="FFFFCC"/>
    <a:srgbClr val="CCFF99"/>
    <a:srgbClr val="FFCC99"/>
    <a:srgbClr val="CCFFCC"/>
    <a:srgbClr val="FFCCFF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01" autoAdjust="0"/>
    <p:restoredTop sz="91241" autoAdjust="0"/>
  </p:normalViewPr>
  <p:slideViewPr>
    <p:cSldViewPr>
      <p:cViewPr varScale="1">
        <p:scale>
          <a:sx n="100" d="100"/>
          <a:sy n="100" d="100"/>
        </p:scale>
        <p:origin x="378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8196"/>
    </p:cViewPr>
  </p:sorterViewPr>
  <p:notesViewPr>
    <p:cSldViewPr>
      <p:cViewPr varScale="1">
        <p:scale>
          <a:sx n="81" d="100"/>
          <a:sy n="81" d="100"/>
        </p:scale>
        <p:origin x="-208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75.wmf"/><Relationship Id="rId2" Type="http://schemas.openxmlformats.org/officeDocument/2006/relationships/image" Target="../media/image74.wmf"/><Relationship Id="rId1" Type="http://schemas.openxmlformats.org/officeDocument/2006/relationships/image" Target="../media/image73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8.wmf"/><Relationship Id="rId2" Type="http://schemas.openxmlformats.org/officeDocument/2006/relationships/image" Target="../media/image77.wmf"/><Relationship Id="rId1" Type="http://schemas.openxmlformats.org/officeDocument/2006/relationships/image" Target="../media/image76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0.wmf"/><Relationship Id="rId2" Type="http://schemas.openxmlformats.org/officeDocument/2006/relationships/image" Target="../media/image79.wmf"/><Relationship Id="rId1" Type="http://schemas.openxmlformats.org/officeDocument/2006/relationships/image" Target="../media/image72.wmf"/><Relationship Id="rId4" Type="http://schemas.openxmlformats.org/officeDocument/2006/relationships/image" Target="../media/image69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88.wmf"/><Relationship Id="rId3" Type="http://schemas.openxmlformats.org/officeDocument/2006/relationships/image" Target="../media/image83.wmf"/><Relationship Id="rId7" Type="http://schemas.openxmlformats.org/officeDocument/2006/relationships/image" Target="../media/image87.wmf"/><Relationship Id="rId12" Type="http://schemas.openxmlformats.org/officeDocument/2006/relationships/image" Target="../media/image92.wmf"/><Relationship Id="rId2" Type="http://schemas.openxmlformats.org/officeDocument/2006/relationships/image" Target="../media/image82.wmf"/><Relationship Id="rId1" Type="http://schemas.openxmlformats.org/officeDocument/2006/relationships/image" Target="../media/image81.wmf"/><Relationship Id="rId6" Type="http://schemas.openxmlformats.org/officeDocument/2006/relationships/image" Target="../media/image86.wmf"/><Relationship Id="rId11" Type="http://schemas.openxmlformats.org/officeDocument/2006/relationships/image" Target="../media/image91.wmf"/><Relationship Id="rId5" Type="http://schemas.openxmlformats.org/officeDocument/2006/relationships/image" Target="../media/image85.wmf"/><Relationship Id="rId10" Type="http://schemas.openxmlformats.org/officeDocument/2006/relationships/image" Target="../media/image90.wmf"/><Relationship Id="rId4" Type="http://schemas.openxmlformats.org/officeDocument/2006/relationships/image" Target="../media/image84.wmf"/><Relationship Id="rId9" Type="http://schemas.openxmlformats.org/officeDocument/2006/relationships/image" Target="../media/image89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87.wmf"/><Relationship Id="rId3" Type="http://schemas.openxmlformats.org/officeDocument/2006/relationships/image" Target="../media/image73.wmf"/><Relationship Id="rId7" Type="http://schemas.openxmlformats.org/officeDocument/2006/relationships/image" Target="../media/image86.wmf"/><Relationship Id="rId12" Type="http://schemas.openxmlformats.org/officeDocument/2006/relationships/image" Target="../media/image91.wmf"/><Relationship Id="rId2" Type="http://schemas.openxmlformats.org/officeDocument/2006/relationships/image" Target="../media/image94.wmf"/><Relationship Id="rId1" Type="http://schemas.openxmlformats.org/officeDocument/2006/relationships/image" Target="../media/image93.wmf"/><Relationship Id="rId6" Type="http://schemas.openxmlformats.org/officeDocument/2006/relationships/image" Target="../media/image85.wmf"/><Relationship Id="rId11" Type="http://schemas.openxmlformats.org/officeDocument/2006/relationships/image" Target="../media/image90.wmf"/><Relationship Id="rId5" Type="http://schemas.openxmlformats.org/officeDocument/2006/relationships/image" Target="../media/image96.wmf"/><Relationship Id="rId10" Type="http://schemas.openxmlformats.org/officeDocument/2006/relationships/image" Target="../media/image89.wmf"/><Relationship Id="rId4" Type="http://schemas.openxmlformats.org/officeDocument/2006/relationships/image" Target="../media/image95.wmf"/><Relationship Id="rId9" Type="http://schemas.openxmlformats.org/officeDocument/2006/relationships/image" Target="../media/image88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99.wmf"/><Relationship Id="rId2" Type="http://schemas.openxmlformats.org/officeDocument/2006/relationships/image" Target="../media/image98.wmf"/><Relationship Id="rId1" Type="http://schemas.openxmlformats.org/officeDocument/2006/relationships/image" Target="../media/image97.wmf"/><Relationship Id="rId4" Type="http://schemas.openxmlformats.org/officeDocument/2006/relationships/image" Target="../media/image100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wmf"/><Relationship Id="rId2" Type="http://schemas.openxmlformats.org/officeDocument/2006/relationships/image" Target="../media/image102.wmf"/><Relationship Id="rId1" Type="http://schemas.openxmlformats.org/officeDocument/2006/relationships/image" Target="../media/image101.wmf"/><Relationship Id="rId6" Type="http://schemas.openxmlformats.org/officeDocument/2006/relationships/image" Target="../media/image106.wmf"/><Relationship Id="rId5" Type="http://schemas.openxmlformats.org/officeDocument/2006/relationships/image" Target="../media/image105.wmf"/><Relationship Id="rId4" Type="http://schemas.openxmlformats.org/officeDocument/2006/relationships/image" Target="../media/image104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wmf"/><Relationship Id="rId7" Type="http://schemas.openxmlformats.org/officeDocument/2006/relationships/image" Target="../media/image113.wmf"/><Relationship Id="rId2" Type="http://schemas.openxmlformats.org/officeDocument/2006/relationships/image" Target="../media/image108.wmf"/><Relationship Id="rId1" Type="http://schemas.openxmlformats.org/officeDocument/2006/relationships/image" Target="../media/image107.wmf"/><Relationship Id="rId6" Type="http://schemas.openxmlformats.org/officeDocument/2006/relationships/image" Target="../media/image112.wmf"/><Relationship Id="rId5" Type="http://schemas.openxmlformats.org/officeDocument/2006/relationships/image" Target="../media/image111.wmf"/><Relationship Id="rId4" Type="http://schemas.openxmlformats.org/officeDocument/2006/relationships/image" Target="../media/image110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5.wmf"/><Relationship Id="rId1" Type="http://schemas.openxmlformats.org/officeDocument/2006/relationships/image" Target="../media/image114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6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13" Type="http://schemas.openxmlformats.org/officeDocument/2006/relationships/image" Target="../media/image20.wmf"/><Relationship Id="rId18" Type="http://schemas.openxmlformats.org/officeDocument/2006/relationships/image" Target="../media/image25.wmf"/><Relationship Id="rId3" Type="http://schemas.openxmlformats.org/officeDocument/2006/relationships/image" Target="../media/image10.wmf"/><Relationship Id="rId21" Type="http://schemas.openxmlformats.org/officeDocument/2006/relationships/image" Target="../media/image28.wmf"/><Relationship Id="rId7" Type="http://schemas.openxmlformats.org/officeDocument/2006/relationships/image" Target="../media/image14.wmf"/><Relationship Id="rId12" Type="http://schemas.openxmlformats.org/officeDocument/2006/relationships/image" Target="../media/image19.wmf"/><Relationship Id="rId17" Type="http://schemas.openxmlformats.org/officeDocument/2006/relationships/image" Target="../media/image24.wmf"/><Relationship Id="rId2" Type="http://schemas.openxmlformats.org/officeDocument/2006/relationships/image" Target="../media/image9.wmf"/><Relationship Id="rId16" Type="http://schemas.openxmlformats.org/officeDocument/2006/relationships/image" Target="../media/image23.wmf"/><Relationship Id="rId20" Type="http://schemas.openxmlformats.org/officeDocument/2006/relationships/image" Target="../media/image27.wmf"/><Relationship Id="rId1" Type="http://schemas.openxmlformats.org/officeDocument/2006/relationships/image" Target="../media/image8.wmf"/><Relationship Id="rId6" Type="http://schemas.openxmlformats.org/officeDocument/2006/relationships/image" Target="../media/image13.wmf"/><Relationship Id="rId11" Type="http://schemas.openxmlformats.org/officeDocument/2006/relationships/image" Target="../media/image18.wmf"/><Relationship Id="rId5" Type="http://schemas.openxmlformats.org/officeDocument/2006/relationships/image" Target="../media/image12.wmf"/><Relationship Id="rId15" Type="http://schemas.openxmlformats.org/officeDocument/2006/relationships/image" Target="../media/image22.wmf"/><Relationship Id="rId23" Type="http://schemas.openxmlformats.org/officeDocument/2006/relationships/image" Target="../media/image30.wmf"/><Relationship Id="rId10" Type="http://schemas.openxmlformats.org/officeDocument/2006/relationships/image" Target="../media/image17.wmf"/><Relationship Id="rId19" Type="http://schemas.openxmlformats.org/officeDocument/2006/relationships/image" Target="../media/image26.wmf"/><Relationship Id="rId4" Type="http://schemas.openxmlformats.org/officeDocument/2006/relationships/image" Target="../media/image11.wmf"/><Relationship Id="rId9" Type="http://schemas.openxmlformats.org/officeDocument/2006/relationships/image" Target="../media/image16.wmf"/><Relationship Id="rId14" Type="http://schemas.openxmlformats.org/officeDocument/2006/relationships/image" Target="../media/image21.wmf"/><Relationship Id="rId22" Type="http://schemas.openxmlformats.org/officeDocument/2006/relationships/image" Target="../media/image29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wmf"/><Relationship Id="rId2" Type="http://schemas.openxmlformats.org/officeDocument/2006/relationships/image" Target="../media/image118.wmf"/><Relationship Id="rId1" Type="http://schemas.openxmlformats.org/officeDocument/2006/relationships/image" Target="../media/image117.wmf"/><Relationship Id="rId4" Type="http://schemas.openxmlformats.org/officeDocument/2006/relationships/image" Target="../media/image120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2.wmf"/><Relationship Id="rId1" Type="http://schemas.openxmlformats.org/officeDocument/2006/relationships/image" Target="../media/image121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3.w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wmf"/><Relationship Id="rId13" Type="http://schemas.openxmlformats.org/officeDocument/2006/relationships/image" Target="../media/image135.wmf"/><Relationship Id="rId3" Type="http://schemas.openxmlformats.org/officeDocument/2006/relationships/image" Target="../media/image126.wmf"/><Relationship Id="rId7" Type="http://schemas.openxmlformats.org/officeDocument/2006/relationships/image" Target="../media/image129.wmf"/><Relationship Id="rId12" Type="http://schemas.openxmlformats.org/officeDocument/2006/relationships/image" Target="../media/image134.wmf"/><Relationship Id="rId2" Type="http://schemas.openxmlformats.org/officeDocument/2006/relationships/image" Target="../media/image125.wmf"/><Relationship Id="rId1" Type="http://schemas.openxmlformats.org/officeDocument/2006/relationships/image" Target="../media/image124.wmf"/><Relationship Id="rId6" Type="http://schemas.openxmlformats.org/officeDocument/2006/relationships/image" Target="../media/image128.wmf"/><Relationship Id="rId11" Type="http://schemas.openxmlformats.org/officeDocument/2006/relationships/image" Target="../media/image133.wmf"/><Relationship Id="rId5" Type="http://schemas.openxmlformats.org/officeDocument/2006/relationships/image" Target="../media/image87.wmf"/><Relationship Id="rId15" Type="http://schemas.openxmlformats.org/officeDocument/2006/relationships/image" Target="../media/image137.wmf"/><Relationship Id="rId10" Type="http://schemas.openxmlformats.org/officeDocument/2006/relationships/image" Target="../media/image132.wmf"/><Relationship Id="rId4" Type="http://schemas.openxmlformats.org/officeDocument/2006/relationships/image" Target="../media/image127.wmf"/><Relationship Id="rId9" Type="http://schemas.openxmlformats.org/officeDocument/2006/relationships/image" Target="../media/image131.wmf"/><Relationship Id="rId14" Type="http://schemas.openxmlformats.org/officeDocument/2006/relationships/image" Target="../media/image136.w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wmf"/><Relationship Id="rId13" Type="http://schemas.openxmlformats.org/officeDocument/2006/relationships/image" Target="../media/image139.wmf"/><Relationship Id="rId3" Type="http://schemas.openxmlformats.org/officeDocument/2006/relationships/image" Target="../media/image127.wmf"/><Relationship Id="rId7" Type="http://schemas.openxmlformats.org/officeDocument/2006/relationships/image" Target="../media/image130.wmf"/><Relationship Id="rId12" Type="http://schemas.openxmlformats.org/officeDocument/2006/relationships/image" Target="../media/image135.wmf"/><Relationship Id="rId2" Type="http://schemas.openxmlformats.org/officeDocument/2006/relationships/image" Target="../media/image126.wmf"/><Relationship Id="rId1" Type="http://schemas.openxmlformats.org/officeDocument/2006/relationships/image" Target="../media/image138.wmf"/><Relationship Id="rId6" Type="http://schemas.openxmlformats.org/officeDocument/2006/relationships/image" Target="../media/image129.wmf"/><Relationship Id="rId11" Type="http://schemas.openxmlformats.org/officeDocument/2006/relationships/image" Target="../media/image134.wmf"/><Relationship Id="rId5" Type="http://schemas.openxmlformats.org/officeDocument/2006/relationships/image" Target="../media/image128.wmf"/><Relationship Id="rId15" Type="http://schemas.openxmlformats.org/officeDocument/2006/relationships/image" Target="../media/image141.wmf"/><Relationship Id="rId10" Type="http://schemas.openxmlformats.org/officeDocument/2006/relationships/image" Target="../media/image133.wmf"/><Relationship Id="rId4" Type="http://schemas.openxmlformats.org/officeDocument/2006/relationships/image" Target="../media/image87.wmf"/><Relationship Id="rId9" Type="http://schemas.openxmlformats.org/officeDocument/2006/relationships/image" Target="../media/image132.wmf"/><Relationship Id="rId14" Type="http://schemas.openxmlformats.org/officeDocument/2006/relationships/image" Target="../media/image140.w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3.wmf"/><Relationship Id="rId1" Type="http://schemas.openxmlformats.org/officeDocument/2006/relationships/image" Target="../media/image142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3" Type="http://schemas.openxmlformats.org/officeDocument/2006/relationships/image" Target="../media/image33.wmf"/><Relationship Id="rId7" Type="http://schemas.openxmlformats.org/officeDocument/2006/relationships/image" Target="../media/image37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6" Type="http://schemas.openxmlformats.org/officeDocument/2006/relationships/image" Target="../media/image36.wmf"/><Relationship Id="rId5" Type="http://schemas.openxmlformats.org/officeDocument/2006/relationships/image" Target="../media/image35.wmf"/><Relationship Id="rId4" Type="http://schemas.openxmlformats.org/officeDocument/2006/relationships/image" Target="../media/image34.wmf"/><Relationship Id="rId9" Type="http://schemas.openxmlformats.org/officeDocument/2006/relationships/image" Target="../media/image3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13" Type="http://schemas.openxmlformats.org/officeDocument/2006/relationships/image" Target="../media/image20.wmf"/><Relationship Id="rId18" Type="http://schemas.openxmlformats.org/officeDocument/2006/relationships/image" Target="../media/image25.wmf"/><Relationship Id="rId3" Type="http://schemas.openxmlformats.org/officeDocument/2006/relationships/image" Target="../media/image10.wmf"/><Relationship Id="rId21" Type="http://schemas.openxmlformats.org/officeDocument/2006/relationships/image" Target="../media/image28.wmf"/><Relationship Id="rId7" Type="http://schemas.openxmlformats.org/officeDocument/2006/relationships/image" Target="../media/image14.wmf"/><Relationship Id="rId12" Type="http://schemas.openxmlformats.org/officeDocument/2006/relationships/image" Target="../media/image19.wmf"/><Relationship Id="rId17" Type="http://schemas.openxmlformats.org/officeDocument/2006/relationships/image" Target="../media/image24.wmf"/><Relationship Id="rId2" Type="http://schemas.openxmlformats.org/officeDocument/2006/relationships/image" Target="../media/image9.wmf"/><Relationship Id="rId16" Type="http://schemas.openxmlformats.org/officeDocument/2006/relationships/image" Target="../media/image23.wmf"/><Relationship Id="rId20" Type="http://schemas.openxmlformats.org/officeDocument/2006/relationships/image" Target="../media/image27.wmf"/><Relationship Id="rId1" Type="http://schemas.openxmlformats.org/officeDocument/2006/relationships/image" Target="../media/image41.wmf"/><Relationship Id="rId6" Type="http://schemas.openxmlformats.org/officeDocument/2006/relationships/image" Target="../media/image13.wmf"/><Relationship Id="rId11" Type="http://schemas.openxmlformats.org/officeDocument/2006/relationships/image" Target="../media/image18.wmf"/><Relationship Id="rId5" Type="http://schemas.openxmlformats.org/officeDocument/2006/relationships/image" Target="../media/image12.wmf"/><Relationship Id="rId15" Type="http://schemas.openxmlformats.org/officeDocument/2006/relationships/image" Target="../media/image22.wmf"/><Relationship Id="rId23" Type="http://schemas.openxmlformats.org/officeDocument/2006/relationships/image" Target="../media/image30.wmf"/><Relationship Id="rId10" Type="http://schemas.openxmlformats.org/officeDocument/2006/relationships/image" Target="../media/image43.wmf"/><Relationship Id="rId19" Type="http://schemas.openxmlformats.org/officeDocument/2006/relationships/image" Target="../media/image26.wmf"/><Relationship Id="rId4" Type="http://schemas.openxmlformats.org/officeDocument/2006/relationships/image" Target="../media/image11.wmf"/><Relationship Id="rId9" Type="http://schemas.openxmlformats.org/officeDocument/2006/relationships/image" Target="../media/image42.wmf"/><Relationship Id="rId14" Type="http://schemas.openxmlformats.org/officeDocument/2006/relationships/image" Target="../media/image44.wmf"/><Relationship Id="rId22" Type="http://schemas.openxmlformats.org/officeDocument/2006/relationships/image" Target="../media/image29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13" Type="http://schemas.openxmlformats.org/officeDocument/2006/relationships/image" Target="../media/image61.wmf"/><Relationship Id="rId18" Type="http://schemas.openxmlformats.org/officeDocument/2006/relationships/image" Target="../media/image66.wmf"/><Relationship Id="rId3" Type="http://schemas.openxmlformats.org/officeDocument/2006/relationships/image" Target="../media/image51.wmf"/><Relationship Id="rId7" Type="http://schemas.openxmlformats.org/officeDocument/2006/relationships/image" Target="../media/image55.wmf"/><Relationship Id="rId12" Type="http://schemas.openxmlformats.org/officeDocument/2006/relationships/image" Target="../media/image60.wmf"/><Relationship Id="rId17" Type="http://schemas.openxmlformats.org/officeDocument/2006/relationships/image" Target="../media/image65.wmf"/><Relationship Id="rId2" Type="http://schemas.openxmlformats.org/officeDocument/2006/relationships/image" Target="../media/image50.wmf"/><Relationship Id="rId16" Type="http://schemas.openxmlformats.org/officeDocument/2006/relationships/image" Target="../media/image64.wmf"/><Relationship Id="rId1" Type="http://schemas.openxmlformats.org/officeDocument/2006/relationships/image" Target="../media/image49.wmf"/><Relationship Id="rId6" Type="http://schemas.openxmlformats.org/officeDocument/2006/relationships/image" Target="../media/image54.wmf"/><Relationship Id="rId11" Type="http://schemas.openxmlformats.org/officeDocument/2006/relationships/image" Target="../media/image59.wmf"/><Relationship Id="rId5" Type="http://schemas.openxmlformats.org/officeDocument/2006/relationships/image" Target="../media/image53.wmf"/><Relationship Id="rId15" Type="http://schemas.openxmlformats.org/officeDocument/2006/relationships/image" Target="../media/image63.wmf"/><Relationship Id="rId10" Type="http://schemas.openxmlformats.org/officeDocument/2006/relationships/image" Target="../media/image58.wmf"/><Relationship Id="rId19" Type="http://schemas.openxmlformats.org/officeDocument/2006/relationships/image" Target="../media/image67.wmf"/><Relationship Id="rId4" Type="http://schemas.openxmlformats.org/officeDocument/2006/relationships/image" Target="../media/image52.wmf"/><Relationship Id="rId9" Type="http://schemas.openxmlformats.org/officeDocument/2006/relationships/image" Target="../media/image57.wmf"/><Relationship Id="rId14" Type="http://schemas.openxmlformats.org/officeDocument/2006/relationships/image" Target="../media/image62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70.wmf"/><Relationship Id="rId2" Type="http://schemas.openxmlformats.org/officeDocument/2006/relationships/image" Target="../media/image69.wmf"/><Relationship Id="rId1" Type="http://schemas.openxmlformats.org/officeDocument/2006/relationships/image" Target="../media/image68.wmf"/><Relationship Id="rId5" Type="http://schemas.openxmlformats.org/officeDocument/2006/relationships/image" Target="../media/image72.wmf"/><Relationship Id="rId4" Type="http://schemas.openxmlformats.org/officeDocument/2006/relationships/image" Target="../media/image7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26743AC3-32CC-4D03-AF69-B154BE87F26D}" type="datetimeFigureOut">
              <a:rPr lang="zh-CN" altLang="en-US"/>
              <a:pPr>
                <a:defRPr/>
              </a:pPr>
              <a:t>2014/4/9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8E23D03-C5AD-4940-8D66-9FA87963A84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76284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Gulim" pitchFamily="34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Gulim" pitchFamily="34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 smtClean="0"/>
              <a:t>Click to edit Master text styles</a:t>
            </a:r>
          </a:p>
          <a:p>
            <a:pPr lvl="1"/>
            <a:r>
              <a:rPr lang="en-US" altLang="ko-KR" noProof="0" smtClean="0"/>
              <a:t>Second level</a:t>
            </a:r>
          </a:p>
          <a:p>
            <a:pPr lvl="2"/>
            <a:r>
              <a:rPr lang="en-US" altLang="ko-KR" noProof="0" smtClean="0"/>
              <a:t>Third level</a:t>
            </a:r>
          </a:p>
          <a:p>
            <a:pPr lvl="3"/>
            <a:r>
              <a:rPr lang="en-US" altLang="ko-KR" noProof="0" smtClean="0"/>
              <a:t>Fourth level</a:t>
            </a:r>
          </a:p>
          <a:p>
            <a:pPr lvl="4"/>
            <a:r>
              <a:rPr lang="en-US" altLang="ko-KR" noProof="0" smtClean="0"/>
              <a:t>Fifth level</a:t>
            </a:r>
          </a:p>
        </p:txBody>
      </p:sp>
      <p:sp>
        <p:nvSpPr>
          <p:cNvPr id="471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Gulim" pitchFamily="34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71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  <a:ea typeface="Gulim" panose="020B0600000101010101" pitchFamily="34" charset="-127"/>
              </a:defRPr>
            </a:lvl1pPr>
          </a:lstStyle>
          <a:p>
            <a:pPr>
              <a:defRPr/>
            </a:pPr>
            <a:fld id="{BE261B10-703C-42C9-AED9-9012D91E2837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407163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Gulim" pitchFamily="34" charset="-127"/>
        <a:ea typeface="Gulim" pitchFamily="34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Gulim" pitchFamily="34" charset="-127"/>
        <a:ea typeface="Gulim" pitchFamily="34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Gulim" pitchFamily="34" charset="-127"/>
        <a:ea typeface="Gulim" pitchFamily="34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Gulim" pitchFamily="34" charset="-127"/>
        <a:ea typeface="Gulim" pitchFamily="34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Gulim" pitchFamily="34" charset="-127"/>
        <a:ea typeface="Gulim" pitchFamily="34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673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11674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24DB2A8-5A23-495F-895B-182F7CD95C3A}" type="slidenum">
              <a:rPr lang="ko-KR" altLang="en-US" smtClean="0">
                <a:latin typeface="Arial" panose="020B0604020202020204" pitchFamily="34" charset="0"/>
              </a:rPr>
              <a:pPr/>
              <a:t>1</a:t>
            </a:fld>
            <a:endParaRPr lang="en-US" altLang="ko-KR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6962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4"/>
          <p:cNvSpPr>
            <a:spLocks noGrp="1"/>
          </p:cNvSpPr>
          <p:nvPr>
            <p:ph type="ftr" sz="quarter" idx="10"/>
          </p:nvPr>
        </p:nvSpPr>
        <p:spPr>
          <a:xfrm>
            <a:off x="5943600" y="6477000"/>
            <a:ext cx="2895600" cy="30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a typeface="Gulim" pitchFamily="34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3276600" y="6477000"/>
            <a:ext cx="2133600" cy="30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a typeface="Gulim" panose="020B0600000101010101" pitchFamily="34" charset="-127"/>
              </a:defRPr>
            </a:lvl1pPr>
          </a:lstStyle>
          <a:p>
            <a:pPr>
              <a:defRPr/>
            </a:pPr>
            <a:fld id="{05B51314-8E73-4E55-B22B-4509C1F23F7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62616026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标题幻灯片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42" descr="cnct_rgb_fr_blu_cAIwe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2565400"/>
            <a:ext cx="8315325" cy="2487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4161842"/>
      </p:ext>
    </p:extLst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298450" y="6245225"/>
            <a:ext cx="2289175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1025" y="6245225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0025" y="6245225"/>
            <a:ext cx="2289175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CEAEA9C-7229-4816-9A5B-22AA52B8647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92440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9"/>
          <p:cNvSpPr>
            <a:spLocks noChangeArrowheads="1"/>
          </p:cNvSpPr>
          <p:nvPr/>
        </p:nvSpPr>
        <p:spPr bwMode="white">
          <a:xfrm>
            <a:off x="4343400" y="142875"/>
            <a:ext cx="3352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latinLnBrk="1" hangingPunct="1">
              <a:spcBef>
                <a:spcPct val="20000"/>
              </a:spcBef>
              <a:defRPr/>
            </a:pPr>
            <a:r>
              <a:rPr kumimoji="1" lang="en-US" altLang="ko-KR" sz="1600" smtClean="0">
                <a:solidFill>
                  <a:schemeClr val="bg1"/>
                </a:solidFill>
                <a:latin typeface="Arial" panose="020B0604020202020204" pitchFamily="34" charset="0"/>
                <a:ea typeface="Gulim" panose="020B0600000101010101" pitchFamily="34" charset="-127"/>
              </a:rPr>
              <a:t>www.themegallery.com</a:t>
            </a:r>
            <a:endParaRPr kumimoji="1" lang="ko-KR" altLang="en-US" sz="1600" b="1" smtClean="0">
              <a:solidFill>
                <a:schemeClr val="tx2"/>
              </a:solidFill>
              <a:latin typeface="Arial" panose="020B0604020202020204" pitchFamily="34" charset="0"/>
              <a:ea typeface="Gulim" panose="020B0600000101010101" pitchFamily="34" charset="-127"/>
            </a:endParaRPr>
          </a:p>
        </p:txBody>
      </p:sp>
      <p:sp>
        <p:nvSpPr>
          <p:cNvPr id="13" name="矩形 12"/>
          <p:cNvSpPr/>
          <p:nvPr userDrawn="1"/>
        </p:nvSpPr>
        <p:spPr bwMode="auto">
          <a:xfrm>
            <a:off x="0" y="765175"/>
            <a:ext cx="9144000" cy="34925"/>
          </a:xfrm>
          <a:prstGeom prst="rect">
            <a:avLst/>
          </a:prstGeom>
          <a:gradFill flip="none" rotWithShape="1">
            <a:gsLst>
              <a:gs pos="0">
                <a:srgbClr val="0000CC">
                  <a:tint val="66000"/>
                  <a:satMod val="160000"/>
                </a:srgbClr>
              </a:gs>
              <a:gs pos="50000">
                <a:srgbClr val="0000CC">
                  <a:tint val="44500"/>
                  <a:satMod val="160000"/>
                </a:srgbClr>
              </a:gs>
              <a:gs pos="100000">
                <a:srgbClr val="0000CC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14" name="矩形 13"/>
          <p:cNvSpPr/>
          <p:nvPr userDrawn="1"/>
        </p:nvSpPr>
        <p:spPr bwMode="auto">
          <a:xfrm>
            <a:off x="323850" y="6308725"/>
            <a:ext cx="8531225" cy="11113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2700000" scaled="1"/>
            <a:tileRect/>
          </a:gra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pic>
        <p:nvPicPr>
          <p:cNvPr id="1031" name="图片 2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5350" y="6407150"/>
            <a:ext cx="160972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500" r:id="rId1"/>
    <p:sldLayoutId id="2147484501" r:id="rId2"/>
    <p:sldLayoutId id="2147484502" r:id="rId3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anose="05000000000000000000" pitchFamily="2" charset="2"/>
        <a:buChar char="l"/>
        <a:defRPr sz="28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l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5000"/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Arial" charset="0"/>
        <a:buChar char="–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Arial" charset="0"/>
        <a:buChar char="–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Arial" charset="0"/>
        <a:buChar char="–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Arial" charset="0"/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7.bin"/><Relationship Id="rId18" Type="http://schemas.openxmlformats.org/officeDocument/2006/relationships/image" Target="../media/image15.wmf"/><Relationship Id="rId26" Type="http://schemas.openxmlformats.org/officeDocument/2006/relationships/image" Target="../media/image19.wmf"/><Relationship Id="rId39" Type="http://schemas.openxmlformats.org/officeDocument/2006/relationships/oleObject" Target="../embeddings/oleObject20.bin"/><Relationship Id="rId21" Type="http://schemas.openxmlformats.org/officeDocument/2006/relationships/oleObject" Target="../embeddings/oleObject11.bin"/><Relationship Id="rId34" Type="http://schemas.openxmlformats.org/officeDocument/2006/relationships/image" Target="../media/image23.wmf"/><Relationship Id="rId42" Type="http://schemas.openxmlformats.org/officeDocument/2006/relationships/image" Target="../media/image27.wmf"/><Relationship Id="rId47" Type="http://schemas.openxmlformats.org/officeDocument/2006/relationships/image" Target="../media/image29.wmf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14.wmf"/><Relationship Id="rId29" Type="http://schemas.openxmlformats.org/officeDocument/2006/relationships/oleObject" Target="../embeddings/oleObject15.bin"/><Relationship Id="rId11" Type="http://schemas.openxmlformats.org/officeDocument/2006/relationships/oleObject" Target="../embeddings/oleObject6.bin"/><Relationship Id="rId24" Type="http://schemas.openxmlformats.org/officeDocument/2006/relationships/image" Target="../media/image18.wmf"/><Relationship Id="rId32" Type="http://schemas.openxmlformats.org/officeDocument/2006/relationships/image" Target="../media/image22.wmf"/><Relationship Id="rId37" Type="http://schemas.openxmlformats.org/officeDocument/2006/relationships/oleObject" Target="../embeddings/oleObject19.bin"/><Relationship Id="rId40" Type="http://schemas.openxmlformats.org/officeDocument/2006/relationships/image" Target="../media/image26.wmf"/><Relationship Id="rId45" Type="http://schemas.openxmlformats.org/officeDocument/2006/relationships/image" Target="../media/image28.wmf"/><Relationship Id="rId5" Type="http://schemas.openxmlformats.org/officeDocument/2006/relationships/oleObject" Target="../embeddings/oleObject3.bin"/><Relationship Id="rId15" Type="http://schemas.openxmlformats.org/officeDocument/2006/relationships/oleObject" Target="../embeddings/oleObject8.bin"/><Relationship Id="rId23" Type="http://schemas.openxmlformats.org/officeDocument/2006/relationships/oleObject" Target="../embeddings/oleObject12.bin"/><Relationship Id="rId28" Type="http://schemas.openxmlformats.org/officeDocument/2006/relationships/image" Target="../media/image20.wmf"/><Relationship Id="rId36" Type="http://schemas.openxmlformats.org/officeDocument/2006/relationships/image" Target="../media/image24.wmf"/><Relationship Id="rId49" Type="http://schemas.openxmlformats.org/officeDocument/2006/relationships/image" Target="../media/image30.wmf"/><Relationship Id="rId10" Type="http://schemas.openxmlformats.org/officeDocument/2006/relationships/image" Target="../media/image11.wmf"/><Relationship Id="rId19" Type="http://schemas.openxmlformats.org/officeDocument/2006/relationships/oleObject" Target="../embeddings/oleObject10.bin"/><Relationship Id="rId31" Type="http://schemas.openxmlformats.org/officeDocument/2006/relationships/oleObject" Target="../embeddings/oleObject16.bin"/><Relationship Id="rId44" Type="http://schemas.openxmlformats.org/officeDocument/2006/relationships/oleObject" Target="../embeddings/oleObject23.bin"/><Relationship Id="rId4" Type="http://schemas.openxmlformats.org/officeDocument/2006/relationships/image" Target="../media/image8.wmf"/><Relationship Id="rId9" Type="http://schemas.openxmlformats.org/officeDocument/2006/relationships/oleObject" Target="../embeddings/oleObject5.bin"/><Relationship Id="rId14" Type="http://schemas.openxmlformats.org/officeDocument/2006/relationships/image" Target="../media/image13.wmf"/><Relationship Id="rId22" Type="http://schemas.openxmlformats.org/officeDocument/2006/relationships/image" Target="../media/image17.wmf"/><Relationship Id="rId27" Type="http://schemas.openxmlformats.org/officeDocument/2006/relationships/oleObject" Target="../embeddings/oleObject14.bin"/><Relationship Id="rId30" Type="http://schemas.openxmlformats.org/officeDocument/2006/relationships/image" Target="../media/image21.wmf"/><Relationship Id="rId35" Type="http://schemas.openxmlformats.org/officeDocument/2006/relationships/oleObject" Target="../embeddings/oleObject18.bin"/><Relationship Id="rId43" Type="http://schemas.openxmlformats.org/officeDocument/2006/relationships/oleObject" Target="../embeddings/oleObject22.bin"/><Relationship Id="rId48" Type="http://schemas.openxmlformats.org/officeDocument/2006/relationships/oleObject" Target="../embeddings/oleObject25.bin"/><Relationship Id="rId8" Type="http://schemas.openxmlformats.org/officeDocument/2006/relationships/image" Target="../media/image10.wmf"/><Relationship Id="rId3" Type="http://schemas.openxmlformats.org/officeDocument/2006/relationships/oleObject" Target="../embeddings/oleObject2.bin"/><Relationship Id="rId12" Type="http://schemas.openxmlformats.org/officeDocument/2006/relationships/image" Target="../media/image12.wmf"/><Relationship Id="rId17" Type="http://schemas.openxmlformats.org/officeDocument/2006/relationships/oleObject" Target="../embeddings/oleObject9.bin"/><Relationship Id="rId25" Type="http://schemas.openxmlformats.org/officeDocument/2006/relationships/oleObject" Target="../embeddings/oleObject13.bin"/><Relationship Id="rId33" Type="http://schemas.openxmlformats.org/officeDocument/2006/relationships/oleObject" Target="../embeddings/oleObject17.bin"/><Relationship Id="rId38" Type="http://schemas.openxmlformats.org/officeDocument/2006/relationships/image" Target="../media/image25.wmf"/><Relationship Id="rId46" Type="http://schemas.openxmlformats.org/officeDocument/2006/relationships/oleObject" Target="../embeddings/oleObject24.bin"/><Relationship Id="rId20" Type="http://schemas.openxmlformats.org/officeDocument/2006/relationships/image" Target="../media/image16.wmf"/><Relationship Id="rId41" Type="http://schemas.openxmlformats.org/officeDocument/2006/relationships/oleObject" Target="../embeddings/oleObject21.bin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13" Type="http://schemas.openxmlformats.org/officeDocument/2006/relationships/oleObject" Target="../embeddings/oleObject31.bin"/><Relationship Id="rId18" Type="http://schemas.openxmlformats.org/officeDocument/2006/relationships/image" Target="../media/image38.wmf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12" Type="http://schemas.openxmlformats.org/officeDocument/2006/relationships/image" Target="../media/image35.wmf"/><Relationship Id="rId17" Type="http://schemas.openxmlformats.org/officeDocument/2006/relationships/oleObject" Target="../embeddings/oleObject33.bin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37.wmf"/><Relationship Id="rId20" Type="http://schemas.openxmlformats.org/officeDocument/2006/relationships/image" Target="../media/image39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32.wmf"/><Relationship Id="rId11" Type="http://schemas.openxmlformats.org/officeDocument/2006/relationships/oleObject" Target="../embeddings/oleObject30.bin"/><Relationship Id="rId5" Type="http://schemas.openxmlformats.org/officeDocument/2006/relationships/oleObject" Target="../embeddings/oleObject27.bin"/><Relationship Id="rId15" Type="http://schemas.openxmlformats.org/officeDocument/2006/relationships/oleObject" Target="../embeddings/oleObject32.bin"/><Relationship Id="rId10" Type="http://schemas.openxmlformats.org/officeDocument/2006/relationships/image" Target="../media/image34.wmf"/><Relationship Id="rId19" Type="http://schemas.openxmlformats.org/officeDocument/2006/relationships/oleObject" Target="../embeddings/oleObject34.bin"/><Relationship Id="rId4" Type="http://schemas.openxmlformats.org/officeDocument/2006/relationships/image" Target="../media/image31.wmf"/><Relationship Id="rId9" Type="http://schemas.openxmlformats.org/officeDocument/2006/relationships/oleObject" Target="../embeddings/oleObject29.bin"/><Relationship Id="rId14" Type="http://schemas.openxmlformats.org/officeDocument/2006/relationships/image" Target="../media/image36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40.wmf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41.bin"/><Relationship Id="rId18" Type="http://schemas.openxmlformats.org/officeDocument/2006/relationships/image" Target="../media/image15.wmf"/><Relationship Id="rId26" Type="http://schemas.openxmlformats.org/officeDocument/2006/relationships/image" Target="../media/image19.wmf"/><Relationship Id="rId39" Type="http://schemas.openxmlformats.org/officeDocument/2006/relationships/oleObject" Target="../embeddings/oleObject54.bin"/><Relationship Id="rId21" Type="http://schemas.openxmlformats.org/officeDocument/2006/relationships/oleObject" Target="../embeddings/oleObject45.bin"/><Relationship Id="rId34" Type="http://schemas.openxmlformats.org/officeDocument/2006/relationships/image" Target="../media/image23.wmf"/><Relationship Id="rId42" Type="http://schemas.openxmlformats.org/officeDocument/2006/relationships/image" Target="../media/image27.wmf"/><Relationship Id="rId47" Type="http://schemas.openxmlformats.org/officeDocument/2006/relationships/image" Target="../media/image29.wmf"/><Relationship Id="rId7" Type="http://schemas.openxmlformats.org/officeDocument/2006/relationships/oleObject" Target="../embeddings/oleObject38.bin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14.wmf"/><Relationship Id="rId29" Type="http://schemas.openxmlformats.org/officeDocument/2006/relationships/oleObject" Target="../embeddings/oleObject49.bin"/><Relationship Id="rId11" Type="http://schemas.openxmlformats.org/officeDocument/2006/relationships/oleObject" Target="../embeddings/oleObject40.bin"/><Relationship Id="rId24" Type="http://schemas.openxmlformats.org/officeDocument/2006/relationships/image" Target="../media/image18.wmf"/><Relationship Id="rId32" Type="http://schemas.openxmlformats.org/officeDocument/2006/relationships/image" Target="../media/image22.wmf"/><Relationship Id="rId37" Type="http://schemas.openxmlformats.org/officeDocument/2006/relationships/oleObject" Target="../embeddings/oleObject53.bin"/><Relationship Id="rId40" Type="http://schemas.openxmlformats.org/officeDocument/2006/relationships/image" Target="../media/image26.wmf"/><Relationship Id="rId45" Type="http://schemas.openxmlformats.org/officeDocument/2006/relationships/image" Target="../media/image28.wmf"/><Relationship Id="rId5" Type="http://schemas.openxmlformats.org/officeDocument/2006/relationships/oleObject" Target="../embeddings/oleObject37.bin"/><Relationship Id="rId15" Type="http://schemas.openxmlformats.org/officeDocument/2006/relationships/oleObject" Target="../embeddings/oleObject42.bin"/><Relationship Id="rId23" Type="http://schemas.openxmlformats.org/officeDocument/2006/relationships/oleObject" Target="../embeddings/oleObject46.bin"/><Relationship Id="rId28" Type="http://schemas.openxmlformats.org/officeDocument/2006/relationships/image" Target="../media/image20.wmf"/><Relationship Id="rId36" Type="http://schemas.openxmlformats.org/officeDocument/2006/relationships/image" Target="../media/image24.wmf"/><Relationship Id="rId49" Type="http://schemas.openxmlformats.org/officeDocument/2006/relationships/image" Target="../media/image30.wmf"/><Relationship Id="rId10" Type="http://schemas.openxmlformats.org/officeDocument/2006/relationships/image" Target="../media/image11.wmf"/><Relationship Id="rId19" Type="http://schemas.openxmlformats.org/officeDocument/2006/relationships/oleObject" Target="../embeddings/oleObject44.bin"/><Relationship Id="rId31" Type="http://schemas.openxmlformats.org/officeDocument/2006/relationships/oleObject" Target="../embeddings/oleObject50.bin"/><Relationship Id="rId44" Type="http://schemas.openxmlformats.org/officeDocument/2006/relationships/oleObject" Target="../embeddings/oleObject57.bin"/><Relationship Id="rId4" Type="http://schemas.openxmlformats.org/officeDocument/2006/relationships/image" Target="../media/image41.wmf"/><Relationship Id="rId9" Type="http://schemas.openxmlformats.org/officeDocument/2006/relationships/oleObject" Target="../embeddings/oleObject39.bin"/><Relationship Id="rId14" Type="http://schemas.openxmlformats.org/officeDocument/2006/relationships/image" Target="../media/image13.wmf"/><Relationship Id="rId22" Type="http://schemas.openxmlformats.org/officeDocument/2006/relationships/image" Target="../media/image43.wmf"/><Relationship Id="rId27" Type="http://schemas.openxmlformats.org/officeDocument/2006/relationships/oleObject" Target="../embeddings/oleObject48.bin"/><Relationship Id="rId30" Type="http://schemas.openxmlformats.org/officeDocument/2006/relationships/image" Target="../media/image44.wmf"/><Relationship Id="rId35" Type="http://schemas.openxmlformats.org/officeDocument/2006/relationships/oleObject" Target="../embeddings/oleObject52.bin"/><Relationship Id="rId43" Type="http://schemas.openxmlformats.org/officeDocument/2006/relationships/oleObject" Target="../embeddings/oleObject56.bin"/><Relationship Id="rId48" Type="http://schemas.openxmlformats.org/officeDocument/2006/relationships/oleObject" Target="../embeddings/oleObject59.bin"/><Relationship Id="rId8" Type="http://schemas.openxmlformats.org/officeDocument/2006/relationships/image" Target="../media/image10.wmf"/><Relationship Id="rId3" Type="http://schemas.openxmlformats.org/officeDocument/2006/relationships/oleObject" Target="../embeddings/oleObject36.bin"/><Relationship Id="rId12" Type="http://schemas.openxmlformats.org/officeDocument/2006/relationships/image" Target="../media/image12.wmf"/><Relationship Id="rId17" Type="http://schemas.openxmlformats.org/officeDocument/2006/relationships/oleObject" Target="../embeddings/oleObject43.bin"/><Relationship Id="rId25" Type="http://schemas.openxmlformats.org/officeDocument/2006/relationships/oleObject" Target="../embeddings/oleObject47.bin"/><Relationship Id="rId33" Type="http://schemas.openxmlformats.org/officeDocument/2006/relationships/oleObject" Target="../embeddings/oleObject51.bin"/><Relationship Id="rId38" Type="http://schemas.openxmlformats.org/officeDocument/2006/relationships/image" Target="../media/image25.wmf"/><Relationship Id="rId46" Type="http://schemas.openxmlformats.org/officeDocument/2006/relationships/oleObject" Target="../embeddings/oleObject58.bin"/><Relationship Id="rId20" Type="http://schemas.openxmlformats.org/officeDocument/2006/relationships/image" Target="../media/image42.wmf"/><Relationship Id="rId41" Type="http://schemas.openxmlformats.org/officeDocument/2006/relationships/oleObject" Target="../embeddings/oleObject55.bin"/><Relationship Id="rId1" Type="http://schemas.openxmlformats.org/officeDocument/2006/relationships/vmlDrawing" Target="../drawings/vmlDrawing5.vml"/><Relationship Id="rId6" Type="http://schemas.openxmlformats.org/officeDocument/2006/relationships/image" Target="../media/image9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3" Type="http://schemas.openxmlformats.org/officeDocument/2006/relationships/oleObject" Target="../embeddings/oleObject60.bin"/><Relationship Id="rId7" Type="http://schemas.openxmlformats.org/officeDocument/2006/relationships/oleObject" Target="../embeddings/oleObject62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46.wmf"/><Relationship Id="rId5" Type="http://schemas.openxmlformats.org/officeDocument/2006/relationships/oleObject" Target="../embeddings/oleObject61.bin"/><Relationship Id="rId4" Type="http://schemas.openxmlformats.org/officeDocument/2006/relationships/image" Target="../media/image45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3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48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69.bin"/><Relationship Id="rId18" Type="http://schemas.openxmlformats.org/officeDocument/2006/relationships/image" Target="../media/image56.wmf"/><Relationship Id="rId26" Type="http://schemas.openxmlformats.org/officeDocument/2006/relationships/image" Target="../media/image60.wmf"/><Relationship Id="rId39" Type="http://schemas.openxmlformats.org/officeDocument/2006/relationships/oleObject" Target="../embeddings/oleObject82.bin"/><Relationship Id="rId21" Type="http://schemas.openxmlformats.org/officeDocument/2006/relationships/oleObject" Target="../embeddings/oleObject73.bin"/><Relationship Id="rId34" Type="http://schemas.openxmlformats.org/officeDocument/2006/relationships/image" Target="../media/image64.wmf"/><Relationship Id="rId7" Type="http://schemas.openxmlformats.org/officeDocument/2006/relationships/oleObject" Target="../embeddings/oleObject66.bin"/><Relationship Id="rId12" Type="http://schemas.openxmlformats.org/officeDocument/2006/relationships/image" Target="../media/image53.wmf"/><Relationship Id="rId17" Type="http://schemas.openxmlformats.org/officeDocument/2006/relationships/oleObject" Target="../embeddings/oleObject71.bin"/><Relationship Id="rId25" Type="http://schemas.openxmlformats.org/officeDocument/2006/relationships/oleObject" Target="../embeddings/oleObject75.bin"/><Relationship Id="rId33" Type="http://schemas.openxmlformats.org/officeDocument/2006/relationships/oleObject" Target="../embeddings/oleObject79.bin"/><Relationship Id="rId38" Type="http://schemas.openxmlformats.org/officeDocument/2006/relationships/image" Target="../media/image66.wmf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55.wmf"/><Relationship Id="rId20" Type="http://schemas.openxmlformats.org/officeDocument/2006/relationships/image" Target="../media/image57.wmf"/><Relationship Id="rId29" Type="http://schemas.openxmlformats.org/officeDocument/2006/relationships/oleObject" Target="../embeddings/oleObject77.bin"/><Relationship Id="rId1" Type="http://schemas.openxmlformats.org/officeDocument/2006/relationships/vmlDrawing" Target="../drawings/vmlDrawing8.vml"/><Relationship Id="rId6" Type="http://schemas.openxmlformats.org/officeDocument/2006/relationships/image" Target="../media/image50.wmf"/><Relationship Id="rId11" Type="http://schemas.openxmlformats.org/officeDocument/2006/relationships/oleObject" Target="../embeddings/oleObject68.bin"/><Relationship Id="rId24" Type="http://schemas.openxmlformats.org/officeDocument/2006/relationships/image" Target="../media/image59.wmf"/><Relationship Id="rId32" Type="http://schemas.openxmlformats.org/officeDocument/2006/relationships/image" Target="../media/image63.wmf"/><Relationship Id="rId37" Type="http://schemas.openxmlformats.org/officeDocument/2006/relationships/oleObject" Target="../embeddings/oleObject81.bin"/><Relationship Id="rId40" Type="http://schemas.openxmlformats.org/officeDocument/2006/relationships/image" Target="../media/image67.wmf"/><Relationship Id="rId5" Type="http://schemas.openxmlformats.org/officeDocument/2006/relationships/oleObject" Target="../embeddings/oleObject65.bin"/><Relationship Id="rId15" Type="http://schemas.openxmlformats.org/officeDocument/2006/relationships/oleObject" Target="../embeddings/oleObject70.bin"/><Relationship Id="rId23" Type="http://schemas.openxmlformats.org/officeDocument/2006/relationships/oleObject" Target="../embeddings/oleObject74.bin"/><Relationship Id="rId28" Type="http://schemas.openxmlformats.org/officeDocument/2006/relationships/image" Target="../media/image61.wmf"/><Relationship Id="rId36" Type="http://schemas.openxmlformats.org/officeDocument/2006/relationships/image" Target="../media/image65.wmf"/><Relationship Id="rId10" Type="http://schemas.openxmlformats.org/officeDocument/2006/relationships/image" Target="../media/image52.wmf"/><Relationship Id="rId19" Type="http://schemas.openxmlformats.org/officeDocument/2006/relationships/oleObject" Target="../embeddings/oleObject72.bin"/><Relationship Id="rId31" Type="http://schemas.openxmlformats.org/officeDocument/2006/relationships/oleObject" Target="../embeddings/oleObject78.bin"/><Relationship Id="rId4" Type="http://schemas.openxmlformats.org/officeDocument/2006/relationships/image" Target="../media/image49.wmf"/><Relationship Id="rId9" Type="http://schemas.openxmlformats.org/officeDocument/2006/relationships/oleObject" Target="../embeddings/oleObject67.bin"/><Relationship Id="rId14" Type="http://schemas.openxmlformats.org/officeDocument/2006/relationships/image" Target="../media/image54.wmf"/><Relationship Id="rId22" Type="http://schemas.openxmlformats.org/officeDocument/2006/relationships/image" Target="../media/image58.wmf"/><Relationship Id="rId27" Type="http://schemas.openxmlformats.org/officeDocument/2006/relationships/oleObject" Target="../embeddings/oleObject76.bin"/><Relationship Id="rId30" Type="http://schemas.openxmlformats.org/officeDocument/2006/relationships/image" Target="../media/image62.wmf"/><Relationship Id="rId35" Type="http://schemas.openxmlformats.org/officeDocument/2006/relationships/oleObject" Target="../embeddings/oleObject80.bin"/><Relationship Id="rId8" Type="http://schemas.openxmlformats.org/officeDocument/2006/relationships/image" Target="../media/image51.wmf"/><Relationship Id="rId3" Type="http://schemas.openxmlformats.org/officeDocument/2006/relationships/oleObject" Target="../embeddings/oleObject64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wmf"/><Relationship Id="rId3" Type="http://schemas.openxmlformats.org/officeDocument/2006/relationships/oleObject" Target="../embeddings/oleObject83.bin"/><Relationship Id="rId7" Type="http://schemas.openxmlformats.org/officeDocument/2006/relationships/oleObject" Target="../embeddings/oleObject85.bin"/><Relationship Id="rId12" Type="http://schemas.openxmlformats.org/officeDocument/2006/relationships/image" Target="../media/image72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69.wmf"/><Relationship Id="rId11" Type="http://schemas.openxmlformats.org/officeDocument/2006/relationships/oleObject" Target="../embeddings/oleObject87.bin"/><Relationship Id="rId5" Type="http://schemas.openxmlformats.org/officeDocument/2006/relationships/oleObject" Target="../embeddings/oleObject84.bin"/><Relationship Id="rId10" Type="http://schemas.openxmlformats.org/officeDocument/2006/relationships/image" Target="../media/image71.wmf"/><Relationship Id="rId4" Type="http://schemas.openxmlformats.org/officeDocument/2006/relationships/image" Target="../media/image68.wmf"/><Relationship Id="rId9" Type="http://schemas.openxmlformats.org/officeDocument/2006/relationships/oleObject" Target="../embeddings/oleObject86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wmf"/><Relationship Id="rId3" Type="http://schemas.openxmlformats.org/officeDocument/2006/relationships/oleObject" Target="../embeddings/oleObject88.bin"/><Relationship Id="rId7" Type="http://schemas.openxmlformats.org/officeDocument/2006/relationships/oleObject" Target="../embeddings/oleObject90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74.wmf"/><Relationship Id="rId5" Type="http://schemas.openxmlformats.org/officeDocument/2006/relationships/oleObject" Target="../embeddings/oleObject89.bin"/><Relationship Id="rId4" Type="http://schemas.openxmlformats.org/officeDocument/2006/relationships/image" Target="../media/image73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wmf"/><Relationship Id="rId3" Type="http://schemas.openxmlformats.org/officeDocument/2006/relationships/oleObject" Target="../embeddings/oleObject91.bin"/><Relationship Id="rId7" Type="http://schemas.openxmlformats.org/officeDocument/2006/relationships/oleObject" Target="../embeddings/oleObject93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77.wmf"/><Relationship Id="rId5" Type="http://schemas.openxmlformats.org/officeDocument/2006/relationships/oleObject" Target="../embeddings/oleObject92.bin"/><Relationship Id="rId4" Type="http://schemas.openxmlformats.org/officeDocument/2006/relationships/image" Target="../media/image76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wmf"/><Relationship Id="rId3" Type="http://schemas.openxmlformats.org/officeDocument/2006/relationships/oleObject" Target="../embeddings/oleObject94.bin"/><Relationship Id="rId7" Type="http://schemas.openxmlformats.org/officeDocument/2006/relationships/oleObject" Target="../embeddings/oleObject96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79.wmf"/><Relationship Id="rId5" Type="http://schemas.openxmlformats.org/officeDocument/2006/relationships/oleObject" Target="../embeddings/oleObject95.bin"/><Relationship Id="rId10" Type="http://schemas.openxmlformats.org/officeDocument/2006/relationships/image" Target="../media/image69.wmf"/><Relationship Id="rId4" Type="http://schemas.openxmlformats.org/officeDocument/2006/relationships/image" Target="../media/image72.wmf"/><Relationship Id="rId9" Type="http://schemas.openxmlformats.org/officeDocument/2006/relationships/oleObject" Target="../embeddings/oleObject97.bin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wmf"/><Relationship Id="rId13" Type="http://schemas.openxmlformats.org/officeDocument/2006/relationships/oleObject" Target="../embeddings/oleObject103.bin"/><Relationship Id="rId18" Type="http://schemas.openxmlformats.org/officeDocument/2006/relationships/image" Target="../media/image88.wmf"/><Relationship Id="rId26" Type="http://schemas.openxmlformats.org/officeDocument/2006/relationships/image" Target="../media/image92.wmf"/><Relationship Id="rId3" Type="http://schemas.openxmlformats.org/officeDocument/2006/relationships/oleObject" Target="../embeddings/oleObject98.bin"/><Relationship Id="rId21" Type="http://schemas.openxmlformats.org/officeDocument/2006/relationships/oleObject" Target="../embeddings/oleObject107.bin"/><Relationship Id="rId7" Type="http://schemas.openxmlformats.org/officeDocument/2006/relationships/oleObject" Target="../embeddings/oleObject100.bin"/><Relationship Id="rId12" Type="http://schemas.openxmlformats.org/officeDocument/2006/relationships/image" Target="../media/image85.wmf"/><Relationship Id="rId17" Type="http://schemas.openxmlformats.org/officeDocument/2006/relationships/oleObject" Target="../embeddings/oleObject105.bin"/><Relationship Id="rId25" Type="http://schemas.openxmlformats.org/officeDocument/2006/relationships/oleObject" Target="../embeddings/oleObject109.bin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87.wmf"/><Relationship Id="rId20" Type="http://schemas.openxmlformats.org/officeDocument/2006/relationships/image" Target="../media/image89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82.wmf"/><Relationship Id="rId11" Type="http://schemas.openxmlformats.org/officeDocument/2006/relationships/oleObject" Target="../embeddings/oleObject102.bin"/><Relationship Id="rId24" Type="http://schemas.openxmlformats.org/officeDocument/2006/relationships/image" Target="../media/image91.wmf"/><Relationship Id="rId5" Type="http://schemas.openxmlformats.org/officeDocument/2006/relationships/oleObject" Target="../embeddings/oleObject99.bin"/><Relationship Id="rId15" Type="http://schemas.openxmlformats.org/officeDocument/2006/relationships/oleObject" Target="../embeddings/oleObject104.bin"/><Relationship Id="rId23" Type="http://schemas.openxmlformats.org/officeDocument/2006/relationships/oleObject" Target="../embeddings/oleObject108.bin"/><Relationship Id="rId10" Type="http://schemas.openxmlformats.org/officeDocument/2006/relationships/image" Target="../media/image84.wmf"/><Relationship Id="rId19" Type="http://schemas.openxmlformats.org/officeDocument/2006/relationships/oleObject" Target="../embeddings/oleObject106.bin"/><Relationship Id="rId4" Type="http://schemas.openxmlformats.org/officeDocument/2006/relationships/image" Target="../media/image81.wmf"/><Relationship Id="rId9" Type="http://schemas.openxmlformats.org/officeDocument/2006/relationships/oleObject" Target="../embeddings/oleObject101.bin"/><Relationship Id="rId14" Type="http://schemas.openxmlformats.org/officeDocument/2006/relationships/image" Target="../media/image86.wmf"/><Relationship Id="rId22" Type="http://schemas.openxmlformats.org/officeDocument/2006/relationships/image" Target="../media/image90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wmf"/><Relationship Id="rId13" Type="http://schemas.openxmlformats.org/officeDocument/2006/relationships/oleObject" Target="../embeddings/oleObject115.bin"/><Relationship Id="rId18" Type="http://schemas.openxmlformats.org/officeDocument/2006/relationships/image" Target="../media/image87.wmf"/><Relationship Id="rId26" Type="http://schemas.openxmlformats.org/officeDocument/2006/relationships/image" Target="../media/image91.wmf"/><Relationship Id="rId3" Type="http://schemas.openxmlformats.org/officeDocument/2006/relationships/oleObject" Target="../embeddings/oleObject110.bin"/><Relationship Id="rId21" Type="http://schemas.openxmlformats.org/officeDocument/2006/relationships/oleObject" Target="../embeddings/oleObject119.bin"/><Relationship Id="rId7" Type="http://schemas.openxmlformats.org/officeDocument/2006/relationships/oleObject" Target="../embeddings/oleObject112.bin"/><Relationship Id="rId12" Type="http://schemas.openxmlformats.org/officeDocument/2006/relationships/image" Target="../media/image96.wmf"/><Relationship Id="rId17" Type="http://schemas.openxmlformats.org/officeDocument/2006/relationships/oleObject" Target="../embeddings/oleObject117.bin"/><Relationship Id="rId25" Type="http://schemas.openxmlformats.org/officeDocument/2006/relationships/oleObject" Target="../embeddings/oleObject121.bin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86.wmf"/><Relationship Id="rId20" Type="http://schemas.openxmlformats.org/officeDocument/2006/relationships/image" Target="../media/image88.w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94.wmf"/><Relationship Id="rId11" Type="http://schemas.openxmlformats.org/officeDocument/2006/relationships/oleObject" Target="../embeddings/oleObject114.bin"/><Relationship Id="rId24" Type="http://schemas.openxmlformats.org/officeDocument/2006/relationships/image" Target="../media/image90.wmf"/><Relationship Id="rId5" Type="http://schemas.openxmlformats.org/officeDocument/2006/relationships/oleObject" Target="../embeddings/oleObject111.bin"/><Relationship Id="rId15" Type="http://schemas.openxmlformats.org/officeDocument/2006/relationships/oleObject" Target="../embeddings/oleObject116.bin"/><Relationship Id="rId23" Type="http://schemas.openxmlformats.org/officeDocument/2006/relationships/oleObject" Target="../embeddings/oleObject120.bin"/><Relationship Id="rId10" Type="http://schemas.openxmlformats.org/officeDocument/2006/relationships/image" Target="../media/image95.wmf"/><Relationship Id="rId19" Type="http://schemas.openxmlformats.org/officeDocument/2006/relationships/oleObject" Target="../embeddings/oleObject118.bin"/><Relationship Id="rId4" Type="http://schemas.openxmlformats.org/officeDocument/2006/relationships/image" Target="../media/image93.wmf"/><Relationship Id="rId9" Type="http://schemas.openxmlformats.org/officeDocument/2006/relationships/oleObject" Target="../embeddings/oleObject113.bin"/><Relationship Id="rId14" Type="http://schemas.openxmlformats.org/officeDocument/2006/relationships/image" Target="../media/image85.wmf"/><Relationship Id="rId22" Type="http://schemas.openxmlformats.org/officeDocument/2006/relationships/image" Target="../media/image89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wmf"/><Relationship Id="rId3" Type="http://schemas.openxmlformats.org/officeDocument/2006/relationships/oleObject" Target="../embeddings/oleObject122.bin"/><Relationship Id="rId7" Type="http://schemas.openxmlformats.org/officeDocument/2006/relationships/oleObject" Target="../embeddings/oleObject124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98.wmf"/><Relationship Id="rId5" Type="http://schemas.openxmlformats.org/officeDocument/2006/relationships/oleObject" Target="../embeddings/oleObject123.bin"/><Relationship Id="rId10" Type="http://schemas.openxmlformats.org/officeDocument/2006/relationships/image" Target="../media/image100.wmf"/><Relationship Id="rId4" Type="http://schemas.openxmlformats.org/officeDocument/2006/relationships/image" Target="../media/image97.wmf"/><Relationship Id="rId9" Type="http://schemas.openxmlformats.org/officeDocument/2006/relationships/oleObject" Target="../embeddings/oleObject125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wmf"/><Relationship Id="rId13" Type="http://schemas.openxmlformats.org/officeDocument/2006/relationships/oleObject" Target="../embeddings/oleObject131.bin"/><Relationship Id="rId3" Type="http://schemas.openxmlformats.org/officeDocument/2006/relationships/oleObject" Target="../embeddings/oleObject126.bin"/><Relationship Id="rId7" Type="http://schemas.openxmlformats.org/officeDocument/2006/relationships/oleObject" Target="../embeddings/oleObject128.bin"/><Relationship Id="rId12" Type="http://schemas.openxmlformats.org/officeDocument/2006/relationships/image" Target="../media/image105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02.wmf"/><Relationship Id="rId11" Type="http://schemas.openxmlformats.org/officeDocument/2006/relationships/oleObject" Target="../embeddings/oleObject130.bin"/><Relationship Id="rId5" Type="http://schemas.openxmlformats.org/officeDocument/2006/relationships/oleObject" Target="../embeddings/oleObject127.bin"/><Relationship Id="rId10" Type="http://schemas.openxmlformats.org/officeDocument/2006/relationships/image" Target="../media/image104.wmf"/><Relationship Id="rId4" Type="http://schemas.openxmlformats.org/officeDocument/2006/relationships/image" Target="../media/image101.wmf"/><Relationship Id="rId9" Type="http://schemas.openxmlformats.org/officeDocument/2006/relationships/oleObject" Target="../embeddings/oleObject129.bin"/><Relationship Id="rId14" Type="http://schemas.openxmlformats.org/officeDocument/2006/relationships/image" Target="../media/image106.w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wmf"/><Relationship Id="rId13" Type="http://schemas.openxmlformats.org/officeDocument/2006/relationships/oleObject" Target="../embeddings/oleObject137.bin"/><Relationship Id="rId18" Type="http://schemas.openxmlformats.org/officeDocument/2006/relationships/oleObject" Target="../embeddings/oleObject141.bin"/><Relationship Id="rId3" Type="http://schemas.openxmlformats.org/officeDocument/2006/relationships/oleObject" Target="../embeddings/oleObject132.bin"/><Relationship Id="rId7" Type="http://schemas.openxmlformats.org/officeDocument/2006/relationships/oleObject" Target="../embeddings/oleObject134.bin"/><Relationship Id="rId12" Type="http://schemas.openxmlformats.org/officeDocument/2006/relationships/image" Target="../media/image111.wmf"/><Relationship Id="rId17" Type="http://schemas.openxmlformats.org/officeDocument/2006/relationships/image" Target="../media/image112.wmf"/><Relationship Id="rId2" Type="http://schemas.openxmlformats.org/officeDocument/2006/relationships/slideLayout" Target="../slideLayouts/slideLayout3.xml"/><Relationship Id="rId16" Type="http://schemas.openxmlformats.org/officeDocument/2006/relationships/oleObject" Target="../embeddings/oleObject140.bin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08.wmf"/><Relationship Id="rId11" Type="http://schemas.openxmlformats.org/officeDocument/2006/relationships/oleObject" Target="../embeddings/oleObject136.bin"/><Relationship Id="rId5" Type="http://schemas.openxmlformats.org/officeDocument/2006/relationships/oleObject" Target="../embeddings/oleObject133.bin"/><Relationship Id="rId15" Type="http://schemas.openxmlformats.org/officeDocument/2006/relationships/oleObject" Target="../embeddings/oleObject139.bin"/><Relationship Id="rId10" Type="http://schemas.openxmlformats.org/officeDocument/2006/relationships/image" Target="../media/image110.wmf"/><Relationship Id="rId19" Type="http://schemas.openxmlformats.org/officeDocument/2006/relationships/image" Target="../media/image113.wmf"/><Relationship Id="rId4" Type="http://schemas.openxmlformats.org/officeDocument/2006/relationships/image" Target="../media/image107.wmf"/><Relationship Id="rId9" Type="http://schemas.openxmlformats.org/officeDocument/2006/relationships/oleObject" Target="../embeddings/oleObject135.bin"/><Relationship Id="rId14" Type="http://schemas.openxmlformats.org/officeDocument/2006/relationships/oleObject" Target="../embeddings/oleObject138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2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15.wmf"/><Relationship Id="rId5" Type="http://schemas.openxmlformats.org/officeDocument/2006/relationships/oleObject" Target="../embeddings/oleObject143.bin"/><Relationship Id="rId4" Type="http://schemas.openxmlformats.org/officeDocument/2006/relationships/image" Target="../media/image114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4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116.w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wmf"/><Relationship Id="rId3" Type="http://schemas.openxmlformats.org/officeDocument/2006/relationships/oleObject" Target="../embeddings/oleObject145.bin"/><Relationship Id="rId7" Type="http://schemas.openxmlformats.org/officeDocument/2006/relationships/oleObject" Target="../embeddings/oleObject147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18.wmf"/><Relationship Id="rId5" Type="http://schemas.openxmlformats.org/officeDocument/2006/relationships/oleObject" Target="../embeddings/oleObject146.bin"/><Relationship Id="rId10" Type="http://schemas.openxmlformats.org/officeDocument/2006/relationships/image" Target="../media/image120.wmf"/><Relationship Id="rId4" Type="http://schemas.openxmlformats.org/officeDocument/2006/relationships/image" Target="../media/image117.wmf"/><Relationship Id="rId9" Type="http://schemas.openxmlformats.org/officeDocument/2006/relationships/oleObject" Target="../embeddings/oleObject148.bin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9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22.wmf"/><Relationship Id="rId5" Type="http://schemas.openxmlformats.org/officeDocument/2006/relationships/oleObject" Target="../embeddings/oleObject150.bin"/><Relationship Id="rId4" Type="http://schemas.openxmlformats.org/officeDocument/2006/relationships/image" Target="../media/image121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123.w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wmf"/><Relationship Id="rId13" Type="http://schemas.openxmlformats.org/officeDocument/2006/relationships/oleObject" Target="../embeddings/oleObject157.bin"/><Relationship Id="rId18" Type="http://schemas.openxmlformats.org/officeDocument/2006/relationships/image" Target="../media/image130.wmf"/><Relationship Id="rId26" Type="http://schemas.openxmlformats.org/officeDocument/2006/relationships/image" Target="../media/image134.wmf"/><Relationship Id="rId3" Type="http://schemas.openxmlformats.org/officeDocument/2006/relationships/oleObject" Target="../embeddings/oleObject152.bin"/><Relationship Id="rId21" Type="http://schemas.openxmlformats.org/officeDocument/2006/relationships/oleObject" Target="../embeddings/oleObject161.bin"/><Relationship Id="rId7" Type="http://schemas.openxmlformats.org/officeDocument/2006/relationships/oleObject" Target="../embeddings/oleObject154.bin"/><Relationship Id="rId12" Type="http://schemas.openxmlformats.org/officeDocument/2006/relationships/image" Target="../media/image87.wmf"/><Relationship Id="rId17" Type="http://schemas.openxmlformats.org/officeDocument/2006/relationships/oleObject" Target="../embeddings/oleObject159.bin"/><Relationship Id="rId25" Type="http://schemas.openxmlformats.org/officeDocument/2006/relationships/oleObject" Target="../embeddings/oleObject163.bin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129.wmf"/><Relationship Id="rId20" Type="http://schemas.openxmlformats.org/officeDocument/2006/relationships/image" Target="../media/image131.wmf"/><Relationship Id="rId29" Type="http://schemas.openxmlformats.org/officeDocument/2006/relationships/oleObject" Target="../embeddings/oleObject165.bin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25.wmf"/><Relationship Id="rId11" Type="http://schemas.openxmlformats.org/officeDocument/2006/relationships/oleObject" Target="../embeddings/oleObject156.bin"/><Relationship Id="rId24" Type="http://schemas.openxmlformats.org/officeDocument/2006/relationships/image" Target="../media/image133.wmf"/><Relationship Id="rId32" Type="http://schemas.openxmlformats.org/officeDocument/2006/relationships/image" Target="../media/image137.wmf"/><Relationship Id="rId5" Type="http://schemas.openxmlformats.org/officeDocument/2006/relationships/oleObject" Target="../embeddings/oleObject153.bin"/><Relationship Id="rId15" Type="http://schemas.openxmlformats.org/officeDocument/2006/relationships/oleObject" Target="../embeddings/oleObject158.bin"/><Relationship Id="rId23" Type="http://schemas.openxmlformats.org/officeDocument/2006/relationships/oleObject" Target="../embeddings/oleObject162.bin"/><Relationship Id="rId28" Type="http://schemas.openxmlformats.org/officeDocument/2006/relationships/image" Target="../media/image135.wmf"/><Relationship Id="rId10" Type="http://schemas.openxmlformats.org/officeDocument/2006/relationships/image" Target="../media/image127.wmf"/><Relationship Id="rId19" Type="http://schemas.openxmlformats.org/officeDocument/2006/relationships/oleObject" Target="../embeddings/oleObject160.bin"/><Relationship Id="rId31" Type="http://schemas.openxmlformats.org/officeDocument/2006/relationships/oleObject" Target="../embeddings/oleObject166.bin"/><Relationship Id="rId4" Type="http://schemas.openxmlformats.org/officeDocument/2006/relationships/image" Target="../media/image124.wmf"/><Relationship Id="rId9" Type="http://schemas.openxmlformats.org/officeDocument/2006/relationships/oleObject" Target="../embeddings/oleObject155.bin"/><Relationship Id="rId14" Type="http://schemas.openxmlformats.org/officeDocument/2006/relationships/image" Target="../media/image128.wmf"/><Relationship Id="rId22" Type="http://schemas.openxmlformats.org/officeDocument/2006/relationships/image" Target="../media/image132.wmf"/><Relationship Id="rId27" Type="http://schemas.openxmlformats.org/officeDocument/2006/relationships/oleObject" Target="../embeddings/oleObject164.bin"/><Relationship Id="rId30" Type="http://schemas.openxmlformats.org/officeDocument/2006/relationships/image" Target="../media/image136.w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wmf"/><Relationship Id="rId13" Type="http://schemas.openxmlformats.org/officeDocument/2006/relationships/oleObject" Target="../embeddings/oleObject172.bin"/><Relationship Id="rId18" Type="http://schemas.openxmlformats.org/officeDocument/2006/relationships/image" Target="../media/image131.wmf"/><Relationship Id="rId26" Type="http://schemas.openxmlformats.org/officeDocument/2006/relationships/image" Target="../media/image135.wmf"/><Relationship Id="rId3" Type="http://schemas.openxmlformats.org/officeDocument/2006/relationships/oleObject" Target="../embeddings/oleObject167.bin"/><Relationship Id="rId21" Type="http://schemas.openxmlformats.org/officeDocument/2006/relationships/oleObject" Target="../embeddings/oleObject176.bin"/><Relationship Id="rId7" Type="http://schemas.openxmlformats.org/officeDocument/2006/relationships/oleObject" Target="../embeddings/oleObject169.bin"/><Relationship Id="rId12" Type="http://schemas.openxmlformats.org/officeDocument/2006/relationships/image" Target="../media/image128.wmf"/><Relationship Id="rId17" Type="http://schemas.openxmlformats.org/officeDocument/2006/relationships/oleObject" Target="../embeddings/oleObject174.bin"/><Relationship Id="rId25" Type="http://schemas.openxmlformats.org/officeDocument/2006/relationships/oleObject" Target="../embeddings/oleObject178.bin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130.wmf"/><Relationship Id="rId20" Type="http://schemas.openxmlformats.org/officeDocument/2006/relationships/image" Target="../media/image132.wmf"/><Relationship Id="rId29" Type="http://schemas.openxmlformats.org/officeDocument/2006/relationships/oleObject" Target="../embeddings/oleObject180.bin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26.wmf"/><Relationship Id="rId11" Type="http://schemas.openxmlformats.org/officeDocument/2006/relationships/oleObject" Target="../embeddings/oleObject171.bin"/><Relationship Id="rId24" Type="http://schemas.openxmlformats.org/officeDocument/2006/relationships/image" Target="../media/image134.wmf"/><Relationship Id="rId32" Type="http://schemas.openxmlformats.org/officeDocument/2006/relationships/image" Target="../media/image141.wmf"/><Relationship Id="rId5" Type="http://schemas.openxmlformats.org/officeDocument/2006/relationships/oleObject" Target="../embeddings/oleObject168.bin"/><Relationship Id="rId15" Type="http://schemas.openxmlformats.org/officeDocument/2006/relationships/oleObject" Target="../embeddings/oleObject173.bin"/><Relationship Id="rId23" Type="http://schemas.openxmlformats.org/officeDocument/2006/relationships/oleObject" Target="../embeddings/oleObject177.bin"/><Relationship Id="rId28" Type="http://schemas.openxmlformats.org/officeDocument/2006/relationships/image" Target="../media/image139.wmf"/><Relationship Id="rId10" Type="http://schemas.openxmlformats.org/officeDocument/2006/relationships/image" Target="../media/image87.wmf"/><Relationship Id="rId19" Type="http://schemas.openxmlformats.org/officeDocument/2006/relationships/oleObject" Target="../embeddings/oleObject175.bin"/><Relationship Id="rId31" Type="http://schemas.openxmlformats.org/officeDocument/2006/relationships/oleObject" Target="../embeddings/oleObject181.bin"/><Relationship Id="rId4" Type="http://schemas.openxmlformats.org/officeDocument/2006/relationships/image" Target="../media/image138.wmf"/><Relationship Id="rId9" Type="http://schemas.openxmlformats.org/officeDocument/2006/relationships/oleObject" Target="../embeddings/oleObject170.bin"/><Relationship Id="rId14" Type="http://schemas.openxmlformats.org/officeDocument/2006/relationships/image" Target="../media/image129.wmf"/><Relationship Id="rId22" Type="http://schemas.openxmlformats.org/officeDocument/2006/relationships/image" Target="../media/image133.wmf"/><Relationship Id="rId27" Type="http://schemas.openxmlformats.org/officeDocument/2006/relationships/oleObject" Target="../embeddings/oleObject179.bin"/><Relationship Id="rId30" Type="http://schemas.openxmlformats.org/officeDocument/2006/relationships/image" Target="../media/image140.w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2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43.wmf"/><Relationship Id="rId5" Type="http://schemas.openxmlformats.org/officeDocument/2006/relationships/oleObject" Target="../embeddings/oleObject183.bin"/><Relationship Id="rId4" Type="http://schemas.openxmlformats.org/officeDocument/2006/relationships/image" Target="../media/image142.wmf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641350" y="620713"/>
            <a:ext cx="7962900" cy="1871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ctr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zh-CN" altLang="en-US" sz="2400" b="1" dirty="0" smtClean="0">
                <a:solidFill>
                  <a:srgbClr val="0000C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工程热力学</a:t>
            </a:r>
            <a:endParaRPr lang="en-US" altLang="zh-CN" sz="2400" b="1" dirty="0" smtClean="0">
              <a:solidFill>
                <a:srgbClr val="0000C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ctr" fontAlgn="ctr">
              <a:lnSpc>
                <a:spcPct val="140000"/>
              </a:lnSpc>
              <a:spcBef>
                <a:spcPts val="1800"/>
              </a:spcBef>
              <a:buFont typeface="Wingdings" panose="05000000000000000000" pitchFamily="2" charset="2"/>
              <a:buNone/>
            </a:pPr>
            <a:r>
              <a:rPr lang="zh-CN" altLang="en-US" sz="3200" b="1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 第五章  热力学第二定律</a:t>
            </a:r>
            <a:r>
              <a:rPr lang="en-US" altLang="zh-CN" sz="3200" b="1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(1)</a:t>
            </a:r>
          </a:p>
          <a:p>
            <a:pPr algn="ctr" fontAlgn="ctr">
              <a:lnSpc>
                <a:spcPct val="140000"/>
              </a:lnSpc>
              <a:spcBef>
                <a:spcPts val="0"/>
              </a:spcBef>
              <a:buNone/>
            </a:pPr>
            <a:r>
              <a:rPr kumimoji="1" lang="en-US" altLang="zh-CN" sz="2000" dirty="0">
                <a:latin typeface="Times New Roman" panose="02020603050405020304" pitchFamily="18" charset="0"/>
              </a:rPr>
              <a:t>The second law of thermodynamics</a:t>
            </a:r>
          </a:p>
          <a:p>
            <a:pPr algn="ctr" fontAlgn="ctr">
              <a:lnSpc>
                <a:spcPct val="140000"/>
              </a:lnSpc>
              <a:spcBef>
                <a:spcPts val="1800"/>
              </a:spcBef>
              <a:buFont typeface="Wingdings" panose="05000000000000000000" pitchFamily="2" charset="2"/>
              <a:buNone/>
            </a:pPr>
            <a:endParaRPr lang="en-US" altLang="zh-CN" sz="3200" b="1" dirty="0" smtClean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4" name="标题 9"/>
          <p:cNvSpPr txBox="1">
            <a:spLocks/>
          </p:cNvSpPr>
          <p:nvPr/>
        </p:nvSpPr>
        <p:spPr bwMode="auto">
          <a:xfrm>
            <a:off x="2124075" y="5229225"/>
            <a:ext cx="3960813" cy="1008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18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机械与动力工程学院 </a:t>
            </a:r>
            <a:r>
              <a:rPr lang="en-US" altLang="zh-CN" sz="18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/>
            </a:r>
            <a:br>
              <a:rPr lang="en-US" altLang="zh-CN" sz="18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</a:br>
            <a:r>
              <a:rPr lang="en-US" altLang="zh-CN" sz="18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         </a:t>
            </a:r>
            <a:r>
              <a:rPr lang="zh-CN" altLang="en-US" sz="18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曹    军  </a:t>
            </a:r>
            <a:r>
              <a:rPr lang="en-US" altLang="zh-CN" sz="18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/>
            </a:r>
            <a:br>
              <a:rPr lang="en-US" altLang="zh-CN" sz="18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</a:br>
            <a:r>
              <a:rPr lang="en-US" altLang="zh-CN" sz="18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     2013</a:t>
            </a:r>
            <a:r>
              <a:rPr lang="zh-CN" altLang="en-US" sz="18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年</a:t>
            </a:r>
            <a:r>
              <a:rPr lang="en-US" altLang="zh-CN" sz="18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12</a:t>
            </a:r>
            <a:r>
              <a:rPr lang="zh-CN" altLang="en-US" sz="18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月</a:t>
            </a:r>
            <a:r>
              <a:rPr lang="en-US" altLang="zh-CN" sz="18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17</a:t>
            </a:r>
            <a:r>
              <a:rPr lang="zh-CN" altLang="en-US" sz="18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日 </a:t>
            </a:r>
          </a:p>
        </p:txBody>
      </p:sp>
      <p:pic>
        <p:nvPicPr>
          <p:cNvPr id="115716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5229225"/>
            <a:ext cx="1268412" cy="126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 bwMode="auto">
          <a:xfrm>
            <a:off x="467544" y="1988840"/>
            <a:ext cx="8352928" cy="2376264"/>
          </a:xfrm>
          <a:prstGeom prst="roundRect">
            <a:avLst/>
          </a:prstGeom>
          <a:solidFill>
            <a:srgbClr val="FFFFCC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u"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effectLst/>
                <a:latin typeface="幼圆" panose="02010509060101010101" pitchFamily="49" charset="-122"/>
                <a:ea typeface="幼圆" panose="02010509060101010101" pitchFamily="49" charset="-122"/>
              </a:rPr>
              <a:t>不同温度物体之间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rgbClr val="0033CC"/>
                </a:solidFill>
                <a:effectLst/>
                <a:latin typeface="幼圆" panose="02010509060101010101" pitchFamily="49" charset="-122"/>
                <a:ea typeface="幼圆" panose="02010509060101010101" pitchFamily="49" charset="-122"/>
              </a:rPr>
              <a:t>直接传热引起的损失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effectLst/>
                <a:latin typeface="幼圆" panose="02010509060101010101" pitchFamily="49" charset="-122"/>
                <a:ea typeface="幼圆" panose="02010509060101010101" pitchFamily="49" charset="-122"/>
              </a:rPr>
              <a:t>实质上也是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rgbClr val="0033CC"/>
                </a:solidFill>
                <a:effectLst/>
                <a:latin typeface="幼圆" panose="02010509060101010101" pitchFamily="49" charset="-122"/>
                <a:ea typeface="幼圆" panose="02010509060101010101" pitchFamily="49" charset="-122"/>
              </a:rPr>
              <a:t>功的损失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effectLst/>
                <a:latin typeface="幼圆" panose="02010509060101010101" pitchFamily="49" charset="-122"/>
                <a:ea typeface="幼圆" panose="02010509060101010101" pitchFamily="49" charset="-122"/>
              </a:rPr>
              <a:t>，</a:t>
            </a:r>
            <a:endParaRPr kumimoji="0" lang="en-US" altLang="zh-CN" sz="2000" b="1" i="0" u="none" strike="noStrike" cap="none" normalizeH="0" baseline="0" dirty="0" smtClean="0">
              <a:ln>
                <a:noFill/>
              </a:ln>
              <a:effectLst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R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tabLst/>
            </a:pPr>
            <a:r>
              <a:rPr lang="en-US" altLang="zh-CN" sz="2000" b="1" dirty="0"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r>
              <a:rPr lang="en-US" altLang="zh-CN" sz="20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  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effectLst/>
                <a:latin typeface="幼圆" panose="02010509060101010101" pitchFamily="49" charset="-122"/>
                <a:ea typeface="幼圆" panose="02010509060101010101" pitchFamily="49" charset="-122"/>
              </a:rPr>
              <a:t>因为本来可以利用一台动力机使部分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rgbClr val="0033CC"/>
                </a:solidFill>
                <a:effectLst/>
                <a:latin typeface="幼圆" panose="02010509060101010101" pitchFamily="49" charset="-122"/>
                <a:ea typeface="幼圆" panose="02010509060101010101" pitchFamily="49" charset="-122"/>
              </a:rPr>
              <a:t>热转化为功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effectLst/>
                <a:latin typeface="幼圆" panose="02010509060101010101" pitchFamily="49" charset="-122"/>
                <a:ea typeface="幼圆" panose="02010509060101010101" pitchFamily="49" charset="-122"/>
              </a:rPr>
              <a:t>，而热量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rgbClr val="0033CC"/>
                </a:solidFill>
                <a:effectLst/>
                <a:latin typeface="幼圆" panose="02010509060101010101" pitchFamily="49" charset="-122"/>
                <a:ea typeface="幼圆" panose="02010509060101010101" pitchFamily="49" charset="-122"/>
              </a:rPr>
              <a:t>不可逆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effectLst/>
                <a:latin typeface="幼圆" panose="02010509060101010101" pitchFamily="49" charset="-122"/>
                <a:ea typeface="幼圆" panose="02010509060101010101" pitchFamily="49" charset="-122"/>
              </a:rPr>
              <a:t>的  </a:t>
            </a:r>
            <a:endParaRPr kumimoji="0" lang="en-US" altLang="zh-CN" sz="2000" b="1" i="0" u="none" strike="noStrike" cap="none" normalizeH="0" baseline="0" dirty="0" smtClean="0">
              <a:ln>
                <a:noFill/>
              </a:ln>
              <a:effectLst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R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tabLst/>
            </a:pPr>
            <a:r>
              <a:rPr lang="en-US" altLang="zh-CN" sz="2000" b="1" dirty="0"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r>
              <a:rPr lang="en-US" altLang="zh-CN" sz="20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  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effectLst/>
                <a:latin typeface="幼圆" panose="02010509060101010101" pitchFamily="49" charset="-122"/>
                <a:ea typeface="幼圆" panose="02010509060101010101" pitchFamily="49" charset="-122"/>
              </a:rPr>
              <a:t>传递使得这部分可能得到的机械功没有得到。</a:t>
            </a:r>
            <a:endParaRPr kumimoji="0" lang="en-US" altLang="zh-CN" sz="2000" b="1" i="0" u="none" strike="noStrike" cap="none" normalizeH="0" baseline="0" dirty="0" smtClean="0">
              <a:ln>
                <a:noFill/>
              </a:ln>
              <a:effectLst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342900" indent="-342900" algn="just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幼圆" panose="02010509060101010101" pitchFamily="49" charset="-122"/>
                <a:ea typeface="幼圆" panose="02010509060101010101" pitchFamily="49" charset="-122"/>
              </a:rPr>
              <a:t>设想工质</a:t>
            </a:r>
            <a:r>
              <a:rPr lang="zh-CN" altLang="en-US" sz="20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在</a:t>
            </a:r>
            <a:r>
              <a:rPr lang="zh-CN" altLang="en-US" sz="2000" b="1" dirty="0">
                <a:solidFill>
                  <a:srgbClr val="0033C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与</a:t>
            </a:r>
            <a:r>
              <a:rPr lang="zh-CN" altLang="en-US" sz="2000" b="1" dirty="0" smtClean="0">
                <a:solidFill>
                  <a:srgbClr val="0033C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热源</a:t>
            </a:r>
            <a:r>
              <a:rPr lang="zh-CN" altLang="en-US" sz="2000" b="1" dirty="0">
                <a:solidFill>
                  <a:srgbClr val="0033C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同样温度</a:t>
            </a:r>
            <a:r>
              <a:rPr lang="zh-CN" altLang="en-US" sz="2000" b="1" dirty="0">
                <a:latin typeface="幼圆" panose="02010509060101010101" pitchFamily="49" charset="-122"/>
                <a:ea typeface="幼圆" panose="02010509060101010101" pitchFamily="49" charset="-122"/>
              </a:rPr>
              <a:t>下定温吸热，在</a:t>
            </a:r>
            <a:r>
              <a:rPr lang="zh-CN" altLang="en-US" sz="2000" b="1" dirty="0">
                <a:solidFill>
                  <a:srgbClr val="0033C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与冷源同样温度</a:t>
            </a:r>
            <a:r>
              <a:rPr lang="zh-CN" altLang="en-US" sz="2000" b="1" dirty="0">
                <a:latin typeface="幼圆" panose="02010509060101010101" pitchFamily="49" charset="-122"/>
                <a:ea typeface="幼圆" panose="02010509060101010101" pitchFamily="49" charset="-122"/>
              </a:rPr>
              <a:t>下定温放热，就可以避免损失，最为理想</a:t>
            </a:r>
            <a:r>
              <a:rPr lang="zh-CN" altLang="en-US" sz="20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。</a:t>
            </a:r>
            <a:endParaRPr lang="zh-CN" altLang="en-US" sz="2000" b="1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28192" y="154754"/>
            <a:ext cx="3430747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800" b="1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卡诺循环的提出背景</a:t>
            </a:r>
            <a:endParaRPr kumimoji="1" lang="zh-CN" altLang="en-US" sz="2800" b="1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935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 bwMode="auto">
          <a:xfrm>
            <a:off x="383128" y="796273"/>
            <a:ext cx="8313138" cy="1663491"/>
          </a:xfrm>
          <a:prstGeom prst="roundRect">
            <a:avLst/>
          </a:prstGeom>
          <a:solidFill>
            <a:srgbClr val="FFFFCC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u"/>
              <a:tabLst/>
            </a:pPr>
            <a:r>
              <a:rPr lang="zh-CN" altLang="en-US" sz="20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卡诺循环是工作于温度分别为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T</a:t>
            </a:r>
            <a:r>
              <a:rPr lang="en-US" altLang="zh-CN" sz="2400" b="1" i="1" baseline="-25000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 </a:t>
            </a:r>
            <a:r>
              <a:rPr lang="zh-CN" altLang="en-US" sz="20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和</a:t>
            </a:r>
            <a:r>
              <a:rPr lang="en-US" altLang="zh-CN" sz="2400" b="1" i="1" dirty="0" smtClean="0">
                <a:solidFill>
                  <a:srgbClr val="0033C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T</a:t>
            </a:r>
            <a:r>
              <a:rPr lang="en-US" altLang="zh-CN" sz="2400" b="1" i="1" baseline="-25000" dirty="0" smtClean="0">
                <a:solidFill>
                  <a:srgbClr val="0033C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2 </a:t>
            </a:r>
            <a:r>
              <a:rPr lang="zh-CN" altLang="en-US" sz="20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的两个热源之间的</a:t>
            </a:r>
            <a:r>
              <a:rPr lang="zh-CN" altLang="en-US" sz="2000" b="1" dirty="0" smtClean="0">
                <a:solidFill>
                  <a:srgbClr val="0033C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正向循环</a:t>
            </a:r>
            <a:r>
              <a:rPr lang="zh-CN" altLang="en-US" sz="20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，由两个</a:t>
            </a:r>
            <a:r>
              <a:rPr lang="zh-CN" altLang="en-US" sz="2000" b="1" dirty="0" smtClean="0">
                <a:solidFill>
                  <a:srgbClr val="0033C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可逆</a:t>
            </a:r>
            <a:r>
              <a:rPr lang="zh-CN" altLang="en-US" sz="2800" b="1" dirty="0" smtClean="0">
                <a:solidFill>
                  <a:srgbClr val="0033C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定温</a:t>
            </a:r>
            <a:r>
              <a:rPr lang="zh-CN" altLang="en-US" sz="2000" b="1" dirty="0" smtClean="0">
                <a:solidFill>
                  <a:srgbClr val="0033C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过程</a:t>
            </a:r>
            <a:r>
              <a:rPr lang="zh-CN" altLang="en-US" sz="20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和两个</a:t>
            </a:r>
            <a:r>
              <a:rPr lang="zh-CN" altLang="en-US" sz="2000" b="1" dirty="0" smtClean="0">
                <a:solidFill>
                  <a:srgbClr val="0033C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可逆</a:t>
            </a:r>
            <a:r>
              <a:rPr lang="zh-CN" altLang="en-US" sz="2800" b="1" dirty="0" smtClean="0">
                <a:solidFill>
                  <a:srgbClr val="0033C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绝热</a:t>
            </a:r>
            <a:r>
              <a:rPr lang="zh-CN" altLang="en-US" sz="2000" b="1" dirty="0" smtClean="0">
                <a:solidFill>
                  <a:srgbClr val="0033C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过程</a:t>
            </a:r>
            <a:r>
              <a:rPr lang="zh-CN" altLang="en-US" sz="20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组成。</a:t>
            </a:r>
            <a:endParaRPr lang="en-US" altLang="zh-CN" sz="2000" b="1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342900" marR="0" indent="-342900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u"/>
              <a:tabLst/>
            </a:pPr>
            <a:r>
              <a:rPr lang="en-US" altLang="zh-CN" sz="2000" b="1" dirty="0" smtClean="0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a-b </a:t>
            </a:r>
            <a:r>
              <a:rPr lang="zh-CN" altLang="en-US" sz="2000" b="1" dirty="0" smtClean="0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定温吸热       </a:t>
            </a:r>
            <a:r>
              <a:rPr lang="en-US" altLang="zh-CN" sz="2000" b="1" dirty="0" smtClean="0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b-c </a:t>
            </a:r>
            <a:r>
              <a:rPr lang="zh-CN" altLang="en-US" sz="2000" b="1" dirty="0" smtClean="0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绝热膨胀      </a:t>
            </a:r>
            <a:r>
              <a:rPr lang="en-US" altLang="zh-CN" sz="2000" b="1" dirty="0" smtClean="0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c-d </a:t>
            </a:r>
            <a:r>
              <a:rPr lang="zh-CN" altLang="en-US" sz="2000" b="1" dirty="0" smtClean="0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定温放热       </a:t>
            </a:r>
            <a:r>
              <a:rPr lang="en-US" altLang="zh-CN" sz="2000" b="1" dirty="0" smtClean="0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d-a </a:t>
            </a:r>
            <a:r>
              <a:rPr lang="zh-CN" altLang="en-US" sz="2000" b="1" dirty="0" smtClean="0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绝热压缩</a:t>
            </a:r>
            <a:endParaRPr kumimoji="0" lang="zh-CN" altLang="en-US" sz="20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28191" y="154754"/>
            <a:ext cx="4957687" cy="63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800" b="1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卡诺循环</a:t>
            </a:r>
            <a:r>
              <a:rPr kumimoji="1" lang="en-US" altLang="zh-CN" sz="2000" b="1" dirty="0" smtClean="0">
                <a:solidFill>
                  <a:srgbClr val="0033CC"/>
                </a:solidFill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zh-CN" altLang="en-US" sz="2000" b="1" dirty="0" smtClean="0">
                <a:solidFill>
                  <a:srgbClr val="0033CC"/>
                </a:solidFill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正向循环，顺时针</a:t>
            </a:r>
            <a:r>
              <a:rPr kumimoji="1" lang="en-US" altLang="zh-CN" sz="2000" b="1" dirty="0" smtClean="0">
                <a:solidFill>
                  <a:srgbClr val="0033CC"/>
                </a:solidFill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)</a:t>
            </a:r>
            <a:endParaRPr kumimoji="1" lang="zh-CN" altLang="en-US" sz="2000" b="1" dirty="0">
              <a:solidFill>
                <a:srgbClr val="0033CC"/>
              </a:solidFill>
              <a:latin typeface="幼圆" panose="02010509060101010101" pitchFamily="49" charset="-122"/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79549" y="2492896"/>
            <a:ext cx="8201133" cy="3885357"/>
            <a:chOff x="585713" y="2379418"/>
            <a:chExt cx="8201133" cy="3885357"/>
          </a:xfrm>
        </p:grpSpPr>
        <p:graphicFrame>
          <p:nvGraphicFramePr>
            <p:cNvPr id="5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18101151"/>
                </p:ext>
              </p:extLst>
            </p:nvPr>
          </p:nvGraphicFramePr>
          <p:xfrm>
            <a:off x="755576" y="2379418"/>
            <a:ext cx="3383341" cy="37001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8337" name="BMP 图像" r:id="rId3" imgW="2543040" imgH="2781360" progId="Paint.Picture">
                    <p:embed/>
                  </p:oleObj>
                </mc:Choice>
                <mc:Fallback>
                  <p:oleObj name="BMP 图像" r:id="rId3" imgW="2543040" imgH="2781360" progId="Paint.Picture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5576" y="2379418"/>
                          <a:ext cx="3383341" cy="37001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91890779"/>
                </p:ext>
              </p:extLst>
            </p:nvPr>
          </p:nvGraphicFramePr>
          <p:xfrm>
            <a:off x="4995937" y="3356992"/>
            <a:ext cx="3763537" cy="27225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8338" name="BMP 图像" r:id="rId5" imgW="2685960" imgH="1943280" progId="Paint.Picture">
                    <p:embed/>
                  </p:oleObj>
                </mc:Choice>
                <mc:Fallback>
                  <p:oleObj name="BMP 图像" r:id="rId5" imgW="2685960" imgH="1943280" progId="Paint.Picture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95937" y="3356992"/>
                          <a:ext cx="3763537" cy="27225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Object 7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940321964"/>
                </p:ext>
              </p:extLst>
            </p:nvPr>
          </p:nvGraphicFramePr>
          <p:xfrm>
            <a:off x="585713" y="2379418"/>
            <a:ext cx="339725" cy="393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8339" name="Equation" r:id="rId7" imgW="152280" imgH="164880" progId="Equation.DSMT4">
                    <p:embed/>
                  </p:oleObj>
                </mc:Choice>
                <mc:Fallback>
                  <p:oleObj name="Equation" r:id="rId7" imgW="152280" imgH="164880" progId="Equation.DSMT4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5713" y="2379418"/>
                          <a:ext cx="339725" cy="3937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Object 7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26635665"/>
                </p:ext>
              </p:extLst>
            </p:nvPr>
          </p:nvGraphicFramePr>
          <p:xfrm>
            <a:off x="3749675" y="5931400"/>
            <a:ext cx="255588" cy="333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8340" name="Equation" r:id="rId9" imgW="114120" imgH="139680" progId="Equation.DSMT4">
                    <p:embed/>
                  </p:oleObj>
                </mc:Choice>
                <mc:Fallback>
                  <p:oleObj name="Equation" r:id="rId9" imgW="114120" imgH="139680" progId="Equation.DSMT4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9675" y="5931400"/>
                          <a:ext cx="255588" cy="3333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Object 7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051740210"/>
                </p:ext>
              </p:extLst>
            </p:nvPr>
          </p:nvGraphicFramePr>
          <p:xfrm>
            <a:off x="1257854" y="2441792"/>
            <a:ext cx="590790" cy="5474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8341" name="Equation" r:id="rId11" imgW="126720" imgH="139680" progId="Equation.DSMT4">
                    <p:embed/>
                  </p:oleObj>
                </mc:Choice>
                <mc:Fallback>
                  <p:oleObj name="Equation" r:id="rId11" imgW="126720" imgH="139680" progId="Equation.DSMT4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57854" y="2441792"/>
                          <a:ext cx="590790" cy="5474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7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665780296"/>
                </p:ext>
              </p:extLst>
            </p:nvPr>
          </p:nvGraphicFramePr>
          <p:xfrm>
            <a:off x="1506498" y="4637586"/>
            <a:ext cx="495340" cy="7158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8342" name="Equation" r:id="rId13" imgW="139680" imgH="177480" progId="Equation.DSMT4">
                    <p:embed/>
                  </p:oleObj>
                </mc:Choice>
                <mc:Fallback>
                  <p:oleObj name="Equation" r:id="rId13" imgW="139680" imgH="177480" progId="Equation.DSMT4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06498" y="4637586"/>
                          <a:ext cx="495340" cy="7158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Object 7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318018619"/>
                </p:ext>
              </p:extLst>
            </p:nvPr>
          </p:nvGraphicFramePr>
          <p:xfrm>
            <a:off x="2667120" y="3632310"/>
            <a:ext cx="702389" cy="5687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8343" name="Equation" r:id="rId15" imgW="126720" imgH="177480" progId="Equation.DSMT4">
                    <p:embed/>
                  </p:oleObj>
                </mc:Choice>
                <mc:Fallback>
                  <p:oleObj name="Equation" r:id="rId15" imgW="126720" imgH="177480" progId="Equation.DSMT4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67120" y="3632310"/>
                          <a:ext cx="702389" cy="5687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7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358815446"/>
                </p:ext>
              </p:extLst>
            </p:nvPr>
          </p:nvGraphicFramePr>
          <p:xfrm>
            <a:off x="2922104" y="5353420"/>
            <a:ext cx="617835" cy="6278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8344" name="Equation" r:id="rId17" imgW="114120" imgH="139680" progId="Equation.DSMT4">
                    <p:embed/>
                  </p:oleObj>
                </mc:Choice>
                <mc:Fallback>
                  <p:oleObj name="Equation" r:id="rId17" imgW="114120" imgH="139680" progId="Equation.DSMT4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2104" y="5353420"/>
                          <a:ext cx="617835" cy="6278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Object 7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056777218"/>
                </p:ext>
              </p:extLst>
            </p:nvPr>
          </p:nvGraphicFramePr>
          <p:xfrm>
            <a:off x="1141876" y="3846120"/>
            <a:ext cx="547224" cy="376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8345" name="Equation" r:id="rId19" imgW="355320" imgH="203040" progId="Equation.DSMT4">
                    <p:embed/>
                  </p:oleObj>
                </mc:Choice>
                <mc:Fallback>
                  <p:oleObj name="Equation" r:id="rId19" imgW="355320" imgH="203040" progId="Equation.DSMT4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41876" y="3846120"/>
                          <a:ext cx="547224" cy="3762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Object 7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663888168"/>
                </p:ext>
              </p:extLst>
            </p:nvPr>
          </p:nvGraphicFramePr>
          <p:xfrm>
            <a:off x="2951162" y="4746077"/>
            <a:ext cx="547224" cy="376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8346" name="Equation" r:id="rId21" imgW="355320" imgH="203040" progId="Equation.DSMT4">
                    <p:embed/>
                  </p:oleObj>
                </mc:Choice>
                <mc:Fallback>
                  <p:oleObj name="Equation" r:id="rId21" imgW="355320" imgH="203040" progId="Equation.DSMT4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51162" y="4746077"/>
                          <a:ext cx="547224" cy="3762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" name="Object 7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656739105"/>
                </p:ext>
              </p:extLst>
            </p:nvPr>
          </p:nvGraphicFramePr>
          <p:xfrm>
            <a:off x="1955561" y="5099550"/>
            <a:ext cx="760652" cy="460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8347" name="Equation" r:id="rId23" imgW="469800" imgH="228600" progId="Equation.DSMT4">
                    <p:embed/>
                  </p:oleObj>
                </mc:Choice>
                <mc:Fallback>
                  <p:oleObj name="Equation" r:id="rId23" imgW="469800" imgH="228600" progId="Equation.DSMT4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55561" y="5099550"/>
                          <a:ext cx="760652" cy="4603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" name="Object 7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477034667"/>
                </p:ext>
              </p:extLst>
            </p:nvPr>
          </p:nvGraphicFramePr>
          <p:xfrm>
            <a:off x="4974729" y="3164387"/>
            <a:ext cx="311150" cy="393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8348" name="Equation" r:id="rId25" imgW="139680" imgH="164880" progId="Equation.DSMT4">
                    <p:embed/>
                  </p:oleObj>
                </mc:Choice>
                <mc:Fallback>
                  <p:oleObj name="Equation" r:id="rId25" imgW="139680" imgH="164880" progId="Equation.DSMT4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74729" y="3164387"/>
                          <a:ext cx="311150" cy="3937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Object 7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941476103"/>
                </p:ext>
              </p:extLst>
            </p:nvPr>
          </p:nvGraphicFramePr>
          <p:xfrm>
            <a:off x="8503886" y="5841681"/>
            <a:ext cx="255588" cy="333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8349" name="Equation" r:id="rId27" imgW="114120" imgH="139680" progId="Equation.DSMT4">
                    <p:embed/>
                  </p:oleObj>
                </mc:Choice>
                <mc:Fallback>
                  <p:oleObj name="Equation" r:id="rId27" imgW="114120" imgH="139680" progId="Equation.DSMT4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503886" y="5841681"/>
                          <a:ext cx="255588" cy="3333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" name="Object 7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483045682"/>
                </p:ext>
              </p:extLst>
            </p:nvPr>
          </p:nvGraphicFramePr>
          <p:xfrm>
            <a:off x="1922430" y="3201009"/>
            <a:ext cx="826914" cy="4598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8350" name="Equation" r:id="rId29" imgW="457200" imgH="228600" progId="Equation.DSMT4">
                    <p:embed/>
                  </p:oleObj>
                </mc:Choice>
                <mc:Fallback>
                  <p:oleObj name="Equation" r:id="rId29" imgW="457200" imgH="228600" progId="Equation.DSMT4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2430" y="3201009"/>
                          <a:ext cx="826914" cy="4598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" name="Object 7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55631610"/>
                </p:ext>
              </p:extLst>
            </p:nvPr>
          </p:nvGraphicFramePr>
          <p:xfrm>
            <a:off x="6554157" y="5182868"/>
            <a:ext cx="962059" cy="460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8351" name="Equation" r:id="rId31" imgW="469800" imgH="228600" progId="Equation.DSMT4">
                    <p:embed/>
                  </p:oleObj>
                </mc:Choice>
                <mc:Fallback>
                  <p:oleObj name="Equation" r:id="rId31" imgW="469800" imgH="228600" progId="Equation.DSMT4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54157" y="5182868"/>
                          <a:ext cx="962059" cy="4603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" name="Object 7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810894435"/>
                </p:ext>
              </p:extLst>
            </p:nvPr>
          </p:nvGraphicFramePr>
          <p:xfrm>
            <a:off x="5497406" y="3447068"/>
            <a:ext cx="590790" cy="5474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8352" name="Equation" r:id="rId33" imgW="126720" imgH="139680" progId="Equation.DSMT4">
                    <p:embed/>
                  </p:oleObj>
                </mc:Choice>
                <mc:Fallback>
                  <p:oleObj name="Equation" r:id="rId33" imgW="126720" imgH="139680" progId="Equation.DSMT4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97406" y="3447068"/>
                          <a:ext cx="590790" cy="5474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" name="Object 7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505164704"/>
                </p:ext>
              </p:extLst>
            </p:nvPr>
          </p:nvGraphicFramePr>
          <p:xfrm>
            <a:off x="5485717" y="5051288"/>
            <a:ext cx="546060" cy="6606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8353" name="Equation" r:id="rId35" imgW="139680" imgH="177480" progId="Equation.DSMT4">
                    <p:embed/>
                  </p:oleObj>
                </mc:Choice>
                <mc:Fallback>
                  <p:oleObj name="Equation" r:id="rId35" imgW="139680" imgH="177480" progId="Equation.DSMT4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85717" y="5051288"/>
                          <a:ext cx="546060" cy="6606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" name="Object 7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284554701"/>
                </p:ext>
              </p:extLst>
            </p:nvPr>
          </p:nvGraphicFramePr>
          <p:xfrm>
            <a:off x="8078293" y="3419761"/>
            <a:ext cx="702389" cy="5687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8354" name="Equation" r:id="rId37" imgW="126720" imgH="177480" progId="Equation.DSMT4">
                    <p:embed/>
                  </p:oleObj>
                </mc:Choice>
                <mc:Fallback>
                  <p:oleObj name="Equation" r:id="rId37" imgW="126720" imgH="177480" progId="Equation.DSMT4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078293" y="3419761"/>
                          <a:ext cx="702389" cy="5687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" name="Object 7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082521637"/>
                </p:ext>
              </p:extLst>
            </p:nvPr>
          </p:nvGraphicFramePr>
          <p:xfrm>
            <a:off x="8084595" y="5039492"/>
            <a:ext cx="617835" cy="6278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8355" name="Equation" r:id="rId39" imgW="114120" imgH="139680" progId="Equation.DSMT4">
                    <p:embed/>
                  </p:oleObj>
                </mc:Choice>
                <mc:Fallback>
                  <p:oleObj name="Equation" r:id="rId39" imgW="114120" imgH="139680" progId="Equation.DSMT4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084595" y="5039492"/>
                          <a:ext cx="617835" cy="6278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" name="Object 7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640273241"/>
                </p:ext>
              </p:extLst>
            </p:nvPr>
          </p:nvGraphicFramePr>
          <p:xfrm>
            <a:off x="5758165" y="4413355"/>
            <a:ext cx="547224" cy="376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8356" name="Equation" r:id="rId41" imgW="355320" imgH="203040" progId="Equation.DSMT4">
                    <p:embed/>
                  </p:oleObj>
                </mc:Choice>
                <mc:Fallback>
                  <p:oleObj name="Equation" r:id="rId41" imgW="355320" imgH="203040" progId="Equation.DSMT4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58165" y="4413355"/>
                          <a:ext cx="547224" cy="3762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" name="Object 7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730243123"/>
                </p:ext>
              </p:extLst>
            </p:nvPr>
          </p:nvGraphicFramePr>
          <p:xfrm>
            <a:off x="8239622" y="4413354"/>
            <a:ext cx="547224" cy="376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8357" name="Equation" r:id="rId43" imgW="355320" imgH="203040" progId="Equation.DSMT4">
                    <p:embed/>
                  </p:oleObj>
                </mc:Choice>
                <mc:Fallback>
                  <p:oleObj name="Equation" r:id="rId43" imgW="355320" imgH="203040" progId="Equation.DSMT4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39622" y="4413354"/>
                          <a:ext cx="547224" cy="3762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" name="Object 7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652572002"/>
                </p:ext>
              </p:extLst>
            </p:nvPr>
          </p:nvGraphicFramePr>
          <p:xfrm>
            <a:off x="6550777" y="3577665"/>
            <a:ext cx="965440" cy="4598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8358" name="Equation" r:id="rId44" imgW="457200" imgH="228600" progId="Equation.DSMT4">
                    <p:embed/>
                  </p:oleObj>
                </mc:Choice>
                <mc:Fallback>
                  <p:oleObj name="Equation" r:id="rId44" imgW="457200" imgH="228600" progId="Equation.DSMT4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50777" y="3577665"/>
                          <a:ext cx="965440" cy="4598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" name="Object 7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059341505"/>
                </p:ext>
              </p:extLst>
            </p:nvPr>
          </p:nvGraphicFramePr>
          <p:xfrm>
            <a:off x="4691520" y="3660867"/>
            <a:ext cx="594359" cy="6593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8359" name="Equation" r:id="rId46" imgW="139680" imgH="228600" progId="Equation.DSMT4">
                    <p:embed/>
                  </p:oleObj>
                </mc:Choice>
                <mc:Fallback>
                  <p:oleObj name="Equation" r:id="rId46" imgW="139680" imgH="228600" progId="Equation.DSMT4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91520" y="3660867"/>
                          <a:ext cx="594359" cy="6593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" name="Object 7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313166363"/>
                </p:ext>
              </p:extLst>
            </p:nvPr>
          </p:nvGraphicFramePr>
          <p:xfrm>
            <a:off x="4665376" y="4789591"/>
            <a:ext cx="701675" cy="6588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8360" name="Equation" r:id="rId48" imgW="164880" imgH="228600" progId="Equation.DSMT4">
                    <p:embed/>
                  </p:oleObj>
                </mc:Choice>
                <mc:Fallback>
                  <p:oleObj name="Equation" r:id="rId48" imgW="164880" imgH="228600" progId="Equation.DSMT4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65376" y="4789591"/>
                          <a:ext cx="701675" cy="6588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68916605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28192" y="154754"/>
            <a:ext cx="3070071" cy="63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800" b="1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卡诺循环的热效率</a:t>
            </a:r>
            <a:endParaRPr kumimoji="1" lang="zh-CN" altLang="en-US" sz="2800" b="1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102754"/>
              </p:ext>
            </p:extLst>
          </p:nvPr>
        </p:nvGraphicFramePr>
        <p:xfrm>
          <a:off x="2096793" y="1784497"/>
          <a:ext cx="2079918" cy="10121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732" name="Equation" r:id="rId3" imgW="888840" imgH="431640" progId="Equation.DSMT4">
                  <p:embed/>
                </p:oleObj>
              </mc:Choice>
              <mc:Fallback>
                <p:oleObj name="Equation" r:id="rId3" imgW="88884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6793" y="1784497"/>
                        <a:ext cx="2079918" cy="10121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7191307"/>
              </p:ext>
            </p:extLst>
          </p:nvPr>
        </p:nvGraphicFramePr>
        <p:xfrm>
          <a:off x="6362312" y="1792194"/>
          <a:ext cx="2278895" cy="10640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733" name="Equation" r:id="rId5" imgW="927000" imgH="431640" progId="Equation.DSMT4">
                  <p:embed/>
                </p:oleObj>
              </mc:Choice>
              <mc:Fallback>
                <p:oleObj name="Equation" r:id="rId5" imgW="9270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62312" y="1792194"/>
                        <a:ext cx="2278895" cy="10640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圆角矩形 8"/>
          <p:cNvSpPr/>
          <p:nvPr/>
        </p:nvSpPr>
        <p:spPr bwMode="auto">
          <a:xfrm>
            <a:off x="714253" y="1977078"/>
            <a:ext cx="1635058" cy="504056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tabLst/>
            </a:pPr>
            <a:r>
              <a:rPr lang="zh-CN" altLang="en-US" sz="2000" b="1" dirty="0" smtClean="0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对于</a:t>
            </a:r>
            <a:r>
              <a:rPr lang="en-US" altLang="zh-CN" sz="2000" b="1" i="1" dirty="0" smtClean="0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a-b</a:t>
            </a:r>
          </a:p>
          <a:p>
            <a:pPr marR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tabLst/>
            </a:pPr>
            <a:r>
              <a:rPr lang="zh-CN" altLang="en-US" sz="2000" b="1" dirty="0" smtClean="0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定温过程</a:t>
            </a:r>
            <a:endParaRPr kumimoji="0" lang="zh-CN" altLang="en-US" sz="2000" b="1" i="0" u="none" strike="noStrike" cap="none" normalizeH="0" baseline="0" dirty="0" smtClean="0">
              <a:ln>
                <a:noFill/>
              </a:ln>
              <a:solidFill>
                <a:srgbClr val="0033CC"/>
              </a:solidFill>
              <a:effectLst/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圆角矩形 9"/>
          <p:cNvSpPr/>
          <p:nvPr/>
        </p:nvSpPr>
        <p:spPr bwMode="auto">
          <a:xfrm>
            <a:off x="4850145" y="1977078"/>
            <a:ext cx="1512168" cy="504056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tabLst/>
            </a:pPr>
            <a:r>
              <a:rPr lang="zh-CN" altLang="en-US" sz="2000" b="1" dirty="0" smtClean="0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对于</a:t>
            </a:r>
            <a:r>
              <a:rPr lang="en-US" altLang="zh-CN" sz="2000" b="1" i="1" dirty="0" smtClean="0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c-d</a:t>
            </a:r>
          </a:p>
          <a:p>
            <a:pPr marR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tabLst/>
            </a:pPr>
            <a:r>
              <a:rPr lang="zh-CN" altLang="en-US" sz="2000" b="1" dirty="0" smtClean="0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定温过程</a:t>
            </a:r>
            <a:endParaRPr kumimoji="0" lang="zh-CN" altLang="en-US" sz="2000" b="1" i="0" u="none" strike="noStrike" cap="none" normalizeH="0" baseline="0" dirty="0" smtClean="0">
              <a:ln>
                <a:noFill/>
              </a:ln>
              <a:solidFill>
                <a:srgbClr val="0033CC"/>
              </a:solidFill>
              <a:effectLst/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" name="圆角矩形 10"/>
          <p:cNvSpPr/>
          <p:nvPr/>
        </p:nvSpPr>
        <p:spPr bwMode="auto">
          <a:xfrm>
            <a:off x="635453" y="3187584"/>
            <a:ext cx="1296144" cy="504056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tabLst/>
            </a:pPr>
            <a:r>
              <a:rPr lang="zh-CN" altLang="en-US" sz="2400" b="1" dirty="0" smtClean="0">
                <a:solidFill>
                  <a:srgbClr val="0033C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由于：</a:t>
            </a:r>
            <a:endParaRPr kumimoji="0" lang="zh-CN" altLang="en-US" sz="2400" b="1" i="0" u="none" strike="noStrike" cap="none" normalizeH="0" baseline="0" dirty="0" smtClean="0">
              <a:ln>
                <a:noFill/>
              </a:ln>
              <a:solidFill>
                <a:srgbClr val="0033CC"/>
              </a:solidFill>
              <a:effectLst/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aphicFrame>
        <p:nvGraphicFramePr>
          <p:cNvPr id="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0668621"/>
              </p:ext>
            </p:extLst>
          </p:nvPr>
        </p:nvGraphicFramePr>
        <p:xfrm>
          <a:off x="318360" y="3929564"/>
          <a:ext cx="2007362" cy="5686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734" name="Equation" r:id="rId7" imgW="850680" imgH="241200" progId="Equation.DSMT4">
                  <p:embed/>
                </p:oleObj>
              </mc:Choice>
              <mc:Fallback>
                <p:oleObj name="Equation" r:id="rId7" imgW="8506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360" y="3929564"/>
                        <a:ext cx="2007362" cy="5686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6746934"/>
              </p:ext>
            </p:extLst>
          </p:nvPr>
        </p:nvGraphicFramePr>
        <p:xfrm>
          <a:off x="2698084" y="2876619"/>
          <a:ext cx="2393950" cy="1112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735" name="Equation" r:id="rId9" imgW="1091880" imgH="507960" progId="Equation.DSMT4">
                  <p:embed/>
                </p:oleObj>
              </mc:Choice>
              <mc:Fallback>
                <p:oleObj name="Equation" r:id="rId9" imgW="1091880" imgH="507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8084" y="2876619"/>
                        <a:ext cx="2393950" cy="1112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8498173"/>
              </p:ext>
            </p:extLst>
          </p:nvPr>
        </p:nvGraphicFramePr>
        <p:xfrm>
          <a:off x="2697488" y="4079376"/>
          <a:ext cx="2520280" cy="11453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736" name="Equation" r:id="rId11" imgW="1117440" imgH="507960" progId="Equation.DSMT4">
                  <p:embed/>
                </p:oleObj>
              </mc:Choice>
              <mc:Fallback>
                <p:oleObj name="Equation" r:id="rId11" imgW="1117440" imgH="507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7488" y="4079376"/>
                        <a:ext cx="2520280" cy="11453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7025006"/>
              </p:ext>
            </p:extLst>
          </p:nvPr>
        </p:nvGraphicFramePr>
        <p:xfrm>
          <a:off x="5615003" y="3370083"/>
          <a:ext cx="1368152" cy="11616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737" name="Equation" r:id="rId13" imgW="507960" imgH="431640" progId="Equation.DSMT4">
                  <p:embed/>
                </p:oleObj>
              </mc:Choice>
              <mc:Fallback>
                <p:oleObj name="Equation" r:id="rId13" imgW="50796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5003" y="3370083"/>
                        <a:ext cx="1368152" cy="11616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圆角矩形 16"/>
          <p:cNvSpPr/>
          <p:nvPr/>
        </p:nvSpPr>
        <p:spPr bwMode="auto">
          <a:xfrm>
            <a:off x="1584395" y="975095"/>
            <a:ext cx="3024336" cy="504056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tabLst/>
            </a:pP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rgbClr val="0033CC"/>
                </a:solidFill>
                <a:effectLst/>
                <a:ea typeface="幼圆" panose="02010509060101010101" pitchFamily="49" charset="-122"/>
                <a:cs typeface="Times New Roman" panose="02020603050405020304" pitchFamily="18" charset="0"/>
              </a:rPr>
              <a:t>循环热效率</a:t>
            </a:r>
          </a:p>
        </p:txBody>
      </p:sp>
      <p:graphicFrame>
        <p:nvGraphicFramePr>
          <p:cNvPr id="18" name="Objec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4658381"/>
              </p:ext>
            </p:extLst>
          </p:nvPr>
        </p:nvGraphicFramePr>
        <p:xfrm>
          <a:off x="4077542" y="825863"/>
          <a:ext cx="2596986" cy="920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738" name="Equation" r:id="rId15" imgW="1079280" imgH="431640" progId="Equation.DSMT4">
                  <p:embed/>
                </p:oleObj>
              </mc:Choice>
              <mc:Fallback>
                <p:oleObj name="Equation" r:id="rId15" imgW="1079280" imgH="43164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7542" y="825863"/>
                        <a:ext cx="2596986" cy="9201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7991793"/>
              </p:ext>
            </p:extLst>
          </p:nvPr>
        </p:nvGraphicFramePr>
        <p:xfrm>
          <a:off x="7486926" y="3370083"/>
          <a:ext cx="1368152" cy="11616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739" name="Equation" r:id="rId17" imgW="507960" imgH="431640" progId="Equation.DSMT4">
                  <p:embed/>
                </p:oleObj>
              </mc:Choice>
              <mc:Fallback>
                <p:oleObj name="Equation" r:id="rId17" imgW="50796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86926" y="3370083"/>
                        <a:ext cx="1368152" cy="11616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直接连接符 4"/>
          <p:cNvCxnSpPr/>
          <p:nvPr/>
        </p:nvCxnSpPr>
        <p:spPr bwMode="auto">
          <a:xfrm>
            <a:off x="436959" y="1680002"/>
            <a:ext cx="7988224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" name="右箭头 21"/>
          <p:cNvSpPr/>
          <p:nvPr/>
        </p:nvSpPr>
        <p:spPr bwMode="auto">
          <a:xfrm>
            <a:off x="2322204" y="3306839"/>
            <a:ext cx="293317" cy="1423425"/>
          </a:xfrm>
          <a:prstGeom prst="rightArrow">
            <a:avLst/>
          </a:prstGeom>
          <a:solidFill>
            <a:srgbClr val="FF5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右箭头 25"/>
          <p:cNvSpPr/>
          <p:nvPr/>
        </p:nvSpPr>
        <p:spPr bwMode="auto">
          <a:xfrm>
            <a:off x="5246603" y="3647325"/>
            <a:ext cx="293317" cy="591557"/>
          </a:xfrm>
          <a:prstGeom prst="rightArrow">
            <a:avLst/>
          </a:prstGeom>
          <a:solidFill>
            <a:srgbClr val="FF5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右箭头 27"/>
          <p:cNvSpPr/>
          <p:nvPr/>
        </p:nvSpPr>
        <p:spPr bwMode="auto">
          <a:xfrm>
            <a:off x="7095777" y="3657390"/>
            <a:ext cx="293317" cy="591557"/>
          </a:xfrm>
          <a:prstGeom prst="rightArrow">
            <a:avLst/>
          </a:prstGeom>
          <a:solidFill>
            <a:srgbClr val="FF5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343569" y="1766343"/>
            <a:ext cx="8536718" cy="4505429"/>
            <a:chOff x="343569" y="1766343"/>
            <a:chExt cx="8536718" cy="4505429"/>
          </a:xfrm>
        </p:grpSpPr>
        <p:grpSp>
          <p:nvGrpSpPr>
            <p:cNvPr id="13" name="组合 12"/>
            <p:cNvGrpSpPr/>
            <p:nvPr/>
          </p:nvGrpSpPr>
          <p:grpSpPr>
            <a:xfrm>
              <a:off x="343569" y="1766343"/>
              <a:ext cx="8536718" cy="4505429"/>
              <a:chOff x="343569" y="1766343"/>
              <a:chExt cx="8536718" cy="4505429"/>
            </a:xfrm>
          </p:grpSpPr>
          <p:sp>
            <p:nvSpPr>
              <p:cNvPr id="24" name="圆角矩形 23"/>
              <p:cNvSpPr/>
              <p:nvPr/>
            </p:nvSpPr>
            <p:spPr bwMode="auto">
              <a:xfrm>
                <a:off x="343569" y="5266288"/>
                <a:ext cx="8536718" cy="1005484"/>
              </a:xfrm>
              <a:prstGeom prst="roundRect">
                <a:avLst/>
              </a:prstGeom>
              <a:solidFill>
                <a:srgbClr val="FFFFCC"/>
              </a:solid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50000"/>
                  </a:lnSpc>
                </a:pPr>
                <a:endParaRPr kumimoji="0" lang="zh-CN" altLang="en-US" sz="2400" b="1" i="0" u="none" strike="noStrike" cap="none" normalizeH="0" baseline="0" dirty="0" smtClean="0">
                  <a:ln>
                    <a:noFill/>
                  </a:ln>
                  <a:effectLst/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  <p:graphicFrame>
            <p:nvGraphicFramePr>
              <p:cNvPr id="29" name="Object 7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01380344"/>
                  </p:ext>
                </p:extLst>
              </p:nvPr>
            </p:nvGraphicFramePr>
            <p:xfrm>
              <a:off x="3779912" y="5362531"/>
              <a:ext cx="4221004" cy="90924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63740" name="Equation" r:id="rId19" imgW="2273040" imgH="469800" progId="Equation.DSMT4">
                      <p:embed/>
                    </p:oleObj>
                  </mc:Choice>
                  <mc:Fallback>
                    <p:oleObj name="Equation" r:id="rId19" imgW="2273040" imgH="469800" progId="Equation.DSMT4">
                      <p:embed/>
                      <p:pic>
                        <p:nvPicPr>
                          <p:cNvPr id="0" name="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20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79912" y="5362531"/>
                            <a:ext cx="4221004" cy="90924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0" name="圆角矩形 29"/>
              <p:cNvSpPr/>
              <p:nvPr/>
            </p:nvSpPr>
            <p:spPr bwMode="auto">
              <a:xfrm>
                <a:off x="473616" y="5522673"/>
                <a:ext cx="3024336" cy="504056"/>
              </a:xfrm>
              <a:prstGeom prst="round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R="0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FF0000"/>
                  </a:buClr>
                  <a:buSzTx/>
                  <a:tabLst/>
                </a:pPr>
                <a:r>
                  <a:rPr kumimoji="0" lang="zh-CN" altLang="en-US" sz="2400" b="1" i="0" u="none" strike="noStrike" cap="none" normalizeH="0" baseline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幼圆" panose="02010509060101010101" pitchFamily="49" charset="-122"/>
                    <a:ea typeface="幼圆" panose="02010509060101010101" pitchFamily="49" charset="-122"/>
                  </a:rPr>
                  <a:t>卡诺循环的热效率</a:t>
                </a:r>
              </a:p>
            </p:txBody>
          </p:sp>
          <p:sp>
            <p:nvSpPr>
              <p:cNvPr id="3" name="椭圆 2"/>
              <p:cNvSpPr/>
              <p:nvPr/>
            </p:nvSpPr>
            <p:spPr bwMode="auto">
              <a:xfrm>
                <a:off x="6332876" y="1812511"/>
                <a:ext cx="2496387" cy="1110276"/>
              </a:xfrm>
              <a:prstGeom prst="ellipse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25" name="椭圆 24"/>
              <p:cNvSpPr/>
              <p:nvPr/>
            </p:nvSpPr>
            <p:spPr bwMode="auto">
              <a:xfrm>
                <a:off x="1985784" y="1766343"/>
                <a:ext cx="2496387" cy="1110276"/>
              </a:xfrm>
              <a:prstGeom prst="ellipse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</p:grpSp>
        <p:sp>
          <p:nvSpPr>
            <p:cNvPr id="27" name="椭圆 26"/>
            <p:cNvSpPr/>
            <p:nvPr/>
          </p:nvSpPr>
          <p:spPr bwMode="auto">
            <a:xfrm>
              <a:off x="7398668" y="3303554"/>
              <a:ext cx="1481619" cy="1349581"/>
            </a:xfrm>
            <a:prstGeom prst="ellipse">
              <a:avLst/>
            </a:prstGeom>
            <a:noFill/>
            <a:ln w="28575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41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 bwMode="auto">
          <a:xfrm>
            <a:off x="323528" y="994789"/>
            <a:ext cx="8424936" cy="1008112"/>
          </a:xfrm>
          <a:prstGeom prst="roundRect">
            <a:avLst/>
          </a:prstGeom>
          <a:solidFill>
            <a:srgbClr val="FFFFCC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u"/>
              <a:tabLst/>
            </a:pPr>
            <a:r>
              <a:rPr lang="zh-CN" altLang="en-US" sz="2000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卡诺循环的热效率只决定于高温热源和低温热源的温度，也就是工质吸热和放热时的温度，</a:t>
            </a:r>
            <a:r>
              <a:rPr lang="zh-CN" altLang="en-US" sz="2000" b="1" dirty="0" smtClean="0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提高</a:t>
            </a:r>
            <a:r>
              <a:rPr lang="en-US" altLang="zh-CN" sz="2000" b="1" i="1" dirty="0" smtClean="0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2000" b="1" i="1" baseline="-25000" dirty="0" smtClean="0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000" b="1" dirty="0" smtClean="0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2000" b="1" dirty="0" smtClean="0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降低</a:t>
            </a:r>
            <a:r>
              <a:rPr lang="en-US" altLang="zh-CN" sz="2000" b="1" i="1" dirty="0" smtClean="0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2000" b="1" i="1" baseline="-25000" dirty="0" smtClean="0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000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en-US" sz="2000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都可以提高热效率。</a:t>
            </a:r>
            <a:endParaRPr kumimoji="0" lang="zh-CN" altLang="en-US" sz="2000" b="1" i="0" u="none" strike="noStrike" cap="none" normalizeH="0" baseline="0" dirty="0" smtClean="0">
              <a:ln>
                <a:noFill/>
              </a:ln>
              <a:effectLst/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270667" y="154754"/>
            <a:ext cx="3365229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800" b="1" dirty="0" smtClean="0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卡诺循环的结论</a:t>
            </a:r>
            <a:endParaRPr kumimoji="1" lang="zh-CN" altLang="en-US" sz="2800" b="1" dirty="0">
              <a:solidFill>
                <a:srgbClr val="FF0000"/>
              </a:solidFill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圆角矩形 4"/>
          <p:cNvSpPr/>
          <p:nvPr/>
        </p:nvSpPr>
        <p:spPr bwMode="auto">
          <a:xfrm>
            <a:off x="323528" y="2205261"/>
            <a:ext cx="8424936" cy="18002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u"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effectLst/>
                <a:ea typeface="幼圆" panose="02010509060101010101" pitchFamily="49" charset="-122"/>
                <a:cs typeface="Times New Roman" panose="02020603050405020304" pitchFamily="18" charset="0"/>
              </a:rPr>
              <a:t>卡诺循环的热效率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rgbClr val="0033CC"/>
                </a:solidFill>
                <a:effectLst/>
                <a:ea typeface="幼圆" panose="02010509060101010101" pitchFamily="49" charset="-122"/>
                <a:cs typeface="Times New Roman" panose="02020603050405020304" pitchFamily="18" charset="0"/>
              </a:rPr>
              <a:t>只能小于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rgbClr val="0033CC"/>
                </a:solidFill>
                <a:effectLst/>
                <a:ea typeface="幼圆" panose="02010509060101010101" pitchFamily="49" charset="-122"/>
                <a:cs typeface="Times New Roman" panose="02020603050405020304" pitchFamily="18" charset="0"/>
              </a:rPr>
              <a:t>1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effectLst/>
                <a:ea typeface="幼圆" panose="02010509060101010101" pitchFamily="49" charset="-122"/>
                <a:cs typeface="Times New Roman" panose="02020603050405020304" pitchFamily="18" charset="0"/>
              </a:rPr>
              <a:t>，决不能等于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effectLst/>
                <a:ea typeface="幼圆" panose="02010509060101010101" pitchFamily="49" charset="-122"/>
                <a:cs typeface="Times New Roman" panose="02020603050405020304" pitchFamily="18" charset="0"/>
              </a:rPr>
              <a:t>1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effectLst/>
                <a:ea typeface="幼圆" panose="02010509060101010101" pitchFamily="49" charset="-122"/>
                <a:cs typeface="Times New Roman" panose="02020603050405020304" pitchFamily="18" charset="0"/>
              </a:rPr>
              <a:t>，因为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effectLst/>
                <a:ea typeface="幼圆" panose="02010509060101010101" pitchFamily="49" charset="-122"/>
                <a:cs typeface="Times New Roman" panose="02020603050405020304" pitchFamily="18" charset="0"/>
              </a:rPr>
              <a:t>T</a:t>
            </a:r>
            <a:r>
              <a:rPr kumimoji="0" lang="en-US" altLang="zh-CN" sz="2000" b="1" i="0" u="none" strike="noStrike" cap="none" normalizeH="0" baseline="-25000" dirty="0" smtClean="0">
                <a:ln>
                  <a:noFill/>
                </a:ln>
                <a:effectLst/>
                <a:ea typeface="幼圆" panose="020105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000" b="1" dirty="0">
                <a:ea typeface="幼圆" panose="02010509060101010101" pitchFamily="49" charset="-122"/>
                <a:cs typeface="Times New Roman" panose="02020603050405020304" pitchFamily="18" charset="0"/>
              </a:rPr>
              <a:t>=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effectLst/>
                <a:ea typeface="幼圆" panose="02010509060101010101" pitchFamily="49" charset="-122"/>
                <a:cs typeface="Times New Roman" panose="02020603050405020304" pitchFamily="18" charset="0"/>
              </a:rPr>
              <a:t>∞，或者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effectLst/>
                <a:ea typeface="幼圆" panose="02010509060101010101" pitchFamily="49" charset="-122"/>
                <a:cs typeface="Times New Roman" panose="02020603050405020304" pitchFamily="18" charset="0"/>
              </a:rPr>
              <a:t>T</a:t>
            </a:r>
            <a:r>
              <a:rPr kumimoji="0" lang="en-US" altLang="zh-CN" sz="2000" b="1" i="0" u="none" strike="noStrike" cap="none" normalizeH="0" baseline="-25000" dirty="0" smtClean="0">
                <a:ln>
                  <a:noFill/>
                </a:ln>
                <a:effectLst/>
                <a:ea typeface="幼圆" panose="02010509060101010101" pitchFamily="49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effectLst/>
                <a:ea typeface="幼圆" panose="02010509060101010101" pitchFamily="49" charset="-122"/>
                <a:cs typeface="Times New Roman" panose="02020603050405020304" pitchFamily="18" charset="0"/>
              </a:rPr>
              <a:t>=0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effectLst/>
                <a:ea typeface="幼圆" panose="02010509060101010101" pitchFamily="49" charset="-122"/>
                <a:cs typeface="Times New Roman" panose="02020603050405020304" pitchFamily="18" charset="0"/>
              </a:rPr>
              <a:t>都不可能实现。这就是说，在循环发动机中，即使在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rgbClr val="0033CC"/>
                </a:solidFill>
                <a:effectLst/>
                <a:ea typeface="幼圆" panose="02010509060101010101" pitchFamily="49" charset="-122"/>
                <a:cs typeface="Times New Roman" panose="02020603050405020304" pitchFamily="18" charset="0"/>
              </a:rPr>
              <a:t>理想情况下也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ea typeface="幼圆" panose="02010509060101010101" pitchFamily="49" charset="-122"/>
                <a:cs typeface="Times New Roman" panose="02020603050405020304" pitchFamily="18" charset="0"/>
              </a:rPr>
              <a:t>不可能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effectLst/>
                <a:ea typeface="幼圆" panose="02010509060101010101" pitchFamily="49" charset="-122"/>
                <a:cs typeface="Times New Roman" panose="02020603050405020304" pitchFamily="18" charset="0"/>
              </a:rPr>
              <a:t>将热能全部转化为机械能。热效率当然更不可能大于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effectLst/>
                <a:ea typeface="幼圆" panose="02010509060101010101" pitchFamily="49" charset="-122"/>
                <a:cs typeface="Times New Roman" panose="02020603050405020304" pitchFamily="18" charset="0"/>
              </a:rPr>
              <a:t>1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effectLst/>
                <a:ea typeface="幼圆" panose="02010509060101010101" pitchFamily="49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6" name="圆角矩形 5"/>
          <p:cNvSpPr/>
          <p:nvPr/>
        </p:nvSpPr>
        <p:spPr bwMode="auto">
          <a:xfrm>
            <a:off x="323528" y="4214667"/>
            <a:ext cx="8424936" cy="1800200"/>
          </a:xfrm>
          <a:prstGeom prst="roundRect">
            <a:avLst/>
          </a:prstGeom>
          <a:solidFill>
            <a:srgbClr val="CCFF99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u"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effectLst/>
                <a:ea typeface="幼圆" panose="02010509060101010101" pitchFamily="49" charset="-122"/>
                <a:cs typeface="Times New Roman" panose="02020603050405020304" pitchFamily="18" charset="0"/>
              </a:rPr>
              <a:t>当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effectLst/>
                <a:ea typeface="幼圆" panose="02010509060101010101" pitchFamily="49" charset="-122"/>
                <a:cs typeface="Times New Roman" panose="02020603050405020304" pitchFamily="18" charset="0"/>
              </a:rPr>
              <a:t>T</a:t>
            </a:r>
            <a:r>
              <a:rPr kumimoji="0" lang="en-US" altLang="zh-CN" sz="2000" b="1" i="0" u="none" strike="noStrike" cap="none" normalizeH="0" baseline="-25000" dirty="0" smtClean="0">
                <a:ln>
                  <a:noFill/>
                </a:ln>
                <a:effectLst/>
                <a:ea typeface="幼圆" panose="02010509060101010101" pitchFamily="49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effectLst/>
                <a:ea typeface="幼圆" panose="02010509060101010101" pitchFamily="49" charset="-122"/>
                <a:cs typeface="Times New Roman" panose="02020603050405020304" pitchFamily="18" charset="0"/>
              </a:rPr>
              <a:t>=T</a:t>
            </a:r>
            <a:r>
              <a:rPr kumimoji="0" lang="en-US" altLang="zh-CN" sz="2000" b="1" i="0" u="none" strike="noStrike" cap="none" normalizeH="0" baseline="-25000" dirty="0" smtClean="0">
                <a:ln>
                  <a:noFill/>
                </a:ln>
                <a:effectLst/>
                <a:ea typeface="幼圆" panose="020105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000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时，热循环效率            </a:t>
            </a:r>
            <a:r>
              <a:rPr lang="en-US" altLang="zh-CN" sz="2000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.</a:t>
            </a:r>
            <a:r>
              <a:rPr lang="zh-CN" altLang="en-US" sz="2000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它表明，在</a:t>
            </a:r>
            <a:r>
              <a:rPr lang="zh-CN" altLang="en-US" sz="2000" b="1" dirty="0" smtClean="0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温度平衡的体系中</a:t>
            </a:r>
            <a:r>
              <a:rPr lang="zh-CN" altLang="en-US" sz="2000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热能</a:t>
            </a:r>
            <a:r>
              <a:rPr lang="zh-CN" altLang="en-US" sz="2000" b="1" dirty="0" smtClean="0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不可能</a:t>
            </a:r>
            <a:r>
              <a:rPr lang="zh-CN" altLang="en-US" sz="2000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转化为机械能，热能产生动力一定要有</a:t>
            </a:r>
            <a:r>
              <a:rPr lang="zh-CN" altLang="en-US" sz="2000" b="1" dirty="0" smtClean="0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温度差</a:t>
            </a:r>
            <a:r>
              <a:rPr lang="zh-CN" altLang="en-US" sz="2000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作为热力学条件。从而验证了</a:t>
            </a:r>
            <a:r>
              <a:rPr lang="zh-CN" altLang="en-US" sz="2000" b="1" dirty="0" smtClean="0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单一热源连续做功</a:t>
            </a:r>
            <a:r>
              <a:rPr lang="zh-CN" altLang="en-US" sz="2000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的机器是不可能实现的，也即第二类永动机是不存在的。</a:t>
            </a:r>
            <a:endParaRPr kumimoji="0" lang="zh-CN" altLang="en-US" sz="2000" b="1" i="0" u="none" strike="noStrike" cap="none" normalizeH="0" baseline="0" dirty="0" smtClean="0">
              <a:ln>
                <a:noFill/>
              </a:ln>
              <a:effectLst/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7" name="Objec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64727767"/>
              </p:ext>
            </p:extLst>
          </p:nvPr>
        </p:nvGraphicFramePr>
        <p:xfrm>
          <a:off x="3563888" y="4293096"/>
          <a:ext cx="769233" cy="420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476" name="Equation" r:id="rId3" imgW="406080" imgH="228600" progId="Equation.DSMT4">
                  <p:embed/>
                </p:oleObj>
              </mc:Choice>
              <mc:Fallback>
                <p:oleObj name="Equation" r:id="rId3" imgW="406080" imgH="22860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888" y="4293096"/>
                        <a:ext cx="769233" cy="420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00621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 bwMode="auto">
          <a:xfrm>
            <a:off x="347242" y="1070986"/>
            <a:ext cx="8452490" cy="1009287"/>
          </a:xfrm>
          <a:prstGeom prst="roundRect">
            <a:avLst/>
          </a:prstGeom>
          <a:solidFill>
            <a:srgbClr val="FFFFCC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u"/>
              <a:tabLst/>
            </a:pPr>
            <a:r>
              <a:rPr lang="zh-CN" altLang="en-US" sz="20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按照与卡诺循环相同的路线而反方向进行的循环即为</a:t>
            </a:r>
            <a:r>
              <a:rPr lang="zh-CN" altLang="en-US" sz="2000" b="1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逆向</a:t>
            </a:r>
            <a:r>
              <a:rPr lang="zh-CN" altLang="en-US" sz="20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卡诺循环。</a:t>
            </a:r>
            <a:endParaRPr lang="en-US" altLang="zh-CN" sz="2000" b="1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342900" indent="-34290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lang="en-US" altLang="zh-CN" sz="2000" b="1" dirty="0" smtClean="0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a-d </a:t>
            </a:r>
            <a:r>
              <a:rPr lang="zh-CN" altLang="en-US" sz="2000" b="1" dirty="0" smtClean="0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绝热</a:t>
            </a:r>
            <a:r>
              <a:rPr lang="zh-CN" altLang="en-US" sz="2000" b="1" dirty="0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膨胀</a:t>
            </a:r>
            <a:r>
              <a:rPr lang="zh-CN" altLang="en-US" sz="2000" b="1" dirty="0" smtClean="0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       </a:t>
            </a:r>
            <a:r>
              <a:rPr lang="en-US" altLang="zh-CN" sz="2000" b="1" dirty="0" smtClean="0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d-c </a:t>
            </a:r>
            <a:r>
              <a:rPr lang="zh-CN" altLang="en-US" sz="2000" b="1" dirty="0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定</a:t>
            </a:r>
            <a:r>
              <a:rPr lang="zh-CN" altLang="en-US" sz="2000" b="1" dirty="0" smtClean="0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温吸热       </a:t>
            </a:r>
            <a:r>
              <a:rPr lang="en-US" altLang="zh-CN" sz="2000" b="1" dirty="0" smtClean="0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c-b </a:t>
            </a:r>
            <a:r>
              <a:rPr lang="zh-CN" altLang="en-US" sz="2000" b="1" dirty="0" smtClean="0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绝热压缩        </a:t>
            </a:r>
            <a:r>
              <a:rPr lang="en-US" altLang="zh-CN" sz="2000" b="1" dirty="0" smtClean="0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b-a </a:t>
            </a:r>
            <a:r>
              <a:rPr lang="zh-CN" altLang="en-US" sz="2000" b="1" dirty="0" smtClean="0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定温放热</a:t>
            </a:r>
            <a:endParaRPr lang="zh-CN" altLang="en-US" sz="2000" b="1" dirty="0">
              <a:solidFill>
                <a:srgbClr val="0033CC"/>
              </a:solidFill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28191" y="154754"/>
            <a:ext cx="4891881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8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逆向</a:t>
            </a:r>
            <a:r>
              <a:rPr kumimoji="1" lang="zh-CN" altLang="en-US" sz="2800" b="1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卡诺循环</a:t>
            </a:r>
            <a:r>
              <a:rPr kumimoji="1" lang="en-US" altLang="zh-CN" sz="2000" b="1" dirty="0" smtClean="0">
                <a:solidFill>
                  <a:srgbClr val="0033CC"/>
                </a:solidFill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zh-CN" altLang="en-US" sz="2000" b="1" dirty="0" smtClean="0">
                <a:solidFill>
                  <a:srgbClr val="0033CC"/>
                </a:solidFill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逆向循环，逆时针</a:t>
            </a:r>
            <a:r>
              <a:rPr kumimoji="1" lang="en-US" altLang="zh-CN" sz="2000" b="1" dirty="0" smtClean="0">
                <a:solidFill>
                  <a:srgbClr val="0033CC"/>
                </a:solidFill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)</a:t>
            </a:r>
            <a:endParaRPr kumimoji="1" lang="zh-CN" altLang="en-US" sz="2000" b="1" dirty="0">
              <a:solidFill>
                <a:srgbClr val="0033CC"/>
              </a:solidFill>
              <a:latin typeface="幼圆" panose="02010509060101010101" pitchFamily="49" charset="-122"/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39552" y="2564904"/>
            <a:ext cx="8201133" cy="3885357"/>
            <a:chOff x="606921" y="2235402"/>
            <a:chExt cx="8201133" cy="3885357"/>
          </a:xfrm>
        </p:grpSpPr>
        <p:graphicFrame>
          <p:nvGraphicFramePr>
            <p:cNvPr id="5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73401583"/>
                </p:ext>
              </p:extLst>
            </p:nvPr>
          </p:nvGraphicFramePr>
          <p:xfrm>
            <a:off x="776784" y="2235402"/>
            <a:ext cx="3383341" cy="37001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7506" name="BMP 图像" r:id="rId3" imgW="2543040" imgH="2781360" progId="Paint.Picture">
                    <p:embed/>
                  </p:oleObj>
                </mc:Choice>
                <mc:Fallback>
                  <p:oleObj name="BMP 图像" r:id="rId3" imgW="2543040" imgH="2781360" progId="Paint.Picture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76784" y="2235402"/>
                          <a:ext cx="3383341" cy="37001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30935060"/>
                </p:ext>
              </p:extLst>
            </p:nvPr>
          </p:nvGraphicFramePr>
          <p:xfrm>
            <a:off x="5017145" y="3212976"/>
            <a:ext cx="3763537" cy="27225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7507" name="BMP 图像" r:id="rId5" imgW="2685960" imgH="1943280" progId="Paint.Picture">
                    <p:embed/>
                  </p:oleObj>
                </mc:Choice>
                <mc:Fallback>
                  <p:oleObj name="BMP 图像" r:id="rId5" imgW="2685960" imgH="1943280" progId="Paint.Picture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17145" y="3212976"/>
                          <a:ext cx="3763537" cy="27225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Object 7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518562058"/>
                </p:ext>
              </p:extLst>
            </p:nvPr>
          </p:nvGraphicFramePr>
          <p:xfrm>
            <a:off x="606921" y="2235402"/>
            <a:ext cx="339725" cy="393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7508" name="Equation" r:id="rId7" imgW="152280" imgH="164880" progId="Equation.DSMT4">
                    <p:embed/>
                  </p:oleObj>
                </mc:Choice>
                <mc:Fallback>
                  <p:oleObj name="Equation" r:id="rId7" imgW="152280" imgH="164880" progId="Equation.DSMT4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6921" y="2235402"/>
                          <a:ext cx="339725" cy="3937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Object 7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556378367"/>
                </p:ext>
              </p:extLst>
            </p:nvPr>
          </p:nvGraphicFramePr>
          <p:xfrm>
            <a:off x="3770883" y="5787384"/>
            <a:ext cx="255588" cy="333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7509" name="Equation" r:id="rId9" imgW="114120" imgH="139680" progId="Equation.DSMT4">
                    <p:embed/>
                  </p:oleObj>
                </mc:Choice>
                <mc:Fallback>
                  <p:oleObj name="Equation" r:id="rId9" imgW="114120" imgH="139680" progId="Equation.DSMT4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70883" y="5787384"/>
                          <a:ext cx="255588" cy="3333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Object 7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44296300"/>
                </p:ext>
              </p:extLst>
            </p:nvPr>
          </p:nvGraphicFramePr>
          <p:xfrm>
            <a:off x="1279062" y="2297776"/>
            <a:ext cx="590790" cy="5474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7510" name="Equation" r:id="rId11" imgW="126720" imgH="139680" progId="Equation.DSMT4">
                    <p:embed/>
                  </p:oleObj>
                </mc:Choice>
                <mc:Fallback>
                  <p:oleObj name="Equation" r:id="rId11" imgW="126720" imgH="139680" progId="Equation.DSMT4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79062" y="2297776"/>
                          <a:ext cx="590790" cy="5474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7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14495355"/>
                </p:ext>
              </p:extLst>
            </p:nvPr>
          </p:nvGraphicFramePr>
          <p:xfrm>
            <a:off x="1527706" y="4493570"/>
            <a:ext cx="495340" cy="7158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7511" name="Equation" r:id="rId13" imgW="139680" imgH="177480" progId="Equation.DSMT4">
                    <p:embed/>
                  </p:oleObj>
                </mc:Choice>
                <mc:Fallback>
                  <p:oleObj name="Equation" r:id="rId13" imgW="139680" imgH="177480" progId="Equation.DSMT4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27706" y="4493570"/>
                          <a:ext cx="495340" cy="7158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Object 7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731005003"/>
                </p:ext>
              </p:extLst>
            </p:nvPr>
          </p:nvGraphicFramePr>
          <p:xfrm>
            <a:off x="2688328" y="3488294"/>
            <a:ext cx="702389" cy="5687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7512" name="Equation" r:id="rId15" imgW="126720" imgH="177480" progId="Equation.DSMT4">
                    <p:embed/>
                  </p:oleObj>
                </mc:Choice>
                <mc:Fallback>
                  <p:oleObj name="Equation" r:id="rId15" imgW="126720" imgH="177480" progId="Equation.DSMT4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88328" y="3488294"/>
                          <a:ext cx="702389" cy="5687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7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123188069"/>
                </p:ext>
              </p:extLst>
            </p:nvPr>
          </p:nvGraphicFramePr>
          <p:xfrm>
            <a:off x="2943312" y="5209404"/>
            <a:ext cx="617835" cy="6278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7513" name="Equation" r:id="rId17" imgW="114120" imgH="139680" progId="Equation.DSMT4">
                    <p:embed/>
                  </p:oleObj>
                </mc:Choice>
                <mc:Fallback>
                  <p:oleObj name="Equation" r:id="rId17" imgW="114120" imgH="139680" progId="Equation.DSMT4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43312" y="5209404"/>
                          <a:ext cx="617835" cy="6278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Object 7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894608811"/>
                </p:ext>
              </p:extLst>
            </p:nvPr>
          </p:nvGraphicFramePr>
          <p:xfrm>
            <a:off x="1163084" y="3702104"/>
            <a:ext cx="547224" cy="376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7514" name="Equation" r:id="rId19" imgW="355320" imgH="203040" progId="Equation.DSMT4">
                    <p:embed/>
                  </p:oleObj>
                </mc:Choice>
                <mc:Fallback>
                  <p:oleObj name="Equation" r:id="rId19" imgW="355320" imgH="203040" progId="Equation.DSMT4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63084" y="3702104"/>
                          <a:ext cx="547224" cy="3762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Object 7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339358077"/>
                </p:ext>
              </p:extLst>
            </p:nvPr>
          </p:nvGraphicFramePr>
          <p:xfrm>
            <a:off x="2972370" y="4602061"/>
            <a:ext cx="547224" cy="376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7515" name="Equation" r:id="rId21" imgW="355320" imgH="203040" progId="Equation.DSMT4">
                    <p:embed/>
                  </p:oleObj>
                </mc:Choice>
                <mc:Fallback>
                  <p:oleObj name="Equation" r:id="rId21" imgW="355320" imgH="203040" progId="Equation.DSMT4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2370" y="4602061"/>
                          <a:ext cx="547224" cy="3762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" name="Object 7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118534191"/>
                </p:ext>
              </p:extLst>
            </p:nvPr>
          </p:nvGraphicFramePr>
          <p:xfrm>
            <a:off x="1976769" y="4955534"/>
            <a:ext cx="760652" cy="460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7516" name="Equation" r:id="rId23" imgW="469800" imgH="228600" progId="Equation.DSMT4">
                    <p:embed/>
                  </p:oleObj>
                </mc:Choice>
                <mc:Fallback>
                  <p:oleObj name="Equation" r:id="rId23" imgW="469800" imgH="228600" progId="Equation.DSMT4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76769" y="4955534"/>
                          <a:ext cx="760652" cy="4603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" name="Object 7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618037569"/>
                </p:ext>
              </p:extLst>
            </p:nvPr>
          </p:nvGraphicFramePr>
          <p:xfrm>
            <a:off x="4995937" y="3020371"/>
            <a:ext cx="311150" cy="393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7517" name="Equation" r:id="rId25" imgW="139680" imgH="164880" progId="Equation.DSMT4">
                    <p:embed/>
                  </p:oleObj>
                </mc:Choice>
                <mc:Fallback>
                  <p:oleObj name="Equation" r:id="rId25" imgW="139680" imgH="164880" progId="Equation.DSMT4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95937" y="3020371"/>
                          <a:ext cx="311150" cy="3937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Object 7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17066673"/>
                </p:ext>
              </p:extLst>
            </p:nvPr>
          </p:nvGraphicFramePr>
          <p:xfrm>
            <a:off x="8525094" y="5697665"/>
            <a:ext cx="255588" cy="333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7518" name="Equation" r:id="rId27" imgW="114120" imgH="139680" progId="Equation.DSMT4">
                    <p:embed/>
                  </p:oleObj>
                </mc:Choice>
                <mc:Fallback>
                  <p:oleObj name="Equation" r:id="rId27" imgW="114120" imgH="139680" progId="Equation.DSMT4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525094" y="5697665"/>
                          <a:ext cx="255588" cy="3333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" name="Object 7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711462188"/>
                </p:ext>
              </p:extLst>
            </p:nvPr>
          </p:nvGraphicFramePr>
          <p:xfrm>
            <a:off x="1943638" y="3056993"/>
            <a:ext cx="826914" cy="4598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7519" name="Equation" r:id="rId29" imgW="457200" imgH="228600" progId="Equation.DSMT4">
                    <p:embed/>
                  </p:oleObj>
                </mc:Choice>
                <mc:Fallback>
                  <p:oleObj name="Equation" r:id="rId29" imgW="457200" imgH="228600" progId="Equation.DSMT4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43638" y="3056993"/>
                          <a:ext cx="826914" cy="4598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" name="Object 7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283594812"/>
                </p:ext>
              </p:extLst>
            </p:nvPr>
          </p:nvGraphicFramePr>
          <p:xfrm>
            <a:off x="6575365" y="5038852"/>
            <a:ext cx="962059" cy="460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7520" name="Equation" r:id="rId31" imgW="469800" imgH="228600" progId="Equation.DSMT4">
                    <p:embed/>
                  </p:oleObj>
                </mc:Choice>
                <mc:Fallback>
                  <p:oleObj name="Equation" r:id="rId31" imgW="469800" imgH="228600" progId="Equation.DSMT4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75365" y="5038852"/>
                          <a:ext cx="962059" cy="4603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" name="Object 7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89679850"/>
                </p:ext>
              </p:extLst>
            </p:nvPr>
          </p:nvGraphicFramePr>
          <p:xfrm>
            <a:off x="5518614" y="3303052"/>
            <a:ext cx="590790" cy="5474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7521" name="Equation" r:id="rId33" imgW="126720" imgH="139680" progId="Equation.DSMT4">
                    <p:embed/>
                  </p:oleObj>
                </mc:Choice>
                <mc:Fallback>
                  <p:oleObj name="Equation" r:id="rId33" imgW="126720" imgH="139680" progId="Equation.DSMT4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18614" y="3303052"/>
                          <a:ext cx="590790" cy="5474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" name="Object 7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676772027"/>
                </p:ext>
              </p:extLst>
            </p:nvPr>
          </p:nvGraphicFramePr>
          <p:xfrm>
            <a:off x="5506925" y="4907272"/>
            <a:ext cx="546060" cy="6606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7522" name="Equation" r:id="rId35" imgW="139680" imgH="177480" progId="Equation.DSMT4">
                    <p:embed/>
                  </p:oleObj>
                </mc:Choice>
                <mc:Fallback>
                  <p:oleObj name="Equation" r:id="rId35" imgW="139680" imgH="177480" progId="Equation.DSMT4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06925" y="4907272"/>
                          <a:ext cx="546060" cy="6606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" name="Object 7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752560177"/>
                </p:ext>
              </p:extLst>
            </p:nvPr>
          </p:nvGraphicFramePr>
          <p:xfrm>
            <a:off x="8099501" y="3275745"/>
            <a:ext cx="702389" cy="5687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7523" name="Equation" r:id="rId37" imgW="126720" imgH="177480" progId="Equation.DSMT4">
                    <p:embed/>
                  </p:oleObj>
                </mc:Choice>
                <mc:Fallback>
                  <p:oleObj name="Equation" r:id="rId37" imgW="126720" imgH="177480" progId="Equation.DSMT4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099501" y="3275745"/>
                          <a:ext cx="702389" cy="5687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" name="Object 7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856756550"/>
                </p:ext>
              </p:extLst>
            </p:nvPr>
          </p:nvGraphicFramePr>
          <p:xfrm>
            <a:off x="8105803" y="4895476"/>
            <a:ext cx="617835" cy="6278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7524" name="Equation" r:id="rId39" imgW="114120" imgH="139680" progId="Equation.DSMT4">
                    <p:embed/>
                  </p:oleObj>
                </mc:Choice>
                <mc:Fallback>
                  <p:oleObj name="Equation" r:id="rId39" imgW="114120" imgH="139680" progId="Equation.DSMT4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05803" y="4895476"/>
                          <a:ext cx="617835" cy="6278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" name="Object 7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22926288"/>
                </p:ext>
              </p:extLst>
            </p:nvPr>
          </p:nvGraphicFramePr>
          <p:xfrm>
            <a:off x="5779373" y="4269339"/>
            <a:ext cx="547224" cy="376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7525" name="Equation" r:id="rId41" imgW="355320" imgH="203040" progId="Equation.DSMT4">
                    <p:embed/>
                  </p:oleObj>
                </mc:Choice>
                <mc:Fallback>
                  <p:oleObj name="Equation" r:id="rId41" imgW="355320" imgH="203040" progId="Equation.DSMT4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79373" y="4269339"/>
                          <a:ext cx="547224" cy="3762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" name="Object 7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7726913"/>
                </p:ext>
              </p:extLst>
            </p:nvPr>
          </p:nvGraphicFramePr>
          <p:xfrm>
            <a:off x="8260830" y="4269338"/>
            <a:ext cx="547224" cy="376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7526" name="Equation" r:id="rId43" imgW="355320" imgH="203040" progId="Equation.DSMT4">
                    <p:embed/>
                  </p:oleObj>
                </mc:Choice>
                <mc:Fallback>
                  <p:oleObj name="Equation" r:id="rId43" imgW="355320" imgH="203040" progId="Equation.DSMT4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60830" y="4269338"/>
                          <a:ext cx="547224" cy="3762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" name="Object 7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26583933"/>
                </p:ext>
              </p:extLst>
            </p:nvPr>
          </p:nvGraphicFramePr>
          <p:xfrm>
            <a:off x="6571985" y="3433649"/>
            <a:ext cx="965440" cy="4598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7527" name="Equation" r:id="rId44" imgW="457200" imgH="228600" progId="Equation.DSMT4">
                    <p:embed/>
                  </p:oleObj>
                </mc:Choice>
                <mc:Fallback>
                  <p:oleObj name="Equation" r:id="rId44" imgW="457200" imgH="228600" progId="Equation.DSMT4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71985" y="3433649"/>
                          <a:ext cx="965440" cy="4598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" name="Object 7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491455541"/>
                </p:ext>
              </p:extLst>
            </p:nvPr>
          </p:nvGraphicFramePr>
          <p:xfrm>
            <a:off x="4712728" y="3516851"/>
            <a:ext cx="594359" cy="6593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7528" name="Equation" r:id="rId46" imgW="139680" imgH="228600" progId="Equation.DSMT4">
                    <p:embed/>
                  </p:oleObj>
                </mc:Choice>
                <mc:Fallback>
                  <p:oleObj name="Equation" r:id="rId46" imgW="139680" imgH="228600" progId="Equation.DSMT4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12728" y="3516851"/>
                          <a:ext cx="594359" cy="6593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" name="Object 7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377465907"/>
                </p:ext>
              </p:extLst>
            </p:nvPr>
          </p:nvGraphicFramePr>
          <p:xfrm>
            <a:off x="4686584" y="4645575"/>
            <a:ext cx="701675" cy="6588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7529" name="Equation" r:id="rId48" imgW="164880" imgH="228600" progId="Equation.DSMT4">
                    <p:embed/>
                  </p:oleObj>
                </mc:Choice>
                <mc:Fallback>
                  <p:oleObj name="Equation" r:id="rId48" imgW="164880" imgH="228600" progId="Equation.DSMT4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86584" y="4645575"/>
                          <a:ext cx="701675" cy="6588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3" name="直接箭头连接符 12"/>
            <p:cNvCxnSpPr/>
            <p:nvPr/>
          </p:nvCxnSpPr>
          <p:spPr bwMode="auto">
            <a:xfrm>
              <a:off x="2565516" y="4878920"/>
              <a:ext cx="246675" cy="159932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8" name="直接箭头连接符 37"/>
            <p:cNvCxnSpPr/>
            <p:nvPr/>
          </p:nvCxnSpPr>
          <p:spPr bwMode="auto">
            <a:xfrm flipH="1" flipV="1">
              <a:off x="1981014" y="3388973"/>
              <a:ext cx="222509" cy="298645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9" name="直接箭头连接符 38"/>
            <p:cNvCxnSpPr/>
            <p:nvPr/>
          </p:nvCxnSpPr>
          <p:spPr bwMode="auto">
            <a:xfrm>
              <a:off x="1592153" y="3433958"/>
              <a:ext cx="138126" cy="459239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0" name="直接箭头连接符 39"/>
            <p:cNvCxnSpPr/>
            <p:nvPr/>
          </p:nvCxnSpPr>
          <p:spPr bwMode="auto">
            <a:xfrm flipH="1" flipV="1">
              <a:off x="2785091" y="4533540"/>
              <a:ext cx="186434" cy="345380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2" name="直接箭头连接符 41"/>
            <p:cNvCxnSpPr/>
            <p:nvPr/>
          </p:nvCxnSpPr>
          <p:spPr bwMode="auto">
            <a:xfrm flipH="1">
              <a:off x="6803808" y="3887637"/>
              <a:ext cx="438182" cy="2585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4" name="直接箭头连接符 43"/>
            <p:cNvCxnSpPr/>
            <p:nvPr/>
          </p:nvCxnSpPr>
          <p:spPr bwMode="auto">
            <a:xfrm>
              <a:off x="6842772" y="5033917"/>
              <a:ext cx="492514" cy="0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6" name="直接箭头连接符 45"/>
            <p:cNvCxnSpPr/>
            <p:nvPr/>
          </p:nvCxnSpPr>
          <p:spPr bwMode="auto">
            <a:xfrm flipV="1">
              <a:off x="8224394" y="4259387"/>
              <a:ext cx="0" cy="396138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8" name="直接箭头连接符 47"/>
            <p:cNvCxnSpPr/>
            <p:nvPr/>
          </p:nvCxnSpPr>
          <p:spPr bwMode="auto">
            <a:xfrm>
              <a:off x="5673328" y="4205923"/>
              <a:ext cx="0" cy="396138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72149192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28192" y="154754"/>
            <a:ext cx="3430747" cy="63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8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逆向</a:t>
            </a:r>
            <a:r>
              <a:rPr kumimoji="1" lang="zh-CN" altLang="en-US" sz="2800" b="1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卡诺循环的效率</a:t>
            </a:r>
            <a:endParaRPr kumimoji="1" lang="zh-CN" altLang="en-US" sz="2800" b="1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8" name="Objec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03184153"/>
              </p:ext>
            </p:extLst>
          </p:nvPr>
        </p:nvGraphicFramePr>
        <p:xfrm>
          <a:off x="3769233" y="1205655"/>
          <a:ext cx="4064000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416" name="Equation" r:id="rId3" imgW="1688760" imgH="431640" progId="Equation.DSMT4">
                  <p:embed/>
                </p:oleObj>
              </mc:Choice>
              <mc:Fallback>
                <p:oleObj name="Equation" r:id="rId3" imgW="1688760" imgH="43164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9233" y="1205655"/>
                        <a:ext cx="4064000" cy="920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1838955"/>
              </p:ext>
            </p:extLst>
          </p:nvPr>
        </p:nvGraphicFramePr>
        <p:xfrm>
          <a:off x="3769233" y="2874741"/>
          <a:ext cx="4095750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417" name="Equation" r:id="rId5" imgW="1701720" imgH="431640" progId="Equation.DSMT4">
                  <p:embed/>
                </p:oleObj>
              </mc:Choice>
              <mc:Fallback>
                <p:oleObj name="Equation" r:id="rId5" imgW="1701720" imgH="43164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9233" y="2874741"/>
                        <a:ext cx="4095750" cy="920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圆角矩形 24"/>
          <p:cNvSpPr/>
          <p:nvPr/>
        </p:nvSpPr>
        <p:spPr bwMode="auto">
          <a:xfrm>
            <a:off x="683567" y="1327865"/>
            <a:ext cx="2620137" cy="798539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rgbClr val="0033CC"/>
                </a:solidFill>
                <a:effectLst/>
                <a:ea typeface="幼圆" panose="02010509060101010101" pitchFamily="49" charset="-122"/>
                <a:cs typeface="Times New Roman" panose="02020603050405020304" pitchFamily="18" charset="0"/>
              </a:rPr>
              <a:t>逆向卡诺制冷循环的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ea typeface="幼圆" panose="02010509060101010101" pitchFamily="49" charset="-122"/>
                <a:cs typeface="Times New Roman" panose="02020603050405020304" pitchFamily="18" charset="0"/>
              </a:rPr>
              <a:t>制冷系数</a:t>
            </a:r>
          </a:p>
        </p:txBody>
      </p:sp>
      <p:sp>
        <p:nvSpPr>
          <p:cNvPr id="27" name="圆角矩形 26"/>
          <p:cNvSpPr/>
          <p:nvPr/>
        </p:nvSpPr>
        <p:spPr bwMode="auto">
          <a:xfrm>
            <a:off x="683567" y="2996952"/>
            <a:ext cx="2636447" cy="798539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rgbClr val="0033CC"/>
                </a:solidFill>
                <a:effectLst/>
                <a:ea typeface="幼圆" panose="02010509060101010101" pitchFamily="49" charset="-122"/>
                <a:cs typeface="Times New Roman" panose="02020603050405020304" pitchFamily="18" charset="0"/>
              </a:rPr>
              <a:t>逆向卡诺热泵循环的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ea typeface="幼圆" panose="02010509060101010101" pitchFamily="49" charset="-122"/>
                <a:cs typeface="Times New Roman" panose="02020603050405020304" pitchFamily="18" charset="0"/>
              </a:rPr>
              <a:t>供暖系数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328192" y="4437112"/>
            <a:ext cx="8492280" cy="1775800"/>
            <a:chOff x="328192" y="4437112"/>
            <a:chExt cx="8492280" cy="1775800"/>
          </a:xfrm>
        </p:grpSpPr>
        <p:sp>
          <p:nvSpPr>
            <p:cNvPr id="10" name="圆角矩形 9"/>
            <p:cNvSpPr/>
            <p:nvPr/>
          </p:nvSpPr>
          <p:spPr bwMode="auto">
            <a:xfrm>
              <a:off x="328192" y="4437112"/>
              <a:ext cx="8492280" cy="1775800"/>
            </a:xfrm>
            <a:prstGeom prst="roundRect">
              <a:avLst/>
            </a:prstGeom>
            <a:solidFill>
              <a:srgbClr val="FFFFCC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0000"/>
                </a:buClr>
                <a:buSzTx/>
                <a:tabLst/>
              </a:pPr>
              <a:endParaRPr kumimoji="0" lang="zh-CN" altLang="en-US" sz="2000" b="1" i="0" u="none" strike="noStrike" cap="none" normalizeH="0" baseline="0" dirty="0" smtClean="0">
                <a:ln>
                  <a:noFill/>
                </a:ln>
                <a:effectLst/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31" name="圆角矩形 30"/>
            <p:cNvSpPr/>
            <p:nvPr/>
          </p:nvSpPr>
          <p:spPr bwMode="auto">
            <a:xfrm>
              <a:off x="539552" y="4543827"/>
              <a:ext cx="4680520" cy="798539"/>
            </a:xfrm>
            <a:prstGeom prst="round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algn="ct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>
                  <a:srgbClr val="FF0000"/>
                </a:buClr>
                <a:buSzTx/>
                <a:tabLst/>
              </a:pPr>
              <a:r>
                <a:rPr kumimoji="0" lang="zh-CN" altLang="en-US" sz="2000" b="1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ea typeface="幼圆" panose="02010509060101010101" pitchFamily="49" charset="-122"/>
                  <a:cs typeface="Times New Roman" panose="02020603050405020304" pitchFamily="18" charset="0"/>
                </a:rPr>
                <a:t>思考题： </a:t>
              </a:r>
              <a:r>
                <a:rPr kumimoji="0" lang="zh-CN" altLang="en-US" sz="2000" b="1" i="0" u="none" strike="noStrike" cap="none" normalizeH="0" baseline="0" dirty="0" smtClean="0">
                  <a:ln>
                    <a:noFill/>
                  </a:ln>
                  <a:effectLst/>
                  <a:ea typeface="幼圆" panose="02010509060101010101" pitchFamily="49" charset="-122"/>
                  <a:cs typeface="Times New Roman" panose="02020603050405020304" pitchFamily="18" charset="0"/>
                </a:rPr>
                <a:t>制冷系数和供暖系数的关系？</a:t>
              </a:r>
            </a:p>
          </p:txBody>
        </p:sp>
      </p:grpSp>
      <p:graphicFrame>
        <p:nvGraphicFramePr>
          <p:cNvPr id="32" name="Objec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316550"/>
              </p:ext>
            </p:extLst>
          </p:nvPr>
        </p:nvGraphicFramePr>
        <p:xfrm>
          <a:off x="3521777" y="5359830"/>
          <a:ext cx="2188765" cy="8530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418" name="Equation" r:id="rId7" imgW="634680" imgH="241200" progId="Equation.DSMT4">
                  <p:embed/>
                </p:oleObj>
              </mc:Choice>
              <mc:Fallback>
                <p:oleObj name="Equation" r:id="rId7" imgW="634680" imgH="24120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1777" y="5359830"/>
                        <a:ext cx="2188765" cy="8530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66247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矩形 2"/>
          <p:cNvSpPr>
            <a:spLocks noChangeArrowheads="1"/>
          </p:cNvSpPr>
          <p:nvPr/>
        </p:nvSpPr>
        <p:spPr bwMode="auto">
          <a:xfrm>
            <a:off x="0" y="620713"/>
            <a:ext cx="9144000" cy="431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22883" name="矩形 3"/>
          <p:cNvSpPr>
            <a:spLocks noChangeArrowheads="1"/>
          </p:cNvSpPr>
          <p:nvPr/>
        </p:nvSpPr>
        <p:spPr bwMode="auto">
          <a:xfrm>
            <a:off x="0" y="6021388"/>
            <a:ext cx="9144000" cy="431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22884" name="圆角矩形 4"/>
          <p:cNvSpPr>
            <a:spLocks noChangeArrowheads="1"/>
          </p:cNvSpPr>
          <p:nvPr/>
        </p:nvSpPr>
        <p:spPr bwMode="auto">
          <a:xfrm>
            <a:off x="1187450" y="476250"/>
            <a:ext cx="865188" cy="58324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22885" name="矩形 5"/>
          <p:cNvSpPr>
            <a:spLocks noChangeArrowheads="1"/>
          </p:cNvSpPr>
          <p:nvPr/>
        </p:nvSpPr>
        <p:spPr bwMode="auto">
          <a:xfrm>
            <a:off x="2195513" y="1201738"/>
            <a:ext cx="6553200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latinLnBrk="1" hangingPunct="1"/>
            <a:r>
              <a:rPr kumimoji="1" lang="en-US" altLang="zh-CN" sz="6000" b="1" dirty="0">
                <a:solidFill>
                  <a:schemeClr val="accent1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5-3</a:t>
            </a:r>
            <a:r>
              <a:rPr kumimoji="1" lang="en-US" altLang="zh-CN" sz="36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</a:p>
          <a:p>
            <a:pPr eaLnBrk="1" latinLnBrk="1" hangingPunct="1"/>
            <a:endParaRPr kumimoji="1" lang="en-US" altLang="zh-CN" sz="3600" b="1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eaLnBrk="1" latinLnBrk="1" hangingPunct="1"/>
            <a:r>
              <a:rPr kumimoji="1" lang="en-US" altLang="zh-CN" sz="36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       </a:t>
            </a:r>
            <a:r>
              <a:rPr kumimoji="1" lang="zh-CN" altLang="en-US" sz="36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卡诺定理</a:t>
            </a:r>
            <a:endParaRPr kumimoji="1" lang="en-US" altLang="zh-CN" sz="3600" b="1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22886" name="矩形 5"/>
          <p:cNvSpPr>
            <a:spLocks noChangeArrowheads="1"/>
          </p:cNvSpPr>
          <p:nvPr/>
        </p:nvSpPr>
        <p:spPr bwMode="auto">
          <a:xfrm>
            <a:off x="250825" y="6381750"/>
            <a:ext cx="8893175" cy="4762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2154464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 bwMode="auto">
          <a:xfrm>
            <a:off x="467544" y="994788"/>
            <a:ext cx="8280920" cy="1642123"/>
          </a:xfrm>
          <a:prstGeom prst="roundRect">
            <a:avLst/>
          </a:prstGeom>
          <a:solidFill>
            <a:srgbClr val="FFFFCC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u"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幼圆" panose="02010509060101010101" pitchFamily="49" charset="-122"/>
                <a:ea typeface="幼圆" panose="02010509060101010101" pitchFamily="49" charset="-122"/>
              </a:rPr>
              <a:t>定理一</a:t>
            </a:r>
            <a:r>
              <a:rPr kumimoji="0" lang="zh-CN" altLang="en-US" sz="2000" b="1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幼圆" panose="02010509060101010101" pitchFamily="49" charset="-122"/>
                <a:ea typeface="幼圆" panose="02010509060101010101" pitchFamily="49" charset="-122"/>
              </a:rPr>
              <a:t>  </a:t>
            </a:r>
            <a:r>
              <a:rPr kumimoji="0" lang="zh-CN" altLang="en-US" sz="2000" b="1" i="0" u="none" strike="noStrike" cap="none" normalizeH="0" dirty="0" smtClean="0">
                <a:ln>
                  <a:noFill/>
                </a:ln>
                <a:effectLst/>
                <a:latin typeface="幼圆" panose="02010509060101010101" pitchFamily="49" charset="-122"/>
                <a:ea typeface="幼圆" panose="02010509060101010101" pitchFamily="49" charset="-122"/>
              </a:rPr>
              <a:t>在相同温度的高温热源和相同温度的低温热源之间工作的一切</a:t>
            </a:r>
            <a:r>
              <a:rPr kumimoji="0" lang="zh-CN" altLang="en-US" sz="2000" b="1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幼圆" panose="02010509060101010101" pitchFamily="49" charset="-122"/>
                <a:ea typeface="幼圆" panose="02010509060101010101" pitchFamily="49" charset="-122"/>
              </a:rPr>
              <a:t>可逆循环</a:t>
            </a:r>
            <a:r>
              <a:rPr kumimoji="0" lang="zh-CN" altLang="en-US" sz="2000" b="1" i="0" u="none" strike="noStrike" cap="none" normalizeH="0" dirty="0" smtClean="0">
                <a:ln>
                  <a:noFill/>
                </a:ln>
                <a:effectLst/>
                <a:latin typeface="幼圆" panose="02010509060101010101" pitchFamily="49" charset="-122"/>
                <a:ea typeface="幼圆" panose="02010509060101010101" pitchFamily="49" charset="-122"/>
              </a:rPr>
              <a:t>，其热效率都</a:t>
            </a:r>
            <a:r>
              <a:rPr kumimoji="0" lang="zh-CN" altLang="en-US" sz="2000" b="1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幼圆" panose="02010509060101010101" pitchFamily="49" charset="-122"/>
                <a:ea typeface="幼圆" panose="02010509060101010101" pitchFamily="49" charset="-122"/>
              </a:rPr>
              <a:t>相等</a:t>
            </a:r>
            <a:r>
              <a:rPr kumimoji="0" lang="zh-CN" altLang="en-US" sz="2000" b="1" i="0" u="none" strike="noStrike" cap="none" normalizeH="0" dirty="0" smtClean="0">
                <a:ln>
                  <a:noFill/>
                </a:ln>
                <a:effectLst/>
                <a:latin typeface="幼圆" panose="02010509060101010101" pitchFamily="49" charset="-122"/>
                <a:ea typeface="幼圆" panose="02010509060101010101" pitchFamily="49" charset="-122"/>
              </a:rPr>
              <a:t>，与可逆循环的种类无关，与采用哪一种工质也无关。</a:t>
            </a:r>
            <a:endParaRPr kumimoji="0" lang="zh-CN" altLang="en-US" sz="2000" b="1" i="0" u="none" strike="noStrike" cap="none" normalizeH="0" baseline="0" dirty="0" smtClean="0">
              <a:ln>
                <a:noFill/>
              </a:ln>
              <a:effectLst/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28192" y="154754"/>
            <a:ext cx="1723528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800" b="1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卡诺定理</a:t>
            </a:r>
            <a:endParaRPr kumimoji="1" lang="zh-CN" altLang="en-US" sz="2800" b="1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圆角矩形 4"/>
          <p:cNvSpPr/>
          <p:nvPr/>
        </p:nvSpPr>
        <p:spPr bwMode="auto">
          <a:xfrm>
            <a:off x="467544" y="2768766"/>
            <a:ext cx="8280920" cy="129614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u"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幼圆" panose="02010509060101010101" pitchFamily="49" charset="-122"/>
                <a:ea typeface="幼圆" panose="02010509060101010101" pitchFamily="49" charset="-122"/>
              </a:rPr>
              <a:t>定理二   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effectLst/>
                <a:latin typeface="幼圆" panose="02010509060101010101" pitchFamily="49" charset="-122"/>
                <a:ea typeface="幼圆" panose="02010509060101010101" pitchFamily="49" charset="-122"/>
              </a:rPr>
              <a:t>在温度同为</a:t>
            </a:r>
            <a:r>
              <a:rPr kumimoji="0" lang="en-US" altLang="zh-CN" sz="2000" b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幼圆" panose="02010509060101010101" pitchFamily="49" charset="-122"/>
                <a:ea typeface="幼圆" panose="02010509060101010101" pitchFamily="49" charset="-122"/>
              </a:rPr>
              <a:t>T1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幼圆" panose="02010509060101010101" pitchFamily="49" charset="-122"/>
                <a:ea typeface="幼圆" panose="02010509060101010101" pitchFamily="49" charset="-122"/>
              </a:rPr>
              <a:t>的热源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effectLst/>
                <a:latin typeface="幼圆" panose="02010509060101010101" pitchFamily="49" charset="-122"/>
                <a:ea typeface="幼圆" panose="02010509060101010101" pitchFamily="49" charset="-122"/>
              </a:rPr>
              <a:t>和同为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rgbClr val="0033CC"/>
                </a:solidFill>
                <a:effectLst/>
                <a:latin typeface="幼圆" panose="02010509060101010101" pitchFamily="49" charset="-122"/>
                <a:ea typeface="幼圆" panose="02010509060101010101" pitchFamily="49" charset="-122"/>
              </a:rPr>
              <a:t>T2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rgbClr val="0033CC"/>
                </a:solidFill>
                <a:effectLst/>
                <a:latin typeface="幼圆" panose="02010509060101010101" pitchFamily="49" charset="-122"/>
                <a:ea typeface="幼圆" panose="02010509060101010101" pitchFamily="49" charset="-122"/>
              </a:rPr>
              <a:t>的冷源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effectLst/>
                <a:latin typeface="幼圆" panose="02010509060101010101" pitchFamily="49" charset="-122"/>
                <a:ea typeface="幼圆" panose="02010509060101010101" pitchFamily="49" charset="-122"/>
              </a:rPr>
              <a:t>间工作的一切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幼圆" panose="02010509060101010101" pitchFamily="49" charset="-122"/>
                <a:ea typeface="幼圆" panose="02010509060101010101" pitchFamily="49" charset="-122"/>
              </a:rPr>
              <a:t>不可逆循环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effectLst/>
                <a:latin typeface="幼圆" panose="02010509060101010101" pitchFamily="49" charset="-122"/>
                <a:ea typeface="幼圆" panose="02010509060101010101" pitchFamily="49" charset="-122"/>
              </a:rPr>
              <a:t>，其热效率必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幼圆" panose="02010509060101010101" pitchFamily="49" charset="-122"/>
                <a:ea typeface="幼圆" panose="02010509060101010101" pitchFamily="49" charset="-122"/>
              </a:rPr>
              <a:t>小于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effectLst/>
                <a:latin typeface="幼圆" panose="02010509060101010101" pitchFamily="49" charset="-122"/>
                <a:ea typeface="幼圆" panose="02010509060101010101" pitchFamily="49" charset="-122"/>
              </a:rPr>
              <a:t>可逆循环。</a:t>
            </a:r>
          </a:p>
        </p:txBody>
      </p:sp>
      <p:sp>
        <p:nvSpPr>
          <p:cNvPr id="6" name="圆角矩形 5"/>
          <p:cNvSpPr/>
          <p:nvPr/>
        </p:nvSpPr>
        <p:spPr bwMode="auto">
          <a:xfrm>
            <a:off x="467544" y="4581128"/>
            <a:ext cx="8280920" cy="1512168"/>
          </a:xfrm>
          <a:prstGeom prst="round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tabLst/>
            </a:pPr>
            <a:r>
              <a:rPr lang="zh-CN" altLang="en-US" sz="20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    任何一种将热能转化为机械能，电能或者其它能量的转化装置，都受到热力学第二定律的制约，都必须有热源和冷源，其热效率都不可能超过相应温度的卡诺循环。</a:t>
            </a:r>
            <a:endParaRPr kumimoji="0" lang="zh-CN" altLang="en-US" sz="2000" b="1" i="0" u="none" strike="noStrike" cap="none" normalizeH="0" baseline="0" dirty="0" smtClean="0">
              <a:ln>
                <a:noFill/>
              </a:ln>
              <a:effectLst/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9580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 bwMode="auto">
          <a:xfrm>
            <a:off x="467544" y="1268760"/>
            <a:ext cx="8208912" cy="21602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u"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effectLst/>
                <a:latin typeface="幼圆" panose="02010509060101010101" pitchFamily="49" charset="-122"/>
                <a:ea typeface="幼圆" panose="02010509060101010101" pitchFamily="49" charset="-122"/>
              </a:rPr>
              <a:t>在两个热源间工作的一切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幼圆" panose="02010509060101010101" pitchFamily="49" charset="-122"/>
                <a:ea typeface="幼圆" panose="02010509060101010101" pitchFamily="49" charset="-122"/>
              </a:rPr>
              <a:t>可逆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effectLst/>
                <a:latin typeface="幼圆" panose="02010509060101010101" pitchFamily="49" charset="-122"/>
                <a:ea typeface="幼圆" panose="02010509060101010101" pitchFamily="49" charset="-122"/>
              </a:rPr>
              <a:t>循环，它们的热效率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幼圆" panose="02010509060101010101" pitchFamily="49" charset="-122"/>
                <a:ea typeface="幼圆" panose="02010509060101010101" pitchFamily="49" charset="-122"/>
              </a:rPr>
              <a:t>都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effectLst/>
                <a:latin typeface="幼圆" panose="02010509060101010101" pitchFamily="49" charset="-122"/>
                <a:ea typeface="幼圆" panose="02010509060101010101" pitchFamily="49" charset="-122"/>
              </a:rPr>
              <a:t>相同，与工质的性质无关，只取决于热源和冷源的温度，热效率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幼圆" panose="02010509060101010101" pitchFamily="49" charset="-122"/>
                <a:ea typeface="幼圆" panose="02010509060101010101" pitchFamily="49" charset="-122"/>
              </a:rPr>
              <a:t>都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effectLst/>
                <a:latin typeface="幼圆" panose="02010509060101010101" pitchFamily="49" charset="-122"/>
                <a:ea typeface="幼圆" panose="02010509060101010101" pitchFamily="49" charset="-122"/>
              </a:rPr>
              <a:t>可以表示为</a:t>
            </a:r>
          </a:p>
        </p:txBody>
      </p:sp>
      <p:graphicFrame>
        <p:nvGraphicFramePr>
          <p:cNvPr id="3" name="Object 7"/>
          <p:cNvGraphicFramePr>
            <a:graphicFrameLocks/>
          </p:cNvGraphicFramePr>
          <p:nvPr>
            <p:extLst/>
          </p:nvPr>
        </p:nvGraphicFramePr>
        <p:xfrm>
          <a:off x="3419872" y="2360662"/>
          <a:ext cx="1931541" cy="11236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6326" name="Equation" r:id="rId3" imgW="660240" imgH="431640" progId="Equation.DSMT4">
                  <p:embed/>
                </p:oleObj>
              </mc:Choice>
              <mc:Fallback>
                <p:oleObj name="Equation" r:id="rId3" imgW="660240" imgH="43164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872" y="2360662"/>
                        <a:ext cx="1931541" cy="11236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圆角矩形 3"/>
          <p:cNvSpPr/>
          <p:nvPr/>
        </p:nvSpPr>
        <p:spPr bwMode="auto">
          <a:xfrm>
            <a:off x="446162" y="3717032"/>
            <a:ext cx="8208912" cy="1152128"/>
          </a:xfrm>
          <a:prstGeom prst="roundRect">
            <a:avLst/>
          </a:prstGeom>
          <a:solidFill>
            <a:srgbClr val="FFFFCC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u"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effectLst/>
                <a:latin typeface="幼圆" panose="02010509060101010101" pitchFamily="49" charset="-122"/>
                <a:ea typeface="幼圆" panose="02010509060101010101" pitchFamily="49" charset="-122"/>
              </a:rPr>
              <a:t>温度界限相同，但具有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幼圆" panose="02010509060101010101" pitchFamily="49" charset="-122"/>
                <a:ea typeface="幼圆" panose="02010509060101010101" pitchFamily="49" charset="-122"/>
              </a:rPr>
              <a:t>两个以上热源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effectLst/>
                <a:latin typeface="幼圆" panose="02010509060101010101" pitchFamily="49" charset="-122"/>
                <a:ea typeface="幼圆" panose="02010509060101010101" pitchFamily="49" charset="-122"/>
              </a:rPr>
              <a:t>的可逆循环，其热效率低于卡诺循环。</a:t>
            </a:r>
          </a:p>
        </p:txBody>
      </p:sp>
      <p:sp>
        <p:nvSpPr>
          <p:cNvPr id="5" name="圆角矩形 4"/>
          <p:cNvSpPr/>
          <p:nvPr/>
        </p:nvSpPr>
        <p:spPr bwMode="auto">
          <a:xfrm>
            <a:off x="467544" y="5157192"/>
            <a:ext cx="8208912" cy="647278"/>
          </a:xfrm>
          <a:prstGeom prst="roundRect">
            <a:avLst/>
          </a:prstGeom>
          <a:solidFill>
            <a:srgbClr val="CCFF99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u"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effectLst/>
                <a:latin typeface="幼圆" panose="02010509060101010101" pitchFamily="49" charset="-122"/>
                <a:ea typeface="幼圆" panose="02010509060101010101" pitchFamily="49" charset="-122"/>
              </a:rPr>
              <a:t>不可逆循环的热效率必定小于同样条件下的可逆循环。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328192" y="154754"/>
            <a:ext cx="3811760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800" b="1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关于热效率的重要结论</a:t>
            </a:r>
            <a:endParaRPr kumimoji="1" lang="zh-CN" altLang="en-US" sz="2800" b="1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1270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矩形 2"/>
          <p:cNvSpPr>
            <a:spLocks noChangeArrowheads="1"/>
          </p:cNvSpPr>
          <p:nvPr/>
        </p:nvSpPr>
        <p:spPr bwMode="auto">
          <a:xfrm>
            <a:off x="0" y="620713"/>
            <a:ext cx="9144000" cy="431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24931" name="矩形 3"/>
          <p:cNvSpPr>
            <a:spLocks noChangeArrowheads="1"/>
          </p:cNvSpPr>
          <p:nvPr/>
        </p:nvSpPr>
        <p:spPr bwMode="auto">
          <a:xfrm>
            <a:off x="0" y="6021388"/>
            <a:ext cx="9144000" cy="431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24932" name="圆角矩形 4"/>
          <p:cNvSpPr>
            <a:spLocks noChangeArrowheads="1"/>
          </p:cNvSpPr>
          <p:nvPr/>
        </p:nvSpPr>
        <p:spPr bwMode="auto">
          <a:xfrm>
            <a:off x="1187450" y="476250"/>
            <a:ext cx="865188" cy="58324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24933" name="矩形 5"/>
          <p:cNvSpPr>
            <a:spLocks noChangeArrowheads="1"/>
          </p:cNvSpPr>
          <p:nvPr/>
        </p:nvSpPr>
        <p:spPr bwMode="auto">
          <a:xfrm>
            <a:off x="2195736" y="861790"/>
            <a:ext cx="6553200" cy="267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latinLnBrk="1" hangingPunct="1"/>
            <a:r>
              <a:rPr kumimoji="1" lang="en-US" altLang="zh-CN" sz="6000" b="1" dirty="0">
                <a:solidFill>
                  <a:srgbClr val="0033C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5-4</a:t>
            </a:r>
            <a:r>
              <a:rPr kumimoji="1" lang="en-US" altLang="zh-CN" sz="36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</a:p>
          <a:p>
            <a:pPr eaLnBrk="1" latinLnBrk="1" hangingPunct="1"/>
            <a:endParaRPr kumimoji="1" lang="en-US" altLang="zh-CN" sz="3600" b="1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eaLnBrk="1" latinLnBrk="1" hangingPunct="1"/>
            <a:r>
              <a:rPr kumimoji="1" lang="en-US" altLang="zh-CN" sz="36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    </a:t>
            </a:r>
            <a:r>
              <a:rPr kumimoji="1" lang="zh-CN" altLang="en-US" sz="36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熵，热力学第二定律</a:t>
            </a:r>
            <a:endParaRPr kumimoji="1" lang="en-US" altLang="zh-CN" sz="3600" b="1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eaLnBrk="1" latinLnBrk="1" hangingPunct="1"/>
            <a:r>
              <a:rPr kumimoji="1" lang="en-US" altLang="zh-CN" sz="36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        </a:t>
            </a:r>
            <a:r>
              <a:rPr kumimoji="1" lang="zh-CN" altLang="en-US" sz="36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的数学表达式</a:t>
            </a:r>
            <a:endParaRPr kumimoji="1" lang="en-US" altLang="zh-CN" sz="3600" b="1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24934" name="矩形 5"/>
          <p:cNvSpPr>
            <a:spLocks noChangeArrowheads="1"/>
          </p:cNvSpPr>
          <p:nvPr/>
        </p:nvSpPr>
        <p:spPr bwMode="auto">
          <a:xfrm>
            <a:off x="250825" y="6381750"/>
            <a:ext cx="8893175" cy="4762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115820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矩形 2"/>
          <p:cNvSpPr>
            <a:spLocks noChangeArrowheads="1"/>
          </p:cNvSpPr>
          <p:nvPr/>
        </p:nvSpPr>
        <p:spPr bwMode="auto">
          <a:xfrm>
            <a:off x="0" y="620713"/>
            <a:ext cx="9144000" cy="431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8787" name="矩形 3"/>
          <p:cNvSpPr>
            <a:spLocks noChangeArrowheads="1"/>
          </p:cNvSpPr>
          <p:nvPr/>
        </p:nvSpPr>
        <p:spPr bwMode="auto">
          <a:xfrm>
            <a:off x="0" y="6021388"/>
            <a:ext cx="9144000" cy="431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8788" name="圆角矩形 4"/>
          <p:cNvSpPr>
            <a:spLocks noChangeArrowheads="1"/>
          </p:cNvSpPr>
          <p:nvPr/>
        </p:nvSpPr>
        <p:spPr bwMode="auto">
          <a:xfrm>
            <a:off x="1187450" y="476250"/>
            <a:ext cx="865188" cy="58324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8789" name="矩形 5"/>
          <p:cNvSpPr>
            <a:spLocks noChangeArrowheads="1"/>
          </p:cNvSpPr>
          <p:nvPr/>
        </p:nvSpPr>
        <p:spPr bwMode="auto">
          <a:xfrm>
            <a:off x="2195513" y="1201738"/>
            <a:ext cx="6335712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latinLnBrk="1" hangingPunct="1"/>
            <a:r>
              <a:rPr kumimoji="1" lang="en-US" altLang="zh-CN" sz="6000" b="1">
                <a:solidFill>
                  <a:srgbClr val="0033C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5-1</a:t>
            </a:r>
            <a:r>
              <a:rPr kumimoji="1" lang="en-US" altLang="zh-CN" sz="3600" b="1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</a:p>
          <a:p>
            <a:pPr eaLnBrk="1" latinLnBrk="1" hangingPunct="1"/>
            <a:endParaRPr kumimoji="1" lang="en-US" altLang="zh-CN" sz="3600" b="1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eaLnBrk="1" latinLnBrk="1" hangingPunct="1"/>
            <a:r>
              <a:rPr kumimoji="1" lang="en-US" altLang="zh-CN" sz="3600" b="1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     </a:t>
            </a:r>
            <a:r>
              <a:rPr kumimoji="1" lang="zh-CN" altLang="en-US" sz="3600" b="1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热力学第二定律</a:t>
            </a:r>
            <a:endParaRPr kumimoji="1" lang="en-US" altLang="ko-KR" sz="3600" b="1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18790" name="矩形 5"/>
          <p:cNvSpPr>
            <a:spLocks noChangeArrowheads="1"/>
          </p:cNvSpPr>
          <p:nvPr/>
        </p:nvSpPr>
        <p:spPr bwMode="auto">
          <a:xfrm>
            <a:off x="250825" y="6381750"/>
            <a:ext cx="8893175" cy="4762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2051720" y="2564904"/>
            <a:ext cx="5134739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zh-CN" altLang="en-US" sz="4800" b="1" dirty="0" smtClean="0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判断</a:t>
            </a:r>
            <a:r>
              <a:rPr lang="zh-CN" altLang="en-US" sz="4800" b="1" dirty="0" smtClean="0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循环</a:t>
            </a:r>
            <a:r>
              <a:rPr lang="zh-CN" altLang="en-US" sz="4800" b="1" dirty="0" smtClean="0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是否可逆</a:t>
            </a:r>
            <a:endParaRPr lang="en-US" altLang="zh-CN" sz="4800" b="1" dirty="0">
              <a:solidFill>
                <a:srgbClr val="0033CC"/>
              </a:solidFill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3057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 bwMode="auto">
          <a:xfrm rot="1797794">
            <a:off x="4641779" y="1875524"/>
            <a:ext cx="3960440" cy="2487334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任意多边形 4"/>
          <p:cNvSpPr/>
          <p:nvPr/>
        </p:nvSpPr>
        <p:spPr bwMode="auto">
          <a:xfrm>
            <a:off x="5005382" y="1338017"/>
            <a:ext cx="2275962" cy="3681359"/>
          </a:xfrm>
          <a:custGeom>
            <a:avLst/>
            <a:gdLst>
              <a:gd name="connsiteX0" fmla="*/ 0 w 2552700"/>
              <a:gd name="connsiteY0" fmla="*/ 0 h 3867150"/>
              <a:gd name="connsiteX1" fmla="*/ 723900 w 2552700"/>
              <a:gd name="connsiteY1" fmla="*/ 2143125 h 3867150"/>
              <a:gd name="connsiteX2" fmla="*/ 2524125 w 2552700"/>
              <a:gd name="connsiteY2" fmla="*/ 3829050 h 3867150"/>
              <a:gd name="connsiteX3" fmla="*/ 2524125 w 2552700"/>
              <a:gd name="connsiteY3" fmla="*/ 3829050 h 3867150"/>
              <a:gd name="connsiteX4" fmla="*/ 2524125 w 2552700"/>
              <a:gd name="connsiteY4" fmla="*/ 3829050 h 3867150"/>
              <a:gd name="connsiteX5" fmla="*/ 2524125 w 2552700"/>
              <a:gd name="connsiteY5" fmla="*/ 3829050 h 3867150"/>
              <a:gd name="connsiteX6" fmla="*/ 2524125 w 2552700"/>
              <a:gd name="connsiteY6" fmla="*/ 3829050 h 3867150"/>
              <a:gd name="connsiteX7" fmla="*/ 2552700 w 2552700"/>
              <a:gd name="connsiteY7" fmla="*/ 3867150 h 386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52700" h="3867150">
                <a:moveTo>
                  <a:pt x="0" y="0"/>
                </a:moveTo>
                <a:cubicBezTo>
                  <a:pt x="151606" y="752475"/>
                  <a:pt x="303213" y="1504950"/>
                  <a:pt x="723900" y="2143125"/>
                </a:cubicBezTo>
                <a:cubicBezTo>
                  <a:pt x="1144588" y="2781300"/>
                  <a:pt x="2524125" y="3829050"/>
                  <a:pt x="2524125" y="3829050"/>
                </a:cubicBezTo>
                <a:lnTo>
                  <a:pt x="2524125" y="3829050"/>
                </a:lnTo>
                <a:lnTo>
                  <a:pt x="2524125" y="3829050"/>
                </a:lnTo>
                <a:lnTo>
                  <a:pt x="2524125" y="3829050"/>
                </a:lnTo>
                <a:lnTo>
                  <a:pt x="2524125" y="3829050"/>
                </a:lnTo>
                <a:lnTo>
                  <a:pt x="2552700" y="3867150"/>
                </a:lnTo>
              </a:path>
            </a:pathLst>
          </a:custGeom>
          <a:noFill/>
          <a:ln w="3810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8" name="直接箭头连接符 7"/>
          <p:cNvCxnSpPr/>
          <p:nvPr/>
        </p:nvCxnSpPr>
        <p:spPr bwMode="auto">
          <a:xfrm flipV="1">
            <a:off x="4320170" y="1134152"/>
            <a:ext cx="0" cy="395189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直接箭头连接符 9"/>
          <p:cNvCxnSpPr/>
          <p:nvPr/>
        </p:nvCxnSpPr>
        <p:spPr bwMode="auto">
          <a:xfrm flipV="1">
            <a:off x="4315958" y="5095273"/>
            <a:ext cx="46800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" name="任意多边形 11"/>
          <p:cNvSpPr/>
          <p:nvPr/>
        </p:nvSpPr>
        <p:spPr bwMode="auto">
          <a:xfrm>
            <a:off x="5795416" y="1281370"/>
            <a:ext cx="2450326" cy="3713465"/>
          </a:xfrm>
          <a:custGeom>
            <a:avLst/>
            <a:gdLst>
              <a:gd name="connsiteX0" fmla="*/ 0 w 2552700"/>
              <a:gd name="connsiteY0" fmla="*/ 0 h 3867150"/>
              <a:gd name="connsiteX1" fmla="*/ 723900 w 2552700"/>
              <a:gd name="connsiteY1" fmla="*/ 2143125 h 3867150"/>
              <a:gd name="connsiteX2" fmla="*/ 2524125 w 2552700"/>
              <a:gd name="connsiteY2" fmla="*/ 3829050 h 3867150"/>
              <a:gd name="connsiteX3" fmla="*/ 2524125 w 2552700"/>
              <a:gd name="connsiteY3" fmla="*/ 3829050 h 3867150"/>
              <a:gd name="connsiteX4" fmla="*/ 2524125 w 2552700"/>
              <a:gd name="connsiteY4" fmla="*/ 3829050 h 3867150"/>
              <a:gd name="connsiteX5" fmla="*/ 2524125 w 2552700"/>
              <a:gd name="connsiteY5" fmla="*/ 3829050 h 3867150"/>
              <a:gd name="connsiteX6" fmla="*/ 2524125 w 2552700"/>
              <a:gd name="connsiteY6" fmla="*/ 3829050 h 3867150"/>
              <a:gd name="connsiteX7" fmla="*/ 2552700 w 2552700"/>
              <a:gd name="connsiteY7" fmla="*/ 3867150 h 386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52700" h="3867150">
                <a:moveTo>
                  <a:pt x="0" y="0"/>
                </a:moveTo>
                <a:cubicBezTo>
                  <a:pt x="151606" y="752475"/>
                  <a:pt x="303213" y="1504950"/>
                  <a:pt x="723900" y="2143125"/>
                </a:cubicBezTo>
                <a:cubicBezTo>
                  <a:pt x="1144588" y="2781300"/>
                  <a:pt x="2524125" y="3829050"/>
                  <a:pt x="2524125" y="3829050"/>
                </a:cubicBezTo>
                <a:lnTo>
                  <a:pt x="2524125" y="3829050"/>
                </a:lnTo>
                <a:lnTo>
                  <a:pt x="2524125" y="3829050"/>
                </a:lnTo>
                <a:lnTo>
                  <a:pt x="2524125" y="3829050"/>
                </a:lnTo>
                <a:lnTo>
                  <a:pt x="2524125" y="3829050"/>
                </a:lnTo>
                <a:lnTo>
                  <a:pt x="2552700" y="3867150"/>
                </a:lnTo>
              </a:path>
            </a:pathLst>
          </a:custGeom>
          <a:noFill/>
          <a:ln w="3810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任意多边形 12"/>
          <p:cNvSpPr/>
          <p:nvPr/>
        </p:nvSpPr>
        <p:spPr bwMode="auto">
          <a:xfrm>
            <a:off x="6555563" y="1134152"/>
            <a:ext cx="2320805" cy="3544451"/>
          </a:xfrm>
          <a:custGeom>
            <a:avLst/>
            <a:gdLst>
              <a:gd name="connsiteX0" fmla="*/ 0 w 2552700"/>
              <a:gd name="connsiteY0" fmla="*/ 0 h 3867150"/>
              <a:gd name="connsiteX1" fmla="*/ 723900 w 2552700"/>
              <a:gd name="connsiteY1" fmla="*/ 2143125 h 3867150"/>
              <a:gd name="connsiteX2" fmla="*/ 2524125 w 2552700"/>
              <a:gd name="connsiteY2" fmla="*/ 3829050 h 3867150"/>
              <a:gd name="connsiteX3" fmla="*/ 2524125 w 2552700"/>
              <a:gd name="connsiteY3" fmla="*/ 3829050 h 3867150"/>
              <a:gd name="connsiteX4" fmla="*/ 2524125 w 2552700"/>
              <a:gd name="connsiteY4" fmla="*/ 3829050 h 3867150"/>
              <a:gd name="connsiteX5" fmla="*/ 2524125 w 2552700"/>
              <a:gd name="connsiteY5" fmla="*/ 3829050 h 3867150"/>
              <a:gd name="connsiteX6" fmla="*/ 2524125 w 2552700"/>
              <a:gd name="connsiteY6" fmla="*/ 3829050 h 3867150"/>
              <a:gd name="connsiteX7" fmla="*/ 2552700 w 2552700"/>
              <a:gd name="connsiteY7" fmla="*/ 3867150 h 386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52700" h="3867150">
                <a:moveTo>
                  <a:pt x="0" y="0"/>
                </a:moveTo>
                <a:cubicBezTo>
                  <a:pt x="151606" y="752475"/>
                  <a:pt x="303213" y="1504950"/>
                  <a:pt x="723900" y="2143125"/>
                </a:cubicBezTo>
                <a:cubicBezTo>
                  <a:pt x="1144588" y="2781300"/>
                  <a:pt x="2524125" y="3829050"/>
                  <a:pt x="2524125" y="3829050"/>
                </a:cubicBezTo>
                <a:lnTo>
                  <a:pt x="2524125" y="3829050"/>
                </a:lnTo>
                <a:lnTo>
                  <a:pt x="2524125" y="3829050"/>
                </a:lnTo>
                <a:lnTo>
                  <a:pt x="2524125" y="3829050"/>
                </a:lnTo>
                <a:lnTo>
                  <a:pt x="2524125" y="3829050"/>
                </a:lnTo>
                <a:lnTo>
                  <a:pt x="2552700" y="3867150"/>
                </a:lnTo>
              </a:path>
            </a:pathLst>
          </a:custGeom>
          <a:noFill/>
          <a:ln w="3810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aphicFrame>
        <p:nvGraphicFramePr>
          <p:cNvPr id="15" name="Objec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9451849"/>
              </p:ext>
            </p:extLst>
          </p:nvPr>
        </p:nvGraphicFramePr>
        <p:xfrm>
          <a:off x="4351980" y="2276871"/>
          <a:ext cx="451420" cy="7242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920" name="Equation" r:id="rId3" imgW="88560" imgH="164880" progId="Equation.DSMT4">
                  <p:embed/>
                </p:oleObj>
              </mc:Choice>
              <mc:Fallback>
                <p:oleObj name="Equation" r:id="rId3" imgW="88560" imgH="16488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1980" y="2276871"/>
                        <a:ext cx="451420" cy="7242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351145"/>
              </p:ext>
            </p:extLst>
          </p:nvPr>
        </p:nvGraphicFramePr>
        <p:xfrm>
          <a:off x="8396158" y="3188964"/>
          <a:ext cx="646113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921" name="Equation" r:id="rId5" imgW="126720" imgH="164880" progId="Equation.DSMT4">
                  <p:embed/>
                </p:oleObj>
              </mc:Choice>
              <mc:Fallback>
                <p:oleObj name="Equation" r:id="rId5" imgW="126720" imgH="16488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96158" y="3188964"/>
                        <a:ext cx="646113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8826279"/>
              </p:ext>
            </p:extLst>
          </p:nvPr>
        </p:nvGraphicFramePr>
        <p:xfrm>
          <a:off x="7582952" y="1785602"/>
          <a:ext cx="776288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922" name="Equation" r:id="rId7" imgW="152280" imgH="164880" progId="Equation.DSMT4">
                  <p:embed/>
                </p:oleObj>
              </mc:Choice>
              <mc:Fallback>
                <p:oleObj name="Equation" r:id="rId7" imgW="152280" imgH="16488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82952" y="1785602"/>
                        <a:ext cx="776288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9798273"/>
              </p:ext>
            </p:extLst>
          </p:nvPr>
        </p:nvGraphicFramePr>
        <p:xfrm>
          <a:off x="5540697" y="4158426"/>
          <a:ext cx="776288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923" name="Equation" r:id="rId9" imgW="152280" imgH="164880" progId="Equation.DSMT4">
                  <p:embed/>
                </p:oleObj>
              </mc:Choice>
              <mc:Fallback>
                <p:oleObj name="Equation" r:id="rId9" imgW="152280" imgH="16488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0697" y="4158426"/>
                        <a:ext cx="776288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椭圆 19"/>
          <p:cNvSpPr/>
          <p:nvPr/>
        </p:nvSpPr>
        <p:spPr bwMode="auto">
          <a:xfrm>
            <a:off x="5056790" y="1844823"/>
            <a:ext cx="108000" cy="108000"/>
          </a:xfrm>
          <a:prstGeom prst="ellipse">
            <a:avLst/>
          </a:prstGeom>
          <a:solidFill>
            <a:srgbClr val="0033CC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1" name="椭圆 20"/>
          <p:cNvSpPr/>
          <p:nvPr/>
        </p:nvSpPr>
        <p:spPr bwMode="auto">
          <a:xfrm>
            <a:off x="5795416" y="1628799"/>
            <a:ext cx="108000" cy="108000"/>
          </a:xfrm>
          <a:prstGeom prst="ellipse">
            <a:avLst/>
          </a:prstGeom>
          <a:solidFill>
            <a:srgbClr val="0033CC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2" name="椭圆 21"/>
          <p:cNvSpPr/>
          <p:nvPr/>
        </p:nvSpPr>
        <p:spPr bwMode="auto">
          <a:xfrm>
            <a:off x="7640992" y="4471589"/>
            <a:ext cx="108000" cy="108000"/>
          </a:xfrm>
          <a:prstGeom prst="ellipse">
            <a:avLst/>
          </a:prstGeom>
          <a:solidFill>
            <a:srgbClr val="0033CC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3" name="椭圆 22"/>
          <p:cNvSpPr/>
          <p:nvPr/>
        </p:nvSpPr>
        <p:spPr bwMode="auto">
          <a:xfrm>
            <a:off x="6621999" y="4425080"/>
            <a:ext cx="108000" cy="108000"/>
          </a:xfrm>
          <a:prstGeom prst="ellipse">
            <a:avLst/>
          </a:prstGeom>
          <a:solidFill>
            <a:srgbClr val="0033CC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aphicFrame>
        <p:nvGraphicFramePr>
          <p:cNvPr id="33" name="Objec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62008832"/>
              </p:ext>
            </p:extLst>
          </p:nvPr>
        </p:nvGraphicFramePr>
        <p:xfrm>
          <a:off x="4750077" y="1758093"/>
          <a:ext cx="391545" cy="3894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924" name="Equation" r:id="rId11" imgW="126720" imgH="139680" progId="Equation.DSMT4">
                  <p:embed/>
                </p:oleObj>
              </mc:Choice>
              <mc:Fallback>
                <p:oleObj name="Equation" r:id="rId11" imgW="126720" imgH="13968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0077" y="1758093"/>
                        <a:ext cx="391545" cy="3894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09323010"/>
              </p:ext>
            </p:extLst>
          </p:nvPr>
        </p:nvGraphicFramePr>
        <p:xfrm>
          <a:off x="5856158" y="1296664"/>
          <a:ext cx="392113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925" name="Equation" r:id="rId13" imgW="126720" imgH="177480" progId="Equation.DSMT4">
                  <p:embed/>
                </p:oleObj>
              </mc:Choice>
              <mc:Fallback>
                <p:oleObj name="Equation" r:id="rId13" imgW="126720" imgH="17748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6158" y="1296664"/>
                        <a:ext cx="392113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椭圆 34"/>
          <p:cNvSpPr/>
          <p:nvPr/>
        </p:nvSpPr>
        <p:spPr bwMode="auto">
          <a:xfrm>
            <a:off x="6640925" y="1704093"/>
            <a:ext cx="108000" cy="108000"/>
          </a:xfrm>
          <a:prstGeom prst="ellipse">
            <a:avLst/>
          </a:prstGeom>
          <a:solidFill>
            <a:srgbClr val="0033CC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椭圆 35"/>
          <p:cNvSpPr/>
          <p:nvPr/>
        </p:nvSpPr>
        <p:spPr bwMode="auto">
          <a:xfrm>
            <a:off x="8212950" y="4113715"/>
            <a:ext cx="108000" cy="108000"/>
          </a:xfrm>
          <a:prstGeom prst="ellipse">
            <a:avLst/>
          </a:prstGeom>
          <a:solidFill>
            <a:srgbClr val="0033CC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aphicFrame>
        <p:nvGraphicFramePr>
          <p:cNvPr id="37" name="Objec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09760349"/>
              </p:ext>
            </p:extLst>
          </p:nvPr>
        </p:nvGraphicFramePr>
        <p:xfrm>
          <a:off x="6827708" y="1423664"/>
          <a:ext cx="352425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926" name="Equation" r:id="rId15" imgW="114120" imgH="139680" progId="Equation.DSMT4">
                  <p:embed/>
                </p:oleObj>
              </mc:Choice>
              <mc:Fallback>
                <p:oleObj name="Equation" r:id="rId15" imgW="114120" imgH="13968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27708" y="1423664"/>
                        <a:ext cx="352425" cy="388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82260090"/>
              </p:ext>
            </p:extLst>
          </p:nvPr>
        </p:nvGraphicFramePr>
        <p:xfrm>
          <a:off x="6497824" y="4448415"/>
          <a:ext cx="430212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927" name="Equation" r:id="rId17" imgW="139680" imgH="164880" progId="Equation.DSMT4">
                  <p:embed/>
                </p:oleObj>
              </mc:Choice>
              <mc:Fallback>
                <p:oleObj name="Equation" r:id="rId17" imgW="139680" imgH="16488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7824" y="4448415"/>
                        <a:ext cx="430212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1422689"/>
              </p:ext>
            </p:extLst>
          </p:nvPr>
        </p:nvGraphicFramePr>
        <p:xfrm>
          <a:off x="7544856" y="4004765"/>
          <a:ext cx="471488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928" name="Equation" r:id="rId19" imgW="152280" imgH="203040" progId="Equation.DSMT4">
                  <p:embed/>
                </p:oleObj>
              </mc:Choice>
              <mc:Fallback>
                <p:oleObj name="Equation" r:id="rId19" imgW="152280" imgH="20304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4856" y="4004765"/>
                        <a:ext cx="471488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28618683"/>
              </p:ext>
            </p:extLst>
          </p:nvPr>
        </p:nvGraphicFramePr>
        <p:xfrm>
          <a:off x="8073582" y="3783600"/>
          <a:ext cx="352425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929" name="Equation" r:id="rId21" imgW="114120" imgH="139680" progId="Equation.DSMT4">
                  <p:embed/>
                </p:oleObj>
              </mc:Choice>
              <mc:Fallback>
                <p:oleObj name="Equation" r:id="rId21" imgW="114120" imgH="13968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73582" y="3783600"/>
                        <a:ext cx="352425" cy="388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1" name="组合 60"/>
          <p:cNvGrpSpPr/>
          <p:nvPr/>
        </p:nvGrpSpPr>
        <p:grpSpPr>
          <a:xfrm>
            <a:off x="4640524" y="1135706"/>
            <a:ext cx="3544060" cy="4144062"/>
            <a:chOff x="4657532" y="1089162"/>
            <a:chExt cx="3544060" cy="4144062"/>
          </a:xfrm>
        </p:grpSpPr>
        <p:sp>
          <p:nvSpPr>
            <p:cNvPr id="19" name="椭圆 18"/>
            <p:cNvSpPr/>
            <p:nvPr/>
          </p:nvSpPr>
          <p:spPr bwMode="auto">
            <a:xfrm>
              <a:off x="4985948" y="1464535"/>
              <a:ext cx="108000" cy="108000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4" name="椭圆 23"/>
            <p:cNvSpPr/>
            <p:nvPr/>
          </p:nvSpPr>
          <p:spPr bwMode="auto">
            <a:xfrm>
              <a:off x="5910248" y="2030391"/>
              <a:ext cx="108000" cy="108000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5" name="椭圆 24"/>
            <p:cNvSpPr/>
            <p:nvPr/>
          </p:nvSpPr>
          <p:spPr bwMode="auto">
            <a:xfrm>
              <a:off x="7872493" y="4651788"/>
              <a:ext cx="108000" cy="108000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6" name="椭圆 25"/>
            <p:cNvSpPr/>
            <p:nvPr/>
          </p:nvSpPr>
          <p:spPr bwMode="auto">
            <a:xfrm>
              <a:off x="6357548" y="4162456"/>
              <a:ext cx="108000" cy="108000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grpSp>
          <p:nvGrpSpPr>
            <p:cNvPr id="59" name="组合 58"/>
            <p:cNvGrpSpPr/>
            <p:nvPr/>
          </p:nvGrpSpPr>
          <p:grpSpPr>
            <a:xfrm>
              <a:off x="4657532" y="1089162"/>
              <a:ext cx="3544060" cy="4144062"/>
              <a:chOff x="4110514" y="1850886"/>
              <a:chExt cx="3544060" cy="4144062"/>
            </a:xfrm>
          </p:grpSpPr>
          <p:grpSp>
            <p:nvGrpSpPr>
              <p:cNvPr id="57" name="组合 56"/>
              <p:cNvGrpSpPr/>
              <p:nvPr/>
            </p:nvGrpSpPr>
            <p:grpSpPr>
              <a:xfrm>
                <a:off x="4493317" y="2247963"/>
                <a:ext cx="2957084" cy="3265698"/>
                <a:chOff x="4493317" y="2247963"/>
                <a:chExt cx="2957084" cy="3265698"/>
              </a:xfrm>
            </p:grpSpPr>
            <p:cxnSp>
              <p:nvCxnSpPr>
                <p:cNvPr id="28" name="直接连接符 27"/>
                <p:cNvCxnSpPr/>
                <p:nvPr/>
              </p:nvCxnSpPr>
              <p:spPr bwMode="auto">
                <a:xfrm>
                  <a:off x="4493317" y="2247963"/>
                  <a:ext cx="889732" cy="595327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0" name="直接连接符 29"/>
                <p:cNvCxnSpPr/>
                <p:nvPr/>
              </p:nvCxnSpPr>
              <p:spPr bwMode="auto">
                <a:xfrm>
                  <a:off x="5910994" y="4958928"/>
                  <a:ext cx="1539407" cy="554733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graphicFrame>
            <p:nvGraphicFramePr>
              <p:cNvPr id="41" name="Object 7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555491511"/>
                  </p:ext>
                </p:extLst>
              </p:nvPr>
            </p:nvGraphicFramePr>
            <p:xfrm>
              <a:off x="4110514" y="1850886"/>
              <a:ext cx="471488" cy="5667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95930" name="Equation" r:id="rId23" imgW="152280" imgH="203040" progId="Equation.DSMT4">
                      <p:embed/>
                    </p:oleObj>
                  </mc:Choice>
                  <mc:Fallback>
                    <p:oleObj name="Equation" r:id="rId23" imgW="152280" imgH="203040" progId="Equation.DSMT4">
                      <p:embed/>
                      <p:pic>
                        <p:nvPicPr>
                          <p:cNvPr id="0" name="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24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10514" y="1850886"/>
                            <a:ext cx="471488" cy="56673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2" name="Object 7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19793717"/>
                  </p:ext>
                </p:extLst>
              </p:nvPr>
            </p:nvGraphicFramePr>
            <p:xfrm>
              <a:off x="5405165" y="2384633"/>
              <a:ext cx="433387" cy="5667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95931" name="Equation" r:id="rId25" imgW="139680" imgH="203040" progId="Equation.DSMT4">
                      <p:embed/>
                    </p:oleObj>
                  </mc:Choice>
                  <mc:Fallback>
                    <p:oleObj name="Equation" r:id="rId25" imgW="139680" imgH="203040" progId="Equation.DSMT4">
                      <p:embed/>
                      <p:pic>
                        <p:nvPicPr>
                          <p:cNvPr id="0" name="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26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405165" y="2384633"/>
                            <a:ext cx="433387" cy="56673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3" name="Object 7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803708366"/>
                  </p:ext>
                </p:extLst>
              </p:nvPr>
            </p:nvGraphicFramePr>
            <p:xfrm>
              <a:off x="5644036" y="4330707"/>
              <a:ext cx="511175" cy="6365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95932" name="Equation" r:id="rId27" imgW="164880" imgH="228600" progId="Equation.DSMT4">
                      <p:embed/>
                    </p:oleObj>
                  </mc:Choice>
                  <mc:Fallback>
                    <p:oleObj name="Equation" r:id="rId27" imgW="164880" imgH="228600" progId="Equation.DSMT4">
                      <p:embed/>
                      <p:pic>
                        <p:nvPicPr>
                          <p:cNvPr id="0" name="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28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644036" y="4330707"/>
                            <a:ext cx="511175" cy="63658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4" name="Object 7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534044266"/>
                  </p:ext>
                </p:extLst>
              </p:nvPr>
            </p:nvGraphicFramePr>
            <p:xfrm>
              <a:off x="7105299" y="5358361"/>
              <a:ext cx="549275" cy="6365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95933" name="Equation" r:id="rId29" imgW="177480" imgH="228600" progId="Equation.DSMT4">
                      <p:embed/>
                    </p:oleObj>
                  </mc:Choice>
                  <mc:Fallback>
                    <p:oleObj name="Equation" r:id="rId29" imgW="177480" imgH="228600" progId="Equation.DSMT4">
                      <p:embed/>
                      <p:pic>
                        <p:nvPicPr>
                          <p:cNvPr id="0" name="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30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105299" y="5358361"/>
                            <a:ext cx="549275" cy="63658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58" name="组合 57"/>
          <p:cNvGrpSpPr/>
          <p:nvPr/>
        </p:nvGrpSpPr>
        <p:grpSpPr>
          <a:xfrm>
            <a:off x="5081124" y="1506657"/>
            <a:ext cx="2880657" cy="3228593"/>
            <a:chOff x="5062620" y="1518535"/>
            <a:chExt cx="2880657" cy="3228593"/>
          </a:xfrm>
        </p:grpSpPr>
        <p:sp>
          <p:nvSpPr>
            <p:cNvPr id="45" name="任意多边形 44"/>
            <p:cNvSpPr/>
            <p:nvPr/>
          </p:nvSpPr>
          <p:spPr bwMode="auto">
            <a:xfrm>
              <a:off x="5062620" y="1518535"/>
              <a:ext cx="1321228" cy="2751921"/>
            </a:xfrm>
            <a:custGeom>
              <a:avLst/>
              <a:gdLst>
                <a:gd name="connsiteX0" fmla="*/ 0 w 2552700"/>
                <a:gd name="connsiteY0" fmla="*/ 0 h 3867150"/>
                <a:gd name="connsiteX1" fmla="*/ 723900 w 2552700"/>
                <a:gd name="connsiteY1" fmla="*/ 2143125 h 3867150"/>
                <a:gd name="connsiteX2" fmla="*/ 2524125 w 2552700"/>
                <a:gd name="connsiteY2" fmla="*/ 3829050 h 3867150"/>
                <a:gd name="connsiteX3" fmla="*/ 2524125 w 2552700"/>
                <a:gd name="connsiteY3" fmla="*/ 3829050 h 3867150"/>
                <a:gd name="connsiteX4" fmla="*/ 2524125 w 2552700"/>
                <a:gd name="connsiteY4" fmla="*/ 3829050 h 3867150"/>
                <a:gd name="connsiteX5" fmla="*/ 2524125 w 2552700"/>
                <a:gd name="connsiteY5" fmla="*/ 3829050 h 3867150"/>
                <a:gd name="connsiteX6" fmla="*/ 2524125 w 2552700"/>
                <a:gd name="connsiteY6" fmla="*/ 3829050 h 3867150"/>
                <a:gd name="connsiteX7" fmla="*/ 2552700 w 2552700"/>
                <a:gd name="connsiteY7" fmla="*/ 3867150 h 386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52700" h="3867150">
                  <a:moveTo>
                    <a:pt x="0" y="0"/>
                  </a:moveTo>
                  <a:cubicBezTo>
                    <a:pt x="151606" y="752475"/>
                    <a:pt x="303213" y="1504950"/>
                    <a:pt x="723900" y="2143125"/>
                  </a:cubicBezTo>
                  <a:cubicBezTo>
                    <a:pt x="1144588" y="2781300"/>
                    <a:pt x="2524125" y="3829050"/>
                    <a:pt x="2524125" y="3829050"/>
                  </a:cubicBezTo>
                  <a:lnTo>
                    <a:pt x="2524125" y="3829050"/>
                  </a:lnTo>
                  <a:lnTo>
                    <a:pt x="2524125" y="3829050"/>
                  </a:lnTo>
                  <a:lnTo>
                    <a:pt x="2524125" y="3829050"/>
                  </a:lnTo>
                  <a:lnTo>
                    <a:pt x="2524125" y="3829050"/>
                  </a:lnTo>
                  <a:lnTo>
                    <a:pt x="2552700" y="3867150"/>
                  </a:lnTo>
                </a:path>
              </a:pathLst>
            </a:cu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7" name="任意多边形 46"/>
            <p:cNvSpPr/>
            <p:nvPr/>
          </p:nvSpPr>
          <p:spPr bwMode="auto">
            <a:xfrm>
              <a:off x="5976144" y="2138391"/>
              <a:ext cx="1967133" cy="2608737"/>
            </a:xfrm>
            <a:custGeom>
              <a:avLst/>
              <a:gdLst>
                <a:gd name="connsiteX0" fmla="*/ 0 w 1786991"/>
                <a:gd name="connsiteY0" fmla="*/ 0 h 2434549"/>
                <a:gd name="connsiteX1" fmla="*/ 704850 w 1786991"/>
                <a:gd name="connsiteY1" fmla="*/ 1476375 h 2434549"/>
                <a:gd name="connsiteX2" fmla="*/ 1695450 w 1786991"/>
                <a:gd name="connsiteY2" fmla="*/ 2362200 h 2434549"/>
                <a:gd name="connsiteX3" fmla="*/ 1743075 w 1786991"/>
                <a:gd name="connsiteY3" fmla="*/ 2381250 h 2434549"/>
                <a:gd name="connsiteX4" fmla="*/ 1743075 w 1786991"/>
                <a:gd name="connsiteY4" fmla="*/ 2381250 h 2434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6991" h="2434549">
                  <a:moveTo>
                    <a:pt x="0" y="0"/>
                  </a:moveTo>
                  <a:cubicBezTo>
                    <a:pt x="211137" y="541337"/>
                    <a:pt x="422275" y="1082675"/>
                    <a:pt x="704850" y="1476375"/>
                  </a:cubicBezTo>
                  <a:cubicBezTo>
                    <a:pt x="987425" y="1870075"/>
                    <a:pt x="1522413" y="2211388"/>
                    <a:pt x="1695450" y="2362200"/>
                  </a:cubicBezTo>
                  <a:cubicBezTo>
                    <a:pt x="1868487" y="2513012"/>
                    <a:pt x="1743075" y="2381250"/>
                    <a:pt x="1743075" y="2381250"/>
                  </a:cubicBezTo>
                  <a:lnTo>
                    <a:pt x="1743075" y="2381250"/>
                  </a:lnTo>
                </a:path>
              </a:pathLst>
            </a:cu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48" name="Text Box 2"/>
          <p:cNvSpPr txBox="1">
            <a:spLocks noChangeArrowheads="1"/>
          </p:cNvSpPr>
          <p:nvPr/>
        </p:nvSpPr>
        <p:spPr bwMode="auto">
          <a:xfrm>
            <a:off x="282575" y="239713"/>
            <a:ext cx="415209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zh-CN" altLang="en-US" sz="2800" b="1" dirty="0" smtClean="0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任意可逆循环的</a:t>
            </a:r>
            <a:r>
              <a:rPr lang="zh-CN" altLang="en-US" sz="2800" b="1" dirty="0" smtClean="0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等效分析</a:t>
            </a:r>
            <a:endParaRPr lang="en-US" altLang="zh-CN" sz="2800" b="1" dirty="0">
              <a:solidFill>
                <a:srgbClr val="0033CC"/>
              </a:solidFill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9" name="Objec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411712"/>
              </p:ext>
            </p:extLst>
          </p:nvPr>
        </p:nvGraphicFramePr>
        <p:xfrm>
          <a:off x="3846058" y="978413"/>
          <a:ext cx="46990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934" name="Equation" r:id="rId31" imgW="152280" imgH="164880" progId="Equation.DSMT4">
                  <p:embed/>
                </p:oleObj>
              </mc:Choice>
              <mc:Fallback>
                <p:oleObj name="Equation" r:id="rId31" imgW="152280" imgH="16488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6058" y="978413"/>
                        <a:ext cx="469900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Objec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95295854"/>
              </p:ext>
            </p:extLst>
          </p:nvPr>
        </p:nvGraphicFramePr>
        <p:xfrm>
          <a:off x="8691433" y="5174927"/>
          <a:ext cx="352425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935" name="Equation" r:id="rId33" imgW="114120" imgH="139680" progId="Equation.DSMT4">
                  <p:embed/>
                </p:oleObj>
              </mc:Choice>
              <mc:Fallback>
                <p:oleObj name="Equation" r:id="rId33" imgW="114120" imgH="13968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91433" y="5174927"/>
                        <a:ext cx="352425" cy="388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Objec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64429994"/>
              </p:ext>
            </p:extLst>
          </p:nvPr>
        </p:nvGraphicFramePr>
        <p:xfrm>
          <a:off x="4355041" y="4724870"/>
          <a:ext cx="392113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936" name="Equation" r:id="rId35" imgW="126720" imgH="139680" progId="Equation.DSMT4">
                  <p:embed/>
                </p:oleObj>
              </mc:Choice>
              <mc:Fallback>
                <p:oleObj name="Equation" r:id="rId35" imgW="126720" imgH="13968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3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5041" y="4724870"/>
                        <a:ext cx="392113" cy="388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圆角矩形 51"/>
          <p:cNvSpPr/>
          <p:nvPr/>
        </p:nvSpPr>
        <p:spPr bwMode="auto">
          <a:xfrm>
            <a:off x="282575" y="980728"/>
            <a:ext cx="3523935" cy="3024037"/>
          </a:xfrm>
          <a:prstGeom prst="roundRect">
            <a:avLst/>
          </a:prstGeom>
          <a:solidFill>
            <a:srgbClr val="FFFFCC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u"/>
              <a:tabLst/>
            </a:pPr>
            <a:r>
              <a:rPr lang="en-US" altLang="zh-CN" sz="2000" b="1" i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a-b</a:t>
            </a:r>
            <a:r>
              <a:rPr lang="zh-CN" altLang="en-US" sz="2000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过程可以用</a:t>
            </a:r>
            <a:r>
              <a:rPr lang="en-US" altLang="zh-CN" sz="2000" b="1" i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a-a’-b’-b</a:t>
            </a:r>
            <a:r>
              <a:rPr lang="zh-CN" altLang="en-US" sz="2000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过程代替。</a:t>
            </a:r>
            <a:endParaRPr lang="en-US" altLang="zh-CN" sz="2000" b="1" dirty="0" smtClean="0">
              <a:ea typeface="幼圆" panose="020105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lang="en-US" altLang="zh-CN" sz="2000" b="1" i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g-f</a:t>
            </a:r>
            <a:r>
              <a:rPr lang="zh-CN" altLang="en-US" sz="2000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过程</a:t>
            </a:r>
            <a:r>
              <a:rPr lang="zh-CN" altLang="en-US" sz="2000" b="1" dirty="0">
                <a:ea typeface="幼圆" panose="02010509060101010101" pitchFamily="49" charset="-122"/>
                <a:cs typeface="Times New Roman" panose="02020603050405020304" pitchFamily="18" charset="0"/>
              </a:rPr>
              <a:t>可以</a:t>
            </a:r>
            <a:r>
              <a:rPr lang="zh-CN" altLang="en-US" sz="2000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用</a:t>
            </a:r>
            <a:r>
              <a:rPr lang="en-US" altLang="zh-CN" sz="2000" b="1" i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g-g’-f’-f</a:t>
            </a:r>
            <a:r>
              <a:rPr lang="zh-CN" altLang="en-US" sz="2000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过程</a:t>
            </a:r>
            <a:r>
              <a:rPr lang="zh-CN" altLang="en-US" sz="2000" b="1" dirty="0">
                <a:ea typeface="幼圆" panose="02010509060101010101" pitchFamily="49" charset="-122"/>
                <a:cs typeface="Times New Roman" panose="02020603050405020304" pitchFamily="18" charset="0"/>
              </a:rPr>
              <a:t>代替</a:t>
            </a:r>
            <a:r>
              <a:rPr lang="zh-CN" altLang="en-US" sz="2000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000" b="1" dirty="0" smtClean="0">
              <a:ea typeface="幼圆" panose="020105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>
                <a:srgbClr val="FF0000"/>
              </a:buClr>
            </a:pPr>
            <a:r>
              <a:rPr lang="zh-CN" altLang="en-US" sz="2000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微元循环</a:t>
            </a:r>
            <a:r>
              <a:rPr lang="en-US" altLang="zh-CN" sz="2000" b="1" i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a’-b’-f’-g’-a’</a:t>
            </a:r>
            <a:r>
              <a:rPr lang="zh-CN" altLang="en-US" sz="2000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满足</a:t>
            </a:r>
            <a:r>
              <a:rPr lang="zh-CN" altLang="en-US" sz="2000" b="1" dirty="0" smtClean="0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卡诺循环</a:t>
            </a:r>
            <a:r>
              <a:rPr lang="zh-CN" altLang="en-US" sz="2000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000" b="1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R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tabLst/>
            </a:pPr>
            <a:endParaRPr lang="en-US" altLang="zh-CN" sz="2000" b="1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60" name="组合 59"/>
          <p:cNvGrpSpPr/>
          <p:nvPr/>
        </p:nvGrpSpPr>
        <p:grpSpPr>
          <a:xfrm>
            <a:off x="867643" y="4287340"/>
            <a:ext cx="6729014" cy="2012413"/>
            <a:chOff x="867643" y="4287340"/>
            <a:chExt cx="6729014" cy="2012413"/>
          </a:xfrm>
        </p:grpSpPr>
        <p:graphicFrame>
          <p:nvGraphicFramePr>
            <p:cNvPr id="53" name="Object 7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429206628"/>
                </p:ext>
              </p:extLst>
            </p:nvPr>
          </p:nvGraphicFramePr>
          <p:xfrm>
            <a:off x="867643" y="4287340"/>
            <a:ext cx="2168525" cy="19446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5937" name="Equation" r:id="rId37" imgW="1028520" imgH="888840" progId="Equation.DSMT4">
                    <p:embed/>
                  </p:oleObj>
                </mc:Choice>
                <mc:Fallback>
                  <p:oleObj name="Equation" r:id="rId37" imgW="1028520" imgH="888840" progId="Equation.DSMT4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7643" y="4287340"/>
                          <a:ext cx="2168525" cy="19446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" name="Object 7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865413143"/>
                </p:ext>
              </p:extLst>
            </p:nvPr>
          </p:nvGraphicFramePr>
          <p:xfrm>
            <a:off x="5615457" y="4855128"/>
            <a:ext cx="1981200" cy="1444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5938" name="Equation" r:id="rId39" imgW="939600" imgH="660240" progId="Equation.DSMT4">
                    <p:embed/>
                  </p:oleObj>
                </mc:Choice>
                <mc:Fallback>
                  <p:oleObj name="Equation" r:id="rId39" imgW="939600" imgH="660240" progId="Equation.DSMT4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15457" y="4855128"/>
                          <a:ext cx="1981200" cy="14446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6" name="圆角矩形 55"/>
            <p:cNvSpPr/>
            <p:nvPr/>
          </p:nvSpPr>
          <p:spPr bwMode="auto">
            <a:xfrm>
              <a:off x="3491399" y="5407811"/>
              <a:ext cx="2012558" cy="798539"/>
            </a:xfrm>
            <a:prstGeom prst="round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algn="ct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>
                  <a:srgbClr val="FF0000"/>
                </a:buClr>
                <a:buSzTx/>
                <a:tabLst/>
              </a:pPr>
              <a:r>
                <a:rPr kumimoji="0" lang="zh-CN" altLang="en-US" sz="2000" b="1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ea typeface="幼圆" panose="02010509060101010101" pitchFamily="49" charset="-122"/>
                  <a:cs typeface="Times New Roman" panose="02020603050405020304" pitchFamily="18" charset="0"/>
                </a:rPr>
                <a:t>改用代数值</a:t>
              </a:r>
            </a:p>
          </p:txBody>
        </p:sp>
      </p:grpSp>
      <p:sp>
        <p:nvSpPr>
          <p:cNvPr id="63" name="圆角矩形 62"/>
          <p:cNvSpPr/>
          <p:nvPr/>
        </p:nvSpPr>
        <p:spPr bwMode="auto">
          <a:xfrm>
            <a:off x="5809547" y="2838371"/>
            <a:ext cx="2012558" cy="798539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tabLst/>
            </a:pPr>
            <a:r>
              <a:rPr lang="zh-CN" altLang="en-US" sz="2000" b="1" dirty="0" smtClean="0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绝热线</a:t>
            </a:r>
            <a:endParaRPr kumimoji="0" lang="zh-CN" altLang="en-US" sz="20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4" name="圆角矩形 63"/>
          <p:cNvSpPr/>
          <p:nvPr/>
        </p:nvSpPr>
        <p:spPr bwMode="auto">
          <a:xfrm>
            <a:off x="4563024" y="1808477"/>
            <a:ext cx="2012558" cy="798539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ea typeface="幼圆" panose="02010509060101010101" pitchFamily="49" charset="-122"/>
                <a:cs typeface="Times New Roman" panose="02020603050405020304" pitchFamily="18" charset="0"/>
              </a:rPr>
              <a:t>等温线</a:t>
            </a:r>
          </a:p>
        </p:txBody>
      </p:sp>
    </p:spTree>
    <p:extLst>
      <p:ext uri="{BB962C8B-B14F-4D97-AF65-F5344CB8AC3E}">
        <p14:creationId xmlns:p14="http://schemas.microsoft.com/office/powerpoint/2010/main" val="4053242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>
            <a:off x="403523" y="4933417"/>
            <a:ext cx="8568952" cy="1423944"/>
            <a:chOff x="403523" y="4933417"/>
            <a:chExt cx="8568952" cy="1423944"/>
          </a:xfrm>
        </p:grpSpPr>
        <p:sp>
          <p:nvSpPr>
            <p:cNvPr id="20" name="圆角矩形 19"/>
            <p:cNvSpPr/>
            <p:nvPr/>
          </p:nvSpPr>
          <p:spPr bwMode="auto">
            <a:xfrm>
              <a:off x="403523" y="5292798"/>
              <a:ext cx="8568952" cy="94509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0000"/>
                </a:buClr>
                <a:buSzTx/>
                <a:buFont typeface="Wingdings" panose="05000000000000000000" pitchFamily="2" charset="2"/>
                <a:buChar char="u"/>
                <a:tabLst/>
              </a:pPr>
              <a:endParaRPr kumimoji="0" lang="zh-CN" altLang="en-US" sz="2000" b="1" i="0" u="none" strike="noStrike" cap="none" normalizeH="0" baseline="0" dirty="0" smtClean="0">
                <a:ln>
                  <a:noFill/>
                </a:ln>
                <a:effectLst/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grpSp>
          <p:nvGrpSpPr>
            <p:cNvPr id="11" name="组合 10"/>
            <p:cNvGrpSpPr/>
            <p:nvPr/>
          </p:nvGrpSpPr>
          <p:grpSpPr>
            <a:xfrm>
              <a:off x="492293" y="4933417"/>
              <a:ext cx="3953098" cy="1423944"/>
              <a:chOff x="387580" y="5168818"/>
              <a:chExt cx="3953098" cy="1423944"/>
            </a:xfrm>
          </p:grpSpPr>
          <p:graphicFrame>
            <p:nvGraphicFramePr>
              <p:cNvPr id="6" name="Object 6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289764620"/>
                  </p:ext>
                </p:extLst>
              </p:nvPr>
            </p:nvGraphicFramePr>
            <p:xfrm>
              <a:off x="387580" y="5516437"/>
              <a:ext cx="1720850" cy="10763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96226" name="Equation" r:id="rId3" imgW="685800" imgH="431640" progId="Equation.DSMT4">
                      <p:embed/>
                    </p:oleObj>
                  </mc:Choice>
                  <mc:Fallback>
                    <p:oleObj name="Equation" r:id="rId3" imgW="685800" imgH="43164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7580" y="5516437"/>
                            <a:ext cx="1720850" cy="107632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tx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" name="Object 6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530256382"/>
                  </p:ext>
                </p:extLst>
              </p:nvPr>
            </p:nvGraphicFramePr>
            <p:xfrm>
              <a:off x="2619828" y="5516437"/>
              <a:ext cx="1720850" cy="9810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96227" name="Equation" r:id="rId5" imgW="685800" imgH="393480" progId="Equation.DSMT4">
                      <p:embed/>
                    </p:oleObj>
                  </mc:Choice>
                  <mc:Fallback>
                    <p:oleObj name="Equation" r:id="rId5" imgW="685800" imgH="3934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19828" y="5516437"/>
                            <a:ext cx="1720850" cy="98107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tx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" name="下箭头 9"/>
              <p:cNvSpPr/>
              <p:nvPr/>
            </p:nvSpPr>
            <p:spPr bwMode="auto">
              <a:xfrm>
                <a:off x="1119275" y="5168818"/>
                <a:ext cx="2232248" cy="364306"/>
              </a:xfrm>
              <a:prstGeom prst="downArrow">
                <a:avLst/>
              </a:prstGeom>
              <a:solidFill>
                <a:srgbClr val="FF505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</p:grpSp>
      </p:grpSp>
      <p:graphicFrame>
        <p:nvGraphicFramePr>
          <p:cNvPr id="2" name="Objec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36605365"/>
              </p:ext>
            </p:extLst>
          </p:nvPr>
        </p:nvGraphicFramePr>
        <p:xfrm>
          <a:off x="395536" y="2225812"/>
          <a:ext cx="3346450" cy="944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6228" name="Equation" r:id="rId7" imgW="1587240" imgH="431640" progId="Equation.DSMT4">
                  <p:embed/>
                </p:oleObj>
              </mc:Choice>
              <mc:Fallback>
                <p:oleObj name="Equation" r:id="rId7" imgW="1587240" imgH="43164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2225812"/>
                        <a:ext cx="3346450" cy="944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圆角矩形 6"/>
          <p:cNvSpPr>
            <a:spLocks noChangeArrowheads="1"/>
          </p:cNvSpPr>
          <p:nvPr/>
        </p:nvSpPr>
        <p:spPr bwMode="auto">
          <a:xfrm>
            <a:off x="403523" y="839145"/>
            <a:ext cx="8568952" cy="1090612"/>
          </a:xfrm>
          <a:prstGeom prst="roundRect">
            <a:avLst>
              <a:gd name="adj" fmla="val 16667"/>
            </a:avLst>
          </a:prstGeom>
          <a:solidFill>
            <a:srgbClr val="CCFF99"/>
          </a:solidFill>
          <a:ln>
            <a:solidFill>
              <a:srgbClr val="FF0000"/>
            </a:solidFill>
          </a:ln>
          <a:extLst/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kumimoji="1" lang="zh-CN" altLang="en-US" sz="2000" b="1" dirty="0" smtClean="0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可逆绝热线数量趋向无穷大</a:t>
            </a:r>
            <a:r>
              <a:rPr kumimoji="1" lang="zh-CN" altLang="en-US" sz="2000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，所有微小循环都可用微元卡诺循环来对待。对所有微元卡诺循环积分求和，则得到：</a:t>
            </a:r>
            <a:endParaRPr kumimoji="1" lang="zh-CN" altLang="en-US" sz="2000" b="1" dirty="0"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395536" y="1927324"/>
            <a:ext cx="8475662" cy="2858942"/>
            <a:chOff x="395536" y="1927324"/>
            <a:chExt cx="8475662" cy="2858942"/>
          </a:xfrm>
        </p:grpSpPr>
        <p:sp>
          <p:nvSpPr>
            <p:cNvPr id="8" name="圆角矩形 6"/>
            <p:cNvSpPr>
              <a:spLocks noChangeArrowheads="1"/>
            </p:cNvSpPr>
            <p:nvPr/>
          </p:nvSpPr>
          <p:spPr bwMode="auto">
            <a:xfrm>
              <a:off x="4283968" y="1927324"/>
              <a:ext cx="4587230" cy="1806419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x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342900" indent="-34290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kumimoji="1" lang="en-US" altLang="zh-CN" b="1" i="1" dirty="0" smtClean="0">
                  <a:ea typeface="幼圆" panose="02010509060101010101" pitchFamily="49" charset="-122"/>
                  <a:cs typeface="Times New Roman" panose="02020603050405020304" pitchFamily="18" charset="0"/>
                </a:rPr>
                <a:t>Q</a:t>
              </a:r>
              <a:r>
                <a:rPr kumimoji="1" lang="en-US" altLang="zh-CN" b="1" i="1" baseline="-25000" dirty="0" smtClean="0">
                  <a:ea typeface="幼圆" panose="02010509060101010101" pitchFamily="49" charset="-122"/>
                  <a:cs typeface="Times New Roman" panose="02020603050405020304" pitchFamily="18" charset="0"/>
                </a:rPr>
                <a:t>1  </a:t>
              </a:r>
              <a:r>
                <a:rPr kumimoji="1" lang="en-US" altLang="zh-CN" b="1" i="1" dirty="0" smtClean="0">
                  <a:ea typeface="幼圆" panose="02010509060101010101" pitchFamily="49" charset="-122"/>
                  <a:cs typeface="Times New Roman" panose="02020603050405020304" pitchFamily="18" charset="0"/>
                </a:rPr>
                <a:t>, Q</a:t>
              </a:r>
              <a:r>
                <a:rPr kumimoji="1" lang="en-US" altLang="zh-CN" b="1" i="1" baseline="-25000" dirty="0" smtClean="0">
                  <a:ea typeface="幼圆" panose="02010509060101010101" pitchFamily="49" charset="-122"/>
                  <a:cs typeface="Times New Roman" panose="02020603050405020304" pitchFamily="18" charset="0"/>
                </a:rPr>
                <a:t>2</a:t>
              </a:r>
              <a:r>
                <a:rPr kumimoji="1" lang="zh-CN" altLang="en-US" b="1" dirty="0" smtClean="0">
                  <a:ea typeface="幼圆" panose="02010509060101010101" pitchFamily="49" charset="-122"/>
                  <a:cs typeface="Times New Roman" panose="02020603050405020304" pitchFamily="18" charset="0"/>
                </a:rPr>
                <a:t>为工质与热源间的换热量，</a:t>
              </a:r>
              <a:endParaRPr kumimoji="1" lang="en-US" altLang="zh-CN" b="1" dirty="0" smtClean="0">
                <a:ea typeface="幼圆" panose="02010509060101010101" pitchFamily="49" charset="-122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r>
                <a:rPr kumimoji="1" lang="en-US" altLang="zh-CN" b="1" dirty="0">
                  <a:ea typeface="幼圆" panose="020105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kumimoji="1" lang="en-US" altLang="zh-CN" b="1" dirty="0" smtClean="0">
                  <a:ea typeface="幼圆" panose="02010509060101010101" pitchFamily="49" charset="-122"/>
                  <a:cs typeface="Times New Roman" panose="02020603050405020304" pitchFamily="18" charset="0"/>
                </a:rPr>
                <a:t>       </a:t>
              </a:r>
              <a:r>
                <a:rPr kumimoji="1" lang="zh-CN" altLang="en-US" b="1" dirty="0" smtClean="0">
                  <a:ea typeface="幼圆" panose="02010509060101010101" pitchFamily="49" charset="-122"/>
                  <a:cs typeface="Times New Roman" panose="02020603050405020304" pitchFamily="18" charset="0"/>
                </a:rPr>
                <a:t>统一用 </a:t>
              </a:r>
              <a:r>
                <a:rPr kumimoji="1" lang="en-US" altLang="zh-CN" b="1" i="1" dirty="0" err="1" smtClean="0">
                  <a:solidFill>
                    <a:srgbClr val="FF0000"/>
                  </a:solidFill>
                  <a:ea typeface="幼圆" panose="02010509060101010101" pitchFamily="49" charset="-122"/>
                  <a:cs typeface="Times New Roman" panose="02020603050405020304" pitchFamily="18" charset="0"/>
                </a:rPr>
                <a:t>Q</a:t>
              </a:r>
              <a:r>
                <a:rPr kumimoji="1" lang="en-US" altLang="zh-CN" b="1" i="1" baseline="-25000" dirty="0" err="1" smtClean="0">
                  <a:solidFill>
                    <a:srgbClr val="FF0000"/>
                  </a:solidFill>
                  <a:ea typeface="幼圆" panose="02010509060101010101" pitchFamily="49" charset="-122"/>
                  <a:cs typeface="Times New Roman" panose="02020603050405020304" pitchFamily="18" charset="0"/>
                </a:rPr>
                <a:t>rev</a:t>
              </a:r>
              <a:r>
                <a:rPr kumimoji="1" lang="en-US" altLang="zh-CN" b="1" i="1" baseline="-25000" dirty="0" smtClean="0">
                  <a:ea typeface="幼圆" panose="020105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kumimoji="1" lang="zh-CN" altLang="en-US" b="1" dirty="0" smtClean="0">
                  <a:ea typeface="幼圆" panose="02010509060101010101" pitchFamily="49" charset="-122"/>
                  <a:cs typeface="Times New Roman" panose="02020603050405020304" pitchFamily="18" charset="0"/>
                </a:rPr>
                <a:t>表示</a:t>
              </a:r>
              <a:endParaRPr kumimoji="1" lang="en-US" altLang="zh-CN" b="1" dirty="0" smtClean="0">
                <a:ea typeface="幼圆" panose="02010509060101010101" pitchFamily="49" charset="-122"/>
                <a:cs typeface="Times New Roman" panose="02020603050405020304" pitchFamily="18" charset="0"/>
              </a:endParaRPr>
            </a:p>
            <a:p>
              <a:pPr marL="342900" indent="-34290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kumimoji="1" lang="en-US" altLang="zh-CN" b="1" i="1" dirty="0" smtClean="0">
                  <a:ea typeface="幼圆" panose="02010509060101010101" pitchFamily="49" charset="-122"/>
                  <a:cs typeface="Times New Roman" panose="02020603050405020304" pitchFamily="18" charset="0"/>
                </a:rPr>
                <a:t>T</a:t>
              </a:r>
              <a:r>
                <a:rPr kumimoji="1" lang="en-US" altLang="zh-CN" b="1" i="1" baseline="-25000" dirty="0" smtClean="0">
                  <a:ea typeface="幼圆" panose="02010509060101010101" pitchFamily="49" charset="-122"/>
                  <a:cs typeface="Times New Roman" panose="02020603050405020304" pitchFamily="18" charset="0"/>
                </a:rPr>
                <a:t>r1  </a:t>
              </a:r>
              <a:r>
                <a:rPr kumimoji="1" lang="en-US" altLang="zh-CN" b="1" i="1" dirty="0" smtClean="0">
                  <a:ea typeface="幼圆" panose="02010509060101010101" pitchFamily="49" charset="-122"/>
                  <a:cs typeface="Times New Roman" panose="02020603050405020304" pitchFamily="18" charset="0"/>
                </a:rPr>
                <a:t>, T</a:t>
              </a:r>
              <a:r>
                <a:rPr kumimoji="1" lang="en-US" altLang="zh-CN" b="1" i="1" baseline="-25000" dirty="0" smtClean="0">
                  <a:ea typeface="幼圆" panose="02010509060101010101" pitchFamily="49" charset="-122"/>
                  <a:cs typeface="Times New Roman" panose="02020603050405020304" pitchFamily="18" charset="0"/>
                </a:rPr>
                <a:t>r2 </a:t>
              </a:r>
              <a:r>
                <a:rPr kumimoji="1" lang="zh-CN" altLang="en-US" b="1" dirty="0" smtClean="0">
                  <a:ea typeface="幼圆" panose="02010509060101010101" pitchFamily="49" charset="-122"/>
                  <a:cs typeface="Times New Roman" panose="02020603050405020304" pitchFamily="18" charset="0"/>
                </a:rPr>
                <a:t>为换热时的</a:t>
              </a:r>
              <a:r>
                <a:rPr kumimoji="1" lang="zh-CN" altLang="en-US" b="1" dirty="0" smtClean="0">
                  <a:solidFill>
                    <a:srgbClr val="FF0000"/>
                  </a:solidFill>
                  <a:ea typeface="幼圆" panose="02010509060101010101" pitchFamily="49" charset="-122"/>
                  <a:cs typeface="Times New Roman" panose="02020603050405020304" pitchFamily="18" charset="0"/>
                </a:rPr>
                <a:t>热源温度</a:t>
              </a:r>
              <a:r>
                <a:rPr kumimoji="1" lang="zh-CN" altLang="en-US" b="1" dirty="0" smtClean="0">
                  <a:ea typeface="幼圆" panose="02010509060101010101" pitchFamily="49" charset="-122"/>
                  <a:cs typeface="Times New Roman" panose="02020603050405020304" pitchFamily="18" charset="0"/>
                </a:rPr>
                <a:t>，</a:t>
              </a:r>
              <a:endParaRPr kumimoji="1" lang="en-US" altLang="zh-CN" b="1" dirty="0" smtClean="0">
                <a:ea typeface="幼圆" panose="02010509060101010101" pitchFamily="49" charset="-122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r>
                <a:rPr kumimoji="1" lang="en-US" altLang="zh-CN" b="1" dirty="0">
                  <a:ea typeface="幼圆" panose="020105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kumimoji="1" lang="en-US" altLang="zh-CN" b="1" dirty="0" smtClean="0">
                  <a:ea typeface="幼圆" panose="02010509060101010101" pitchFamily="49" charset="-122"/>
                  <a:cs typeface="Times New Roman" panose="02020603050405020304" pitchFamily="18" charset="0"/>
                </a:rPr>
                <a:t>        </a:t>
              </a:r>
              <a:r>
                <a:rPr kumimoji="1" lang="zh-CN" altLang="en-US" b="1" dirty="0" smtClean="0">
                  <a:ea typeface="幼圆" panose="02010509060101010101" pitchFamily="49" charset="-122"/>
                  <a:cs typeface="Times New Roman" panose="02020603050405020304" pitchFamily="18" charset="0"/>
                </a:rPr>
                <a:t>统一用 </a:t>
              </a:r>
              <a:r>
                <a:rPr kumimoji="1" lang="en-US" altLang="zh-CN" b="1" i="1" dirty="0" err="1" smtClean="0">
                  <a:solidFill>
                    <a:srgbClr val="FF0000"/>
                  </a:solidFill>
                  <a:ea typeface="幼圆" panose="02010509060101010101" pitchFamily="49" charset="-122"/>
                  <a:cs typeface="Times New Roman" panose="02020603050405020304" pitchFamily="18" charset="0"/>
                </a:rPr>
                <a:t>T</a:t>
              </a:r>
              <a:r>
                <a:rPr kumimoji="1" lang="en-US" altLang="zh-CN" b="1" i="1" baseline="-25000" dirty="0" err="1" smtClean="0">
                  <a:solidFill>
                    <a:srgbClr val="FF0000"/>
                  </a:solidFill>
                  <a:ea typeface="幼圆" panose="02010509060101010101" pitchFamily="49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b="1" i="1" baseline="-25000" dirty="0" smtClean="0">
                  <a:solidFill>
                    <a:srgbClr val="FF0000"/>
                  </a:solidFill>
                  <a:ea typeface="幼圆" panose="020105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kumimoji="1" lang="zh-CN" altLang="en-US" b="1" dirty="0" smtClean="0">
                  <a:ea typeface="幼圆" panose="02010509060101010101" pitchFamily="49" charset="-122"/>
                  <a:cs typeface="Times New Roman" panose="02020603050405020304" pitchFamily="18" charset="0"/>
                </a:rPr>
                <a:t>表示。。</a:t>
              </a:r>
              <a:endParaRPr kumimoji="1" lang="zh-CN" altLang="en-US" b="1" dirty="0">
                <a:ea typeface="幼圆" panose="02010509060101010101" pitchFamily="49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395536" y="3366341"/>
              <a:ext cx="3695700" cy="1419925"/>
              <a:chOff x="395536" y="3640758"/>
              <a:chExt cx="3695700" cy="1419925"/>
            </a:xfrm>
          </p:grpSpPr>
          <p:graphicFrame>
            <p:nvGraphicFramePr>
              <p:cNvPr id="4" name="Object 7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096041933"/>
                  </p:ext>
                </p:extLst>
              </p:nvPr>
            </p:nvGraphicFramePr>
            <p:xfrm>
              <a:off x="395536" y="4116121"/>
              <a:ext cx="3695700" cy="94456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96229" name="Equation" r:id="rId9" imgW="1752480" imgH="431640" progId="Equation.DSMT4">
                      <p:embed/>
                    </p:oleObj>
                  </mc:Choice>
                  <mc:Fallback>
                    <p:oleObj name="Equation" r:id="rId9" imgW="1752480" imgH="431640" progId="Equation.DSMT4">
                      <p:embed/>
                      <p:pic>
                        <p:nvPicPr>
                          <p:cNvPr id="0" name="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0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5536" y="4116121"/>
                            <a:ext cx="3695700" cy="94456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" name="下箭头 8"/>
              <p:cNvSpPr/>
              <p:nvPr/>
            </p:nvSpPr>
            <p:spPr bwMode="auto">
              <a:xfrm>
                <a:off x="1223988" y="3640758"/>
                <a:ext cx="2232248" cy="364306"/>
              </a:xfrm>
              <a:prstGeom prst="downArrow">
                <a:avLst/>
              </a:prstGeom>
              <a:solidFill>
                <a:srgbClr val="FF505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</p:grpSp>
      </p:grpSp>
      <p:grpSp>
        <p:nvGrpSpPr>
          <p:cNvPr id="14" name="组合 13"/>
          <p:cNvGrpSpPr/>
          <p:nvPr/>
        </p:nvGrpSpPr>
        <p:grpSpPr>
          <a:xfrm>
            <a:off x="4542147" y="3844800"/>
            <a:ext cx="4307185" cy="2242892"/>
            <a:chOff x="4542147" y="3844800"/>
            <a:chExt cx="4307185" cy="2242892"/>
          </a:xfrm>
        </p:grpSpPr>
        <p:sp>
          <p:nvSpPr>
            <p:cNvPr id="19" name="圆角矩形 18"/>
            <p:cNvSpPr/>
            <p:nvPr/>
          </p:nvSpPr>
          <p:spPr bwMode="auto">
            <a:xfrm>
              <a:off x="4550134" y="5442999"/>
              <a:ext cx="4299198" cy="644693"/>
            </a:xfrm>
            <a:prstGeom prst="roundRect">
              <a:avLst/>
            </a:prstGeom>
            <a:solidFill>
              <a:srgbClr val="C0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R="0" algn="ct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>
                  <a:srgbClr val="FF0000"/>
                </a:buClr>
                <a:buSzTx/>
                <a:tabLst/>
              </a:pPr>
              <a:r>
                <a:rPr kumimoji="0" lang="zh-CN" altLang="en-US" sz="32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幼圆" panose="02010509060101010101" pitchFamily="49" charset="-122"/>
                  <a:ea typeface="幼圆" panose="02010509060101010101" pitchFamily="49" charset="-122"/>
                </a:rPr>
                <a:t>克劳修斯积分等式</a:t>
              </a:r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4542147" y="3844800"/>
              <a:ext cx="4299198" cy="1338380"/>
              <a:chOff x="4542147" y="3844800"/>
              <a:chExt cx="4299198" cy="1338380"/>
            </a:xfrm>
          </p:grpSpPr>
          <p:sp>
            <p:nvSpPr>
              <p:cNvPr id="13" name="圆角矩形 12"/>
              <p:cNvSpPr/>
              <p:nvPr/>
            </p:nvSpPr>
            <p:spPr bwMode="auto">
              <a:xfrm>
                <a:off x="4542147" y="3844800"/>
                <a:ext cx="4299198" cy="1338380"/>
              </a:xfrm>
              <a:prstGeom prst="roundRect">
                <a:avLst/>
              </a:prstGeom>
              <a:solidFill>
                <a:srgbClr val="FFFFCC"/>
              </a:solid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FF0000"/>
                  </a:buClr>
                  <a:buSzTx/>
                  <a:buFont typeface="Wingdings" panose="05000000000000000000" pitchFamily="2" charset="2"/>
                  <a:buChar char="u"/>
                  <a:tabLst/>
                </a:pPr>
                <a:r>
                  <a:rPr kumimoji="0" lang="zh-CN" altLang="en-US" sz="2000" b="1" i="0" u="none" strike="noStrike" cap="none" normalizeH="0" baseline="0" dirty="0" smtClean="0">
                    <a:ln>
                      <a:noFill/>
                    </a:ln>
                    <a:effectLst/>
                    <a:latin typeface="幼圆" panose="02010509060101010101" pitchFamily="49" charset="-122"/>
                    <a:ea typeface="幼圆" panose="02010509060101010101" pitchFamily="49" charset="-122"/>
                  </a:rPr>
                  <a:t>任意工质经任意可逆</a:t>
                </a:r>
                <a:r>
                  <a:rPr kumimoji="0" lang="zh-CN" altLang="en-US" sz="2000" b="1" i="0" u="none" strike="noStrike" cap="none" normalizeH="0" baseline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幼圆" panose="02010509060101010101" pitchFamily="49" charset="-122"/>
                    <a:ea typeface="幼圆" panose="02010509060101010101" pitchFamily="49" charset="-122"/>
                  </a:rPr>
                  <a:t>循环</a:t>
                </a:r>
                <a:r>
                  <a:rPr kumimoji="0" lang="zh-CN" altLang="en-US" sz="2000" b="1" i="0" u="none" strike="noStrike" cap="none" normalizeH="0" baseline="0" dirty="0" smtClean="0">
                    <a:ln>
                      <a:noFill/>
                    </a:ln>
                    <a:effectLst/>
                    <a:latin typeface="幼圆" panose="02010509060101010101" pitchFamily="49" charset="-122"/>
                    <a:ea typeface="幼圆" panose="02010509060101010101" pitchFamily="49" charset="-122"/>
                  </a:rPr>
                  <a:t>，微小量        沿</a:t>
                </a:r>
                <a:r>
                  <a:rPr kumimoji="0" lang="zh-CN" altLang="en-US" sz="2000" b="1" i="0" u="none" strike="noStrike" cap="none" normalizeH="0" baseline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幼圆" panose="02010509060101010101" pitchFamily="49" charset="-122"/>
                    <a:ea typeface="幼圆" panose="02010509060101010101" pitchFamily="49" charset="-122"/>
                  </a:rPr>
                  <a:t>循环</a:t>
                </a:r>
                <a:r>
                  <a:rPr kumimoji="0" lang="zh-CN" altLang="en-US" sz="2000" b="1" i="0" u="none" strike="noStrike" cap="none" normalizeH="0" baseline="0" dirty="0" smtClean="0">
                    <a:ln>
                      <a:noFill/>
                    </a:ln>
                    <a:effectLst/>
                    <a:latin typeface="幼圆" panose="02010509060101010101" pitchFamily="49" charset="-122"/>
                    <a:ea typeface="幼圆" panose="02010509060101010101" pitchFamily="49" charset="-122"/>
                  </a:rPr>
                  <a:t>的积分为零。</a:t>
                </a:r>
              </a:p>
            </p:txBody>
          </p:sp>
          <p:graphicFrame>
            <p:nvGraphicFramePr>
              <p:cNvPr id="18" name="Object 6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282426691"/>
                  </p:ext>
                </p:extLst>
              </p:nvPr>
            </p:nvGraphicFramePr>
            <p:xfrm>
              <a:off x="5436096" y="4359742"/>
              <a:ext cx="827382" cy="82206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96230" name="Equation" r:id="rId11" imgW="393480" imgH="393480" progId="Equation.DSMT4">
                      <p:embed/>
                    </p:oleObj>
                  </mc:Choice>
                  <mc:Fallback>
                    <p:oleObj name="Equation" r:id="rId11" imgW="393480" imgH="3934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436096" y="4359742"/>
                            <a:ext cx="827382" cy="82206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22" name="Text Box 2"/>
          <p:cNvSpPr txBox="1">
            <a:spLocks noChangeArrowheads="1"/>
          </p:cNvSpPr>
          <p:nvPr/>
        </p:nvSpPr>
        <p:spPr bwMode="auto">
          <a:xfrm>
            <a:off x="282574" y="239713"/>
            <a:ext cx="493749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zh-CN" altLang="en-US" sz="2800" b="1" dirty="0" smtClean="0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克劳修斯积分</a:t>
            </a:r>
            <a:r>
              <a:rPr lang="zh-CN" altLang="en-US" sz="2800" b="1" dirty="0" smtClean="0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等式  </a:t>
            </a:r>
            <a:r>
              <a:rPr lang="en-US" altLang="zh-CN" sz="2000" b="1" dirty="0" smtClean="0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2000" b="1" dirty="0" smtClean="0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可逆循环</a:t>
            </a:r>
            <a:r>
              <a:rPr lang="en-US" altLang="zh-CN" sz="2000" b="1" dirty="0" smtClean="0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)</a:t>
            </a:r>
            <a:endParaRPr lang="en-US" altLang="zh-CN" sz="2000" b="1" dirty="0">
              <a:solidFill>
                <a:srgbClr val="0033CC"/>
              </a:solidFill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599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796529" y="4293096"/>
            <a:ext cx="7807919" cy="1377144"/>
            <a:chOff x="395535" y="5262389"/>
            <a:chExt cx="8568952" cy="1279646"/>
          </a:xfrm>
        </p:grpSpPr>
        <p:sp>
          <p:nvSpPr>
            <p:cNvPr id="7" name="圆角矩形 6"/>
            <p:cNvSpPr/>
            <p:nvPr/>
          </p:nvSpPr>
          <p:spPr bwMode="auto">
            <a:xfrm>
              <a:off x="395535" y="5262389"/>
              <a:ext cx="8568952" cy="127964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0000"/>
                </a:buClr>
                <a:buSzTx/>
                <a:buFont typeface="Wingdings" panose="05000000000000000000" pitchFamily="2" charset="2"/>
                <a:buChar char="u"/>
                <a:tabLst/>
              </a:pPr>
              <a:endParaRPr kumimoji="0" lang="zh-CN" altLang="en-US" sz="2000" b="1" i="0" u="none" strike="noStrike" cap="none" normalizeH="0" baseline="0" dirty="0" smtClean="0">
                <a:ln>
                  <a:noFill/>
                </a:ln>
                <a:effectLst/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8" name="圆角矩形 7"/>
            <p:cNvSpPr/>
            <p:nvPr/>
          </p:nvSpPr>
          <p:spPr bwMode="auto">
            <a:xfrm>
              <a:off x="4047952" y="5579866"/>
              <a:ext cx="4645375" cy="644693"/>
            </a:xfrm>
            <a:prstGeom prst="roundRect">
              <a:avLst/>
            </a:prstGeom>
            <a:solidFill>
              <a:srgbClr val="0033CC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R="0" algn="ct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>
                  <a:srgbClr val="FF0000"/>
                </a:buClr>
                <a:buSzTx/>
                <a:tabLst/>
              </a:pPr>
              <a:r>
                <a:rPr kumimoji="0" lang="zh-CN" altLang="en-US" sz="32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幼圆" panose="02010509060101010101" pitchFamily="49" charset="-122"/>
                  <a:ea typeface="幼圆" panose="02010509060101010101" pitchFamily="49" charset="-122"/>
                </a:rPr>
                <a:t>克劳修斯积分不等式</a:t>
              </a:r>
            </a:p>
          </p:txBody>
        </p:sp>
      </p:grpSp>
      <p:graphicFrame>
        <p:nvGraphicFramePr>
          <p:cNvPr id="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1205511"/>
              </p:ext>
            </p:extLst>
          </p:nvPr>
        </p:nvGraphicFramePr>
        <p:xfrm>
          <a:off x="1611582" y="4443505"/>
          <a:ext cx="1720850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8163" name="Equation" r:id="rId3" imgW="685800" imgH="431640" progId="Equation.DSMT4">
                  <p:embed/>
                </p:oleObj>
              </mc:Choice>
              <mc:Fallback>
                <p:oleObj name="Equation" r:id="rId3" imgW="6858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1582" y="4443505"/>
                        <a:ext cx="1720850" cy="1076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282575" y="239713"/>
            <a:ext cx="559640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zh-CN" altLang="en-US" sz="2800" b="1" dirty="0" smtClean="0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克劳修斯积分</a:t>
            </a:r>
            <a:r>
              <a:rPr lang="zh-CN" altLang="en-US" sz="2800" b="1" dirty="0" smtClean="0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不等式</a:t>
            </a:r>
            <a:r>
              <a:rPr lang="zh-CN" altLang="en-US" sz="2400" b="1" dirty="0" smtClean="0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（不可逆循环）</a:t>
            </a:r>
            <a:endParaRPr lang="en-US" altLang="zh-CN" sz="2400" b="1" dirty="0">
              <a:solidFill>
                <a:srgbClr val="0033CC"/>
              </a:solidFill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圆角矩形 6"/>
          <p:cNvSpPr>
            <a:spLocks noChangeArrowheads="1"/>
          </p:cNvSpPr>
          <p:nvPr/>
        </p:nvSpPr>
        <p:spPr bwMode="auto">
          <a:xfrm>
            <a:off x="611560" y="1102342"/>
            <a:ext cx="7992888" cy="645639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/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kumimoji="1" lang="zh-CN" altLang="en-US" sz="2000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如果循环中，全部或者部分过程是不可逆过程，则为</a:t>
            </a:r>
            <a:r>
              <a:rPr kumimoji="1" lang="zh-CN" altLang="en-US" sz="2000" b="1" dirty="0" smtClean="0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不可逆循环</a:t>
            </a:r>
            <a:r>
              <a:rPr kumimoji="1" lang="zh-CN" altLang="en-US" sz="2000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。</a:t>
            </a:r>
            <a:endParaRPr kumimoji="1" lang="en-US" altLang="zh-CN" sz="2000" b="1" dirty="0" smtClean="0">
              <a:ea typeface="幼圆" panose="020105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000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对于不可逆循环，其热效率</a:t>
            </a:r>
            <a:r>
              <a:rPr kumimoji="1" lang="zh-CN" altLang="en-US" sz="2000" b="1" dirty="0" smtClean="0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低于</a:t>
            </a:r>
            <a:r>
              <a:rPr kumimoji="1" lang="zh-CN" altLang="en-US" sz="2000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卡诺循环，即：</a:t>
            </a:r>
            <a:endParaRPr kumimoji="1" lang="zh-CN" altLang="en-US" sz="2000" b="1" dirty="0"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1594442" y="2348880"/>
            <a:ext cx="5667968" cy="1007875"/>
            <a:chOff x="1331640" y="2018689"/>
            <a:chExt cx="5667968" cy="1007875"/>
          </a:xfrm>
        </p:grpSpPr>
        <p:graphicFrame>
          <p:nvGraphicFramePr>
            <p:cNvPr id="22" name="Object 7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534225782"/>
                </p:ext>
              </p:extLst>
            </p:nvPr>
          </p:nvGraphicFramePr>
          <p:xfrm>
            <a:off x="1331640" y="2082002"/>
            <a:ext cx="2170113" cy="9445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8164" name="Equation" r:id="rId5" imgW="1028520" imgH="431640" progId="Equation.DSMT4">
                    <p:embed/>
                  </p:oleObj>
                </mc:Choice>
                <mc:Fallback>
                  <p:oleObj name="Equation" r:id="rId5" imgW="1028520" imgH="431640" progId="Equation.DSMT4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1640" y="2082002"/>
                          <a:ext cx="2170113" cy="9445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Object 7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36267586"/>
                </p:ext>
              </p:extLst>
            </p:nvPr>
          </p:nvGraphicFramePr>
          <p:xfrm>
            <a:off x="5016820" y="2018689"/>
            <a:ext cx="1982788" cy="9445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8165" name="Equation" r:id="rId7" imgW="939600" imgH="431640" progId="Equation.DSMT4">
                    <p:embed/>
                  </p:oleObj>
                </mc:Choice>
                <mc:Fallback>
                  <p:oleObj name="Equation" r:id="rId7" imgW="939600" imgH="431640" progId="Equation.DSMT4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16820" y="2018689"/>
                          <a:ext cx="1982788" cy="9445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" name="右箭头 23"/>
            <p:cNvSpPr/>
            <p:nvPr/>
          </p:nvSpPr>
          <p:spPr bwMode="auto">
            <a:xfrm>
              <a:off x="4056409" y="2096518"/>
              <a:ext cx="427112" cy="749692"/>
            </a:xfrm>
            <a:prstGeom prst="rightArrow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4446086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圆角矩形 13"/>
          <p:cNvSpPr/>
          <p:nvPr/>
        </p:nvSpPr>
        <p:spPr bwMode="auto">
          <a:xfrm>
            <a:off x="755576" y="1700808"/>
            <a:ext cx="7807919" cy="1847710"/>
          </a:xfrm>
          <a:prstGeom prst="roundRect">
            <a:avLst/>
          </a:prstGeom>
          <a:solidFill>
            <a:srgbClr val="FFFFCC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u"/>
              <a:tabLst/>
            </a:pPr>
            <a:endParaRPr kumimoji="0" lang="zh-CN" altLang="en-US" sz="2000" b="1" i="0" u="none" strike="noStrike" cap="none" normalizeH="0" baseline="0" dirty="0" smtClean="0">
              <a:ln>
                <a:noFill/>
              </a:ln>
              <a:effectLst/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282574" y="239713"/>
            <a:ext cx="616163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zh-CN" altLang="en-US" sz="2800" b="1" dirty="0" smtClean="0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热力学第二定律</a:t>
            </a:r>
            <a:r>
              <a:rPr lang="en-US" altLang="zh-CN" sz="2000" b="1" dirty="0" smtClean="0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2000" b="1" dirty="0" smtClean="0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判断</a:t>
            </a:r>
            <a:r>
              <a:rPr lang="zh-CN" altLang="en-US" sz="2800" b="1" dirty="0" smtClean="0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循环</a:t>
            </a:r>
            <a:r>
              <a:rPr lang="zh-CN" altLang="en-US" sz="2000" b="1" dirty="0" smtClean="0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是否可逆</a:t>
            </a:r>
            <a:r>
              <a:rPr lang="en-US" altLang="zh-CN" sz="2000" b="1" dirty="0" smtClean="0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)</a:t>
            </a:r>
            <a:endParaRPr lang="en-US" altLang="zh-CN" sz="2000" b="1" dirty="0">
              <a:solidFill>
                <a:srgbClr val="0033CC"/>
              </a:solidFill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7829228"/>
              </p:ext>
            </p:extLst>
          </p:nvPr>
        </p:nvGraphicFramePr>
        <p:xfrm>
          <a:off x="3734816" y="2472193"/>
          <a:ext cx="1849438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9174" name="Equation" r:id="rId3" imgW="736560" imgH="431640" progId="Equation.DSMT4">
                  <p:embed/>
                </p:oleObj>
              </mc:Choice>
              <mc:Fallback>
                <p:oleObj name="Equation" r:id="rId3" imgW="73656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4816" y="2472193"/>
                        <a:ext cx="1849438" cy="1076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圆角矩形 12"/>
          <p:cNvSpPr/>
          <p:nvPr/>
        </p:nvSpPr>
        <p:spPr bwMode="auto">
          <a:xfrm>
            <a:off x="1547664" y="1742914"/>
            <a:ext cx="5472608" cy="644693"/>
          </a:xfrm>
          <a:prstGeom prst="roundRect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>
              <a:buClr>
                <a:srgbClr val="FF0000"/>
              </a:buClr>
            </a:pPr>
            <a:r>
              <a:rPr kumimoji="0" lang="zh-CN" altLang="en-US" sz="3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幼圆" panose="02010509060101010101" pitchFamily="49" charset="-122"/>
                <a:ea typeface="幼圆" panose="02010509060101010101" pitchFamily="49" charset="-122"/>
              </a:rPr>
              <a:t>热力学第二定律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幼圆" panose="02010509060101010101" pitchFamily="49" charset="-122"/>
                <a:ea typeface="幼圆" panose="02010509060101010101" pitchFamily="49" charset="-122"/>
              </a:rPr>
              <a:t>(</a:t>
            </a:r>
            <a:r>
              <a:rPr lang="zh-CN" altLang="en-US" sz="2000" b="1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判断</a:t>
            </a:r>
            <a:r>
              <a:rPr lang="zh-CN" altLang="en-US" sz="2000" b="1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循环是否可逆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幼圆" panose="02010509060101010101" pitchFamily="49" charset="-122"/>
                <a:ea typeface="幼圆" panose="02010509060101010101" pitchFamily="49" charset="-122"/>
              </a:rPr>
              <a:t>)</a:t>
            </a:r>
            <a:endParaRPr kumimoji="0" lang="zh-CN" altLang="en-US" sz="2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aphicFrame>
        <p:nvGraphicFramePr>
          <p:cNvPr id="1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5359182"/>
              </p:ext>
            </p:extLst>
          </p:nvPr>
        </p:nvGraphicFramePr>
        <p:xfrm>
          <a:off x="1259632" y="3673448"/>
          <a:ext cx="1557074" cy="1038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9175" name="Equation" r:id="rId5" imgW="736560" imgH="431640" progId="Equation.DSMT4">
                  <p:embed/>
                </p:oleObj>
              </mc:Choice>
              <mc:Fallback>
                <p:oleObj name="Equation" r:id="rId5" imgW="73656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3673448"/>
                        <a:ext cx="1557074" cy="1038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5258265"/>
              </p:ext>
            </p:extLst>
          </p:nvPr>
        </p:nvGraphicFramePr>
        <p:xfrm>
          <a:off x="4788024" y="3775409"/>
          <a:ext cx="1404156" cy="9362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9176" name="Equation" r:id="rId7" imgW="736560" imgH="431640" progId="Equation.DSMT4">
                  <p:embed/>
                </p:oleObj>
              </mc:Choice>
              <mc:Fallback>
                <p:oleObj name="Equation" r:id="rId7" imgW="73656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8024" y="3775409"/>
                        <a:ext cx="1404156" cy="9362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圆角矩形 17"/>
          <p:cNvSpPr/>
          <p:nvPr/>
        </p:nvSpPr>
        <p:spPr bwMode="auto">
          <a:xfrm>
            <a:off x="2414331" y="3891161"/>
            <a:ext cx="2108709" cy="644693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>
              <a:buClr>
                <a:srgbClr val="FF0000"/>
              </a:buClr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幼圆" panose="02010509060101010101" pitchFamily="49" charset="-122"/>
                <a:ea typeface="幼圆" panose="02010509060101010101" pitchFamily="49" charset="-122"/>
              </a:rPr>
              <a:t>循环可逆</a:t>
            </a:r>
          </a:p>
        </p:txBody>
      </p:sp>
      <p:sp>
        <p:nvSpPr>
          <p:cNvPr id="19" name="圆角矩形 18"/>
          <p:cNvSpPr/>
          <p:nvPr/>
        </p:nvSpPr>
        <p:spPr bwMode="auto">
          <a:xfrm>
            <a:off x="5938031" y="3891161"/>
            <a:ext cx="2108709" cy="644693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>
              <a:buClr>
                <a:srgbClr val="FF0000"/>
              </a:buClr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幼圆" panose="02010509060101010101" pitchFamily="49" charset="-122"/>
                <a:ea typeface="幼圆" panose="02010509060101010101" pitchFamily="49" charset="-122"/>
              </a:rPr>
              <a:t>循环不可逆</a:t>
            </a:r>
          </a:p>
        </p:txBody>
      </p:sp>
    </p:spTree>
    <p:extLst>
      <p:ext uri="{BB962C8B-B14F-4D97-AF65-F5344CB8AC3E}">
        <p14:creationId xmlns:p14="http://schemas.microsoft.com/office/powerpoint/2010/main" val="252615644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282575" y="239713"/>
            <a:ext cx="307007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zh-CN" altLang="en-US" sz="2800" b="1" dirty="0" smtClean="0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状态参数熵的导出</a:t>
            </a:r>
            <a:endParaRPr lang="en-US" altLang="zh-CN" sz="2800" b="1" dirty="0">
              <a:solidFill>
                <a:srgbClr val="FF0000"/>
              </a:solidFill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圆角矩形 2"/>
          <p:cNvSpPr/>
          <p:nvPr/>
        </p:nvSpPr>
        <p:spPr bwMode="auto">
          <a:xfrm>
            <a:off x="282575" y="919438"/>
            <a:ext cx="8640960" cy="1665182"/>
          </a:xfrm>
          <a:prstGeom prst="roundRect">
            <a:avLst/>
          </a:prstGeom>
          <a:solidFill>
            <a:srgbClr val="CCFF99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effectLst/>
                <a:latin typeface="幼圆" panose="02010509060101010101" pitchFamily="49" charset="-122"/>
                <a:ea typeface="幼圆" panose="02010509060101010101" pitchFamily="49" charset="-122"/>
              </a:rPr>
              <a:t>由克劳修斯积分                 可知：</a:t>
            </a:r>
            <a:endParaRPr kumimoji="0" lang="en-US" altLang="zh-CN" sz="2000" b="1" i="0" u="none" strike="noStrike" cap="none" normalizeH="0" baseline="0" dirty="0" smtClean="0">
              <a:ln>
                <a:noFill/>
              </a:ln>
              <a:effectLst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R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effectLst/>
                <a:latin typeface="幼圆" panose="02010509060101010101" pitchFamily="49" charset="-122"/>
                <a:ea typeface="幼圆" panose="02010509060101010101" pitchFamily="49" charset="-122"/>
              </a:rPr>
              <a:t>函数       满足某个状态参数全微分的特征，将该状态参数定义为</a:t>
            </a:r>
            <a:r>
              <a:rPr kumimoji="0" lang="zh-CN" altLang="en-US" sz="3200" b="1" i="0" u="none" strike="noStrike" cap="none" normalizeH="0" baseline="0" dirty="0" smtClean="0">
                <a:ln>
                  <a:noFill/>
                </a:ln>
                <a:solidFill>
                  <a:srgbClr val="0033CC"/>
                </a:solidFill>
                <a:effectLst/>
                <a:latin typeface="幼圆" panose="02010509060101010101" pitchFamily="49" charset="-122"/>
                <a:ea typeface="幼圆" panose="02010509060101010101" pitchFamily="49" charset="-122"/>
              </a:rPr>
              <a:t>熵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effectLst/>
                <a:latin typeface="幼圆" panose="02010509060101010101" pitchFamily="49" charset="-122"/>
                <a:ea typeface="幼圆" panose="02010509060101010101" pitchFamily="49" charset="-122"/>
              </a:rPr>
              <a:t>。</a:t>
            </a:r>
          </a:p>
        </p:txBody>
      </p:sp>
      <p:graphicFrame>
        <p:nvGraphicFramePr>
          <p:cNvPr id="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1618408"/>
              </p:ext>
            </p:extLst>
          </p:nvPr>
        </p:nvGraphicFramePr>
        <p:xfrm>
          <a:off x="968177" y="1655244"/>
          <a:ext cx="827382" cy="8220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7175" name="Equation" r:id="rId3" imgW="393480" imgH="393480" progId="Equation.DSMT4">
                  <p:embed/>
                </p:oleObj>
              </mc:Choice>
              <mc:Fallback>
                <p:oleObj name="Equation" r:id="rId3" imgW="3934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8177" y="1655244"/>
                        <a:ext cx="827382" cy="8220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0989220"/>
              </p:ext>
            </p:extLst>
          </p:nvPr>
        </p:nvGraphicFramePr>
        <p:xfrm>
          <a:off x="2771800" y="2834344"/>
          <a:ext cx="3197225" cy="110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7176" name="Equation" r:id="rId5" imgW="1180800" imgH="431640" progId="Equation.DSMT4">
                  <p:embed/>
                </p:oleObj>
              </mc:Choice>
              <mc:Fallback>
                <p:oleObj name="Equation" r:id="rId5" imgW="11808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800" y="2834344"/>
                        <a:ext cx="3197225" cy="1108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组合 6"/>
          <p:cNvGrpSpPr>
            <a:grpSpLocks/>
          </p:cNvGrpSpPr>
          <p:nvPr/>
        </p:nvGrpSpPr>
        <p:grpSpPr bwMode="auto">
          <a:xfrm>
            <a:off x="1115616" y="4122504"/>
            <a:ext cx="7221910" cy="2014286"/>
            <a:chOff x="1064718" y="3190261"/>
            <a:chExt cx="7221910" cy="2092041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8" name="圆角矩形 6"/>
            <p:cNvSpPr>
              <a:spLocks noChangeArrowheads="1"/>
            </p:cNvSpPr>
            <p:nvPr/>
          </p:nvSpPr>
          <p:spPr bwMode="auto">
            <a:xfrm>
              <a:off x="1064718" y="3190261"/>
              <a:ext cx="7221910" cy="2092041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12700">
              <a:solidFill>
                <a:srgbClr val="FF5050"/>
              </a:solidFill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342900" indent="-342900">
                <a:lnSpc>
                  <a:spcPct val="150000"/>
                </a:lnSpc>
                <a:buClr>
                  <a:srgbClr val="FF0000"/>
                </a:buClr>
                <a:buFont typeface="Wingdings" panose="05000000000000000000" pitchFamily="2" charset="2"/>
                <a:buChar char="Ø"/>
                <a:defRPr/>
              </a:pPr>
              <a:r>
                <a:rPr kumimoji="1" lang="zh-CN" altLang="en-US" sz="2000" b="1" dirty="0" smtClean="0">
                  <a:ea typeface="幼圆" panose="02010509060101010101" pitchFamily="49" charset="-122"/>
                  <a:cs typeface="Times New Roman" panose="02020603050405020304" pitchFamily="18" charset="0"/>
                </a:rPr>
                <a:t>换热过程可逆，无传热温差，热源温度等于工质温度。</a:t>
              </a:r>
              <a:endParaRPr kumimoji="1" lang="en-US" altLang="zh-CN" sz="2000" b="1" dirty="0" smtClean="0">
                <a:ea typeface="幼圆" panose="02010509060101010101" pitchFamily="49" charset="-122"/>
                <a:cs typeface="Times New Roman" panose="02020603050405020304" pitchFamily="18" charset="0"/>
              </a:endParaRPr>
            </a:p>
            <a:p>
              <a:pPr marL="342900" indent="-342900">
                <a:lnSpc>
                  <a:spcPct val="150000"/>
                </a:lnSpc>
                <a:buClr>
                  <a:srgbClr val="FF0000"/>
                </a:buClr>
                <a:buFont typeface="Wingdings" panose="05000000000000000000" pitchFamily="2" charset="2"/>
                <a:buChar char="Ø"/>
                <a:defRPr/>
              </a:pPr>
              <a:r>
                <a:rPr kumimoji="1" lang="zh-CN" altLang="en-US" sz="2000" b="1" dirty="0" smtClean="0">
                  <a:ea typeface="幼圆" panose="02010509060101010101" pitchFamily="49" charset="-122"/>
                  <a:cs typeface="Times New Roman" panose="02020603050405020304" pitchFamily="18" charset="0"/>
                </a:rPr>
                <a:t>熵是广延参数，具有可加性质。</a:t>
              </a:r>
              <a:endParaRPr kumimoji="1" lang="en-US" altLang="zh-CN" sz="2000" b="1" dirty="0" smtClean="0">
                <a:ea typeface="幼圆" panose="02010509060101010101" pitchFamily="49" charset="-122"/>
                <a:cs typeface="Times New Roman" panose="02020603050405020304" pitchFamily="18" charset="0"/>
              </a:endParaRPr>
            </a:p>
            <a:p>
              <a:pPr marL="342900" indent="-342900">
                <a:lnSpc>
                  <a:spcPct val="150000"/>
                </a:lnSpc>
                <a:buClr>
                  <a:srgbClr val="FF0000"/>
                </a:buClr>
                <a:buFont typeface="Wingdings" panose="05000000000000000000" pitchFamily="2" charset="2"/>
                <a:buChar char="Ø"/>
                <a:defRPr/>
              </a:pPr>
              <a:r>
                <a:rPr kumimoji="1" lang="zh-CN" altLang="en-US" sz="2000" b="1" dirty="0" smtClean="0">
                  <a:ea typeface="幼圆" panose="02010509060101010101" pitchFamily="49" charset="-122"/>
                  <a:cs typeface="Times New Roman" panose="02020603050405020304" pitchFamily="18" charset="0"/>
                </a:rPr>
                <a:t>每千克工质的熵称为</a:t>
              </a:r>
              <a:r>
                <a:rPr kumimoji="1" lang="zh-CN" altLang="en-US" sz="2000" b="1" dirty="0" smtClean="0">
                  <a:solidFill>
                    <a:srgbClr val="FF0000"/>
                  </a:solidFill>
                  <a:ea typeface="幼圆" panose="02010509060101010101" pitchFamily="49" charset="-122"/>
                  <a:cs typeface="Times New Roman" panose="02020603050405020304" pitchFamily="18" charset="0"/>
                </a:rPr>
                <a:t>比熵</a:t>
              </a:r>
              <a:r>
                <a:rPr kumimoji="1" lang="zh-CN" altLang="en-US" sz="2000" b="1" dirty="0" smtClean="0">
                  <a:ea typeface="幼圆" panose="02010509060101010101" pitchFamily="49" charset="-122"/>
                  <a:cs typeface="Times New Roman" panose="02020603050405020304" pitchFamily="18" charset="0"/>
                </a:rPr>
                <a:t>，用</a:t>
              </a:r>
              <a:r>
                <a:rPr kumimoji="1" lang="en-US" altLang="zh-CN" sz="2000" b="1" i="1" dirty="0" smtClean="0">
                  <a:solidFill>
                    <a:srgbClr val="FF0000"/>
                  </a:solidFill>
                  <a:ea typeface="幼圆" panose="02010509060101010101" pitchFamily="49" charset="-122"/>
                  <a:cs typeface="Times New Roman" panose="02020603050405020304" pitchFamily="18" charset="0"/>
                </a:rPr>
                <a:t>s</a:t>
              </a:r>
              <a:r>
                <a:rPr kumimoji="1" lang="zh-CN" altLang="en-US" sz="2000" b="1" dirty="0" smtClean="0">
                  <a:ea typeface="幼圆" panose="02010509060101010101" pitchFamily="49" charset="-122"/>
                  <a:cs typeface="Times New Roman" panose="02020603050405020304" pitchFamily="18" charset="0"/>
                </a:rPr>
                <a:t>表示。</a:t>
              </a:r>
              <a:endParaRPr kumimoji="1" lang="en-US" altLang="zh-CN" sz="2000" b="1" dirty="0" smtClean="0">
                <a:ea typeface="幼圆" panose="02010509060101010101" pitchFamily="49" charset="-122"/>
                <a:cs typeface="Times New Roman" panose="02020603050405020304" pitchFamily="18" charset="0"/>
              </a:endParaRPr>
            </a:p>
            <a:p>
              <a:pPr marL="342900" indent="-342900">
                <a:lnSpc>
                  <a:spcPct val="150000"/>
                </a:lnSpc>
                <a:buClr>
                  <a:srgbClr val="FF0000"/>
                </a:buClr>
                <a:buFont typeface="Wingdings" panose="05000000000000000000" pitchFamily="2" charset="2"/>
                <a:buChar char="Ø"/>
                <a:defRPr/>
              </a:pPr>
              <a:r>
                <a:rPr kumimoji="1" lang="zh-CN" altLang="en-US" sz="2000" b="1" dirty="0" smtClean="0">
                  <a:ea typeface="幼圆" panose="02010509060101010101" pitchFamily="49" charset="-122"/>
                  <a:cs typeface="Times New Roman" panose="02020603050405020304" pitchFamily="18" charset="0"/>
                </a:rPr>
                <a:t>熵的单位是     </a:t>
              </a:r>
              <a:r>
                <a:rPr kumimoji="1" lang="en-US" altLang="zh-CN" sz="2000" b="1" dirty="0" smtClean="0">
                  <a:solidFill>
                    <a:srgbClr val="FF0000"/>
                  </a:solidFill>
                  <a:ea typeface="幼圆" panose="02010509060101010101" pitchFamily="49" charset="-122"/>
                  <a:cs typeface="Times New Roman" panose="02020603050405020304" pitchFamily="18" charset="0"/>
                </a:rPr>
                <a:t>J/K</a:t>
              </a:r>
              <a:r>
                <a:rPr kumimoji="1" lang="zh-CN" altLang="en-US" sz="2000" b="1" dirty="0" smtClean="0">
                  <a:ea typeface="幼圆" panose="02010509060101010101" pitchFamily="49" charset="-122"/>
                  <a:cs typeface="Times New Roman" panose="02020603050405020304" pitchFamily="18" charset="0"/>
                </a:rPr>
                <a:t>， 比熵的单位是</a:t>
              </a:r>
              <a:r>
                <a:rPr kumimoji="1" lang="en-US" altLang="zh-CN" sz="2000" b="1" dirty="0" smtClean="0">
                  <a:ea typeface="幼圆" panose="020105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kumimoji="1" lang="en-US" altLang="zh-CN" sz="2000" b="1" dirty="0" smtClean="0">
                  <a:solidFill>
                    <a:srgbClr val="FF0000"/>
                  </a:solidFill>
                  <a:ea typeface="幼圆" panose="02010509060101010101" pitchFamily="49" charset="-122"/>
                  <a:cs typeface="Times New Roman" panose="02020603050405020304" pitchFamily="18" charset="0"/>
                </a:rPr>
                <a:t>J/(</a:t>
              </a:r>
              <a:r>
                <a:rPr kumimoji="1" lang="en-US" altLang="zh-CN" sz="2000" b="1" dirty="0" err="1" smtClean="0">
                  <a:solidFill>
                    <a:srgbClr val="FF0000"/>
                  </a:solidFill>
                  <a:ea typeface="幼圆" panose="02010509060101010101" pitchFamily="49" charset="-122"/>
                  <a:cs typeface="Times New Roman" panose="02020603050405020304" pitchFamily="18" charset="0"/>
                </a:rPr>
                <a:t>kg.K</a:t>
              </a:r>
              <a:r>
                <a:rPr kumimoji="1" lang="en-US" altLang="zh-CN" sz="2000" b="1" dirty="0" smtClean="0">
                  <a:solidFill>
                    <a:srgbClr val="FF0000"/>
                  </a:solidFill>
                  <a:ea typeface="幼圆" panose="02010509060101010101" pitchFamily="49" charset="-122"/>
                  <a:cs typeface="Times New Roman" panose="02020603050405020304" pitchFamily="18" charset="0"/>
                </a:rPr>
                <a:t>)</a:t>
              </a:r>
            </a:p>
            <a:p>
              <a:pPr>
                <a:lnSpc>
                  <a:spcPct val="150000"/>
                </a:lnSpc>
                <a:defRPr/>
              </a:pPr>
              <a:endParaRPr kumimoji="1" lang="zh-CN" altLang="en-US" sz="2000" b="1" dirty="0" smtClean="0">
                <a:ea typeface="幼圆" panose="02010509060101010101" pitchFamily="49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9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42658483"/>
                </p:ext>
              </p:extLst>
            </p:nvPr>
          </p:nvGraphicFramePr>
          <p:xfrm>
            <a:off x="6033270" y="4085700"/>
            <a:ext cx="1512168" cy="8766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7177" name="Equation" r:id="rId7" imgW="647419" imgH="393529" progId="Equation.DSMT4">
                    <p:embed/>
                  </p:oleObj>
                </mc:Choice>
                <mc:Fallback>
                  <p:oleObj name="Equation" r:id="rId7" imgW="647419" imgH="393529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33270" y="4085700"/>
                          <a:ext cx="1512168" cy="8766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3183972"/>
              </p:ext>
            </p:extLst>
          </p:nvPr>
        </p:nvGraphicFramePr>
        <p:xfrm>
          <a:off x="2470170" y="869423"/>
          <a:ext cx="1720850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7178" name="Equation" r:id="rId9" imgW="685800" imgH="393480" progId="Equation.DSMT4">
                  <p:embed/>
                </p:oleObj>
              </mc:Choice>
              <mc:Fallback>
                <p:oleObj name="Equation" r:id="rId9" imgW="6858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0170" y="869423"/>
                        <a:ext cx="1720850" cy="98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81439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2051720" y="2564904"/>
            <a:ext cx="5134739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zh-CN" altLang="en-US" sz="4800" b="1" dirty="0" smtClean="0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判断</a:t>
            </a:r>
            <a:r>
              <a:rPr lang="zh-CN" altLang="en-US" sz="4800" b="1" dirty="0" smtClean="0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过程</a:t>
            </a:r>
            <a:r>
              <a:rPr lang="zh-CN" altLang="en-US" sz="4800" b="1" dirty="0" smtClean="0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是否可逆</a:t>
            </a:r>
            <a:endParaRPr lang="en-US" altLang="zh-CN" sz="4800" b="1" dirty="0">
              <a:solidFill>
                <a:srgbClr val="0033CC"/>
              </a:solidFill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0293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58163056"/>
              </p:ext>
            </p:extLst>
          </p:nvPr>
        </p:nvGraphicFramePr>
        <p:xfrm>
          <a:off x="1190201" y="2054515"/>
          <a:ext cx="2618780" cy="8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0344" name="Equation" r:id="rId3" imgW="1473120" imgH="431640" progId="Equation.DSMT4">
                  <p:embed/>
                </p:oleObj>
              </mc:Choice>
              <mc:Fallback>
                <p:oleObj name="Equation" r:id="rId3" imgW="1473120" imgH="43164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0201" y="2054515"/>
                        <a:ext cx="2618780" cy="8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" name="组合 14"/>
          <p:cNvGrpSpPr/>
          <p:nvPr/>
        </p:nvGrpSpPr>
        <p:grpSpPr>
          <a:xfrm>
            <a:off x="252089" y="2950917"/>
            <a:ext cx="8744532" cy="2223535"/>
            <a:chOff x="-1712044" y="2713000"/>
            <a:chExt cx="8744532" cy="2223535"/>
          </a:xfrm>
        </p:grpSpPr>
        <p:sp>
          <p:nvSpPr>
            <p:cNvPr id="7" name="圆角矩形 6"/>
            <p:cNvSpPr/>
            <p:nvPr/>
          </p:nvSpPr>
          <p:spPr bwMode="auto">
            <a:xfrm>
              <a:off x="-1712044" y="4194591"/>
              <a:ext cx="8744532" cy="7394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0000"/>
                </a:buClr>
                <a:buSzTx/>
                <a:buFont typeface="Wingdings" panose="05000000000000000000" pitchFamily="2" charset="2"/>
                <a:buChar char="u"/>
                <a:tabLst/>
              </a:pPr>
              <a:r>
                <a:rPr kumimoji="0" lang="zh-CN" altLang="en-US" b="1" i="0" u="none" strike="noStrike" cap="none" normalizeH="0" baseline="0" dirty="0" smtClean="0">
                  <a:ln>
                    <a:noFill/>
                  </a:ln>
                  <a:effectLst/>
                  <a:latin typeface="幼圆" panose="02010509060101010101" pitchFamily="49" charset="-122"/>
                  <a:ea typeface="幼圆" panose="02010509060101010101" pitchFamily="49" charset="-122"/>
                </a:rPr>
                <a:t>从状态</a:t>
              </a:r>
              <a:r>
                <a:rPr kumimoji="0" lang="en-US" altLang="zh-CN" b="1" i="0" u="none" strike="noStrike" cap="none" normalizeH="0" baseline="0" dirty="0" smtClean="0">
                  <a:ln>
                    <a:noFill/>
                  </a:ln>
                  <a:effectLst/>
                  <a:latin typeface="幼圆" panose="02010509060101010101" pitchFamily="49" charset="-122"/>
                  <a:ea typeface="幼圆" panose="02010509060101010101" pitchFamily="49" charset="-122"/>
                </a:rPr>
                <a:t>1</a:t>
              </a:r>
              <a:r>
                <a:rPr kumimoji="0" lang="zh-CN" altLang="en-US" b="1" i="0" u="none" strike="noStrike" cap="none" normalizeH="0" baseline="0" dirty="0" smtClean="0">
                  <a:ln>
                    <a:noFill/>
                  </a:ln>
                  <a:effectLst/>
                  <a:latin typeface="幼圆" panose="02010509060101010101" pitchFamily="49" charset="-122"/>
                  <a:ea typeface="幼圆" panose="02010509060101010101" pitchFamily="49" charset="-122"/>
                </a:rPr>
                <a:t>到状态</a:t>
              </a:r>
              <a:r>
                <a:rPr kumimoji="0" lang="en-US" altLang="zh-CN" b="1" i="0" u="none" strike="noStrike" cap="none" normalizeH="0" baseline="0" dirty="0" smtClean="0">
                  <a:ln>
                    <a:noFill/>
                  </a:ln>
                  <a:effectLst/>
                  <a:latin typeface="幼圆" panose="02010509060101010101" pitchFamily="49" charset="-122"/>
                  <a:ea typeface="幼圆" panose="02010509060101010101" pitchFamily="49" charset="-122"/>
                </a:rPr>
                <a:t>2</a:t>
              </a:r>
              <a:r>
                <a:rPr kumimoji="0" lang="zh-CN" altLang="en-US" b="1" i="0" u="none" strike="noStrike" cap="none" normalizeH="0" baseline="0" dirty="0" smtClean="0">
                  <a:ln>
                    <a:noFill/>
                  </a:ln>
                  <a:effectLst/>
                  <a:latin typeface="幼圆" panose="02010509060101010101" pitchFamily="49" charset="-122"/>
                  <a:ea typeface="幼圆" panose="02010509060101010101" pitchFamily="49" charset="-122"/>
                </a:rPr>
                <a:t>，无论沿哪一条可逆路线，         的值都相同。</a:t>
              </a:r>
              <a:r>
                <a:rPr kumimoji="0" lang="en-US" altLang="zh-CN" b="1" i="0" u="none" strike="noStrike" cap="none" normalizeH="0" baseline="0" dirty="0" smtClean="0">
                  <a:ln>
                    <a:noFill/>
                  </a:ln>
                  <a:effectLst/>
                  <a:latin typeface="幼圆" panose="02010509060101010101" pitchFamily="49" charset="-122"/>
                  <a:ea typeface="幼圆" panose="02010509060101010101" pitchFamily="49" charset="-122"/>
                </a:rPr>
                <a:t>-</a:t>
              </a:r>
              <a:r>
                <a:rPr kumimoji="0" lang="zh-CN" altLang="en-US" b="1" i="0" u="none" strike="noStrike" cap="none" normalizeH="0" baseline="0" dirty="0" smtClean="0">
                  <a:ln>
                    <a:noFill/>
                  </a:ln>
                  <a:effectLst/>
                  <a:latin typeface="幼圆" panose="02010509060101010101" pitchFamily="49" charset="-122"/>
                  <a:ea typeface="幼圆" panose="02010509060101010101" pitchFamily="49" charset="-122"/>
                </a:rPr>
                <a:t>状态参数</a:t>
              </a:r>
              <a:endParaRPr kumimoji="0" lang="en-US" altLang="zh-CN" b="1" i="0" u="none" strike="noStrike" cap="none" normalizeH="0" baseline="0" dirty="0" smtClean="0">
                <a:ln>
                  <a:noFill/>
                </a:ln>
                <a:effectLst/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graphicFrame>
          <p:nvGraphicFramePr>
            <p:cNvPr id="6" name="Object 7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321227130"/>
                </p:ext>
              </p:extLst>
            </p:nvPr>
          </p:nvGraphicFramePr>
          <p:xfrm>
            <a:off x="-891950" y="3163948"/>
            <a:ext cx="2917825" cy="9445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0345" name="Equation" r:id="rId5" imgW="1384200" imgH="431640" progId="Equation.DSMT4">
                    <p:embed/>
                  </p:oleObj>
                </mc:Choice>
                <mc:Fallback>
                  <p:oleObj name="Equation" r:id="rId5" imgW="1384200" imgH="431640" progId="Equation.DSMT4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891950" y="3163948"/>
                          <a:ext cx="2917825" cy="9445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" name="下箭头 1"/>
            <p:cNvSpPr/>
            <p:nvPr/>
          </p:nvSpPr>
          <p:spPr bwMode="auto">
            <a:xfrm>
              <a:off x="-491066" y="2713000"/>
              <a:ext cx="2016224" cy="409726"/>
            </a:xfrm>
            <a:prstGeom prst="downArrow">
              <a:avLst/>
            </a:prstGeom>
            <a:solidFill>
              <a:srgbClr val="FF5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graphicFrame>
          <p:nvGraphicFramePr>
            <p:cNvPr id="8" name="Object 7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281120250"/>
                </p:ext>
              </p:extLst>
            </p:nvPr>
          </p:nvGraphicFramePr>
          <p:xfrm>
            <a:off x="3219935" y="4192046"/>
            <a:ext cx="792088" cy="7444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0346" name="Equation" r:id="rId7" imgW="533160" imgH="431640" progId="Equation.DSMT4">
                    <p:embed/>
                  </p:oleObj>
                </mc:Choice>
                <mc:Fallback>
                  <p:oleObj name="Equation" r:id="rId7" imgW="533160" imgH="431640" progId="Equation.DSMT4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9935" y="4192046"/>
                          <a:ext cx="792088" cy="7444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6" name="组合 15"/>
          <p:cNvGrpSpPr/>
          <p:nvPr/>
        </p:nvGrpSpPr>
        <p:grpSpPr>
          <a:xfrm>
            <a:off x="2105645" y="5257988"/>
            <a:ext cx="4536504" cy="1012427"/>
            <a:chOff x="2195736" y="5028729"/>
            <a:chExt cx="4536504" cy="1012427"/>
          </a:xfrm>
        </p:grpSpPr>
        <p:sp>
          <p:nvSpPr>
            <p:cNvPr id="12" name="圆角矩形 11"/>
            <p:cNvSpPr/>
            <p:nvPr/>
          </p:nvSpPr>
          <p:spPr bwMode="auto">
            <a:xfrm>
              <a:off x="2195736" y="5028729"/>
              <a:ext cx="4536504" cy="993005"/>
            </a:xfrm>
            <a:prstGeom prst="roundRect">
              <a:avLst/>
            </a:prstGeom>
            <a:solidFill>
              <a:srgbClr val="CCFF99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R="0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0000"/>
                </a:buClr>
                <a:buSzTx/>
                <a:tabLst/>
              </a:pPr>
              <a:endParaRPr kumimoji="0" lang="zh-CN" altLang="en-US" sz="2000" b="1" i="0" u="none" strike="noStrike" cap="none" normalizeH="0" baseline="0" dirty="0" smtClean="0">
                <a:ln>
                  <a:noFill/>
                </a:ln>
                <a:effectLst/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graphicFrame>
          <p:nvGraphicFramePr>
            <p:cNvPr id="9" name="Object 7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298282041"/>
                </p:ext>
              </p:extLst>
            </p:nvPr>
          </p:nvGraphicFramePr>
          <p:xfrm>
            <a:off x="2732757" y="5156364"/>
            <a:ext cx="3333490" cy="8847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0347" name="Equation" r:id="rId9" imgW="1447560" imgH="431640" progId="Equation.DSMT4">
                    <p:embed/>
                  </p:oleObj>
                </mc:Choice>
                <mc:Fallback>
                  <p:oleObj name="Equation" r:id="rId9" imgW="1447560" imgH="431640" progId="Equation.DSMT4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2757" y="5156364"/>
                          <a:ext cx="3333490" cy="8847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282574" y="239713"/>
            <a:ext cx="616163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zh-CN" altLang="en-US" sz="2800" b="1" dirty="0" smtClean="0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热力学第二定律</a:t>
            </a:r>
            <a:r>
              <a:rPr lang="en-US" altLang="zh-CN" sz="2000" b="1" dirty="0" smtClean="0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2000" b="1" dirty="0" smtClean="0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判断</a:t>
            </a:r>
            <a:r>
              <a:rPr lang="zh-CN" altLang="en-US" sz="2800" b="1" dirty="0" smtClean="0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过程</a:t>
            </a:r>
            <a:r>
              <a:rPr lang="zh-CN" altLang="en-US" sz="2000" b="1" dirty="0" smtClean="0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是否可逆</a:t>
            </a:r>
            <a:r>
              <a:rPr lang="en-US" altLang="zh-CN" sz="2000" b="1" dirty="0" smtClean="0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)</a:t>
            </a:r>
            <a:endParaRPr lang="en-US" altLang="zh-CN" sz="2000" b="1" dirty="0">
              <a:solidFill>
                <a:srgbClr val="0033CC"/>
              </a:solidFill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" name="圆角矩形 10"/>
          <p:cNvSpPr/>
          <p:nvPr/>
        </p:nvSpPr>
        <p:spPr bwMode="auto">
          <a:xfrm>
            <a:off x="6690863" y="1921561"/>
            <a:ext cx="1924155" cy="644693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>
              <a:buClr>
                <a:srgbClr val="FF0000"/>
              </a:buClr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幼圆" panose="02010509060101010101" pitchFamily="49" charset="-122"/>
                <a:ea typeface="幼圆" panose="02010509060101010101" pitchFamily="49" charset="-122"/>
              </a:rPr>
              <a:t>可逆过程</a:t>
            </a:r>
          </a:p>
        </p:txBody>
      </p:sp>
      <p:cxnSp>
        <p:nvCxnSpPr>
          <p:cNvPr id="14" name="直接箭头连接符 13"/>
          <p:cNvCxnSpPr/>
          <p:nvPr/>
        </p:nvCxnSpPr>
        <p:spPr bwMode="auto">
          <a:xfrm flipV="1">
            <a:off x="5209381" y="1043322"/>
            <a:ext cx="0" cy="302433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直接箭头连接符 16"/>
          <p:cNvCxnSpPr/>
          <p:nvPr/>
        </p:nvCxnSpPr>
        <p:spPr bwMode="auto">
          <a:xfrm>
            <a:off x="5207445" y="4038289"/>
            <a:ext cx="3170288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" name="任意多边形 17"/>
          <p:cNvSpPr/>
          <p:nvPr/>
        </p:nvSpPr>
        <p:spPr bwMode="auto">
          <a:xfrm>
            <a:off x="5580112" y="1757104"/>
            <a:ext cx="2124075" cy="1724025"/>
          </a:xfrm>
          <a:custGeom>
            <a:avLst/>
            <a:gdLst>
              <a:gd name="connsiteX0" fmla="*/ 0 w 2124075"/>
              <a:gd name="connsiteY0" fmla="*/ 0 h 1724025"/>
              <a:gd name="connsiteX1" fmla="*/ 457200 w 2124075"/>
              <a:gd name="connsiteY1" fmla="*/ 1152525 h 1724025"/>
              <a:gd name="connsiteX2" fmla="*/ 2124075 w 2124075"/>
              <a:gd name="connsiteY2" fmla="*/ 1724025 h 1724025"/>
              <a:gd name="connsiteX3" fmla="*/ 2124075 w 2124075"/>
              <a:gd name="connsiteY3" fmla="*/ 1724025 h 1724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24075" h="1724025">
                <a:moveTo>
                  <a:pt x="0" y="0"/>
                </a:moveTo>
                <a:cubicBezTo>
                  <a:pt x="51593" y="432593"/>
                  <a:pt x="103187" y="865187"/>
                  <a:pt x="457200" y="1152525"/>
                </a:cubicBezTo>
                <a:cubicBezTo>
                  <a:pt x="811213" y="1439863"/>
                  <a:pt x="2124075" y="1724025"/>
                  <a:pt x="2124075" y="1724025"/>
                </a:cubicBezTo>
                <a:lnTo>
                  <a:pt x="2124075" y="1724025"/>
                </a:lnTo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9" name="任意多边形 18"/>
          <p:cNvSpPr/>
          <p:nvPr/>
        </p:nvSpPr>
        <p:spPr bwMode="auto">
          <a:xfrm>
            <a:off x="5580112" y="1735553"/>
            <a:ext cx="2124075" cy="1736051"/>
          </a:xfrm>
          <a:custGeom>
            <a:avLst/>
            <a:gdLst>
              <a:gd name="connsiteX0" fmla="*/ 0 w 2124075"/>
              <a:gd name="connsiteY0" fmla="*/ 21551 h 1736051"/>
              <a:gd name="connsiteX1" fmla="*/ 1238250 w 2124075"/>
              <a:gd name="connsiteY1" fmla="*/ 240626 h 1736051"/>
              <a:gd name="connsiteX2" fmla="*/ 2124075 w 2124075"/>
              <a:gd name="connsiteY2" fmla="*/ 1736051 h 1736051"/>
              <a:gd name="connsiteX3" fmla="*/ 2124075 w 2124075"/>
              <a:gd name="connsiteY3" fmla="*/ 1736051 h 1736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24075" h="1736051">
                <a:moveTo>
                  <a:pt x="0" y="21551"/>
                </a:moveTo>
                <a:cubicBezTo>
                  <a:pt x="442119" y="-11787"/>
                  <a:pt x="884238" y="-45124"/>
                  <a:pt x="1238250" y="240626"/>
                </a:cubicBezTo>
                <a:cubicBezTo>
                  <a:pt x="1592262" y="526376"/>
                  <a:pt x="2124075" y="1736051"/>
                  <a:pt x="2124075" y="1736051"/>
                </a:cubicBezTo>
                <a:lnTo>
                  <a:pt x="2124075" y="1736051"/>
                </a:lnTo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aphicFrame>
        <p:nvGraphicFramePr>
          <p:cNvPr id="20" name="Objec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1250487"/>
              </p:ext>
            </p:extLst>
          </p:nvPr>
        </p:nvGraphicFramePr>
        <p:xfrm>
          <a:off x="5188395" y="819969"/>
          <a:ext cx="610890" cy="513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0348" name="Equation" r:id="rId11" imgW="152280" imgH="164880" progId="Equation.DSMT4">
                  <p:embed/>
                </p:oleObj>
              </mc:Choice>
              <mc:Fallback>
                <p:oleObj name="Equation" r:id="rId11" imgW="152280" imgH="16488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8395" y="819969"/>
                        <a:ext cx="610890" cy="5132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501079"/>
              </p:ext>
            </p:extLst>
          </p:nvPr>
        </p:nvGraphicFramePr>
        <p:xfrm>
          <a:off x="7962503" y="4078695"/>
          <a:ext cx="458788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0349" name="Equation" r:id="rId13" imgW="114120" imgH="139680" progId="Equation.DSMT4">
                  <p:embed/>
                </p:oleObj>
              </mc:Choice>
              <mc:Fallback>
                <p:oleObj name="Equation" r:id="rId13" imgW="114120" imgH="13968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62503" y="4078695"/>
                        <a:ext cx="458788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5554209"/>
              </p:ext>
            </p:extLst>
          </p:nvPr>
        </p:nvGraphicFramePr>
        <p:xfrm>
          <a:off x="5095478" y="4048533"/>
          <a:ext cx="511175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0350" name="Equation" r:id="rId15" imgW="126720" imgH="139680" progId="Equation.DSMT4">
                  <p:embed/>
                </p:oleObj>
              </mc:Choice>
              <mc:Fallback>
                <p:oleObj name="Equation" r:id="rId15" imgW="126720" imgH="13968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5478" y="4048533"/>
                        <a:ext cx="511175" cy="433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3267112"/>
              </p:ext>
            </p:extLst>
          </p:nvPr>
        </p:nvGraphicFramePr>
        <p:xfrm>
          <a:off x="5761891" y="2963127"/>
          <a:ext cx="610890" cy="513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0351" name="Equation" r:id="rId17" imgW="152280" imgH="164880" progId="Equation.DSMT4">
                  <p:embed/>
                </p:oleObj>
              </mc:Choice>
              <mc:Fallback>
                <p:oleObj name="Equation" r:id="rId17" imgW="152280" imgH="16488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1891" y="2963127"/>
                        <a:ext cx="610890" cy="5132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53858886"/>
              </p:ext>
            </p:extLst>
          </p:nvPr>
        </p:nvGraphicFramePr>
        <p:xfrm>
          <a:off x="6830739" y="1460079"/>
          <a:ext cx="610890" cy="513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0352" name="Equation" r:id="rId19" imgW="152280" imgH="164880" progId="Equation.DSMT4">
                  <p:embed/>
                </p:oleObj>
              </mc:Choice>
              <mc:Fallback>
                <p:oleObj name="Equation" r:id="rId19" imgW="152280" imgH="16488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0739" y="1460079"/>
                        <a:ext cx="610890" cy="5132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35498755"/>
              </p:ext>
            </p:extLst>
          </p:nvPr>
        </p:nvGraphicFramePr>
        <p:xfrm>
          <a:off x="5522516" y="1232308"/>
          <a:ext cx="35560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0353" name="Equation" r:id="rId21" imgW="88560" imgH="164880" progId="Equation.DSMT4">
                  <p:embed/>
                </p:oleObj>
              </mc:Choice>
              <mc:Fallback>
                <p:oleObj name="Equation" r:id="rId21" imgW="88560" imgH="16488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2516" y="1232308"/>
                        <a:ext cx="355600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7126327"/>
              </p:ext>
            </p:extLst>
          </p:nvPr>
        </p:nvGraphicFramePr>
        <p:xfrm>
          <a:off x="7652941" y="3272245"/>
          <a:ext cx="50800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0354" name="Equation" r:id="rId23" imgW="126720" imgH="164880" progId="Equation.DSMT4">
                  <p:embed/>
                </p:oleObj>
              </mc:Choice>
              <mc:Fallback>
                <p:oleObj name="Equation" r:id="rId23" imgW="126720" imgH="16488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52941" y="3272245"/>
                        <a:ext cx="508000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1229149"/>
              </p:ext>
            </p:extLst>
          </p:nvPr>
        </p:nvGraphicFramePr>
        <p:xfrm>
          <a:off x="575934" y="921439"/>
          <a:ext cx="4215190" cy="9321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0355" name="Equation" r:id="rId25" imgW="2145960" imgH="431640" progId="Equation.DSMT4">
                  <p:embed/>
                </p:oleObj>
              </mc:Choice>
              <mc:Fallback>
                <p:oleObj name="Equation" r:id="rId25" imgW="214596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934" y="921439"/>
                        <a:ext cx="4215190" cy="932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圆角矩形 27"/>
          <p:cNvSpPr/>
          <p:nvPr/>
        </p:nvSpPr>
        <p:spPr bwMode="auto">
          <a:xfrm>
            <a:off x="5822753" y="3301991"/>
            <a:ext cx="1924155" cy="644693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>
              <a:buClr>
                <a:srgbClr val="FF0000"/>
              </a:buClr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幼圆" panose="02010509060101010101" pitchFamily="49" charset="-122"/>
                <a:ea typeface="幼圆" panose="02010509060101010101" pitchFamily="49" charset="-122"/>
              </a:rPr>
              <a:t>可逆过程</a:t>
            </a:r>
          </a:p>
        </p:txBody>
      </p:sp>
    </p:spTree>
    <p:extLst>
      <p:ext uri="{BB962C8B-B14F-4D97-AF65-F5344CB8AC3E}">
        <p14:creationId xmlns:p14="http://schemas.microsoft.com/office/powerpoint/2010/main" val="2491768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圆角矩形 30"/>
          <p:cNvSpPr/>
          <p:nvPr/>
        </p:nvSpPr>
        <p:spPr bwMode="auto">
          <a:xfrm>
            <a:off x="268120" y="828330"/>
            <a:ext cx="8049877" cy="842495"/>
          </a:xfrm>
          <a:prstGeom prst="roundRect">
            <a:avLst/>
          </a:prstGeom>
          <a:solidFill>
            <a:srgbClr val="FFFFCC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tabLst/>
            </a:pPr>
            <a:endParaRPr kumimoji="0" lang="zh-CN" altLang="en-US" sz="2000" b="1" i="0" u="none" strike="noStrike" cap="none" normalizeH="0" baseline="0" dirty="0" smtClean="0">
              <a:ln>
                <a:noFill/>
              </a:ln>
              <a:effectLst/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aphicFrame>
        <p:nvGraphicFramePr>
          <p:cNvPr id="9" name="Objec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75799287"/>
              </p:ext>
            </p:extLst>
          </p:nvPr>
        </p:nvGraphicFramePr>
        <p:xfrm>
          <a:off x="464376" y="4021859"/>
          <a:ext cx="4810794" cy="9913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1648" name="Equation" r:id="rId3" imgW="2145960" imgH="431640" progId="Equation.DSMT4">
                  <p:embed/>
                </p:oleObj>
              </mc:Choice>
              <mc:Fallback>
                <p:oleObj name="Equation" r:id="rId3" imgW="2145960" imgH="43164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76" y="4021859"/>
                        <a:ext cx="4810794" cy="9913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282574" y="239713"/>
            <a:ext cx="616163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zh-CN" altLang="en-US" sz="2800" b="1" dirty="0" smtClean="0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热力学第二定律</a:t>
            </a:r>
            <a:r>
              <a:rPr lang="en-US" altLang="zh-CN" sz="2000" b="1" dirty="0" smtClean="0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2000" b="1" dirty="0" smtClean="0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判断</a:t>
            </a:r>
            <a:r>
              <a:rPr lang="zh-CN" altLang="en-US" sz="2800" b="1" dirty="0" smtClean="0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过程</a:t>
            </a:r>
            <a:r>
              <a:rPr lang="zh-CN" altLang="en-US" sz="2000" b="1" dirty="0" smtClean="0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是否可逆</a:t>
            </a:r>
            <a:r>
              <a:rPr lang="en-US" altLang="zh-CN" sz="2000" b="1" dirty="0" smtClean="0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)</a:t>
            </a:r>
            <a:endParaRPr lang="en-US" altLang="zh-CN" sz="2000" b="1" dirty="0">
              <a:solidFill>
                <a:srgbClr val="0033CC"/>
              </a:solidFill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" name="Objec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5879225"/>
              </p:ext>
            </p:extLst>
          </p:nvPr>
        </p:nvGraphicFramePr>
        <p:xfrm>
          <a:off x="991506" y="1729309"/>
          <a:ext cx="3242730" cy="9388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1649" name="Equation" r:id="rId5" imgW="1498320" imgH="431640" progId="Equation.DSMT4">
                  <p:embed/>
                </p:oleObj>
              </mc:Choice>
              <mc:Fallback>
                <p:oleObj name="Equation" r:id="rId5" imgW="1498320" imgH="43164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1506" y="1729309"/>
                        <a:ext cx="3242730" cy="9388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圆角矩形 10"/>
          <p:cNvSpPr/>
          <p:nvPr/>
        </p:nvSpPr>
        <p:spPr bwMode="auto">
          <a:xfrm>
            <a:off x="212311" y="895545"/>
            <a:ext cx="4631407" cy="644693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>
              <a:buClr>
                <a:srgbClr val="FF0000"/>
              </a:buClr>
            </a:pP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rgbClr val="0033CC"/>
                </a:solidFill>
                <a:effectLst/>
                <a:latin typeface="幼圆" panose="02010509060101010101" pitchFamily="49" charset="-122"/>
                <a:ea typeface="幼圆" panose="02010509060101010101" pitchFamily="49" charset="-122"/>
              </a:rPr>
              <a:t>对于包含有不可逆过程的循环</a:t>
            </a:r>
          </a:p>
        </p:txBody>
      </p:sp>
      <p:graphicFrame>
        <p:nvGraphicFramePr>
          <p:cNvPr id="1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507373"/>
              </p:ext>
            </p:extLst>
          </p:nvPr>
        </p:nvGraphicFramePr>
        <p:xfrm>
          <a:off x="4892435" y="796426"/>
          <a:ext cx="1401244" cy="8764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1650" name="Equation" r:id="rId7" imgW="685800" imgH="431640" progId="Equation.DSMT4">
                  <p:embed/>
                </p:oleObj>
              </mc:Choice>
              <mc:Fallback>
                <p:oleObj name="Equation" r:id="rId7" imgW="6858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2435" y="796426"/>
                        <a:ext cx="1401244" cy="8764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9249343"/>
              </p:ext>
            </p:extLst>
          </p:nvPr>
        </p:nvGraphicFramePr>
        <p:xfrm>
          <a:off x="901265" y="2705369"/>
          <a:ext cx="3253497" cy="9802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1651" name="Equation" r:id="rId9" imgW="1384200" imgH="431640" progId="Equation.DSMT4">
                  <p:embed/>
                </p:oleObj>
              </mc:Choice>
              <mc:Fallback>
                <p:oleObj name="Equation" r:id="rId9" imgW="1384200" imgH="43164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1265" y="2705369"/>
                        <a:ext cx="3253497" cy="9802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280602" y="5119683"/>
            <a:ext cx="5337419" cy="1215054"/>
            <a:chOff x="285588" y="5074807"/>
            <a:chExt cx="5337419" cy="1215054"/>
          </a:xfrm>
        </p:grpSpPr>
        <p:sp>
          <p:nvSpPr>
            <p:cNvPr id="26" name="圆角矩形 25"/>
            <p:cNvSpPr/>
            <p:nvPr/>
          </p:nvSpPr>
          <p:spPr bwMode="auto">
            <a:xfrm>
              <a:off x="285588" y="5074807"/>
              <a:ext cx="5337419" cy="1166085"/>
            </a:xfrm>
            <a:prstGeom prst="roundRect">
              <a:avLst/>
            </a:prstGeom>
            <a:solidFill>
              <a:srgbClr val="CCFF99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R="0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0000"/>
                </a:buClr>
                <a:buSzTx/>
                <a:tabLst/>
              </a:pPr>
              <a:endParaRPr kumimoji="0" lang="zh-CN" altLang="en-US" sz="2000" b="1" i="0" u="none" strike="noStrike" cap="none" normalizeH="0" baseline="0" dirty="0" smtClean="0">
                <a:ln>
                  <a:noFill/>
                </a:ln>
                <a:effectLst/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graphicFrame>
          <p:nvGraphicFramePr>
            <p:cNvPr id="14" name="Object 7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750627483"/>
                </p:ext>
              </p:extLst>
            </p:nvPr>
          </p:nvGraphicFramePr>
          <p:xfrm>
            <a:off x="735776" y="5224885"/>
            <a:ext cx="4454338" cy="10649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1652" name="Equation" r:id="rId11" imgW="1777680" imgH="431640" progId="Equation.DSMT4">
                    <p:embed/>
                  </p:oleObj>
                </mc:Choice>
                <mc:Fallback>
                  <p:oleObj name="Equation" r:id="rId11" imgW="1777680" imgH="431640" progId="Equation.DSMT4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5776" y="5224885"/>
                          <a:ext cx="4454338" cy="10649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组合 6"/>
          <p:cNvGrpSpPr/>
          <p:nvPr/>
        </p:nvGrpSpPr>
        <p:grpSpPr>
          <a:xfrm>
            <a:off x="5618021" y="2065259"/>
            <a:ext cx="3640638" cy="3692114"/>
            <a:chOff x="5511041" y="1752938"/>
            <a:chExt cx="3640638" cy="3692114"/>
          </a:xfrm>
        </p:grpSpPr>
        <p:cxnSp>
          <p:nvCxnSpPr>
            <p:cNvPr id="3" name="直接箭头连接符 2"/>
            <p:cNvCxnSpPr/>
            <p:nvPr/>
          </p:nvCxnSpPr>
          <p:spPr bwMode="auto">
            <a:xfrm flipV="1">
              <a:off x="5624944" y="1976291"/>
              <a:ext cx="0" cy="3024336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" name="直接箭头连接符 14"/>
            <p:cNvCxnSpPr/>
            <p:nvPr/>
          </p:nvCxnSpPr>
          <p:spPr bwMode="auto">
            <a:xfrm>
              <a:off x="5623008" y="4971258"/>
              <a:ext cx="3170288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8" name="任意多边形 17"/>
            <p:cNvSpPr/>
            <p:nvPr/>
          </p:nvSpPr>
          <p:spPr bwMode="auto">
            <a:xfrm>
              <a:off x="5995675" y="2690073"/>
              <a:ext cx="2124075" cy="1724025"/>
            </a:xfrm>
            <a:custGeom>
              <a:avLst/>
              <a:gdLst>
                <a:gd name="connsiteX0" fmla="*/ 0 w 2124075"/>
                <a:gd name="connsiteY0" fmla="*/ 0 h 1724025"/>
                <a:gd name="connsiteX1" fmla="*/ 457200 w 2124075"/>
                <a:gd name="connsiteY1" fmla="*/ 1152525 h 1724025"/>
                <a:gd name="connsiteX2" fmla="*/ 2124075 w 2124075"/>
                <a:gd name="connsiteY2" fmla="*/ 1724025 h 1724025"/>
                <a:gd name="connsiteX3" fmla="*/ 2124075 w 2124075"/>
                <a:gd name="connsiteY3" fmla="*/ 1724025 h 1724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24075" h="1724025">
                  <a:moveTo>
                    <a:pt x="0" y="0"/>
                  </a:moveTo>
                  <a:cubicBezTo>
                    <a:pt x="51593" y="432593"/>
                    <a:pt x="103187" y="865187"/>
                    <a:pt x="457200" y="1152525"/>
                  </a:cubicBezTo>
                  <a:cubicBezTo>
                    <a:pt x="811213" y="1439863"/>
                    <a:pt x="2124075" y="1724025"/>
                    <a:pt x="2124075" y="1724025"/>
                  </a:cubicBezTo>
                  <a:lnTo>
                    <a:pt x="2124075" y="1724025"/>
                  </a:lnTo>
                </a:path>
              </a:pathLst>
            </a:cu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9" name="任意多边形 18"/>
            <p:cNvSpPr/>
            <p:nvPr/>
          </p:nvSpPr>
          <p:spPr bwMode="auto">
            <a:xfrm>
              <a:off x="5995675" y="2668522"/>
              <a:ext cx="2124075" cy="1736051"/>
            </a:xfrm>
            <a:custGeom>
              <a:avLst/>
              <a:gdLst>
                <a:gd name="connsiteX0" fmla="*/ 0 w 2124075"/>
                <a:gd name="connsiteY0" fmla="*/ 21551 h 1736051"/>
                <a:gd name="connsiteX1" fmla="*/ 1238250 w 2124075"/>
                <a:gd name="connsiteY1" fmla="*/ 240626 h 1736051"/>
                <a:gd name="connsiteX2" fmla="*/ 2124075 w 2124075"/>
                <a:gd name="connsiteY2" fmla="*/ 1736051 h 1736051"/>
                <a:gd name="connsiteX3" fmla="*/ 2124075 w 2124075"/>
                <a:gd name="connsiteY3" fmla="*/ 1736051 h 1736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24075" h="1736051">
                  <a:moveTo>
                    <a:pt x="0" y="21551"/>
                  </a:moveTo>
                  <a:cubicBezTo>
                    <a:pt x="442119" y="-11787"/>
                    <a:pt x="884238" y="-45124"/>
                    <a:pt x="1238250" y="240626"/>
                  </a:cubicBezTo>
                  <a:cubicBezTo>
                    <a:pt x="1592262" y="526376"/>
                    <a:pt x="2124075" y="1736051"/>
                    <a:pt x="2124075" y="1736051"/>
                  </a:cubicBezTo>
                  <a:lnTo>
                    <a:pt x="2124075" y="1736051"/>
                  </a:lnTo>
                </a:path>
              </a:pathLst>
            </a:custGeom>
            <a:noFill/>
            <a:ln w="28575" cap="flat" cmpd="sng" algn="ctr">
              <a:solidFill>
                <a:srgbClr val="0033CC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graphicFrame>
          <p:nvGraphicFramePr>
            <p:cNvPr id="20" name="Object 7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848905302"/>
                </p:ext>
              </p:extLst>
            </p:nvPr>
          </p:nvGraphicFramePr>
          <p:xfrm>
            <a:off x="5603958" y="1752938"/>
            <a:ext cx="610890" cy="513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1653" name="Equation" r:id="rId13" imgW="152280" imgH="164880" progId="Equation.DSMT4">
                    <p:embed/>
                  </p:oleObj>
                </mc:Choice>
                <mc:Fallback>
                  <p:oleObj name="Equation" r:id="rId13" imgW="152280" imgH="164880" progId="Equation.DSMT4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03958" y="1752938"/>
                          <a:ext cx="610890" cy="513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Object 7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070060192"/>
                </p:ext>
              </p:extLst>
            </p:nvPr>
          </p:nvGraphicFramePr>
          <p:xfrm>
            <a:off x="8378066" y="5011664"/>
            <a:ext cx="458788" cy="4333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1654" name="Equation" r:id="rId15" imgW="114120" imgH="139680" progId="Equation.DSMT4">
                    <p:embed/>
                  </p:oleObj>
                </mc:Choice>
                <mc:Fallback>
                  <p:oleObj name="Equation" r:id="rId15" imgW="114120" imgH="139680" progId="Equation.DSMT4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78066" y="5011664"/>
                          <a:ext cx="458788" cy="4333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" name="Object 7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768496916"/>
                </p:ext>
              </p:extLst>
            </p:nvPr>
          </p:nvGraphicFramePr>
          <p:xfrm>
            <a:off x="5511041" y="4981502"/>
            <a:ext cx="511175" cy="4333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1655" name="Equation" r:id="rId17" imgW="126720" imgH="139680" progId="Equation.DSMT4">
                    <p:embed/>
                  </p:oleObj>
                </mc:Choice>
                <mc:Fallback>
                  <p:oleObj name="Equation" r:id="rId17" imgW="126720" imgH="139680" progId="Equation.DSMT4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11041" y="4981502"/>
                          <a:ext cx="511175" cy="4333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Object 7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177430707"/>
                </p:ext>
              </p:extLst>
            </p:nvPr>
          </p:nvGraphicFramePr>
          <p:xfrm>
            <a:off x="6177454" y="3896096"/>
            <a:ext cx="610890" cy="513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1656" name="Equation" r:id="rId19" imgW="152280" imgH="164880" progId="Equation.DSMT4">
                    <p:embed/>
                  </p:oleObj>
                </mc:Choice>
                <mc:Fallback>
                  <p:oleObj name="Equation" r:id="rId19" imgW="152280" imgH="164880" progId="Equation.DSMT4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77454" y="3896096"/>
                          <a:ext cx="610890" cy="513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Object 7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46462701"/>
                </p:ext>
              </p:extLst>
            </p:nvPr>
          </p:nvGraphicFramePr>
          <p:xfrm>
            <a:off x="7246302" y="2393048"/>
            <a:ext cx="610890" cy="513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1657" name="Equation" r:id="rId21" imgW="152280" imgH="164880" progId="Equation.DSMT4">
                    <p:embed/>
                  </p:oleObj>
                </mc:Choice>
                <mc:Fallback>
                  <p:oleObj name="Equation" r:id="rId21" imgW="152280" imgH="164880" progId="Equation.DSMT4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46302" y="2393048"/>
                          <a:ext cx="610890" cy="513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" name="Object 7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50233915"/>
                </p:ext>
              </p:extLst>
            </p:nvPr>
          </p:nvGraphicFramePr>
          <p:xfrm>
            <a:off x="5938079" y="2165277"/>
            <a:ext cx="355600" cy="514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1658" name="Equation" r:id="rId23" imgW="88560" imgH="164880" progId="Equation.DSMT4">
                    <p:embed/>
                  </p:oleObj>
                </mc:Choice>
                <mc:Fallback>
                  <p:oleObj name="Equation" r:id="rId23" imgW="88560" imgH="164880" progId="Equation.DSMT4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38079" y="2165277"/>
                          <a:ext cx="355600" cy="5143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" name="Object 7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053183627"/>
                </p:ext>
              </p:extLst>
            </p:nvPr>
          </p:nvGraphicFramePr>
          <p:xfrm>
            <a:off x="8068504" y="4205214"/>
            <a:ext cx="508000" cy="514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1659" name="Equation" r:id="rId25" imgW="126720" imgH="164880" progId="Equation.DSMT4">
                    <p:embed/>
                  </p:oleObj>
                </mc:Choice>
                <mc:Fallback>
                  <p:oleObj name="Equation" r:id="rId25" imgW="126720" imgH="164880" progId="Equation.DSMT4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068504" y="4205214"/>
                          <a:ext cx="508000" cy="5143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" name="圆角矩形 28"/>
            <p:cNvSpPr/>
            <p:nvPr/>
          </p:nvSpPr>
          <p:spPr bwMode="auto">
            <a:xfrm>
              <a:off x="7227524" y="2818755"/>
              <a:ext cx="1924155" cy="644693"/>
            </a:xfrm>
            <a:prstGeom prst="round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>
                <a:buClr>
                  <a:srgbClr val="FF0000"/>
                </a:buClr>
              </a:pPr>
              <a:r>
                <a:rPr kumimoji="0" lang="zh-CN" altLang="en-US" sz="2000" b="1" i="0" u="none" strike="noStrike" cap="none" normalizeH="0" baseline="0" dirty="0" smtClean="0">
                  <a:ln>
                    <a:noFill/>
                  </a:ln>
                  <a:solidFill>
                    <a:srgbClr val="0033CC"/>
                  </a:solidFill>
                  <a:effectLst/>
                  <a:latin typeface="幼圆" panose="02010509060101010101" pitchFamily="49" charset="-122"/>
                  <a:ea typeface="幼圆" panose="02010509060101010101" pitchFamily="49" charset="-122"/>
                </a:rPr>
                <a:t>不可逆过程</a:t>
              </a:r>
            </a:p>
          </p:txBody>
        </p:sp>
        <p:sp>
          <p:nvSpPr>
            <p:cNvPr id="30" name="圆角矩形 29"/>
            <p:cNvSpPr/>
            <p:nvPr/>
          </p:nvSpPr>
          <p:spPr bwMode="auto">
            <a:xfrm>
              <a:off x="6503437" y="4192017"/>
              <a:ext cx="1371736" cy="457643"/>
            </a:xfrm>
            <a:prstGeom prst="round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>
                <a:buClr>
                  <a:srgbClr val="FF0000"/>
                </a:buClr>
              </a:pPr>
              <a:r>
                <a:rPr kumimoji="0" lang="zh-CN" altLang="en-US" sz="2000" b="1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幼圆" panose="02010509060101010101" pitchFamily="49" charset="-122"/>
                  <a:ea typeface="幼圆" panose="02010509060101010101" pitchFamily="49" charset="-122"/>
                </a:rPr>
                <a:t>可逆过程</a:t>
              </a:r>
            </a:p>
          </p:txBody>
        </p:sp>
      </p:grpSp>
      <p:sp>
        <p:nvSpPr>
          <p:cNvPr id="8" name="下箭头 7"/>
          <p:cNvSpPr/>
          <p:nvPr/>
        </p:nvSpPr>
        <p:spPr bwMode="auto">
          <a:xfrm>
            <a:off x="1529389" y="3702750"/>
            <a:ext cx="2391074" cy="336247"/>
          </a:xfrm>
          <a:prstGeom prst="downArrow">
            <a:avLst/>
          </a:prstGeom>
          <a:solidFill>
            <a:srgbClr val="FF5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693545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圆角矩形 13"/>
          <p:cNvSpPr/>
          <p:nvPr/>
        </p:nvSpPr>
        <p:spPr bwMode="auto">
          <a:xfrm>
            <a:off x="755576" y="1322497"/>
            <a:ext cx="7848872" cy="2880320"/>
          </a:xfrm>
          <a:prstGeom prst="roundRect">
            <a:avLst/>
          </a:prstGeom>
          <a:solidFill>
            <a:srgbClr val="FFFFCC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u"/>
              <a:tabLst/>
            </a:pPr>
            <a:endParaRPr kumimoji="0" lang="zh-CN" altLang="en-US" sz="2000" b="1" i="0" u="none" strike="noStrike" cap="none" normalizeH="0" baseline="0" dirty="0" smtClean="0">
              <a:ln>
                <a:noFill/>
              </a:ln>
              <a:effectLst/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282574" y="239713"/>
            <a:ext cx="616163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zh-CN" altLang="en-US" sz="2800" b="1" dirty="0" smtClean="0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热力学第二定律</a:t>
            </a:r>
            <a:r>
              <a:rPr lang="en-US" altLang="zh-CN" sz="2000" b="1" dirty="0" smtClean="0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2000" b="1" dirty="0" smtClean="0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判断</a:t>
            </a:r>
            <a:r>
              <a:rPr lang="zh-CN" altLang="en-US" sz="2800" b="1" dirty="0" smtClean="0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过程</a:t>
            </a:r>
            <a:r>
              <a:rPr lang="zh-CN" altLang="en-US" sz="2000" b="1" dirty="0" smtClean="0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是否可逆</a:t>
            </a:r>
            <a:r>
              <a:rPr lang="en-US" altLang="zh-CN" sz="2000" b="1" dirty="0" smtClean="0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)</a:t>
            </a:r>
            <a:endParaRPr lang="en-US" altLang="zh-CN" sz="2000" b="1" dirty="0">
              <a:solidFill>
                <a:srgbClr val="0033CC"/>
              </a:solidFill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" name="圆角矩形 12"/>
          <p:cNvSpPr/>
          <p:nvPr/>
        </p:nvSpPr>
        <p:spPr bwMode="auto">
          <a:xfrm>
            <a:off x="1547664" y="1364603"/>
            <a:ext cx="5472608" cy="644693"/>
          </a:xfrm>
          <a:prstGeom prst="roundRect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>
              <a:buClr>
                <a:srgbClr val="FF0000"/>
              </a:buClr>
            </a:pPr>
            <a:r>
              <a:rPr kumimoji="0" lang="zh-CN" altLang="en-US" sz="3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幼圆" panose="02010509060101010101" pitchFamily="49" charset="-122"/>
                <a:ea typeface="幼圆" panose="02010509060101010101" pitchFamily="49" charset="-122"/>
              </a:rPr>
              <a:t>热力学第二定律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幼圆" panose="02010509060101010101" pitchFamily="49" charset="-122"/>
                <a:ea typeface="幼圆" panose="02010509060101010101" pitchFamily="49" charset="-122"/>
              </a:rPr>
              <a:t>(</a:t>
            </a:r>
            <a:r>
              <a:rPr lang="zh-CN" altLang="en-US" sz="2000" b="1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判断过程是否可逆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幼圆" panose="02010509060101010101" pitchFamily="49" charset="-122"/>
                <a:ea typeface="幼圆" panose="02010509060101010101" pitchFamily="49" charset="-122"/>
              </a:rPr>
              <a:t>)</a:t>
            </a:r>
            <a:endParaRPr kumimoji="0" lang="zh-CN" altLang="en-US" sz="2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8" name="圆角矩形 17"/>
          <p:cNvSpPr/>
          <p:nvPr/>
        </p:nvSpPr>
        <p:spPr bwMode="auto">
          <a:xfrm>
            <a:off x="2637869" y="4940244"/>
            <a:ext cx="2108709" cy="644693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>
              <a:buClr>
                <a:srgbClr val="FF0000"/>
              </a:buClr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幼圆" panose="02010509060101010101" pitchFamily="49" charset="-122"/>
                <a:ea typeface="幼圆" panose="02010509060101010101" pitchFamily="49" charset="-122"/>
              </a:rPr>
              <a:t>过程可逆</a:t>
            </a:r>
          </a:p>
        </p:txBody>
      </p:sp>
      <p:sp>
        <p:nvSpPr>
          <p:cNvPr id="19" name="圆角矩形 18"/>
          <p:cNvSpPr/>
          <p:nvPr/>
        </p:nvSpPr>
        <p:spPr bwMode="auto">
          <a:xfrm>
            <a:off x="6521464" y="4936804"/>
            <a:ext cx="2108709" cy="644693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>
              <a:buClr>
                <a:srgbClr val="FF0000"/>
              </a:buClr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幼圆" panose="02010509060101010101" pitchFamily="49" charset="-122"/>
                <a:ea typeface="幼圆" panose="02010509060101010101" pitchFamily="49" charset="-122"/>
              </a:rPr>
              <a:t>过程不可逆</a:t>
            </a:r>
          </a:p>
        </p:txBody>
      </p:sp>
      <p:graphicFrame>
        <p:nvGraphicFramePr>
          <p:cNvPr id="11" name="Objec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19551948"/>
              </p:ext>
            </p:extLst>
          </p:nvPr>
        </p:nvGraphicFramePr>
        <p:xfrm>
          <a:off x="2470249" y="2151642"/>
          <a:ext cx="3627438" cy="1065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2270" name="Equation" r:id="rId3" imgW="1447560" imgH="431640" progId="Equation.DSMT4">
                  <p:embed/>
                </p:oleObj>
              </mc:Choice>
              <mc:Fallback>
                <p:oleObj name="Equation" r:id="rId3" imgW="1447560" imgH="43164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0249" y="2151642"/>
                        <a:ext cx="3627438" cy="1065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45109725"/>
              </p:ext>
            </p:extLst>
          </p:nvPr>
        </p:nvGraphicFramePr>
        <p:xfrm>
          <a:off x="3552130" y="3058152"/>
          <a:ext cx="1463675" cy="1065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2271" name="Equation" r:id="rId5" imgW="583920" imgH="431640" progId="Equation.DSMT4">
                  <p:embed/>
                </p:oleObj>
              </mc:Choice>
              <mc:Fallback>
                <p:oleObj name="Equation" r:id="rId5" imgW="583920" imgH="43164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2130" y="3058152"/>
                        <a:ext cx="1463675" cy="1065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82811970"/>
              </p:ext>
            </p:extLst>
          </p:nvPr>
        </p:nvGraphicFramePr>
        <p:xfrm>
          <a:off x="4719590" y="4669986"/>
          <a:ext cx="2227262" cy="1065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2272" name="Equation" r:id="rId7" imgW="888840" imgH="431640" progId="Equation.DSMT4">
                  <p:embed/>
                </p:oleObj>
              </mc:Choice>
              <mc:Fallback>
                <p:oleObj name="Equation" r:id="rId7" imgW="888840" imgH="43164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9590" y="4669986"/>
                        <a:ext cx="2227262" cy="1065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22321444"/>
              </p:ext>
            </p:extLst>
          </p:nvPr>
        </p:nvGraphicFramePr>
        <p:xfrm>
          <a:off x="756320" y="4669986"/>
          <a:ext cx="2227262" cy="1065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2273" name="Equation" r:id="rId9" imgW="888840" imgH="431640" progId="Equation.DSMT4">
                  <p:embed/>
                </p:oleObj>
              </mc:Choice>
              <mc:Fallback>
                <p:oleObj name="Equation" r:id="rId9" imgW="888840" imgH="43164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6320" y="4669986"/>
                        <a:ext cx="2227262" cy="1065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圆角矩形 20"/>
          <p:cNvSpPr/>
          <p:nvPr/>
        </p:nvSpPr>
        <p:spPr bwMode="auto">
          <a:xfrm>
            <a:off x="6479604" y="2370361"/>
            <a:ext cx="2108709" cy="644693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>
              <a:buClr>
                <a:srgbClr val="FF0000"/>
              </a:buClr>
            </a:pP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rgbClr val="0033CC"/>
                </a:solidFill>
                <a:effectLst/>
                <a:latin typeface="幼圆" panose="02010509060101010101" pitchFamily="49" charset="-122"/>
                <a:ea typeface="幼圆" panose="02010509060101010101" pitchFamily="49" charset="-122"/>
              </a:rPr>
              <a:t>(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rgbClr val="0033CC"/>
                </a:solidFill>
                <a:effectLst/>
                <a:latin typeface="幼圆" panose="02010509060101010101" pitchFamily="49" charset="-122"/>
                <a:ea typeface="幼圆" panose="02010509060101010101" pitchFamily="49" charset="-122"/>
              </a:rPr>
              <a:t>积分形式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rgbClr val="0033CC"/>
                </a:solidFill>
                <a:effectLst/>
                <a:latin typeface="幼圆" panose="02010509060101010101" pitchFamily="49" charset="-122"/>
                <a:ea typeface="幼圆" panose="02010509060101010101" pitchFamily="49" charset="-122"/>
              </a:rPr>
              <a:t>)</a:t>
            </a:r>
            <a:endParaRPr kumimoji="0" lang="zh-CN" altLang="en-US" sz="2000" b="1" i="0" u="none" strike="noStrike" cap="none" normalizeH="0" baseline="0" dirty="0" smtClean="0">
              <a:ln>
                <a:noFill/>
              </a:ln>
              <a:solidFill>
                <a:srgbClr val="0033CC"/>
              </a:solidFill>
              <a:effectLst/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2" name="圆角矩形 21"/>
          <p:cNvSpPr/>
          <p:nvPr/>
        </p:nvSpPr>
        <p:spPr bwMode="auto">
          <a:xfrm>
            <a:off x="6495739" y="3308236"/>
            <a:ext cx="2108709" cy="644693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>
              <a:buClr>
                <a:srgbClr val="FF0000"/>
              </a:buClr>
            </a:pP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rgbClr val="0033CC"/>
                </a:solidFill>
                <a:effectLst/>
                <a:latin typeface="幼圆" panose="02010509060101010101" pitchFamily="49" charset="-122"/>
                <a:ea typeface="幼圆" panose="02010509060101010101" pitchFamily="49" charset="-122"/>
              </a:rPr>
              <a:t>(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rgbClr val="0033CC"/>
                </a:solidFill>
                <a:effectLst/>
                <a:latin typeface="幼圆" panose="02010509060101010101" pitchFamily="49" charset="-122"/>
                <a:ea typeface="幼圆" panose="02010509060101010101" pitchFamily="49" charset="-122"/>
              </a:rPr>
              <a:t>微分形式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rgbClr val="0033CC"/>
                </a:solidFill>
                <a:effectLst/>
                <a:latin typeface="幼圆" panose="02010509060101010101" pitchFamily="49" charset="-122"/>
                <a:ea typeface="幼圆" panose="02010509060101010101" pitchFamily="49" charset="-122"/>
              </a:rPr>
              <a:t>)</a:t>
            </a:r>
            <a:endParaRPr kumimoji="0" lang="zh-CN" altLang="en-US" sz="2000" b="1" i="0" u="none" strike="noStrike" cap="none" normalizeH="0" baseline="0" dirty="0" smtClean="0">
              <a:ln>
                <a:noFill/>
              </a:ln>
              <a:solidFill>
                <a:srgbClr val="0033CC"/>
              </a:solidFill>
              <a:effectLst/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02633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3757885" y="995923"/>
            <a:ext cx="544306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b="1" dirty="0">
                <a:latin typeface="幼圆" panose="02010509060101010101" pitchFamily="49" charset="-122"/>
                <a:ea typeface="幼圆" panose="02010509060101010101" pitchFamily="49" charset="-122"/>
              </a:rPr>
              <a:t>重物下落，水温升高</a:t>
            </a:r>
            <a:r>
              <a:rPr kumimoji="1" lang="en-US" altLang="zh-CN" sz="2400" b="1" dirty="0">
                <a:latin typeface="幼圆" panose="02010509060101010101" pitchFamily="49" charset="-122"/>
                <a:ea typeface="幼圆" panose="02010509060101010101" pitchFamily="49" charset="-122"/>
              </a:rPr>
              <a:t>;</a:t>
            </a:r>
          </a:p>
          <a:p>
            <a:pPr>
              <a:lnSpc>
                <a:spcPct val="150000"/>
              </a:lnSpc>
            </a:pPr>
            <a:r>
              <a:rPr kumimoji="1" lang="zh-CN" altLang="en-US" sz="24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反之，水温</a:t>
            </a:r>
            <a:r>
              <a:rPr kumimoji="1" lang="zh-CN" altLang="en-US" sz="2400" b="1" dirty="0">
                <a:latin typeface="幼圆" panose="02010509060101010101" pitchFamily="49" charset="-122"/>
                <a:ea typeface="幼圆" panose="02010509060101010101" pitchFamily="49" charset="-122"/>
              </a:rPr>
              <a:t>下降，</a:t>
            </a:r>
            <a:r>
              <a:rPr kumimoji="1" lang="zh-CN" altLang="en-US" sz="24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重物能自动升高吗</a:t>
            </a:r>
            <a:r>
              <a:rPr kumimoji="1" lang="zh-CN" altLang="en-US" sz="2400" b="1" dirty="0" smtClean="0">
                <a:solidFill>
                  <a:srgbClr val="FF33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？</a:t>
            </a:r>
            <a:endParaRPr kumimoji="1" lang="zh-CN" altLang="en-US" sz="2400" b="1" dirty="0">
              <a:solidFill>
                <a:srgbClr val="FF33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7176" name="Text Box 8"/>
          <p:cNvSpPr txBox="1">
            <a:spLocks noChangeArrowheads="1"/>
          </p:cNvSpPr>
          <p:nvPr/>
        </p:nvSpPr>
        <p:spPr bwMode="auto">
          <a:xfrm>
            <a:off x="3381350" y="4057318"/>
            <a:ext cx="5558755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zh-CN" altLang="en-US" sz="2400" b="1" dirty="0">
                <a:latin typeface="幼圆" panose="02010509060101010101" pitchFamily="49" charset="-122"/>
                <a:ea typeface="幼圆" panose="02010509060101010101" pitchFamily="49" charset="-122"/>
              </a:rPr>
              <a:t>电流通过电阻，产生</a:t>
            </a:r>
            <a:r>
              <a:rPr kumimoji="1" lang="zh-CN" altLang="en-US" sz="24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热量</a:t>
            </a:r>
            <a:endParaRPr kumimoji="1" lang="en-US" altLang="zh-CN" sz="2400" b="1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0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反之，对</a:t>
            </a:r>
            <a:r>
              <a:rPr kumimoji="1" lang="zh-CN" altLang="en-US" sz="2000" b="1" dirty="0">
                <a:latin typeface="幼圆" panose="02010509060101010101" pitchFamily="49" charset="-122"/>
                <a:ea typeface="幼圆" panose="02010509060101010101" pitchFamily="49" charset="-122"/>
              </a:rPr>
              <a:t>电阻加热，电阻</a:t>
            </a:r>
            <a:r>
              <a:rPr kumimoji="1" lang="zh-CN" altLang="en-US" sz="20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内能产生反向电流吗</a:t>
            </a:r>
            <a:r>
              <a:rPr kumimoji="1" lang="zh-CN" altLang="en-US" sz="2000" b="1" dirty="0" smtClean="0">
                <a:solidFill>
                  <a:srgbClr val="FF33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？</a:t>
            </a:r>
            <a:endParaRPr kumimoji="1" lang="zh-CN" altLang="en-US" sz="2000" b="1" dirty="0">
              <a:solidFill>
                <a:srgbClr val="FF33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138240" name="Picture 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955891"/>
            <a:ext cx="3529013" cy="283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328192" y="154754"/>
            <a:ext cx="4693914" cy="63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800" b="1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自发过程的方向性</a:t>
            </a:r>
            <a:r>
              <a:rPr kumimoji="1" lang="en-US" altLang="zh-CN" sz="2800" b="1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-</a:t>
            </a:r>
            <a:r>
              <a:rPr kumimoji="1" lang="zh-CN" altLang="en-US" sz="2800" b="1" dirty="0" smtClean="0">
                <a:solidFill>
                  <a:srgbClr val="0033CC"/>
                </a:solidFill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功热转化</a:t>
            </a:r>
            <a:endParaRPr kumimoji="1" lang="zh-CN" altLang="en-US" sz="2800" b="1" dirty="0">
              <a:solidFill>
                <a:srgbClr val="0033CC"/>
              </a:solidFill>
              <a:latin typeface="幼圆" panose="02010509060101010101" pitchFamily="49" charset="-122"/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3700935" y="2592890"/>
            <a:ext cx="5443065" cy="943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000" b="1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若只考虑热力学第一定律，只要</a:t>
            </a:r>
            <a:r>
              <a:rPr kumimoji="1" lang="zh-CN" altLang="en-US" sz="20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重物位能增加小于等于水降内能减少</a:t>
            </a:r>
            <a:r>
              <a:rPr kumimoji="1" lang="zh-CN" altLang="en-US" sz="2000" b="1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，并不</a:t>
            </a:r>
            <a:r>
              <a:rPr kumimoji="1" lang="zh-CN" altLang="en-US" sz="20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违反第一定律。</a:t>
            </a: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3552477" y="5203602"/>
            <a:ext cx="5558755" cy="943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000" b="1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若</a:t>
            </a:r>
            <a:r>
              <a:rPr kumimoji="1" lang="zh-CN" altLang="en-US" sz="20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只考虑热力学第一定律，只要电能不</a:t>
            </a:r>
            <a:r>
              <a:rPr kumimoji="1" lang="zh-CN" altLang="en-US" sz="2000" b="1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大于</a:t>
            </a:r>
            <a:endParaRPr kumimoji="1" lang="en-US" altLang="zh-CN" sz="2000" b="1" dirty="0" smtClean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000" b="1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加入的热能，</a:t>
            </a:r>
            <a:r>
              <a:rPr kumimoji="1" lang="zh-CN" altLang="en-US" sz="20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并</a:t>
            </a:r>
            <a:r>
              <a:rPr kumimoji="1" lang="zh-CN" altLang="en-US" sz="2000" b="1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不违反</a:t>
            </a:r>
            <a:r>
              <a:rPr kumimoji="1" lang="zh-CN" altLang="en-US" sz="20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第一定律。</a:t>
            </a:r>
          </a:p>
        </p:txBody>
      </p:sp>
      <p:pic>
        <p:nvPicPr>
          <p:cNvPr id="11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211" y="4014952"/>
            <a:ext cx="3098377" cy="215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直接连接符 11"/>
          <p:cNvCxnSpPr/>
          <p:nvPr/>
        </p:nvCxnSpPr>
        <p:spPr bwMode="auto">
          <a:xfrm>
            <a:off x="208211" y="3933056"/>
            <a:ext cx="8727107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809621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6" grpId="0"/>
      <p:bldP spid="9" grpId="0"/>
      <p:bldP spid="1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282575" y="239713"/>
            <a:ext cx="379142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zh-CN" altLang="en-US" sz="2800" b="1" dirty="0" smtClean="0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不可逆绝热过程的</a:t>
            </a:r>
            <a:r>
              <a:rPr lang="zh-CN" altLang="en-US" sz="2800" b="1" dirty="0" smtClean="0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熵增</a:t>
            </a:r>
            <a:endParaRPr lang="en-US" altLang="zh-CN" sz="2800" b="1" dirty="0">
              <a:solidFill>
                <a:srgbClr val="0033CC"/>
              </a:solidFill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圆角矩形 2"/>
          <p:cNvSpPr/>
          <p:nvPr/>
        </p:nvSpPr>
        <p:spPr bwMode="auto">
          <a:xfrm>
            <a:off x="257213" y="2110659"/>
            <a:ext cx="8773590" cy="2725009"/>
          </a:xfrm>
          <a:prstGeom prst="roundRect">
            <a:avLst/>
          </a:prstGeom>
          <a:solidFill>
            <a:srgbClr val="FFFFCC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u"/>
              <a:tabLst/>
            </a:pPr>
            <a:r>
              <a:rPr kumimoji="0" lang="zh-CN" altLang="en-US" sz="1900" b="1" i="0" u="none" strike="noStrike" cap="none" normalizeH="0" baseline="0" dirty="0" smtClean="0">
                <a:ln>
                  <a:noFill/>
                </a:ln>
                <a:effectLst/>
                <a:latin typeface="幼圆" panose="02010509060101010101" pitchFamily="49" charset="-122"/>
                <a:ea typeface="幼圆" panose="02010509060101010101" pitchFamily="49" charset="-122"/>
              </a:rPr>
              <a:t>闭口系  可逆绝热</a:t>
            </a:r>
            <a:r>
              <a:rPr kumimoji="0" lang="zh-CN" altLang="en-US" sz="19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幼圆" panose="02010509060101010101" pitchFamily="49" charset="-122"/>
                <a:ea typeface="幼圆" panose="02010509060101010101" pitchFamily="49" charset="-122"/>
              </a:rPr>
              <a:t>过程</a:t>
            </a:r>
            <a:r>
              <a:rPr kumimoji="0" lang="zh-CN" altLang="en-US" sz="1900" b="1" i="0" u="none" strike="noStrike" cap="none" normalizeH="0" baseline="0" dirty="0" smtClean="0">
                <a:ln>
                  <a:noFill/>
                </a:ln>
                <a:effectLst/>
                <a:latin typeface="幼圆" panose="02010509060101010101" pitchFamily="49" charset="-122"/>
                <a:ea typeface="幼圆" panose="02010509060101010101" pitchFamily="49" charset="-122"/>
              </a:rPr>
              <a:t>中熵不变，是定熵过程。</a:t>
            </a:r>
            <a:endParaRPr kumimoji="0" lang="en-US" altLang="zh-CN" sz="1900" b="1" i="0" u="none" strike="noStrike" cap="none" normalizeH="0" baseline="0" dirty="0" smtClean="0">
              <a:ln>
                <a:noFill/>
              </a:ln>
              <a:effectLst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R="0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tabLst/>
            </a:pPr>
            <a:r>
              <a:rPr kumimoji="0" lang="zh-CN" altLang="en-US" sz="1900" b="1" i="0" u="none" strike="noStrike" cap="none" normalizeH="0" baseline="0" dirty="0" smtClean="0">
                <a:ln>
                  <a:noFill/>
                </a:ln>
                <a:effectLst/>
                <a:latin typeface="幼圆" panose="02010509060101010101" pitchFamily="49" charset="-122"/>
                <a:ea typeface="幼圆" panose="02010509060101010101" pitchFamily="49" charset="-122"/>
              </a:rPr>
              <a:t>  不可逆绝热</a:t>
            </a:r>
            <a:r>
              <a:rPr kumimoji="0" lang="zh-CN" altLang="en-US" sz="19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幼圆" panose="02010509060101010101" pitchFamily="49" charset="-122"/>
                <a:ea typeface="幼圆" panose="02010509060101010101" pitchFamily="49" charset="-122"/>
              </a:rPr>
              <a:t>过程</a:t>
            </a:r>
            <a:r>
              <a:rPr kumimoji="0" lang="zh-CN" altLang="en-US" sz="1900" b="1" i="0" u="none" strike="noStrike" cap="none" normalizeH="0" baseline="0" dirty="0" smtClean="0">
                <a:ln>
                  <a:noFill/>
                </a:ln>
                <a:effectLst/>
                <a:latin typeface="幼圆" panose="02010509060101010101" pitchFamily="49" charset="-122"/>
                <a:ea typeface="幼圆" panose="02010509060101010101" pitchFamily="49" charset="-122"/>
              </a:rPr>
              <a:t>中，工质熵必定增大。熵增大的原因是在过程中，存在着不可逆因素引起的耗散效应，使损失的机械功转化为热能</a:t>
            </a:r>
            <a:r>
              <a:rPr lang="en-US" altLang="zh-CN" sz="19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(</a:t>
            </a:r>
            <a:r>
              <a:rPr lang="zh-CN" altLang="en-US" sz="19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耗散热</a:t>
            </a:r>
            <a:r>
              <a:rPr kumimoji="0" lang="en-US" altLang="zh-CN" sz="1900" b="1" i="0" u="none" strike="noStrike" cap="none" normalizeH="0" baseline="0" dirty="0" smtClean="0">
                <a:ln>
                  <a:noFill/>
                </a:ln>
                <a:effectLst/>
                <a:latin typeface="幼圆" panose="02010509060101010101" pitchFamily="49" charset="-122"/>
                <a:ea typeface="幼圆" panose="02010509060101010101" pitchFamily="49" charset="-122"/>
              </a:rPr>
              <a:t>)</a:t>
            </a:r>
            <a:r>
              <a:rPr kumimoji="0" lang="zh-CN" altLang="en-US" sz="1900" b="1" i="0" u="none" strike="noStrike" cap="none" normalizeH="0" baseline="0" dirty="0" smtClean="0">
                <a:ln>
                  <a:noFill/>
                </a:ln>
                <a:effectLst/>
                <a:latin typeface="幼圆" panose="02010509060101010101" pitchFamily="49" charset="-122"/>
                <a:ea typeface="幼圆" panose="02010509060101010101" pitchFamily="49" charset="-122"/>
              </a:rPr>
              <a:t>被工质吸收。</a:t>
            </a:r>
            <a:endParaRPr kumimoji="0" lang="en-US" altLang="zh-CN" sz="1900" b="1" i="0" u="none" strike="noStrike" cap="none" normalizeH="0" baseline="0" dirty="0" smtClean="0">
              <a:ln>
                <a:noFill/>
              </a:ln>
              <a:effectLst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342900" marR="0" indent="-342900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u"/>
              <a:tabLst/>
            </a:pPr>
            <a:r>
              <a:rPr kumimoji="0" lang="zh-CN" altLang="en-US" sz="1900" b="1" i="0" u="none" strike="noStrike" cap="none" normalizeH="0" baseline="0" dirty="0" smtClean="0">
                <a:ln>
                  <a:noFill/>
                </a:ln>
                <a:effectLst/>
                <a:latin typeface="幼圆" panose="02010509060101010101" pitchFamily="49" charset="-122"/>
                <a:ea typeface="幼圆" panose="02010509060101010101" pitchFamily="49" charset="-122"/>
              </a:rPr>
              <a:t>由耗散产生的熵增量，叫做</a:t>
            </a:r>
            <a:r>
              <a:rPr kumimoji="0" lang="zh-CN" altLang="en-US" sz="1900" b="1" i="0" u="none" strike="noStrike" cap="none" normalizeH="0" baseline="0" dirty="0" smtClean="0">
                <a:ln>
                  <a:noFill/>
                </a:ln>
                <a:solidFill>
                  <a:srgbClr val="0033CC"/>
                </a:solidFill>
                <a:effectLst/>
                <a:latin typeface="幼圆" panose="02010509060101010101" pitchFamily="49" charset="-122"/>
                <a:ea typeface="幼圆" panose="02010509060101010101" pitchFamily="49" charset="-122"/>
              </a:rPr>
              <a:t>熵产</a:t>
            </a:r>
            <a:r>
              <a:rPr kumimoji="0" lang="zh-CN" altLang="en-US" sz="1900" b="1" i="0" u="none" strike="noStrike" cap="none" normalizeH="0" baseline="0" dirty="0" smtClean="0">
                <a:ln>
                  <a:noFill/>
                </a:ln>
                <a:effectLst/>
                <a:latin typeface="幼圆" panose="02010509060101010101" pitchFamily="49" charset="-122"/>
                <a:ea typeface="幼圆" panose="02010509060101010101" pitchFamily="49" charset="-122"/>
              </a:rPr>
              <a:t>，以</a:t>
            </a:r>
            <a:r>
              <a:rPr kumimoji="0" lang="en-US" altLang="zh-CN" sz="1900" b="1" i="1" u="none" strike="noStrike" cap="none" normalizeH="0" baseline="0" dirty="0" err="1" smtClean="0">
                <a:ln>
                  <a:noFill/>
                </a:ln>
                <a:solidFill>
                  <a:srgbClr val="0033CC"/>
                </a:solidFill>
                <a:effectLst/>
                <a:ea typeface="幼圆" panose="02010509060101010101" pitchFamily="49" charset="-122"/>
                <a:cs typeface="Times New Roman" panose="02020603050405020304" pitchFamily="18" charset="0"/>
              </a:rPr>
              <a:t>S</a:t>
            </a:r>
            <a:r>
              <a:rPr kumimoji="0" lang="en-US" altLang="zh-CN" sz="1900" b="1" i="1" u="none" strike="noStrike" cap="none" normalizeH="0" baseline="-25000" dirty="0" err="1" smtClean="0">
                <a:ln>
                  <a:noFill/>
                </a:ln>
                <a:solidFill>
                  <a:srgbClr val="0033CC"/>
                </a:solidFill>
                <a:effectLst/>
                <a:ea typeface="幼圆" panose="02010509060101010101" pitchFamily="49" charset="-122"/>
                <a:cs typeface="Times New Roman" panose="02020603050405020304" pitchFamily="18" charset="0"/>
              </a:rPr>
              <a:t>g</a:t>
            </a:r>
            <a:r>
              <a:rPr kumimoji="0" lang="zh-CN" altLang="en-US" sz="1900" b="1" i="0" u="none" strike="noStrike" cap="none" normalizeH="0" baseline="0" dirty="0" smtClean="0">
                <a:ln>
                  <a:noFill/>
                </a:ln>
                <a:effectLst/>
                <a:ea typeface="幼圆" panose="02010509060101010101" pitchFamily="49" charset="-122"/>
                <a:cs typeface="Times New Roman" panose="02020603050405020304" pitchFamily="18" charset="0"/>
              </a:rPr>
              <a:t>表示。</a:t>
            </a:r>
            <a:endParaRPr kumimoji="0" lang="en-US" altLang="zh-CN" sz="1900" b="1" i="0" u="none" strike="noStrike" cap="none" normalizeH="0" baseline="0" dirty="0" smtClean="0">
              <a:ln>
                <a:noFill/>
              </a:ln>
              <a:effectLst/>
              <a:ea typeface="幼圆" panose="02010509060101010101" pitchFamily="49" charset="-122"/>
              <a:cs typeface="Times New Roman" panose="02020603050405020304" pitchFamily="18" charset="0"/>
            </a:endParaRPr>
          </a:p>
          <a:p>
            <a:pPr marL="342900" marR="0" indent="-342900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u"/>
              <a:tabLst/>
            </a:pPr>
            <a:r>
              <a:rPr lang="zh-CN" altLang="en-US" sz="1900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内部存在不可逆耗散效应是</a:t>
            </a:r>
            <a:r>
              <a:rPr lang="zh-CN" altLang="en-US" sz="1900" b="1" dirty="0" smtClean="0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绝热闭口系</a:t>
            </a:r>
            <a:r>
              <a:rPr lang="zh-CN" altLang="en-US" sz="1900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熵增大的唯一原因，其</a:t>
            </a:r>
            <a:r>
              <a:rPr lang="zh-CN" altLang="en-US" sz="1900" b="1" dirty="0" smtClean="0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熵变量</a:t>
            </a:r>
            <a:r>
              <a:rPr lang="zh-CN" altLang="en-US" sz="1900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等于</a:t>
            </a:r>
            <a:r>
              <a:rPr lang="zh-CN" altLang="en-US" sz="1900" b="1" dirty="0" smtClean="0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熵产</a:t>
            </a:r>
            <a:r>
              <a:rPr lang="zh-CN" altLang="en-US" sz="1900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。</a:t>
            </a:r>
            <a:endParaRPr kumimoji="0" lang="zh-CN" altLang="en-US" sz="1900" b="1" i="0" u="none" strike="noStrike" cap="none" normalizeH="0" baseline="0" dirty="0" smtClean="0">
              <a:ln>
                <a:noFill/>
              </a:ln>
              <a:effectLst/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" name="Objec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5254370"/>
              </p:ext>
            </p:extLst>
          </p:nvPr>
        </p:nvGraphicFramePr>
        <p:xfrm>
          <a:off x="5381781" y="4255812"/>
          <a:ext cx="2171626" cy="5708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3372" name="Equation" r:id="rId3" imgW="939600" imgH="241200" progId="Equation.DSMT4">
                  <p:embed/>
                </p:oleObj>
              </mc:Choice>
              <mc:Fallback>
                <p:oleObj name="Equation" r:id="rId3" imgW="939600" imgH="24120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1781" y="4255812"/>
                        <a:ext cx="2171626" cy="5708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8293452"/>
              </p:ext>
            </p:extLst>
          </p:nvPr>
        </p:nvGraphicFramePr>
        <p:xfrm>
          <a:off x="2389597" y="4255812"/>
          <a:ext cx="2198167" cy="5798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3373" name="Equation" r:id="rId5" imgW="863280" imgH="241200" progId="Equation.DSMT4">
                  <p:embed/>
                </p:oleObj>
              </mc:Choice>
              <mc:Fallback>
                <p:oleObj name="Equation" r:id="rId5" imgW="863280" imgH="24120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9597" y="4255812"/>
                        <a:ext cx="2198167" cy="5798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圆角矩形 5"/>
          <p:cNvSpPr/>
          <p:nvPr/>
        </p:nvSpPr>
        <p:spPr bwMode="auto">
          <a:xfrm>
            <a:off x="282575" y="4887174"/>
            <a:ext cx="8712260" cy="13658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u"/>
              <a:tabLst/>
            </a:pPr>
            <a:r>
              <a:rPr kumimoji="0" lang="zh-CN" altLang="en-US" b="1" i="0" u="none" strike="noStrike" cap="none" normalizeH="0" baseline="0" dirty="0" smtClean="0">
                <a:ln>
                  <a:noFill/>
                </a:ln>
                <a:effectLst/>
                <a:ea typeface="幼圆" panose="02010509060101010101" pitchFamily="49" charset="-122"/>
                <a:cs typeface="Times New Roman" panose="02020603050405020304" pitchFamily="18" charset="0"/>
              </a:rPr>
              <a:t>过程中不可逆损失越大，耗散热越大，熵产也越大。</a:t>
            </a:r>
            <a:endParaRPr kumimoji="0" lang="en-US" altLang="zh-CN" b="1" i="0" u="none" strike="noStrike" cap="none" normalizeH="0" baseline="0" dirty="0" smtClean="0">
              <a:ln>
                <a:noFill/>
              </a:ln>
              <a:effectLst/>
              <a:ea typeface="幼圆" panose="02010509060101010101" pitchFamily="49" charset="-122"/>
              <a:cs typeface="Times New Roman" panose="02020603050405020304" pitchFamily="18" charset="0"/>
            </a:endParaRPr>
          </a:p>
          <a:p>
            <a:pPr marL="342900" marR="0" indent="-34290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u"/>
              <a:tabLst/>
            </a:pPr>
            <a:r>
              <a:rPr lang="zh-CN" altLang="en-US" b="1" dirty="0">
                <a:ea typeface="幼圆" panose="02010509060101010101" pitchFamily="49" charset="-122"/>
                <a:cs typeface="Times New Roman" panose="02020603050405020304" pitchFamily="18" charset="0"/>
              </a:rPr>
              <a:t>熵产</a:t>
            </a:r>
            <a:r>
              <a:rPr lang="zh-CN" altLang="en-US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是不可逆性对系统熵变的“贡献”，熵产可作为</a:t>
            </a:r>
            <a:r>
              <a:rPr lang="zh-CN" altLang="en-US" b="1" dirty="0" smtClean="0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过程不可逆程度</a:t>
            </a:r>
            <a:r>
              <a:rPr lang="zh-CN" altLang="en-US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的量度。</a:t>
            </a:r>
            <a:endParaRPr lang="en-US" altLang="zh-CN" b="1" dirty="0" smtClean="0">
              <a:ea typeface="幼圆" panose="02010509060101010101" pitchFamily="49" charset="-122"/>
              <a:cs typeface="Times New Roman" panose="02020603050405020304" pitchFamily="18" charset="0"/>
            </a:endParaRPr>
          </a:p>
          <a:p>
            <a:pPr marL="342900" marR="0" indent="-34290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u"/>
              <a:tabLst/>
            </a:pPr>
            <a:r>
              <a:rPr kumimoji="0" lang="zh-CN" altLang="en-US" b="1" i="0" u="none" strike="noStrike" cap="none" normalizeH="0" baseline="0" dirty="0">
                <a:ln>
                  <a:noFill/>
                </a:ln>
                <a:effectLst/>
                <a:ea typeface="幼圆" panose="02010509060101010101" pitchFamily="49" charset="-122"/>
                <a:cs typeface="Times New Roman" panose="02020603050405020304" pitchFamily="18" charset="0"/>
              </a:rPr>
              <a:t>熵</a:t>
            </a:r>
            <a:r>
              <a:rPr kumimoji="0" lang="zh-CN" altLang="en-US" b="1" i="0" u="none" strike="noStrike" cap="none" normalizeH="0" baseline="0" dirty="0" smtClean="0">
                <a:ln>
                  <a:noFill/>
                </a:ln>
                <a:effectLst/>
                <a:ea typeface="幼圆" panose="02010509060101010101" pitchFamily="49" charset="-122"/>
                <a:cs typeface="Times New Roman" panose="02020603050405020304" pitchFamily="18" charset="0"/>
              </a:rPr>
              <a:t>产只可能是正值，极限情况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effectLst/>
                <a:ea typeface="幼圆" panose="02010509060101010101" pitchFamily="49" charset="-122"/>
                <a:cs typeface="Times New Roman" panose="02020603050405020304" pitchFamily="18" charset="0"/>
              </a:rPr>
              <a:t>(</a:t>
            </a:r>
            <a:r>
              <a:rPr kumimoji="0" lang="zh-CN" altLang="en-US" b="1" i="0" u="none" strike="noStrike" cap="none" normalizeH="0" baseline="0" dirty="0" smtClean="0">
                <a:ln>
                  <a:noFill/>
                </a:ln>
                <a:effectLst/>
                <a:ea typeface="幼圆" panose="02010509060101010101" pitchFamily="49" charset="-122"/>
                <a:cs typeface="Times New Roman" panose="02020603050405020304" pitchFamily="18" charset="0"/>
              </a:rPr>
              <a:t>可逆过程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effectLst/>
                <a:ea typeface="幼圆" panose="02010509060101010101" pitchFamily="49" charset="-122"/>
                <a:cs typeface="Times New Roman" panose="02020603050405020304" pitchFamily="18" charset="0"/>
              </a:rPr>
              <a:t>)</a:t>
            </a:r>
            <a:r>
              <a:rPr kumimoji="0" lang="zh-CN" altLang="en-US" b="1" i="0" u="none" strike="noStrike" cap="none" normalizeH="0" baseline="0" dirty="0" smtClean="0">
                <a:ln>
                  <a:noFill/>
                </a:ln>
                <a:effectLst/>
                <a:ea typeface="幼圆" panose="02010509060101010101" pitchFamily="49" charset="-122"/>
                <a:cs typeface="Times New Roman" panose="02020603050405020304" pitchFamily="18" charset="0"/>
              </a:rPr>
              <a:t>为零。</a:t>
            </a:r>
          </a:p>
        </p:txBody>
      </p:sp>
      <p:graphicFrame>
        <p:nvGraphicFramePr>
          <p:cNvPr id="7" name="Objec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7900263"/>
              </p:ext>
            </p:extLst>
          </p:nvPr>
        </p:nvGraphicFramePr>
        <p:xfrm>
          <a:off x="893746" y="1466088"/>
          <a:ext cx="1089819" cy="4983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3374" name="Equation" r:id="rId7" imgW="469800" imgH="203040" progId="Equation.DSMT4">
                  <p:embed/>
                </p:oleObj>
              </mc:Choice>
              <mc:Fallback>
                <p:oleObj name="Equation" r:id="rId7" imgW="469800" imgH="20304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3746" y="1466088"/>
                        <a:ext cx="1089819" cy="4983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96826258"/>
              </p:ext>
            </p:extLst>
          </p:nvPr>
        </p:nvGraphicFramePr>
        <p:xfrm>
          <a:off x="2183243" y="1265197"/>
          <a:ext cx="2115171" cy="9001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3375" name="Equation" r:id="rId9" imgW="850680" imgH="431640" progId="Equation.DSMT4">
                  <p:embed/>
                </p:oleObj>
              </mc:Choice>
              <mc:Fallback>
                <p:oleObj name="Equation" r:id="rId9" imgW="850680" imgH="43164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3243" y="1265197"/>
                        <a:ext cx="2115171" cy="9001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圆角矩形 8"/>
          <p:cNvSpPr/>
          <p:nvPr/>
        </p:nvSpPr>
        <p:spPr bwMode="auto">
          <a:xfrm>
            <a:off x="179512" y="848170"/>
            <a:ext cx="3016021" cy="644693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>
              <a:buClr>
                <a:srgbClr val="FF0000"/>
              </a:buClr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幼圆" panose="02010509060101010101" pitchFamily="49" charset="-122"/>
                <a:ea typeface="幼圆" panose="02010509060101010101" pitchFamily="49" charset="-122"/>
              </a:rPr>
              <a:t>对于闭口绝热系统</a:t>
            </a:r>
          </a:p>
        </p:txBody>
      </p:sp>
      <p:graphicFrame>
        <p:nvGraphicFramePr>
          <p:cNvPr id="10" name="Objec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5842232"/>
              </p:ext>
            </p:extLst>
          </p:nvPr>
        </p:nvGraphicFramePr>
        <p:xfrm>
          <a:off x="5482007" y="1401029"/>
          <a:ext cx="1540892" cy="6394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3376" name="Equation" r:id="rId11" imgW="558720" imgH="228600" progId="Equation.DSMT4">
                  <p:embed/>
                </p:oleObj>
              </mc:Choice>
              <mc:Fallback>
                <p:oleObj name="Equation" r:id="rId11" imgW="558720" imgH="22860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2007" y="1401029"/>
                        <a:ext cx="1540892" cy="6394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05377102"/>
              </p:ext>
            </p:extLst>
          </p:nvPr>
        </p:nvGraphicFramePr>
        <p:xfrm>
          <a:off x="7422255" y="1401029"/>
          <a:ext cx="1547218" cy="5902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3377" name="Equation" r:id="rId13" imgW="545760" imgH="228600" progId="Equation.DSMT4">
                  <p:embed/>
                </p:oleObj>
              </mc:Choice>
              <mc:Fallback>
                <p:oleObj name="Equation" r:id="rId13" imgW="545760" imgH="22860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22255" y="1401029"/>
                        <a:ext cx="1547218" cy="5902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右箭头 11"/>
          <p:cNvSpPr/>
          <p:nvPr/>
        </p:nvSpPr>
        <p:spPr bwMode="auto">
          <a:xfrm>
            <a:off x="4671373" y="1401029"/>
            <a:ext cx="426354" cy="593761"/>
          </a:xfrm>
          <a:prstGeom prst="rightArrow">
            <a:avLst/>
          </a:prstGeom>
          <a:solidFill>
            <a:srgbClr val="FF5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762998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矩形 2"/>
          <p:cNvSpPr>
            <a:spLocks noChangeArrowheads="1"/>
          </p:cNvSpPr>
          <p:nvPr/>
        </p:nvSpPr>
        <p:spPr bwMode="auto">
          <a:xfrm>
            <a:off x="0" y="620713"/>
            <a:ext cx="9144000" cy="431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26979" name="矩形 3"/>
          <p:cNvSpPr>
            <a:spLocks noChangeArrowheads="1"/>
          </p:cNvSpPr>
          <p:nvPr/>
        </p:nvSpPr>
        <p:spPr bwMode="auto">
          <a:xfrm>
            <a:off x="0" y="6021388"/>
            <a:ext cx="9144000" cy="431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26980" name="圆角矩形 4"/>
          <p:cNvSpPr>
            <a:spLocks noChangeArrowheads="1"/>
          </p:cNvSpPr>
          <p:nvPr/>
        </p:nvSpPr>
        <p:spPr bwMode="auto">
          <a:xfrm>
            <a:off x="1187450" y="476250"/>
            <a:ext cx="865188" cy="58324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26981" name="矩形 5"/>
          <p:cNvSpPr>
            <a:spLocks noChangeArrowheads="1"/>
          </p:cNvSpPr>
          <p:nvPr/>
        </p:nvSpPr>
        <p:spPr bwMode="auto">
          <a:xfrm>
            <a:off x="2195513" y="1201738"/>
            <a:ext cx="6553200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latinLnBrk="1" hangingPunct="1"/>
            <a:r>
              <a:rPr kumimoji="1" lang="en-US" altLang="zh-CN" sz="6000" b="1">
                <a:solidFill>
                  <a:srgbClr val="0033C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5-5</a:t>
            </a:r>
            <a:r>
              <a:rPr kumimoji="1" lang="en-US" altLang="zh-CN" sz="3600" b="1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</a:p>
          <a:p>
            <a:pPr eaLnBrk="1" latinLnBrk="1" hangingPunct="1"/>
            <a:endParaRPr kumimoji="1" lang="en-US" altLang="zh-CN" sz="3600" b="1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eaLnBrk="1" latinLnBrk="1" hangingPunct="1"/>
            <a:r>
              <a:rPr kumimoji="1" lang="en-US" altLang="zh-CN" sz="3600" b="1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       </a:t>
            </a:r>
            <a:r>
              <a:rPr kumimoji="1" lang="zh-CN" altLang="en-US" sz="3600" b="1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熵方程</a:t>
            </a:r>
            <a:endParaRPr kumimoji="1" lang="en-US" altLang="zh-CN" sz="3600" b="1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26982" name="矩形 5"/>
          <p:cNvSpPr>
            <a:spLocks noChangeArrowheads="1"/>
          </p:cNvSpPr>
          <p:nvPr/>
        </p:nvSpPr>
        <p:spPr bwMode="auto">
          <a:xfrm>
            <a:off x="250825" y="6381750"/>
            <a:ext cx="8893175" cy="4762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26826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282575" y="239713"/>
            <a:ext cx="403187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zh-CN" altLang="en-US" sz="2800" b="1" dirty="0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闭口</a:t>
            </a:r>
            <a:r>
              <a:rPr lang="zh-CN" altLang="en-US" sz="2800" b="1" dirty="0" smtClean="0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系</a:t>
            </a:r>
            <a:r>
              <a:rPr lang="en-US" altLang="zh-CN" sz="2800" b="1" dirty="0" smtClean="0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2800" b="1" dirty="0" smtClean="0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控制质量</a:t>
            </a:r>
            <a:r>
              <a:rPr lang="en-US" altLang="zh-CN" sz="2800" b="1" dirty="0" smtClean="0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800" b="1" dirty="0" smtClean="0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熵方程</a:t>
            </a:r>
            <a:endParaRPr lang="en-US" altLang="zh-CN" sz="2800" b="1" dirty="0">
              <a:solidFill>
                <a:srgbClr val="FF0000"/>
              </a:solidFill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圆角矩形 2"/>
          <p:cNvSpPr/>
          <p:nvPr/>
        </p:nvSpPr>
        <p:spPr bwMode="auto">
          <a:xfrm>
            <a:off x="323528" y="908720"/>
            <a:ext cx="8640960" cy="1207082"/>
          </a:xfrm>
          <a:prstGeom prst="roundRect">
            <a:avLst/>
          </a:prstGeom>
          <a:solidFill>
            <a:srgbClr val="CCFF99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u"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effectLst/>
                <a:ea typeface="幼圆" panose="02010509060101010101" pitchFamily="49" charset="-122"/>
                <a:cs typeface="Times New Roman" panose="02020603050405020304" pitchFamily="18" charset="0"/>
              </a:rPr>
              <a:t>由热力学第二定律可知，不可逆微元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ea typeface="幼圆" panose="02010509060101010101" pitchFamily="49" charset="-122"/>
                <a:cs typeface="Times New Roman" panose="02020603050405020304" pitchFamily="18" charset="0"/>
              </a:rPr>
              <a:t>过程的熵变</a:t>
            </a:r>
            <a:r>
              <a:rPr kumimoji="0" lang="en-US" altLang="zh-CN" sz="2000" b="1" i="1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ea typeface="幼圆" panose="02010509060101010101" pitchFamily="49" charset="-122"/>
                <a:cs typeface="Times New Roman" panose="02020603050405020304" pitchFamily="18" charset="0"/>
              </a:rPr>
              <a:t>dS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effectLst/>
                <a:ea typeface="幼圆" panose="02010509060101010101" pitchFamily="49" charset="-122"/>
                <a:cs typeface="Times New Roman" panose="02020603050405020304" pitchFamily="18" charset="0"/>
              </a:rPr>
              <a:t>大于过程中            ，</a:t>
            </a:r>
            <a:endParaRPr kumimoji="0" lang="en-US" altLang="zh-CN" sz="2000" b="1" i="0" u="none" strike="noStrike" cap="none" normalizeH="0" baseline="0" dirty="0" smtClean="0">
              <a:ln>
                <a:noFill/>
              </a:ln>
              <a:effectLst/>
              <a:ea typeface="幼圆" panose="02010509060101010101" pitchFamily="49" charset="-122"/>
              <a:cs typeface="Times New Roman" panose="02020603050405020304" pitchFamily="18" charset="0"/>
            </a:endParaRPr>
          </a:p>
          <a:p>
            <a:pPr marR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tabLst/>
            </a:pPr>
            <a:r>
              <a:rPr lang="en-US" altLang="zh-CN" sz="2000" b="1" dirty="0">
                <a:ea typeface="幼圆" panose="020105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     </a:t>
            </a:r>
            <a:r>
              <a:rPr lang="zh-CN" altLang="en-US" sz="2000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其差值即为不可逆因素造成的</a:t>
            </a:r>
            <a:r>
              <a:rPr lang="zh-CN" altLang="en-US" sz="2000" b="1" dirty="0" smtClean="0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熵产</a:t>
            </a:r>
            <a:r>
              <a:rPr lang="zh-CN" altLang="en-US" sz="2000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             ，也即：</a:t>
            </a:r>
            <a:endParaRPr kumimoji="0" lang="zh-CN" altLang="en-US" sz="2000" b="1" i="0" u="none" strike="noStrike" cap="none" normalizeH="0" baseline="0" dirty="0" smtClean="0">
              <a:ln>
                <a:noFill/>
              </a:ln>
              <a:effectLst/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" name="Objec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1535491"/>
              </p:ext>
            </p:extLst>
          </p:nvPr>
        </p:nvGraphicFramePr>
        <p:xfrm>
          <a:off x="1115616" y="2185958"/>
          <a:ext cx="3024336" cy="1015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1861" name="Equation" r:id="rId3" imgW="1117440" imgH="431640" progId="Equation.DSMT4">
                  <p:embed/>
                </p:oleObj>
              </mc:Choice>
              <mc:Fallback>
                <p:oleObj name="Equation" r:id="rId3" imgW="1117440" imgH="43164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2185958"/>
                        <a:ext cx="3024336" cy="1015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圆角矩形 5"/>
          <p:cNvSpPr/>
          <p:nvPr/>
        </p:nvSpPr>
        <p:spPr bwMode="auto">
          <a:xfrm>
            <a:off x="282576" y="4509120"/>
            <a:ext cx="8641158" cy="1671879"/>
          </a:xfrm>
          <a:prstGeom prst="roundRect">
            <a:avLst/>
          </a:prstGeom>
          <a:solidFill>
            <a:srgbClr val="FFFFCC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u"/>
              <a:tabLst/>
            </a:pPr>
            <a:r>
              <a:rPr lang="zh-CN" altLang="en-US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热熵流</a:t>
            </a:r>
            <a:r>
              <a:rPr lang="zh-CN" altLang="en-US" sz="2000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是系统与外界换热引起的系统熵变，可正，可负，可为零，视系统吸热，放热还是绝热而定。</a:t>
            </a:r>
            <a:endParaRPr lang="en-US" altLang="zh-CN" sz="2000" b="1" dirty="0" smtClean="0">
              <a:ea typeface="幼圆" panose="02010509060101010101" pitchFamily="49" charset="-122"/>
              <a:cs typeface="Times New Roman" panose="02020603050405020304" pitchFamily="18" charset="0"/>
            </a:endParaRPr>
          </a:p>
          <a:p>
            <a:pPr marL="342900" marR="0" indent="-34290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u"/>
              <a:tabLst/>
            </a:pPr>
            <a:r>
              <a:rPr lang="zh-CN" altLang="en-US" sz="2000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系统</a:t>
            </a:r>
            <a:r>
              <a:rPr lang="zh-CN" altLang="en-US" sz="2000" b="1" dirty="0" smtClean="0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吸热</a:t>
            </a:r>
            <a:r>
              <a:rPr lang="zh-CN" altLang="en-US" sz="2000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，        为正；系统</a:t>
            </a:r>
            <a:r>
              <a:rPr lang="zh-CN" altLang="en-US" sz="2000" b="1" dirty="0" smtClean="0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放热</a:t>
            </a:r>
            <a:r>
              <a:rPr lang="zh-CN" altLang="en-US" sz="2000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，          为负；系统</a:t>
            </a:r>
            <a:r>
              <a:rPr lang="zh-CN" altLang="en-US" sz="2000" b="1" dirty="0" smtClean="0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绝热</a:t>
            </a:r>
            <a:r>
              <a:rPr lang="zh-CN" altLang="en-US" sz="2000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，          为零。</a:t>
            </a:r>
            <a:endParaRPr kumimoji="0" lang="zh-CN" altLang="en-US" sz="2000" b="1" i="0" u="none" strike="noStrike" cap="none" normalizeH="0" baseline="0" dirty="0" smtClean="0">
              <a:ln>
                <a:noFill/>
              </a:ln>
              <a:effectLst/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7" name="Objec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27345880"/>
              </p:ext>
            </p:extLst>
          </p:nvPr>
        </p:nvGraphicFramePr>
        <p:xfrm>
          <a:off x="5584961" y="2188548"/>
          <a:ext cx="2469598" cy="10306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1862" name="Equation" r:id="rId5" imgW="914400" imgH="431640" progId="Equation.DSMT4">
                  <p:embed/>
                </p:oleObj>
              </mc:Choice>
              <mc:Fallback>
                <p:oleObj name="Equation" r:id="rId5" imgW="914400" imgH="43164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4961" y="2188548"/>
                        <a:ext cx="2469598" cy="10306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999457"/>
              </p:ext>
            </p:extLst>
          </p:nvPr>
        </p:nvGraphicFramePr>
        <p:xfrm>
          <a:off x="1115557" y="3192539"/>
          <a:ext cx="779463" cy="112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1863" name="Equation" r:id="rId7" imgW="266400" imgH="431640" progId="Equation.DSMT4">
                  <p:embed/>
                </p:oleObj>
              </mc:Choice>
              <mc:Fallback>
                <p:oleObj name="Equation" r:id="rId7" imgW="266400" imgH="43164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557" y="3192539"/>
                        <a:ext cx="779463" cy="1127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圆角矩形 9"/>
          <p:cNvSpPr/>
          <p:nvPr/>
        </p:nvSpPr>
        <p:spPr bwMode="auto">
          <a:xfrm>
            <a:off x="1979653" y="3240434"/>
            <a:ext cx="6592644" cy="936104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effectLst/>
                <a:latin typeface="幼圆" panose="02010509060101010101" pitchFamily="49" charset="-122"/>
                <a:ea typeface="幼圆" panose="02010509060101010101" pitchFamily="49" charset="-122"/>
              </a:rPr>
              <a:t>是系统与外界换热量与热源温度的比值，称为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幼圆" panose="02010509060101010101" pitchFamily="49" charset="-122"/>
                <a:ea typeface="幼圆" panose="02010509060101010101" pitchFamily="49" charset="-122"/>
              </a:rPr>
              <a:t>热熵流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effectLst/>
                <a:latin typeface="幼圆" panose="02010509060101010101" pitchFamily="49" charset="-122"/>
                <a:ea typeface="幼圆" panose="02010509060101010101" pitchFamily="49" charset="-122"/>
              </a:rPr>
              <a:t>，</a:t>
            </a:r>
            <a:endParaRPr kumimoji="0" lang="en-US" altLang="zh-CN" sz="2000" b="1" i="0" u="none" strike="noStrike" cap="none" normalizeH="0" baseline="0" dirty="0" smtClean="0">
              <a:ln>
                <a:noFill/>
              </a:ln>
              <a:effectLst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R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tabLst/>
            </a:pPr>
            <a:r>
              <a:rPr lang="zh-CN" altLang="en-US" sz="20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简称熵流，用       表示。</a:t>
            </a:r>
            <a:endParaRPr kumimoji="0" lang="zh-CN" altLang="en-US" sz="2000" b="1" i="0" u="none" strike="noStrike" cap="none" normalizeH="0" baseline="0" dirty="0" smtClean="0">
              <a:ln>
                <a:noFill/>
              </a:ln>
              <a:effectLst/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aphicFrame>
        <p:nvGraphicFramePr>
          <p:cNvPr id="11" name="Objec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7668363"/>
              </p:ext>
            </p:extLst>
          </p:nvPr>
        </p:nvGraphicFramePr>
        <p:xfrm>
          <a:off x="3820689" y="3803674"/>
          <a:ext cx="637716" cy="4689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1864" name="Equation" r:id="rId9" imgW="380880" imgH="241200" progId="Equation.DSMT4">
                  <p:embed/>
                </p:oleObj>
              </mc:Choice>
              <mc:Fallback>
                <p:oleObj name="Equation" r:id="rId9" imgW="380880" imgH="24120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0689" y="3803674"/>
                        <a:ext cx="637716" cy="4689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61826595"/>
              </p:ext>
            </p:extLst>
          </p:nvPr>
        </p:nvGraphicFramePr>
        <p:xfrm>
          <a:off x="7267106" y="5754230"/>
          <a:ext cx="637716" cy="4689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1865" name="Equation" r:id="rId11" imgW="380880" imgH="241200" progId="Equation.DSMT4">
                  <p:embed/>
                </p:oleObj>
              </mc:Choice>
              <mc:Fallback>
                <p:oleObj name="Equation" r:id="rId11" imgW="380880" imgH="24120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67106" y="5754230"/>
                        <a:ext cx="637716" cy="4689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6298425"/>
              </p:ext>
            </p:extLst>
          </p:nvPr>
        </p:nvGraphicFramePr>
        <p:xfrm>
          <a:off x="1979653" y="5754230"/>
          <a:ext cx="637716" cy="4689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1866" name="Equation" r:id="rId13" imgW="380880" imgH="241200" progId="Equation.DSMT4">
                  <p:embed/>
                </p:oleObj>
              </mc:Choice>
              <mc:Fallback>
                <p:oleObj name="Equation" r:id="rId13" imgW="380880" imgH="24120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53" y="5754230"/>
                        <a:ext cx="637716" cy="4689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4027999"/>
              </p:ext>
            </p:extLst>
          </p:nvPr>
        </p:nvGraphicFramePr>
        <p:xfrm>
          <a:off x="4644008" y="5754230"/>
          <a:ext cx="637716" cy="4689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1867" name="Equation" r:id="rId14" imgW="380880" imgH="241200" progId="Equation.DSMT4">
                  <p:embed/>
                </p:oleObj>
              </mc:Choice>
              <mc:Fallback>
                <p:oleObj name="Equation" r:id="rId14" imgW="380880" imgH="24120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4008" y="5754230"/>
                        <a:ext cx="637716" cy="4689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32887856"/>
              </p:ext>
            </p:extLst>
          </p:nvPr>
        </p:nvGraphicFramePr>
        <p:xfrm>
          <a:off x="7843186" y="915988"/>
          <a:ext cx="585154" cy="7825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1868" name="Equation" r:id="rId15" imgW="266400" imgH="431640" progId="Equation.DSMT4">
                  <p:embed/>
                </p:oleObj>
              </mc:Choice>
              <mc:Fallback>
                <p:oleObj name="Equation" r:id="rId15" imgW="266400" imgH="43164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3186" y="915988"/>
                        <a:ext cx="585154" cy="7825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15852391"/>
              </p:ext>
            </p:extLst>
          </p:nvPr>
        </p:nvGraphicFramePr>
        <p:xfrm>
          <a:off x="4788024" y="1519273"/>
          <a:ext cx="576064" cy="50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1869" name="Equation" r:id="rId16" imgW="279360" imgH="241200" progId="Equation.DSMT4">
                  <p:embed/>
                </p:oleObj>
              </mc:Choice>
              <mc:Fallback>
                <p:oleObj name="Equation" r:id="rId16" imgW="279360" imgH="24120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8024" y="1519273"/>
                        <a:ext cx="576064" cy="501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0466759"/>
              </p:ext>
            </p:extLst>
          </p:nvPr>
        </p:nvGraphicFramePr>
        <p:xfrm>
          <a:off x="4554575" y="2511015"/>
          <a:ext cx="557212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1870" name="Equation" r:id="rId18" imgW="190440" imgH="139680" progId="Equation.DSMT4">
                  <p:embed/>
                </p:oleObj>
              </mc:Choice>
              <mc:Fallback>
                <p:oleObj name="Equation" r:id="rId18" imgW="190440" imgH="13968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4575" y="2511015"/>
                        <a:ext cx="557212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3732465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282575" y="239713"/>
            <a:ext cx="403187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zh-CN" altLang="en-US" sz="2800" b="1" dirty="0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闭口</a:t>
            </a:r>
            <a:r>
              <a:rPr lang="zh-CN" altLang="en-US" sz="2800" b="1" dirty="0" smtClean="0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系</a:t>
            </a:r>
            <a:r>
              <a:rPr lang="en-US" altLang="zh-CN" sz="2800" b="1" dirty="0" smtClean="0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2800" b="1" dirty="0" smtClean="0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控制质量</a:t>
            </a:r>
            <a:r>
              <a:rPr lang="en-US" altLang="zh-CN" sz="2800" b="1" dirty="0" smtClean="0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800" b="1" dirty="0" smtClean="0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熵方程</a:t>
            </a:r>
            <a:endParaRPr lang="en-US" altLang="zh-CN" sz="2800" b="1" dirty="0">
              <a:solidFill>
                <a:srgbClr val="FF0000"/>
              </a:solidFill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" name="Objec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7900440"/>
              </p:ext>
            </p:extLst>
          </p:nvPr>
        </p:nvGraphicFramePr>
        <p:xfrm>
          <a:off x="1117326" y="1393282"/>
          <a:ext cx="3197122" cy="7551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2540" name="Equation" r:id="rId3" imgW="1015920" imgH="241200" progId="Equation.DSMT4">
                  <p:embed/>
                </p:oleObj>
              </mc:Choice>
              <mc:Fallback>
                <p:oleObj name="Equation" r:id="rId3" imgW="1015920" imgH="24120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7326" y="1393282"/>
                        <a:ext cx="3197122" cy="7551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圆角矩形 5"/>
          <p:cNvSpPr/>
          <p:nvPr/>
        </p:nvSpPr>
        <p:spPr bwMode="auto">
          <a:xfrm>
            <a:off x="244103" y="3210706"/>
            <a:ext cx="8640960" cy="2773251"/>
          </a:xfrm>
          <a:prstGeom prst="roundRect">
            <a:avLst/>
          </a:prstGeom>
          <a:solidFill>
            <a:srgbClr val="FFFFCC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kumimoji="0" lang="zh-CN" altLang="en-US" b="1" i="0" u="none" strike="noStrike" cap="none" normalizeH="0" baseline="0" dirty="0" smtClean="0">
                <a:ln>
                  <a:noFill/>
                </a:ln>
                <a:effectLst/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系统的</a:t>
            </a:r>
            <a:r>
              <a:rPr kumimoji="0" lang="zh-CN" altLang="en-US" b="1" i="0" u="none" strike="noStrike" cap="none" normalizeH="0" baseline="0" dirty="0" smtClean="0">
                <a:ln>
                  <a:noFill/>
                </a:ln>
                <a:solidFill>
                  <a:srgbClr val="0033CC"/>
                </a:solidFill>
                <a:effectLst/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熵变</a:t>
            </a:r>
            <a:r>
              <a:rPr kumimoji="0" lang="zh-CN" altLang="en-US" b="1" i="0" u="none" strike="noStrike" cap="none" normalizeH="0" baseline="0" dirty="0" smtClean="0">
                <a:ln>
                  <a:noFill/>
                </a:ln>
                <a:effectLst/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只取决于系统的初、终态，可正可负；</a:t>
            </a:r>
            <a:endParaRPr kumimoji="0" lang="en-US" altLang="zh-CN" b="1" i="0" u="none" strike="noStrike" cap="none" normalizeH="0" baseline="0" dirty="0" smtClean="0">
              <a:ln>
                <a:noFill/>
              </a:ln>
              <a:effectLst/>
              <a:latin typeface="幼圆" panose="02010509060101010101" pitchFamily="49" charset="-122"/>
              <a:ea typeface="幼圆" panose="020105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>
                <a:srgbClr val="FF0000"/>
              </a:buClr>
            </a:pPr>
            <a:r>
              <a:rPr lang="en-US" altLang="zh-CN" b="1" dirty="0"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 smtClean="0"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  </a:t>
            </a:r>
            <a:r>
              <a:rPr kumimoji="0" lang="zh-CN" altLang="en-US" b="1" i="0" u="none" strike="noStrike" cap="none" normalizeH="0" baseline="0" dirty="0" smtClean="0">
                <a:ln>
                  <a:noFill/>
                </a:ln>
                <a:solidFill>
                  <a:srgbClr val="0033CC"/>
                </a:solidFill>
                <a:effectLst/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熵流</a:t>
            </a:r>
            <a:r>
              <a:rPr kumimoji="0" lang="zh-CN" altLang="en-US" b="1" i="0" u="none" strike="noStrike" cap="none" normalizeH="0" baseline="0" dirty="0" smtClean="0">
                <a:ln>
                  <a:noFill/>
                </a:ln>
                <a:effectLst/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和</a:t>
            </a:r>
            <a:r>
              <a:rPr kumimoji="0" lang="zh-CN" altLang="en-US" b="1" i="0" u="none" strike="noStrike" cap="none" normalizeH="0" baseline="0" dirty="0" smtClean="0">
                <a:ln>
                  <a:noFill/>
                </a:ln>
                <a:solidFill>
                  <a:srgbClr val="0033CC"/>
                </a:solidFill>
                <a:effectLst/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熵产</a:t>
            </a:r>
            <a:r>
              <a:rPr kumimoji="0" lang="zh-CN" altLang="en-US" b="1" i="0" u="none" strike="noStrike" cap="none" normalizeH="0" baseline="0" dirty="0" smtClean="0">
                <a:ln>
                  <a:noFill/>
                </a:ln>
                <a:effectLst/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不只取决于系统</a:t>
            </a:r>
            <a:r>
              <a:rPr lang="zh-CN" altLang="en-US" b="1" dirty="0"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的初、</a:t>
            </a:r>
            <a:r>
              <a:rPr lang="zh-CN" altLang="en-US" b="1" dirty="0" smtClean="0"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终态，</a:t>
            </a:r>
            <a:r>
              <a:rPr lang="zh-CN" altLang="en-US" b="1" dirty="0" smtClean="0">
                <a:solidFill>
                  <a:srgbClr val="0033CC"/>
                </a:solidFill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与过程有关</a:t>
            </a:r>
            <a:r>
              <a:rPr lang="zh-CN" altLang="en-US" b="1" dirty="0" smtClean="0"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b="1" dirty="0" smtClean="0">
              <a:latin typeface="幼圆" panose="02010509060101010101" pitchFamily="49" charset="-122"/>
              <a:ea typeface="幼圆" panose="020105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lang="zh-CN" altLang="en-US" b="1" dirty="0" smtClean="0"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熵产是非负的，任何可逆过程中均为零，不可逆过程中永远大于零；</a:t>
            </a:r>
            <a:endParaRPr lang="en-US" altLang="zh-CN" b="1" dirty="0" smtClean="0">
              <a:latin typeface="幼圆" panose="02010509060101010101" pitchFamily="49" charset="-122"/>
              <a:ea typeface="幼圆" panose="020105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>
                <a:srgbClr val="FF0000"/>
              </a:buClr>
            </a:pPr>
            <a:r>
              <a:rPr lang="en-US" altLang="zh-CN" b="1" dirty="0" smtClean="0"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   </a:t>
            </a:r>
            <a:r>
              <a:rPr kumimoji="0" lang="zh-CN" altLang="en-US" b="1" i="0" u="none" strike="noStrike" cap="none" normalizeH="0" dirty="0" smtClean="0">
                <a:ln>
                  <a:noFill/>
                </a:ln>
                <a:effectLst/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熵流取决于系统与外界的换热情况，系统吸热为正，放热为负，绝热 为零。</a:t>
            </a:r>
            <a:endParaRPr lang="en-US" altLang="zh-CN" b="1" dirty="0">
              <a:latin typeface="幼圆" panose="02010509060101010101" pitchFamily="49" charset="-122"/>
              <a:ea typeface="幼圆" panose="020105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lang="zh-CN" altLang="en-US" b="1" baseline="0" dirty="0" smtClean="0"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系统与外界传递任何形式的</a:t>
            </a:r>
            <a:r>
              <a:rPr lang="zh-CN" altLang="en-US" b="1" baseline="0" dirty="0" smtClean="0">
                <a:solidFill>
                  <a:srgbClr val="0033CC"/>
                </a:solidFill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可逆功</a:t>
            </a:r>
            <a:r>
              <a:rPr lang="zh-CN" altLang="en-US" b="1" baseline="0" dirty="0" smtClean="0"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时，都不会因此而引起系统熵的变化，也不会引起外界熵的变化。</a:t>
            </a:r>
            <a:endParaRPr kumimoji="0" lang="zh-CN" altLang="en-US" b="1" i="0" u="none" strike="noStrike" cap="none" normalizeH="0" baseline="0" dirty="0" smtClean="0">
              <a:ln>
                <a:noFill/>
              </a:ln>
              <a:effectLst/>
              <a:latin typeface="幼圆" panose="02010509060101010101" pitchFamily="49" charset="-122"/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5" name="Objec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39448729"/>
              </p:ext>
            </p:extLst>
          </p:nvPr>
        </p:nvGraphicFramePr>
        <p:xfrm>
          <a:off x="4973165" y="1395362"/>
          <a:ext cx="2753618" cy="7744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2541" name="Equation" r:id="rId5" imgW="850680" imgH="241200" progId="Equation.DSMT4">
                  <p:embed/>
                </p:oleObj>
              </mc:Choice>
              <mc:Fallback>
                <p:oleObj name="Equation" r:id="rId5" imgW="850680" imgH="24120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3165" y="1395362"/>
                        <a:ext cx="2753618" cy="7744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圆角矩形 6"/>
          <p:cNvSpPr/>
          <p:nvPr/>
        </p:nvSpPr>
        <p:spPr bwMode="auto">
          <a:xfrm>
            <a:off x="1108199" y="2056514"/>
            <a:ext cx="7776864" cy="936104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tabLst/>
            </a:pPr>
            <a:r>
              <a:rPr lang="zh-CN" altLang="en-US" sz="2400" b="1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表示： 闭口系的</a:t>
            </a:r>
            <a:r>
              <a:rPr lang="zh-CN" altLang="en-US" sz="2400" b="1" dirty="0" smtClean="0">
                <a:solidFill>
                  <a:srgbClr val="0033C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熵变</a:t>
            </a:r>
            <a:r>
              <a:rPr lang="zh-CN" altLang="en-US" sz="2400" b="1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等于</a:t>
            </a:r>
            <a:r>
              <a:rPr lang="zh-CN" altLang="en-US" sz="2400" b="1" dirty="0" smtClean="0">
                <a:solidFill>
                  <a:srgbClr val="0033C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热熵流</a:t>
            </a:r>
            <a:r>
              <a:rPr lang="zh-CN" altLang="en-US" sz="2400" b="1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和</a:t>
            </a:r>
            <a:r>
              <a:rPr lang="zh-CN" altLang="en-US" sz="2400" b="1" dirty="0" smtClean="0">
                <a:solidFill>
                  <a:srgbClr val="0033C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熵产</a:t>
            </a:r>
            <a:r>
              <a:rPr lang="zh-CN" altLang="en-US" sz="2400" b="1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之和。</a:t>
            </a:r>
            <a:endParaRPr kumimoji="0" lang="zh-CN" altLang="en-US" sz="24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8" name="圆角矩形 7"/>
          <p:cNvSpPr/>
          <p:nvPr/>
        </p:nvSpPr>
        <p:spPr bwMode="auto">
          <a:xfrm>
            <a:off x="299293" y="1124744"/>
            <a:ext cx="8565752" cy="1763061"/>
          </a:xfrm>
          <a:prstGeom prst="round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tabLst/>
            </a:pPr>
            <a:endParaRPr kumimoji="0" lang="zh-CN" altLang="en-US" sz="2000" b="1" i="0" u="none" strike="noStrike" cap="none" normalizeH="0" baseline="0" dirty="0" smtClean="0">
              <a:ln>
                <a:noFill/>
              </a:ln>
              <a:effectLst/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7590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282575" y="239713"/>
            <a:ext cx="234872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zh-CN" altLang="en-US" sz="2800" b="1" dirty="0" smtClean="0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开口系熵方程</a:t>
            </a:r>
            <a:endParaRPr lang="en-US" altLang="zh-CN" sz="2800" b="1" dirty="0">
              <a:solidFill>
                <a:srgbClr val="FF0000"/>
              </a:solidFill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" name="Objec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27525092"/>
              </p:ext>
            </p:extLst>
          </p:nvPr>
        </p:nvGraphicFramePr>
        <p:xfrm>
          <a:off x="1270725" y="1268760"/>
          <a:ext cx="6048672" cy="864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495" name="Equation" r:id="rId3" imgW="1587240" imgH="241200" progId="Equation.DSMT4">
                  <p:embed/>
                </p:oleObj>
              </mc:Choice>
              <mc:Fallback>
                <p:oleObj name="Equation" r:id="rId3" imgW="1587240" imgH="24120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0725" y="1268760"/>
                        <a:ext cx="6048672" cy="8640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圆角矩形 9"/>
          <p:cNvSpPr/>
          <p:nvPr/>
        </p:nvSpPr>
        <p:spPr bwMode="auto">
          <a:xfrm>
            <a:off x="1547664" y="3573016"/>
            <a:ext cx="6046495" cy="1800200"/>
          </a:xfrm>
          <a:prstGeom prst="roundRect">
            <a:avLst/>
          </a:prstGeom>
          <a:solidFill>
            <a:srgbClr val="FFFFCC"/>
          </a:solidFill>
          <a:ln w="9525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u"/>
              <a:tabLst/>
            </a:pPr>
            <a:r>
              <a:rPr kumimoji="0" lang="zh-CN" altLang="en-US" sz="2100" b="1" i="0" u="none" strike="noStrike" cap="none" normalizeH="0" baseline="0" dirty="0" smtClean="0">
                <a:ln>
                  <a:noFill/>
                </a:ln>
                <a:effectLst/>
                <a:latin typeface="幼圆" panose="02010509060101010101" pitchFamily="49" charset="-122"/>
                <a:ea typeface="幼圆" panose="02010509060101010101" pitchFamily="49" charset="-122"/>
              </a:rPr>
              <a:t>控制体积的</a:t>
            </a:r>
            <a:r>
              <a:rPr kumimoji="0" lang="zh-CN" altLang="en-US" sz="21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幼圆" panose="02010509060101010101" pitchFamily="49" charset="-122"/>
                <a:ea typeface="幼圆" panose="02010509060101010101" pitchFamily="49" charset="-122"/>
              </a:rPr>
              <a:t>熵变等于</a:t>
            </a:r>
            <a:r>
              <a:rPr kumimoji="0" lang="zh-CN" altLang="en-US" sz="2100" b="1" i="0" u="none" strike="noStrike" cap="none" normalizeH="0" baseline="0" dirty="0" smtClean="0">
                <a:ln>
                  <a:noFill/>
                </a:ln>
                <a:solidFill>
                  <a:srgbClr val="0033CC"/>
                </a:solidFill>
                <a:effectLst/>
                <a:latin typeface="幼圆" panose="02010509060101010101" pitchFamily="49" charset="-122"/>
                <a:ea typeface="幼圆" panose="02010509060101010101" pitchFamily="49" charset="-122"/>
              </a:rPr>
              <a:t>熵流</a:t>
            </a:r>
            <a:r>
              <a:rPr kumimoji="0" lang="zh-CN" altLang="en-US" sz="21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幼圆" panose="02010509060101010101" pitchFamily="49" charset="-122"/>
                <a:ea typeface="幼圆" panose="02010509060101010101" pitchFamily="49" charset="-122"/>
              </a:rPr>
              <a:t>与</a:t>
            </a:r>
            <a:r>
              <a:rPr kumimoji="0" lang="zh-CN" altLang="en-US" sz="2100" b="1" i="0" u="none" strike="noStrike" cap="none" normalizeH="0" baseline="0" dirty="0" smtClean="0">
                <a:ln>
                  <a:noFill/>
                </a:ln>
                <a:solidFill>
                  <a:srgbClr val="0033CC"/>
                </a:solidFill>
                <a:effectLst/>
                <a:latin typeface="幼圆" panose="02010509060101010101" pitchFamily="49" charset="-122"/>
                <a:ea typeface="幼圆" panose="02010509060101010101" pitchFamily="49" charset="-122"/>
              </a:rPr>
              <a:t>熵产</a:t>
            </a:r>
            <a:r>
              <a:rPr kumimoji="0" lang="zh-CN" altLang="en-US" sz="21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幼圆" panose="02010509060101010101" pitchFamily="49" charset="-122"/>
                <a:ea typeface="幼圆" panose="02010509060101010101" pitchFamily="49" charset="-122"/>
              </a:rPr>
              <a:t>之和</a:t>
            </a:r>
            <a:r>
              <a:rPr kumimoji="0" lang="zh-CN" altLang="en-US" sz="2100" b="1" i="0" u="none" strike="noStrike" cap="none" normalizeH="0" baseline="0" dirty="0" smtClean="0">
                <a:ln>
                  <a:noFill/>
                </a:ln>
                <a:effectLst/>
                <a:latin typeface="幼圆" panose="02010509060101010101" pitchFamily="49" charset="-122"/>
                <a:ea typeface="幼圆" panose="02010509060101010101" pitchFamily="49" charset="-122"/>
              </a:rPr>
              <a:t>。</a:t>
            </a:r>
            <a:endParaRPr kumimoji="0" lang="en-US" altLang="zh-CN" sz="2100" b="1" i="0" u="none" strike="noStrike" cap="none" normalizeH="0" baseline="0" dirty="0" smtClean="0">
              <a:ln>
                <a:noFill/>
              </a:ln>
              <a:effectLst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342900" marR="0" indent="-34290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u"/>
              <a:tabLst/>
            </a:pPr>
            <a:r>
              <a:rPr kumimoji="0" lang="zh-CN" altLang="en-US" sz="2100" b="1" i="0" u="none" strike="noStrike" cap="none" normalizeH="0" baseline="0" dirty="0" smtClean="0">
                <a:ln>
                  <a:noFill/>
                </a:ln>
                <a:effectLst/>
                <a:latin typeface="幼圆" panose="02010509060101010101" pitchFamily="49" charset="-122"/>
                <a:ea typeface="幼圆" panose="02010509060101010101" pitchFamily="49" charset="-122"/>
              </a:rPr>
              <a:t>开口系中</a:t>
            </a:r>
            <a:r>
              <a:rPr kumimoji="0" lang="zh-CN" altLang="en-US" sz="2100" b="1" i="0" u="none" strike="noStrike" cap="none" normalizeH="0" baseline="0" dirty="0" smtClean="0">
                <a:ln>
                  <a:noFill/>
                </a:ln>
                <a:solidFill>
                  <a:srgbClr val="0033CC"/>
                </a:solidFill>
                <a:effectLst/>
                <a:latin typeface="幼圆" panose="02010509060101010101" pitchFamily="49" charset="-122"/>
                <a:ea typeface="幼圆" panose="02010509060101010101" pitchFamily="49" charset="-122"/>
              </a:rPr>
              <a:t>熵流</a:t>
            </a:r>
            <a:r>
              <a:rPr kumimoji="0" lang="zh-CN" altLang="en-US" sz="2100" b="1" i="0" u="none" strike="noStrike" cap="none" normalizeH="0" baseline="0" dirty="0" smtClean="0">
                <a:ln>
                  <a:noFill/>
                </a:ln>
                <a:effectLst/>
                <a:latin typeface="幼圆" panose="02010509060101010101" pitchFamily="49" charset="-122"/>
                <a:ea typeface="幼圆" panose="02010509060101010101" pitchFamily="49" charset="-122"/>
              </a:rPr>
              <a:t>包括</a:t>
            </a:r>
            <a:r>
              <a:rPr kumimoji="0" lang="zh-CN" altLang="en-US" sz="2100" b="1" i="0" u="none" strike="noStrike" cap="none" normalizeH="0" baseline="0" dirty="0" smtClean="0">
                <a:ln>
                  <a:noFill/>
                </a:ln>
                <a:solidFill>
                  <a:srgbClr val="0033CC"/>
                </a:solidFill>
                <a:effectLst/>
                <a:latin typeface="幼圆" panose="02010509060101010101" pitchFamily="49" charset="-122"/>
                <a:ea typeface="幼圆" panose="02010509060101010101" pitchFamily="49" charset="-122"/>
              </a:rPr>
              <a:t>热熵流</a:t>
            </a:r>
            <a:r>
              <a:rPr kumimoji="0" lang="zh-CN" altLang="en-US" sz="2100" b="1" i="0" u="none" strike="noStrike" cap="none" normalizeH="0" baseline="0" dirty="0" smtClean="0">
                <a:ln>
                  <a:noFill/>
                </a:ln>
                <a:effectLst/>
                <a:latin typeface="幼圆" panose="02010509060101010101" pitchFamily="49" charset="-122"/>
                <a:ea typeface="幼圆" panose="02010509060101010101" pitchFamily="49" charset="-122"/>
              </a:rPr>
              <a:t>和</a:t>
            </a:r>
            <a:r>
              <a:rPr kumimoji="0" lang="zh-CN" altLang="en-US" sz="2100" b="1" i="0" u="none" strike="noStrike" cap="none" normalizeH="0" baseline="0" dirty="0" smtClean="0">
                <a:ln>
                  <a:noFill/>
                </a:ln>
                <a:solidFill>
                  <a:srgbClr val="0033CC"/>
                </a:solidFill>
                <a:effectLst/>
                <a:latin typeface="幼圆" panose="02010509060101010101" pitchFamily="49" charset="-122"/>
                <a:ea typeface="幼圆" panose="02010509060101010101" pitchFamily="49" charset="-122"/>
              </a:rPr>
              <a:t>质熵流</a:t>
            </a:r>
            <a:r>
              <a:rPr kumimoji="0" lang="zh-CN" altLang="en-US" sz="2100" b="1" i="0" u="none" strike="noStrike" cap="none" normalizeH="0" baseline="0" dirty="0" smtClean="0">
                <a:ln>
                  <a:noFill/>
                </a:ln>
                <a:effectLst/>
                <a:latin typeface="幼圆" panose="02010509060101010101" pitchFamily="49" charset="-122"/>
                <a:ea typeface="幼圆" panose="02010509060101010101" pitchFamily="49" charset="-122"/>
              </a:rPr>
              <a:t>，</a:t>
            </a:r>
            <a:endParaRPr kumimoji="0" lang="en-US" altLang="zh-CN" sz="2100" b="1" i="0" u="none" strike="noStrike" cap="none" normalizeH="0" baseline="0" dirty="0" smtClean="0">
              <a:ln>
                <a:noFill/>
              </a:ln>
              <a:effectLst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R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tabLst/>
            </a:pPr>
            <a:r>
              <a:rPr lang="en-US" altLang="zh-CN" sz="2100" b="1" dirty="0"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r>
              <a:rPr lang="en-US" altLang="zh-CN" sz="21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   </a:t>
            </a:r>
            <a:r>
              <a:rPr kumimoji="0" lang="zh-CN" altLang="en-US" sz="2100" b="1" i="0" u="none" strike="noStrike" cap="none" normalizeH="0" baseline="0" dirty="0" smtClean="0">
                <a:ln>
                  <a:noFill/>
                </a:ln>
                <a:effectLst/>
                <a:latin typeface="幼圆" panose="02010509060101010101" pitchFamily="49" charset="-122"/>
                <a:ea typeface="幼圆" panose="02010509060101010101" pitchFamily="49" charset="-122"/>
              </a:rPr>
              <a:t>质熵流是因为物质迁移而引起的。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2714396" y="2257822"/>
            <a:ext cx="4864880" cy="591716"/>
            <a:chOff x="2631295" y="2185814"/>
            <a:chExt cx="4864880" cy="591716"/>
          </a:xfrm>
        </p:grpSpPr>
        <p:cxnSp>
          <p:nvCxnSpPr>
            <p:cNvPr id="5" name="直接连接符 4"/>
            <p:cNvCxnSpPr/>
            <p:nvPr/>
          </p:nvCxnSpPr>
          <p:spPr bwMode="auto">
            <a:xfrm>
              <a:off x="2631295" y="2204864"/>
              <a:ext cx="3020825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" name="直接连接符 6"/>
            <p:cNvCxnSpPr/>
            <p:nvPr/>
          </p:nvCxnSpPr>
          <p:spPr bwMode="auto">
            <a:xfrm>
              <a:off x="6066025" y="2185814"/>
              <a:ext cx="1430150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" name="圆角矩形 8"/>
            <p:cNvSpPr/>
            <p:nvPr/>
          </p:nvSpPr>
          <p:spPr bwMode="auto">
            <a:xfrm>
              <a:off x="3583645" y="2196877"/>
              <a:ext cx="1116124" cy="580653"/>
            </a:xfrm>
            <a:prstGeom prst="roundRect">
              <a:avLst/>
            </a:prstGeom>
            <a:solidFill>
              <a:srgbClr val="FF5050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R="0" algn="ct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>
                  <a:srgbClr val="FF0000"/>
                </a:buClr>
                <a:buSzTx/>
                <a:tabLst/>
              </a:pPr>
              <a:r>
                <a:rPr lang="zh-CN" altLang="en-US" sz="2800" b="1" dirty="0" smtClean="0">
                  <a:solidFill>
                    <a:schemeClr val="bg1"/>
                  </a:solidFill>
                  <a:ea typeface="幼圆" panose="02010509060101010101" pitchFamily="49" charset="-122"/>
                  <a:cs typeface="Times New Roman" panose="02020603050405020304" pitchFamily="18" charset="0"/>
                </a:rPr>
                <a:t>熵流</a:t>
              </a:r>
              <a:endPara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幼圆" panose="020105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1" name="圆角矩形 10"/>
            <p:cNvSpPr/>
            <p:nvPr/>
          </p:nvSpPr>
          <p:spPr bwMode="auto">
            <a:xfrm>
              <a:off x="6224947" y="2195339"/>
              <a:ext cx="1116124" cy="580653"/>
            </a:xfrm>
            <a:prstGeom prst="roundRect">
              <a:avLst/>
            </a:prstGeom>
            <a:solidFill>
              <a:srgbClr val="FF5050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R="0" algn="ct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>
                  <a:srgbClr val="FF0000"/>
                </a:buClr>
                <a:buSzTx/>
                <a:tabLst/>
              </a:pPr>
              <a:r>
                <a:rPr kumimoji="0" lang="zh-CN" altLang="en-US" sz="28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ea typeface="幼圆" panose="02010509060101010101" pitchFamily="49" charset="-122"/>
                  <a:cs typeface="Times New Roman" panose="02020603050405020304" pitchFamily="18" charset="0"/>
                </a:rPr>
                <a:t>熵产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2094793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矩形 2"/>
          <p:cNvSpPr>
            <a:spLocks noChangeArrowheads="1"/>
          </p:cNvSpPr>
          <p:nvPr/>
        </p:nvSpPr>
        <p:spPr bwMode="auto">
          <a:xfrm>
            <a:off x="0" y="620713"/>
            <a:ext cx="9144000" cy="431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29027" name="矩形 3"/>
          <p:cNvSpPr>
            <a:spLocks noChangeArrowheads="1"/>
          </p:cNvSpPr>
          <p:nvPr/>
        </p:nvSpPr>
        <p:spPr bwMode="auto">
          <a:xfrm>
            <a:off x="0" y="6021388"/>
            <a:ext cx="9144000" cy="431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29028" name="圆角矩形 4"/>
          <p:cNvSpPr>
            <a:spLocks noChangeArrowheads="1"/>
          </p:cNvSpPr>
          <p:nvPr/>
        </p:nvSpPr>
        <p:spPr bwMode="auto">
          <a:xfrm>
            <a:off x="1187450" y="476250"/>
            <a:ext cx="865188" cy="58324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29029" name="矩形 5"/>
          <p:cNvSpPr>
            <a:spLocks noChangeArrowheads="1"/>
          </p:cNvSpPr>
          <p:nvPr/>
        </p:nvSpPr>
        <p:spPr bwMode="auto">
          <a:xfrm>
            <a:off x="2195513" y="1201738"/>
            <a:ext cx="6553200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latinLnBrk="1" hangingPunct="1"/>
            <a:r>
              <a:rPr kumimoji="1" lang="en-US" altLang="zh-CN" sz="6000" b="1">
                <a:solidFill>
                  <a:srgbClr val="0033C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5-6</a:t>
            </a:r>
            <a:r>
              <a:rPr kumimoji="1" lang="en-US" altLang="zh-CN" sz="3600" b="1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</a:p>
          <a:p>
            <a:pPr eaLnBrk="1" latinLnBrk="1" hangingPunct="1"/>
            <a:endParaRPr kumimoji="1" lang="en-US" altLang="zh-CN" sz="3600" b="1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eaLnBrk="1" latinLnBrk="1" hangingPunct="1"/>
            <a:r>
              <a:rPr kumimoji="1" lang="en-US" altLang="zh-CN" sz="3600" b="1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    </a:t>
            </a:r>
            <a:r>
              <a:rPr kumimoji="1" lang="zh-CN" altLang="en-US" sz="3600" b="1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孤立系统熵增原理</a:t>
            </a:r>
            <a:endParaRPr kumimoji="1" lang="en-US" altLang="zh-CN" sz="3600" b="1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29030" name="矩形 5"/>
          <p:cNvSpPr>
            <a:spLocks noChangeArrowheads="1"/>
          </p:cNvSpPr>
          <p:nvPr/>
        </p:nvSpPr>
        <p:spPr bwMode="auto">
          <a:xfrm>
            <a:off x="250825" y="6381750"/>
            <a:ext cx="8893175" cy="4762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4575555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 bwMode="auto">
          <a:xfrm>
            <a:off x="611560" y="884139"/>
            <a:ext cx="7560840" cy="1945308"/>
          </a:xfrm>
          <a:prstGeom prst="roundRect">
            <a:avLst/>
          </a:prstGeom>
          <a:solidFill>
            <a:srgbClr val="FFFFCC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tabLst/>
            </a:pPr>
            <a:endParaRPr kumimoji="0" lang="zh-CN" altLang="en-US" sz="2100" b="1" i="0" u="none" strike="noStrike" cap="none" normalizeH="0" baseline="0" dirty="0" smtClean="0">
              <a:ln>
                <a:noFill/>
              </a:ln>
              <a:effectLst/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282575" y="239713"/>
            <a:ext cx="307007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zh-CN" altLang="en-US" sz="2800" b="1" dirty="0" smtClean="0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孤立系统熵增原理</a:t>
            </a:r>
            <a:endParaRPr lang="en-US" altLang="zh-CN" sz="2800" b="1" dirty="0">
              <a:solidFill>
                <a:srgbClr val="FF0000"/>
              </a:solidFill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" name="Objec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1812151"/>
              </p:ext>
            </p:extLst>
          </p:nvPr>
        </p:nvGraphicFramePr>
        <p:xfrm>
          <a:off x="3059830" y="1510997"/>
          <a:ext cx="2747963" cy="63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678" name="Equation" r:id="rId3" imgW="939600" imgH="241200" progId="Equation.DSMT4">
                  <p:embed/>
                </p:oleObj>
              </mc:Choice>
              <mc:Fallback>
                <p:oleObj name="Equation" r:id="rId3" imgW="939600" imgH="24120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830" y="1510997"/>
                        <a:ext cx="2747963" cy="630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圆角矩形 9"/>
          <p:cNvSpPr/>
          <p:nvPr/>
        </p:nvSpPr>
        <p:spPr bwMode="auto">
          <a:xfrm>
            <a:off x="683568" y="2846237"/>
            <a:ext cx="7776864" cy="1517408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Ø"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effectLst/>
                <a:latin typeface="幼圆" panose="02010509060101010101" pitchFamily="49" charset="-122"/>
                <a:ea typeface="幼圆" panose="02010509060101010101" pitchFamily="49" charset="-122"/>
              </a:rPr>
              <a:t>孤立系统发生不可逆变化时，孤立系的熵增大，</a:t>
            </a:r>
            <a:endParaRPr kumimoji="0" lang="en-US" altLang="zh-CN" sz="2000" b="1" i="0" u="none" strike="noStrike" cap="none" normalizeH="0" baseline="0" dirty="0" smtClean="0">
              <a:ln>
                <a:noFill/>
              </a:ln>
              <a:effectLst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342900" marR="0" indent="-34290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Ø"/>
              <a:tabLst/>
            </a:pPr>
            <a:r>
              <a:rPr lang="zh-CN" altLang="en-US" sz="2000" b="1" dirty="0">
                <a:latin typeface="幼圆" panose="02010509060101010101" pitchFamily="49" charset="-122"/>
                <a:ea typeface="幼圆" panose="02010509060101010101" pitchFamily="49" charset="-122"/>
              </a:rPr>
              <a:t>极限</a:t>
            </a:r>
            <a:r>
              <a:rPr lang="zh-CN" altLang="en-US" sz="20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情况</a:t>
            </a:r>
            <a:r>
              <a:rPr lang="en-US" altLang="zh-CN" sz="20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(</a:t>
            </a:r>
            <a:r>
              <a:rPr lang="zh-CN" altLang="en-US" sz="20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发生可逆变化</a:t>
            </a:r>
            <a:r>
              <a:rPr lang="en-US" altLang="zh-CN" sz="20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)</a:t>
            </a:r>
            <a:r>
              <a:rPr lang="zh-CN" altLang="en-US" sz="20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熵保持不变，</a:t>
            </a:r>
            <a:endParaRPr lang="en-US" altLang="zh-CN" sz="2000" b="1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342900" marR="0" indent="-34290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Ø"/>
              <a:tabLst/>
            </a:pPr>
            <a:r>
              <a:rPr lang="zh-CN" altLang="en-US" sz="20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使孤立系统熵减小的过程不可逆出现。</a:t>
            </a:r>
            <a:endParaRPr lang="en-US" altLang="zh-CN" sz="2000" b="1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aphicFrame>
        <p:nvGraphicFramePr>
          <p:cNvPr id="5" name="Objec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08329379"/>
              </p:ext>
            </p:extLst>
          </p:nvPr>
        </p:nvGraphicFramePr>
        <p:xfrm>
          <a:off x="3036304" y="2166707"/>
          <a:ext cx="2562225" cy="63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679" name="Equation" r:id="rId5" imgW="876240" imgH="241200" progId="Equation.DSMT4">
                  <p:embed/>
                </p:oleObj>
              </mc:Choice>
              <mc:Fallback>
                <p:oleObj name="Equation" r:id="rId5" imgW="876240" imgH="24120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6304" y="2166707"/>
                        <a:ext cx="2562225" cy="630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91972711"/>
              </p:ext>
            </p:extLst>
          </p:nvPr>
        </p:nvGraphicFramePr>
        <p:xfrm>
          <a:off x="6444208" y="2978087"/>
          <a:ext cx="1296144" cy="4696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680" name="Equation" r:id="rId7" imgW="545760" imgH="228600" progId="Equation.DSMT4">
                  <p:embed/>
                </p:oleObj>
              </mc:Choice>
              <mc:Fallback>
                <p:oleObj name="Equation" r:id="rId7" imgW="545760" imgH="22860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4208" y="2978087"/>
                        <a:ext cx="1296144" cy="4696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28817368"/>
              </p:ext>
            </p:extLst>
          </p:nvPr>
        </p:nvGraphicFramePr>
        <p:xfrm>
          <a:off x="5508104" y="3396964"/>
          <a:ext cx="1307405" cy="478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681" name="Equation" r:id="rId9" imgW="545760" imgH="228600" progId="Equation.DSMT4">
                  <p:embed/>
                </p:oleObj>
              </mc:Choice>
              <mc:Fallback>
                <p:oleObj name="Equation" r:id="rId9" imgW="545760" imgH="22860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104" y="3396964"/>
                        <a:ext cx="1307405" cy="4784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圆角矩形 7"/>
          <p:cNvSpPr/>
          <p:nvPr/>
        </p:nvSpPr>
        <p:spPr bwMode="auto">
          <a:xfrm>
            <a:off x="944116" y="962174"/>
            <a:ext cx="4634408" cy="523350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tabLst/>
            </a:pP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rgbClr val="0033CC"/>
                </a:solidFill>
                <a:effectLst/>
                <a:latin typeface="幼圆" panose="02010509060101010101" pitchFamily="49" charset="-122"/>
                <a:ea typeface="幼圆" panose="02010509060101010101" pitchFamily="49" charset="-122"/>
              </a:rPr>
              <a:t>孤立系统也是闭口绝热系，则</a:t>
            </a:r>
          </a:p>
        </p:txBody>
      </p:sp>
      <p:sp>
        <p:nvSpPr>
          <p:cNvPr id="11" name="圆角矩形 10"/>
          <p:cNvSpPr/>
          <p:nvPr/>
        </p:nvSpPr>
        <p:spPr bwMode="auto">
          <a:xfrm>
            <a:off x="282575" y="4581128"/>
            <a:ext cx="8609905" cy="1368152"/>
          </a:xfrm>
          <a:prstGeom prst="roundRect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tabLst/>
            </a:pPr>
            <a:r>
              <a:rPr lang="zh-CN" altLang="en-US" sz="2000" b="1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孤立系统熵增原理</a:t>
            </a:r>
            <a:r>
              <a:rPr lang="en-US" altLang="zh-CN" sz="2000" b="1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(</a:t>
            </a:r>
            <a:r>
              <a:rPr lang="zh-CN" altLang="en-US" sz="2000" b="1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简称熵增原理</a:t>
            </a:r>
            <a:r>
              <a:rPr lang="en-US" altLang="zh-CN" sz="2000" b="1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)</a:t>
            </a:r>
            <a:r>
              <a:rPr lang="zh-CN" altLang="en-US" sz="2000" b="1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：</a:t>
            </a:r>
            <a:endParaRPr lang="en-US" altLang="zh-CN" sz="2000" b="1" dirty="0" smtClean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R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tabLst/>
            </a:pPr>
            <a:r>
              <a:rPr kumimoji="0" lang="zh-CN" altLang="en-US" sz="27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幼圆" panose="02010509060101010101" pitchFamily="49" charset="-122"/>
                <a:ea typeface="幼圆" panose="02010509060101010101" pitchFamily="49" charset="-122"/>
              </a:rPr>
              <a:t>孤立系统的熵可以增大，或保持不变，但不可能减少。</a:t>
            </a:r>
            <a:endParaRPr kumimoji="0" lang="en-US" altLang="zh-CN" sz="27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07346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282575" y="239713"/>
            <a:ext cx="587360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zh-CN" altLang="en-US" sz="2800" b="1" dirty="0" smtClean="0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孤立系统熵增原理的</a:t>
            </a:r>
            <a:r>
              <a:rPr lang="zh-CN" altLang="en-US" sz="2800" b="1" dirty="0" smtClean="0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实际说明</a:t>
            </a:r>
            <a:endParaRPr lang="en-US" altLang="zh-CN" sz="2800" b="1" dirty="0">
              <a:solidFill>
                <a:srgbClr val="0033CC"/>
              </a:solidFill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圆角矩形 2"/>
          <p:cNvSpPr/>
          <p:nvPr/>
        </p:nvSpPr>
        <p:spPr bwMode="auto">
          <a:xfrm>
            <a:off x="1979712" y="1556792"/>
            <a:ext cx="4822254" cy="888677"/>
          </a:xfrm>
          <a:prstGeom prst="roundRect">
            <a:avLst/>
          </a:prstGeom>
          <a:solidFill>
            <a:srgbClr val="FFCC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tabLst/>
            </a:pPr>
            <a:r>
              <a:rPr kumimoji="0" lang="zh-CN" altLang="en-US" sz="3200" b="1" i="0" u="none" strike="noStrike" cap="none" normalizeH="0" baseline="0" dirty="0" smtClean="0">
                <a:ln>
                  <a:noFill/>
                </a:ln>
                <a:effectLst/>
                <a:latin typeface="幼圆" panose="02010509060101010101" pitchFamily="49" charset="-122"/>
                <a:ea typeface="幼圆" panose="02010509060101010101" pitchFamily="49" charset="-122"/>
              </a:rPr>
              <a:t>①单纯的传热过程</a:t>
            </a:r>
          </a:p>
        </p:txBody>
      </p:sp>
      <p:sp>
        <p:nvSpPr>
          <p:cNvPr id="4" name="圆角矩形 3"/>
          <p:cNvSpPr/>
          <p:nvPr/>
        </p:nvSpPr>
        <p:spPr bwMode="auto">
          <a:xfrm>
            <a:off x="1981994" y="2996952"/>
            <a:ext cx="4822254" cy="888677"/>
          </a:xfrm>
          <a:prstGeom prst="roundRect">
            <a:avLst/>
          </a:prstGeom>
          <a:solidFill>
            <a:srgbClr val="CCFF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buClr>
                <a:srgbClr val="FF0000"/>
              </a:buClr>
            </a:pPr>
            <a:r>
              <a:rPr lang="zh-CN" altLang="en-US" sz="32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②热</a:t>
            </a:r>
            <a:r>
              <a:rPr kumimoji="0" lang="zh-CN" altLang="en-US" sz="3200" b="1" i="0" u="none" strike="noStrike" cap="none" normalizeH="0" baseline="0" dirty="0" smtClean="0">
                <a:ln>
                  <a:noFill/>
                </a:ln>
                <a:effectLst/>
                <a:latin typeface="幼圆" panose="02010509060101010101" pitchFamily="49" charset="-122"/>
                <a:ea typeface="幼圆" panose="02010509060101010101" pitchFamily="49" charset="-122"/>
              </a:rPr>
              <a:t>转化为功</a:t>
            </a:r>
          </a:p>
        </p:txBody>
      </p:sp>
      <p:sp>
        <p:nvSpPr>
          <p:cNvPr id="5" name="圆角矩形 4"/>
          <p:cNvSpPr/>
          <p:nvPr/>
        </p:nvSpPr>
        <p:spPr bwMode="auto">
          <a:xfrm>
            <a:off x="1979712" y="4437112"/>
            <a:ext cx="4822254" cy="88867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buClr>
                <a:srgbClr val="FF0000"/>
              </a:buClr>
            </a:pPr>
            <a:r>
              <a:rPr lang="zh-CN" altLang="en-US" sz="3200" b="1" dirty="0">
                <a:latin typeface="幼圆" panose="02010509060101010101" pitchFamily="49" charset="-122"/>
                <a:ea typeface="幼圆" panose="02010509060101010101" pitchFamily="49" charset="-122"/>
              </a:rPr>
              <a:t>③耗散</a:t>
            </a:r>
            <a:r>
              <a:rPr lang="zh-CN" altLang="en-US" sz="32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功转化为热</a:t>
            </a:r>
            <a:endParaRPr kumimoji="0" lang="zh-CN" altLang="en-US" sz="3200" b="1" i="0" u="none" strike="noStrike" cap="none" normalizeH="0" baseline="0" dirty="0" smtClean="0">
              <a:ln>
                <a:noFill/>
              </a:ln>
              <a:effectLst/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18251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圆角矩形 11"/>
          <p:cNvSpPr/>
          <p:nvPr/>
        </p:nvSpPr>
        <p:spPr bwMode="auto">
          <a:xfrm>
            <a:off x="395536" y="1484784"/>
            <a:ext cx="8249865" cy="3572222"/>
          </a:xfrm>
          <a:prstGeom prst="roundRect">
            <a:avLst/>
          </a:prstGeom>
          <a:solidFill>
            <a:srgbClr val="FFFFCC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u"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effectLst/>
                <a:latin typeface="幼圆" panose="02010509060101010101" pitchFamily="49" charset="-122"/>
                <a:ea typeface="幼圆" panose="02010509060101010101" pitchFamily="49" charset="-122"/>
              </a:rPr>
              <a:t>孤立系统中的各种不可逆因素，都表现为系统机械功损失，最后的效果总可以归结为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rgbClr val="0033CC"/>
                </a:solidFill>
                <a:effectLst/>
                <a:latin typeface="幼圆" panose="02010509060101010101" pitchFamily="49" charset="-122"/>
                <a:ea typeface="幼圆" panose="02010509060101010101" pitchFamily="49" charset="-122"/>
              </a:rPr>
              <a:t>机械功不可逆的转化为热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effectLst/>
                <a:latin typeface="幼圆" panose="02010509060101010101" pitchFamily="49" charset="-122"/>
                <a:ea typeface="幼圆" panose="02010509060101010101" pitchFamily="49" charset="-122"/>
              </a:rPr>
              <a:t>，使孤立系统的熵增大。</a:t>
            </a:r>
            <a:r>
              <a:rPr lang="zh-CN" altLang="en-US" sz="20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这是一切不可逆过程的共性。</a:t>
            </a:r>
            <a:endParaRPr lang="en-US" altLang="zh-CN" sz="2000" b="1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R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tabLst/>
            </a:pPr>
            <a:endParaRPr lang="en-US" altLang="zh-CN" sz="2000" b="1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342900" marR="0" indent="-34290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u"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rgbClr val="0033CC"/>
                </a:solidFill>
                <a:effectLst/>
                <a:latin typeface="幼圆" panose="02010509060101010101" pitchFamily="49" charset="-122"/>
                <a:ea typeface="幼圆" panose="02010509060101010101" pitchFamily="49" charset="-122"/>
              </a:rPr>
              <a:t>熵增原理只适用于孤立系统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effectLst/>
                <a:latin typeface="幼圆" panose="02010509060101010101" pitchFamily="49" charset="-122"/>
                <a:ea typeface="幼圆" panose="02010509060101010101" pitchFamily="49" charset="-122"/>
              </a:rPr>
              <a:t>。至于非孤立系统，或者孤立系统中的某个物体，它们在过程中可以吸热也可以放热，所以它们的熵可能增大，可能不变，也可能减小。</a:t>
            </a:r>
            <a:endParaRPr kumimoji="0" lang="en-US" altLang="zh-CN" sz="2000" b="1" i="0" u="none" strike="noStrike" cap="none" normalizeH="0" baseline="0" dirty="0" smtClean="0">
              <a:ln>
                <a:noFill/>
              </a:ln>
              <a:effectLst/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282575" y="239713"/>
            <a:ext cx="587360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zh-CN" altLang="en-US" sz="2800" b="1" dirty="0" smtClean="0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孤立系统熵增原理的</a:t>
            </a:r>
            <a:r>
              <a:rPr lang="zh-CN" altLang="en-US" sz="2800" b="1" dirty="0" smtClean="0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结论</a:t>
            </a:r>
            <a:endParaRPr lang="en-US" altLang="zh-CN" sz="2800" b="1" dirty="0">
              <a:solidFill>
                <a:srgbClr val="0033CC"/>
              </a:solidFill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7553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圆角矩形 9"/>
          <p:cNvSpPr/>
          <p:nvPr/>
        </p:nvSpPr>
        <p:spPr bwMode="auto">
          <a:xfrm>
            <a:off x="262167" y="2030576"/>
            <a:ext cx="8522765" cy="106974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幼圆" panose="02010509060101010101" pitchFamily="49" charset="-122"/>
                <a:ea typeface="幼圆" panose="02010509060101010101" pitchFamily="49" charset="-122"/>
              </a:rPr>
              <a:t>实际过程都不可逆，所以</a:t>
            </a:r>
            <a:r>
              <a:rPr lang="zh-CN" altLang="en-US" sz="20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实际热力过程</a:t>
            </a:r>
            <a:r>
              <a:rPr lang="zh-CN" altLang="en-US" sz="2000" b="1" dirty="0">
                <a:latin typeface="幼圆" panose="02010509060101010101" pitchFamily="49" charset="-122"/>
                <a:ea typeface="幼圆" panose="02010509060101010101" pitchFamily="49" charset="-122"/>
              </a:rPr>
              <a:t>总是朝着使</a:t>
            </a:r>
            <a:r>
              <a:rPr lang="zh-CN" altLang="en-US" sz="20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孤立系统总熵增大</a:t>
            </a:r>
            <a:r>
              <a:rPr lang="zh-CN" altLang="en-US" sz="2000" b="1" dirty="0">
                <a:latin typeface="幼圆" panose="02010509060101010101" pitchFamily="49" charset="-122"/>
                <a:ea typeface="幼圆" panose="02010509060101010101" pitchFamily="49" charset="-122"/>
              </a:rPr>
              <a:t>的</a:t>
            </a:r>
            <a:r>
              <a:rPr lang="zh-CN" altLang="en-US" sz="2000" b="1" dirty="0">
                <a:solidFill>
                  <a:srgbClr val="0033C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方向</a:t>
            </a:r>
            <a:r>
              <a:rPr lang="zh-CN" altLang="en-US" sz="2000" b="1" dirty="0">
                <a:latin typeface="幼圆" panose="02010509060101010101" pitchFamily="49" charset="-122"/>
                <a:ea typeface="幼圆" panose="02010509060101010101" pitchFamily="49" charset="-122"/>
              </a:rPr>
              <a:t>进行</a:t>
            </a:r>
            <a:r>
              <a:rPr lang="zh-CN" altLang="en-US" sz="20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，          。</a:t>
            </a:r>
            <a:endParaRPr kumimoji="0" lang="en-US" altLang="zh-CN" sz="2000" b="1" i="0" u="none" strike="noStrike" cap="none" normalizeH="0" baseline="0" dirty="0" smtClean="0">
              <a:ln>
                <a:noFill/>
              </a:ln>
              <a:effectLst/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282575" y="239713"/>
            <a:ext cx="270939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zh-CN" altLang="en-US" sz="2800" b="1" dirty="0" smtClean="0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熵增原理的实质</a:t>
            </a:r>
            <a:endParaRPr lang="en-US" altLang="zh-CN" sz="2800" b="1" dirty="0">
              <a:solidFill>
                <a:srgbClr val="FF0000"/>
              </a:solidFill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" name="Objec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74026484"/>
              </p:ext>
            </p:extLst>
          </p:nvPr>
        </p:nvGraphicFramePr>
        <p:xfrm>
          <a:off x="2169919" y="2606040"/>
          <a:ext cx="1378025" cy="4942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8645" name="Equation" r:id="rId3" imgW="545760" imgH="228600" progId="Equation.DSMT4">
                  <p:embed/>
                </p:oleObj>
              </mc:Choice>
              <mc:Fallback>
                <p:oleObj name="Equation" r:id="rId3" imgW="545760" imgH="22860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9919" y="2606040"/>
                        <a:ext cx="1378025" cy="4942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522692" y="758498"/>
            <a:ext cx="799633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0033C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熵增原理</a:t>
            </a:r>
            <a:r>
              <a:rPr lang="zh-CN" altLang="en-US" sz="2800" b="1" dirty="0">
                <a:solidFill>
                  <a:srgbClr val="0033C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：</a:t>
            </a:r>
            <a:r>
              <a:rPr lang="zh-CN" altLang="en-US" sz="20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凡是</a:t>
            </a:r>
            <a:r>
              <a:rPr lang="zh-CN" altLang="en-US" sz="2000" b="1" dirty="0">
                <a:latin typeface="幼圆" panose="02010509060101010101" pitchFamily="49" charset="-122"/>
                <a:ea typeface="幼圆" panose="02010509060101010101" pitchFamily="49" charset="-122"/>
              </a:rPr>
              <a:t>使孤立系统总熵减小的过程都是不可能发生的，理想可逆情况也只能实现总熵不变。</a:t>
            </a:r>
            <a:endParaRPr lang="zh-CN" altLang="en-US" sz="2000" dirty="0">
              <a:solidFill>
                <a:srgbClr val="0033CC"/>
              </a:solidFill>
            </a:endParaRPr>
          </a:p>
        </p:txBody>
      </p:sp>
      <p:sp>
        <p:nvSpPr>
          <p:cNvPr id="11" name="圆角矩形 10"/>
          <p:cNvSpPr/>
          <p:nvPr/>
        </p:nvSpPr>
        <p:spPr bwMode="auto">
          <a:xfrm>
            <a:off x="282575" y="3255582"/>
            <a:ext cx="8568956" cy="962328"/>
          </a:xfrm>
          <a:prstGeom prst="roundRect">
            <a:avLst/>
          </a:prstGeom>
          <a:solidFill>
            <a:srgbClr val="FFCC99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u"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effectLst/>
                <a:latin typeface="幼圆" panose="02010509060101010101" pitchFamily="49" charset="-122"/>
                <a:ea typeface="幼圆" panose="02010509060101010101" pitchFamily="49" charset="-122"/>
              </a:rPr>
              <a:t>孤立系统内部由不平衡向平衡发展，总熵增大，当孤立系统总熵达到最大值时，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rgbClr val="0033CC"/>
                </a:solidFill>
                <a:effectLst/>
                <a:latin typeface="幼圆" panose="02010509060101010101" pitchFamily="49" charset="-122"/>
                <a:ea typeface="幼圆" panose="02010509060101010101" pitchFamily="49" charset="-122"/>
              </a:rPr>
              <a:t>过程停止进行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effectLst/>
                <a:latin typeface="幼圆" panose="02010509060101010101" pitchFamily="49" charset="-122"/>
                <a:ea typeface="幼圆" panose="02010509060101010101" pitchFamily="49" charset="-122"/>
              </a:rPr>
              <a:t>，系统达到相应的平衡状态，此时          。</a:t>
            </a:r>
            <a:endParaRPr kumimoji="0" lang="en-US" altLang="zh-CN" sz="2000" b="1" i="0" u="none" strike="noStrike" cap="none" normalizeH="0" baseline="0" dirty="0" smtClean="0">
              <a:ln>
                <a:noFill/>
              </a:ln>
              <a:effectLst/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aphicFrame>
        <p:nvGraphicFramePr>
          <p:cNvPr id="12" name="Objec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33304006"/>
              </p:ext>
            </p:extLst>
          </p:nvPr>
        </p:nvGraphicFramePr>
        <p:xfrm>
          <a:off x="7210479" y="3793512"/>
          <a:ext cx="1162001" cy="5002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8646" name="Equation" r:id="rId5" imgW="545760" imgH="228600" progId="Equation.DSMT4">
                  <p:embed/>
                </p:oleObj>
              </mc:Choice>
              <mc:Fallback>
                <p:oleObj name="Equation" r:id="rId5" imgW="545760" imgH="22860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10479" y="3793512"/>
                        <a:ext cx="1162001" cy="5002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圆角矩形 12"/>
          <p:cNvSpPr/>
          <p:nvPr/>
        </p:nvSpPr>
        <p:spPr bwMode="auto">
          <a:xfrm>
            <a:off x="282575" y="4369576"/>
            <a:ext cx="8568956" cy="963198"/>
          </a:xfrm>
          <a:prstGeom prst="roundRect">
            <a:avLst/>
          </a:prstGeom>
          <a:solidFill>
            <a:srgbClr val="CCFF99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u"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effectLst/>
                <a:latin typeface="幼圆" panose="02010509060101010101" pitchFamily="49" charset="-122"/>
                <a:ea typeface="幼圆" panose="02010509060101010101" pitchFamily="49" charset="-122"/>
              </a:rPr>
              <a:t>只使系统的熵减小的过程不能单独出现，必须要有使系统熵增大的过程陪伴进行作为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rgbClr val="0033CC"/>
                </a:solidFill>
                <a:effectLst/>
                <a:latin typeface="幼圆" panose="02010509060101010101" pitchFamily="49" charset="-122"/>
                <a:ea typeface="幼圆" panose="02010509060101010101" pitchFamily="49" charset="-122"/>
              </a:rPr>
              <a:t>补偿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effectLst/>
                <a:latin typeface="幼圆" panose="02010509060101010101" pitchFamily="49" charset="-122"/>
                <a:ea typeface="幼圆" panose="02010509060101010101" pitchFamily="49" charset="-122"/>
              </a:rPr>
              <a:t>，使孤立系统总熵增大，至少保持不变。</a:t>
            </a:r>
            <a:endParaRPr kumimoji="0" lang="en-US" altLang="zh-CN" sz="2000" b="1" i="0" u="none" strike="noStrike" cap="none" normalizeH="0" baseline="0" dirty="0" smtClean="0">
              <a:ln>
                <a:noFill/>
              </a:ln>
              <a:effectLst/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611560" y="5457958"/>
            <a:ext cx="8657819" cy="720080"/>
            <a:chOff x="611560" y="5457958"/>
            <a:chExt cx="8657819" cy="720080"/>
          </a:xfrm>
        </p:grpSpPr>
        <p:sp>
          <p:nvSpPr>
            <p:cNvPr id="9" name="圆角矩形 8"/>
            <p:cNvSpPr/>
            <p:nvPr/>
          </p:nvSpPr>
          <p:spPr bwMode="auto">
            <a:xfrm>
              <a:off x="899592" y="5484440"/>
              <a:ext cx="8369787" cy="584711"/>
            </a:xfrm>
            <a:prstGeom prst="round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0000"/>
                </a:buClr>
                <a:buSzTx/>
                <a:tabLst/>
              </a:pPr>
              <a:r>
                <a:rPr kumimoji="0" lang="zh-CN" altLang="en-US" sz="2800" b="1" i="0" u="none" strike="noStrike" cap="none" normalizeH="0" baseline="0" dirty="0" smtClean="0">
                  <a:ln>
                    <a:noFill/>
                  </a:ln>
                  <a:effectLst/>
                  <a:latin typeface="幼圆" panose="02010509060101010101" pitchFamily="49" charset="-122"/>
                  <a:ea typeface="幼圆" panose="02010509060101010101" pitchFamily="49" charset="-122"/>
                </a:rPr>
                <a:t>熵增原理指出了热过程进行的</a:t>
              </a:r>
              <a:r>
                <a:rPr kumimoji="0" lang="zh-CN" altLang="en-US" sz="2800" b="1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幼圆" panose="02010509060101010101" pitchFamily="49" charset="-122"/>
                  <a:ea typeface="幼圆" panose="02010509060101010101" pitchFamily="49" charset="-122"/>
                </a:rPr>
                <a:t>方向</a:t>
              </a:r>
              <a:r>
                <a:rPr kumimoji="0" lang="zh-CN" altLang="en-US" sz="2800" b="1" i="0" u="none" strike="noStrike" cap="none" normalizeH="0" baseline="0" dirty="0" smtClean="0">
                  <a:ln>
                    <a:noFill/>
                  </a:ln>
                  <a:effectLst/>
                  <a:latin typeface="幼圆" panose="02010509060101010101" pitchFamily="49" charset="-122"/>
                  <a:ea typeface="幼圆" panose="02010509060101010101" pitchFamily="49" charset="-122"/>
                </a:rPr>
                <a:t>，</a:t>
              </a:r>
              <a:r>
                <a:rPr kumimoji="0" lang="zh-CN" altLang="en-US" sz="2800" b="1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幼圆" panose="02010509060101010101" pitchFamily="49" charset="-122"/>
                  <a:ea typeface="幼圆" panose="02010509060101010101" pitchFamily="49" charset="-122"/>
                </a:rPr>
                <a:t>限度</a:t>
              </a:r>
              <a:r>
                <a:rPr kumimoji="0" lang="zh-CN" altLang="en-US" sz="2800" b="1" i="0" u="none" strike="noStrike" cap="none" normalizeH="0" baseline="0" dirty="0" smtClean="0">
                  <a:ln>
                    <a:noFill/>
                  </a:ln>
                  <a:effectLst/>
                  <a:latin typeface="幼圆" panose="02010509060101010101" pitchFamily="49" charset="-122"/>
                  <a:ea typeface="幼圆" panose="02010509060101010101" pitchFamily="49" charset="-122"/>
                </a:rPr>
                <a:t>和</a:t>
              </a:r>
              <a:r>
                <a:rPr kumimoji="0" lang="zh-CN" altLang="en-US" sz="2800" b="1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幼圆" panose="02010509060101010101" pitchFamily="49" charset="-122"/>
                  <a:ea typeface="幼圆" panose="02010509060101010101" pitchFamily="49" charset="-122"/>
                </a:rPr>
                <a:t>条件</a:t>
              </a:r>
              <a:r>
                <a:rPr kumimoji="0" lang="zh-CN" altLang="en-US" sz="2800" b="1" i="0" u="none" strike="noStrike" cap="none" normalizeH="0" baseline="0" dirty="0" smtClean="0">
                  <a:ln>
                    <a:noFill/>
                  </a:ln>
                  <a:effectLst/>
                  <a:latin typeface="幼圆" panose="02010509060101010101" pitchFamily="49" charset="-122"/>
                  <a:ea typeface="幼圆" panose="02010509060101010101" pitchFamily="49" charset="-122"/>
                </a:rPr>
                <a:t>。</a:t>
              </a:r>
              <a:endParaRPr kumimoji="0" lang="en-US" altLang="zh-CN" sz="2800" b="1" i="0" u="none" strike="noStrike" cap="none" normalizeH="0" baseline="0" dirty="0" smtClean="0">
                <a:ln>
                  <a:noFill/>
                </a:ln>
                <a:effectLst/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5" name="右箭头 4"/>
            <p:cNvSpPr/>
            <p:nvPr/>
          </p:nvSpPr>
          <p:spPr bwMode="auto">
            <a:xfrm>
              <a:off x="611560" y="5457958"/>
              <a:ext cx="376900" cy="720080"/>
            </a:xfrm>
            <a:prstGeom prst="rightArrow">
              <a:avLst/>
            </a:prstGeom>
            <a:solidFill>
              <a:srgbClr val="FF5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57340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圆角矩形 22"/>
          <p:cNvSpPr/>
          <p:nvPr/>
        </p:nvSpPr>
        <p:spPr bwMode="auto">
          <a:xfrm>
            <a:off x="179512" y="1526077"/>
            <a:ext cx="3007146" cy="435119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300" b="1" i="0" u="none" strike="noStrike" cap="none" normalizeH="0" baseline="0" dirty="0" smtClean="0">
              <a:ln>
                <a:noFill/>
              </a:ln>
              <a:effectLst/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203848" y="1015020"/>
            <a:ext cx="2935138" cy="4855685"/>
            <a:chOff x="3203848" y="1015020"/>
            <a:chExt cx="2935138" cy="4855685"/>
          </a:xfrm>
        </p:grpSpPr>
        <p:sp>
          <p:nvSpPr>
            <p:cNvPr id="25" name="圆角矩形 24"/>
            <p:cNvSpPr/>
            <p:nvPr/>
          </p:nvSpPr>
          <p:spPr bwMode="auto">
            <a:xfrm>
              <a:off x="3292978" y="1526077"/>
              <a:ext cx="2846008" cy="4344628"/>
            </a:xfrm>
            <a:prstGeom prst="roundRect">
              <a:avLst/>
            </a:prstGeom>
            <a:solidFill>
              <a:srgbClr val="FFFFCC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300" b="1" i="0" u="none" strike="noStrike" cap="none" normalizeH="0" baseline="0" dirty="0" smtClean="0">
                <a:ln>
                  <a:noFill/>
                </a:ln>
                <a:effectLst/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26" name="Text Box 0"/>
            <p:cNvSpPr txBox="1">
              <a:spLocks noChangeArrowheads="1"/>
            </p:cNvSpPr>
            <p:nvPr/>
          </p:nvSpPr>
          <p:spPr bwMode="auto">
            <a:xfrm>
              <a:off x="3934394" y="1015020"/>
              <a:ext cx="2123836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just">
                <a:buClr>
                  <a:srgbClr val="FF0000"/>
                </a:buClr>
              </a:pPr>
              <a:r>
                <a:rPr kumimoji="1" lang="zh-CN" altLang="en-US" sz="2400" b="1" dirty="0" smtClean="0">
                  <a:solidFill>
                    <a:srgbClr val="FF0000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自由膨胀</a:t>
              </a:r>
              <a:endParaRPr kumimoji="1" lang="zh-CN" altLang="en-US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pic>
          <p:nvPicPr>
            <p:cNvPr id="86020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97462" y="1994606"/>
              <a:ext cx="2525077" cy="17609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6016" name="Text Box 0"/>
            <p:cNvSpPr txBox="1">
              <a:spLocks noChangeArrowheads="1"/>
            </p:cNvSpPr>
            <p:nvPr/>
          </p:nvSpPr>
          <p:spPr bwMode="auto">
            <a:xfrm>
              <a:off x="3203848" y="4289794"/>
              <a:ext cx="2880320" cy="10156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342900" indent="-342900" algn="just">
                <a:buClr>
                  <a:srgbClr val="FF0000"/>
                </a:buClr>
                <a:buFont typeface="Wingdings" panose="05000000000000000000" pitchFamily="2" charset="2"/>
                <a:buChar char="u"/>
              </a:pPr>
              <a:r>
                <a:rPr kumimoji="1" lang="zh-CN" altLang="en-US" sz="2000" b="1" dirty="0" smtClean="0">
                  <a:latin typeface="幼圆" panose="02010509060101010101" pitchFamily="49" charset="-122"/>
                  <a:ea typeface="幼圆" panose="02010509060101010101" pitchFamily="49" charset="-122"/>
                </a:rPr>
                <a:t>自由膨胀之后，气体不会自动压缩，压力升高返回原侧。</a:t>
              </a:r>
              <a:endParaRPr kumimoji="1" lang="zh-CN" altLang="en-US" sz="2000" b="1" dirty="0"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</p:grpSp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328192" y="154754"/>
            <a:ext cx="9022022" cy="63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800" b="1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自发过程的方向性</a:t>
            </a:r>
            <a:r>
              <a:rPr kumimoji="1" lang="en-US" altLang="zh-CN" sz="2800" b="1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-</a:t>
            </a:r>
            <a:r>
              <a:rPr kumimoji="1" lang="zh-CN" altLang="en-US" sz="2800" b="1" dirty="0" smtClean="0">
                <a:solidFill>
                  <a:srgbClr val="0033CC"/>
                </a:solidFill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有限温差传热，自由膨胀及混合过程</a:t>
            </a:r>
            <a:endParaRPr kumimoji="1" lang="zh-CN" altLang="en-US" sz="2800" b="1" dirty="0">
              <a:solidFill>
                <a:srgbClr val="0033CC"/>
              </a:solidFill>
              <a:latin typeface="幼圆" panose="02010509060101010101" pitchFamily="49" charset="-122"/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7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7421754"/>
              </p:ext>
            </p:extLst>
          </p:nvPr>
        </p:nvGraphicFramePr>
        <p:xfrm>
          <a:off x="629796" y="1660920"/>
          <a:ext cx="1920051" cy="26524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8581" name="BMP 图像" r:id="rId4" imgW="1800360" imgH="3200400" progId="Paint.Picture">
                  <p:embed/>
                </p:oleObj>
              </mc:Choice>
              <mc:Fallback>
                <p:oleObj name="BMP 图像" r:id="rId4" imgW="1800360" imgH="3200400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9796" y="1660920"/>
                        <a:ext cx="1920051" cy="26524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 Box 0"/>
          <p:cNvSpPr txBox="1">
            <a:spLocks noChangeArrowheads="1"/>
          </p:cNvSpPr>
          <p:nvPr/>
        </p:nvSpPr>
        <p:spPr bwMode="auto">
          <a:xfrm>
            <a:off x="179512" y="4289794"/>
            <a:ext cx="2880320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algn="just"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kumimoji="1" lang="zh-CN" altLang="en-US" sz="20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杯中热水向空气中散发热量变凉，散发的热量不能自动回到水中使水变热。</a:t>
            </a:r>
            <a:endParaRPr kumimoji="1" lang="zh-CN" altLang="en-US" sz="2000" b="1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4" name="Text Box 0"/>
          <p:cNvSpPr txBox="1">
            <a:spLocks noChangeArrowheads="1"/>
          </p:cNvSpPr>
          <p:nvPr/>
        </p:nvSpPr>
        <p:spPr bwMode="auto">
          <a:xfrm>
            <a:off x="726531" y="1022980"/>
            <a:ext cx="212383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buClr>
                <a:srgbClr val="FF0000"/>
              </a:buClr>
            </a:pPr>
            <a:r>
              <a:rPr kumimoji="1" lang="zh-CN" altLang="en-US" sz="2400" b="1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有限温差传热</a:t>
            </a:r>
            <a:endParaRPr kumimoji="1" lang="zh-CN" altLang="en-US" sz="2400" b="1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6210994" y="1007399"/>
            <a:ext cx="2717519" cy="4869872"/>
            <a:chOff x="6210994" y="1007399"/>
            <a:chExt cx="2717519" cy="4869872"/>
          </a:xfrm>
        </p:grpSpPr>
        <p:sp>
          <p:nvSpPr>
            <p:cNvPr id="27" name="圆角矩形 26"/>
            <p:cNvSpPr/>
            <p:nvPr/>
          </p:nvSpPr>
          <p:spPr bwMode="auto">
            <a:xfrm>
              <a:off x="6243470" y="1532643"/>
              <a:ext cx="2685043" cy="4344628"/>
            </a:xfrm>
            <a:prstGeom prst="roundRect">
              <a:avLst/>
            </a:prstGeom>
            <a:solidFill>
              <a:srgbClr val="FFCC99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300" b="1" i="0" u="none" strike="noStrike" cap="none" normalizeH="0" baseline="0" dirty="0" smtClean="0">
                <a:ln>
                  <a:noFill/>
                </a:ln>
                <a:effectLst/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2" name="流程图: 手动操作 1"/>
            <p:cNvSpPr/>
            <p:nvPr/>
          </p:nvSpPr>
          <p:spPr bwMode="auto">
            <a:xfrm>
              <a:off x="6809990" y="1961437"/>
              <a:ext cx="1544837" cy="1944216"/>
            </a:xfrm>
            <a:prstGeom prst="flowChartManualOperation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9" name="流程图: 手动操作 18"/>
            <p:cNvSpPr/>
            <p:nvPr/>
          </p:nvSpPr>
          <p:spPr bwMode="auto">
            <a:xfrm>
              <a:off x="6908321" y="2483371"/>
              <a:ext cx="1334555" cy="1412757"/>
            </a:xfrm>
            <a:prstGeom prst="flowChartManualOperation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" name="圆角矩形 3"/>
            <p:cNvSpPr/>
            <p:nvPr/>
          </p:nvSpPr>
          <p:spPr bwMode="auto">
            <a:xfrm>
              <a:off x="7314046" y="3607844"/>
              <a:ext cx="504056" cy="288032"/>
            </a:xfrm>
            <a:prstGeom prst="roundRect">
              <a:avLst/>
            </a:prstGeom>
            <a:solidFill>
              <a:srgbClr val="FFC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2" name="Text Box 0"/>
            <p:cNvSpPr txBox="1">
              <a:spLocks noChangeArrowheads="1"/>
            </p:cNvSpPr>
            <p:nvPr/>
          </p:nvSpPr>
          <p:spPr bwMode="auto">
            <a:xfrm>
              <a:off x="6210994" y="4289793"/>
              <a:ext cx="2717519" cy="13234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342900" indent="-342900" algn="just">
                <a:buClr>
                  <a:srgbClr val="FF0000"/>
                </a:buClr>
                <a:buFont typeface="Wingdings" panose="05000000000000000000" pitchFamily="2" charset="2"/>
                <a:buChar char="u"/>
              </a:pPr>
              <a:r>
                <a:rPr kumimoji="1" lang="zh-CN" altLang="en-US" sz="2000" b="1" dirty="0" smtClean="0">
                  <a:latin typeface="幼圆" panose="02010509060101010101" pitchFamily="49" charset="-122"/>
                  <a:ea typeface="幼圆" panose="02010509060101010101" pitchFamily="49" charset="-122"/>
                </a:rPr>
                <a:t>糖块放入水中会逐渐溶解，溶解的糖分子不能自动聚集回复成糖块。</a:t>
              </a:r>
              <a:endParaRPr kumimoji="1" lang="zh-CN" altLang="en-US" sz="2000" b="1" dirty="0"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28" name="Text Box 0"/>
            <p:cNvSpPr txBox="1">
              <a:spLocks noChangeArrowheads="1"/>
            </p:cNvSpPr>
            <p:nvPr/>
          </p:nvSpPr>
          <p:spPr bwMode="auto">
            <a:xfrm>
              <a:off x="6774771" y="1007399"/>
              <a:ext cx="2123836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just">
                <a:buClr>
                  <a:srgbClr val="FF0000"/>
                </a:buClr>
              </a:pPr>
              <a:r>
                <a:rPr kumimoji="1" lang="zh-CN" altLang="en-US" sz="2400" b="1" dirty="0" smtClean="0">
                  <a:solidFill>
                    <a:srgbClr val="FF0000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溶解过程</a:t>
              </a:r>
              <a:endParaRPr kumimoji="1" lang="zh-CN" altLang="en-US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280302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矩形 2"/>
          <p:cNvSpPr>
            <a:spLocks noChangeArrowheads="1"/>
          </p:cNvSpPr>
          <p:nvPr/>
        </p:nvSpPr>
        <p:spPr bwMode="auto">
          <a:xfrm>
            <a:off x="0" y="620713"/>
            <a:ext cx="9144000" cy="431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31075" name="矩形 3"/>
          <p:cNvSpPr>
            <a:spLocks noChangeArrowheads="1"/>
          </p:cNvSpPr>
          <p:nvPr/>
        </p:nvSpPr>
        <p:spPr bwMode="auto">
          <a:xfrm>
            <a:off x="0" y="6021388"/>
            <a:ext cx="9144000" cy="431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31076" name="圆角矩形 4"/>
          <p:cNvSpPr>
            <a:spLocks noChangeArrowheads="1"/>
          </p:cNvSpPr>
          <p:nvPr/>
        </p:nvSpPr>
        <p:spPr bwMode="auto">
          <a:xfrm>
            <a:off x="1187450" y="476250"/>
            <a:ext cx="865188" cy="58324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31077" name="矩形 5"/>
          <p:cNvSpPr>
            <a:spLocks noChangeArrowheads="1"/>
          </p:cNvSpPr>
          <p:nvPr/>
        </p:nvSpPr>
        <p:spPr bwMode="auto">
          <a:xfrm>
            <a:off x="2195513" y="1201738"/>
            <a:ext cx="6553200" cy="267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latinLnBrk="1" hangingPunct="1"/>
            <a:r>
              <a:rPr kumimoji="1" lang="en-US" altLang="zh-CN" sz="6000" b="1" dirty="0">
                <a:solidFill>
                  <a:srgbClr val="0033C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5-7</a:t>
            </a:r>
            <a:r>
              <a:rPr kumimoji="1" lang="en-US" altLang="zh-CN" sz="36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</a:p>
          <a:p>
            <a:pPr eaLnBrk="1" latinLnBrk="1" hangingPunct="1"/>
            <a:endParaRPr kumimoji="1" lang="en-US" altLang="zh-CN" sz="3600" b="1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eaLnBrk="1" latinLnBrk="1" hangingPunct="1"/>
            <a:r>
              <a:rPr lang="zh-CN" altLang="en-US" sz="3600" dirty="0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    </a:t>
            </a:r>
            <a:r>
              <a:rPr lang="zh-CN" altLang="en-US" sz="3600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㶲</a:t>
            </a:r>
            <a:r>
              <a:rPr kumimoji="1" lang="zh-CN" altLang="en-US" sz="36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参数的基本概念</a:t>
            </a:r>
            <a:endParaRPr kumimoji="1" lang="en-US" altLang="zh-CN" sz="3600" b="1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eaLnBrk="1" latinLnBrk="1" hangingPunct="1"/>
            <a:r>
              <a:rPr kumimoji="1" lang="en-US" altLang="zh-CN" sz="36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    </a:t>
            </a:r>
            <a:r>
              <a:rPr kumimoji="1" lang="zh-CN" altLang="en-US" sz="36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热量</a:t>
            </a:r>
            <a:r>
              <a:rPr lang="zh-CN" altLang="en-US" sz="3600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㶲</a:t>
            </a:r>
            <a:endParaRPr kumimoji="1" lang="en-US" altLang="zh-CN" sz="3600" b="1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31078" name="矩形 5"/>
          <p:cNvSpPr>
            <a:spLocks noChangeArrowheads="1"/>
          </p:cNvSpPr>
          <p:nvPr/>
        </p:nvSpPr>
        <p:spPr bwMode="auto">
          <a:xfrm>
            <a:off x="250825" y="6381750"/>
            <a:ext cx="8893175" cy="4762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71180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Text Box 2"/>
          <p:cNvSpPr txBox="1">
            <a:spLocks noChangeArrowheads="1"/>
          </p:cNvSpPr>
          <p:nvPr/>
        </p:nvSpPr>
        <p:spPr bwMode="auto">
          <a:xfrm>
            <a:off x="282575" y="239713"/>
            <a:ext cx="414728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zh-CN" altLang="en-US" sz="2800" b="1" dirty="0" smtClean="0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能量的可转换性，</a:t>
            </a:r>
            <a:r>
              <a:rPr lang="zh-CN" altLang="en-US" sz="2800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㶲</a:t>
            </a:r>
            <a:r>
              <a:rPr lang="zh-CN" altLang="en-US" sz="2800" b="1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和</a:t>
            </a:r>
            <a:r>
              <a:rPr lang="en-US" altLang="zh-CN" sz="2800" b="1" dirty="0" err="1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wu</a:t>
            </a:r>
            <a:endParaRPr lang="en-US" altLang="zh-CN" sz="2800" b="1" dirty="0">
              <a:solidFill>
                <a:srgbClr val="0033CC"/>
              </a:solidFill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339" name="圆角矩形 14"/>
          <p:cNvSpPr>
            <a:spLocks noChangeArrowheads="1"/>
          </p:cNvSpPr>
          <p:nvPr/>
        </p:nvSpPr>
        <p:spPr bwMode="auto">
          <a:xfrm>
            <a:off x="316086" y="1124744"/>
            <a:ext cx="8465889" cy="1584176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>
            <a:solidFill>
              <a:srgbClr val="C00000"/>
            </a:solidFill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indent="-34290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u"/>
              <a:defRPr/>
            </a:pPr>
            <a:r>
              <a:rPr kumimoji="1" lang="zh-CN" altLang="en-US" sz="2000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能量本身是具有品味</a:t>
            </a:r>
            <a:r>
              <a:rPr kumimoji="1" lang="en-US" altLang="zh-CN" sz="2000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zh-CN" altLang="en-US" sz="2000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质量</a:t>
            </a:r>
            <a:r>
              <a:rPr kumimoji="1" lang="en-US" altLang="zh-CN" sz="2000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2000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的。</a:t>
            </a:r>
            <a:endParaRPr kumimoji="1" lang="en-US" altLang="zh-CN" sz="2000" b="1" dirty="0" smtClean="0">
              <a:ea typeface="幼圆" panose="020105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u"/>
              <a:defRPr/>
            </a:pPr>
            <a:r>
              <a:rPr kumimoji="1" lang="zh-CN" altLang="en-US" sz="2000" b="1" dirty="0"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任何能量都由</a:t>
            </a:r>
            <a:r>
              <a:rPr lang="zh-CN" altLang="en-US" sz="2000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㶲</a:t>
            </a:r>
            <a:r>
              <a:rPr lang="zh-CN" altLang="en-US" sz="2000" b="1" dirty="0">
                <a:latin typeface="幼圆" panose="02010509060101010101" pitchFamily="49" charset="-122"/>
                <a:ea typeface="幼圆" panose="02010509060101010101" pitchFamily="49" charset="-122"/>
              </a:rPr>
              <a:t>和</a:t>
            </a:r>
            <a:r>
              <a:rPr lang="en-US" altLang="zh-CN" sz="2000" b="1" dirty="0" err="1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wu</a:t>
            </a:r>
            <a:r>
              <a:rPr lang="zh-CN" altLang="en-US" sz="2000" b="1" dirty="0">
                <a:latin typeface="幼圆" panose="02010509060101010101" pitchFamily="49" charset="-122"/>
                <a:ea typeface="幼圆" panose="02010509060101010101" pitchFamily="49" charset="-122"/>
              </a:rPr>
              <a:t>两部分组成。</a:t>
            </a:r>
            <a:r>
              <a:rPr kumimoji="1" lang="zh-CN" altLang="en-US" sz="2000" b="1" dirty="0">
                <a:ea typeface="幼圆" panose="02010509060101010101" pitchFamily="49" charset="-122"/>
                <a:cs typeface="Times New Roman" panose="02020603050405020304" pitchFamily="18" charset="0"/>
              </a:rPr>
              <a:t>可无限转换的能量，如机械能，电能，都是</a:t>
            </a:r>
            <a:r>
              <a:rPr lang="zh-CN" altLang="en-US" sz="2000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㶲。</a:t>
            </a:r>
            <a:r>
              <a:rPr kumimoji="1" lang="zh-CN" altLang="en-US" sz="2000" b="1" dirty="0" smtClean="0"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不可</a:t>
            </a:r>
            <a:r>
              <a:rPr kumimoji="1" lang="zh-CN" altLang="en-US" sz="2000" b="1" dirty="0"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转换的能量，如环境介质中的热能，全部为</a:t>
            </a:r>
            <a:r>
              <a:rPr kumimoji="1" lang="en-US" altLang="zh-CN" sz="2000" b="1" dirty="0" err="1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wu</a:t>
            </a:r>
            <a:r>
              <a:rPr kumimoji="1" lang="en-US" altLang="zh-CN" sz="2000" b="1" dirty="0" smtClean="0"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.</a:t>
            </a:r>
            <a:endParaRPr kumimoji="1" lang="en-US" altLang="zh-CN" sz="2000" b="1" dirty="0"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7" name="Objec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86042164"/>
              </p:ext>
            </p:extLst>
          </p:nvPr>
        </p:nvGraphicFramePr>
        <p:xfrm>
          <a:off x="3468910" y="2960948"/>
          <a:ext cx="2255218" cy="720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9639" name="Equation" r:id="rId3" imgW="672840" imgH="228600" progId="Equation.DSMT4">
                  <p:embed/>
                </p:oleObj>
              </mc:Choice>
              <mc:Fallback>
                <p:oleObj name="Equation" r:id="rId3" imgW="672840" imgH="22860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8910" y="2960948"/>
                        <a:ext cx="2255218" cy="7200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圆角矩形 14"/>
          <p:cNvSpPr>
            <a:spLocks noChangeArrowheads="1"/>
          </p:cNvSpPr>
          <p:nvPr/>
        </p:nvSpPr>
        <p:spPr bwMode="auto">
          <a:xfrm>
            <a:off x="316086" y="3933056"/>
            <a:ext cx="8465889" cy="108012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indent="-34290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u"/>
              <a:defRPr/>
            </a:pPr>
            <a:r>
              <a:rPr kumimoji="1" lang="zh-CN" altLang="en-US" sz="2000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在热力学中定义：在环境条件下，能量中可转化为有用功的最高份额称为该能量的</a:t>
            </a:r>
            <a:r>
              <a:rPr lang="zh-CN" altLang="en-US" sz="2000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㶲，</a:t>
            </a:r>
            <a:r>
              <a:rPr lang="zh-CN" altLang="en-US" sz="20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不可能转化为有用功的那部分能量称为</a:t>
            </a:r>
            <a:r>
              <a:rPr lang="en-US" altLang="zh-CN" sz="2000" b="1" dirty="0" err="1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wu</a:t>
            </a:r>
            <a:r>
              <a:rPr lang="en-US" altLang="zh-CN" sz="20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.</a:t>
            </a:r>
            <a:endParaRPr kumimoji="1" lang="en-US" altLang="zh-CN" sz="2000" b="1" dirty="0"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793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Text Box 2"/>
          <p:cNvSpPr txBox="1">
            <a:spLocks noChangeArrowheads="1"/>
          </p:cNvSpPr>
          <p:nvPr/>
        </p:nvSpPr>
        <p:spPr bwMode="auto">
          <a:xfrm>
            <a:off x="282575" y="239713"/>
            <a:ext cx="126509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zh-CN" altLang="en-US" sz="2800" b="1" dirty="0" smtClean="0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热量</a:t>
            </a:r>
            <a:r>
              <a:rPr lang="zh-CN" altLang="en-US" sz="2800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㶲</a:t>
            </a:r>
            <a:endParaRPr lang="en-US" altLang="zh-CN" sz="2800" b="1" dirty="0">
              <a:solidFill>
                <a:srgbClr val="0033CC"/>
              </a:solidFill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339" name="圆角矩形 14"/>
          <p:cNvSpPr>
            <a:spLocks noChangeArrowheads="1"/>
          </p:cNvSpPr>
          <p:nvPr/>
        </p:nvSpPr>
        <p:spPr bwMode="auto">
          <a:xfrm>
            <a:off x="395536" y="883859"/>
            <a:ext cx="8424936" cy="1411917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>
            <a:solidFill>
              <a:srgbClr val="C00000"/>
            </a:solidFill>
          </a:ln>
        </p:spPr>
        <p:txBody>
          <a:bodyPr anchor="t" anchorCtr="0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50000"/>
              </a:lnSpc>
              <a:buClr>
                <a:srgbClr val="FF0000"/>
              </a:buClr>
              <a:defRPr/>
            </a:pPr>
            <a:r>
              <a:rPr kumimoji="1" lang="zh-CN" altLang="en-US" sz="2800" b="1" dirty="0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热量</a:t>
            </a:r>
            <a:r>
              <a:rPr lang="zh-CN" altLang="en-US" sz="2800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㶲：</a:t>
            </a:r>
            <a:r>
              <a:rPr kumimoji="1" lang="zh-CN" altLang="en-US" sz="2000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在温度为</a:t>
            </a:r>
            <a:r>
              <a:rPr kumimoji="1" lang="en-US" altLang="zh-CN" sz="2000" b="1" i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T</a:t>
            </a:r>
            <a:r>
              <a:rPr kumimoji="1" lang="en-US" altLang="zh-CN" sz="2000" b="1" i="1" baseline="-25000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0</a:t>
            </a:r>
            <a:r>
              <a:rPr kumimoji="1" lang="zh-CN" altLang="en-US" sz="2000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的环境下，系统</a:t>
            </a:r>
            <a:r>
              <a:rPr kumimoji="1" lang="en-US" altLang="zh-CN" sz="2000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000" b="1" i="1" dirty="0" smtClean="0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T&gt;T</a:t>
            </a:r>
            <a:r>
              <a:rPr kumimoji="1" lang="en-US" altLang="zh-CN" sz="2000" b="1" i="1" baseline="-25000" dirty="0" smtClean="0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0</a:t>
            </a:r>
            <a:r>
              <a:rPr kumimoji="1" lang="en-US" altLang="zh-CN" sz="2000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2000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所提供的</a:t>
            </a:r>
            <a:r>
              <a:rPr kumimoji="1" lang="zh-CN" altLang="en-US" sz="2000" b="1" dirty="0" smtClean="0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热量</a:t>
            </a:r>
            <a:r>
              <a:rPr kumimoji="1" lang="zh-CN" altLang="en-US" sz="2000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中，可转化为</a:t>
            </a:r>
            <a:r>
              <a:rPr kumimoji="1" lang="zh-CN" altLang="en-US" sz="2000" b="1" dirty="0" smtClean="0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有用功</a:t>
            </a:r>
            <a:r>
              <a:rPr kumimoji="1" lang="zh-CN" altLang="en-US" sz="2000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的最大值，用</a:t>
            </a:r>
            <a:r>
              <a:rPr kumimoji="1" lang="en-US" altLang="zh-CN" sz="2000" b="1" dirty="0" err="1" smtClean="0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E</a:t>
            </a:r>
            <a:r>
              <a:rPr kumimoji="1" lang="en-US" altLang="zh-CN" sz="2000" b="1" baseline="-25000" dirty="0" err="1" smtClean="0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x,Q</a:t>
            </a:r>
            <a:r>
              <a:rPr kumimoji="1" lang="zh-CN" altLang="en-US" sz="2000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表示。</a:t>
            </a:r>
            <a:endParaRPr kumimoji="1" lang="en-US" altLang="zh-CN" sz="2000" b="1" dirty="0" smtClean="0"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7" name="Objec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4012872"/>
              </p:ext>
            </p:extLst>
          </p:nvPr>
        </p:nvGraphicFramePr>
        <p:xfrm>
          <a:off x="410818" y="5191714"/>
          <a:ext cx="2897188" cy="63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540" name="Equation" r:id="rId3" imgW="990360" imgH="241200" progId="Equation.DSMT4">
                  <p:embed/>
                </p:oleObj>
              </mc:Choice>
              <mc:Fallback>
                <p:oleObj name="Equation" r:id="rId3" imgW="990360" imgH="24120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818" y="5191714"/>
                        <a:ext cx="2897188" cy="630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圆角矩形 14"/>
          <p:cNvSpPr>
            <a:spLocks noChangeArrowheads="1"/>
          </p:cNvSpPr>
          <p:nvPr/>
        </p:nvSpPr>
        <p:spPr bwMode="auto">
          <a:xfrm>
            <a:off x="572182" y="4541645"/>
            <a:ext cx="2236366" cy="511448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50000"/>
              </a:lnSpc>
              <a:buClr>
                <a:srgbClr val="FF0000"/>
              </a:buClr>
              <a:defRPr/>
            </a:pPr>
            <a:r>
              <a:rPr kumimoji="1" lang="zh-CN" altLang="en-US" sz="2800" b="1" dirty="0" smtClean="0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热量</a:t>
            </a:r>
            <a:r>
              <a:rPr kumimoji="1" lang="en-US" altLang="zh-CN" sz="2800" b="1" dirty="0" err="1" smtClean="0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wu</a:t>
            </a:r>
            <a:r>
              <a:rPr kumimoji="1" lang="zh-CN" altLang="en-US" sz="2800" b="1" dirty="0" smtClean="0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：</a:t>
            </a:r>
            <a:endParaRPr kumimoji="1" lang="en-US" altLang="zh-CN" sz="2800" b="1" dirty="0" smtClean="0">
              <a:solidFill>
                <a:srgbClr val="0033CC"/>
              </a:solidFill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7" name="Objec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98730623"/>
              </p:ext>
            </p:extLst>
          </p:nvPr>
        </p:nvGraphicFramePr>
        <p:xfrm>
          <a:off x="410818" y="3571494"/>
          <a:ext cx="4086225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541" name="Equation" r:id="rId5" imgW="1396800" imgH="241200" progId="Equation.DSMT4">
                  <p:embed/>
                </p:oleObj>
              </mc:Choice>
              <mc:Fallback>
                <p:oleObj name="Equation" r:id="rId5" imgW="1396800" imgH="24120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818" y="3571494"/>
                        <a:ext cx="4086225" cy="630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639595" y="2769917"/>
            <a:ext cx="14777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2400" b="1" dirty="0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热量</a:t>
            </a:r>
            <a:r>
              <a:rPr lang="zh-CN" altLang="en-US" sz="2400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㶲</a:t>
            </a:r>
            <a:endParaRPr lang="zh-CN" altLang="en-US" sz="2400" dirty="0"/>
          </a:p>
        </p:txBody>
      </p:sp>
      <p:sp>
        <p:nvSpPr>
          <p:cNvPr id="29" name="矩形 28"/>
          <p:cNvSpPr/>
          <p:nvPr/>
        </p:nvSpPr>
        <p:spPr bwMode="auto">
          <a:xfrm>
            <a:off x="5822355" y="4945773"/>
            <a:ext cx="2228106" cy="849438"/>
          </a:xfrm>
          <a:prstGeom prst="rect">
            <a:avLst/>
          </a:prstGeom>
          <a:solidFill>
            <a:srgbClr val="CC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6" name="直接箭头连接符 35"/>
          <p:cNvCxnSpPr/>
          <p:nvPr/>
        </p:nvCxnSpPr>
        <p:spPr bwMode="auto">
          <a:xfrm flipH="1" flipV="1">
            <a:off x="5220072" y="2396052"/>
            <a:ext cx="1936" cy="345638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7" name="直接箭头连接符 36"/>
          <p:cNvCxnSpPr/>
          <p:nvPr/>
        </p:nvCxnSpPr>
        <p:spPr bwMode="auto">
          <a:xfrm>
            <a:off x="5220072" y="5823067"/>
            <a:ext cx="3476551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aphicFrame>
        <p:nvGraphicFramePr>
          <p:cNvPr id="38" name="Objec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10710211"/>
              </p:ext>
            </p:extLst>
          </p:nvPr>
        </p:nvGraphicFramePr>
        <p:xfrm>
          <a:off x="4868031" y="2323750"/>
          <a:ext cx="470053" cy="4286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542" name="Equation" r:id="rId7" imgW="139680" imgH="164880" progId="Equation.DSMT4">
                  <p:embed/>
                </p:oleObj>
              </mc:Choice>
              <mc:Fallback>
                <p:oleObj name="Equation" r:id="rId7" imgW="139680" imgH="16488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8031" y="2323750"/>
                        <a:ext cx="470053" cy="4286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41923754"/>
              </p:ext>
            </p:extLst>
          </p:nvPr>
        </p:nvGraphicFramePr>
        <p:xfrm>
          <a:off x="8551305" y="5762637"/>
          <a:ext cx="443458" cy="4852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543" name="Equation" r:id="rId9" imgW="139680" imgH="177480" progId="Equation.DSMT4">
                  <p:embed/>
                </p:oleObj>
              </mc:Choice>
              <mc:Fallback>
                <p:oleObj name="Equation" r:id="rId9" imgW="139680" imgH="17748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51305" y="5762637"/>
                        <a:ext cx="443458" cy="4852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6438598"/>
              </p:ext>
            </p:extLst>
          </p:nvPr>
        </p:nvGraphicFramePr>
        <p:xfrm>
          <a:off x="4925988" y="5725975"/>
          <a:ext cx="511175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544" name="Equation" r:id="rId11" imgW="126720" imgH="139680" progId="Equation.DSMT4">
                  <p:embed/>
                </p:oleObj>
              </mc:Choice>
              <mc:Fallback>
                <p:oleObj name="Equation" r:id="rId11" imgW="126720" imgH="13968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5988" y="5725975"/>
                        <a:ext cx="511175" cy="433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01990291"/>
              </p:ext>
            </p:extLst>
          </p:nvPr>
        </p:nvGraphicFramePr>
        <p:xfrm>
          <a:off x="5643810" y="3951150"/>
          <a:ext cx="355600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545" name="Equation" r:id="rId13" imgW="88560" imgH="164880" progId="Equation.DSMT4">
                  <p:embed/>
                </p:oleObj>
              </mc:Choice>
              <mc:Fallback>
                <p:oleObj name="Equation" r:id="rId13" imgW="88560" imgH="16488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3810" y="3951150"/>
                        <a:ext cx="355600" cy="512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37465158"/>
              </p:ext>
            </p:extLst>
          </p:nvPr>
        </p:nvGraphicFramePr>
        <p:xfrm>
          <a:off x="7826623" y="2366825"/>
          <a:ext cx="509587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546" name="Equation" r:id="rId15" imgW="126720" imgH="164880" progId="Equation.DSMT4">
                  <p:embed/>
                </p:oleObj>
              </mc:Choice>
              <mc:Fallback>
                <p:oleObj name="Equation" r:id="rId15" imgW="126720" imgH="16488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6623" y="2366825"/>
                        <a:ext cx="509587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7" name="直接连接符 46"/>
          <p:cNvCxnSpPr/>
          <p:nvPr/>
        </p:nvCxnSpPr>
        <p:spPr bwMode="auto">
          <a:xfrm>
            <a:off x="5220072" y="4950789"/>
            <a:ext cx="3170795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直接连接符 47"/>
          <p:cNvCxnSpPr/>
          <p:nvPr/>
        </p:nvCxnSpPr>
        <p:spPr bwMode="auto">
          <a:xfrm flipH="1" flipV="1">
            <a:off x="5812829" y="4539330"/>
            <a:ext cx="8781" cy="166177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直接连接符 48"/>
          <p:cNvCxnSpPr/>
          <p:nvPr/>
        </p:nvCxnSpPr>
        <p:spPr bwMode="auto">
          <a:xfrm flipV="1">
            <a:off x="8069510" y="2898637"/>
            <a:ext cx="0" cy="330247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0" name="任意多边形 49"/>
          <p:cNvSpPr/>
          <p:nvPr/>
        </p:nvSpPr>
        <p:spPr bwMode="auto">
          <a:xfrm>
            <a:off x="5821610" y="2898637"/>
            <a:ext cx="2247900" cy="1647825"/>
          </a:xfrm>
          <a:custGeom>
            <a:avLst/>
            <a:gdLst>
              <a:gd name="connsiteX0" fmla="*/ 0 w 2247900"/>
              <a:gd name="connsiteY0" fmla="*/ 1647825 h 1647825"/>
              <a:gd name="connsiteX1" fmla="*/ 876300 w 2247900"/>
              <a:gd name="connsiteY1" fmla="*/ 1238250 h 1647825"/>
              <a:gd name="connsiteX2" fmla="*/ 2247900 w 2247900"/>
              <a:gd name="connsiteY2" fmla="*/ 0 h 1647825"/>
              <a:gd name="connsiteX3" fmla="*/ 2247900 w 2247900"/>
              <a:gd name="connsiteY3" fmla="*/ 0 h 1647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47900" h="1647825">
                <a:moveTo>
                  <a:pt x="0" y="1647825"/>
                </a:moveTo>
                <a:cubicBezTo>
                  <a:pt x="250825" y="1580356"/>
                  <a:pt x="501650" y="1512887"/>
                  <a:pt x="876300" y="1238250"/>
                </a:cubicBezTo>
                <a:cubicBezTo>
                  <a:pt x="1250950" y="963612"/>
                  <a:pt x="2247900" y="0"/>
                  <a:pt x="2247900" y="0"/>
                </a:cubicBezTo>
                <a:lnTo>
                  <a:pt x="2247900" y="0"/>
                </a:ln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aphicFrame>
        <p:nvGraphicFramePr>
          <p:cNvPr id="51" name="Objec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99438444"/>
              </p:ext>
            </p:extLst>
          </p:nvPr>
        </p:nvGraphicFramePr>
        <p:xfrm>
          <a:off x="4684840" y="4629067"/>
          <a:ext cx="661988" cy="709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547" name="Equation" r:id="rId17" imgW="164880" imgH="228600" progId="Equation.DSMT4">
                  <p:embed/>
                </p:oleObj>
              </mc:Choice>
              <mc:Fallback>
                <p:oleObj name="Equation" r:id="rId17" imgW="164880" imgH="22860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4840" y="4629067"/>
                        <a:ext cx="661988" cy="709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Objec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3981921"/>
              </p:ext>
            </p:extLst>
          </p:nvPr>
        </p:nvGraphicFramePr>
        <p:xfrm>
          <a:off x="5744616" y="4874165"/>
          <a:ext cx="509587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548" name="Equation" r:id="rId19" imgW="126720" imgH="164880" progId="Equation.DSMT4">
                  <p:embed/>
                </p:oleObj>
              </mc:Choice>
              <mc:Fallback>
                <p:oleObj name="Equation" r:id="rId19" imgW="126720" imgH="16488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4616" y="4874165"/>
                        <a:ext cx="509587" cy="51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Objec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78917459"/>
              </p:ext>
            </p:extLst>
          </p:nvPr>
        </p:nvGraphicFramePr>
        <p:xfrm>
          <a:off x="7764710" y="4816337"/>
          <a:ext cx="458788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549" name="Equation" r:id="rId21" imgW="114120" imgH="177480" progId="Equation.DSMT4">
                  <p:embed/>
                </p:oleObj>
              </mc:Choice>
              <mc:Fallback>
                <p:oleObj name="Equation" r:id="rId21" imgW="114120" imgH="17748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64710" y="4816337"/>
                        <a:ext cx="458788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Objec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80814646"/>
              </p:ext>
            </p:extLst>
          </p:nvPr>
        </p:nvGraphicFramePr>
        <p:xfrm>
          <a:off x="8028868" y="5749580"/>
          <a:ext cx="389259" cy="4713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550" name="Equation" r:id="rId23" imgW="126720" imgH="177480" progId="Equation.DSMT4">
                  <p:embed/>
                </p:oleObj>
              </mc:Choice>
              <mc:Fallback>
                <p:oleObj name="Equation" r:id="rId23" imgW="126720" imgH="17748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28868" y="5749580"/>
                        <a:ext cx="389259" cy="4713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Objec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79205244"/>
              </p:ext>
            </p:extLst>
          </p:nvPr>
        </p:nvGraphicFramePr>
        <p:xfrm>
          <a:off x="5582431" y="5752495"/>
          <a:ext cx="324370" cy="44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551" name="Equation" r:id="rId25" imgW="114120" imgH="177480" progId="Equation.DSMT4">
                  <p:embed/>
                </p:oleObj>
              </mc:Choice>
              <mc:Fallback>
                <p:oleObj name="Equation" r:id="rId25" imgW="114120" imgH="17748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2431" y="5752495"/>
                        <a:ext cx="324370" cy="448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6" name="直接箭头连接符 55"/>
          <p:cNvCxnSpPr/>
          <p:nvPr/>
        </p:nvCxnSpPr>
        <p:spPr bwMode="auto">
          <a:xfrm>
            <a:off x="5812829" y="5985232"/>
            <a:ext cx="2259806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graphicFrame>
        <p:nvGraphicFramePr>
          <p:cNvPr id="57" name="Objec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04414402"/>
              </p:ext>
            </p:extLst>
          </p:nvPr>
        </p:nvGraphicFramePr>
        <p:xfrm>
          <a:off x="6581022" y="5934184"/>
          <a:ext cx="594658" cy="450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552" name="Equation" r:id="rId27" imgW="228600" imgH="177480" progId="Equation.DSMT4">
                  <p:embed/>
                </p:oleObj>
              </mc:Choice>
              <mc:Fallback>
                <p:oleObj name="Equation" r:id="rId27" imgW="228600" imgH="17748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1022" y="5934184"/>
                        <a:ext cx="594658" cy="4503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Objec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7966296"/>
              </p:ext>
            </p:extLst>
          </p:nvPr>
        </p:nvGraphicFramePr>
        <p:xfrm>
          <a:off x="6701333" y="4231343"/>
          <a:ext cx="854075" cy="63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553" name="Equation" r:id="rId29" imgW="291960" imgH="241200" progId="Equation.DSMT4">
                  <p:embed/>
                </p:oleObj>
              </mc:Choice>
              <mc:Fallback>
                <p:oleObj name="Equation" r:id="rId29" imgW="291960" imgH="24120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1333" y="4231343"/>
                        <a:ext cx="854075" cy="630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" name="Objec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85818833"/>
              </p:ext>
            </p:extLst>
          </p:nvPr>
        </p:nvGraphicFramePr>
        <p:xfrm>
          <a:off x="6713538" y="5127625"/>
          <a:ext cx="815975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554" name="Equation" r:id="rId31" imgW="279360" imgH="241200" progId="Equation.DSMT4">
                  <p:embed/>
                </p:oleObj>
              </mc:Choice>
              <mc:Fallback>
                <p:oleObj name="Equation" r:id="rId31" imgW="279360" imgH="24120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3538" y="5127625"/>
                        <a:ext cx="815975" cy="630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9585966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Text Box 2"/>
          <p:cNvSpPr txBox="1">
            <a:spLocks noChangeArrowheads="1"/>
          </p:cNvSpPr>
          <p:nvPr/>
        </p:nvSpPr>
        <p:spPr bwMode="auto">
          <a:xfrm>
            <a:off x="282575" y="239713"/>
            <a:ext cx="126188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zh-CN" altLang="en-US" sz="2800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冷量</a:t>
            </a:r>
            <a:r>
              <a:rPr lang="zh-CN" altLang="en-US" sz="2800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㶲</a:t>
            </a:r>
            <a:endParaRPr lang="en-US" altLang="zh-CN" sz="2800" b="1" dirty="0">
              <a:solidFill>
                <a:srgbClr val="0033CC"/>
              </a:solidFill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339" name="圆角矩形 14"/>
          <p:cNvSpPr>
            <a:spLocks noChangeArrowheads="1"/>
          </p:cNvSpPr>
          <p:nvPr/>
        </p:nvSpPr>
        <p:spPr bwMode="auto">
          <a:xfrm>
            <a:off x="348098" y="846872"/>
            <a:ext cx="8424936" cy="1508775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anchor="t" anchorCtr="0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indent="-34290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Ø"/>
              <a:defRPr/>
            </a:pPr>
            <a:r>
              <a:rPr kumimoji="1" lang="zh-CN" altLang="en-US" sz="2000" b="1" dirty="0">
                <a:ea typeface="幼圆" panose="02010509060101010101" pitchFamily="49" charset="-122"/>
                <a:cs typeface="Times New Roman" panose="02020603050405020304" pitchFamily="18" charset="0"/>
              </a:rPr>
              <a:t>冷量：把与低于环境温度</a:t>
            </a:r>
            <a:r>
              <a:rPr kumimoji="1" lang="en-US" altLang="zh-CN" sz="2000" b="1" dirty="0">
                <a:ea typeface="幼圆" panose="02010509060101010101" pitchFamily="49" charset="-122"/>
                <a:cs typeface="Times New Roman" panose="02020603050405020304" pitchFamily="18" charset="0"/>
              </a:rPr>
              <a:t>T0</a:t>
            </a:r>
            <a:r>
              <a:rPr kumimoji="1" lang="zh-CN" altLang="en-US" sz="2000" b="1" dirty="0">
                <a:ea typeface="幼圆" panose="02010509060101010101" pitchFamily="49" charset="-122"/>
                <a:cs typeface="Times New Roman" panose="02020603050405020304" pitchFamily="18" charset="0"/>
              </a:rPr>
              <a:t>的物体</a:t>
            </a:r>
            <a:r>
              <a:rPr kumimoji="1" lang="en-US" altLang="zh-CN" sz="2000" b="1" dirty="0">
                <a:ea typeface="幼圆" panose="02010509060101010101" pitchFamily="49" charset="-122"/>
                <a:cs typeface="Times New Roman" panose="02020603050405020304" pitchFamily="18" charset="0"/>
              </a:rPr>
              <a:t>(T&lt;T0)</a:t>
            </a:r>
            <a:r>
              <a:rPr kumimoji="1" lang="zh-CN" altLang="en-US" sz="2000" b="1" dirty="0">
                <a:ea typeface="幼圆" panose="02010509060101010101" pitchFamily="49" charset="-122"/>
                <a:cs typeface="Times New Roman" panose="02020603050405020304" pitchFamily="18" charset="0"/>
              </a:rPr>
              <a:t>交换的热量叫做冷量。</a:t>
            </a:r>
          </a:p>
          <a:p>
            <a:pPr marL="342900" indent="-34290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Ø"/>
              <a:defRPr/>
            </a:pPr>
            <a:r>
              <a:rPr kumimoji="1" lang="zh-CN" altLang="en-US" sz="2000" b="1" dirty="0">
                <a:ea typeface="幼圆" panose="02010509060101010101" pitchFamily="49" charset="-122"/>
                <a:cs typeface="Times New Roman" panose="02020603050405020304" pitchFamily="18" charset="0"/>
              </a:rPr>
              <a:t>温度</a:t>
            </a:r>
            <a:r>
              <a:rPr kumimoji="1" lang="zh-CN" altLang="en-US" sz="2000" b="1" dirty="0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低于</a:t>
            </a:r>
            <a:r>
              <a:rPr kumimoji="1" lang="zh-CN" altLang="en-US" sz="2000" b="1" dirty="0">
                <a:ea typeface="幼圆" panose="02010509060101010101" pitchFamily="49" charset="-122"/>
                <a:cs typeface="Times New Roman" panose="02020603050405020304" pitchFamily="18" charset="0"/>
              </a:rPr>
              <a:t>环境温度的系统，在温度为</a:t>
            </a:r>
            <a:r>
              <a:rPr kumimoji="1" lang="en-US" altLang="zh-CN" sz="2000" b="1" dirty="0">
                <a:ea typeface="幼圆" panose="02010509060101010101" pitchFamily="49" charset="-122"/>
                <a:cs typeface="Times New Roman" panose="02020603050405020304" pitchFamily="18" charset="0"/>
              </a:rPr>
              <a:t>T0</a:t>
            </a:r>
            <a:r>
              <a:rPr kumimoji="1" lang="zh-CN" altLang="en-US" sz="2000" b="1" dirty="0">
                <a:ea typeface="幼圆" panose="02010509060101010101" pitchFamily="49" charset="-122"/>
                <a:cs typeface="Times New Roman" panose="02020603050405020304" pitchFamily="18" charset="0"/>
              </a:rPr>
              <a:t>的环境下</a:t>
            </a:r>
            <a:r>
              <a:rPr kumimoji="1" lang="zh-CN" altLang="en-US" sz="2000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zh-CN" altLang="en-US" sz="2000" b="1" dirty="0" smtClean="0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吸入热量</a:t>
            </a:r>
            <a:r>
              <a:rPr kumimoji="1" lang="en-US" altLang="zh-CN" sz="2000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Q</a:t>
            </a:r>
            <a:r>
              <a:rPr kumimoji="1" lang="en-US" altLang="zh-CN" sz="2000" b="1" baseline="-25000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0</a:t>
            </a:r>
            <a:r>
              <a:rPr kumimoji="1" lang="zh-CN" altLang="en-US" sz="2000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时作出的最大有用功，称为冷量</a:t>
            </a:r>
            <a:r>
              <a:rPr lang="zh-CN" altLang="en-US" sz="2000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㶲</a:t>
            </a:r>
            <a:r>
              <a:rPr lang="zh-CN" altLang="en-US" sz="2000" dirty="0" smtClean="0"/>
              <a:t>，</a:t>
            </a:r>
            <a:r>
              <a:rPr kumimoji="1" lang="zh-CN" altLang="en-US" sz="2000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用</a:t>
            </a:r>
            <a:r>
              <a:rPr kumimoji="1" lang="en-US" altLang="zh-CN" sz="2000" b="1" dirty="0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E</a:t>
            </a:r>
            <a:r>
              <a:rPr kumimoji="1" lang="en-US" altLang="zh-CN" sz="2000" b="1" baseline="-25000" dirty="0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x,Q0</a:t>
            </a:r>
            <a:r>
              <a:rPr kumimoji="1" lang="zh-CN" altLang="en-US" sz="2000" b="1" dirty="0">
                <a:ea typeface="幼圆" panose="02010509060101010101" pitchFamily="49" charset="-122"/>
                <a:cs typeface="Times New Roman" panose="02020603050405020304" pitchFamily="18" charset="0"/>
              </a:rPr>
              <a:t>表示</a:t>
            </a:r>
            <a:r>
              <a:rPr kumimoji="1" lang="zh-CN" altLang="en-US" sz="2000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。</a:t>
            </a:r>
            <a:endParaRPr kumimoji="1" lang="zh-CN" altLang="en-US" sz="2000" b="1" dirty="0"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圆角矩形 14"/>
          <p:cNvSpPr>
            <a:spLocks noChangeArrowheads="1"/>
          </p:cNvSpPr>
          <p:nvPr/>
        </p:nvSpPr>
        <p:spPr bwMode="auto">
          <a:xfrm>
            <a:off x="712045" y="4373343"/>
            <a:ext cx="2236366" cy="511448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50000"/>
              </a:lnSpc>
              <a:buClr>
                <a:srgbClr val="FF0000"/>
              </a:buClr>
              <a:defRPr/>
            </a:pPr>
            <a:r>
              <a:rPr kumimoji="1" lang="zh-CN" altLang="en-US" sz="2400" b="1" dirty="0" smtClean="0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冷量</a:t>
            </a:r>
            <a:r>
              <a:rPr kumimoji="1" lang="en-US" altLang="zh-CN" sz="2400" b="1" dirty="0" err="1" smtClean="0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wu</a:t>
            </a:r>
            <a:r>
              <a:rPr kumimoji="1" lang="zh-CN" altLang="en-US" sz="2400" b="1" dirty="0" smtClean="0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：</a:t>
            </a:r>
            <a:endParaRPr kumimoji="1" lang="en-US" altLang="zh-CN" sz="2400" b="1" dirty="0" smtClean="0">
              <a:solidFill>
                <a:srgbClr val="0033CC"/>
              </a:solidFill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7" name="Objec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0908516"/>
              </p:ext>
            </p:extLst>
          </p:nvPr>
        </p:nvGraphicFramePr>
        <p:xfrm>
          <a:off x="825905" y="3273794"/>
          <a:ext cx="3343275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546" name="Equation" r:id="rId3" imgW="1143000" imgH="241200" progId="Equation.DSMT4">
                  <p:embed/>
                </p:oleObj>
              </mc:Choice>
              <mc:Fallback>
                <p:oleObj name="Equation" r:id="rId3" imgW="1143000" imgH="24120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5905" y="3273794"/>
                        <a:ext cx="3343275" cy="630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742686" y="2585987"/>
            <a:ext cx="14777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冷量</a:t>
            </a:r>
            <a:r>
              <a:rPr lang="zh-CN" altLang="en-US" sz="2400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㶲</a:t>
            </a:r>
            <a:endParaRPr lang="zh-CN" altLang="en-US" sz="2400" dirty="0"/>
          </a:p>
        </p:txBody>
      </p:sp>
      <p:cxnSp>
        <p:nvCxnSpPr>
          <p:cNvPr id="36" name="直接箭头连接符 35"/>
          <p:cNvCxnSpPr/>
          <p:nvPr/>
        </p:nvCxnSpPr>
        <p:spPr bwMode="auto">
          <a:xfrm flipH="1" flipV="1">
            <a:off x="5220072" y="2428321"/>
            <a:ext cx="1936" cy="345638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7" name="直接箭头连接符 36"/>
          <p:cNvCxnSpPr/>
          <p:nvPr/>
        </p:nvCxnSpPr>
        <p:spPr bwMode="auto">
          <a:xfrm>
            <a:off x="5220072" y="5855336"/>
            <a:ext cx="3476551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aphicFrame>
        <p:nvGraphicFramePr>
          <p:cNvPr id="38" name="Objec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62812251"/>
              </p:ext>
            </p:extLst>
          </p:nvPr>
        </p:nvGraphicFramePr>
        <p:xfrm>
          <a:off x="4868031" y="2356019"/>
          <a:ext cx="470053" cy="4286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547" name="Equation" r:id="rId5" imgW="139680" imgH="164880" progId="Equation.DSMT4">
                  <p:embed/>
                </p:oleObj>
              </mc:Choice>
              <mc:Fallback>
                <p:oleObj name="Equation" r:id="rId5" imgW="139680" imgH="16488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8031" y="2356019"/>
                        <a:ext cx="470053" cy="4286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16192486"/>
              </p:ext>
            </p:extLst>
          </p:nvPr>
        </p:nvGraphicFramePr>
        <p:xfrm>
          <a:off x="8551305" y="5794906"/>
          <a:ext cx="443458" cy="4852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548" name="Equation" r:id="rId7" imgW="139680" imgH="177480" progId="Equation.DSMT4">
                  <p:embed/>
                </p:oleObj>
              </mc:Choice>
              <mc:Fallback>
                <p:oleObj name="Equation" r:id="rId7" imgW="139680" imgH="17748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51305" y="5794906"/>
                        <a:ext cx="443458" cy="4852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2047635"/>
              </p:ext>
            </p:extLst>
          </p:nvPr>
        </p:nvGraphicFramePr>
        <p:xfrm>
          <a:off x="4925988" y="5758244"/>
          <a:ext cx="511175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549" name="Equation" r:id="rId9" imgW="126720" imgH="139680" progId="Equation.DSMT4">
                  <p:embed/>
                </p:oleObj>
              </mc:Choice>
              <mc:Fallback>
                <p:oleObj name="Equation" r:id="rId9" imgW="126720" imgH="13968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5988" y="5758244"/>
                        <a:ext cx="511175" cy="433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6786108"/>
              </p:ext>
            </p:extLst>
          </p:nvPr>
        </p:nvGraphicFramePr>
        <p:xfrm>
          <a:off x="5551201" y="4364304"/>
          <a:ext cx="355600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550" name="Equation" r:id="rId11" imgW="88560" imgH="164880" progId="Equation.DSMT4">
                  <p:embed/>
                </p:oleObj>
              </mc:Choice>
              <mc:Fallback>
                <p:oleObj name="Equation" r:id="rId11" imgW="88560" imgH="16488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1201" y="4364304"/>
                        <a:ext cx="355600" cy="512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87525541"/>
              </p:ext>
            </p:extLst>
          </p:nvPr>
        </p:nvGraphicFramePr>
        <p:xfrm>
          <a:off x="7908540" y="2645417"/>
          <a:ext cx="509587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551" name="Equation" r:id="rId13" imgW="126720" imgH="164880" progId="Equation.DSMT4">
                  <p:embed/>
                </p:oleObj>
              </mc:Choice>
              <mc:Fallback>
                <p:oleObj name="Equation" r:id="rId13" imgW="126720" imgH="16488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08540" y="2645417"/>
                        <a:ext cx="509587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7" name="直接连接符 46"/>
          <p:cNvCxnSpPr/>
          <p:nvPr/>
        </p:nvCxnSpPr>
        <p:spPr bwMode="auto">
          <a:xfrm>
            <a:off x="5220072" y="3101565"/>
            <a:ext cx="3170795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直接连接符 47"/>
          <p:cNvCxnSpPr/>
          <p:nvPr/>
        </p:nvCxnSpPr>
        <p:spPr bwMode="auto">
          <a:xfrm flipH="1" flipV="1">
            <a:off x="5802561" y="3121691"/>
            <a:ext cx="0" cy="30960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直接连接符 48"/>
          <p:cNvCxnSpPr/>
          <p:nvPr/>
        </p:nvCxnSpPr>
        <p:spPr bwMode="auto">
          <a:xfrm flipV="1">
            <a:off x="8069510" y="3101565"/>
            <a:ext cx="0" cy="30240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0" name="任意多边形 49"/>
          <p:cNvSpPr/>
          <p:nvPr/>
        </p:nvSpPr>
        <p:spPr bwMode="auto">
          <a:xfrm>
            <a:off x="5802561" y="3121692"/>
            <a:ext cx="2247900" cy="1647825"/>
          </a:xfrm>
          <a:custGeom>
            <a:avLst/>
            <a:gdLst>
              <a:gd name="connsiteX0" fmla="*/ 0 w 2247900"/>
              <a:gd name="connsiteY0" fmla="*/ 1647825 h 1647825"/>
              <a:gd name="connsiteX1" fmla="*/ 876300 w 2247900"/>
              <a:gd name="connsiteY1" fmla="*/ 1238250 h 1647825"/>
              <a:gd name="connsiteX2" fmla="*/ 2247900 w 2247900"/>
              <a:gd name="connsiteY2" fmla="*/ 0 h 1647825"/>
              <a:gd name="connsiteX3" fmla="*/ 2247900 w 2247900"/>
              <a:gd name="connsiteY3" fmla="*/ 0 h 1647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47900" h="1647825">
                <a:moveTo>
                  <a:pt x="0" y="1647825"/>
                </a:moveTo>
                <a:cubicBezTo>
                  <a:pt x="250825" y="1580356"/>
                  <a:pt x="501650" y="1512887"/>
                  <a:pt x="876300" y="1238250"/>
                </a:cubicBezTo>
                <a:cubicBezTo>
                  <a:pt x="1250950" y="963612"/>
                  <a:pt x="2247900" y="0"/>
                  <a:pt x="2247900" y="0"/>
                </a:cubicBezTo>
                <a:lnTo>
                  <a:pt x="2247900" y="0"/>
                </a:ln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aphicFrame>
        <p:nvGraphicFramePr>
          <p:cNvPr id="51" name="Objec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40928141"/>
              </p:ext>
            </p:extLst>
          </p:nvPr>
        </p:nvGraphicFramePr>
        <p:xfrm>
          <a:off x="4710063" y="2784626"/>
          <a:ext cx="661988" cy="709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552" name="Equation" r:id="rId15" imgW="164880" imgH="228600" progId="Equation.DSMT4">
                  <p:embed/>
                </p:oleObj>
              </mc:Choice>
              <mc:Fallback>
                <p:oleObj name="Equation" r:id="rId15" imgW="164880" imgH="22860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0063" y="2784626"/>
                        <a:ext cx="661988" cy="709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Objec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97703698"/>
              </p:ext>
            </p:extLst>
          </p:nvPr>
        </p:nvGraphicFramePr>
        <p:xfrm>
          <a:off x="5744616" y="4906434"/>
          <a:ext cx="509587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553" name="Equation" r:id="rId17" imgW="126720" imgH="164880" progId="Equation.DSMT4">
                  <p:embed/>
                </p:oleObj>
              </mc:Choice>
              <mc:Fallback>
                <p:oleObj name="Equation" r:id="rId17" imgW="126720" imgH="16488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4616" y="4906434"/>
                        <a:ext cx="509587" cy="51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Objec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93913078"/>
              </p:ext>
            </p:extLst>
          </p:nvPr>
        </p:nvGraphicFramePr>
        <p:xfrm>
          <a:off x="7764710" y="4848606"/>
          <a:ext cx="458788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554" name="Equation" r:id="rId19" imgW="114120" imgH="177480" progId="Equation.DSMT4">
                  <p:embed/>
                </p:oleObj>
              </mc:Choice>
              <mc:Fallback>
                <p:oleObj name="Equation" r:id="rId19" imgW="114120" imgH="17748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64710" y="4848606"/>
                        <a:ext cx="458788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Objec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1585587"/>
              </p:ext>
            </p:extLst>
          </p:nvPr>
        </p:nvGraphicFramePr>
        <p:xfrm>
          <a:off x="8028868" y="5781849"/>
          <a:ext cx="389259" cy="4713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555" name="Equation" r:id="rId21" imgW="126720" imgH="177480" progId="Equation.DSMT4">
                  <p:embed/>
                </p:oleObj>
              </mc:Choice>
              <mc:Fallback>
                <p:oleObj name="Equation" r:id="rId21" imgW="126720" imgH="17748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28868" y="5781849"/>
                        <a:ext cx="389259" cy="4713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Objec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18687079"/>
              </p:ext>
            </p:extLst>
          </p:nvPr>
        </p:nvGraphicFramePr>
        <p:xfrm>
          <a:off x="5582431" y="5784764"/>
          <a:ext cx="324370" cy="44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556" name="Equation" r:id="rId23" imgW="114120" imgH="177480" progId="Equation.DSMT4">
                  <p:embed/>
                </p:oleObj>
              </mc:Choice>
              <mc:Fallback>
                <p:oleObj name="Equation" r:id="rId23" imgW="114120" imgH="17748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2431" y="5784764"/>
                        <a:ext cx="324370" cy="448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6" name="直接箭头连接符 55"/>
          <p:cNvCxnSpPr/>
          <p:nvPr/>
        </p:nvCxnSpPr>
        <p:spPr bwMode="auto">
          <a:xfrm>
            <a:off x="5812829" y="6017501"/>
            <a:ext cx="2259806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graphicFrame>
        <p:nvGraphicFramePr>
          <p:cNvPr id="57" name="Objec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98042525"/>
              </p:ext>
            </p:extLst>
          </p:nvPr>
        </p:nvGraphicFramePr>
        <p:xfrm>
          <a:off x="6581022" y="5966453"/>
          <a:ext cx="594658" cy="450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557" name="Equation" r:id="rId25" imgW="228600" imgH="177480" progId="Equation.DSMT4">
                  <p:embed/>
                </p:oleObj>
              </mc:Choice>
              <mc:Fallback>
                <p:oleObj name="Equation" r:id="rId25" imgW="228600" imgH="17748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1022" y="5966453"/>
                        <a:ext cx="594658" cy="4503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Objec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78844279"/>
              </p:ext>
            </p:extLst>
          </p:nvPr>
        </p:nvGraphicFramePr>
        <p:xfrm>
          <a:off x="6082085" y="3222586"/>
          <a:ext cx="854075" cy="63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558" name="Equation" r:id="rId27" imgW="291960" imgH="241200" progId="Equation.DSMT4">
                  <p:embed/>
                </p:oleObj>
              </mc:Choice>
              <mc:Fallback>
                <p:oleObj name="Equation" r:id="rId27" imgW="291960" imgH="24120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2085" y="3222586"/>
                        <a:ext cx="854075" cy="630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" name="Objec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85635390"/>
              </p:ext>
            </p:extLst>
          </p:nvPr>
        </p:nvGraphicFramePr>
        <p:xfrm>
          <a:off x="6732515" y="4666819"/>
          <a:ext cx="815975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559" name="Equation" r:id="rId29" imgW="279360" imgH="241200" progId="Equation.DSMT4">
                  <p:embed/>
                </p:oleObj>
              </mc:Choice>
              <mc:Fallback>
                <p:oleObj name="Equation" r:id="rId29" imgW="279360" imgH="24120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2515" y="4666819"/>
                        <a:ext cx="815975" cy="630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" name="Objec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92924980"/>
              </p:ext>
            </p:extLst>
          </p:nvPr>
        </p:nvGraphicFramePr>
        <p:xfrm>
          <a:off x="967767" y="5225099"/>
          <a:ext cx="2897187" cy="63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560" name="Equation" r:id="rId31" imgW="990360" imgH="241200" progId="Equation.DSMT4">
                  <p:embed/>
                </p:oleObj>
              </mc:Choice>
              <mc:Fallback>
                <p:oleObj name="Equation" r:id="rId31" imgW="990360" imgH="24120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7767" y="5225099"/>
                        <a:ext cx="2897187" cy="630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15586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282574" y="239713"/>
            <a:ext cx="796183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zh-CN" altLang="en-US" sz="2800" b="1" dirty="0" smtClean="0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孤立系熵增与</a:t>
            </a:r>
            <a:r>
              <a:rPr lang="zh-CN" altLang="en-US" sz="2800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㶲</a:t>
            </a:r>
            <a:r>
              <a:rPr lang="zh-CN" altLang="en-US" sz="2800" b="1" dirty="0" smtClean="0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损失</a:t>
            </a:r>
            <a:r>
              <a:rPr lang="en-US" altLang="zh-CN" sz="2800" b="1" dirty="0" smtClean="0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en-US" sz="2800" b="1" dirty="0" smtClean="0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能量贬值原理</a:t>
            </a:r>
            <a:endParaRPr lang="en-US" altLang="zh-CN" sz="2800" b="1" dirty="0">
              <a:solidFill>
                <a:srgbClr val="FF0000"/>
              </a:solidFill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圆角矩形 14"/>
          <p:cNvSpPr>
            <a:spLocks noChangeArrowheads="1"/>
          </p:cNvSpPr>
          <p:nvPr/>
        </p:nvSpPr>
        <p:spPr bwMode="auto">
          <a:xfrm>
            <a:off x="448095" y="872633"/>
            <a:ext cx="8424936" cy="1530421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anchor="t" anchorCtr="0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indent="-34290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u"/>
              <a:defRPr/>
            </a:pPr>
            <a:r>
              <a:rPr kumimoji="1" lang="zh-CN" altLang="en-US" sz="2000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体系的</a:t>
            </a:r>
            <a:r>
              <a:rPr lang="zh-CN" altLang="en-US" sz="20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㶲</a:t>
            </a:r>
            <a:r>
              <a:rPr lang="zh-CN" altLang="en-US" sz="20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值是指其处于环境条件下，经完全可逆过程过渡到与环境平衡时所作出的有用功，这时它的做功能力最大。</a:t>
            </a:r>
            <a:endParaRPr lang="en-US" altLang="zh-CN" sz="2000" b="1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342900" indent="-34290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u"/>
              <a:defRPr/>
            </a:pPr>
            <a:r>
              <a:rPr kumimoji="1" lang="zh-CN" altLang="en-US" sz="2000" b="1" dirty="0" smtClean="0"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孤立系中出现了任何不可逆过程，必然有</a:t>
            </a:r>
            <a:r>
              <a:rPr lang="zh-CN" altLang="en-US" sz="20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㶲</a:t>
            </a:r>
            <a:r>
              <a:rPr lang="zh-CN" altLang="en-US" sz="20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损失，有</a:t>
            </a:r>
            <a:r>
              <a:rPr lang="en-US" altLang="zh-CN" sz="2000" b="1" dirty="0" err="1" smtClean="0">
                <a:latin typeface="幼圆" panose="02010509060101010101" pitchFamily="49" charset="-122"/>
                <a:ea typeface="幼圆" panose="02010509060101010101" pitchFamily="49" charset="-122"/>
              </a:rPr>
              <a:t>wu</a:t>
            </a:r>
            <a:r>
              <a:rPr lang="zh-CN" altLang="en-US" sz="20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增大。</a:t>
            </a:r>
            <a:endParaRPr kumimoji="1" lang="en-US" altLang="zh-CN" sz="2000" b="1" dirty="0" smtClean="0"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827585" y="2516682"/>
            <a:ext cx="7092787" cy="1506216"/>
            <a:chOff x="827585" y="2516682"/>
            <a:chExt cx="7092787" cy="1506216"/>
          </a:xfrm>
        </p:grpSpPr>
        <p:graphicFrame>
          <p:nvGraphicFramePr>
            <p:cNvPr id="4" name="Object 7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409200132"/>
                </p:ext>
              </p:extLst>
            </p:nvPr>
          </p:nvGraphicFramePr>
          <p:xfrm>
            <a:off x="3779912" y="2661747"/>
            <a:ext cx="3194050" cy="630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1737" name="Equation" r:id="rId3" imgW="1091880" imgH="241200" progId="Equation.DSMT4">
                    <p:embed/>
                  </p:oleObj>
                </mc:Choice>
                <mc:Fallback>
                  <p:oleObj name="Equation" r:id="rId3" imgW="1091880" imgH="241200" progId="Equation.DSMT4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79912" y="2661747"/>
                          <a:ext cx="3194050" cy="6302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圆角矩形 14"/>
            <p:cNvSpPr>
              <a:spLocks noChangeArrowheads="1"/>
            </p:cNvSpPr>
            <p:nvPr/>
          </p:nvSpPr>
          <p:spPr bwMode="auto">
            <a:xfrm>
              <a:off x="1295636" y="3212976"/>
              <a:ext cx="6624736" cy="809922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150000"/>
                </a:lnSpc>
                <a:buClr>
                  <a:srgbClr val="FF0000"/>
                </a:buClr>
                <a:defRPr/>
              </a:pPr>
              <a:r>
                <a:rPr kumimoji="1" lang="zh-CN" altLang="en-US" sz="2000" b="1" dirty="0" smtClean="0">
                  <a:ea typeface="幼圆" panose="02010509060101010101" pitchFamily="49" charset="-122"/>
                  <a:cs typeface="Times New Roman" panose="02020603050405020304" pitchFamily="18" charset="0"/>
                </a:rPr>
                <a:t>环境温度</a:t>
              </a:r>
              <a:r>
                <a:rPr kumimoji="1" lang="en-US" altLang="zh-CN" sz="2000" b="1" dirty="0" smtClean="0">
                  <a:ea typeface="幼圆" panose="02010509060101010101" pitchFamily="49" charset="-122"/>
                  <a:cs typeface="Times New Roman" panose="02020603050405020304" pitchFamily="18" charset="0"/>
                </a:rPr>
                <a:t>T0</a:t>
              </a:r>
              <a:r>
                <a:rPr kumimoji="1" lang="zh-CN" altLang="en-US" sz="2000" b="1" dirty="0" smtClean="0">
                  <a:ea typeface="幼圆" panose="02010509060101010101" pitchFamily="49" charset="-122"/>
                  <a:cs typeface="Times New Roman" panose="02020603050405020304" pitchFamily="18" charset="0"/>
                </a:rPr>
                <a:t>一定时，孤立系统</a:t>
              </a:r>
              <a:r>
                <a:rPr lang="zh-CN" altLang="en-US" sz="2000" dirty="0" smtClean="0">
                  <a:solidFill>
                    <a:srgbClr val="0033CC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㶲</a:t>
              </a:r>
              <a:r>
                <a:rPr lang="zh-CN" altLang="en-US" sz="2000" b="1" dirty="0" smtClean="0">
                  <a:solidFill>
                    <a:srgbClr val="0033CC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损失与其熵增成正比</a:t>
              </a:r>
              <a:r>
                <a:rPr lang="zh-CN" altLang="en-US" sz="2000" b="1" dirty="0" smtClean="0">
                  <a:latin typeface="幼圆" panose="02010509060101010101" pitchFamily="49" charset="-122"/>
                  <a:ea typeface="幼圆" panose="02010509060101010101" pitchFamily="49" charset="-122"/>
                </a:rPr>
                <a:t>。</a:t>
              </a:r>
              <a:endParaRPr kumimoji="1" lang="en-US" altLang="zh-CN" sz="2000" b="1" dirty="0" smtClean="0">
                <a:ea typeface="幼圆" panose="020105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9" name="圆角矩形 14"/>
            <p:cNvSpPr>
              <a:spLocks noChangeArrowheads="1"/>
            </p:cNvSpPr>
            <p:nvPr/>
          </p:nvSpPr>
          <p:spPr bwMode="auto">
            <a:xfrm>
              <a:off x="827585" y="2516682"/>
              <a:ext cx="2658618" cy="809922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150000"/>
                </a:lnSpc>
                <a:buClr>
                  <a:srgbClr val="FF0000"/>
                </a:buClr>
                <a:defRPr/>
              </a:pPr>
              <a:r>
                <a:rPr kumimoji="1" lang="en-US" altLang="zh-CN" sz="2400" b="1" dirty="0" smtClean="0">
                  <a:solidFill>
                    <a:srgbClr val="FF0000"/>
                  </a:solidFill>
                  <a:ea typeface="幼圆" panose="02010509060101010101" pitchFamily="49" charset="-122"/>
                  <a:cs typeface="Times New Roman" panose="02020603050405020304" pitchFamily="18" charset="0"/>
                </a:rPr>
                <a:t>G-S</a:t>
              </a:r>
              <a:r>
                <a:rPr kumimoji="1" lang="zh-CN" altLang="en-US" sz="2400" b="1" dirty="0" smtClean="0">
                  <a:solidFill>
                    <a:srgbClr val="FF0000"/>
                  </a:solidFill>
                  <a:ea typeface="幼圆" panose="02010509060101010101" pitchFamily="49" charset="-122"/>
                  <a:cs typeface="Times New Roman" panose="02020603050405020304" pitchFamily="18" charset="0"/>
                </a:rPr>
                <a:t>公式   </a:t>
              </a:r>
              <a:r>
                <a:rPr lang="zh-CN" altLang="en-US" sz="2400" dirty="0" smtClean="0">
                  <a:solidFill>
                    <a:srgbClr val="FF0000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㶲</a:t>
              </a:r>
              <a:r>
                <a:rPr lang="zh-CN" altLang="en-US" sz="2400" b="1" dirty="0">
                  <a:solidFill>
                    <a:srgbClr val="FF0000"/>
                  </a:solidFill>
                  <a:ea typeface="幼圆" panose="02010509060101010101" pitchFamily="49" charset="-122"/>
                  <a:cs typeface="Times New Roman" panose="02020603050405020304" pitchFamily="18" charset="0"/>
                </a:rPr>
                <a:t>损失</a:t>
              </a:r>
              <a:endParaRPr kumimoji="1" lang="en-US" altLang="zh-CN" sz="2400" b="1" dirty="0" smtClean="0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27584" y="3843214"/>
            <a:ext cx="7848872" cy="2434709"/>
            <a:chOff x="827584" y="3843214"/>
            <a:chExt cx="7848872" cy="2434709"/>
          </a:xfrm>
        </p:grpSpPr>
        <p:sp>
          <p:nvSpPr>
            <p:cNvPr id="14" name="圆角矩形 14"/>
            <p:cNvSpPr>
              <a:spLocks noChangeArrowheads="1"/>
            </p:cNvSpPr>
            <p:nvPr/>
          </p:nvSpPr>
          <p:spPr bwMode="auto">
            <a:xfrm>
              <a:off x="827584" y="4477723"/>
              <a:ext cx="7848872" cy="1800200"/>
            </a:xfrm>
            <a:prstGeom prst="roundRect">
              <a:avLst>
                <a:gd name="adj" fmla="val 16667"/>
              </a:avLst>
            </a:prstGeom>
            <a:solidFill>
              <a:srgbClr val="CCFF99"/>
            </a:solidFill>
            <a:ln>
              <a:solidFill>
                <a:srgbClr val="C00000"/>
              </a:solidFill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342900" indent="-342900">
                <a:lnSpc>
                  <a:spcPct val="150000"/>
                </a:lnSpc>
                <a:buClr>
                  <a:srgbClr val="FF0000"/>
                </a:buClr>
                <a:buFont typeface="Wingdings" panose="05000000000000000000" pitchFamily="2" charset="2"/>
                <a:buChar char="u"/>
                <a:defRPr/>
              </a:pPr>
              <a:r>
                <a:rPr kumimoji="1" lang="zh-CN" altLang="en-US" sz="2000" b="1" dirty="0" smtClean="0">
                  <a:ea typeface="幼圆" panose="02010509060101010101" pitchFamily="49" charset="-122"/>
                  <a:cs typeface="Times New Roman" panose="02020603050405020304" pitchFamily="18" charset="0"/>
                </a:rPr>
                <a:t>   孤立系统中进行热力过程时，</a:t>
              </a:r>
              <a:r>
                <a:rPr lang="zh-CN" altLang="en-US" sz="2000" dirty="0" smtClean="0">
                  <a:latin typeface="幼圆" panose="02010509060101010101" pitchFamily="49" charset="-122"/>
                  <a:ea typeface="幼圆" panose="02010509060101010101" pitchFamily="49" charset="-122"/>
                </a:rPr>
                <a:t>㶲</a:t>
              </a:r>
              <a:r>
                <a:rPr lang="zh-CN" altLang="en-US" sz="2000" b="1" dirty="0" smtClean="0">
                  <a:latin typeface="幼圆" panose="02010509060101010101" pitchFamily="49" charset="-122"/>
                  <a:ea typeface="幼圆" panose="02010509060101010101" pitchFamily="49" charset="-122"/>
                </a:rPr>
                <a:t>只会减小，不会增大，</a:t>
              </a:r>
              <a:endParaRPr lang="en-US" altLang="zh-CN" sz="2000" b="1" dirty="0" smtClean="0">
                <a:latin typeface="幼圆" panose="02010509060101010101" pitchFamily="49" charset="-122"/>
                <a:ea typeface="幼圆" panose="02010509060101010101" pitchFamily="49" charset="-122"/>
              </a:endParaRPr>
            </a:p>
            <a:p>
              <a:pPr>
                <a:lnSpc>
                  <a:spcPct val="150000"/>
                </a:lnSpc>
                <a:buClr>
                  <a:srgbClr val="FF0000"/>
                </a:buClr>
                <a:defRPr/>
              </a:pPr>
              <a:r>
                <a:rPr lang="zh-CN" altLang="en-US" sz="2000" b="1" dirty="0" smtClean="0">
                  <a:latin typeface="幼圆" panose="02010509060101010101" pitchFamily="49" charset="-122"/>
                  <a:ea typeface="幼圆" panose="02010509060101010101" pitchFamily="49" charset="-122"/>
                </a:rPr>
                <a:t>    极限情况</a:t>
              </a:r>
              <a:r>
                <a:rPr lang="en-US" altLang="zh-CN" sz="2000" b="1" dirty="0" smtClean="0">
                  <a:latin typeface="幼圆" panose="02010509060101010101" pitchFamily="49" charset="-122"/>
                  <a:ea typeface="幼圆" panose="02010509060101010101" pitchFamily="49" charset="-122"/>
                </a:rPr>
                <a:t>(</a:t>
              </a:r>
              <a:r>
                <a:rPr lang="zh-CN" altLang="en-US" sz="2000" b="1" dirty="0" smtClean="0">
                  <a:latin typeface="幼圆" panose="02010509060101010101" pitchFamily="49" charset="-122"/>
                  <a:ea typeface="幼圆" panose="02010509060101010101" pitchFamily="49" charset="-122"/>
                </a:rPr>
                <a:t>可逆过程</a:t>
              </a:r>
              <a:r>
                <a:rPr lang="en-US" altLang="zh-CN" sz="2000" b="1" dirty="0" smtClean="0">
                  <a:latin typeface="幼圆" panose="02010509060101010101" pitchFamily="49" charset="-122"/>
                  <a:ea typeface="幼圆" panose="02010509060101010101" pitchFamily="49" charset="-122"/>
                </a:rPr>
                <a:t>)</a:t>
              </a:r>
              <a:r>
                <a:rPr lang="zh-CN" altLang="en-US" sz="2000" b="1" dirty="0" smtClean="0">
                  <a:latin typeface="幼圆" panose="02010509060101010101" pitchFamily="49" charset="-122"/>
                  <a:ea typeface="幼圆" panose="02010509060101010101" pitchFamily="49" charset="-122"/>
                </a:rPr>
                <a:t>下</a:t>
              </a:r>
              <a:r>
                <a:rPr lang="zh-CN" altLang="en-US" sz="2000" dirty="0" smtClean="0">
                  <a:latin typeface="幼圆" panose="02010509060101010101" pitchFamily="49" charset="-122"/>
                  <a:ea typeface="幼圆" panose="02010509060101010101" pitchFamily="49" charset="-122"/>
                </a:rPr>
                <a:t>㶲</a:t>
              </a:r>
              <a:r>
                <a:rPr lang="zh-CN" altLang="en-US" sz="2000" b="1" dirty="0" smtClean="0">
                  <a:latin typeface="幼圆" panose="02010509060101010101" pitchFamily="49" charset="-122"/>
                  <a:ea typeface="幼圆" panose="02010509060101010101" pitchFamily="49" charset="-122"/>
                </a:rPr>
                <a:t>保持不变。</a:t>
              </a:r>
              <a:endParaRPr lang="en-US" altLang="zh-CN" sz="2000" b="1" dirty="0" smtClean="0">
                <a:latin typeface="幼圆" panose="02010509060101010101" pitchFamily="49" charset="-122"/>
                <a:ea typeface="幼圆" panose="02010509060101010101" pitchFamily="49" charset="-122"/>
              </a:endParaRPr>
            </a:p>
            <a:p>
              <a:pPr marL="342900" indent="-342900">
                <a:lnSpc>
                  <a:spcPct val="150000"/>
                </a:lnSpc>
                <a:buClr>
                  <a:srgbClr val="FF0000"/>
                </a:buClr>
                <a:buFont typeface="Wingdings" panose="05000000000000000000" pitchFamily="2" charset="2"/>
                <a:buChar char="u"/>
                <a:defRPr/>
              </a:pPr>
              <a:endParaRPr kumimoji="1" lang="en-US" altLang="zh-CN" sz="20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endParaRPr>
            </a:p>
            <a:p>
              <a:pPr marL="342900" indent="-342900">
                <a:lnSpc>
                  <a:spcPct val="150000"/>
                </a:lnSpc>
                <a:buClr>
                  <a:srgbClr val="FF0000"/>
                </a:buClr>
                <a:buFont typeface="Wingdings" panose="05000000000000000000" pitchFamily="2" charset="2"/>
                <a:buChar char="u"/>
                <a:defRPr/>
              </a:pPr>
              <a:r>
                <a:rPr kumimoji="1" lang="zh-CN" altLang="en-US" sz="2000" b="1" dirty="0" smtClean="0">
                  <a:solidFill>
                    <a:srgbClr val="FF0000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Times New Roman" panose="02020603050405020304" pitchFamily="18" charset="0"/>
                </a:rPr>
                <a:t>   </a:t>
              </a:r>
              <a:r>
                <a:rPr kumimoji="1" lang="zh-CN" altLang="en-US" sz="2000" b="1" dirty="0" smtClean="0">
                  <a:solidFill>
                    <a:srgbClr val="0033CC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Times New Roman" panose="02020603050405020304" pitchFamily="18" charset="0"/>
                </a:rPr>
                <a:t>减少</a:t>
              </a:r>
              <a:r>
                <a:rPr lang="zh-CN" altLang="en-US" sz="2000" dirty="0" smtClean="0">
                  <a:solidFill>
                    <a:srgbClr val="0033CC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㶲</a:t>
              </a:r>
              <a:r>
                <a:rPr lang="zh-CN" altLang="en-US" sz="2000" b="1" dirty="0" smtClean="0">
                  <a:solidFill>
                    <a:srgbClr val="0033CC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损失</a:t>
              </a:r>
              <a:r>
                <a:rPr lang="en-US" altLang="zh-CN" sz="2000" b="1" dirty="0" smtClean="0">
                  <a:solidFill>
                    <a:srgbClr val="0033CC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(</a:t>
              </a:r>
              <a:r>
                <a:rPr lang="zh-CN" altLang="en-US" sz="2000" b="1" dirty="0" smtClean="0">
                  <a:solidFill>
                    <a:srgbClr val="0033CC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有限度地</a:t>
              </a:r>
              <a:r>
                <a:rPr lang="en-US" altLang="zh-CN" sz="2000" b="1" dirty="0" smtClean="0">
                  <a:solidFill>
                    <a:srgbClr val="0033CC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)</a:t>
              </a:r>
              <a:r>
                <a:rPr lang="zh-CN" altLang="en-US" sz="2000" b="1" dirty="0" smtClean="0">
                  <a:solidFill>
                    <a:srgbClr val="0033CC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是合理用能及节能的指导方向。</a:t>
              </a:r>
              <a:endParaRPr kumimoji="1" lang="en-US" altLang="zh-CN" sz="2000" b="1" dirty="0" smtClean="0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5" name="Object 7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006816446"/>
                </p:ext>
              </p:extLst>
            </p:nvPr>
          </p:nvGraphicFramePr>
          <p:xfrm>
            <a:off x="4241608" y="5331535"/>
            <a:ext cx="1857375" cy="630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1738" name="Equation" r:id="rId5" imgW="634680" imgH="241200" progId="Equation.DSMT4">
                    <p:embed/>
                  </p:oleObj>
                </mc:Choice>
                <mc:Fallback>
                  <p:oleObj name="Equation" r:id="rId5" imgW="634680" imgH="241200" progId="Equation.DSMT4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41608" y="5331535"/>
                          <a:ext cx="1857375" cy="6302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" name="矩形 15"/>
            <p:cNvSpPr/>
            <p:nvPr/>
          </p:nvSpPr>
          <p:spPr>
            <a:xfrm>
              <a:off x="3486203" y="3843214"/>
              <a:ext cx="2348720" cy="65684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  <a:buClr>
                  <a:srgbClr val="FF0000"/>
                </a:buClr>
                <a:defRPr/>
              </a:pPr>
              <a:r>
                <a:rPr kumimoji="1" lang="zh-CN" altLang="en-US" sz="2800" b="1" dirty="0">
                  <a:solidFill>
                    <a:srgbClr val="FF0000"/>
                  </a:solidFill>
                  <a:ea typeface="幼圆" panose="02010509060101010101" pitchFamily="49" charset="-122"/>
                  <a:cs typeface="Times New Roman" panose="02020603050405020304" pitchFamily="18" charset="0"/>
                </a:rPr>
                <a:t>能量贬值原理</a:t>
              </a:r>
              <a:endParaRPr kumimoji="1" lang="en-US" altLang="zh-CN" sz="2800" b="1" dirty="0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740147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矩形 2"/>
          <p:cNvSpPr>
            <a:spLocks noChangeArrowheads="1"/>
          </p:cNvSpPr>
          <p:nvPr/>
        </p:nvSpPr>
        <p:spPr bwMode="auto">
          <a:xfrm>
            <a:off x="0" y="620713"/>
            <a:ext cx="9144000" cy="431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35171" name="矩形 3"/>
          <p:cNvSpPr>
            <a:spLocks noChangeArrowheads="1"/>
          </p:cNvSpPr>
          <p:nvPr/>
        </p:nvSpPr>
        <p:spPr bwMode="auto">
          <a:xfrm>
            <a:off x="0" y="6021388"/>
            <a:ext cx="9144000" cy="431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35172" name="圆角矩形 4"/>
          <p:cNvSpPr>
            <a:spLocks noChangeArrowheads="1"/>
          </p:cNvSpPr>
          <p:nvPr/>
        </p:nvSpPr>
        <p:spPr bwMode="auto">
          <a:xfrm>
            <a:off x="1187450" y="476250"/>
            <a:ext cx="865188" cy="58324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35173" name="矩形 5"/>
          <p:cNvSpPr>
            <a:spLocks noChangeArrowheads="1"/>
          </p:cNvSpPr>
          <p:nvPr/>
        </p:nvSpPr>
        <p:spPr bwMode="auto">
          <a:xfrm>
            <a:off x="2195513" y="1201738"/>
            <a:ext cx="6335712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latinLnBrk="1" hangingPunct="1"/>
            <a:endParaRPr kumimoji="1" lang="en-US" altLang="zh-CN" sz="3600" b="1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eaLnBrk="1" latinLnBrk="1" hangingPunct="1"/>
            <a:endParaRPr kumimoji="1" lang="en-US" altLang="zh-CN" sz="3600" b="1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eaLnBrk="1" latinLnBrk="1" hangingPunct="1"/>
            <a:r>
              <a:rPr kumimoji="1" lang="en-US" altLang="zh-CN" sz="3600" b="1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     </a:t>
            </a:r>
            <a:r>
              <a:rPr kumimoji="1" lang="zh-CN" altLang="en-US" sz="3600" b="1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本章小结</a:t>
            </a:r>
            <a:endParaRPr kumimoji="1" lang="en-US" altLang="ko-KR" sz="3600" b="1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35174" name="矩形 5"/>
          <p:cNvSpPr>
            <a:spLocks noChangeArrowheads="1"/>
          </p:cNvSpPr>
          <p:nvPr/>
        </p:nvSpPr>
        <p:spPr bwMode="auto">
          <a:xfrm>
            <a:off x="250825" y="6381750"/>
            <a:ext cx="8893175" cy="4762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47212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9"/>
          <p:cNvSpPr txBox="1">
            <a:spLocks/>
          </p:cNvSpPr>
          <p:nvPr/>
        </p:nvSpPr>
        <p:spPr bwMode="gray">
          <a:xfrm>
            <a:off x="0" y="188913"/>
            <a:ext cx="1476375" cy="503237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defRPr/>
            </a:pPr>
            <a:r>
              <a:rPr lang="zh-CN" altLang="en-US" sz="2800" b="1" kern="0" dirty="0">
                <a:solidFill>
                  <a:srgbClr val="FF0000"/>
                </a:solidFill>
                <a:latin typeface="幼圆" pitchFamily="49" charset="-122"/>
                <a:ea typeface="幼圆" pitchFamily="49" charset="-122"/>
                <a:cs typeface="+mj-cs"/>
              </a:rPr>
              <a:t>内容</a:t>
            </a: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gray">
          <a:xfrm>
            <a:off x="827088" y="836613"/>
            <a:ext cx="5905500" cy="541337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1">
                  <a:lumMod val="20000"/>
                  <a:lumOff val="80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latinLnBrk="1" hangingPunct="1">
              <a:defRPr/>
            </a:pPr>
            <a:r>
              <a:rPr kumimoji="1" lang="en-US" altLang="zh-CN" sz="24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5-1 </a:t>
            </a:r>
            <a:r>
              <a:rPr kumimoji="1" lang="zh-CN" altLang="en-US" sz="24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热力学第二定律</a:t>
            </a:r>
            <a:endParaRPr kumimoji="1" lang="en-US" altLang="ko-KR" sz="24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gray">
          <a:xfrm>
            <a:off x="827088" y="2638425"/>
            <a:ext cx="5905500" cy="541338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1">
                  <a:lumMod val="20000"/>
                  <a:lumOff val="80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latinLnBrk="1" hangingPunct="1">
              <a:defRPr/>
            </a:pPr>
            <a:r>
              <a:rPr kumimoji="1" lang="en-US" altLang="zh-CN" sz="24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5-4 </a:t>
            </a:r>
            <a:r>
              <a:rPr kumimoji="1" lang="zh-CN" altLang="en-US" sz="24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熵，热力学第二定律的数学表达式</a:t>
            </a:r>
            <a:endParaRPr kumimoji="1" lang="en-US" altLang="ko-KR" sz="2400" b="1" dirty="0">
              <a:solidFill>
                <a:srgbClr val="C00000"/>
              </a:solidFill>
              <a:latin typeface="幼圆" pitchFamily="49" charset="-122"/>
              <a:ea typeface="幼圆" pitchFamily="49" charset="-122"/>
              <a:cs typeface="Times New Roman" pitchFamily="18" charset="0"/>
            </a:endParaRPr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gray">
          <a:xfrm>
            <a:off x="827088" y="2017713"/>
            <a:ext cx="5905500" cy="541337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1">
                  <a:lumMod val="20000"/>
                  <a:lumOff val="80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latinLnBrk="1" hangingPunct="1">
              <a:defRPr/>
            </a:pPr>
            <a:r>
              <a:rPr kumimoji="1" lang="en-US" altLang="zh-CN" sz="24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5-3 </a:t>
            </a:r>
            <a:r>
              <a:rPr kumimoji="1" lang="zh-CN" altLang="en-US" sz="24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卡诺定理</a:t>
            </a:r>
            <a:endParaRPr kumimoji="1" lang="en-US" altLang="ko-KR" sz="24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10" name="AutoShape 4"/>
          <p:cNvSpPr>
            <a:spLocks noChangeArrowheads="1"/>
          </p:cNvSpPr>
          <p:nvPr/>
        </p:nvSpPr>
        <p:spPr bwMode="gray">
          <a:xfrm>
            <a:off x="828675" y="1427163"/>
            <a:ext cx="5905500" cy="541337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1">
                  <a:lumMod val="20000"/>
                  <a:lumOff val="80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latinLnBrk="1" hangingPunct="1">
              <a:defRPr/>
            </a:pPr>
            <a:r>
              <a:rPr kumimoji="1" lang="en-US" altLang="zh-CN" sz="24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5-2 </a:t>
            </a:r>
            <a:r>
              <a:rPr kumimoji="1" lang="zh-CN" altLang="en-US" sz="24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卡诺循环和多热源可逆循环分析</a:t>
            </a:r>
            <a:endParaRPr kumimoji="1" lang="en-US" altLang="ko-KR" sz="24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8" name="AutoShape 4"/>
          <p:cNvSpPr>
            <a:spLocks noChangeArrowheads="1"/>
          </p:cNvSpPr>
          <p:nvPr/>
        </p:nvSpPr>
        <p:spPr bwMode="gray">
          <a:xfrm>
            <a:off x="827088" y="4471988"/>
            <a:ext cx="5905500" cy="53975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1">
                  <a:lumMod val="20000"/>
                  <a:lumOff val="80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latinLnBrk="1" hangingPunct="1">
              <a:defRPr/>
            </a:pPr>
            <a:r>
              <a:rPr kumimoji="1" lang="en-US" altLang="zh-CN" sz="24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5-7 </a:t>
            </a:r>
            <a:r>
              <a:rPr lang="zh-CN" altLang="en-US" sz="2400" dirty="0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㶲</a:t>
            </a:r>
            <a:r>
              <a:rPr kumimoji="1" lang="zh-CN" altLang="en-US" sz="24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参数基本概念  热量</a:t>
            </a:r>
            <a:r>
              <a:rPr lang="zh-CN" altLang="en-US" sz="2400" dirty="0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㶲</a:t>
            </a:r>
            <a:endParaRPr kumimoji="1" lang="en-US" altLang="ko-KR" sz="2400" b="1" dirty="0">
              <a:solidFill>
                <a:srgbClr val="C00000"/>
              </a:solidFill>
              <a:latin typeface="幼圆" pitchFamily="49" charset="-122"/>
              <a:ea typeface="幼圆" pitchFamily="49" charset="-122"/>
              <a:cs typeface="Times New Roman" pitchFamily="18" charset="0"/>
            </a:endParaRPr>
          </a:p>
        </p:txBody>
      </p:sp>
      <p:sp>
        <p:nvSpPr>
          <p:cNvPr id="11" name="AutoShape 4"/>
          <p:cNvSpPr>
            <a:spLocks noChangeArrowheads="1"/>
          </p:cNvSpPr>
          <p:nvPr/>
        </p:nvSpPr>
        <p:spPr bwMode="gray">
          <a:xfrm>
            <a:off x="827088" y="3860800"/>
            <a:ext cx="5905500" cy="53975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1">
                  <a:lumMod val="20000"/>
                  <a:lumOff val="80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latinLnBrk="1" hangingPunct="1">
              <a:defRPr/>
            </a:pPr>
            <a:r>
              <a:rPr kumimoji="1" lang="en-US" altLang="zh-CN" sz="24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5-6 </a:t>
            </a:r>
            <a:r>
              <a:rPr kumimoji="1" lang="zh-CN" altLang="en-US" sz="24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孤立系统熵增原理</a:t>
            </a:r>
            <a:endParaRPr kumimoji="1" lang="en-US" altLang="ko-KR" sz="24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12" name="AutoShape 4"/>
          <p:cNvSpPr>
            <a:spLocks noChangeArrowheads="1"/>
          </p:cNvSpPr>
          <p:nvPr/>
        </p:nvSpPr>
        <p:spPr bwMode="gray">
          <a:xfrm>
            <a:off x="827088" y="3249613"/>
            <a:ext cx="5905500" cy="53975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1">
                  <a:lumMod val="20000"/>
                  <a:lumOff val="80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latinLnBrk="1" hangingPunct="1">
              <a:defRPr/>
            </a:pPr>
            <a:r>
              <a:rPr kumimoji="1" lang="en-US" altLang="zh-CN" sz="24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5-5 </a:t>
            </a:r>
            <a:r>
              <a:rPr kumimoji="1" lang="zh-CN" altLang="en-US" sz="24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熵方程</a:t>
            </a:r>
            <a:endParaRPr kumimoji="1" lang="en-US" altLang="ko-KR" sz="24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13" name="AutoShape 4"/>
          <p:cNvSpPr>
            <a:spLocks noChangeArrowheads="1"/>
          </p:cNvSpPr>
          <p:nvPr/>
        </p:nvSpPr>
        <p:spPr bwMode="gray">
          <a:xfrm>
            <a:off x="827088" y="5692775"/>
            <a:ext cx="5905500" cy="53975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1">
                  <a:lumMod val="20000"/>
                  <a:lumOff val="80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latinLnBrk="1" hangingPunct="1">
              <a:defRPr/>
            </a:pPr>
            <a:r>
              <a:rPr kumimoji="1" lang="zh-CN" altLang="en-US" sz="24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本章小结</a:t>
            </a:r>
            <a:endParaRPr kumimoji="1" lang="en-US" altLang="ko-KR" sz="2400" b="1" dirty="0">
              <a:solidFill>
                <a:srgbClr val="C00000"/>
              </a:solidFill>
              <a:latin typeface="幼圆" pitchFamily="49" charset="-122"/>
              <a:ea typeface="幼圆" pitchFamily="49" charset="-122"/>
              <a:cs typeface="Times New Roman" pitchFamily="18" charset="0"/>
            </a:endParaRPr>
          </a:p>
        </p:txBody>
      </p:sp>
      <p:sp>
        <p:nvSpPr>
          <p:cNvPr id="14" name="AutoShape 4"/>
          <p:cNvSpPr>
            <a:spLocks noChangeArrowheads="1"/>
          </p:cNvSpPr>
          <p:nvPr/>
        </p:nvSpPr>
        <p:spPr bwMode="gray">
          <a:xfrm>
            <a:off x="827088" y="5081588"/>
            <a:ext cx="5905500" cy="53975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1">
                  <a:lumMod val="20000"/>
                  <a:lumOff val="80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latinLnBrk="1" hangingPunct="1">
              <a:defRPr/>
            </a:pPr>
            <a:r>
              <a:rPr kumimoji="1" lang="en-US" altLang="zh-CN" sz="24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5-8 </a:t>
            </a:r>
            <a:r>
              <a:rPr kumimoji="1" lang="zh-CN" altLang="en-US" sz="24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工质</a:t>
            </a:r>
            <a:r>
              <a:rPr lang="zh-CN" altLang="en-US" sz="2400" dirty="0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㶲</a:t>
            </a:r>
            <a:r>
              <a:rPr kumimoji="1" lang="zh-CN" altLang="en-US" sz="24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及</a:t>
            </a:r>
            <a:r>
              <a:rPr kumimoji="1" lang="zh-CN" altLang="en-US" sz="24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系统</a:t>
            </a:r>
            <a:r>
              <a:rPr lang="zh-CN" altLang="en-US" sz="2400" dirty="0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㶲</a:t>
            </a:r>
            <a:r>
              <a:rPr kumimoji="1" lang="zh-CN" altLang="en-US" sz="24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平衡方程</a:t>
            </a:r>
            <a:endParaRPr kumimoji="1" lang="en-US" altLang="ko-KR" sz="2400" b="1" dirty="0">
              <a:solidFill>
                <a:srgbClr val="C00000"/>
              </a:solidFill>
              <a:latin typeface="幼圆" pitchFamily="49" charset="-122"/>
              <a:ea typeface="幼圆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1040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14"/>
          <p:cNvSpPr>
            <a:spLocks noChangeArrowheads="1"/>
          </p:cNvSpPr>
          <p:nvPr/>
        </p:nvSpPr>
        <p:spPr bwMode="auto">
          <a:xfrm>
            <a:off x="1187624" y="1772816"/>
            <a:ext cx="6552728" cy="3816424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>
            <a:solidFill>
              <a:srgbClr val="FF0000"/>
            </a:solidFill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50000"/>
              </a:lnSpc>
              <a:buClr>
                <a:srgbClr val="FF0000"/>
              </a:buClr>
              <a:defRPr/>
            </a:pPr>
            <a:endParaRPr kumimoji="1" lang="en-US" altLang="zh-CN" sz="3200" b="1" dirty="0" smtClean="0"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547664" y="1844824"/>
            <a:ext cx="5904656" cy="34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4000" b="1" dirty="0">
                <a:solidFill>
                  <a:srgbClr val="C0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作业</a:t>
            </a:r>
            <a:r>
              <a:rPr lang="zh-CN" altLang="en-US" sz="4000" b="1" dirty="0" smtClean="0">
                <a:solidFill>
                  <a:srgbClr val="C0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：</a:t>
            </a:r>
            <a:r>
              <a:rPr lang="en-US" altLang="zh-CN" sz="4000" b="1" dirty="0" smtClean="0">
                <a:solidFill>
                  <a:srgbClr val="C0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P195-198</a:t>
            </a:r>
            <a:endParaRPr lang="en-US" altLang="zh-CN" sz="4000" b="1" dirty="0">
              <a:solidFill>
                <a:srgbClr val="C00000"/>
              </a:solidFill>
              <a:ea typeface="幼圆" panose="020105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zh-CN" sz="4000" b="1" dirty="0" smtClean="0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sz="4000" b="1" dirty="0" smtClean="0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－</a:t>
            </a:r>
            <a:r>
              <a:rPr lang="en-US" altLang="zh-CN" sz="4000" b="1" dirty="0" smtClean="0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4000" b="1" dirty="0" smtClean="0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，   </a:t>
            </a:r>
            <a:r>
              <a:rPr lang="en-US" altLang="zh-CN" sz="4000" b="1" dirty="0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sz="4000" b="1" dirty="0" smtClean="0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－</a:t>
            </a:r>
            <a:r>
              <a:rPr lang="en-US" altLang="zh-CN" sz="4000" b="1" dirty="0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4000" b="1" dirty="0" smtClean="0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， </a:t>
            </a:r>
            <a:r>
              <a:rPr lang="en-US" altLang="zh-CN" sz="4000" b="1" dirty="0" smtClean="0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sz="4000" b="1" dirty="0" smtClean="0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－</a:t>
            </a:r>
            <a:r>
              <a:rPr lang="en-US" altLang="zh-CN" sz="4000" b="1" dirty="0" smtClean="0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6</a:t>
            </a:r>
            <a:r>
              <a:rPr lang="zh-CN" altLang="en-US" sz="4000" b="1" dirty="0" smtClean="0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，</a:t>
            </a:r>
            <a:endParaRPr lang="en-US" altLang="zh-CN" sz="4000" b="1" dirty="0">
              <a:solidFill>
                <a:srgbClr val="0033CC"/>
              </a:solidFill>
              <a:ea typeface="幼圆" panose="020105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zh-CN" sz="4000" b="1" dirty="0" smtClean="0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sz="4000" b="1" dirty="0" smtClean="0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－</a:t>
            </a:r>
            <a:r>
              <a:rPr lang="en-US" altLang="zh-CN" sz="4000" b="1" dirty="0" smtClean="0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7</a:t>
            </a:r>
            <a:r>
              <a:rPr lang="zh-CN" altLang="en-US" sz="4000" b="1" dirty="0" smtClean="0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， </a:t>
            </a:r>
            <a:r>
              <a:rPr lang="en-US" altLang="zh-CN" sz="4000" b="1" dirty="0" smtClean="0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sz="4000" b="1" dirty="0" smtClean="0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－</a:t>
            </a:r>
            <a:r>
              <a:rPr lang="en-US" altLang="zh-CN" sz="4000" b="1" dirty="0" smtClean="0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8</a:t>
            </a:r>
            <a:r>
              <a:rPr lang="zh-CN" altLang="en-US" sz="4000" b="1" dirty="0" smtClean="0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4000" b="1" dirty="0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 5</a:t>
            </a:r>
            <a:r>
              <a:rPr lang="zh-CN" altLang="en-US" sz="4000" b="1" dirty="0" smtClean="0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－</a:t>
            </a:r>
            <a:r>
              <a:rPr lang="en-US" altLang="zh-CN" sz="4000" b="1" dirty="0" smtClean="0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9</a:t>
            </a:r>
            <a:r>
              <a:rPr lang="zh-CN" altLang="en-US" sz="4000" b="1" dirty="0" smtClean="0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，</a:t>
            </a:r>
            <a:endParaRPr lang="en-US" altLang="zh-CN" sz="4000" b="1" dirty="0" smtClean="0">
              <a:solidFill>
                <a:srgbClr val="0033CC"/>
              </a:solidFill>
              <a:ea typeface="幼圆" panose="020105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zh-CN" sz="4000" b="1" dirty="0" smtClean="0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5-11</a:t>
            </a:r>
            <a:r>
              <a:rPr lang="zh-CN" altLang="en-US" sz="4000" b="1" dirty="0" smtClean="0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，  </a:t>
            </a:r>
            <a:r>
              <a:rPr lang="en-US" altLang="zh-CN" sz="4000" b="1" dirty="0" smtClean="0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5-19</a:t>
            </a:r>
            <a:endParaRPr lang="zh-CN" altLang="en-US" sz="4000" b="1" dirty="0">
              <a:solidFill>
                <a:srgbClr val="0033CC"/>
              </a:solidFill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956142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 bwMode="auto">
          <a:xfrm>
            <a:off x="725290" y="2982497"/>
            <a:ext cx="7837436" cy="2322779"/>
          </a:xfrm>
          <a:prstGeom prst="round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300" b="1" i="0" u="none" strike="noStrike" cap="none" normalizeH="0" baseline="0" dirty="0" smtClean="0">
              <a:ln>
                <a:noFill/>
              </a:ln>
              <a:effectLst/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1043608" y="2996952"/>
            <a:ext cx="720080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400" b="1" dirty="0">
                <a:ea typeface="幼圆" panose="020105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zh-CN" altLang="en-US" sz="2400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b="1" dirty="0">
                <a:ea typeface="幼圆" panose="02010509060101010101" pitchFamily="49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2400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自发过程</a:t>
            </a:r>
            <a:r>
              <a:rPr kumimoji="1" lang="zh-CN" altLang="en-US" sz="2400" b="1" dirty="0">
                <a:ea typeface="幼圆" panose="02010509060101010101" pitchFamily="49" charset="-122"/>
                <a:cs typeface="Times New Roman" panose="02020603050405020304" pitchFamily="18" charset="0"/>
              </a:rPr>
              <a:t>有</a:t>
            </a:r>
            <a:r>
              <a:rPr kumimoji="1" lang="zh-CN" altLang="en-US" sz="2400" b="1" dirty="0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方向性</a:t>
            </a:r>
            <a:r>
              <a:rPr kumimoji="1" lang="zh-CN" altLang="en-US" sz="2400" b="1" dirty="0">
                <a:ea typeface="幼圆" panose="02010509060101010101" pitchFamily="49" charset="-122"/>
                <a:cs typeface="Times New Roman" panose="02020603050405020304" pitchFamily="18" charset="0"/>
              </a:rPr>
              <a:t>；</a:t>
            </a:r>
          </a:p>
          <a:p>
            <a:pPr>
              <a:lnSpc>
                <a:spcPct val="150000"/>
              </a:lnSpc>
            </a:pPr>
            <a:r>
              <a:rPr kumimoji="1" lang="en-US" altLang="zh-CN" sz="2400" b="1" dirty="0">
                <a:ea typeface="幼圆" panose="020105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zh-CN" altLang="en-US" sz="2400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2400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2400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自发过程</a:t>
            </a:r>
            <a:r>
              <a:rPr kumimoji="1" lang="zh-CN" altLang="en-US" sz="2400" b="1" dirty="0">
                <a:ea typeface="幼圆" panose="02010509060101010101" pitchFamily="49" charset="-122"/>
                <a:cs typeface="Times New Roman" panose="02020603050405020304" pitchFamily="18" charset="0"/>
              </a:rPr>
              <a:t>的</a:t>
            </a:r>
            <a:r>
              <a:rPr kumimoji="1" lang="zh-CN" altLang="en-US" sz="2400" b="1" dirty="0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反方向</a:t>
            </a:r>
            <a:r>
              <a:rPr kumimoji="1" lang="zh-CN" altLang="en-US" sz="2400" b="1" dirty="0">
                <a:ea typeface="幼圆" panose="02010509060101010101" pitchFamily="49" charset="-122"/>
                <a:cs typeface="Times New Roman" panose="02020603050405020304" pitchFamily="18" charset="0"/>
              </a:rPr>
              <a:t>过程</a:t>
            </a:r>
            <a:r>
              <a:rPr kumimoji="1" lang="zh-CN" altLang="en-US" sz="2400" b="1" dirty="0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并非</a:t>
            </a:r>
            <a:r>
              <a:rPr kumimoji="1" lang="zh-CN" altLang="en-US" sz="2400" b="1" dirty="0">
                <a:ea typeface="幼圆" panose="02010509060101010101" pitchFamily="49" charset="-122"/>
                <a:cs typeface="Times New Roman" panose="02020603050405020304" pitchFamily="18" charset="0"/>
              </a:rPr>
              <a:t>不可进行，</a:t>
            </a:r>
            <a:r>
              <a:rPr kumimoji="1" lang="zh-CN" altLang="en-US" sz="2400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而是</a:t>
            </a:r>
            <a:endParaRPr kumimoji="1" lang="en-US" altLang="zh-CN" sz="2400" b="1" dirty="0" smtClean="0">
              <a:ea typeface="幼圆" panose="020105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400" b="1" dirty="0">
                <a:ea typeface="幼圆" panose="020105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  </a:t>
            </a:r>
            <a:r>
              <a:rPr kumimoji="1" lang="zh-CN" altLang="en-US" sz="2400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要</a:t>
            </a:r>
            <a:r>
              <a:rPr kumimoji="1" lang="zh-CN" altLang="en-US" sz="2400" b="1" dirty="0">
                <a:ea typeface="幼圆" panose="02010509060101010101" pitchFamily="49" charset="-122"/>
                <a:cs typeface="Times New Roman" panose="02020603050405020304" pitchFamily="18" charset="0"/>
              </a:rPr>
              <a:t>有</a:t>
            </a:r>
            <a:r>
              <a:rPr kumimoji="1" lang="zh-CN" altLang="en-US" sz="2400" b="1" dirty="0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附加条件</a:t>
            </a:r>
            <a:r>
              <a:rPr kumimoji="1" lang="zh-CN" altLang="en-US" sz="2400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；</a:t>
            </a:r>
            <a:endParaRPr kumimoji="1" lang="en-US" altLang="zh-CN" sz="2400" b="1" dirty="0" smtClean="0">
              <a:ea typeface="幼圆" panose="020105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400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zh-CN" altLang="en-US" sz="2400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3</a:t>
            </a:r>
            <a:r>
              <a:rPr kumimoji="1" lang="en-US" altLang="zh-CN" sz="2400" b="1" dirty="0">
                <a:ea typeface="幼圆" panose="02010509060101010101" pitchFamily="49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2400" b="1" dirty="0" smtClean="0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并非</a:t>
            </a:r>
            <a:r>
              <a:rPr kumimoji="1" lang="zh-CN" altLang="en-US" sz="2400" b="1" dirty="0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所有</a:t>
            </a:r>
            <a:r>
              <a:rPr kumimoji="1" lang="zh-CN" altLang="en-US" sz="2400" b="1" dirty="0">
                <a:ea typeface="幼圆" panose="02010509060101010101" pitchFamily="49" charset="-122"/>
                <a:cs typeface="Times New Roman" panose="02020603050405020304" pitchFamily="18" charset="0"/>
              </a:rPr>
              <a:t>不违反第一定律的过程均可进行。</a:t>
            </a:r>
          </a:p>
        </p:txBody>
      </p:sp>
      <p:sp>
        <p:nvSpPr>
          <p:cNvPr id="14" name="圆角矩形 13"/>
          <p:cNvSpPr/>
          <p:nvPr/>
        </p:nvSpPr>
        <p:spPr bwMode="auto">
          <a:xfrm>
            <a:off x="328192" y="1370801"/>
            <a:ext cx="8856984" cy="606188"/>
          </a:xfrm>
          <a:prstGeom prst="roundRect">
            <a:avLst/>
          </a:prstGeom>
          <a:solidFill>
            <a:srgbClr val="FFFFCC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300" b="1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自发过程</a:t>
            </a:r>
            <a:r>
              <a:rPr lang="zh-CN" altLang="en-US" sz="23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：</a:t>
            </a:r>
            <a:r>
              <a:rPr kumimoji="0" lang="zh-CN" altLang="en-US" sz="2300" b="1" i="0" u="none" strike="noStrike" cap="none" normalizeH="0" baseline="0" dirty="0" smtClean="0">
                <a:ln>
                  <a:noFill/>
                </a:ln>
                <a:effectLst/>
                <a:latin typeface="幼圆" panose="02010509060101010101" pitchFamily="49" charset="-122"/>
                <a:ea typeface="幼圆" panose="02010509060101010101" pitchFamily="49" charset="-122"/>
              </a:rPr>
              <a:t>自然过程中凡是能够独立，无条件地自动进行的过程。</a:t>
            </a: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328192" y="154754"/>
            <a:ext cx="3430747" cy="63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800" b="1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自发过程及其方向性</a:t>
            </a:r>
            <a:endParaRPr kumimoji="1" lang="zh-CN" altLang="en-US" sz="2800" b="1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Text Box 0"/>
          <p:cNvSpPr txBox="1">
            <a:spLocks noChangeArrowheads="1"/>
          </p:cNvSpPr>
          <p:nvPr/>
        </p:nvSpPr>
        <p:spPr bwMode="auto">
          <a:xfrm>
            <a:off x="3605610" y="2514221"/>
            <a:ext cx="1728192" cy="5847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algn="just">
              <a:buClr>
                <a:srgbClr val="FF0000"/>
              </a:buClr>
            </a:pPr>
            <a:r>
              <a:rPr kumimoji="1" lang="zh-CN" altLang="en-US" sz="3200" b="1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特   点</a:t>
            </a:r>
            <a:endParaRPr kumimoji="1" lang="zh-CN" altLang="en-US" sz="3200" b="1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483645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圆角矩形 11"/>
          <p:cNvSpPr/>
          <p:nvPr/>
        </p:nvSpPr>
        <p:spPr bwMode="auto">
          <a:xfrm>
            <a:off x="391919" y="889996"/>
            <a:ext cx="8140520" cy="1619250"/>
          </a:xfrm>
          <a:prstGeom prst="roundRect">
            <a:avLst/>
          </a:prstGeom>
          <a:solidFill>
            <a:srgbClr val="FFFFCC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300" b="1" i="0" u="none" strike="noStrike" cap="none" normalizeH="0" baseline="0" dirty="0" smtClean="0">
              <a:ln>
                <a:noFill/>
              </a:ln>
              <a:effectLst/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328192" y="154754"/>
            <a:ext cx="3791423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800" b="1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热力系统中的自发过程</a:t>
            </a:r>
            <a:endParaRPr kumimoji="1" lang="zh-CN" altLang="en-US" sz="2800" b="1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519214" y="893418"/>
            <a:ext cx="8013225" cy="1615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200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热力系统中进行的自发过程，可以通过</a:t>
            </a:r>
            <a:r>
              <a:rPr kumimoji="1" lang="zh-CN" altLang="en-US" sz="2200" b="1" dirty="0" smtClean="0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反向的非自发过程</a:t>
            </a:r>
            <a:r>
              <a:rPr kumimoji="1" lang="zh-CN" altLang="en-US" sz="2200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使得系统复原，但是该反向过程</a:t>
            </a:r>
            <a:r>
              <a:rPr kumimoji="1" lang="zh-CN" altLang="en-US" sz="2200" b="1" dirty="0" smtClean="0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会给外界留下影响</a:t>
            </a:r>
            <a:r>
              <a:rPr kumimoji="1" lang="zh-CN" altLang="en-US" sz="2200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，无法做到热力系统</a:t>
            </a:r>
            <a:r>
              <a:rPr kumimoji="1" lang="zh-CN" altLang="en-US" sz="2200" b="1" dirty="0" smtClean="0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和外界</a:t>
            </a:r>
            <a:r>
              <a:rPr kumimoji="1" lang="zh-CN" altLang="en-US" sz="2200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全部恢复原状。</a:t>
            </a:r>
            <a:endParaRPr kumimoji="1" lang="zh-CN" altLang="en-US" sz="2200" b="1" dirty="0"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391919" y="2639403"/>
            <a:ext cx="8140520" cy="1832052"/>
            <a:chOff x="391919" y="2639403"/>
            <a:chExt cx="8140520" cy="1832052"/>
          </a:xfrm>
        </p:grpSpPr>
        <p:sp>
          <p:nvSpPr>
            <p:cNvPr id="13" name="圆角矩形 12"/>
            <p:cNvSpPr/>
            <p:nvPr/>
          </p:nvSpPr>
          <p:spPr bwMode="auto">
            <a:xfrm>
              <a:off x="391919" y="2639403"/>
              <a:ext cx="8140520" cy="1832052"/>
            </a:xfrm>
            <a:prstGeom prst="roundRect">
              <a:avLst/>
            </a:prstGeom>
            <a:noFill/>
            <a:ln w="12700" cap="flat" cmpd="sng" algn="ctr">
              <a:solidFill>
                <a:srgbClr val="FF5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300" b="1" i="0" u="none" strike="noStrike" cap="none" normalizeH="0" baseline="0" dirty="0" smtClean="0">
                <a:ln>
                  <a:noFill/>
                </a:ln>
                <a:effectLst/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8" name="Text Box 2"/>
            <p:cNvSpPr txBox="1">
              <a:spLocks noChangeArrowheads="1"/>
            </p:cNvSpPr>
            <p:nvPr/>
          </p:nvSpPr>
          <p:spPr bwMode="auto">
            <a:xfrm>
              <a:off x="1043608" y="3271126"/>
              <a:ext cx="7488831" cy="1200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zh-CN" altLang="en-US" sz="2400" b="1" dirty="0" smtClean="0">
                  <a:ea typeface="幼圆" panose="02010509060101010101" pitchFamily="49" charset="-122"/>
                  <a:cs typeface="Times New Roman" panose="02020603050405020304" pitchFamily="18" charset="0"/>
                </a:rPr>
                <a:t>不可逆是自发</a:t>
              </a:r>
              <a:r>
                <a:rPr kumimoji="1" lang="en-US" altLang="zh-CN" sz="2400" b="1" dirty="0" smtClean="0">
                  <a:ea typeface="幼圆" panose="02010509060101010101" pitchFamily="49" charset="-122"/>
                  <a:cs typeface="Times New Roman" panose="02020603050405020304" pitchFamily="18" charset="0"/>
                </a:rPr>
                <a:t>(</a:t>
              </a:r>
              <a:r>
                <a:rPr kumimoji="1" lang="zh-CN" altLang="en-US" sz="2400" b="1" dirty="0" smtClean="0">
                  <a:ea typeface="幼圆" panose="02010509060101010101" pitchFamily="49" charset="-122"/>
                  <a:cs typeface="Times New Roman" panose="02020603050405020304" pitchFamily="18" charset="0"/>
                </a:rPr>
                <a:t>热力</a:t>
              </a:r>
              <a:r>
                <a:rPr kumimoji="1" lang="en-US" altLang="zh-CN" sz="2400" b="1" dirty="0" smtClean="0">
                  <a:ea typeface="幼圆" panose="02010509060101010101" pitchFamily="49" charset="-122"/>
                  <a:cs typeface="Times New Roman" panose="02020603050405020304" pitchFamily="18" charset="0"/>
                </a:rPr>
                <a:t>)</a:t>
              </a:r>
              <a:r>
                <a:rPr kumimoji="1" lang="zh-CN" altLang="en-US" sz="2400" b="1" dirty="0" smtClean="0">
                  <a:ea typeface="幼圆" panose="02010509060101010101" pitchFamily="49" charset="-122"/>
                  <a:cs typeface="Times New Roman" panose="02020603050405020304" pitchFamily="18" charset="0"/>
                </a:rPr>
                <a:t>过程的重要特征和属性。</a:t>
              </a:r>
              <a:endParaRPr kumimoji="1" lang="en-US" altLang="zh-CN" sz="2400" b="1" dirty="0" smtClean="0">
                <a:ea typeface="幼圆" panose="02010509060101010101" pitchFamily="49" charset="-122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r>
                <a:rPr kumimoji="1" lang="zh-CN" altLang="en-US" sz="2400" b="1" dirty="0" smtClean="0">
                  <a:ea typeface="幼圆" panose="02010509060101010101" pitchFamily="49" charset="-122"/>
                  <a:cs typeface="Times New Roman" panose="02020603050405020304" pitchFamily="18" charset="0"/>
                </a:rPr>
                <a:t>如何从原理上阐述自发过程的这一不可逆属性？</a:t>
              </a:r>
              <a:endParaRPr kumimoji="1" lang="zh-CN" altLang="en-US" sz="2400" b="1" dirty="0">
                <a:ea typeface="幼圆" panose="020105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" name="下箭头 1"/>
            <p:cNvSpPr/>
            <p:nvPr/>
          </p:nvSpPr>
          <p:spPr bwMode="auto">
            <a:xfrm>
              <a:off x="2833637" y="2677026"/>
              <a:ext cx="3384376" cy="463942"/>
            </a:xfrm>
            <a:prstGeom prst="downArrow">
              <a:avLst/>
            </a:prstGeom>
            <a:solidFill>
              <a:srgbClr val="FF5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453489" y="4761754"/>
            <a:ext cx="6191766" cy="1531680"/>
            <a:chOff x="1453489" y="4761754"/>
            <a:chExt cx="6191766" cy="1531680"/>
          </a:xfrm>
        </p:grpSpPr>
        <p:sp>
          <p:nvSpPr>
            <p:cNvPr id="15" name="圆角矩形 14"/>
            <p:cNvSpPr/>
            <p:nvPr/>
          </p:nvSpPr>
          <p:spPr bwMode="auto">
            <a:xfrm>
              <a:off x="1453489" y="5401452"/>
              <a:ext cx="6191766" cy="864096"/>
            </a:xfrm>
            <a:prstGeom prst="roundRect">
              <a:avLst/>
            </a:prstGeom>
            <a:solidFill>
              <a:schemeClr val="accent2">
                <a:lumMod val="50000"/>
              </a:schemeClr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3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10" name="下箭头 9"/>
            <p:cNvSpPr/>
            <p:nvPr/>
          </p:nvSpPr>
          <p:spPr bwMode="auto">
            <a:xfrm>
              <a:off x="2833637" y="4761754"/>
              <a:ext cx="3384376" cy="463942"/>
            </a:xfrm>
            <a:prstGeom prst="downArrow">
              <a:avLst/>
            </a:prstGeom>
            <a:solidFill>
              <a:srgbClr val="FF5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1" name="Text Box 2"/>
            <p:cNvSpPr txBox="1">
              <a:spLocks noChangeArrowheads="1"/>
            </p:cNvSpPr>
            <p:nvPr/>
          </p:nvSpPr>
          <p:spPr bwMode="auto">
            <a:xfrm>
              <a:off x="2411760" y="5233336"/>
              <a:ext cx="5233495" cy="10600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zh-CN" altLang="en-US" sz="4800" b="1" dirty="0" smtClean="0">
                  <a:solidFill>
                    <a:schemeClr val="bg1"/>
                  </a:solidFill>
                  <a:ea typeface="幼圆" panose="02010509060101010101" pitchFamily="49" charset="-122"/>
                  <a:cs typeface="Times New Roman" panose="02020603050405020304" pitchFamily="18" charset="0"/>
                </a:rPr>
                <a:t>热力学第二定律</a:t>
              </a:r>
              <a:endParaRPr kumimoji="1" lang="zh-CN" altLang="en-US" sz="4800" b="1" dirty="0">
                <a:solidFill>
                  <a:schemeClr val="bg1"/>
                </a:solidFill>
                <a:ea typeface="幼圆" panose="02010509060101010101" pitchFamily="49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8507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328192" y="154754"/>
            <a:ext cx="3791423" cy="63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800" b="1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热力学第二定律的表述</a:t>
            </a:r>
            <a:endParaRPr kumimoji="1" lang="zh-CN" altLang="en-US" sz="2800" b="1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圆角矩形 5"/>
          <p:cNvSpPr/>
          <p:nvPr/>
        </p:nvSpPr>
        <p:spPr bwMode="auto">
          <a:xfrm>
            <a:off x="328192" y="890398"/>
            <a:ext cx="8420272" cy="1314466"/>
          </a:xfrm>
          <a:prstGeom prst="roundRect">
            <a:avLst/>
          </a:prstGeom>
          <a:solidFill>
            <a:srgbClr val="CCFF99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u"/>
              <a:tabLst/>
            </a:pP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effectLst/>
                <a:latin typeface="幼圆" panose="02010509060101010101" pitchFamily="49" charset="-122"/>
                <a:ea typeface="幼圆" panose="02010509060101010101" pitchFamily="49" charset="-122"/>
              </a:rPr>
              <a:t>热力学第二定律是阐明与热现象相关的各种过程进行的</a:t>
            </a:r>
            <a:endParaRPr kumimoji="0" lang="en-US" altLang="zh-CN" sz="2400" b="1" i="0" u="none" strike="noStrike" cap="none" normalizeH="0" baseline="0" dirty="0" smtClean="0">
              <a:ln>
                <a:noFill/>
              </a:ln>
              <a:effectLst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R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tabLst/>
            </a:pPr>
            <a:r>
              <a:rPr lang="zh-CN" altLang="en-US" sz="3200" b="1" dirty="0">
                <a:solidFill>
                  <a:srgbClr val="0033C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r>
              <a:rPr lang="zh-CN" altLang="en-US" sz="3200" b="1" dirty="0" smtClean="0">
                <a:solidFill>
                  <a:srgbClr val="0033C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r>
              <a:rPr kumimoji="0" lang="zh-CN" altLang="en-US" sz="3200" b="1" i="0" u="none" strike="noStrike" cap="none" normalizeH="0" baseline="0" dirty="0" smtClean="0">
                <a:ln>
                  <a:noFill/>
                </a:ln>
                <a:solidFill>
                  <a:srgbClr val="0033CC"/>
                </a:solidFill>
                <a:effectLst/>
                <a:latin typeface="幼圆" panose="02010509060101010101" pitchFamily="49" charset="-122"/>
                <a:ea typeface="幼圆" panose="02010509060101010101" pitchFamily="49" charset="-122"/>
              </a:rPr>
              <a:t>方向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effectLst/>
                <a:latin typeface="幼圆" panose="02010509060101010101" pitchFamily="49" charset="-122"/>
                <a:ea typeface="幼圆" panose="02010509060101010101" pitchFamily="49" charset="-122"/>
              </a:rPr>
              <a:t>，</a:t>
            </a:r>
            <a:r>
              <a:rPr kumimoji="0" lang="zh-CN" altLang="en-US" sz="3200" b="1" i="0" u="none" strike="noStrike" cap="none" normalizeH="0" baseline="0" dirty="0" smtClean="0">
                <a:ln>
                  <a:noFill/>
                </a:ln>
                <a:solidFill>
                  <a:srgbClr val="0033CC"/>
                </a:solidFill>
                <a:effectLst/>
                <a:latin typeface="幼圆" panose="02010509060101010101" pitchFamily="49" charset="-122"/>
                <a:ea typeface="幼圆" panose="02010509060101010101" pitchFamily="49" charset="-122"/>
              </a:rPr>
              <a:t>条件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effectLst/>
                <a:latin typeface="幼圆" panose="02010509060101010101" pitchFamily="49" charset="-122"/>
                <a:ea typeface="幼圆" panose="02010509060101010101" pitchFamily="49" charset="-122"/>
              </a:rPr>
              <a:t>和</a:t>
            </a:r>
            <a:r>
              <a:rPr kumimoji="0" lang="zh-CN" altLang="en-US" sz="3200" b="1" i="0" u="none" strike="noStrike" cap="none" normalizeH="0" baseline="0" dirty="0" smtClean="0">
                <a:ln>
                  <a:noFill/>
                </a:ln>
                <a:solidFill>
                  <a:srgbClr val="0033CC"/>
                </a:solidFill>
                <a:effectLst/>
                <a:latin typeface="幼圆" panose="02010509060101010101" pitchFamily="49" charset="-122"/>
                <a:ea typeface="幼圆" panose="02010509060101010101" pitchFamily="49" charset="-122"/>
              </a:rPr>
              <a:t>限度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effectLst/>
                <a:latin typeface="幼圆" panose="02010509060101010101" pitchFamily="49" charset="-122"/>
                <a:ea typeface="幼圆" panose="02010509060101010101" pitchFamily="49" charset="-122"/>
              </a:rPr>
              <a:t>的定律。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328192" y="2267387"/>
            <a:ext cx="8633717" cy="1421576"/>
            <a:chOff x="328192" y="2267387"/>
            <a:chExt cx="8633717" cy="1421576"/>
          </a:xfrm>
        </p:grpSpPr>
        <p:sp>
          <p:nvSpPr>
            <p:cNvPr id="13" name="圆角矩形 12"/>
            <p:cNvSpPr/>
            <p:nvPr/>
          </p:nvSpPr>
          <p:spPr bwMode="auto">
            <a:xfrm>
              <a:off x="328192" y="2797142"/>
              <a:ext cx="8633717" cy="891821"/>
            </a:xfrm>
            <a:prstGeom prst="roundRect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50000"/>
                </a:lnSpc>
              </a:pPr>
              <a:r>
                <a:rPr kumimoji="1" lang="zh-CN" altLang="en-US" sz="2400" b="1" dirty="0" smtClean="0">
                  <a:latin typeface="幼圆" panose="02010509060101010101" pitchFamily="49" charset="-122"/>
                  <a:ea typeface="幼圆" panose="02010509060101010101" pitchFamily="49" charset="-122"/>
                </a:rPr>
                <a:t>热不可能</a:t>
              </a:r>
              <a:r>
                <a:rPr kumimoji="1" lang="zh-CN" altLang="en-US" sz="2400" b="1" dirty="0" smtClean="0">
                  <a:solidFill>
                    <a:srgbClr val="FF0000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自发地</a:t>
              </a:r>
              <a:r>
                <a:rPr kumimoji="1" lang="zh-CN" altLang="en-US" sz="2400" b="1" dirty="0" smtClean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、</a:t>
              </a:r>
              <a:r>
                <a:rPr kumimoji="1" lang="zh-CN" altLang="en-US" sz="2400" b="1" dirty="0" smtClean="0">
                  <a:solidFill>
                    <a:srgbClr val="FF0000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不付任何代价地</a:t>
              </a:r>
              <a:r>
                <a:rPr kumimoji="1" lang="zh-CN" altLang="en-US" sz="2400" b="1" dirty="0" smtClean="0">
                  <a:latin typeface="幼圆" panose="02010509060101010101" pitchFamily="49" charset="-122"/>
                  <a:ea typeface="幼圆" panose="02010509060101010101" pitchFamily="49" charset="-122"/>
                </a:rPr>
                <a:t>从低温物体传至高温物体。</a:t>
              </a:r>
              <a:endParaRPr kumimoji="0" lang="zh-CN" altLang="en-US" sz="2400" b="1" i="0" u="none" strike="noStrike" cap="none" normalizeH="0" baseline="0" dirty="0" smtClean="0">
                <a:ln>
                  <a:noFill/>
                </a:ln>
                <a:effectLst/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2" name="矩形 1"/>
            <p:cNvSpPr/>
            <p:nvPr/>
          </p:nvSpPr>
          <p:spPr>
            <a:xfrm>
              <a:off x="3384158" y="2267387"/>
              <a:ext cx="2348720" cy="73866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zh-CN" altLang="en-US" sz="2800" b="1" dirty="0">
                  <a:solidFill>
                    <a:srgbClr val="0033CC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克劳修斯叙述</a:t>
              </a:r>
              <a:endParaRPr kumimoji="1" lang="en-US" altLang="zh-CN" sz="2800" b="1" dirty="0">
                <a:solidFill>
                  <a:srgbClr val="0033CC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328192" y="3933056"/>
            <a:ext cx="8633717" cy="1800200"/>
            <a:chOff x="328192" y="3770070"/>
            <a:chExt cx="8633717" cy="1800200"/>
          </a:xfrm>
        </p:grpSpPr>
        <p:sp>
          <p:nvSpPr>
            <p:cNvPr id="8" name="圆角矩形 7"/>
            <p:cNvSpPr/>
            <p:nvPr/>
          </p:nvSpPr>
          <p:spPr bwMode="auto">
            <a:xfrm>
              <a:off x="328192" y="4281241"/>
              <a:ext cx="8633717" cy="1289029"/>
            </a:xfrm>
            <a:prstGeom prst="roundRect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50000"/>
                </a:lnSpc>
              </a:pPr>
              <a:r>
                <a:rPr kumimoji="1" lang="zh-CN" altLang="en-US" sz="2400" b="1" dirty="0">
                  <a:latin typeface="幼圆" panose="02010509060101010101" pitchFamily="49" charset="-122"/>
                  <a:ea typeface="幼圆" panose="02010509060101010101" pitchFamily="49" charset="-122"/>
                </a:rPr>
                <a:t>不可能制造出从单一热源吸</a:t>
              </a:r>
              <a:r>
                <a:rPr kumimoji="1" lang="zh-CN" altLang="en-US" sz="2400" b="1" dirty="0">
                  <a:solidFill>
                    <a:srgbClr val="FF0000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热</a:t>
              </a:r>
              <a:r>
                <a:rPr kumimoji="1" lang="zh-CN" altLang="en-US" sz="2400" b="1" dirty="0">
                  <a:latin typeface="幼圆" panose="02010509060101010101" pitchFamily="49" charset="-122"/>
                  <a:ea typeface="幼圆" panose="02010509060101010101" pitchFamily="49" charset="-122"/>
                </a:rPr>
                <a:t>，使之</a:t>
              </a:r>
              <a:r>
                <a:rPr kumimoji="1" lang="zh-CN" altLang="en-US" sz="2400" b="1" dirty="0">
                  <a:solidFill>
                    <a:srgbClr val="FF0000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全部转化为功</a:t>
              </a:r>
              <a:r>
                <a:rPr kumimoji="1" lang="zh-CN" altLang="en-US" sz="2400" b="1" dirty="0">
                  <a:latin typeface="幼圆" panose="02010509060101010101" pitchFamily="49" charset="-122"/>
                  <a:ea typeface="幼圆" panose="02010509060101010101" pitchFamily="49" charset="-122"/>
                </a:rPr>
                <a:t>而不留下其它任何变化的热力发动机</a:t>
              </a:r>
              <a:r>
                <a:rPr kumimoji="1" lang="zh-CN" altLang="en-US" sz="2400" b="1" dirty="0" smtClean="0">
                  <a:latin typeface="幼圆" panose="02010509060101010101" pitchFamily="49" charset="-122"/>
                  <a:ea typeface="幼圆" panose="02010509060101010101" pitchFamily="49" charset="-122"/>
                </a:rPr>
                <a:t>。</a:t>
              </a:r>
              <a:endParaRPr kumimoji="1" lang="zh-CN" altLang="en-US" sz="2400" b="1" dirty="0"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3651027" y="3770070"/>
              <a:ext cx="1988045" cy="6376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zh-CN" altLang="en-US" sz="2800" b="1" dirty="0">
                  <a:solidFill>
                    <a:srgbClr val="0033CC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开尔文叙述</a:t>
              </a:r>
              <a:endParaRPr kumimoji="1" lang="en-US" altLang="zh-CN" sz="2800" b="1" dirty="0">
                <a:solidFill>
                  <a:srgbClr val="0033CC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3288950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328192" y="154754"/>
            <a:ext cx="5415265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800" b="1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热力学第二定律及 </a:t>
            </a:r>
            <a:r>
              <a:rPr kumimoji="1" lang="zh-CN" altLang="en-US" sz="2800" b="1" dirty="0" smtClean="0">
                <a:solidFill>
                  <a:srgbClr val="0033CC"/>
                </a:solidFill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第二类永动机</a:t>
            </a:r>
            <a:endParaRPr kumimoji="1" lang="zh-CN" altLang="en-US" sz="2800" b="1" dirty="0">
              <a:solidFill>
                <a:srgbClr val="0033CC"/>
              </a:solidFill>
              <a:latin typeface="幼圆" panose="02010509060101010101" pitchFamily="49" charset="-122"/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325538" y="908720"/>
            <a:ext cx="8496944" cy="1866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kumimoji="1" lang="zh-CN" altLang="en-US" sz="20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任何技术手段都不可能使取自热源的热全部转化为机械功，不可避免地有一部分要</a:t>
            </a:r>
            <a:r>
              <a:rPr kumimoji="1" lang="zh-CN" altLang="en-US" sz="2000" b="1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排给温度更低的低温热源</a:t>
            </a:r>
            <a:r>
              <a:rPr kumimoji="1" lang="zh-CN" altLang="en-US" sz="20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。</a:t>
            </a:r>
            <a:endParaRPr kumimoji="1" lang="en-US" altLang="zh-CN" sz="2000" b="1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342900" indent="-34290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kumimoji="1" lang="zh-CN" altLang="en-US" sz="20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在无摩擦损失的</a:t>
            </a:r>
            <a:r>
              <a:rPr kumimoji="1" lang="zh-CN" altLang="en-US" sz="2000" b="1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理想情况</a:t>
            </a:r>
            <a:r>
              <a:rPr kumimoji="1" lang="zh-CN" altLang="en-US" sz="20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下，功可以全部转化为机械能。</a:t>
            </a:r>
            <a:endParaRPr kumimoji="1" lang="en-US" altLang="zh-CN" sz="2000" b="1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342900" indent="-34290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kumimoji="1" lang="zh-CN" altLang="en-US" sz="20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在单一热源下做功的</a:t>
            </a:r>
            <a:r>
              <a:rPr kumimoji="1" lang="zh-CN" altLang="en-US" sz="2000" b="1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第二类永动机是不存在</a:t>
            </a:r>
            <a:r>
              <a:rPr kumimoji="1" lang="zh-CN" altLang="en-US" sz="20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的。</a:t>
            </a:r>
            <a:endParaRPr kumimoji="1" lang="en-US" altLang="zh-CN" sz="2000" b="1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07232" y="2996951"/>
            <a:ext cx="8708304" cy="3168783"/>
            <a:chOff x="307232" y="2996951"/>
            <a:chExt cx="8708304" cy="3168783"/>
          </a:xfrm>
        </p:grpSpPr>
        <p:sp>
          <p:nvSpPr>
            <p:cNvPr id="6" name="圆角矩形 5"/>
            <p:cNvSpPr/>
            <p:nvPr/>
          </p:nvSpPr>
          <p:spPr bwMode="auto">
            <a:xfrm>
              <a:off x="4585294" y="2996952"/>
              <a:ext cx="4430242" cy="3168782"/>
            </a:xfrm>
            <a:prstGeom prst="roundRect">
              <a:avLst/>
            </a:prstGeom>
            <a:solidFill>
              <a:srgbClr val="CCFF99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000" b="1" i="0" u="none" strike="noStrike" cap="none" normalizeH="0" baseline="0" dirty="0" smtClean="0">
                <a:ln>
                  <a:noFill/>
                </a:ln>
                <a:effectLst/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7" name="圆角矩形 6"/>
            <p:cNvSpPr/>
            <p:nvPr/>
          </p:nvSpPr>
          <p:spPr bwMode="auto">
            <a:xfrm>
              <a:off x="307232" y="2996951"/>
              <a:ext cx="4176463" cy="3168783"/>
            </a:xfrm>
            <a:prstGeom prst="roundRect">
              <a:avLst/>
            </a:prstGeom>
            <a:solidFill>
              <a:srgbClr val="FFFFCC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000" b="1" i="0" u="none" strike="noStrike" cap="none" normalizeH="0" baseline="0" dirty="0" smtClean="0">
                <a:ln>
                  <a:noFill/>
                </a:ln>
                <a:effectLst/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466256" y="3345631"/>
              <a:ext cx="3854177" cy="25619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lnSpc>
                  <a:spcPct val="130000"/>
                </a:lnSpc>
                <a:buClr>
                  <a:srgbClr val="FF0000"/>
                </a:buClr>
                <a:buFont typeface="Wingdings" panose="05000000000000000000" pitchFamily="2" charset="2"/>
                <a:buChar char="u"/>
              </a:pPr>
              <a:r>
                <a:rPr lang="zh-CN" altLang="en-US" b="1" dirty="0" smtClean="0">
                  <a:latin typeface="幼圆" panose="02010509060101010101" pitchFamily="49" charset="-122"/>
                  <a:ea typeface="幼圆" panose="02010509060101010101" pitchFamily="49" charset="-122"/>
                </a:rPr>
                <a:t>在热力学第一定律问世</a:t>
              </a:r>
              <a:r>
                <a:rPr lang="zh-CN" altLang="en-US" b="1" dirty="0">
                  <a:latin typeface="幼圆" panose="02010509060101010101" pitchFamily="49" charset="-122"/>
                  <a:ea typeface="幼圆" panose="02010509060101010101" pitchFamily="49" charset="-122"/>
                </a:rPr>
                <a:t>后，人们认识</a:t>
              </a:r>
              <a:r>
                <a:rPr lang="zh-CN" altLang="en-US" b="1" dirty="0" smtClean="0">
                  <a:latin typeface="幼圆" panose="02010509060101010101" pitchFamily="49" charset="-122"/>
                  <a:ea typeface="幼圆" panose="02010509060101010101" pitchFamily="49" charset="-122"/>
                </a:rPr>
                <a:t>到能量是</a:t>
              </a:r>
              <a:r>
                <a:rPr lang="zh-CN" altLang="en-US" b="1" dirty="0">
                  <a:latin typeface="幼圆" panose="02010509060101010101" pitchFamily="49" charset="-122"/>
                  <a:ea typeface="幼圆" panose="02010509060101010101" pitchFamily="49" charset="-122"/>
                </a:rPr>
                <a:t>不能被凭空制造出来的，于是有人提出，设计一类装置，从</a:t>
              </a:r>
              <a:r>
                <a:rPr lang="zh-CN" altLang="en-US" b="1" dirty="0">
                  <a:solidFill>
                    <a:srgbClr val="FF0000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海洋</a:t>
              </a:r>
              <a:r>
                <a:rPr lang="zh-CN" altLang="en-US" b="1" dirty="0">
                  <a:latin typeface="幼圆" panose="02010509060101010101" pitchFamily="49" charset="-122"/>
                  <a:ea typeface="幼圆" panose="02010509060101010101" pitchFamily="49" charset="-122"/>
                </a:rPr>
                <a:t>、</a:t>
              </a:r>
              <a:r>
                <a:rPr lang="zh-CN" altLang="en-US" b="1" dirty="0">
                  <a:solidFill>
                    <a:srgbClr val="FF0000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大气</a:t>
              </a:r>
              <a:r>
                <a:rPr lang="zh-CN" altLang="en-US" b="1" dirty="0">
                  <a:latin typeface="幼圆" panose="02010509060101010101" pitchFamily="49" charset="-122"/>
                  <a:ea typeface="幼圆" panose="02010509060101010101" pitchFamily="49" charset="-122"/>
                </a:rPr>
                <a:t>乃至</a:t>
              </a:r>
              <a:r>
                <a:rPr lang="zh-CN" altLang="en-US" b="1" dirty="0">
                  <a:solidFill>
                    <a:srgbClr val="FF0000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宇宙</a:t>
              </a:r>
              <a:r>
                <a:rPr lang="zh-CN" altLang="en-US" b="1" dirty="0">
                  <a:latin typeface="幼圆" panose="02010509060101010101" pitchFamily="49" charset="-122"/>
                  <a:ea typeface="幼圆" panose="02010509060101010101" pitchFamily="49" charset="-122"/>
                </a:rPr>
                <a:t>中</a:t>
              </a:r>
              <a:r>
                <a:rPr lang="zh-CN" altLang="en-US" b="1" dirty="0" smtClean="0">
                  <a:solidFill>
                    <a:srgbClr val="FF0000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吸取热能</a:t>
              </a:r>
              <a:r>
                <a:rPr lang="zh-CN" altLang="en-US" b="1" dirty="0" smtClean="0">
                  <a:latin typeface="幼圆" panose="02010509060101010101" pitchFamily="49" charset="-122"/>
                  <a:ea typeface="幼圆" panose="02010509060101010101" pitchFamily="49" charset="-122"/>
                </a:rPr>
                <a:t>，</a:t>
              </a:r>
              <a:r>
                <a:rPr lang="zh-CN" altLang="en-US" b="1" dirty="0">
                  <a:latin typeface="幼圆" panose="02010509060101010101" pitchFamily="49" charset="-122"/>
                  <a:ea typeface="幼圆" panose="02010509060101010101" pitchFamily="49" charset="-122"/>
                </a:rPr>
                <a:t>并将这些热能作为驱动永动机转动和功输出的源头，这就是</a:t>
              </a:r>
              <a:r>
                <a:rPr lang="zh-CN" altLang="en-US" b="1" dirty="0">
                  <a:solidFill>
                    <a:srgbClr val="0033CC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第二类</a:t>
              </a:r>
              <a:r>
                <a:rPr lang="zh-CN" altLang="en-US" b="1" dirty="0" smtClean="0">
                  <a:solidFill>
                    <a:srgbClr val="0033CC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永动机。</a:t>
              </a:r>
              <a:endParaRPr lang="zh-CN" altLang="en-US" b="1" dirty="0">
                <a:solidFill>
                  <a:srgbClr val="0033CC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585293" y="3145575"/>
              <a:ext cx="4241727" cy="29731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lnSpc>
                  <a:spcPct val="130000"/>
                </a:lnSpc>
                <a:buClr>
                  <a:srgbClr val="FF0000"/>
                </a:buClr>
                <a:buFont typeface="Wingdings" panose="05000000000000000000" pitchFamily="2" charset="2"/>
                <a:buChar char="u"/>
              </a:pPr>
              <a:r>
                <a:rPr lang="zh-CN" altLang="en-US" b="1" dirty="0" smtClean="0">
                  <a:latin typeface="幼圆" panose="02010509060101010101" pitchFamily="49" charset="-122"/>
                  <a:ea typeface="幼圆" panose="02010509060101010101" pitchFamily="49" charset="-122"/>
                </a:rPr>
                <a:t>   历史</a:t>
              </a:r>
              <a:r>
                <a:rPr lang="zh-CN" altLang="en-US" b="1" dirty="0">
                  <a:latin typeface="幼圆" panose="02010509060101010101" pitchFamily="49" charset="-122"/>
                  <a:ea typeface="幼圆" panose="02010509060101010101" pitchFamily="49" charset="-122"/>
                </a:rPr>
                <a:t>上首个成型的第二类永动机装置是</a:t>
              </a:r>
              <a:r>
                <a:rPr lang="en-US" altLang="zh-CN" b="1" dirty="0">
                  <a:latin typeface="幼圆" panose="02010509060101010101" pitchFamily="49" charset="-122"/>
                  <a:ea typeface="幼圆" panose="02010509060101010101" pitchFamily="49" charset="-122"/>
                </a:rPr>
                <a:t>1881</a:t>
              </a:r>
              <a:r>
                <a:rPr lang="zh-CN" altLang="en-US" b="1" dirty="0">
                  <a:latin typeface="幼圆" panose="02010509060101010101" pitchFamily="49" charset="-122"/>
                  <a:ea typeface="幼圆" panose="02010509060101010101" pitchFamily="49" charset="-122"/>
                </a:rPr>
                <a:t>年</a:t>
              </a:r>
              <a:r>
                <a:rPr lang="zh-CN" altLang="en-US" b="1" dirty="0" smtClean="0">
                  <a:latin typeface="幼圆" panose="02010509060101010101" pitchFamily="49" charset="-122"/>
                  <a:ea typeface="幼圆" panose="02010509060101010101" pitchFamily="49" charset="-122"/>
                </a:rPr>
                <a:t>美国人为美国海军设计</a:t>
              </a:r>
              <a:r>
                <a:rPr lang="zh-CN" altLang="en-US" b="1" dirty="0">
                  <a:latin typeface="幼圆" panose="02010509060101010101" pitchFamily="49" charset="-122"/>
                  <a:ea typeface="幼圆" panose="02010509060101010101" pitchFamily="49" charset="-122"/>
                </a:rPr>
                <a:t>的零发动机，这一装置利用海水的热量</a:t>
              </a:r>
              <a:r>
                <a:rPr lang="zh-CN" altLang="en-US" b="1" dirty="0" smtClean="0">
                  <a:latin typeface="幼圆" panose="02010509060101010101" pitchFamily="49" charset="-122"/>
                  <a:ea typeface="幼圆" panose="02010509060101010101" pitchFamily="49" charset="-122"/>
                </a:rPr>
                <a:t>将液氨汽化，</a:t>
              </a:r>
              <a:r>
                <a:rPr lang="zh-CN" altLang="en-US" b="1" dirty="0">
                  <a:latin typeface="幼圆" panose="02010509060101010101" pitchFamily="49" charset="-122"/>
                  <a:ea typeface="幼圆" panose="02010509060101010101" pitchFamily="49" charset="-122"/>
                </a:rPr>
                <a:t>推动机械运转</a:t>
              </a:r>
              <a:r>
                <a:rPr lang="zh-CN" altLang="en-US" b="1" dirty="0" smtClean="0">
                  <a:latin typeface="幼圆" panose="02010509060101010101" pitchFamily="49" charset="-122"/>
                  <a:ea typeface="幼圆" panose="02010509060101010101" pitchFamily="49" charset="-122"/>
                </a:rPr>
                <a:t>。</a:t>
              </a:r>
              <a:endParaRPr lang="en-US" altLang="zh-CN" b="1" dirty="0" smtClean="0">
                <a:latin typeface="幼圆" panose="02010509060101010101" pitchFamily="49" charset="-122"/>
                <a:ea typeface="幼圆" panose="02010509060101010101" pitchFamily="49" charset="-122"/>
              </a:endParaRPr>
            </a:p>
            <a:p>
              <a:pPr marL="342900" indent="-342900">
                <a:lnSpc>
                  <a:spcPct val="130000"/>
                </a:lnSpc>
                <a:buClr>
                  <a:srgbClr val="FF0000"/>
                </a:buClr>
                <a:buFont typeface="Wingdings" panose="05000000000000000000" pitchFamily="2" charset="2"/>
                <a:buChar char="u"/>
              </a:pPr>
              <a:r>
                <a:rPr lang="en-US" altLang="zh-CN" b="1" dirty="0">
                  <a:latin typeface="幼圆" panose="02010509060101010101" pitchFamily="49" charset="-122"/>
                  <a:ea typeface="幼圆" panose="02010509060101010101" pitchFamily="49" charset="-122"/>
                </a:rPr>
                <a:t> </a:t>
              </a:r>
              <a:r>
                <a:rPr lang="zh-CN" altLang="en-US" b="1" dirty="0" smtClean="0">
                  <a:latin typeface="幼圆" panose="02010509060101010101" pitchFamily="49" charset="-122"/>
                  <a:ea typeface="幼圆" panose="02010509060101010101" pitchFamily="49" charset="-122"/>
                </a:rPr>
                <a:t>但是</a:t>
              </a:r>
              <a:r>
                <a:rPr lang="zh-CN" altLang="en-US" b="1" dirty="0">
                  <a:latin typeface="幼圆" panose="02010509060101010101" pitchFamily="49" charset="-122"/>
                  <a:ea typeface="幼圆" panose="02010509060101010101" pitchFamily="49" charset="-122"/>
                </a:rPr>
                <a:t>这一装置无法持续运转，因为汽化后</a:t>
              </a:r>
              <a:r>
                <a:rPr lang="zh-CN" altLang="en-US" b="1" dirty="0" smtClean="0">
                  <a:latin typeface="幼圆" panose="02010509060101010101" pitchFamily="49" charset="-122"/>
                  <a:ea typeface="幼圆" panose="02010509060101010101" pitchFamily="49" charset="-122"/>
                </a:rPr>
                <a:t>的液氨在没有低温热源存在</a:t>
              </a:r>
              <a:r>
                <a:rPr lang="zh-CN" altLang="en-US" b="1" dirty="0">
                  <a:latin typeface="幼圆" panose="02010509060101010101" pitchFamily="49" charset="-122"/>
                  <a:ea typeface="幼圆" panose="02010509060101010101" pitchFamily="49" charset="-122"/>
                </a:rPr>
                <a:t>的条件下</a:t>
              </a:r>
              <a:r>
                <a:rPr lang="zh-CN" altLang="en-US" b="1" dirty="0">
                  <a:solidFill>
                    <a:srgbClr val="FF0000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无法重新液化</a:t>
              </a:r>
              <a:r>
                <a:rPr lang="zh-CN" altLang="en-US" b="1" dirty="0">
                  <a:latin typeface="幼圆" panose="02010509060101010101" pitchFamily="49" charset="-122"/>
                  <a:ea typeface="幼圆" panose="02010509060101010101" pitchFamily="49" charset="-122"/>
                </a:rPr>
                <a:t>，因而不能完成循环。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66871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矩形 2"/>
          <p:cNvSpPr>
            <a:spLocks noChangeArrowheads="1"/>
          </p:cNvSpPr>
          <p:nvPr/>
        </p:nvSpPr>
        <p:spPr bwMode="auto">
          <a:xfrm>
            <a:off x="0" y="620713"/>
            <a:ext cx="9144000" cy="431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20835" name="矩形 3"/>
          <p:cNvSpPr>
            <a:spLocks noChangeArrowheads="1"/>
          </p:cNvSpPr>
          <p:nvPr/>
        </p:nvSpPr>
        <p:spPr bwMode="auto">
          <a:xfrm>
            <a:off x="0" y="6021388"/>
            <a:ext cx="9144000" cy="431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20836" name="圆角矩形 4"/>
          <p:cNvSpPr>
            <a:spLocks noChangeArrowheads="1"/>
          </p:cNvSpPr>
          <p:nvPr/>
        </p:nvSpPr>
        <p:spPr bwMode="auto">
          <a:xfrm>
            <a:off x="1187450" y="476250"/>
            <a:ext cx="865188" cy="58324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20837" name="矩形 5"/>
          <p:cNvSpPr>
            <a:spLocks noChangeArrowheads="1"/>
          </p:cNvSpPr>
          <p:nvPr/>
        </p:nvSpPr>
        <p:spPr bwMode="auto">
          <a:xfrm>
            <a:off x="2195513" y="1201738"/>
            <a:ext cx="6553200" cy="267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latinLnBrk="1" hangingPunct="1"/>
            <a:r>
              <a:rPr kumimoji="1" lang="en-US" altLang="zh-CN" sz="6000" b="1">
                <a:solidFill>
                  <a:srgbClr val="0033C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5-2</a:t>
            </a:r>
            <a:r>
              <a:rPr kumimoji="1" lang="en-US" altLang="zh-CN" sz="3600" b="1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</a:p>
          <a:p>
            <a:pPr eaLnBrk="1" latinLnBrk="1" hangingPunct="1"/>
            <a:endParaRPr kumimoji="1" lang="en-US" altLang="zh-CN" sz="3600" b="1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eaLnBrk="1" latinLnBrk="1" hangingPunct="1"/>
            <a:r>
              <a:rPr kumimoji="1" lang="en-US" altLang="zh-CN" sz="3600" b="1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     </a:t>
            </a:r>
            <a:r>
              <a:rPr kumimoji="1" lang="zh-CN" altLang="en-US" sz="3600" b="1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卡诺循环和</a:t>
            </a:r>
            <a:endParaRPr kumimoji="1" lang="en-US" altLang="zh-CN" sz="3600" b="1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eaLnBrk="1" latinLnBrk="1" hangingPunct="1"/>
            <a:r>
              <a:rPr kumimoji="1" lang="en-US" altLang="zh-CN" sz="3600" b="1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       </a:t>
            </a:r>
            <a:r>
              <a:rPr kumimoji="1" lang="zh-CN" altLang="en-US" sz="3600" b="1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多热源可逆循环分析</a:t>
            </a:r>
            <a:endParaRPr kumimoji="1" lang="en-US" altLang="ko-KR" sz="3600" b="1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20838" name="矩形 5"/>
          <p:cNvSpPr>
            <a:spLocks noChangeArrowheads="1"/>
          </p:cNvSpPr>
          <p:nvPr/>
        </p:nvSpPr>
        <p:spPr bwMode="auto">
          <a:xfrm>
            <a:off x="250825" y="6381750"/>
            <a:ext cx="8893175" cy="4762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17732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095TGp_psh_12_v2">
  <a:themeElements>
    <a:clrScheme name="095TGp_psh_12_v2 1">
      <a:dk1>
        <a:srgbClr val="000000"/>
      </a:dk1>
      <a:lt1>
        <a:srgbClr val="FFFFFF"/>
      </a:lt1>
      <a:dk2>
        <a:srgbClr val="000066"/>
      </a:dk2>
      <a:lt2>
        <a:srgbClr val="B2B2B2"/>
      </a:lt2>
      <a:accent1>
        <a:srgbClr val="76A7F0"/>
      </a:accent1>
      <a:accent2>
        <a:srgbClr val="0066CC"/>
      </a:accent2>
      <a:accent3>
        <a:srgbClr val="FFFFFF"/>
      </a:accent3>
      <a:accent4>
        <a:srgbClr val="000000"/>
      </a:accent4>
      <a:accent5>
        <a:srgbClr val="BDD0F6"/>
      </a:accent5>
      <a:accent6>
        <a:srgbClr val="005CB9"/>
      </a:accent6>
      <a:hlink>
        <a:srgbClr val="CC9900"/>
      </a:hlink>
      <a:folHlink>
        <a:srgbClr val="85B64A"/>
      </a:folHlink>
    </a:clrScheme>
    <a:fontScheme name="095TGp_psh_12_v2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095TGp_psh_12_v2 1">
        <a:dk1>
          <a:srgbClr val="000000"/>
        </a:dk1>
        <a:lt1>
          <a:srgbClr val="FFFFFF"/>
        </a:lt1>
        <a:dk2>
          <a:srgbClr val="000066"/>
        </a:dk2>
        <a:lt2>
          <a:srgbClr val="B2B2B2"/>
        </a:lt2>
        <a:accent1>
          <a:srgbClr val="76A7F0"/>
        </a:accent1>
        <a:accent2>
          <a:srgbClr val="0066CC"/>
        </a:accent2>
        <a:accent3>
          <a:srgbClr val="FFFFFF"/>
        </a:accent3>
        <a:accent4>
          <a:srgbClr val="000000"/>
        </a:accent4>
        <a:accent5>
          <a:srgbClr val="BDD0F6"/>
        </a:accent5>
        <a:accent6>
          <a:srgbClr val="005CB9"/>
        </a:accent6>
        <a:hlink>
          <a:srgbClr val="CC9900"/>
        </a:hlink>
        <a:folHlink>
          <a:srgbClr val="85B64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95TGp_psh_12_v2 2">
        <a:dk1>
          <a:srgbClr val="000000"/>
        </a:dk1>
        <a:lt1>
          <a:srgbClr val="FFFFFF"/>
        </a:lt1>
        <a:dk2>
          <a:srgbClr val="003366"/>
        </a:dk2>
        <a:lt2>
          <a:srgbClr val="B2B2B2"/>
        </a:lt2>
        <a:accent1>
          <a:srgbClr val="4BB814"/>
        </a:accent1>
        <a:accent2>
          <a:srgbClr val="00B686"/>
        </a:accent2>
        <a:accent3>
          <a:srgbClr val="FFFFFF"/>
        </a:accent3>
        <a:accent4>
          <a:srgbClr val="000000"/>
        </a:accent4>
        <a:accent5>
          <a:srgbClr val="B1D8AA"/>
        </a:accent5>
        <a:accent6>
          <a:srgbClr val="00A579"/>
        </a:accent6>
        <a:hlink>
          <a:srgbClr val="99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95TGp_psh_12_v2 3">
        <a:dk1>
          <a:srgbClr val="000000"/>
        </a:dk1>
        <a:lt1>
          <a:srgbClr val="FFFFFF"/>
        </a:lt1>
        <a:dk2>
          <a:srgbClr val="003399"/>
        </a:dk2>
        <a:lt2>
          <a:srgbClr val="B2B2B2"/>
        </a:lt2>
        <a:accent1>
          <a:srgbClr val="5C75C6"/>
        </a:accent1>
        <a:accent2>
          <a:srgbClr val="00A8A4"/>
        </a:accent2>
        <a:accent3>
          <a:srgbClr val="FFFFFF"/>
        </a:accent3>
        <a:accent4>
          <a:srgbClr val="000000"/>
        </a:accent4>
        <a:accent5>
          <a:srgbClr val="B5BDDF"/>
        </a:accent5>
        <a:accent6>
          <a:srgbClr val="009894"/>
        </a:accent6>
        <a:hlink>
          <a:srgbClr val="CC9900"/>
        </a:hlink>
        <a:folHlink>
          <a:srgbClr val="246ED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095TGp_psh_12_v2</Template>
  <TotalTime>12946</TotalTime>
  <Words>2646</Words>
  <Application>Microsoft Office PowerPoint</Application>
  <PresentationFormat>全屏显示(4:3)</PresentationFormat>
  <Paragraphs>241</Paragraphs>
  <Slides>47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47</vt:i4>
      </vt:variant>
    </vt:vector>
  </HeadingPairs>
  <TitlesOfParts>
    <vt:vector size="56" baseType="lpstr">
      <vt:lpstr>Gulim</vt:lpstr>
      <vt:lpstr>宋体</vt:lpstr>
      <vt:lpstr>幼圆</vt:lpstr>
      <vt:lpstr>Arial</vt:lpstr>
      <vt:lpstr>Times New Roman</vt:lpstr>
      <vt:lpstr>Wingdings</vt:lpstr>
      <vt:lpstr>095TGp_psh_12_v2</vt:lpstr>
      <vt:lpstr>BMP 图像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CMT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Sunny</dc:creator>
  <cp:lastModifiedBy>Cao Jun</cp:lastModifiedBy>
  <cp:revision>943</cp:revision>
  <dcterms:created xsi:type="dcterms:W3CDTF">2009-03-10T06:24:48Z</dcterms:created>
  <dcterms:modified xsi:type="dcterms:W3CDTF">2014-04-09T05:31:58Z</dcterms:modified>
</cp:coreProperties>
</file>