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310" r:id="rId2"/>
    <p:sldId id="342" r:id="rId3"/>
    <p:sldId id="313" r:id="rId4"/>
    <p:sldId id="317" r:id="rId5"/>
    <p:sldId id="343" r:id="rId6"/>
    <p:sldId id="395" r:id="rId7"/>
    <p:sldId id="396" r:id="rId8"/>
    <p:sldId id="445" r:id="rId9"/>
    <p:sldId id="447" r:id="rId10"/>
    <p:sldId id="320" r:id="rId11"/>
    <p:sldId id="321" r:id="rId12"/>
    <p:sldId id="322" r:id="rId13"/>
    <p:sldId id="323" r:id="rId14"/>
    <p:sldId id="325" r:id="rId15"/>
    <p:sldId id="326" r:id="rId16"/>
    <p:sldId id="496" r:id="rId17"/>
    <p:sldId id="328" r:id="rId18"/>
    <p:sldId id="329" r:id="rId19"/>
    <p:sldId id="331" r:id="rId20"/>
    <p:sldId id="332" r:id="rId21"/>
    <p:sldId id="523" r:id="rId22"/>
    <p:sldId id="335" r:id="rId23"/>
    <p:sldId id="336" r:id="rId24"/>
    <p:sldId id="337" r:id="rId25"/>
    <p:sldId id="513" r:id="rId26"/>
    <p:sldId id="512" r:id="rId27"/>
    <p:sldId id="338" r:id="rId28"/>
    <p:sldId id="339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534" r:id="rId40"/>
    <p:sldId id="535" r:id="rId41"/>
    <p:sldId id="536" r:id="rId42"/>
    <p:sldId id="537" r:id="rId43"/>
    <p:sldId id="538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9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78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5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19EC-E395-40ED-9091-1C3DA89125D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D776-58EB-4201-829F-81DA8A31C3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19EC-E395-40ED-9091-1C3DA89125D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D776-58EB-4201-829F-81DA8A31C3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19EC-E395-40ED-9091-1C3DA89125D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D776-58EB-4201-829F-81DA8A31C3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19EC-E395-40ED-9091-1C3DA89125D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D776-58EB-4201-829F-81DA8A31C3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19EC-E395-40ED-9091-1C3DA89125D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D776-58EB-4201-829F-81DA8A31C3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19EC-E395-40ED-9091-1C3DA89125D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D776-58EB-4201-829F-81DA8A31C3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19EC-E395-40ED-9091-1C3DA89125D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D776-58EB-4201-829F-81DA8A31C3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19EC-E395-40ED-9091-1C3DA89125D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D776-58EB-4201-829F-81DA8A31C3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19EC-E395-40ED-9091-1C3DA89125D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D776-58EB-4201-829F-81DA8A31C3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19EC-E395-40ED-9091-1C3DA89125D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D776-58EB-4201-829F-81DA8A31C3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19EC-E395-40ED-9091-1C3DA89125D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D776-58EB-4201-829F-81DA8A31C3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419EC-E395-40ED-9091-1C3DA89125D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776-58EB-4201-829F-81DA8A31C3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png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11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23.png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5.wmf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1.png"/><Relationship Id="rId15" Type="http://schemas.openxmlformats.org/officeDocument/2006/relationships/image" Target="../media/image28.wmf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.pn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8.wmf"/><Relationship Id="rId4" Type="http://schemas.openxmlformats.org/officeDocument/2006/relationships/image" Target="../media/image35.png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7.wmf"/><Relationship Id="rId3" Type="http://schemas.openxmlformats.org/officeDocument/2006/relationships/oleObject" Target="../embeddings/oleObject43.bin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6.wmf"/><Relationship Id="rId5" Type="http://schemas.openxmlformats.org/officeDocument/2006/relationships/image" Target="../media/image58.emf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53.wmf"/><Relationship Id="rId9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5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2.png"/><Relationship Id="rId4" Type="http://schemas.openxmlformats.org/officeDocument/2006/relationships/image" Target="../media/image7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8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87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png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2050" descr="E:\教学\投影\icon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78" y="462915"/>
            <a:ext cx="2300288" cy="17859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图片 2051" descr="E:\教学\投影\icon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136" y="1207135"/>
            <a:ext cx="164306" cy="21788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图片 2052" descr="F:\教学\投影\icon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6" y="235585"/>
            <a:ext cx="971550" cy="971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矩形 2053"/>
          <p:cNvSpPr/>
          <p:nvPr/>
        </p:nvSpPr>
        <p:spPr>
          <a:xfrm>
            <a:off x="375920" y="1207135"/>
            <a:ext cx="655320" cy="5140325"/>
          </a:xfrm>
          <a:prstGeom prst="rect">
            <a:avLst/>
          </a:prstGeom>
          <a:noFill/>
          <a:ln w="9525">
            <a:noFill/>
          </a:ln>
        </p:spPr>
        <p:txBody>
          <a:bodyPr lIns="69048" tIns="34524" rIns="69048" bIns="34524" anchor="ctr"/>
          <a:lstStyle/>
          <a:p>
            <a:pPr algn="ctr"/>
            <a:r>
              <a:rPr lang="zh-CN" altLang="en-US" sz="4000" b="1">
                <a:ln w="9525" cap="flat" cmpd="sng">
                  <a:solidFill>
                    <a:srgbClr val="FF66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6600"/>
                </a:solidFill>
                <a:effectLst>
                  <a:outerShdw dist="35921" dir="2699999" algn="ctr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液压传动基础知识</a:t>
            </a:r>
            <a:endParaRPr lang="zh-CN" altLang="en-US" sz="4000" dirty="0">
              <a:solidFill>
                <a:srgbClr val="0066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798" name="文本框 33797"/>
          <p:cNvSpPr txBox="1"/>
          <p:nvPr/>
        </p:nvSpPr>
        <p:spPr>
          <a:xfrm>
            <a:off x="1508760" y="3229610"/>
            <a:ext cx="1459230" cy="398780"/>
          </a:xfrm>
          <a:prstGeom prst="rect">
            <a:avLst/>
          </a:prstGeom>
          <a:solidFill>
            <a:srgbClr val="FF5050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主要内容：</a:t>
            </a:r>
          </a:p>
        </p:txBody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>
          <a:xfrm>
            <a:off x="2061845" y="3843020"/>
            <a:ext cx="5188585" cy="261366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1.1 </a:t>
            </a:r>
            <a:r>
              <a:rPr lang="zh-CN" altLang="en-US" sz="2800" b="1" dirty="0">
                <a:latin typeface="宋体" panose="02010600030101010101" pitchFamily="2" charset="-122"/>
              </a:rPr>
              <a:t>液压传动工作介质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1.2 </a:t>
            </a:r>
            <a:r>
              <a:rPr lang="zh-CN" altLang="en-US" sz="2800" b="1" dirty="0">
                <a:latin typeface="宋体" panose="02010600030101010101" pitchFamily="2" charset="-122"/>
              </a:rPr>
              <a:t>液体静力学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1.3 </a:t>
            </a:r>
            <a:r>
              <a:rPr lang="zh-CN" altLang="en-US" sz="2800" b="1" dirty="0">
                <a:latin typeface="宋体" panose="02010600030101010101" pitchFamily="2" charset="-122"/>
              </a:rPr>
              <a:t>液体动力学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1.4 </a:t>
            </a:r>
            <a:r>
              <a:rPr lang="zh-CN" altLang="en-US" sz="2800" b="1" dirty="0">
                <a:latin typeface="宋体" panose="02010600030101010101" pitchFamily="2" charset="-122"/>
              </a:rPr>
              <a:t>定常管流的压力损失计算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1.5 </a:t>
            </a:r>
            <a:r>
              <a:rPr lang="zh-CN" altLang="en-US" sz="2800" b="1" dirty="0">
                <a:latin typeface="宋体" panose="02010600030101010101" pitchFamily="2" charset="-122"/>
              </a:rPr>
              <a:t>孔口和缝隙流动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1.6 </a:t>
            </a:r>
            <a:r>
              <a:rPr lang="zh-CN" altLang="en-US" sz="2800" b="1" dirty="0">
                <a:latin typeface="宋体" panose="02010600030101010101" pitchFamily="2" charset="-122"/>
              </a:rPr>
              <a:t>空穴现象和液压冲击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 t="30782"/>
          <a:stretch>
            <a:fillRect/>
          </a:stretch>
        </p:blipFill>
        <p:spPr>
          <a:xfrm>
            <a:off x="1508760" y="641350"/>
            <a:ext cx="5196205" cy="2457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6" name="矩形 44045"/>
          <p:cNvSpPr/>
          <p:nvPr/>
        </p:nvSpPr>
        <p:spPr>
          <a:xfrm>
            <a:off x="1440815" y="196850"/>
            <a:ext cx="590105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4.</a:t>
            </a:r>
            <a:r>
              <a:rPr lang="zh-CN" altLang="en-US" sz="3200" b="1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液压系统工作介质的选用原则</a:t>
            </a:r>
          </a:p>
        </p:txBody>
      </p:sp>
      <p:sp>
        <p:nvSpPr>
          <p:cNvPr id="44047" name="文本框 44046"/>
          <p:cNvSpPr txBox="1"/>
          <p:nvPr/>
        </p:nvSpPr>
        <p:spPr>
          <a:xfrm>
            <a:off x="838200" y="2376805"/>
            <a:ext cx="7543800" cy="1768475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ahoma" panose="020B0604030504040204" pitchFamily="34" charset="0"/>
                <a:ea typeface="华文中宋" pitchFamily="2" charset="-122"/>
              </a:rPr>
              <a:t>      </a:t>
            </a:r>
            <a:r>
              <a:rPr lang="zh-CN" altLang="en-US" sz="2000" b="1" dirty="0">
                <a:latin typeface="Tahoma" panose="020B0604030504040204" pitchFamily="34" charset="0"/>
                <a:ea typeface="华文中宋" pitchFamily="2" charset="-122"/>
              </a:rPr>
              <a:t>按系统中液压元件类型来确定工作介质的</a:t>
            </a:r>
            <a:r>
              <a:rPr lang="zh-CN" altLang="en-US" sz="2000" b="1" dirty="0">
                <a:solidFill>
                  <a:schemeClr val="hlink"/>
                </a:solidFill>
                <a:latin typeface="Tahoma" panose="020B0604030504040204" pitchFamily="34" charset="0"/>
                <a:ea typeface="华文中宋" pitchFamily="2" charset="-122"/>
              </a:rPr>
              <a:t>粘度</a:t>
            </a:r>
            <a:r>
              <a:rPr lang="zh-CN" altLang="en-US" sz="2000" b="1" dirty="0">
                <a:latin typeface="Tahoma" panose="020B0604030504040204" pitchFamily="34" charset="0"/>
                <a:ea typeface="华文中宋" pitchFamily="2" charset="-122"/>
              </a:rPr>
              <a:t>，同时需考虑工作压力、油膜承载力、润滑性、系统温升、工作介质与密封材料和涂料是否相容。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  <a:ea typeface="华文中宋" pitchFamily="2" charset="-122"/>
              </a:rPr>
              <a:t>     总原则是：</a:t>
            </a:r>
            <a:r>
              <a:rPr lang="zh-CN" altLang="en-US" sz="2000" b="1" u="sng" dirty="0">
                <a:latin typeface="Tahoma" panose="020B0604030504040204" pitchFamily="34" charset="0"/>
                <a:ea typeface="华文中宋" pitchFamily="2" charset="-122"/>
              </a:rPr>
              <a:t>高温、高压、低速情况下，选用粘度较大的液压油。低温、低压、高速情况下，选用粘度较小的液压油。</a:t>
            </a:r>
            <a:endParaRPr lang="zh-CN" altLang="en-US" b="1" u="sng">
              <a:latin typeface="Tahoma" panose="020B0604030504040204" pitchFamily="34" charset="0"/>
              <a:ea typeface="华文中宋" pitchFamily="2" charset="-122"/>
            </a:endParaRPr>
          </a:p>
        </p:txBody>
      </p:sp>
      <p:sp>
        <p:nvSpPr>
          <p:cNvPr id="44049" name="矩形 44048"/>
          <p:cNvSpPr/>
          <p:nvPr/>
        </p:nvSpPr>
        <p:spPr>
          <a:xfrm>
            <a:off x="967740" y="1793240"/>
            <a:ext cx="280098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1）系统的工作条件</a:t>
            </a:r>
          </a:p>
        </p:txBody>
      </p:sp>
      <p:sp>
        <p:nvSpPr>
          <p:cNvPr id="44050" name="矩形 44049"/>
          <p:cNvSpPr/>
          <p:nvPr/>
        </p:nvSpPr>
        <p:spPr>
          <a:xfrm>
            <a:off x="913765" y="4268470"/>
            <a:ext cx="280098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）系统的工作环境</a:t>
            </a:r>
          </a:p>
        </p:txBody>
      </p:sp>
      <p:sp>
        <p:nvSpPr>
          <p:cNvPr id="44051" name="矩形 44050"/>
          <p:cNvSpPr/>
          <p:nvPr/>
        </p:nvSpPr>
        <p:spPr>
          <a:xfrm>
            <a:off x="913765" y="5521325"/>
            <a:ext cx="3145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3）经济性和供货情况</a:t>
            </a:r>
          </a:p>
        </p:txBody>
      </p:sp>
      <p:sp>
        <p:nvSpPr>
          <p:cNvPr id="44053" name="矩形 44052"/>
          <p:cNvSpPr/>
          <p:nvPr/>
        </p:nvSpPr>
        <p:spPr>
          <a:xfrm>
            <a:off x="913765" y="4728845"/>
            <a:ext cx="7776210" cy="70675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b="1" dirty="0">
                <a:latin typeface="Tahoma" panose="020B0604030504040204" pitchFamily="34" charset="0"/>
                <a:ea typeface="华文中宋" pitchFamily="2" charset="-122"/>
              </a:rPr>
              <a:t>      </a:t>
            </a:r>
            <a:r>
              <a:rPr lang="zh-CN" altLang="en-US" sz="2000" b="1" dirty="0">
                <a:latin typeface="Tahoma" panose="020B0604030504040204" pitchFamily="34" charset="0"/>
                <a:ea typeface="华文中宋" pitchFamily="2" charset="-122"/>
              </a:rPr>
              <a:t>环境温度的变化范围、有无明火和高温热源、抗燃性等，还要考</a:t>
            </a:r>
          </a:p>
          <a:p>
            <a:r>
              <a:rPr lang="zh-CN" altLang="en-US" sz="2000" b="1" dirty="0">
                <a:latin typeface="Tahoma" panose="020B0604030504040204" pitchFamily="34" charset="0"/>
                <a:ea typeface="华文中宋" pitchFamily="2" charset="-122"/>
              </a:rPr>
              <a:t>虑环境污染、毒性和气味等。</a:t>
            </a:r>
          </a:p>
        </p:txBody>
      </p:sp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661795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 descr="E:\教学\投影\icon3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15" y="698500"/>
            <a:ext cx="3067050" cy="238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图片 5130" descr="F:\教学\投影\icon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15" y="170180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440815" y="963295"/>
            <a:ext cx="545020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首先选液压油的品种，然后选择粘度</a:t>
            </a: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选择时考虑的因素如下：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7740" y="5981700"/>
            <a:ext cx="7191375" cy="39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altLang="zh-CN" sz="2000" b="1" dirty="0">
                <a:latin typeface="Tahoma" panose="020B0604030504040204" pitchFamily="34" charset="0"/>
                <a:ea typeface="华文中宋" pitchFamily="2" charset="-122"/>
              </a:rPr>
              <a:t>     </a:t>
            </a:r>
            <a:r>
              <a:rPr lang="zh-CN" altLang="en-US" sz="2000" b="1" dirty="0">
                <a:latin typeface="Tahoma" panose="020B0604030504040204" pitchFamily="34" charset="0"/>
                <a:ea typeface="华文中宋" pitchFamily="2" charset="-122"/>
              </a:rPr>
              <a:t>价格、使用寿命、对液压元件寿命的影响。货源以及维护等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1755140" y="257175"/>
            <a:ext cx="4128770" cy="678180"/>
          </a:xfrm>
        </p:spPr>
        <p:txBody>
          <a:bodyPr anchor="b"/>
          <a:lstStyle/>
          <a:p>
            <a:r>
              <a:rPr lang="zh-CN" altLang="en-US" sz="3600" b="1" dirty="0"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 b="1" dirty="0">
                <a:latin typeface="幼圆" pitchFamily="49" charset="-122"/>
                <a:ea typeface="幼圆" pitchFamily="49" charset="-122"/>
              </a:rPr>
              <a:t>1.2  </a:t>
            </a:r>
            <a:r>
              <a:rPr lang="zh-CN" altLang="en-US" sz="3600" b="1" dirty="0">
                <a:latin typeface="幼圆" pitchFamily="49" charset="-122"/>
                <a:ea typeface="幼圆" pitchFamily="49" charset="-122"/>
              </a:rPr>
              <a:t>流体静力学</a:t>
            </a:r>
            <a:endParaRPr lang="zh-CN" altLang="en-US" sz="3600" b="1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969645" y="1255395"/>
            <a:ext cx="7989570" cy="108458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液体静力学：</a:t>
            </a:r>
          </a:p>
          <a:p>
            <a:pPr marL="342900" indent="-342900" algn="l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研究液体处于静止状态下的力学规律和这些规律的应用</a:t>
            </a:r>
          </a:p>
          <a:p>
            <a:pPr marL="342900" indent="-342900" algn="l">
              <a:spcBef>
                <a:spcPct val="5000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主要内容： 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50000"/>
              </a:spcBef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静压力及其特性</a:t>
            </a:r>
          </a:p>
          <a:p>
            <a:pPr marL="342900" indent="-342900" algn="l">
              <a:spcBef>
                <a:spcPct val="50000"/>
              </a:spcBef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静压基本方程式</a:t>
            </a:r>
          </a:p>
          <a:p>
            <a:pPr marL="342900" indent="-342900" algn="l">
              <a:spcBef>
                <a:spcPct val="50000"/>
              </a:spcBef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帕斯卡原理</a:t>
            </a:r>
          </a:p>
          <a:p>
            <a:pPr marL="342900" indent="-342900" algn="l">
              <a:spcBef>
                <a:spcPct val="50000"/>
              </a:spcBef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静止液体对固体壁面的作用力</a:t>
            </a:r>
          </a:p>
          <a:p>
            <a:pPr algn="l">
              <a:spcBef>
                <a:spcPct val="50000"/>
              </a:spcBef>
              <a:buNone/>
            </a:pPr>
            <a:endParaRPr lang="zh-CN" altLang="en-US" sz="2400" b="1" dirty="0">
              <a:solidFill>
                <a:schemeClr val="accent5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056" name="对象 2055"/>
          <p:cNvGraphicFramePr/>
          <p:nvPr/>
        </p:nvGraphicFramePr>
        <p:xfrm>
          <a:off x="2259648" y="5308600"/>
          <a:ext cx="36004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3" imgW="114300" imgH="215900" progId="Equation.3">
                  <p:embed/>
                </p:oleObj>
              </mc:Choice>
              <mc:Fallback>
                <p:oleObj r:id="rId3" imgW="114300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59648" y="5308600"/>
                        <a:ext cx="360045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5" y="1666875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图片 5130" descr="F:\教学\投影\icon1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5" y="62230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E:\教学\投影\icon3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6680" y="1017270"/>
            <a:ext cx="3067050" cy="238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xfrm>
            <a:off x="1197610" y="4679315"/>
            <a:ext cx="7025640" cy="875665"/>
          </a:xfrm>
        </p:spPr>
        <p:txBody>
          <a:bodyPr>
            <a:normAutofit fontScale="77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zh-CN" altLang="en-US" b="1" dirty="0">
                <a:ea typeface="楷体_GB2312" pitchFamily="49" charset="-122"/>
              </a:rPr>
              <a:t>液体静压力沿</a:t>
            </a:r>
            <a:r>
              <a:rPr lang="zh-CN" altLang="en-US" b="1" dirty="0">
                <a:solidFill>
                  <a:schemeClr val="hlink"/>
                </a:solidFill>
                <a:ea typeface="楷体_GB2312" pitchFamily="49" charset="-122"/>
              </a:rPr>
              <a:t>液面内法线方向</a:t>
            </a:r>
            <a:r>
              <a:rPr lang="zh-CN" altLang="en-US" b="1" dirty="0">
                <a:ea typeface="楷体_GB2312" pitchFamily="49" charset="-122"/>
              </a:rPr>
              <a:t>作用于承压面。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楷体_GB2312" pitchFamily="49" charset="-122"/>
              </a:rPr>
              <a:t> 静止液体内任意一点处所受的压力在</a:t>
            </a:r>
            <a:r>
              <a:rPr lang="zh-CN" altLang="en-US" b="1" dirty="0">
                <a:solidFill>
                  <a:schemeClr val="hlink"/>
                </a:solidFill>
                <a:ea typeface="楷体_GB2312" pitchFamily="49" charset="-122"/>
              </a:rPr>
              <a:t>各个方向上均相等</a:t>
            </a:r>
            <a:r>
              <a:rPr lang="zh-CN" altLang="en-US" b="1" dirty="0">
                <a:ea typeface="楷体_GB2312" pitchFamily="49" charset="-122"/>
              </a:rPr>
              <a:t>。 </a:t>
            </a:r>
          </a:p>
        </p:txBody>
      </p:sp>
      <p:sp>
        <p:nvSpPr>
          <p:cNvPr id="18437" name="矩形 18436"/>
          <p:cNvSpPr/>
          <p:nvPr/>
        </p:nvSpPr>
        <p:spPr>
          <a:xfrm>
            <a:off x="887730" y="4038600"/>
            <a:ext cx="3246755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FF0000"/>
                </a:solidFill>
                <a:ea typeface="方正姚体" pitchFamily="2" charset="-122"/>
              </a:rPr>
              <a:t>液体静压力的特性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66602" t="30668"/>
          <a:stretch>
            <a:fillRect/>
          </a:stretch>
        </p:blipFill>
        <p:spPr>
          <a:xfrm>
            <a:off x="7027545" y="1837690"/>
            <a:ext cx="1762125" cy="2588260"/>
          </a:xfrm>
          <a:prstGeom prst="rect">
            <a:avLst/>
          </a:prstGeom>
        </p:spPr>
      </p:pic>
      <p:graphicFrame>
        <p:nvGraphicFramePr>
          <p:cNvPr id="4" name="对象 3"/>
          <p:cNvGraphicFramePr/>
          <p:nvPr/>
        </p:nvGraphicFramePr>
        <p:xfrm>
          <a:off x="1696720" y="2236470"/>
          <a:ext cx="1458595" cy="74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4" imgW="1905635" imgH="772795" progId="Equation.KSEE3">
                  <p:embed/>
                </p:oleObj>
              </mc:Choice>
              <mc:Fallback>
                <p:oleObj r:id="rId4" imgW="1905635" imgH="77279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6720" y="2236470"/>
                        <a:ext cx="1458595" cy="740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97610" y="1357630"/>
            <a:ext cx="29368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FF0000"/>
                </a:solidFill>
                <a:ea typeface="方正姚体" pitchFamily="2" charset="-122"/>
                <a:sym typeface="+mn-ea"/>
              </a:rPr>
              <a:t>液体静压力的定义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77975" y="531495"/>
            <a:ext cx="3265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spcBef>
                <a:spcPct val="50000"/>
              </a:spcBef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1. </a:t>
            </a:r>
            <a:r>
              <a:rPr lang="zh-CN" altLang="en-US" sz="28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静压力及其特性</a:t>
            </a:r>
          </a:p>
        </p:txBody>
      </p:sp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25" y="1666875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图片 5130" descr="F:\教学\投影\icon1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45" y="62230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E:\教学\投影\icon3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6045" y="991870"/>
            <a:ext cx="3067050" cy="23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1577975" y="1837690"/>
            <a:ext cx="42672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静止液体单位面积上所受到的法向力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98245" y="2977515"/>
            <a:ext cx="47193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液体面积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A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上所受到的作用力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F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均匀分布时，静压力可表示为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: 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 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p=F/A</a:t>
            </a:r>
            <a:endParaRPr lang="zh-CN" altLang="en-US" sz="2000" b="1" dirty="0">
              <a:latin typeface="Tahoma" panose="020B0604030504040204" pitchFamily="34" charset="0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1487170" y="368300"/>
            <a:ext cx="7067550" cy="528320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2.液体内部的静压力分布（静压力基本方程）</a:t>
            </a:r>
          </a:p>
        </p:txBody>
      </p:sp>
      <p:pic>
        <p:nvPicPr>
          <p:cNvPr id="6149" name="图片 6148" descr="D:\Document\教学\液压系统教学\图片\位图\2003\2_1_1_16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55" y="896620"/>
            <a:ext cx="2849245" cy="2575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2" name="矩形 6151"/>
          <p:cNvSpPr/>
          <p:nvPr/>
        </p:nvSpPr>
        <p:spPr>
          <a:xfrm>
            <a:off x="1376045" y="1107440"/>
            <a:ext cx="3143250" cy="46164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液体静压力基本方程：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1748790" y="1889760"/>
          <a:ext cx="2101850" cy="58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r:id="rId5" imgW="1851025" imgH="538480" progId="Equation.KSEE3">
                  <p:embed/>
                </p:oleObj>
              </mc:Choice>
              <mc:Fallback>
                <p:oleObj r:id="rId5" imgW="1851025" imgH="53848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8790" y="1889760"/>
                        <a:ext cx="2101850" cy="58928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25" y="1666875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图片 5130" descr="F:\教学\投影\icon1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5" y="130175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E:\教学\投影\icon3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6045" y="896620"/>
            <a:ext cx="3067050" cy="23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38200" y="4544695"/>
            <a:ext cx="45142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     </a:t>
            </a: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静止液体内任意一点具有位能和压力能两种能量，两种能量之间可以相互转换，且其总和保持不变。</a:t>
            </a:r>
            <a:endParaRPr lang="zh-CN" altLang="en-US" sz="2400" b="1" dirty="0"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1487170" y="3103880"/>
          <a:ext cx="2242185" cy="117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r:id="rId10" imgW="1079500" imgH="419100" progId="Equation.KSEE3">
                  <p:embed/>
                </p:oleObj>
              </mc:Choice>
              <mc:Fallback>
                <p:oleObj r:id="rId10" imgW="1079500" imgH="4191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87170" y="3103880"/>
                        <a:ext cx="2242185" cy="117221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462270" y="3472180"/>
          <a:ext cx="2849245" cy="2640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r:id="rId12" imgW="2238375" imgH="2400300" progId="Paint.Picture">
                  <p:embed/>
                </p:oleObj>
              </mc:Choice>
              <mc:Fallback>
                <p:oleObj r:id="rId12" imgW="2238375" imgH="240030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62270" y="3472180"/>
                        <a:ext cx="2849245" cy="2640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852170" y="1666875"/>
            <a:ext cx="4297045" cy="488315"/>
          </a:xfrm>
        </p:spPr>
        <p:txBody>
          <a:bodyPr/>
          <a:lstStyle/>
          <a:p>
            <a:pPr>
              <a:buNone/>
            </a:pPr>
            <a:r>
              <a:rPr lang="en-US" altLang="zh-CN" sz="24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 液体压力的表示方法及单位</a:t>
            </a:r>
            <a:endParaRPr lang="zh-CN" altLang="en-US" dirty="0">
              <a:solidFill>
                <a:srgbClr val="CC6600"/>
              </a:solidFill>
              <a:ea typeface="方正姚体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1141730" y="2541905"/>
            <a:ext cx="2438400" cy="135318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v"/>
            </a:pPr>
            <a:r>
              <a:rPr lang="zh-CN" altLang="en-US" sz="2400" b="1" dirty="0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绝对压力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v"/>
            </a:pPr>
            <a:r>
              <a:rPr lang="zh-CN" altLang="en-US" sz="2400" b="1" dirty="0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相对压力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v"/>
            </a:pPr>
            <a:r>
              <a:rPr lang="zh-CN" altLang="en-US" sz="2400" b="1" dirty="0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真空度</a:t>
            </a:r>
          </a:p>
        </p:txBody>
      </p:sp>
      <p:pic>
        <p:nvPicPr>
          <p:cNvPr id="1029" name="图片 1028" descr="D:\Document\教学\液压系统教学\图片\位图\2004\2-1-1.jpg"/>
          <p:cNvPicPr>
            <a:picLocks noChangeAspect="1"/>
          </p:cNvPicPr>
          <p:nvPr/>
        </p:nvPicPr>
        <p:blipFill>
          <a:blip r:embed="rId2">
            <a:lum bright="6000" contrast="6000"/>
          </a:blip>
          <a:stretch>
            <a:fillRect/>
          </a:stretch>
        </p:blipFill>
        <p:spPr>
          <a:xfrm>
            <a:off x="4208780" y="2264410"/>
            <a:ext cx="4454525" cy="30137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矩形 1029"/>
          <p:cNvSpPr/>
          <p:nvPr/>
        </p:nvSpPr>
        <p:spPr>
          <a:xfrm>
            <a:off x="720090" y="4541520"/>
            <a:ext cx="7135495" cy="18383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6600"/>
                </a:solidFill>
                <a:latin typeface="Tahoma" panose="020B0604030504040204" pitchFamily="34" charset="0"/>
                <a:ea typeface="仿宋_GB2312" pitchFamily="49" charset="-122"/>
              </a:rPr>
              <a:t>标准单位</a:t>
            </a:r>
            <a:r>
              <a:rPr lang="en-US" altLang="zh-CN" sz="2800" b="1" dirty="0">
                <a:solidFill>
                  <a:srgbClr val="FF6600"/>
                </a:solidFill>
                <a:latin typeface="Tahoma" panose="020B0604030504040204" pitchFamily="34" charset="0"/>
                <a:ea typeface="仿宋_GB2312" pitchFamily="49" charset="-122"/>
              </a:rPr>
              <a:t>:  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 (N/m</a:t>
            </a:r>
            <a:r>
              <a:rPr lang="en-US" altLang="zh-CN" sz="2800" b="1" i="1" baseline="30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6600"/>
                </a:solidFill>
                <a:latin typeface="Tahoma" panose="020B0604030504040204" pitchFamily="34" charset="0"/>
                <a:ea typeface="仿宋_GB2312" pitchFamily="49" charset="-122"/>
              </a:rPr>
              <a:t>常用单位：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i="1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KPa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=10</a:t>
            </a:r>
            <a:r>
              <a:rPr lang="en-US" altLang="zh-CN" sz="2800" b="1" i="1" baseline="30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   </a:t>
            </a:r>
            <a:r>
              <a:rPr lang="en-US" altLang="zh-CN" sz="2800" b="1" i="1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MPa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=10</a:t>
            </a:r>
            <a:r>
              <a:rPr lang="en-US" altLang="zh-CN" sz="2800" b="1" i="1" baseline="30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    Bar=10</a:t>
            </a:r>
            <a:r>
              <a:rPr lang="en-US" altLang="zh-CN" sz="2800" b="1" i="1" baseline="30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81455" y="462280"/>
            <a:ext cx="51968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3. 静止液体的压力传递－帕斯卡原理</a:t>
            </a:r>
            <a:endParaRPr lang="en-US" altLang="zh-CN" sz="2400" b="1" dirty="0">
              <a:solidFill>
                <a:schemeClr val="accent5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6295" y="1001395"/>
            <a:ext cx="70199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lvl="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   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施加于静止液体上的压力将等值同时传递到液体内部各点。</a:t>
            </a:r>
            <a:endParaRPr lang="zh-CN" altLang="en-US" sz="2000"/>
          </a:p>
        </p:txBody>
      </p:sp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666875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图片 5130" descr="F:\教学\投影\icon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5" y="130175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E:\教学\投影\icon3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730" y="224155"/>
            <a:ext cx="3067050" cy="238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占位符 21505"/>
          <p:cNvSpPr>
            <a:spLocks noGrp="1"/>
          </p:cNvSpPr>
          <p:nvPr>
            <p:ph type="body" idx="1"/>
          </p:nvPr>
        </p:nvSpPr>
        <p:spPr>
          <a:xfrm>
            <a:off x="1454785" y="437515"/>
            <a:ext cx="5528945" cy="445135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altLang="zh-CN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5. </a:t>
            </a:r>
            <a:r>
              <a:rPr lang="zh-CN" altLang="zh-CN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静止</a:t>
            </a:r>
            <a:r>
              <a:rPr lang="en-US" altLang="zh-CN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液体对固体壁面的作用力</a:t>
            </a:r>
          </a:p>
        </p:txBody>
      </p:sp>
      <p:sp>
        <p:nvSpPr>
          <p:cNvPr id="21511" name="矩形 21510"/>
          <p:cNvSpPr/>
          <p:nvPr/>
        </p:nvSpPr>
        <p:spPr>
          <a:xfrm>
            <a:off x="1454785" y="1215390"/>
            <a:ext cx="351917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charset="0"/>
              <a:buChar char="n"/>
            </a:pPr>
            <a:r>
              <a:rPr lang="zh-CN" altLang="en-US" sz="2800" b="1" dirty="0">
                <a:latin typeface="Tahoma" panose="020B0604030504040204" pitchFamily="34" charset="0"/>
                <a:ea typeface="楷体_GB2312" pitchFamily="49" charset="-122"/>
              </a:rPr>
              <a:t>固体壁面为平面时</a:t>
            </a:r>
          </a:p>
        </p:txBody>
      </p:sp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" y="1728470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图片 5130" descr="F:\教学\投影\icon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" y="165735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E:\教学\投影\icon3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710" y="944245"/>
            <a:ext cx="3067050" cy="2381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/>
          <p:cNvGraphicFramePr/>
          <p:nvPr/>
        </p:nvGraphicFramePr>
        <p:xfrm>
          <a:off x="1124585" y="1820228"/>
          <a:ext cx="208470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r:id="rId6" imgW="1877695" imgH="620395" progId="Equation.KSEE3">
                  <p:embed/>
                </p:oleObj>
              </mc:Choice>
              <mc:Fallback>
                <p:oleObj r:id="rId6" imgW="1877695" imgH="62039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4585" y="1820228"/>
                        <a:ext cx="2084705" cy="704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3503295" y="1729105"/>
          <a:ext cx="3144520" cy="106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r:id="rId8" imgW="2854960" imgH="1101725" progId="Equation.KSEE3">
                  <p:embed/>
                </p:oleObj>
              </mc:Choice>
              <mc:Fallback>
                <p:oleObj r:id="rId8" imgW="2854960" imgH="110172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3295" y="1729105"/>
                        <a:ext cx="3144520" cy="106108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42975" y="2920365"/>
            <a:ext cx="35001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sz="28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固体壁面为曲面时</a:t>
            </a:r>
            <a:endParaRPr lang="zh-CN" altLang="en-US" sz="2800" b="1" dirty="0">
              <a:latin typeface="Tahoma" panose="020B0604030504040204" pitchFamily="34" charset="0"/>
              <a:ea typeface="楷体_GB2312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rcRect l="291" t="10698" r="56030" b="451"/>
          <a:stretch>
            <a:fillRect/>
          </a:stretch>
        </p:blipFill>
        <p:spPr>
          <a:xfrm>
            <a:off x="6739255" y="580390"/>
            <a:ext cx="2080260" cy="2861945"/>
          </a:xfrm>
          <a:prstGeom prst="rect">
            <a:avLst/>
          </a:prstGeom>
        </p:spPr>
      </p:pic>
      <p:graphicFrame>
        <p:nvGraphicFramePr>
          <p:cNvPr id="9" name="对象 8"/>
          <p:cNvGraphicFramePr/>
          <p:nvPr/>
        </p:nvGraphicFramePr>
        <p:xfrm>
          <a:off x="6790055" y="3921125"/>
          <a:ext cx="2278380" cy="256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r:id="rId11" imgW="2276475" imgH="2562225" progId="Paint.Picture">
                  <p:embed/>
                </p:oleObj>
              </mc:Choice>
              <mc:Fallback>
                <p:oleObj r:id="rId11" imgW="2276475" imgH="2562225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90055" y="3921125"/>
                        <a:ext cx="2278380" cy="2564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rcRect l="57516" t="27580" b="34"/>
          <a:stretch>
            <a:fillRect/>
          </a:stretch>
        </p:blipFill>
        <p:spPr>
          <a:xfrm>
            <a:off x="273050" y="3921125"/>
            <a:ext cx="2176780" cy="27298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65325" y="3460750"/>
            <a:ext cx="47739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solidFill>
                  <a:schemeClr val="accent5"/>
                </a:solidFill>
              </a:rPr>
              <a:t>液体作用在曲面某方向上的作用力</a:t>
            </a:r>
          </a:p>
        </p:txBody>
      </p:sp>
      <p:graphicFrame>
        <p:nvGraphicFramePr>
          <p:cNvPr id="14" name="对象 13"/>
          <p:cNvGraphicFramePr/>
          <p:nvPr/>
        </p:nvGraphicFramePr>
        <p:xfrm>
          <a:off x="2681605" y="4030980"/>
          <a:ext cx="3341370" cy="69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r:id="rId14" imgW="1181100" imgH="228600" progId="Equation.KSEE3">
                  <p:embed/>
                </p:oleObj>
              </mc:Choice>
              <mc:Fallback>
                <p:oleObj r:id="rId14" imgW="1181100" imgH="2286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81605" y="4030980"/>
                        <a:ext cx="3341370" cy="69913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681605" y="4951095"/>
            <a:ext cx="41084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i="1"/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b="1"/>
              <a:t>为曲面在该方向的投影面积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1755140" y="257175"/>
            <a:ext cx="4128770" cy="678180"/>
          </a:xfrm>
        </p:spPr>
        <p:txBody>
          <a:bodyPr anchor="b">
            <a:normAutofit/>
          </a:bodyPr>
          <a:lstStyle/>
          <a:p>
            <a:r>
              <a:rPr lang="zh-CN" altLang="en-US" sz="3600" b="1" dirty="0"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 b="1" dirty="0">
                <a:latin typeface="幼圆" pitchFamily="49" charset="-122"/>
                <a:ea typeface="幼圆" pitchFamily="49" charset="-122"/>
              </a:rPr>
              <a:t>1.3  </a:t>
            </a:r>
            <a:r>
              <a:rPr lang="zh-CN" altLang="en-US" sz="3600" b="1" dirty="0">
                <a:latin typeface="幼圆" pitchFamily="49" charset="-122"/>
                <a:ea typeface="幼圆" pitchFamily="49" charset="-122"/>
              </a:rPr>
              <a:t>流体动力学</a:t>
            </a:r>
            <a:endParaRPr lang="zh-CN" altLang="en-US" sz="3600" b="1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1579880" y="1255395"/>
            <a:ext cx="6772275" cy="145288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液体动力学：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研究液体处于相对流动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状态时的运动规律以及能量转换。</a:t>
            </a:r>
            <a:endParaRPr lang="zh-CN" altLang="en-US" sz="2800" b="1" dirty="0">
              <a:solidFill>
                <a:srgbClr val="669900"/>
              </a:solidFill>
              <a:latin typeface="Tahoma" panose="020B0604030504040204" pitchFamily="34" charset="0"/>
              <a:ea typeface="仿宋_GB2312" pitchFamily="49" charset="-122"/>
              <a:sym typeface="+mn-ea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主要内容： 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50000"/>
              </a:spcBef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基本概念</a:t>
            </a:r>
          </a:p>
          <a:p>
            <a:pPr marL="342900" indent="-342900" algn="l">
              <a:spcBef>
                <a:spcPct val="50000"/>
              </a:spcBef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连续性方程</a:t>
            </a:r>
          </a:p>
          <a:p>
            <a:pPr marL="342900" indent="-342900" algn="l">
              <a:spcBef>
                <a:spcPct val="50000"/>
              </a:spcBef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伯努利方程</a:t>
            </a:r>
          </a:p>
          <a:p>
            <a:pPr marL="342900" indent="-342900" algn="l">
              <a:spcBef>
                <a:spcPct val="50000"/>
              </a:spcBef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动量方程</a:t>
            </a:r>
          </a:p>
        </p:txBody>
      </p:sp>
      <p:graphicFrame>
        <p:nvGraphicFramePr>
          <p:cNvPr id="2056" name="对象 2055"/>
          <p:cNvGraphicFramePr/>
          <p:nvPr/>
        </p:nvGraphicFramePr>
        <p:xfrm>
          <a:off x="2259648" y="5308600"/>
          <a:ext cx="36004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3" imgW="114300" imgH="215900" progId="Equation.3">
                  <p:embed/>
                </p:oleObj>
              </mc:Choice>
              <mc:Fallback>
                <p:oleObj r:id="rId3" imgW="114300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59648" y="5308600"/>
                        <a:ext cx="360045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605" y="1976755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图片 5130" descr="F:\教学\投影\icon1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5" y="62230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E:\教学\投影\icon3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6680" y="1017270"/>
            <a:ext cx="3067050" cy="238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 l="55623" t="51290"/>
          <a:stretch>
            <a:fillRect/>
          </a:stretch>
        </p:blipFill>
        <p:spPr>
          <a:xfrm>
            <a:off x="7133590" y="5323840"/>
            <a:ext cx="1816735" cy="1450340"/>
          </a:xfrm>
          <a:prstGeom prst="rect">
            <a:avLst/>
          </a:prstGeom>
        </p:spPr>
      </p:pic>
      <p:sp>
        <p:nvSpPr>
          <p:cNvPr id="21506" name="文本占位符 21505"/>
          <p:cNvSpPr>
            <a:spLocks noGrp="1"/>
          </p:cNvSpPr>
          <p:nvPr/>
        </p:nvSpPr>
        <p:spPr>
          <a:xfrm>
            <a:off x="1550670" y="381000"/>
            <a:ext cx="2449195" cy="445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sz="32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sz="32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基本概念</a:t>
            </a:r>
            <a:endParaRPr lang="en-US" altLang="zh-CN" sz="3200" b="1" dirty="0">
              <a:solidFill>
                <a:schemeClr val="accent5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" y="1715135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图片 5130" descr="F:\教学\投影\icon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" y="165735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E:\教学\投影\icon3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710" y="826135"/>
            <a:ext cx="3067050" cy="23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261110" y="1077595"/>
            <a:ext cx="20701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 algn="l">
              <a:buClr>
                <a:schemeClr val="tx2"/>
              </a:buClr>
              <a:buFont typeface="Wingdings" panose="05000000000000000000" charset="0"/>
              <a:buChar char="l"/>
            </a:pPr>
            <a:r>
              <a:rPr 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理想液体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6150" y="2016125"/>
            <a:ext cx="20701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 algn="l">
              <a:buClr>
                <a:schemeClr val="tx2"/>
              </a:buClr>
              <a:buFont typeface="Wingdings" panose="05000000000000000000" charset="0"/>
              <a:buChar char="l"/>
            </a:pPr>
            <a:r>
              <a:rPr 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恒定流动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62710" y="1599565"/>
            <a:ext cx="4161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zh-CN" altLang="en-US" sz="2400" b="1" dirty="0">
                <a:ea typeface="楷体_GB2312" pitchFamily="49" charset="-122"/>
                <a:sym typeface="+mn-ea"/>
              </a:rPr>
              <a:t>既无粘性，又不可压缩的流体</a:t>
            </a:r>
            <a:endParaRPr lang="zh-CN" altLang="en-US" sz="2400" b="1" dirty="0">
              <a:solidFill>
                <a:srgbClr val="CC6600"/>
              </a:solidFill>
              <a:ea typeface="楷体_GB2312" pitchFamily="49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4865" y="2538095"/>
            <a:ext cx="78327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ea typeface="楷体_GB2312" pitchFamily="49" charset="-122"/>
                <a:sym typeface="+mn-ea"/>
              </a:rPr>
              <a:t>   </a:t>
            </a:r>
            <a:r>
              <a:rPr lang="zh-CN" altLang="en-US" sz="2400" b="1" dirty="0">
                <a:ea typeface="楷体_GB2312" pitchFamily="49" charset="-122"/>
                <a:sym typeface="+mn-ea"/>
              </a:rPr>
              <a:t>液体流动时，其内部任一点处的压力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  <a:sym typeface="+mn-ea"/>
              </a:rPr>
              <a:t>、</a:t>
            </a:r>
            <a:r>
              <a:rPr lang="zh-CN" altLang="en-US" sz="2400" b="1" dirty="0">
                <a:ea typeface="楷体_GB2312" pitchFamily="49" charset="-122"/>
                <a:sym typeface="+mn-ea"/>
              </a:rPr>
              <a:t>速度和密度都不随时间变化的流动形式（非时变流动，定常流动）</a:t>
            </a:r>
            <a:endParaRPr lang="zh-CN" altLang="en-US" sz="2400" b="1" dirty="0">
              <a:ea typeface="楷体_GB2312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l="55623" t="4937" b="50574"/>
          <a:stretch>
            <a:fillRect/>
          </a:stretch>
        </p:blipFill>
        <p:spPr>
          <a:xfrm>
            <a:off x="6036310" y="508000"/>
            <a:ext cx="2621280" cy="19119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06170" y="3532505"/>
            <a:ext cx="52876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 algn="l">
              <a:buClr>
                <a:schemeClr val="tx2"/>
              </a:buClr>
              <a:buFont typeface="Wingdings" panose="05000000000000000000" charset="0"/>
              <a:buChar char="l"/>
            </a:pPr>
            <a:r>
              <a:rPr 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迹线、流线、流束、通流截面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5790" y="4054475"/>
            <a:ext cx="783272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ea typeface="楷体_GB2312" pitchFamily="49" charset="-122"/>
                <a:sym typeface="+mn-ea"/>
              </a:rPr>
              <a:t>  </a:t>
            </a:r>
            <a:r>
              <a:rPr lang="zh-CN" altLang="en-US" sz="2400" b="1" u="sng" dirty="0">
                <a:solidFill>
                  <a:srgbClr val="C00000"/>
                </a:solidFill>
                <a:ea typeface="楷体_GB2312" pitchFamily="49" charset="-122"/>
                <a:sym typeface="+mn-ea"/>
              </a:rPr>
              <a:t>迹线</a:t>
            </a:r>
            <a:r>
              <a:rPr lang="zh-CN" altLang="en-US" sz="2400" b="1" dirty="0">
                <a:ea typeface="楷体_GB2312" pitchFamily="49" charset="-122"/>
                <a:sym typeface="+mn-ea"/>
              </a:rPr>
              <a:t>是流动液体的某一质点在某一时间间隔内的空间运动轨迹。</a:t>
            </a:r>
          </a:p>
          <a:p>
            <a:pPr algn="l"/>
            <a:r>
              <a:rPr lang="zh-CN" altLang="en-US" sz="2400" b="1" dirty="0">
                <a:ea typeface="楷体_GB2312" pitchFamily="49" charset="-122"/>
                <a:sym typeface="+mn-ea"/>
              </a:rPr>
              <a:t>   </a:t>
            </a:r>
            <a:r>
              <a:rPr lang="zh-CN" altLang="en-US" sz="2400" b="1" u="sng" dirty="0">
                <a:solidFill>
                  <a:srgbClr val="C00000"/>
                </a:solidFill>
                <a:ea typeface="楷体_GB2312" pitchFamily="49" charset="-122"/>
                <a:sym typeface="+mn-ea"/>
              </a:rPr>
              <a:t>流线</a:t>
            </a:r>
            <a:r>
              <a:rPr lang="zh-CN" altLang="en-US" sz="2400" b="1" dirty="0">
                <a:ea typeface="楷体_GB2312" pitchFamily="49" charset="-122"/>
                <a:sym typeface="+mn-ea"/>
              </a:rPr>
              <a:t>是表示某一瞬时液流中各质点运动状态的一条条曲线。</a:t>
            </a:r>
          </a:p>
          <a:p>
            <a:pPr algn="l"/>
            <a:r>
              <a:rPr lang="zh-CN" altLang="en-US" sz="2400" b="1" dirty="0">
                <a:ea typeface="楷体_GB2312" pitchFamily="49" charset="-122"/>
                <a:sym typeface="+mn-ea"/>
              </a:rPr>
              <a:t>   </a:t>
            </a:r>
            <a:r>
              <a:rPr lang="zh-CN" altLang="en-US" sz="2400" b="1" u="sng" dirty="0">
                <a:solidFill>
                  <a:srgbClr val="C00000"/>
                </a:solidFill>
                <a:ea typeface="楷体_GB2312" pitchFamily="49" charset="-122"/>
                <a:sym typeface="+mn-ea"/>
              </a:rPr>
              <a:t>流束</a:t>
            </a:r>
            <a:r>
              <a:rPr lang="zh-CN" altLang="en-US" sz="2400" b="1" dirty="0">
                <a:ea typeface="楷体_GB2312" pitchFamily="49" charset="-122"/>
                <a:sym typeface="+mn-ea"/>
              </a:rPr>
              <a:t>是流管内的流线群。</a:t>
            </a:r>
          </a:p>
          <a:p>
            <a:pPr algn="l"/>
            <a:r>
              <a:rPr lang="zh-CN" altLang="en-US" sz="2400" b="1" dirty="0">
                <a:ea typeface="楷体_GB2312" pitchFamily="49" charset="-122"/>
                <a:sym typeface="+mn-ea"/>
              </a:rPr>
              <a:t>   </a:t>
            </a:r>
            <a:r>
              <a:rPr lang="zh-CN" altLang="en-US" sz="2400" b="1" u="sng" dirty="0">
                <a:solidFill>
                  <a:srgbClr val="C00000"/>
                </a:solidFill>
                <a:ea typeface="楷体_GB2312" pitchFamily="49" charset="-122"/>
                <a:sym typeface="+mn-ea"/>
              </a:rPr>
              <a:t>通流截面</a:t>
            </a:r>
            <a:r>
              <a:rPr lang="zh-CN" altLang="en-US" sz="2400" b="1" dirty="0">
                <a:ea typeface="楷体_GB2312" pitchFamily="49" charset="-122"/>
                <a:sym typeface="+mn-ea"/>
              </a:rPr>
              <a:t>是流束中与所有流线正交的截面。</a:t>
            </a:r>
            <a:endParaRPr lang="zh-CN" altLang="en-US" sz="24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1362710" y="851535"/>
            <a:ext cx="3105150" cy="609600"/>
          </a:xfrm>
        </p:spPr>
        <p:txBody>
          <a:bodyPr/>
          <a:lstStyle/>
          <a:p>
            <a:pPr marL="228600" lvl="1" algn="l">
              <a:spcBef>
                <a:spcPts val="1000"/>
              </a:spcBef>
              <a:buNone/>
            </a:pPr>
            <a:r>
              <a:rPr 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流量和平均流速</a:t>
            </a:r>
          </a:p>
        </p:txBody>
      </p:sp>
      <p:sp>
        <p:nvSpPr>
          <p:cNvPr id="11276" name="矩形 11275"/>
          <p:cNvSpPr/>
          <p:nvPr/>
        </p:nvSpPr>
        <p:spPr>
          <a:xfrm>
            <a:off x="1009015" y="1461135"/>
            <a:ext cx="7394575" cy="56896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zh-CN" altLang="en-US" sz="2800" b="1" u="sng" dirty="0">
                <a:solidFill>
                  <a:srgbClr val="C00000"/>
                </a:solidFill>
                <a:latin typeface="Tahoma" panose="020B0604030504040204" pitchFamily="34" charset="0"/>
                <a:ea typeface="楷体_GB2312" pitchFamily="49" charset="-122"/>
              </a:rPr>
              <a:t>流量</a:t>
            </a:r>
            <a:r>
              <a:rPr lang="zh-CN" altLang="en-US" sz="2800" b="1" dirty="0">
                <a:latin typeface="Tahoma" panose="020B0604030504040204" pitchFamily="34" charset="0"/>
                <a:ea typeface="楷体_GB2312" pitchFamily="49" charset="-122"/>
              </a:rPr>
              <a:t>是单位时间内通过某通流截面的液体体积</a:t>
            </a:r>
            <a:endParaRPr lang="zh-CN" altLang="en-US" sz="2800" b="1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11277" name="矩形 11276"/>
          <p:cNvSpPr/>
          <p:nvPr/>
        </p:nvSpPr>
        <p:spPr>
          <a:xfrm>
            <a:off x="3030220" y="2030095"/>
            <a:ext cx="5979795" cy="1317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6600"/>
                </a:solidFill>
                <a:latin typeface="Tahoma" panose="020B0604030504040204" pitchFamily="34" charset="0"/>
                <a:ea typeface="仿宋_GB2312" pitchFamily="49" charset="-122"/>
              </a:rPr>
              <a:t>标准单位</a:t>
            </a:r>
            <a:r>
              <a:rPr lang="en-US" altLang="zh-CN" sz="2400" b="1" dirty="0">
                <a:solidFill>
                  <a:srgbClr val="FF6600"/>
                </a:solidFill>
                <a:latin typeface="Tahoma" panose="020B0604030504040204" pitchFamily="34" charset="0"/>
                <a:ea typeface="仿宋_GB2312" pitchFamily="49" charset="-122"/>
              </a:rPr>
              <a:t>:   </a:t>
            </a:r>
            <a:r>
              <a:rPr lang="en-US" altLang="zh-CN" sz="24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i="1" baseline="30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/s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6600"/>
                </a:solidFill>
                <a:latin typeface="Tahoma" panose="020B0604030504040204" pitchFamily="34" charset="0"/>
                <a:ea typeface="仿宋_GB2312" pitchFamily="49" charset="-122"/>
              </a:rPr>
              <a:t>常用单位：</a:t>
            </a:r>
            <a:r>
              <a:rPr lang="en-US" altLang="zh-CN" sz="24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l/min</a:t>
            </a:r>
            <a:r>
              <a:rPr lang="zh-CN" altLang="en-US" sz="24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ml/min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m</a:t>
            </a:r>
            <a:r>
              <a:rPr lang="en-US" altLang="zh-CN" sz="2400" b="1" i="1" baseline="30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/s =6×10</a:t>
            </a:r>
            <a:r>
              <a:rPr lang="en-US" altLang="zh-CN" sz="2400" b="1" i="1" baseline="30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l/min    1 l/min=1000 ml/min</a:t>
            </a:r>
          </a:p>
        </p:txBody>
      </p:sp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" y="1728470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图片 5130" descr="F:\教学\投影\icon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" y="165735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E:\教学\投影\icon3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710" y="536575"/>
            <a:ext cx="3067050" cy="23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24865" y="3482975"/>
            <a:ext cx="69754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u="sng" dirty="0">
                <a:solidFill>
                  <a:srgbClr val="C00000"/>
                </a:solidFill>
                <a:latin typeface="Tahoma" panose="020B0604030504040204" pitchFamily="34" charset="0"/>
                <a:ea typeface="楷体_GB2312" pitchFamily="49" charset="-122"/>
                <a:sym typeface="+mn-ea"/>
              </a:rPr>
              <a:t>平均流速是通流截面上各点速度的积分均值</a:t>
            </a:r>
            <a:endParaRPr lang="zh-CN" altLang="en-US" sz="2800" b="1" u="sng" dirty="0">
              <a:solidFill>
                <a:srgbClr val="C00000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009650" y="2279015"/>
          <a:ext cx="1835785" cy="90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r:id="rId6" imgW="1299210" imgH="780415" progId="Equation.KSEE3">
                  <p:embed/>
                </p:oleObj>
              </mc:Choice>
              <mc:Fallback>
                <p:oleObj r:id="rId6" imgW="1299210" imgH="78041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9650" y="2279015"/>
                        <a:ext cx="1835785" cy="908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4557078" y="4548823"/>
          <a:ext cx="3097530" cy="128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8" imgW="2566035" imgH="1297940" progId="Equation.KSEE3">
                  <p:embed/>
                </p:oleObj>
              </mc:Choice>
              <mc:Fallback>
                <p:oleObj r:id="rId8" imgW="2566035" imgH="129794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57078" y="4548823"/>
                        <a:ext cx="3097530" cy="1283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3" name="图片 22532" descr="D:\Document\教学\液压系统教学\图片\位图\2003\2_1_1_19.bmp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865" y="4004945"/>
            <a:ext cx="3461385" cy="2508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文本占位符 12295"/>
          <p:cNvSpPr>
            <a:spLocks noGrp="1"/>
          </p:cNvSpPr>
          <p:nvPr>
            <p:ph type="body" idx="1"/>
          </p:nvPr>
        </p:nvSpPr>
        <p:spPr>
          <a:xfrm>
            <a:off x="1362710" y="775335"/>
            <a:ext cx="3976370" cy="685800"/>
          </a:xfrm>
        </p:spPr>
        <p:txBody>
          <a:bodyPr>
            <a:normAutofit/>
          </a:bodyPr>
          <a:lstStyle/>
          <a:p>
            <a:pPr marL="228600" lvl="1" algn="l">
              <a:spcBef>
                <a:spcPts val="1000"/>
              </a:spcBef>
              <a:buNone/>
            </a:pPr>
            <a:r>
              <a:rPr 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湿周与水力半径</a:t>
            </a:r>
          </a:p>
        </p:txBody>
      </p:sp>
      <p:sp>
        <p:nvSpPr>
          <p:cNvPr id="12300" name="矩形 12299"/>
          <p:cNvSpPr/>
          <p:nvPr/>
        </p:nvSpPr>
        <p:spPr>
          <a:xfrm>
            <a:off x="800100" y="1548765"/>
            <a:ext cx="75438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6600"/>
              </a:buClr>
              <a:buSzPct val="55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A50021"/>
                </a:solidFill>
                <a:latin typeface="Tahoma" panose="020B0604030504040204" pitchFamily="34" charset="0"/>
                <a:ea typeface="华文新魏" pitchFamily="2" charset="-122"/>
              </a:rPr>
              <a:t>湿周</a:t>
            </a:r>
            <a:r>
              <a:rPr lang="en-US" altLang="zh-CN" sz="32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3200">
                <a:latin typeface="Tahoma" panose="020B060403050404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3200" b="1" dirty="0">
                <a:latin typeface="Tahoma" panose="020B0604030504040204" pitchFamily="34" charset="0"/>
                <a:ea typeface="楷体_GB2312" pitchFamily="49" charset="-122"/>
              </a:rPr>
              <a:t>通流截面的有效周界长度</a:t>
            </a:r>
            <a:endParaRPr lang="zh-CN" altLang="en-US" sz="3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1" name="矩形 12300"/>
          <p:cNvSpPr/>
          <p:nvPr/>
        </p:nvSpPr>
        <p:spPr>
          <a:xfrm>
            <a:off x="605790" y="2178050"/>
            <a:ext cx="83058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6600"/>
              </a:buClr>
              <a:buSzPct val="55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A50021"/>
                </a:solidFill>
                <a:latin typeface="Tahoma" panose="020B0604030504040204" pitchFamily="34" charset="0"/>
                <a:ea typeface="华文新魏" pitchFamily="2" charset="-122"/>
              </a:rPr>
              <a:t>水力半径</a:t>
            </a:r>
            <a:r>
              <a:rPr lang="en-US" altLang="zh-CN" sz="32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3200">
                <a:latin typeface="Tahoma" panose="020B060403050404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3200" b="1" dirty="0">
                <a:latin typeface="Tahoma" panose="020B0604030504040204" pitchFamily="34" charset="0"/>
                <a:ea typeface="楷体_GB2312" pitchFamily="49" charset="-122"/>
              </a:rPr>
              <a:t>通流截面积与其湿周的比值</a:t>
            </a:r>
            <a:endParaRPr lang="zh-CN" altLang="en-US" sz="3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2" name="圆角矩形标注 12301"/>
          <p:cNvSpPr/>
          <p:nvPr/>
        </p:nvSpPr>
        <p:spPr>
          <a:xfrm>
            <a:off x="2403475" y="3371850"/>
            <a:ext cx="5715000" cy="2133600"/>
          </a:xfrm>
          <a:prstGeom prst="wedgeRoundRectCallout">
            <a:avLst>
              <a:gd name="adj1" fmla="val -50167"/>
              <a:gd name="adj2" fmla="val -75523"/>
              <a:gd name="adj3" fmla="val 16667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zh-CN" sz="4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99"/>
                </a:solidFill>
                <a:latin typeface="Tahoma" panose="020B0604030504040204" pitchFamily="34" charset="0"/>
                <a:ea typeface="仿宋_GB2312" pitchFamily="49" charset="-122"/>
              </a:rPr>
              <a:t>水力半径是一个表示某一通流截面通流能力的物理量。在截面积相等的情况下，水力半径越大，通流能力越强。</a:t>
            </a:r>
            <a:endParaRPr lang="zh-CN" altLang="en-US" sz="2800">
              <a:solidFill>
                <a:srgbClr val="000099"/>
              </a:solidFill>
              <a:latin typeface="Tahoma" panose="020B0604030504040204" pitchFamily="34" charset="0"/>
              <a:ea typeface="仿宋_GB2312" pitchFamily="49" charset="-122"/>
            </a:endParaRPr>
          </a:p>
        </p:txBody>
      </p:sp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1728470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图片 5130" descr="F:\教学\投影\icon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" y="165735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E:\教学\投影\icon3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710" y="536575"/>
            <a:ext cx="3067050" cy="238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5122" descr="E:\教学\投影\icon3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28600"/>
            <a:ext cx="3067050" cy="238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666875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图片 5130" descr="F:\教学\投影\icon1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210820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6" name="标题 36865"/>
          <p:cNvSpPr>
            <a:spLocks noGrp="1"/>
          </p:cNvSpPr>
          <p:nvPr>
            <p:ph type="title"/>
          </p:nvPr>
        </p:nvSpPr>
        <p:spPr>
          <a:xfrm>
            <a:off x="1609090" y="466725"/>
            <a:ext cx="5925185" cy="7835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§1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.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1   液压传动工作介质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黑体" panose="02010609060101010101" charset="-122"/>
              <a:cs typeface="+mn-cs"/>
            </a:endParaRPr>
          </a:p>
        </p:txBody>
      </p:sp>
      <p:sp>
        <p:nvSpPr>
          <p:cNvPr id="14341" name="文本框 14340"/>
          <p:cNvSpPr txBox="1"/>
          <p:nvPr/>
        </p:nvSpPr>
        <p:spPr>
          <a:xfrm>
            <a:off x="600710" y="1506220"/>
            <a:ext cx="5194300" cy="582295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defTabSz="916305">
              <a:spcBef>
                <a:spcPct val="50000"/>
              </a:spcBef>
            </a:pP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液压传动工作介质的性质</a:t>
            </a:r>
          </a:p>
        </p:txBody>
      </p:sp>
      <p:sp>
        <p:nvSpPr>
          <p:cNvPr id="37896" name="矩形 37895"/>
          <p:cNvSpPr/>
          <p:nvPr/>
        </p:nvSpPr>
        <p:spPr>
          <a:xfrm>
            <a:off x="600710" y="3926840"/>
            <a:ext cx="20339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可压缩性 </a:t>
            </a:r>
            <a:endParaRPr lang="en-US" altLang="zh-CN" sz="2800" dirty="0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897" name="矩形 37896"/>
          <p:cNvSpPr/>
          <p:nvPr/>
        </p:nvSpPr>
        <p:spPr>
          <a:xfrm>
            <a:off x="600710" y="2400935"/>
            <a:ext cx="121221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800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密度</a:t>
            </a:r>
          </a:p>
        </p:txBody>
      </p:sp>
      <p:graphicFrame>
        <p:nvGraphicFramePr>
          <p:cNvPr id="172035" name="对象 172034"/>
          <p:cNvGraphicFramePr/>
          <p:nvPr/>
        </p:nvGraphicFramePr>
        <p:xfrm>
          <a:off x="2017237" y="2364105"/>
          <a:ext cx="96329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7" imgW="444500" imgH="393700" progId="Equation.3">
                  <p:embed/>
                </p:oleObj>
              </mc:Choice>
              <mc:Fallback>
                <p:oleObj r:id="rId7" imgW="444500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7237" y="2364105"/>
                        <a:ext cx="963295" cy="857250"/>
                      </a:xfrm>
                      <a:prstGeom prst="rect">
                        <a:avLst/>
                      </a:prstGeom>
                      <a:noFill/>
                      <a:ln w="38100" cap="flat" cmpd="dbl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283585" y="2131695"/>
            <a:ext cx="5501640" cy="1568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是液体的重要参数，它随温度和压力变化而变化，但其变化量一般很小，因此，工程上常将其视为定值。一般液压油的密度取为：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900kg/m</a:t>
            </a:r>
            <a:r>
              <a:rPr lang="en-US" altLang="zh-CN" sz="2400" b="1" baseline="30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b="1" baseline="30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 </a:t>
            </a:r>
          </a:p>
        </p:txBody>
      </p:sp>
      <p:graphicFrame>
        <p:nvGraphicFramePr>
          <p:cNvPr id="10" name="对象 9"/>
          <p:cNvGraphicFramePr/>
          <p:nvPr/>
        </p:nvGraphicFramePr>
        <p:xfrm>
          <a:off x="784067" y="4836160"/>
          <a:ext cx="206438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9" imgW="952500" imgH="393700" progId="Equation.3">
                  <p:embed/>
                </p:oleObj>
              </mc:Choice>
              <mc:Fallback>
                <p:oleObj r:id="rId9" imgW="952500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4067" y="4836160"/>
                        <a:ext cx="2064385" cy="857250"/>
                      </a:xfrm>
                      <a:prstGeom prst="rect">
                        <a:avLst/>
                      </a:prstGeom>
                      <a:noFill/>
                      <a:ln w="38100" cap="flat" cmpd="dbl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80690" y="3926840"/>
            <a:ext cx="5804535" cy="2676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液体受压后体积缩小的性质称为液体的可压缩性。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液体可压缩性的大小可用液体的压缩系数或体积弹性模量来表示。</a:t>
            </a:r>
          </a:p>
          <a:p>
            <a:pPr algn="l"/>
            <a:r>
              <a:rPr lang="zh-CN" altLang="en-US" sz="24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体积弹性模量K</a:t>
            </a:r>
            <a:r>
              <a:rPr lang="zh-CN" altLang="en-US" sz="2400" b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表示液体的体积相对缩小率为1时的压力增加值，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K愈小，表示液体的可压缩性愈大。液压油的体积弹性模量一般为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1.4~2.0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X10</a:t>
            </a:r>
            <a:r>
              <a:rPr lang="en-US" altLang="zh-CN" sz="2400" b="1" baseline="30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9  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N.m</a:t>
            </a:r>
            <a:r>
              <a:rPr lang="en-US" altLang="zh-CN" sz="2400" b="1" baseline="30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2" name="对象 13321"/>
          <p:cNvGraphicFramePr/>
          <p:nvPr/>
        </p:nvGraphicFramePr>
        <p:xfrm>
          <a:off x="1219200" y="2590800"/>
          <a:ext cx="12954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r:id="rId3" imgW="1152525" imgH="1104900" progId="Paint.Picture">
                  <p:embed/>
                </p:oleObj>
              </mc:Choice>
              <mc:Fallback>
                <p:oleObj r:id="rId3" imgW="1152525" imgH="1104900" progId="Paint.Picture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590800"/>
                        <a:ext cx="1295400" cy="124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对象 13322"/>
          <p:cNvGraphicFramePr/>
          <p:nvPr/>
        </p:nvGraphicFramePr>
        <p:xfrm>
          <a:off x="3505200" y="2362200"/>
          <a:ext cx="19716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r:id="rId5" imgW="1971675" imgH="1619250" progId="Paint.Picture">
                  <p:embed/>
                </p:oleObj>
              </mc:Choice>
              <mc:Fallback>
                <p:oleObj r:id="rId5" imgW="1971675" imgH="1619250" progId="Paint.Picture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2362200"/>
                        <a:ext cx="1971675" cy="161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对象 13323"/>
          <p:cNvGraphicFramePr/>
          <p:nvPr/>
        </p:nvGraphicFramePr>
        <p:xfrm>
          <a:off x="5838825" y="2362200"/>
          <a:ext cx="178117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r:id="rId7" imgW="1781175" imgH="1704975" progId="Paint.Picture">
                  <p:embed/>
                </p:oleObj>
              </mc:Choice>
              <mc:Fallback>
                <p:oleObj r:id="rId7" imgW="1781175" imgH="1704975" progId="Paint.Picture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8825" y="2362200"/>
                        <a:ext cx="1781175" cy="170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矩形 13324"/>
          <p:cNvSpPr/>
          <p:nvPr/>
        </p:nvSpPr>
        <p:spPr>
          <a:xfrm>
            <a:off x="551180" y="619760"/>
            <a:ext cx="7543800" cy="628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660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Tahoma" panose="020B0604030504040204" pitchFamily="34" charset="0"/>
                <a:ea typeface="仿宋_GB2312" pitchFamily="49" charset="-122"/>
              </a:rPr>
              <a:t>各种型式通流截面的湿周和水力半径</a:t>
            </a:r>
          </a:p>
        </p:txBody>
      </p:sp>
      <p:sp>
        <p:nvSpPr>
          <p:cNvPr id="13326" name="矩形 13325"/>
          <p:cNvSpPr/>
          <p:nvPr/>
        </p:nvSpPr>
        <p:spPr>
          <a:xfrm>
            <a:off x="914400" y="1752600"/>
            <a:ext cx="16002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660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8000"/>
                </a:solidFill>
                <a:latin typeface="Tahoma" panose="020B0604030504040204" pitchFamily="34" charset="0"/>
                <a:ea typeface="隶书" pitchFamily="49" charset="-122"/>
              </a:rPr>
              <a:t>圆管</a:t>
            </a:r>
          </a:p>
        </p:txBody>
      </p:sp>
      <p:sp>
        <p:nvSpPr>
          <p:cNvPr id="13327" name="矩形 13326"/>
          <p:cNvSpPr/>
          <p:nvPr/>
        </p:nvSpPr>
        <p:spPr>
          <a:xfrm>
            <a:off x="3276600" y="1752600"/>
            <a:ext cx="16002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660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8000"/>
                </a:solidFill>
                <a:latin typeface="Tahoma" panose="020B0604030504040204" pitchFamily="34" charset="0"/>
                <a:ea typeface="隶书" pitchFamily="49" charset="-122"/>
              </a:rPr>
              <a:t>方管</a:t>
            </a:r>
          </a:p>
        </p:txBody>
      </p:sp>
      <p:sp>
        <p:nvSpPr>
          <p:cNvPr id="13328" name="矩形 13327"/>
          <p:cNvSpPr/>
          <p:nvPr/>
        </p:nvSpPr>
        <p:spPr>
          <a:xfrm>
            <a:off x="5715000" y="1752600"/>
            <a:ext cx="1905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660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8000"/>
                </a:solidFill>
                <a:latin typeface="Tahoma" panose="020B0604030504040204" pitchFamily="34" charset="0"/>
                <a:ea typeface="隶书" pitchFamily="49" charset="-122"/>
              </a:rPr>
              <a:t>环型管</a:t>
            </a:r>
          </a:p>
        </p:txBody>
      </p:sp>
      <p:sp>
        <p:nvSpPr>
          <p:cNvPr id="13329" name="下箭头 13328"/>
          <p:cNvSpPr/>
          <p:nvPr/>
        </p:nvSpPr>
        <p:spPr>
          <a:xfrm rot="1800000">
            <a:off x="1435100" y="387286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0" name="下箭头 13329"/>
          <p:cNvSpPr/>
          <p:nvPr/>
        </p:nvSpPr>
        <p:spPr>
          <a:xfrm>
            <a:off x="6705600" y="4114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1" name="下箭头 13330"/>
          <p:cNvSpPr/>
          <p:nvPr/>
        </p:nvSpPr>
        <p:spPr>
          <a:xfrm>
            <a:off x="4038600" y="40386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280035" y="4764405"/>
          <a:ext cx="2235200" cy="139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r:id="rId9" imgW="2233930" imgH="1645285" progId="Equation.KSEE3">
                  <p:embed/>
                </p:oleObj>
              </mc:Choice>
              <mc:Fallback>
                <p:oleObj r:id="rId9" imgW="2233930" imgH="164528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035" y="4764405"/>
                        <a:ext cx="2235200" cy="1395095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3229610" y="4655185"/>
          <a:ext cx="1694815" cy="168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r:id="rId11" imgW="2229485" imgH="1698625" progId="Equation.KSEE3">
                  <p:embed/>
                </p:oleObj>
              </mc:Choice>
              <mc:Fallback>
                <p:oleObj r:id="rId11" imgW="2229485" imgH="169862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29610" y="4655185"/>
                        <a:ext cx="1694815" cy="1684655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244465" y="4764405"/>
          <a:ext cx="3745230" cy="170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r:id="rId13" imgW="3808730" imgH="1875155" progId="Equation.KSEE3">
                  <p:embed/>
                </p:oleObj>
              </mc:Choice>
              <mc:Fallback>
                <p:oleObj r:id="rId13" imgW="3808730" imgH="187515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44465" y="4764405"/>
                        <a:ext cx="3745230" cy="170307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占位符 25601"/>
          <p:cNvSpPr>
            <a:spLocks noGrp="1"/>
          </p:cNvSpPr>
          <p:nvPr>
            <p:ph type="body" idx="1"/>
          </p:nvPr>
        </p:nvSpPr>
        <p:spPr>
          <a:xfrm>
            <a:off x="1568450" y="245745"/>
            <a:ext cx="1911350" cy="448945"/>
          </a:xfrm>
        </p:spPr>
        <p:txBody>
          <a:bodyPr>
            <a:normAutofit fontScale="97500" lnSpcReduction="10000"/>
          </a:bodyPr>
          <a:lstStyle/>
          <a:p>
            <a:pPr marL="228600" lvl="1" algn="l">
              <a:spcBef>
                <a:spcPts val="1000"/>
              </a:spcBef>
              <a:buNone/>
            </a:pPr>
            <a:r>
              <a:rPr 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层流与紊流</a:t>
            </a:r>
          </a:p>
        </p:txBody>
      </p:sp>
      <p:sp>
        <p:nvSpPr>
          <p:cNvPr id="25603" name="矩形 25602"/>
          <p:cNvSpPr/>
          <p:nvPr/>
        </p:nvSpPr>
        <p:spPr>
          <a:xfrm>
            <a:off x="1280160" y="932815"/>
            <a:ext cx="7482840" cy="6953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285750" lvl="0" indent="-285750">
              <a:spcBef>
                <a:spcPct val="20000"/>
              </a:spcBef>
              <a:buClr>
                <a:srgbClr val="00660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层流和紊流是管路中液体流动的两种基本形态。</a:t>
            </a:r>
          </a:p>
        </p:txBody>
      </p:sp>
      <p:sp>
        <p:nvSpPr>
          <p:cNvPr id="25604" name="矩形 25603"/>
          <p:cNvSpPr/>
          <p:nvPr/>
        </p:nvSpPr>
        <p:spPr>
          <a:xfrm>
            <a:off x="607060" y="1539875"/>
            <a:ext cx="8156575" cy="107061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0">
              <a:spcBef>
                <a:spcPct val="20000"/>
              </a:spcBef>
              <a:buClr>
                <a:srgbClr val="00660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A50021"/>
                </a:solidFill>
                <a:latin typeface="Tahoma" panose="020B0604030504040204" pitchFamily="34" charset="0"/>
                <a:ea typeface="华文新魏" pitchFamily="2" charset="-122"/>
              </a:rPr>
              <a:t>层流</a:t>
            </a:r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Tahoma" panose="020B0604030504040204" pitchFamily="34" charset="0"/>
                <a:ea typeface="楷体_GB2312" pitchFamily="49" charset="-122"/>
              </a:rPr>
              <a:t>液体的流动呈线性和层状，各点流速平行与管路轴线，液体流动时所遇的阻力主要是</a:t>
            </a:r>
            <a:r>
              <a:rPr lang="zh-CN" altLang="en-US" sz="2800" b="1" i="1" dirty="0">
                <a:solidFill>
                  <a:srgbClr val="6600FF"/>
                </a:solidFill>
                <a:latin typeface="Tahoma" panose="020B0604030504040204" pitchFamily="34" charset="0"/>
                <a:ea typeface="楷体_GB2312" pitchFamily="49" charset="-122"/>
              </a:rPr>
              <a:t>粘性力</a:t>
            </a:r>
            <a:r>
              <a:rPr lang="zh-CN" altLang="en-US" sz="2800" dirty="0">
                <a:latin typeface="Tahoma" panose="020B060403050404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5607" name="矩形 25606"/>
          <p:cNvSpPr/>
          <p:nvPr/>
        </p:nvSpPr>
        <p:spPr>
          <a:xfrm>
            <a:off x="607060" y="2524125"/>
            <a:ext cx="8305800" cy="13874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0">
              <a:spcBef>
                <a:spcPct val="20000"/>
              </a:spcBef>
              <a:buClr>
                <a:srgbClr val="00660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A50021"/>
                </a:solidFill>
                <a:latin typeface="Tahoma" panose="020B0604030504040204" pitchFamily="34" charset="0"/>
                <a:ea typeface="华文新魏" pitchFamily="2" charset="-122"/>
              </a:rPr>
              <a:t>紊流</a:t>
            </a:r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Tahoma" panose="020B0604030504040204" pitchFamily="34" charset="0"/>
                <a:ea typeface="楷体_GB2312" pitchFamily="49" charset="-122"/>
              </a:rPr>
              <a:t>指管路内液体各质点的运动杂乱无章，除沿轴线方向的流动外，还存在沿管径方向的剧烈横向运动</a:t>
            </a:r>
            <a:r>
              <a:rPr lang="zh-CN" altLang="en-US" sz="2800" dirty="0">
                <a:latin typeface="Tahoma" panose="020B0604030504040204" pitchFamily="34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5" y="1765300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图片 5130" descr="F:\教学\投影\icon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" y="165735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E:\教学\投影\icon3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710" y="694690"/>
            <a:ext cx="3067050" cy="23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6435" y="4051935"/>
            <a:ext cx="1447165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雷诺数</a:t>
            </a:r>
            <a:endParaRPr lang="zh-CN" sz="28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矩形 27653"/>
          <p:cNvSpPr/>
          <p:nvPr/>
        </p:nvSpPr>
        <p:spPr>
          <a:xfrm>
            <a:off x="843915" y="4867910"/>
            <a:ext cx="526542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Tahoma" panose="020B0604030504040204" pitchFamily="34" charset="0"/>
                <a:ea typeface="仿宋_GB2312" pitchFamily="49" charset="-122"/>
              </a:rPr>
              <a:t>用以判别液体流动状态的物理量</a:t>
            </a:r>
          </a:p>
        </p:txBody>
      </p:sp>
      <p:sp>
        <p:nvSpPr>
          <p:cNvPr id="27653" name="矩形 27652"/>
          <p:cNvSpPr/>
          <p:nvPr/>
        </p:nvSpPr>
        <p:spPr>
          <a:xfrm>
            <a:off x="532130" y="5579745"/>
            <a:ext cx="7937500" cy="58801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228600" lvl="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C3300"/>
                </a:solidFill>
                <a:latin typeface="Tahoma" panose="020B0604030504040204" pitchFamily="34" charset="0"/>
                <a:ea typeface="华文中宋" pitchFamily="2" charset="-122"/>
              </a:rPr>
              <a:t>对于金属圆管：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华文中宋" pitchFamily="2" charset="-122"/>
              </a:rPr>
              <a:t>Re&lt;2320</a:t>
            </a:r>
            <a:r>
              <a:rPr lang="en-US" altLang="zh-CN" sz="2800" dirty="0">
                <a:solidFill>
                  <a:srgbClr val="CC3300"/>
                </a:solidFill>
                <a:latin typeface="Tahoma" panose="020B0604030504040204" pitchFamily="34" charset="0"/>
                <a:ea typeface="华文中宋" pitchFamily="2" charset="-122"/>
              </a:rPr>
              <a:t>—</a:t>
            </a:r>
            <a:r>
              <a:rPr lang="zh-CN" altLang="en-US" sz="2800" dirty="0">
                <a:solidFill>
                  <a:srgbClr val="CC3300"/>
                </a:solidFill>
                <a:latin typeface="Tahoma" panose="020B0604030504040204" pitchFamily="34" charset="0"/>
                <a:ea typeface="华文中宋" pitchFamily="2" charset="-122"/>
              </a:rPr>
              <a:t>层流； 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华文中宋" pitchFamily="2" charset="-122"/>
              </a:rPr>
              <a:t>Re&gt;2320</a:t>
            </a:r>
            <a:r>
              <a:rPr lang="en-US" altLang="zh-CN" sz="2800" dirty="0">
                <a:solidFill>
                  <a:srgbClr val="CC3300"/>
                </a:solidFill>
                <a:latin typeface="Tahoma" panose="020B0604030504040204" pitchFamily="34" charset="0"/>
                <a:ea typeface="华文中宋" pitchFamily="2" charset="-122"/>
              </a:rPr>
              <a:t>—</a:t>
            </a:r>
            <a:r>
              <a:rPr lang="zh-CN" altLang="en-US" sz="2800" dirty="0">
                <a:solidFill>
                  <a:srgbClr val="CC3300"/>
                </a:solidFill>
                <a:latin typeface="Tahoma" panose="020B0604030504040204" pitchFamily="34" charset="0"/>
                <a:ea typeface="华文中宋" pitchFamily="2" charset="-122"/>
              </a:rPr>
              <a:t>紊流</a:t>
            </a:r>
            <a:endParaRPr lang="zh-CN" altLang="en-US" sz="2800">
              <a:solidFill>
                <a:srgbClr val="CC3300"/>
              </a:solidFill>
              <a:latin typeface="Tahoma" panose="020B0604030504040204" pitchFamily="34" charset="0"/>
              <a:ea typeface="华文中宋" pitchFamily="2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2178685" y="3911600"/>
          <a:ext cx="1447800" cy="89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r:id="rId6" imgW="1678305" imgH="994410" progId="Equation.KSEE3">
                  <p:embed/>
                </p:oleObj>
              </mc:Choice>
              <mc:Fallback>
                <p:oleObj r:id="rId6" imgW="1678305" imgH="99441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78685" y="3911600"/>
                        <a:ext cx="1447800" cy="89281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8673"/>
          <p:cNvSpPr>
            <a:spLocks noGrp="1"/>
          </p:cNvSpPr>
          <p:nvPr>
            <p:ph type="title"/>
          </p:nvPr>
        </p:nvSpPr>
        <p:spPr>
          <a:xfrm>
            <a:off x="628650" y="535940"/>
            <a:ext cx="4876165" cy="800735"/>
          </a:xfrm>
        </p:spPr>
        <p:txBody>
          <a:bodyPr/>
          <a:lstStyle/>
          <a:p>
            <a:r>
              <a:rPr lang="en-US" sz="32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 液体流动的连续性方程</a:t>
            </a:r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518795" y="1336675"/>
            <a:ext cx="6504305" cy="50419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>
                <a:solidFill>
                  <a:srgbClr val="7030A0"/>
                </a:solidFill>
              </a:rPr>
              <a:t>质量守恒定律在流体力学中的表达形式</a:t>
            </a:r>
          </a:p>
        </p:txBody>
      </p:sp>
      <p:pic>
        <p:nvPicPr>
          <p:cNvPr id="28677" name="图片 28676" descr="D:\Document\教学\液压系统教学\图片\位图\2004\2-1-2.jpg"/>
          <p:cNvPicPr>
            <a:picLocks noChangeAspect="1"/>
          </p:cNvPicPr>
          <p:nvPr/>
        </p:nvPicPr>
        <p:blipFill>
          <a:blip r:embed="rId3">
            <a:lum contrast="18000"/>
          </a:blip>
          <a:stretch>
            <a:fillRect/>
          </a:stretch>
        </p:blipFill>
        <p:spPr>
          <a:xfrm>
            <a:off x="518795" y="3686810"/>
            <a:ext cx="4419600" cy="1758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8" name="矩形 28677"/>
          <p:cNvSpPr/>
          <p:nvPr/>
        </p:nvSpPr>
        <p:spPr>
          <a:xfrm>
            <a:off x="628650" y="2033905"/>
            <a:ext cx="171323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6600"/>
                </a:solidFill>
                <a:latin typeface="Tahoma" panose="020B0604030504040204" pitchFamily="34" charset="0"/>
                <a:ea typeface="楷体_GB2312" pitchFamily="49" charset="-122"/>
              </a:rPr>
              <a:t>研究模型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CC6600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5610225" y="5166995"/>
          <a:ext cx="2082800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r:id="rId4" imgW="952500" imgH="215900" progId="Equation.KSEE3">
                  <p:embed/>
                </p:oleObj>
              </mc:Choice>
              <mc:Fallback>
                <p:oleObj r:id="rId4" imgW="952500" imgH="2159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10225" y="5166995"/>
                        <a:ext cx="2082800" cy="60198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504180" y="3886835"/>
          <a:ext cx="2295525" cy="53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6" imgW="977900" imgH="215900" progId="Equation.KSEE3">
                  <p:embed/>
                </p:oleObj>
              </mc:Choice>
              <mc:Fallback>
                <p:oleObj r:id="rId6" imgW="977900" imgH="2159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4180" y="3886835"/>
                        <a:ext cx="2295525" cy="53594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505710" y="2033905"/>
            <a:ext cx="25298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/>
              <a:t>恒定流动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/>
              <a:t>通流截面</a:t>
            </a:r>
            <a:r>
              <a:rPr lang="en-US" altLang="zh-CN" sz="2400" b="1"/>
              <a:t>1,2</a:t>
            </a:r>
            <a:endParaRPr lang="zh-CN" altLang="en-US" sz="2400" b="1"/>
          </a:p>
        </p:txBody>
      </p:sp>
      <p:sp>
        <p:nvSpPr>
          <p:cNvPr id="11" name="矩形 10"/>
          <p:cNvSpPr/>
          <p:nvPr/>
        </p:nvSpPr>
        <p:spPr>
          <a:xfrm>
            <a:off x="518795" y="2863850"/>
            <a:ext cx="7677785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6600"/>
                </a:solidFill>
                <a:latin typeface="Tahoma" panose="020B0604030504040204" pitchFamily="34" charset="0"/>
                <a:ea typeface="楷体_GB2312" pitchFamily="49" charset="-122"/>
              </a:rPr>
              <a:t>分析：</a:t>
            </a:r>
            <a:r>
              <a:rPr lang="zh-CN" altLang="en-US" sz="2400" b="1"/>
              <a:t>单位时间内通过两个过流断面的液体质量相等</a:t>
            </a:r>
          </a:p>
        </p:txBody>
      </p:sp>
      <p:sp>
        <p:nvSpPr>
          <p:cNvPr id="12" name="矩形 11"/>
          <p:cNvSpPr/>
          <p:nvPr/>
        </p:nvSpPr>
        <p:spPr>
          <a:xfrm>
            <a:off x="2655570" y="5235575"/>
            <a:ext cx="2954655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忽略液体的可压缩性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9697"/>
          <p:cNvSpPr>
            <a:spLocks noGrp="1"/>
          </p:cNvSpPr>
          <p:nvPr>
            <p:ph type="title"/>
          </p:nvPr>
        </p:nvSpPr>
        <p:spPr>
          <a:xfrm>
            <a:off x="456883" y="267018"/>
            <a:ext cx="5097462" cy="677862"/>
          </a:xfrm>
        </p:spPr>
        <p:txBody>
          <a:bodyPr anchor="b"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3.伯努利方程－能量方程</a:t>
            </a:r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>
          <a:xfrm>
            <a:off x="1459865" y="1760220"/>
            <a:ext cx="3495040" cy="96964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  <a:sym typeface="+mn-ea"/>
              </a:rPr>
              <a:t>理想流体、稳定流动</a:t>
            </a:r>
          </a:p>
          <a:p>
            <a:pPr>
              <a:buNone/>
            </a:pP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  <a:sym typeface="+mn-ea"/>
              </a:rPr>
              <a:t>微小管束</a:t>
            </a:r>
          </a:p>
        </p:txBody>
      </p:sp>
      <p:sp>
        <p:nvSpPr>
          <p:cNvPr id="29701" name="矩形 29700"/>
          <p:cNvSpPr/>
          <p:nvPr/>
        </p:nvSpPr>
        <p:spPr>
          <a:xfrm>
            <a:off x="457200" y="1760220"/>
            <a:ext cx="116586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6600"/>
                </a:solidFill>
                <a:latin typeface="Tahoma" panose="020B0604030504040204" pitchFamily="34" charset="0"/>
                <a:ea typeface="楷体_GB2312" pitchFamily="49" charset="-122"/>
              </a:rPr>
              <a:t>分析：</a:t>
            </a:r>
          </a:p>
        </p:txBody>
      </p:sp>
      <p:sp>
        <p:nvSpPr>
          <p:cNvPr id="28675" name="文本占位符 28674"/>
          <p:cNvSpPr>
            <a:spLocks noGrp="1"/>
          </p:cNvSpPr>
          <p:nvPr/>
        </p:nvSpPr>
        <p:spPr>
          <a:xfrm>
            <a:off x="457200" y="1102360"/>
            <a:ext cx="6504305" cy="50419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7030A0"/>
                </a:solidFill>
              </a:rPr>
              <a:t>能量守恒定律在</a:t>
            </a:r>
            <a:r>
              <a:rPr lang="zh-CN" altLang="en-US" sz="2400" b="1">
                <a:solidFill>
                  <a:srgbClr val="7030A0"/>
                </a:solidFill>
              </a:rPr>
              <a:t>流体力学</a:t>
            </a:r>
            <a:r>
              <a:rPr lang="zh-CN" altLang="en-US" b="1">
                <a:solidFill>
                  <a:srgbClr val="7030A0"/>
                </a:solidFill>
              </a:rPr>
              <a:t>中的表达形式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4954905" y="1606550"/>
          <a:ext cx="3842385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r:id="rId3" imgW="10258425" imgH="7934325" progId="Paint.Picture">
                  <p:embed/>
                </p:oleObj>
              </mc:Choice>
              <mc:Fallback>
                <p:oleObj r:id="rId3" imgW="10258425" imgH="793432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>
                        <a:grayscl/>
                        <a:lum bright="40000" contrast="62000"/>
                      </a:blip>
                      <a:stretch>
                        <a:fillRect/>
                      </a:stretch>
                    </p:blipFill>
                    <p:spPr>
                      <a:xfrm>
                        <a:off x="4954905" y="1606550"/>
                        <a:ext cx="3842385" cy="2816225"/>
                      </a:xfrm>
                      <a:prstGeom prst="rect">
                        <a:avLst/>
                      </a:prstGeom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57200" y="4422775"/>
          <a:ext cx="5917565" cy="87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r:id="rId5" imgW="2602865" imgH="393700" progId="Equation.KSEE3">
                  <p:embed/>
                </p:oleObj>
              </mc:Choice>
              <mc:Fallback>
                <p:oleObj r:id="rId5" imgW="2602865" imgH="3937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4422775"/>
                        <a:ext cx="5917565" cy="87566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57200" y="2784475"/>
            <a:ext cx="29375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ea typeface="仿宋_GB2312" pitchFamily="49" charset="-122"/>
                <a:sym typeface="+mn-ea"/>
              </a:rPr>
              <a:t>微小管束受力分析：</a:t>
            </a:r>
          </a:p>
        </p:txBody>
      </p:sp>
      <p:graphicFrame>
        <p:nvGraphicFramePr>
          <p:cNvPr id="12" name="对象 11"/>
          <p:cNvGraphicFramePr/>
          <p:nvPr/>
        </p:nvGraphicFramePr>
        <p:xfrm>
          <a:off x="3394710" y="2729865"/>
          <a:ext cx="1429385" cy="48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r:id="rId7" imgW="685800" imgH="254000" progId="Equation.KSEE3">
                  <p:embed/>
                </p:oleObj>
              </mc:Choice>
              <mc:Fallback>
                <p:oleObj r:id="rId7" imgW="685800" imgH="2540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94710" y="2729865"/>
                        <a:ext cx="1429385" cy="48831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537845" y="3244533"/>
          <a:ext cx="325501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r:id="rId9" imgW="1409700" imgH="393700" progId="Equation.KSEE3">
                  <p:embed/>
                </p:oleObj>
              </mc:Choice>
              <mc:Fallback>
                <p:oleObj r:id="rId9" imgW="1409700" imgH="3937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845" y="3244533"/>
                        <a:ext cx="3255010" cy="9588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88950" y="597344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None/>
            </a:pPr>
            <a:endParaRPr lang="en-US" altLang="zh-CN" b="1" dirty="0">
              <a:ea typeface="仿宋_GB2312" pitchFamily="49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8950" y="5298440"/>
            <a:ext cx="2019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None/>
            </a:pPr>
            <a:r>
              <a:rPr lang="zh-CN" altLang="zh-CN" sz="2400" b="1">
                <a:solidFill>
                  <a:srgbClr val="0070C0"/>
                </a:solidFill>
              </a:rPr>
              <a:t>化简后可得：</a:t>
            </a:r>
          </a:p>
        </p:txBody>
      </p:sp>
      <p:graphicFrame>
        <p:nvGraphicFramePr>
          <p:cNvPr id="18" name="对象 17"/>
          <p:cNvGraphicFramePr/>
          <p:nvPr/>
        </p:nvGraphicFramePr>
        <p:xfrm>
          <a:off x="1367790" y="5758180"/>
          <a:ext cx="2560320" cy="74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r:id="rId11" imgW="1422400" imgH="419100" progId="Equation.KSEE3">
                  <p:embed/>
                </p:oleObj>
              </mc:Choice>
              <mc:Fallback>
                <p:oleObj r:id="rId11" imgW="1422400" imgH="4191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67790" y="5758180"/>
                        <a:ext cx="2560320" cy="745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右箭头 19"/>
          <p:cNvSpPr/>
          <p:nvPr/>
        </p:nvSpPr>
        <p:spPr>
          <a:xfrm>
            <a:off x="4124325" y="5947410"/>
            <a:ext cx="579120" cy="366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对象 20"/>
          <p:cNvGraphicFramePr/>
          <p:nvPr/>
        </p:nvGraphicFramePr>
        <p:xfrm>
          <a:off x="4954905" y="5508625"/>
          <a:ext cx="2681605" cy="99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r:id="rId13" imgW="1308100" imgH="419100" progId="Equation.KSEE3">
                  <p:embed/>
                </p:oleObj>
              </mc:Choice>
              <mc:Fallback>
                <p:oleObj r:id="rId13" imgW="1308100" imgH="4191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4905" y="5508625"/>
                        <a:ext cx="2681605" cy="995045"/>
                      </a:xfrm>
                      <a:prstGeom prst="rect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30722"/>
          <p:cNvSpPr>
            <a:spLocks noGrp="1"/>
          </p:cNvSpPr>
          <p:nvPr>
            <p:ph type="body" idx="1"/>
          </p:nvPr>
        </p:nvSpPr>
        <p:spPr>
          <a:xfrm>
            <a:off x="662940" y="567690"/>
            <a:ext cx="6638925" cy="63754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理想流体伯努利方程的表达形式</a:t>
            </a:r>
          </a:p>
        </p:txBody>
      </p:sp>
      <p:sp>
        <p:nvSpPr>
          <p:cNvPr id="30737" name="线形标注 2 30736"/>
          <p:cNvSpPr/>
          <p:nvPr/>
        </p:nvSpPr>
        <p:spPr>
          <a:xfrm>
            <a:off x="775970" y="4876800"/>
            <a:ext cx="1366838" cy="609600"/>
          </a:xfrm>
          <a:prstGeom prst="borderCallout2">
            <a:avLst>
              <a:gd name="adj1" fmla="val 18750"/>
              <a:gd name="adj2" fmla="val 105574"/>
              <a:gd name="adj3" fmla="val 18750"/>
              <a:gd name="adj4" fmla="val 109986"/>
              <a:gd name="adj5" fmla="val -183645"/>
              <a:gd name="adj6" fmla="val 68292"/>
            </a:avLst>
          </a:prstGeom>
          <a:solidFill>
            <a:srgbClr val="993366"/>
          </a:solidFill>
          <a:ln w="38100" cap="flat" cmpd="sng">
            <a:solidFill>
              <a:srgbClr val="CC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Tahoma" panose="020B0604030504040204" pitchFamily="34" charset="0"/>
                <a:ea typeface="仿宋_GB2312" pitchFamily="49" charset="-122"/>
              </a:rPr>
              <a:t>比压能</a:t>
            </a:r>
            <a:endParaRPr lang="zh-CN" altLang="en-US" sz="2800">
              <a:solidFill>
                <a:srgbClr val="FFFF00"/>
              </a:solidFill>
              <a:latin typeface="Tahoma" panose="020B0604030504040204" pitchFamily="34" charset="0"/>
              <a:ea typeface="仿宋_GB2312" pitchFamily="49" charset="-122"/>
            </a:endParaRPr>
          </a:p>
        </p:txBody>
      </p:sp>
      <p:sp>
        <p:nvSpPr>
          <p:cNvPr id="30738" name="线形标注 2 30737"/>
          <p:cNvSpPr/>
          <p:nvPr/>
        </p:nvSpPr>
        <p:spPr>
          <a:xfrm>
            <a:off x="3126423" y="4798060"/>
            <a:ext cx="1366837" cy="609600"/>
          </a:xfrm>
          <a:prstGeom prst="borderCallout2">
            <a:avLst>
              <a:gd name="adj1" fmla="val 18750"/>
              <a:gd name="adj2" fmla="val -5574"/>
              <a:gd name="adj3" fmla="val 18750"/>
              <a:gd name="adj4" fmla="val -10685"/>
              <a:gd name="adj5" fmla="val -227499"/>
              <a:gd name="adj6" fmla="val -40952"/>
            </a:avLst>
          </a:prstGeom>
          <a:solidFill>
            <a:srgbClr val="993366"/>
          </a:solidFill>
          <a:ln w="38100" cap="flat" cmpd="sng">
            <a:solidFill>
              <a:srgbClr val="CC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Tahoma" panose="020B0604030504040204" pitchFamily="34" charset="0"/>
                <a:ea typeface="仿宋_GB2312" pitchFamily="49" charset="-122"/>
              </a:rPr>
              <a:t>比位能</a:t>
            </a:r>
            <a:endParaRPr lang="zh-CN" altLang="en-US" sz="2800">
              <a:solidFill>
                <a:srgbClr val="FFFF00"/>
              </a:solidFill>
              <a:latin typeface="Tahoma" panose="020B0604030504040204" pitchFamily="34" charset="0"/>
              <a:ea typeface="仿宋_GB2312" pitchFamily="49" charset="-122"/>
            </a:endParaRPr>
          </a:p>
        </p:txBody>
      </p:sp>
      <p:sp>
        <p:nvSpPr>
          <p:cNvPr id="30739" name="线形标注 2 30738"/>
          <p:cNvSpPr/>
          <p:nvPr/>
        </p:nvSpPr>
        <p:spPr>
          <a:xfrm>
            <a:off x="5934710" y="4798060"/>
            <a:ext cx="1366838" cy="609600"/>
          </a:xfrm>
          <a:prstGeom prst="borderCallout2">
            <a:avLst>
              <a:gd name="adj1" fmla="val 18750"/>
              <a:gd name="adj2" fmla="val -5574"/>
              <a:gd name="adj3" fmla="val 18750"/>
              <a:gd name="adj4" fmla="val -92917"/>
              <a:gd name="adj5" fmla="val -171145"/>
              <a:gd name="adj6" fmla="val -176213"/>
            </a:avLst>
          </a:prstGeom>
          <a:solidFill>
            <a:srgbClr val="993366"/>
          </a:solidFill>
          <a:ln w="38100" cap="flat" cmpd="sng">
            <a:solidFill>
              <a:srgbClr val="CC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Tahoma" panose="020B0604030504040204" pitchFamily="34" charset="0"/>
                <a:ea typeface="仿宋_GB2312" pitchFamily="49" charset="-122"/>
              </a:rPr>
              <a:t>比动能</a:t>
            </a:r>
            <a:endParaRPr lang="zh-CN" altLang="en-US" sz="2800">
              <a:solidFill>
                <a:srgbClr val="FFFF00"/>
              </a:solidFill>
              <a:latin typeface="Tahoma" panose="020B0604030504040204" pitchFamily="34" charset="0"/>
              <a:ea typeface="仿宋_GB2312" pitchFamily="49" charset="-122"/>
            </a:endParaRPr>
          </a:p>
        </p:txBody>
      </p:sp>
      <p:graphicFrame>
        <p:nvGraphicFramePr>
          <p:cNvPr id="21" name="对象 20"/>
          <p:cNvGraphicFramePr/>
          <p:nvPr/>
        </p:nvGraphicFramePr>
        <p:xfrm>
          <a:off x="1440815" y="1384300"/>
          <a:ext cx="3131185" cy="106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r:id="rId3" imgW="1219200" imgH="444500" progId="Equation.KSEE3">
                  <p:embed/>
                </p:oleObj>
              </mc:Choice>
              <mc:Fallback>
                <p:oleObj r:id="rId3" imgW="1219200" imgH="4445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0815" y="1384300"/>
                        <a:ext cx="3131185" cy="1062355"/>
                      </a:xfrm>
                      <a:prstGeom prst="rect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34670" y="3086735"/>
            <a:ext cx="8147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或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1370965" y="2645410"/>
          <a:ext cx="5036185" cy="130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r:id="rId5" imgW="1828800" imgH="444500" progId="Equation.KSEE3">
                  <p:embed/>
                </p:oleObj>
              </mc:Choice>
              <mc:Fallback>
                <p:oleObj r:id="rId5" imgW="1828800" imgH="4445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0965" y="2645410"/>
                        <a:ext cx="5036185" cy="1304290"/>
                      </a:xfrm>
                      <a:prstGeom prst="rect">
                        <a:avLst/>
                      </a:prstGeom>
                      <a:ln w="381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45057"/>
          <p:cNvSpPr txBox="1"/>
          <p:nvPr/>
        </p:nvSpPr>
        <p:spPr>
          <a:xfrm>
            <a:off x="827405" y="260350"/>
            <a:ext cx="644715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sz="32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伯努利方程的几何意义与物理意义</a:t>
            </a:r>
          </a:p>
        </p:txBody>
      </p:sp>
      <p:graphicFrame>
        <p:nvGraphicFramePr>
          <p:cNvPr id="45061" name="对象 45060"/>
          <p:cNvGraphicFramePr/>
          <p:nvPr/>
        </p:nvGraphicFramePr>
        <p:xfrm>
          <a:off x="2698750" y="1061720"/>
          <a:ext cx="1823720" cy="93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r:id="rId3" imgW="1002665" imgH="444500" progId="Equation.3">
                  <p:embed/>
                </p:oleObj>
              </mc:Choice>
              <mc:Fallback>
                <p:oleObj r:id="rId3" imgW="1002665" imgH="444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8750" y="1061720"/>
                        <a:ext cx="1823720" cy="932180"/>
                      </a:xfrm>
                      <a:prstGeom prst="rect">
                        <a:avLst/>
                      </a:prstGeom>
                      <a:noFill/>
                      <a:ln w="38100" cap="flat" cmpd="dbl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矩形 45065"/>
          <p:cNvSpPr/>
          <p:nvPr/>
        </p:nvSpPr>
        <p:spPr>
          <a:xfrm>
            <a:off x="755650" y="1268730"/>
            <a:ext cx="17792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理想流体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84530" y="2183130"/>
            <a:ext cx="7110730" cy="4110990"/>
            <a:chOff x="1078" y="3438"/>
            <a:chExt cx="11198" cy="6474"/>
          </a:xfrm>
        </p:grpSpPr>
        <p:pic>
          <p:nvPicPr>
            <p:cNvPr id="45060" name="图片 45059"/>
            <p:cNvPicPr>
              <a:picLocks noChangeAspect="1"/>
            </p:cNvPicPr>
            <p:nvPr/>
          </p:nvPicPr>
          <p:blipFill>
            <a:blip r:embed="rId5"/>
            <a:srcRect r="10865" b="7422"/>
            <a:stretch>
              <a:fillRect/>
            </a:stretch>
          </p:blipFill>
          <p:spPr>
            <a:xfrm>
              <a:off x="1562" y="3438"/>
              <a:ext cx="10714" cy="6474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45068" name="对象 45067"/>
            <p:cNvGraphicFramePr/>
            <p:nvPr/>
          </p:nvGraphicFramePr>
          <p:xfrm>
            <a:off x="3005" y="3438"/>
            <a:ext cx="987" cy="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7" r:id="rId6" imgW="317500" imgH="608965" progId="Equation.3">
                    <p:embed/>
                  </p:oleObj>
                </mc:Choice>
                <mc:Fallback>
                  <p:oleObj r:id="rId6" imgW="317500" imgH="608965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05" y="3438"/>
                          <a:ext cx="987" cy="124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0" name="对象 45069"/>
            <p:cNvGraphicFramePr/>
            <p:nvPr/>
          </p:nvGraphicFramePr>
          <p:xfrm>
            <a:off x="8304" y="3663"/>
            <a:ext cx="1037" cy="1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8" r:id="rId8" imgW="317500" imgH="608965" progId="Equation.3">
                    <p:embed/>
                  </p:oleObj>
                </mc:Choice>
                <mc:Fallback>
                  <p:oleObj r:id="rId8" imgW="317500" imgH="608965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304" y="3663"/>
                          <a:ext cx="1037" cy="120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1" name="对象 45070"/>
            <p:cNvGraphicFramePr/>
            <p:nvPr/>
          </p:nvGraphicFramePr>
          <p:xfrm>
            <a:off x="2990" y="4868"/>
            <a:ext cx="1002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9" r:id="rId10" imgW="215900" imgH="419100" progId="Equation.3">
                    <p:embed/>
                  </p:oleObj>
                </mc:Choice>
                <mc:Fallback>
                  <p:oleObj r:id="rId10" imgW="215900" imgH="4191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90" y="4868"/>
                          <a:ext cx="1002" cy="106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3" name="对象 45072"/>
            <p:cNvGraphicFramePr/>
            <p:nvPr/>
          </p:nvGraphicFramePr>
          <p:xfrm>
            <a:off x="8251" y="5444"/>
            <a:ext cx="963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0" r:id="rId12" imgW="228600" imgH="419100" progId="Equation.3">
                    <p:embed/>
                  </p:oleObj>
                </mc:Choice>
                <mc:Fallback>
                  <p:oleObj r:id="rId12" imgW="228600" imgH="4191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251" y="5444"/>
                          <a:ext cx="963" cy="127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4" name="文本框 45073"/>
            <p:cNvSpPr txBox="1"/>
            <p:nvPr/>
          </p:nvSpPr>
          <p:spPr>
            <a:xfrm>
              <a:off x="1078" y="6458"/>
              <a:ext cx="1073" cy="82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 b="1">
                  <a:latin typeface="Arial" panose="020B0604020202020204" pitchFamily="34" charset="0"/>
                </a:rPr>
                <a:t>H</a:t>
              </a:r>
              <a:r>
                <a:rPr lang="en-US" altLang="zh-CN" sz="2800" b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5075" name="文本框 45074"/>
            <p:cNvSpPr txBox="1"/>
            <p:nvPr/>
          </p:nvSpPr>
          <p:spPr>
            <a:xfrm>
              <a:off x="10148" y="5893"/>
              <a:ext cx="1308" cy="82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 b="1">
                  <a:latin typeface="Arial" panose="020B0604020202020204" pitchFamily="34" charset="0"/>
                </a:rPr>
                <a:t>H</a:t>
              </a:r>
              <a:r>
                <a:rPr lang="en-US" altLang="zh-CN" sz="2800" b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078" name="文本框 45077"/>
            <p:cNvSpPr txBox="1"/>
            <p:nvPr/>
          </p:nvSpPr>
          <p:spPr>
            <a:xfrm>
              <a:off x="2778" y="8045"/>
              <a:ext cx="942" cy="82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b="1">
                  <a:latin typeface="Arial" panose="020B0604020202020204" pitchFamily="34" charset="0"/>
                </a:rPr>
                <a:t>z</a:t>
              </a:r>
              <a:r>
                <a:rPr lang="en-US" altLang="zh-CN" sz="2800" b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5079" name="文本框 45078"/>
            <p:cNvSpPr txBox="1"/>
            <p:nvPr/>
          </p:nvSpPr>
          <p:spPr>
            <a:xfrm>
              <a:off x="8432" y="8468"/>
              <a:ext cx="782" cy="81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>
                  <a:latin typeface="Arial" panose="020B0604020202020204" pitchFamily="34" charset="0"/>
                </a:rPr>
                <a:t>z</a:t>
              </a:r>
              <a:r>
                <a:rPr lang="en-US" altLang="zh-CN" sz="2800" b="1" baseline="-25000">
                  <a:latin typeface="Arial" panose="020B0604020202020204" pitchFamily="34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文本框 143361"/>
          <p:cNvSpPr txBox="1"/>
          <p:nvPr/>
        </p:nvSpPr>
        <p:spPr>
          <a:xfrm>
            <a:off x="827088" y="260350"/>
            <a:ext cx="70580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实际流体总流的伯努利方程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20315" y="1156335"/>
            <a:ext cx="6564630" cy="3096895"/>
            <a:chOff x="999" y="2337"/>
            <a:chExt cx="12166" cy="6804"/>
          </a:xfrm>
        </p:grpSpPr>
        <p:pic>
          <p:nvPicPr>
            <p:cNvPr id="143396" name="图片 143395"/>
            <p:cNvPicPr>
              <a:picLocks noChangeAspect="1"/>
            </p:cNvPicPr>
            <p:nvPr/>
          </p:nvPicPr>
          <p:blipFill>
            <a:blip r:embed="rId3"/>
            <a:srcRect l="5498" r="7283"/>
            <a:stretch>
              <a:fillRect/>
            </a:stretch>
          </p:blipFill>
          <p:spPr>
            <a:xfrm>
              <a:off x="999" y="2337"/>
              <a:ext cx="12167" cy="68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397" name="文本框 143396"/>
            <p:cNvSpPr txBox="1"/>
            <p:nvPr/>
          </p:nvSpPr>
          <p:spPr>
            <a:xfrm>
              <a:off x="2119" y="8008"/>
              <a:ext cx="745" cy="6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r>
                <a:rPr lang="en-US" altLang="zh-CN" b="1" i="1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v</a:t>
              </a:r>
              <a:r>
                <a:rPr lang="en-US" altLang="zh-CN" b="1" baseline="-250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1</a:t>
              </a:r>
              <a:endParaRPr lang="en-US" altLang="zh-CN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43398" name="文本框 143397"/>
            <p:cNvSpPr txBox="1"/>
            <p:nvPr/>
          </p:nvSpPr>
          <p:spPr>
            <a:xfrm>
              <a:off x="1565" y="7994"/>
              <a:ext cx="859" cy="6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r>
                <a:rPr lang="en-US" altLang="zh-CN" b="1" i="1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p</a:t>
              </a:r>
              <a:r>
                <a:rPr lang="en-US" altLang="zh-CN" b="1" baseline="-250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1</a:t>
              </a:r>
              <a:endParaRPr lang="en-US" altLang="zh-CN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43399" name="文本框 143398"/>
            <p:cNvSpPr txBox="1"/>
            <p:nvPr/>
          </p:nvSpPr>
          <p:spPr>
            <a:xfrm>
              <a:off x="1303" y="6965"/>
              <a:ext cx="1086" cy="56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位置</a:t>
              </a:r>
              <a:r>
                <a:rPr lang="en-US" altLang="zh-CN" b="1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1</a:t>
              </a:r>
              <a:endParaRPr lang="en-US" altLang="zh-CN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43400" name="文本框 143399"/>
            <p:cNvSpPr txBox="1"/>
            <p:nvPr/>
          </p:nvSpPr>
          <p:spPr>
            <a:xfrm>
              <a:off x="4365" y="8008"/>
              <a:ext cx="716" cy="58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r>
                <a:rPr lang="en-US" altLang="zh-CN" b="1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z</a:t>
              </a:r>
              <a:r>
                <a:rPr lang="en-US" altLang="zh-CN" b="1" baseline="-250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1</a:t>
              </a:r>
              <a:endParaRPr lang="en-US" altLang="zh-CN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43401" name="文本框 143400"/>
            <p:cNvSpPr txBox="1"/>
            <p:nvPr/>
          </p:nvSpPr>
          <p:spPr>
            <a:xfrm>
              <a:off x="2119" y="6267"/>
              <a:ext cx="908" cy="5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r>
                <a:rPr lang="en-US" altLang="zh-CN" b="1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d</a:t>
              </a:r>
              <a:r>
                <a:rPr lang="en-US" altLang="zh-CN" b="1" i="1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A</a:t>
              </a:r>
              <a:r>
                <a:rPr lang="en-US" altLang="zh-CN" b="1" baseline="-250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1</a:t>
              </a:r>
              <a:endParaRPr lang="en-US" altLang="zh-CN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43402" name="文本框 143401"/>
            <p:cNvSpPr txBox="1"/>
            <p:nvPr/>
          </p:nvSpPr>
          <p:spPr>
            <a:xfrm>
              <a:off x="10603" y="2337"/>
              <a:ext cx="851" cy="57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r>
                <a:rPr lang="en-US" altLang="zh-CN" b="1" i="1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P</a:t>
              </a:r>
              <a:r>
                <a:rPr lang="en-US" altLang="zh-CN" b="1" baseline="-2500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2</a:t>
              </a:r>
              <a:endParaRPr lang="en-US" altLang="zh-CN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43403" name="文本框 143402"/>
            <p:cNvSpPr txBox="1"/>
            <p:nvPr/>
          </p:nvSpPr>
          <p:spPr>
            <a:xfrm>
              <a:off x="11673" y="2701"/>
              <a:ext cx="1203" cy="7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位置</a:t>
              </a:r>
              <a:r>
                <a:rPr lang="en-US" altLang="zh-CN" b="1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2</a:t>
              </a:r>
              <a:endParaRPr lang="en-US" altLang="zh-CN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43404" name="文本框 143403"/>
            <p:cNvSpPr txBox="1"/>
            <p:nvPr/>
          </p:nvSpPr>
          <p:spPr>
            <a:xfrm>
              <a:off x="10603" y="3420"/>
              <a:ext cx="725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r>
                <a:rPr lang="en-US" altLang="zh-CN" b="1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d</a:t>
              </a:r>
              <a:r>
                <a:rPr lang="en-US" altLang="zh-CN" b="1" i="1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A</a:t>
              </a:r>
              <a:r>
                <a:rPr lang="en-US" altLang="zh-CN" b="1" baseline="-2500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2</a:t>
              </a:r>
              <a:endParaRPr lang="en-US" altLang="zh-CN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43405" name="文本框 143404"/>
            <p:cNvSpPr txBox="1"/>
            <p:nvPr/>
          </p:nvSpPr>
          <p:spPr>
            <a:xfrm>
              <a:off x="10167" y="2337"/>
              <a:ext cx="709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r>
                <a:rPr lang="en-US" altLang="zh-CN" b="1" i="1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V</a:t>
              </a:r>
              <a:r>
                <a:rPr lang="en-US" altLang="zh-CN" b="1" baseline="-2500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2</a:t>
              </a:r>
              <a:endParaRPr lang="en-US" altLang="zh-CN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43406" name="文本框 143405"/>
            <p:cNvSpPr txBox="1"/>
            <p:nvPr/>
          </p:nvSpPr>
          <p:spPr>
            <a:xfrm>
              <a:off x="11963" y="5740"/>
              <a:ext cx="623" cy="7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r>
                <a:rPr lang="en-US" altLang="zh-CN" b="1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z</a:t>
              </a:r>
              <a:r>
                <a:rPr lang="en-US" altLang="zh-CN" b="1" baseline="-2500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2</a:t>
              </a:r>
              <a:endParaRPr lang="en-US" altLang="zh-CN" b="1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80365" y="1093470"/>
            <a:ext cx="3234690" cy="1938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实际液体应考虑因素：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）存在粘性，管道突变，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流体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流动时存在能量损失；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）过流断面上流速分布不均匀，用平均流速计算动能会产生误差。</a:t>
            </a:r>
          </a:p>
        </p:txBody>
      </p:sp>
      <p:graphicFrame>
        <p:nvGraphicFramePr>
          <p:cNvPr id="149531" name="对象 149530"/>
          <p:cNvGraphicFramePr/>
          <p:nvPr/>
        </p:nvGraphicFramePr>
        <p:xfrm>
          <a:off x="1484630" y="4405630"/>
          <a:ext cx="4815205" cy="104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r:id="rId4" imgW="2362200" imgH="457200" progId="Equation.3">
                  <p:embed/>
                </p:oleObj>
              </mc:Choice>
              <mc:Fallback>
                <p:oleObj r:id="rId4" imgW="2362200" imgH="4572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4630" y="4405630"/>
                        <a:ext cx="4815205" cy="1049020"/>
                      </a:xfrm>
                      <a:prstGeom prst="rect">
                        <a:avLst/>
                      </a:prstGeom>
                      <a:noFill/>
                      <a:ln w="38100" cap="flat" cmpd="dbl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8" name="文本框 149527"/>
          <p:cNvSpPr txBox="1"/>
          <p:nvPr/>
        </p:nvSpPr>
        <p:spPr>
          <a:xfrm>
            <a:off x="536575" y="5698490"/>
            <a:ext cx="8392160" cy="706755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式中，</a:t>
            </a:r>
            <a:r>
              <a:rPr lang="en-US" altLang="zh-CN" sz="2000" b="1" i="1">
                <a:solidFill>
                  <a:schemeClr val="tx1"/>
                </a:solidFill>
                <a:latin typeface="Arial" panose="020B0604020202020204" pitchFamily="34" charset="0"/>
              </a:rPr>
              <a:t>h</a:t>
            </a:r>
            <a:r>
              <a:rPr lang="en-US" altLang="zh-CN" sz="2000" b="1" baseline="-25000">
                <a:solidFill>
                  <a:schemeClr val="tx1"/>
                </a:solidFill>
                <a:latin typeface="Arial" panose="020B0604020202020204" pitchFamily="34" charset="0"/>
              </a:rPr>
              <a:t>w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为通过流道截面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与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之间的距离时单位质量流体的平均能量损失。 动能修正系数 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 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，层流时取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，紊流时取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；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一般工程中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</a:rPr>
              <a:t>1.05~1.10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4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1745"/>
          <p:cNvSpPr>
            <a:spLocks noGrp="1"/>
          </p:cNvSpPr>
          <p:nvPr>
            <p:ph type="title"/>
          </p:nvPr>
        </p:nvSpPr>
        <p:spPr>
          <a:xfrm>
            <a:off x="513080" y="424815"/>
            <a:ext cx="2229485" cy="677545"/>
          </a:xfrm>
        </p:spPr>
        <p:txBody>
          <a:bodyPr anchor="b">
            <a:normAutofit fontScale="90000"/>
          </a:bodyPr>
          <a:lstStyle/>
          <a:p>
            <a:r>
              <a:rPr lang="en-US" sz="3200" b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 动量方程</a:t>
            </a:r>
          </a:p>
        </p:txBody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>
          <a:xfrm>
            <a:off x="513080" y="1102360"/>
            <a:ext cx="7010400" cy="533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>
                <a:solidFill>
                  <a:schemeClr val="accent5"/>
                </a:solidFill>
                <a:ea typeface="仿宋_GB2312" pitchFamily="49" charset="-122"/>
              </a:rPr>
              <a:t>用以计算液体流动对固体壁面的作用力</a:t>
            </a:r>
          </a:p>
        </p:txBody>
      </p:sp>
      <p:sp>
        <p:nvSpPr>
          <p:cNvPr id="31748" name="矩形 31747"/>
          <p:cNvSpPr/>
          <p:nvPr/>
        </p:nvSpPr>
        <p:spPr>
          <a:xfrm>
            <a:off x="373380" y="1823720"/>
            <a:ext cx="191262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6600"/>
                </a:solidFill>
                <a:latin typeface="Tahoma" panose="020B0604030504040204" pitchFamily="34" charset="0"/>
                <a:ea typeface="楷体_GB2312" pitchFamily="49" charset="-122"/>
              </a:rPr>
              <a:t>动量定理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2286000" y="1737995"/>
          <a:ext cx="2056765" cy="91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r:id="rId3" imgW="1874520" imgH="876935" progId="Equation.KSEE3">
                  <p:embed/>
                </p:oleObj>
              </mc:Choice>
              <mc:Fallback>
                <p:oleObj r:id="rId3" imgW="1874520" imgH="87693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1737995"/>
                        <a:ext cx="2056765" cy="916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文本占位符 29698"/>
          <p:cNvSpPr>
            <a:spLocks noGrp="1"/>
          </p:cNvSpPr>
          <p:nvPr/>
        </p:nvSpPr>
        <p:spPr>
          <a:xfrm>
            <a:off x="1752600" y="2654300"/>
            <a:ext cx="3495040" cy="452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  <a:sym typeface="+mn-ea"/>
              </a:rPr>
              <a:t>理想流体、稳定流动</a:t>
            </a:r>
          </a:p>
          <a:p>
            <a:pPr>
              <a:buNone/>
            </a:pPr>
            <a:endParaRPr lang="zh-CN" altLang="en-US" b="1" dirty="0">
              <a:solidFill>
                <a:schemeClr val="tx1"/>
              </a:solidFill>
              <a:ea typeface="仿宋_GB2312" pitchFamily="49" charset="-122"/>
              <a:sym typeface="+mn-ea"/>
            </a:endParaRPr>
          </a:p>
        </p:txBody>
      </p:sp>
      <p:sp>
        <p:nvSpPr>
          <p:cNvPr id="29701" name="矩形 29700"/>
          <p:cNvSpPr/>
          <p:nvPr/>
        </p:nvSpPr>
        <p:spPr>
          <a:xfrm>
            <a:off x="512445" y="2573020"/>
            <a:ext cx="1263015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6600"/>
                </a:solidFill>
                <a:latin typeface="Tahoma" panose="020B0604030504040204" pitchFamily="34" charset="0"/>
                <a:ea typeface="楷体_GB2312" pitchFamily="49" charset="-122"/>
              </a:rPr>
              <a:t>分析：</a:t>
            </a:r>
          </a:p>
        </p:txBody>
      </p:sp>
      <p:graphicFrame>
        <p:nvGraphicFramePr>
          <p:cNvPr id="8" name="对象 7"/>
          <p:cNvGraphicFramePr/>
          <p:nvPr/>
        </p:nvGraphicFramePr>
        <p:xfrm>
          <a:off x="5247640" y="1603375"/>
          <a:ext cx="3479165" cy="182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r:id="rId5" imgW="3476625" imgH="1819275" progId="Paint.Picture">
                  <p:embed/>
                </p:oleObj>
              </mc:Choice>
              <mc:Fallback>
                <p:oleObj r:id="rId5" imgW="3476625" imgH="181927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>
                        <a:lum bright="-6000" contrast="42000"/>
                      </a:blip>
                      <a:stretch>
                        <a:fillRect/>
                      </a:stretch>
                    </p:blipFill>
                    <p:spPr>
                      <a:xfrm>
                        <a:off x="5247640" y="1603375"/>
                        <a:ext cx="3479165" cy="182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12445" y="3424555"/>
            <a:ext cx="69773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仿宋_GB2312" pitchFamily="49" charset="-122"/>
              </a:rPr>
              <a:t>流出过流断面</a:t>
            </a:r>
            <a:r>
              <a:rPr lang="en-US" altLang="zh-CN" sz="2800" b="1" dirty="0">
                <a:solidFill>
                  <a:srgbClr val="0070C0"/>
                </a:solidFill>
                <a:ea typeface="仿宋_GB2312" pitchFamily="49" charset="-122"/>
              </a:rPr>
              <a:t>2</a:t>
            </a:r>
            <a:r>
              <a:rPr lang="zh-CN" altLang="en-US" sz="2800" b="1" dirty="0">
                <a:solidFill>
                  <a:srgbClr val="0070C0"/>
                </a:solidFill>
                <a:ea typeface="仿宋_GB2312" pitchFamily="49" charset="-122"/>
              </a:rPr>
              <a:t>与过流断面</a:t>
            </a:r>
            <a:r>
              <a:rPr lang="en-US" altLang="zh-CN" sz="2800" b="1" dirty="0">
                <a:solidFill>
                  <a:srgbClr val="0070C0"/>
                </a:solidFill>
                <a:ea typeface="仿宋_GB2312" pitchFamily="49" charset="-122"/>
              </a:rPr>
              <a:t>1</a:t>
            </a:r>
            <a:r>
              <a:rPr lang="zh-CN" altLang="en-US" sz="2800" b="1" dirty="0">
                <a:solidFill>
                  <a:srgbClr val="0070C0"/>
                </a:solidFill>
                <a:ea typeface="仿宋_GB2312" pitchFamily="49" charset="-122"/>
              </a:rPr>
              <a:t>的液体动量变化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997585" y="3987165"/>
          <a:ext cx="5808345" cy="123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r:id="rId7" imgW="1993900" imgH="393700" progId="Equation.KSEE3">
                  <p:embed/>
                </p:oleObj>
              </mc:Choice>
              <mc:Fallback>
                <p:oleObj r:id="rId7" imgW="1993900" imgH="3937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7585" y="3987165"/>
                        <a:ext cx="5808345" cy="123380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73380" y="5986145"/>
            <a:ext cx="4662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5"/>
                </a:solidFill>
                <a:ea typeface="仿宋_GB2312" pitchFamily="49" charset="-122"/>
                <a:sym typeface="+mn-ea"/>
              </a:rPr>
              <a:t>例：液体在指定方向</a:t>
            </a:r>
            <a:r>
              <a:rPr lang="en-US" altLang="zh-CN" sz="2400" b="1" dirty="0">
                <a:solidFill>
                  <a:schemeClr val="accent5"/>
                </a:solidFill>
                <a:ea typeface="仿宋_GB2312" pitchFamily="49" charset="-122"/>
                <a:sym typeface="+mn-ea"/>
              </a:rPr>
              <a:t>x</a:t>
            </a:r>
            <a:r>
              <a:rPr lang="zh-CN" altLang="zh-CN" sz="2400" b="1" dirty="0">
                <a:solidFill>
                  <a:schemeClr val="accent5"/>
                </a:solidFill>
                <a:ea typeface="仿宋_GB2312" pitchFamily="49" charset="-122"/>
                <a:sym typeface="+mn-ea"/>
              </a:rPr>
              <a:t>的动量方程</a:t>
            </a:r>
            <a:endParaRPr lang="zh-CN" altLang="en-US" sz="2400"/>
          </a:p>
        </p:txBody>
      </p:sp>
      <p:graphicFrame>
        <p:nvGraphicFramePr>
          <p:cNvPr id="7" name="对象 6"/>
          <p:cNvGraphicFramePr/>
          <p:nvPr/>
        </p:nvGraphicFramePr>
        <p:xfrm>
          <a:off x="5035550" y="5944235"/>
          <a:ext cx="3270250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r:id="rId9" imgW="1562100" imgH="254000" progId="Equation.KSEE3">
                  <p:embed/>
                </p:oleObj>
              </mc:Choice>
              <mc:Fallback>
                <p:oleObj r:id="rId9" imgW="1562100" imgH="2540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35550" y="5944235"/>
                        <a:ext cx="3270250" cy="502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占位符 29698"/>
          <p:cNvSpPr>
            <a:spLocks noGrp="1"/>
          </p:cNvSpPr>
          <p:nvPr/>
        </p:nvSpPr>
        <p:spPr>
          <a:xfrm>
            <a:off x="774065" y="5336540"/>
            <a:ext cx="4639945" cy="452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  <a:sym typeface="+mn-ea"/>
              </a:rPr>
              <a:t>注：矢量方程</a:t>
            </a:r>
          </a:p>
          <a:p>
            <a:pPr>
              <a:buNone/>
            </a:pPr>
            <a:endParaRPr lang="zh-CN" altLang="en-US" b="1" dirty="0">
              <a:solidFill>
                <a:schemeClr val="tx1"/>
              </a:solidFill>
              <a:ea typeface="仿宋_GB2312" pitchFamily="49" charset="-122"/>
              <a:sym typeface="+mn-ea"/>
            </a:endParaRPr>
          </a:p>
        </p:txBody>
      </p:sp>
      <p:graphicFrame>
        <p:nvGraphicFramePr>
          <p:cNvPr id="14" name="对象 13"/>
          <p:cNvGraphicFramePr/>
          <p:nvPr/>
        </p:nvGraphicFramePr>
        <p:xfrm>
          <a:off x="3253740" y="5412740"/>
          <a:ext cx="226568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r:id="rId11" imgW="1054100" imgH="215900" progId="Equation.KSEE3">
                  <p:embed/>
                </p:oleObj>
              </mc:Choice>
              <mc:Fallback>
                <p:oleObj r:id="rId11" imgW="1054100" imgH="215900" progId="Equation.KSEE3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53740" y="5412740"/>
                        <a:ext cx="226568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2769"/>
          <p:cNvSpPr>
            <a:spLocks noGrp="1"/>
          </p:cNvSpPr>
          <p:nvPr>
            <p:ph type="title"/>
          </p:nvPr>
        </p:nvSpPr>
        <p:spPr>
          <a:xfrm>
            <a:off x="625475" y="767715"/>
            <a:ext cx="3870325" cy="677545"/>
          </a:xfrm>
        </p:spPr>
        <p:txBody>
          <a:bodyPr anchor="b"/>
          <a:lstStyle/>
          <a:p>
            <a:r>
              <a:rPr lang="zh-CN" altLang="en-US" sz="3200" b="1" dirty="0">
                <a:ea typeface="仿宋_GB2312" pitchFamily="49" charset="-122"/>
              </a:rPr>
              <a:t>液流动量方程的应用</a:t>
            </a:r>
            <a:endParaRPr lang="zh-CN" altLang="en-US" sz="3200" b="1">
              <a:ea typeface="仿宋_GB2312" pitchFamily="49" charset="-122"/>
            </a:endParaRPr>
          </a:p>
        </p:txBody>
      </p:sp>
      <p:sp>
        <p:nvSpPr>
          <p:cNvPr id="32779" name="右箭头 32778"/>
          <p:cNvSpPr/>
          <p:nvPr/>
        </p:nvSpPr>
        <p:spPr>
          <a:xfrm>
            <a:off x="3902075" y="2286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2782" name="图片 32781" descr="D:\Document\教学\液压系统教学\图片\位图\2004\2-1-4.jpg"/>
          <p:cNvPicPr>
            <a:picLocks noChangeAspect="1"/>
          </p:cNvPicPr>
          <p:nvPr/>
        </p:nvPicPr>
        <p:blipFill>
          <a:blip r:embed="rId3">
            <a:lum bright="-17999" contrast="54000"/>
          </a:blip>
          <a:srcRect l="3079" t="3512" r="5532" b="2478"/>
          <a:stretch>
            <a:fillRect/>
          </a:stretch>
        </p:blipFill>
        <p:spPr>
          <a:xfrm>
            <a:off x="4879340" y="1223010"/>
            <a:ext cx="3902075" cy="24815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83" name="矩形 32782"/>
          <p:cNvSpPr/>
          <p:nvPr/>
        </p:nvSpPr>
        <p:spPr>
          <a:xfrm>
            <a:off x="625475" y="1981200"/>
            <a:ext cx="3276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r>
              <a:rPr lang="zh-CN" altLang="en-US" sz="2800" b="1" dirty="0">
                <a:solidFill>
                  <a:srgbClr val="CC6600"/>
                </a:solidFill>
                <a:latin typeface="Tahoma" panose="020B0604030504040204" pitchFamily="34" charset="0"/>
                <a:ea typeface="楷体_GB2312" pitchFamily="49" charset="-122"/>
              </a:rPr>
              <a:t>求阀心所受到某一方向的稳态液动力</a:t>
            </a:r>
            <a:endParaRPr lang="zh-CN" altLang="en-US" sz="2800" b="1">
              <a:solidFill>
                <a:srgbClr val="CC6600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9455" y="3811270"/>
            <a:ext cx="7448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/>
              <a:t>解</a:t>
            </a:r>
            <a:r>
              <a:rPr lang="zh-CN" altLang="en-US"/>
              <a:t>：</a:t>
            </a:r>
          </a:p>
        </p:txBody>
      </p:sp>
      <p:graphicFrame>
        <p:nvGraphicFramePr>
          <p:cNvPr id="11" name="对象 10"/>
          <p:cNvGraphicFramePr/>
          <p:nvPr/>
        </p:nvGraphicFramePr>
        <p:xfrm>
          <a:off x="892175" y="4499610"/>
          <a:ext cx="6781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r:id="rId4" imgW="7746365" imgH="760095" progId="Equation.KSEE3">
                  <p:embed/>
                </p:oleObj>
              </mc:Choice>
              <mc:Fallback>
                <p:oleObj r:id="rId4" imgW="7746365" imgH="76009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2175" y="4499610"/>
                        <a:ext cx="67818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2863" y="128588"/>
            <a:ext cx="4038600" cy="679450"/>
          </a:xfrm>
          <a:prstGeom prst="rect">
            <a:avLst/>
          </a:prstGeom>
          <a:noFill/>
          <a:ln w="38100" cmpd="dbl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993300"/>
                </a:solidFill>
                <a:ea typeface="幼圆" pitchFamily="49" charset="-122"/>
              </a:rPr>
              <a:t>局部压力损失计算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990600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CN" altLang="en-US" sz="2400" b="1" dirty="0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液体流经管道的弯头、管接头、突变截面以及阀口、滤网等局部装置时，液流会产生旋涡，并产生强烈的紊动现象，因此而造成的压力损失称为</a:t>
            </a:r>
            <a:r>
              <a:rPr kumimoji="0" lang="zh-CN" altLang="en-US" sz="2400" b="1" dirty="0">
                <a:solidFill>
                  <a:srgbClr val="CC3300"/>
                </a:solidFill>
                <a:latin typeface="Arial" charset="0"/>
                <a:ea typeface="华文中宋" pitchFamily="2" charset="-122"/>
              </a:rPr>
              <a:t>局部压力损失</a:t>
            </a:r>
            <a:r>
              <a:rPr kumimoji="0" lang="zh-CN" altLang="en-US" sz="2400" b="1" dirty="0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。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81000" y="243840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b="1">
                <a:solidFill>
                  <a:srgbClr val="CC3300"/>
                </a:solidFill>
                <a:latin typeface="Arial" charset="0"/>
                <a:ea typeface="华文中宋" pitchFamily="2" charset="-122"/>
              </a:rPr>
              <a:t>局部压力损失计算：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038600" y="29718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局部阻力系数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6319838" y="2957513"/>
          <a:ext cx="3508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3" imgW="126720" imgH="203040" progId="Equation.DSMT4">
                  <p:embed/>
                </p:oleObj>
              </mc:Choice>
              <mc:Fallback>
                <p:oleObj name="Equation" r:id="rId3" imgW="126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2957513"/>
                        <a:ext cx="3508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9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733800" y="3581400"/>
            <a:ext cx="518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一般通过实验来确定；各种局部装置结构的局部阻力系数可查有关手册。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28600" y="44958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b="1">
                <a:solidFill>
                  <a:srgbClr val="CC3300"/>
                </a:solidFill>
                <a:latin typeface="Arial" charset="0"/>
                <a:ea typeface="华文中宋" pitchFamily="2" charset="-122"/>
              </a:rPr>
              <a:t>流经各种阀类的局部压力损失计算：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1371600" y="5105400"/>
          <a:ext cx="21653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5" imgW="1041120" imgH="507960" progId="Equation.DSMT4">
                  <p:embed/>
                </p:oleObj>
              </mc:Choice>
              <mc:Fallback>
                <p:oleObj name="Equation" r:id="rId5" imgW="10411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05400"/>
                        <a:ext cx="2165350" cy="11890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9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971800"/>
            <a:ext cx="1619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7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矩形 37895"/>
          <p:cNvSpPr/>
          <p:nvPr/>
        </p:nvSpPr>
        <p:spPr>
          <a:xfrm>
            <a:off x="1693545" y="281940"/>
            <a:ext cx="13106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粘性 </a:t>
            </a:r>
            <a:endParaRPr lang="en-US" altLang="zh-CN" sz="2800" dirty="0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6960" y="1788795"/>
            <a:ext cx="7699375" cy="953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n>
                  <a:noFill/>
                </a:ln>
                <a:solidFill>
                  <a:srgbClr val="CC3300"/>
                </a:solidFill>
                <a:sym typeface="+mn-ea"/>
              </a:rPr>
              <a:t>    </a:t>
            </a:r>
            <a:r>
              <a:rPr lang="zh-CN" altLang="en-US" sz="2800" b="1" u="sng" dirty="0">
                <a:ln>
                  <a:noFill/>
                </a:ln>
                <a:solidFill>
                  <a:srgbClr val="CC3300"/>
                </a:solidFill>
                <a:sym typeface="+mn-ea"/>
              </a:rPr>
              <a:t>特指液体流动时</a:t>
            </a:r>
            <a:r>
              <a:rPr lang="zh-CN" altLang="en-US" sz="2800" b="1" dirty="0">
                <a:ln>
                  <a:noFill/>
                </a:ln>
                <a:solidFill>
                  <a:srgbClr val="CC3300"/>
                </a:solidFill>
                <a:sym typeface="+mn-ea"/>
              </a:rPr>
              <a:t>，</a:t>
            </a:r>
            <a:r>
              <a:rPr lang="zh-CN" altLang="en-US" sz="2800" b="1" dirty="0">
                <a:ln>
                  <a:noFill/>
                </a:ln>
                <a:sym typeface="+mn-ea"/>
              </a:rPr>
              <a:t>由于液体分子之间的内聚力而产生的一种内摩擦力。</a:t>
            </a:r>
            <a:endParaRPr lang="zh-CN" altLang="en-US" sz="2800" b="1" baseline="30000" dirty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131" name="图片 5130" descr="F:\教学\投影\icon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5122" descr="E:\教学\投影\icon3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65" y="927100"/>
            <a:ext cx="3067050" cy="238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5" y="1689735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9945" name="组合 39944"/>
          <p:cNvGrpSpPr/>
          <p:nvPr/>
        </p:nvGrpSpPr>
        <p:grpSpPr>
          <a:xfrm>
            <a:off x="909320" y="3866515"/>
            <a:ext cx="5318125" cy="2390775"/>
            <a:chOff x="2305" y="504"/>
            <a:chExt cx="8315" cy="3742"/>
          </a:xfrm>
        </p:grpSpPr>
        <p:sp>
          <p:nvSpPr>
            <p:cNvPr id="39946" name="矩形 39945"/>
            <p:cNvSpPr/>
            <p:nvPr/>
          </p:nvSpPr>
          <p:spPr>
            <a:xfrm>
              <a:off x="3050" y="1625"/>
              <a:ext cx="5940" cy="2080"/>
            </a:xfrm>
            <a:prstGeom prst="rect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 eaLnBrk="0" hangingPunct="0"/>
              <a:endParaRPr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7" name="矩形 39946"/>
            <p:cNvSpPr/>
            <p:nvPr/>
          </p:nvSpPr>
          <p:spPr>
            <a:xfrm>
              <a:off x="3000" y="1380"/>
              <a:ext cx="6000" cy="240"/>
            </a:xfrm>
            <a:prstGeom prst="rect">
              <a:avLst/>
            </a:prstGeom>
            <a:pattFill prst="wdUpDiag">
              <a:fgClr>
                <a:srgbClr val="CC6600"/>
              </a:fgClr>
              <a:bgClr>
                <a:srgbClr val="FFFFFF"/>
              </a:bgClr>
            </a:pattFill>
            <a:ln w="9525" cap="flat" cmpd="sng">
              <a:solidFill>
                <a:srgbClr val="CC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直接连接符 39947"/>
            <p:cNvSpPr/>
            <p:nvPr/>
          </p:nvSpPr>
          <p:spPr>
            <a:xfrm>
              <a:off x="4530" y="1705"/>
              <a:ext cx="0" cy="20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9949" name="右箭头 39948"/>
            <p:cNvSpPr/>
            <p:nvPr/>
          </p:nvSpPr>
          <p:spPr>
            <a:xfrm>
              <a:off x="9015" y="1203"/>
              <a:ext cx="690" cy="57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endParaRPr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0" name="文本框 39949"/>
            <p:cNvSpPr txBox="1"/>
            <p:nvPr/>
          </p:nvSpPr>
          <p:spPr>
            <a:xfrm>
              <a:off x="9654" y="1284"/>
              <a:ext cx="966" cy="7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 eaLnBrk="0" hangingPunct="0"/>
              <a:r>
                <a:rPr lang="en-US" altLang="zh-CN" b="1" i="1" err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</a:t>
              </a:r>
              <a:r>
                <a:rPr lang="en-US" altLang="zh-CN" b="1" i="1" baseline="-25000" err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x </a:t>
              </a:r>
              <a:endParaRPr lang="en-US" altLang="zh-CN" b="1" i="1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1" name="文本框 39950"/>
            <p:cNvSpPr txBox="1"/>
            <p:nvPr/>
          </p:nvSpPr>
          <p:spPr>
            <a:xfrm>
              <a:off x="2305" y="2131"/>
              <a:ext cx="288" cy="7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just" eaLnBrk="0" hangingPunct="0"/>
              <a:endParaRPr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9952" name="组合 39951"/>
            <p:cNvGrpSpPr/>
            <p:nvPr/>
          </p:nvGrpSpPr>
          <p:grpSpPr>
            <a:xfrm>
              <a:off x="4499" y="549"/>
              <a:ext cx="710" cy="1108"/>
              <a:chOff x="2084" y="2562"/>
              <a:chExt cx="710" cy="1108"/>
            </a:xfrm>
          </p:grpSpPr>
          <p:sp>
            <p:nvSpPr>
              <p:cNvPr id="39953" name="直接连接符 39952"/>
              <p:cNvSpPr/>
              <p:nvPr/>
            </p:nvSpPr>
            <p:spPr>
              <a:xfrm flipV="1">
                <a:off x="2109" y="2895"/>
                <a:ext cx="0" cy="775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9954" name="文本框 39953"/>
              <p:cNvSpPr txBox="1"/>
              <p:nvPr/>
            </p:nvSpPr>
            <p:spPr>
              <a:xfrm>
                <a:off x="2084" y="2562"/>
                <a:ext cx="710" cy="6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 eaLnBrk="0" hangingPunct="0"/>
                <a:r>
                  <a:rPr lang="en-US" altLang="zh-CN" sz="2000" b="1" i="1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y</a:t>
                </a:r>
              </a:p>
            </p:txBody>
          </p:sp>
        </p:grpSp>
        <p:grpSp>
          <p:nvGrpSpPr>
            <p:cNvPr id="39955" name="组合 39954"/>
            <p:cNvGrpSpPr/>
            <p:nvPr/>
          </p:nvGrpSpPr>
          <p:grpSpPr>
            <a:xfrm>
              <a:off x="8955" y="3625"/>
              <a:ext cx="1027" cy="621"/>
              <a:chOff x="2109" y="3636"/>
              <a:chExt cx="1027" cy="621"/>
            </a:xfrm>
          </p:grpSpPr>
          <p:sp>
            <p:nvSpPr>
              <p:cNvPr id="39956" name="直接连接符 39955"/>
              <p:cNvSpPr/>
              <p:nvPr/>
            </p:nvSpPr>
            <p:spPr>
              <a:xfrm>
                <a:off x="2109" y="3670"/>
                <a:ext cx="570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9957" name="文本框 39956"/>
              <p:cNvSpPr txBox="1"/>
              <p:nvPr/>
            </p:nvSpPr>
            <p:spPr>
              <a:xfrm>
                <a:off x="2540" y="3636"/>
                <a:ext cx="596" cy="6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 eaLnBrk="0" hangingPunct="0"/>
                <a:r>
                  <a:rPr lang="en-US" altLang="zh-CN" sz="2000" b="1" i="1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x</a:t>
                </a:r>
              </a:p>
            </p:txBody>
          </p:sp>
        </p:grpSp>
        <p:sp>
          <p:nvSpPr>
            <p:cNvPr id="39958" name="文本框 39957"/>
            <p:cNvSpPr txBox="1"/>
            <p:nvPr/>
          </p:nvSpPr>
          <p:spPr>
            <a:xfrm>
              <a:off x="2340" y="3408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i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9959" name="文本框 39958"/>
            <p:cNvSpPr txBox="1"/>
            <p:nvPr/>
          </p:nvSpPr>
          <p:spPr>
            <a:xfrm>
              <a:off x="2310" y="1128"/>
              <a:ext cx="720" cy="67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i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9960" name="矩形 39959"/>
            <p:cNvSpPr/>
            <p:nvPr/>
          </p:nvSpPr>
          <p:spPr>
            <a:xfrm>
              <a:off x="3015" y="3645"/>
              <a:ext cx="6000" cy="240"/>
            </a:xfrm>
            <a:prstGeom prst="rect">
              <a:avLst/>
            </a:prstGeom>
            <a:pattFill prst="wdUpDiag">
              <a:fgClr>
                <a:srgbClr val="CC6600"/>
              </a:fgClr>
              <a:bgClr>
                <a:srgbClr val="FFFFFF"/>
              </a:bgClr>
            </a:pattFill>
            <a:ln w="9525" cap="flat" cmpd="sng">
              <a:solidFill>
                <a:srgbClr val="CC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任意多边形 39960"/>
            <p:cNvSpPr/>
            <p:nvPr/>
          </p:nvSpPr>
          <p:spPr>
            <a:xfrm flipV="1">
              <a:off x="4560" y="1596"/>
              <a:ext cx="1259" cy="2028"/>
            </a:xfrm>
            <a:custGeom>
              <a:avLst/>
              <a:gdLst>
                <a:gd name="txL" fmla="*/ 0 w 21585"/>
                <a:gd name="txT" fmla="*/ 0 h 21600"/>
                <a:gd name="txR" fmla="*/ 21585 w 21585"/>
                <a:gd name="txB" fmla="*/ 21600 h 21600"/>
              </a:gdLst>
              <a:ahLst/>
              <a:cxnLst>
                <a:cxn ang="270">
                  <a:pos x="0" y="0"/>
                </a:cxn>
                <a:cxn ang="0">
                  <a:pos x="21585" y="20800"/>
                </a:cxn>
                <a:cxn ang="90">
                  <a:pos x="0" y="21600"/>
                </a:cxn>
              </a:cxnLst>
              <a:rect l="txL" t="txT" r="txR" b="txB"/>
              <a:pathLst>
                <a:path w="21585" h="21600" fill="none">
                  <a:moveTo>
                    <a:pt x="0" y="0"/>
                  </a:moveTo>
                  <a:arcTo wR="21600" hR="21600" stAng="-5400000" swAng="5272646"/>
                </a:path>
                <a:path w="21585" h="21600" stroke="0">
                  <a:moveTo>
                    <a:pt x="0" y="0"/>
                  </a:moveTo>
                  <a:arcTo wR="21600" hR="21600" stAng="-5400000" swAng="5272646"/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直接连接符 39961"/>
            <p:cNvSpPr/>
            <p:nvPr/>
          </p:nvSpPr>
          <p:spPr>
            <a:xfrm>
              <a:off x="4515" y="1797"/>
              <a:ext cx="12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63" name="直接连接符 39962"/>
            <p:cNvSpPr/>
            <p:nvPr/>
          </p:nvSpPr>
          <p:spPr>
            <a:xfrm>
              <a:off x="4500" y="2100"/>
              <a:ext cx="12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64" name="直接连接符 39963"/>
            <p:cNvSpPr/>
            <p:nvPr/>
          </p:nvSpPr>
          <p:spPr>
            <a:xfrm>
              <a:off x="4500" y="2340"/>
              <a:ext cx="12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65" name="直接连接符 39964"/>
            <p:cNvSpPr/>
            <p:nvPr/>
          </p:nvSpPr>
          <p:spPr>
            <a:xfrm>
              <a:off x="4500" y="2580"/>
              <a:ext cx="113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66" name="直接连接符 39965"/>
            <p:cNvSpPr/>
            <p:nvPr/>
          </p:nvSpPr>
          <p:spPr>
            <a:xfrm>
              <a:off x="4500" y="2820"/>
              <a:ext cx="10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67" name="直接连接符 39966"/>
            <p:cNvSpPr/>
            <p:nvPr/>
          </p:nvSpPr>
          <p:spPr>
            <a:xfrm>
              <a:off x="4500" y="3060"/>
              <a:ext cx="9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68" name="直接连接符 39967"/>
            <p:cNvSpPr/>
            <p:nvPr/>
          </p:nvSpPr>
          <p:spPr>
            <a:xfrm>
              <a:off x="4500" y="3300"/>
              <a:ext cx="7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69" name="直接连接符 39968"/>
            <p:cNvSpPr/>
            <p:nvPr/>
          </p:nvSpPr>
          <p:spPr>
            <a:xfrm>
              <a:off x="4500" y="3483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70" name="文本框 39969"/>
            <p:cNvSpPr txBox="1"/>
            <p:nvPr/>
          </p:nvSpPr>
          <p:spPr>
            <a:xfrm>
              <a:off x="3900" y="3111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i="1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9971" name="右箭头 39970"/>
            <p:cNvSpPr/>
            <p:nvPr/>
          </p:nvSpPr>
          <p:spPr>
            <a:xfrm>
              <a:off x="5580" y="1128"/>
              <a:ext cx="1440" cy="156"/>
            </a:xfrm>
            <a:prstGeom prst="rightArrow">
              <a:avLst>
                <a:gd name="adj1" fmla="val 50000"/>
                <a:gd name="adj2" fmla="val 230769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文本框 39971"/>
            <p:cNvSpPr txBox="1"/>
            <p:nvPr/>
          </p:nvSpPr>
          <p:spPr>
            <a:xfrm>
              <a:off x="5760" y="504"/>
              <a:ext cx="966" cy="7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 eaLnBrk="0" hangingPunct="0"/>
              <a:r>
                <a:rPr lang="en-US" altLang="zh-CN" b="1" i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u</a:t>
              </a:r>
              <a:r>
                <a:rPr lang="en-US" altLang="zh-CN" b="1" i="1" baseline="-25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endParaRPr lang="en-US" altLang="zh-CN" b="1" i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32535" y="3309620"/>
            <a:ext cx="2192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2800" b="1" dirty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粘性实验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l="69903" b="41072"/>
          <a:stretch>
            <a:fillRect/>
          </a:stretch>
        </p:blipFill>
        <p:spPr>
          <a:xfrm>
            <a:off x="6282690" y="3308985"/>
            <a:ext cx="2493645" cy="31540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52245" y="1165225"/>
            <a:ext cx="20675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 dirty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b="1" dirty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1)粘性定义</a:t>
            </a:r>
            <a:endParaRPr lang="en-US" altLang="zh-CN" sz="2800" b="1" dirty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85725" y="109538"/>
            <a:ext cx="5291138" cy="679450"/>
          </a:xfrm>
          <a:prstGeom prst="rect">
            <a:avLst/>
          </a:prstGeom>
          <a:noFill/>
          <a:ln w="38100" cmpd="dbl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993300"/>
                </a:solidFill>
                <a:ea typeface="幼圆" pitchFamily="49" charset="-122"/>
              </a:rPr>
              <a:t>管路中的总压力损失计算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09600" y="990600"/>
          <a:ext cx="53736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3" imgW="2070000" imgH="253800" progId="Equation.DSMT4">
                  <p:embed/>
                </p:oleObj>
              </mc:Choice>
              <mc:Fallback>
                <p:oleObj name="Equation" r:id="rId3" imgW="2070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5373688" cy="685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9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1438" y="3429000"/>
            <a:ext cx="4787900" cy="679450"/>
          </a:xfrm>
          <a:prstGeom prst="rect">
            <a:avLst/>
          </a:prstGeom>
          <a:noFill/>
          <a:ln w="38100" cmpd="dbl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993300"/>
                </a:solidFill>
                <a:ea typeface="幼圆" pitchFamily="49" charset="-122"/>
              </a:rPr>
              <a:t>减小压力损失措施：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066800" y="4343400"/>
            <a:ext cx="39036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kumimoji="0" lang="zh-CN" altLang="en-US" sz="2800" b="1">
                <a:latin typeface="Arial" charset="0"/>
                <a:ea typeface="华文中宋" pitchFamily="2" charset="-122"/>
              </a:rPr>
              <a:t>减小流速；</a:t>
            </a:r>
          </a:p>
          <a:p>
            <a:pPr algn="l">
              <a:buFontTx/>
              <a:buChar char="•"/>
            </a:pPr>
            <a:r>
              <a:rPr kumimoji="0" lang="zh-CN" altLang="en-US" sz="2800" b="1">
                <a:latin typeface="Arial" charset="0"/>
                <a:ea typeface="华文中宋" pitchFamily="2" charset="-122"/>
              </a:rPr>
              <a:t>缩短管道长度；</a:t>
            </a:r>
          </a:p>
          <a:p>
            <a:pPr algn="l">
              <a:buFontTx/>
              <a:buChar char="•"/>
            </a:pPr>
            <a:r>
              <a:rPr kumimoji="0" lang="zh-CN" altLang="en-US" sz="2800" b="1">
                <a:latin typeface="Arial" charset="0"/>
                <a:ea typeface="华文中宋" pitchFamily="2" charset="-122"/>
              </a:rPr>
              <a:t>减少管道截面的突变；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5029200" y="4114800"/>
            <a:ext cx="3276600" cy="609600"/>
          </a:xfrm>
          <a:prstGeom prst="wedgeRoundRectCallout">
            <a:avLst>
              <a:gd name="adj1" fmla="val -114486"/>
              <a:gd name="adj2" fmla="val 41407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>
                <a:ea typeface="华文行楷" pitchFamily="2" charset="-122"/>
              </a:rPr>
              <a:t>流速影响最大；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17" y="1772429"/>
            <a:ext cx="55721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2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57200" y="457200"/>
            <a:ext cx="7793038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3600">
                <a:solidFill>
                  <a:srgbClr val="000099"/>
                </a:solidFill>
                <a:latin typeface="宋体" charset="-122"/>
              </a:rPr>
              <a:t>§</a:t>
            </a:r>
            <a:r>
              <a:rPr lang="en-US" altLang="zh-CN" sz="3600">
                <a:solidFill>
                  <a:srgbClr val="000099"/>
                </a:solidFill>
              </a:rPr>
              <a:t>1-5  </a:t>
            </a:r>
            <a:r>
              <a:rPr lang="zh-CN" altLang="en-US" sz="3600">
                <a:solidFill>
                  <a:srgbClr val="000099"/>
                </a:solidFill>
              </a:rPr>
              <a:t>孔口和缝隙流动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295400" y="1143000"/>
            <a:ext cx="624840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534400" cy="822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zh-CN" altLang="en-US">
                <a:ea typeface="华文行楷" pitchFamily="2" charset="-122"/>
              </a:rPr>
              <a:t>液压传动中常利用流经阀的小孔和缝隙来控制流量，达到调速和调压的目的，另外液压元件的泄露也属于缝隙流动。</a:t>
            </a:r>
            <a:endParaRPr lang="zh-CN" altLang="en-US"/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>
            <a:off x="1066800" y="38862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391728" y="3674852"/>
            <a:ext cx="500907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3300"/>
                </a:solidFill>
              </a:rPr>
              <a:t>薄壁孔      （</a:t>
            </a:r>
            <a:r>
              <a:rPr lang="en-US" altLang="zh-CN" sz="2800" b="1" dirty="0">
                <a:solidFill>
                  <a:srgbClr val="993300"/>
                </a:solidFill>
              </a:rPr>
              <a:t>l/d≤0.5)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422639" y="4234985"/>
            <a:ext cx="484373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3300"/>
                </a:solidFill>
              </a:rPr>
              <a:t>细长孔       （</a:t>
            </a:r>
            <a:r>
              <a:rPr lang="en-US" altLang="zh-CN" sz="2800" b="1" dirty="0">
                <a:solidFill>
                  <a:srgbClr val="993300"/>
                </a:solidFill>
              </a:rPr>
              <a:t>l/d&gt;4)           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28600" y="2133600"/>
            <a:ext cx="4038600" cy="679450"/>
          </a:xfrm>
          <a:prstGeom prst="rect">
            <a:avLst/>
          </a:prstGeom>
          <a:noFill/>
          <a:ln w="38100" cmpd="dbl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993300"/>
                </a:solidFill>
                <a:ea typeface="幼圆" pitchFamily="49" charset="-122"/>
              </a:rPr>
              <a:t>一</a:t>
            </a:r>
            <a:r>
              <a:rPr lang="en-US" altLang="zh-CN" sz="3600" b="1">
                <a:solidFill>
                  <a:srgbClr val="993300"/>
                </a:solidFill>
                <a:ea typeface="幼圆" pitchFamily="49" charset="-122"/>
              </a:rPr>
              <a:t>. </a:t>
            </a:r>
            <a:r>
              <a:rPr lang="zh-CN" altLang="en-US" sz="3600" b="1">
                <a:solidFill>
                  <a:srgbClr val="993300"/>
                </a:solidFill>
                <a:ea typeface="幼圆" pitchFamily="49" charset="-122"/>
              </a:rPr>
              <a:t>孔口液流特性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533400" y="3124200"/>
            <a:ext cx="488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b="1">
                <a:solidFill>
                  <a:srgbClr val="CC3300"/>
                </a:solidFill>
                <a:latin typeface="Arial" charset="0"/>
                <a:ea typeface="华文中宋" pitchFamily="2" charset="-122"/>
              </a:rPr>
              <a:t>小孔分类</a:t>
            </a:r>
            <a:r>
              <a:rPr kumimoji="0" lang="zh-CN" altLang="en-US" b="1">
                <a:solidFill>
                  <a:srgbClr val="CC3300"/>
                </a:solidFill>
                <a:latin typeface="Arial" charset="0"/>
                <a:ea typeface="华文中宋" pitchFamily="2" charset="-122"/>
                <a:sym typeface="Wingdings" pitchFamily="2" charset="2"/>
              </a:rPr>
              <a:t>（根据小孔的长径比 </a:t>
            </a:r>
            <a:r>
              <a:rPr kumimoji="0" lang="en-US" altLang="zh-CN" b="1" i="1">
                <a:solidFill>
                  <a:srgbClr val="CC3300"/>
                </a:solidFill>
                <a:latin typeface="Arial" charset="0"/>
                <a:ea typeface="华文中宋" pitchFamily="2" charset="-122"/>
                <a:sym typeface="Wingdings" pitchFamily="2" charset="2"/>
              </a:rPr>
              <a:t>l/d</a:t>
            </a:r>
            <a:r>
              <a:rPr kumimoji="0" lang="zh-CN" altLang="en-US" b="1">
                <a:solidFill>
                  <a:srgbClr val="CC3300"/>
                </a:solidFill>
                <a:latin typeface="Arial" charset="0"/>
                <a:ea typeface="华文中宋" pitchFamily="2" charset="-122"/>
                <a:sym typeface="Wingdings" pitchFamily="2" charset="2"/>
              </a:rPr>
              <a:t>）</a:t>
            </a:r>
            <a:endParaRPr kumimoji="0" lang="zh-CN" altLang="en-US" b="1">
              <a:solidFill>
                <a:srgbClr val="CC3300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422639" y="4768295"/>
            <a:ext cx="57229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3300"/>
                </a:solidFill>
              </a:rPr>
              <a:t>短孔          </a:t>
            </a:r>
            <a:r>
              <a:rPr lang="en-US" altLang="zh-CN" sz="2800" b="1" dirty="0" smtClean="0">
                <a:solidFill>
                  <a:srgbClr val="993300"/>
                </a:solidFill>
              </a:rPr>
              <a:t>(</a:t>
            </a:r>
            <a:r>
              <a:rPr lang="en-US" altLang="zh-CN" sz="2800" b="1" dirty="0">
                <a:solidFill>
                  <a:srgbClr val="993300"/>
                </a:solidFill>
              </a:rPr>
              <a:t>0.5&lt;l/d≤4)</a:t>
            </a:r>
          </a:p>
        </p:txBody>
      </p:sp>
    </p:spTree>
    <p:extLst>
      <p:ext uri="{BB962C8B-B14F-4D97-AF65-F5344CB8AC3E}">
        <p14:creationId xmlns:p14="http://schemas.microsoft.com/office/powerpoint/2010/main" val="3804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28600" y="8382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993300"/>
                </a:solidFill>
              </a:rPr>
              <a:t>流经薄壁小孔（</a:t>
            </a:r>
            <a:r>
              <a:rPr lang="en-US" altLang="zh-CN" sz="2800" b="1">
                <a:solidFill>
                  <a:srgbClr val="993300"/>
                </a:solidFill>
              </a:rPr>
              <a:t>l/d≤0.5)</a:t>
            </a:r>
            <a:r>
              <a:rPr lang="zh-CN" altLang="en-US" sz="2800" b="1">
                <a:solidFill>
                  <a:srgbClr val="993300"/>
                </a:solidFill>
              </a:rPr>
              <a:t>的流量          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810250" y="185738"/>
            <a:ext cx="3048000" cy="679450"/>
          </a:xfrm>
          <a:prstGeom prst="rect">
            <a:avLst/>
          </a:prstGeom>
          <a:noFill/>
          <a:ln w="38100" cmpd="dbl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993300"/>
                </a:solidFill>
                <a:ea typeface="幼圆" pitchFamily="49" charset="-122"/>
              </a:rPr>
              <a:t>孔口液流特性</a:t>
            </a:r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2117725" y="1524000"/>
          <a:ext cx="23463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3" imgW="990360" imgH="469800" progId="Equation.DSMT4">
                  <p:embed/>
                </p:oleObj>
              </mc:Choice>
              <mc:Fallback>
                <p:oleObj name="Equation" r:id="rId3" imgW="990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1524000"/>
                        <a:ext cx="2346325" cy="1100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9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AutoShape 12"/>
          <p:cNvSpPr>
            <a:spLocks noChangeArrowheads="1"/>
          </p:cNvSpPr>
          <p:nvPr/>
        </p:nvSpPr>
        <p:spPr bwMode="auto">
          <a:xfrm flipV="1">
            <a:off x="3276600" y="3048000"/>
            <a:ext cx="3276600" cy="609600"/>
          </a:xfrm>
          <a:prstGeom prst="wedgeEllipseCallout">
            <a:avLst>
              <a:gd name="adj1" fmla="val -51310"/>
              <a:gd name="adj2" fmla="val 1768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r>
              <a:rPr lang="zh-CN" altLang="en-US" b="1"/>
              <a:t>小孔通流截面积</a:t>
            </a:r>
          </a:p>
        </p:txBody>
      </p:sp>
      <p:sp>
        <p:nvSpPr>
          <p:cNvPr id="30733" name="AutoShape 13"/>
          <p:cNvSpPr>
            <a:spLocks noChangeArrowheads="1"/>
          </p:cNvSpPr>
          <p:nvPr/>
        </p:nvSpPr>
        <p:spPr bwMode="auto">
          <a:xfrm flipV="1">
            <a:off x="228600" y="2667000"/>
            <a:ext cx="2971800" cy="914400"/>
          </a:xfrm>
          <a:prstGeom prst="wedgeEllipseCallout">
            <a:avLst>
              <a:gd name="adj1" fmla="val 38778"/>
              <a:gd name="adj2" fmla="val 1015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r>
              <a:rPr lang="zh-CN" altLang="en-US" b="1"/>
              <a:t>流量系数</a:t>
            </a:r>
          </a:p>
          <a:p>
            <a:r>
              <a:rPr lang="zh-CN" altLang="en-US" b="1"/>
              <a:t>（取</a:t>
            </a:r>
            <a:r>
              <a:rPr lang="en-US" altLang="zh-CN" b="1"/>
              <a:t>0.61~0.62</a:t>
            </a:r>
            <a:r>
              <a:rPr lang="zh-CN" altLang="en-US" b="1"/>
              <a:t>）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09600" y="4267200"/>
            <a:ext cx="7239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3300"/>
                </a:solidFill>
              </a:rPr>
              <a:t>流经</a:t>
            </a:r>
            <a:r>
              <a:rPr lang="zh-CN" altLang="en-US" sz="2800" b="1" u="sng"/>
              <a:t>短孔（</a:t>
            </a:r>
            <a:r>
              <a:rPr lang="en-US" altLang="zh-CN" sz="2800" b="1" u="sng"/>
              <a:t>l/d&gt;4)</a:t>
            </a:r>
            <a:r>
              <a:rPr lang="zh-CN" altLang="en-US" sz="2800" b="1" u="sng"/>
              <a:t>的流量</a:t>
            </a:r>
            <a:r>
              <a:rPr lang="zh-CN" altLang="en-US" sz="2800" b="1">
                <a:solidFill>
                  <a:srgbClr val="993300"/>
                </a:solidFill>
              </a:rPr>
              <a:t>可用流经薄壁小孔的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3300"/>
                </a:solidFill>
              </a:rPr>
              <a:t>流量公式计算，但</a:t>
            </a:r>
            <a:r>
              <a:rPr lang="en-US" altLang="zh-CN" sz="2800" b="1" i="1">
                <a:solidFill>
                  <a:srgbClr val="993300"/>
                </a:solidFill>
              </a:rPr>
              <a:t>C</a:t>
            </a:r>
            <a:r>
              <a:rPr lang="en-US" altLang="zh-CN" sz="2800" b="1" i="1" baseline="-25000">
                <a:solidFill>
                  <a:srgbClr val="993300"/>
                </a:solidFill>
              </a:rPr>
              <a:t>d </a:t>
            </a:r>
            <a:r>
              <a:rPr lang="zh-CN" altLang="en-US" sz="2800" b="1">
                <a:solidFill>
                  <a:srgbClr val="993300"/>
                </a:solidFill>
              </a:rPr>
              <a:t>不同，一般取</a:t>
            </a:r>
            <a:r>
              <a:rPr lang="en-US" altLang="zh-CN" sz="2800" b="1" i="1">
                <a:solidFill>
                  <a:srgbClr val="993300"/>
                </a:solidFill>
              </a:rPr>
              <a:t>C</a:t>
            </a:r>
            <a:r>
              <a:rPr lang="en-US" altLang="zh-CN" sz="2800" b="1" i="1" baseline="-25000">
                <a:solidFill>
                  <a:srgbClr val="993300"/>
                </a:solidFill>
              </a:rPr>
              <a:t>d</a:t>
            </a:r>
            <a:r>
              <a:rPr lang="en-US" altLang="zh-CN" sz="2800" b="1" i="1">
                <a:solidFill>
                  <a:srgbClr val="993300"/>
                </a:solidFill>
              </a:rPr>
              <a:t>=0.82.</a:t>
            </a:r>
          </a:p>
        </p:txBody>
      </p:sp>
    </p:spTree>
    <p:extLst>
      <p:ext uri="{BB962C8B-B14F-4D97-AF65-F5344CB8AC3E}">
        <p14:creationId xmlns:p14="http://schemas.microsoft.com/office/powerpoint/2010/main" val="10006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3300"/>
                </a:solidFill>
              </a:rPr>
              <a:t>2.  </a:t>
            </a:r>
            <a:r>
              <a:rPr lang="zh-CN" altLang="en-US" sz="2800" b="1">
                <a:solidFill>
                  <a:srgbClr val="993300"/>
                </a:solidFill>
              </a:rPr>
              <a:t>流经细长小孔（ </a:t>
            </a:r>
            <a:r>
              <a:rPr lang="en-US" altLang="zh-CN" sz="2800" b="1"/>
              <a:t>l/d&gt;4</a:t>
            </a:r>
            <a:r>
              <a:rPr lang="en-US" altLang="zh-CN" sz="2800" b="1">
                <a:solidFill>
                  <a:srgbClr val="993300"/>
                </a:solidFill>
              </a:rPr>
              <a:t>)</a:t>
            </a:r>
            <a:r>
              <a:rPr lang="zh-CN" altLang="en-US" sz="2800" b="1">
                <a:solidFill>
                  <a:srgbClr val="993300"/>
                </a:solidFill>
              </a:rPr>
              <a:t>的流量    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810250" y="185738"/>
            <a:ext cx="3048000" cy="679450"/>
          </a:xfrm>
          <a:prstGeom prst="rect">
            <a:avLst/>
          </a:prstGeom>
          <a:noFill/>
          <a:ln w="38100" cmpd="dbl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993300"/>
                </a:solidFill>
                <a:ea typeface="幼圆" pitchFamily="49" charset="-122"/>
              </a:rPr>
              <a:t>孔口液流特性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048000" y="2209800"/>
          <a:ext cx="2197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3" imgW="927000" imgH="444240" progId="Equation.DSMT4">
                  <p:embed/>
                </p:oleObj>
              </mc:Choice>
              <mc:Fallback>
                <p:oleObj name="Equation" r:id="rId3" imgW="927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09800"/>
                        <a:ext cx="2197100" cy="1041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9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AutoShape 5"/>
          <p:cNvSpPr>
            <a:spLocks noChangeArrowheads="1"/>
          </p:cNvSpPr>
          <p:nvPr/>
        </p:nvSpPr>
        <p:spPr bwMode="auto">
          <a:xfrm flipV="1">
            <a:off x="4191000" y="4419600"/>
            <a:ext cx="3276600" cy="609600"/>
          </a:xfrm>
          <a:prstGeom prst="wedgeEllipseCallout">
            <a:avLst>
              <a:gd name="adj1" fmla="val -42250"/>
              <a:gd name="adj2" fmla="val 29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r>
              <a:rPr lang="zh-CN" altLang="en-US" b="1"/>
              <a:t>小孔通流截面积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 flipV="1">
            <a:off x="1295400" y="4038600"/>
            <a:ext cx="2286000" cy="685800"/>
          </a:xfrm>
          <a:prstGeom prst="wedgeEllipseCallout">
            <a:avLst>
              <a:gd name="adj1" fmla="val 59856"/>
              <a:gd name="adj2" fmla="val 2629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r>
              <a:rPr lang="zh-CN" altLang="en-US" b="1"/>
              <a:t>小孔直径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295400" y="1676400"/>
            <a:ext cx="567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流动属层流，可直接按直管流量公式计算</a:t>
            </a:r>
          </a:p>
        </p:txBody>
      </p:sp>
    </p:spTree>
    <p:extLst>
      <p:ext uri="{BB962C8B-B14F-4D97-AF65-F5344CB8AC3E}">
        <p14:creationId xmlns:p14="http://schemas.microsoft.com/office/powerpoint/2010/main" val="41705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09600" y="10668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从上两式</a:t>
            </a:r>
            <a:r>
              <a:rPr kumimoji="0" lang="en-US" altLang="zh-CN" b="1">
                <a:solidFill>
                  <a:srgbClr val="000099"/>
                </a:solidFill>
                <a:latin typeface="华文中宋"/>
                <a:ea typeface="华文中宋" pitchFamily="2" charset="-122"/>
              </a:rPr>
              <a:t>——</a:t>
            </a: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流经薄壁小孔和细长小孔的流量公式可看出：   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810250" y="185738"/>
            <a:ext cx="3048000" cy="679450"/>
          </a:xfrm>
          <a:prstGeom prst="rect">
            <a:avLst/>
          </a:prstGeom>
          <a:noFill/>
          <a:ln w="38100" cmpd="dbl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993300"/>
                </a:solidFill>
                <a:ea typeface="幼圆" pitchFamily="49" charset="-122"/>
              </a:rPr>
              <a:t>孔口液流特性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438400" y="3657600"/>
          <a:ext cx="2209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57600"/>
                        <a:ext cx="2209800" cy="6794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 cmpd="dbl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AutoShape 5"/>
          <p:cNvSpPr>
            <a:spLocks noChangeArrowheads="1"/>
          </p:cNvSpPr>
          <p:nvPr/>
        </p:nvSpPr>
        <p:spPr bwMode="auto">
          <a:xfrm flipV="1">
            <a:off x="5410200" y="2286000"/>
            <a:ext cx="3276600" cy="914400"/>
          </a:xfrm>
          <a:prstGeom prst="wedgeEllipseCallout">
            <a:avLst>
              <a:gd name="adj1" fmla="val -76991"/>
              <a:gd name="adj2" fmla="val -1255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r>
              <a:rPr lang="zh-CN" altLang="en-US" b="1"/>
              <a:t>孔口形状决定的指数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 flipV="1">
            <a:off x="457200" y="4572000"/>
            <a:ext cx="3276600" cy="533400"/>
          </a:xfrm>
          <a:prstGeom prst="wedgeEllipseCallout">
            <a:avLst>
              <a:gd name="adj1" fmla="val 35995"/>
              <a:gd name="adj2" fmla="val 1300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r>
              <a:rPr lang="zh-CN" altLang="en-US" b="1"/>
              <a:t>孔口的形状系数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867400" y="3962400"/>
            <a:ext cx="2692400" cy="83185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薄壁小孔：</a:t>
            </a:r>
            <a:r>
              <a:rPr kumimoji="0" lang="en-US" altLang="zh-CN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m=0.5;</a:t>
            </a:r>
          </a:p>
          <a:p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细长小孔</a:t>
            </a:r>
            <a:r>
              <a:rPr kumimoji="0" lang="en-US" altLang="zh-CN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:  m=1.0;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7200" y="3810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sng">
                <a:solidFill>
                  <a:srgbClr val="993300"/>
                </a:solidFill>
              </a:rPr>
              <a:t>总结：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33400" y="15240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3300"/>
                </a:solidFill>
              </a:rPr>
              <a:t>影响孔口的流量因素：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85800" y="2057400"/>
            <a:ext cx="259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3300"/>
                </a:solidFill>
              </a:rPr>
              <a:t>* </a:t>
            </a:r>
            <a:r>
              <a:rPr lang="zh-CN" altLang="en-US" sz="2800" b="1">
                <a:solidFill>
                  <a:srgbClr val="993300"/>
                </a:solidFill>
              </a:rPr>
              <a:t>孔口的面积、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636588" y="2514600"/>
            <a:ext cx="2951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3300"/>
                </a:solidFill>
              </a:rPr>
              <a:t>* </a:t>
            </a:r>
            <a:r>
              <a:rPr lang="zh-CN" altLang="en-US" sz="2800" b="1">
                <a:solidFill>
                  <a:srgbClr val="993300"/>
                </a:solidFill>
              </a:rPr>
              <a:t>孔口前后的压差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636588" y="3048000"/>
            <a:ext cx="4379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3300"/>
                </a:solidFill>
              </a:rPr>
              <a:t>* </a:t>
            </a:r>
            <a:r>
              <a:rPr lang="zh-CN" altLang="en-US" sz="2800" b="1">
                <a:solidFill>
                  <a:srgbClr val="993300"/>
                </a:solidFill>
              </a:rPr>
              <a:t>孔口形式决定的特性系数</a:t>
            </a:r>
            <a:endParaRPr lang="zh-CN" altLang="en-US" b="1"/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>
            <a:off x="762000" y="3810000"/>
            <a:ext cx="1524000" cy="381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AutoShape 16"/>
          <p:cNvSpPr>
            <a:spLocks noChangeArrowheads="1"/>
          </p:cNvSpPr>
          <p:nvPr/>
        </p:nvSpPr>
        <p:spPr bwMode="auto">
          <a:xfrm>
            <a:off x="7010400" y="32766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aphicFrame>
        <p:nvGraphicFramePr>
          <p:cNvPr id="32788" name="Object 20"/>
          <p:cNvGraphicFramePr>
            <a:graphicFrameLocks noChangeAspect="1"/>
          </p:cNvGraphicFramePr>
          <p:nvPr/>
        </p:nvGraphicFramePr>
        <p:xfrm>
          <a:off x="4038600" y="5562600"/>
          <a:ext cx="15255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5" imgW="749160" imgH="469800" progId="Equation.DSMT4">
                  <p:embed/>
                </p:oleObj>
              </mc:Choice>
              <mc:Fallback>
                <p:oleObj name="Equation" r:id="rId5" imgW="749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62600"/>
                        <a:ext cx="1525588" cy="9953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9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2209800" y="5562600"/>
          <a:ext cx="134461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7" imgW="660240" imgH="444240" progId="Equation.DSMT4">
                  <p:embed/>
                </p:oleObj>
              </mc:Choice>
              <mc:Fallback>
                <p:oleObj name="Equation" r:id="rId7" imgW="660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62600"/>
                        <a:ext cx="1344613" cy="9413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9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609600" y="57150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薄壁小孔：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4038600" y="5105400"/>
            <a:ext cx="150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细长小孔</a:t>
            </a:r>
            <a:r>
              <a:rPr kumimoji="0" lang="en-US" altLang="zh-CN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:</a:t>
            </a: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3962400" y="5105400"/>
            <a:ext cx="1752600" cy="15240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609600" y="5257800"/>
            <a:ext cx="3048000" cy="12954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28600" y="1828800"/>
            <a:ext cx="8458200" cy="822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zh-CN" altLang="en-US"/>
              <a:t>组成液压元件的零件之间有一定的配合间隙，造成 内泄漏；</a:t>
            </a:r>
          </a:p>
          <a:p>
            <a:pPr algn="l">
              <a:buFontTx/>
              <a:buChar char="•"/>
            </a:pPr>
            <a:r>
              <a:rPr lang="zh-CN" altLang="en-US"/>
              <a:t>液压油从压力较高处流向压力较低处或大气中，造成外泄漏；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57200" y="685800"/>
            <a:ext cx="4038600" cy="679450"/>
          </a:xfrm>
          <a:prstGeom prst="rect">
            <a:avLst/>
          </a:prstGeom>
          <a:noFill/>
          <a:ln w="38100" cmpd="dbl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993300"/>
                </a:solidFill>
                <a:ea typeface="幼圆" pitchFamily="49" charset="-122"/>
              </a:rPr>
              <a:t>二</a:t>
            </a:r>
            <a:r>
              <a:rPr lang="en-US" altLang="zh-CN" sz="3600" b="1">
                <a:solidFill>
                  <a:srgbClr val="993300"/>
                </a:solidFill>
                <a:ea typeface="幼圆" pitchFamily="49" charset="-122"/>
              </a:rPr>
              <a:t>.</a:t>
            </a:r>
            <a:r>
              <a:rPr lang="zh-CN" altLang="en-US" sz="3600" b="1">
                <a:solidFill>
                  <a:srgbClr val="993300"/>
                </a:solidFill>
                <a:ea typeface="幼圆" pitchFamily="49" charset="-122"/>
              </a:rPr>
              <a:t>缝隙液流特性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743200" y="43434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b="1">
                <a:solidFill>
                  <a:srgbClr val="CC3300"/>
                </a:solidFill>
                <a:latin typeface="Arial" charset="0"/>
                <a:ea typeface="华文中宋" pitchFamily="2" charset="-122"/>
              </a:rPr>
              <a:t>*</a:t>
            </a:r>
            <a:r>
              <a:rPr kumimoji="0" lang="zh-CN" altLang="en-US" b="1">
                <a:solidFill>
                  <a:srgbClr val="CC3300"/>
                </a:solidFill>
                <a:latin typeface="Arial" charset="0"/>
                <a:ea typeface="华文中宋" pitchFamily="2" charset="-122"/>
              </a:rPr>
              <a:t>间隙中的流动为层流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85800" y="3124200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CC3300"/>
                </a:solidFill>
                <a:latin typeface="Arial" charset="0"/>
                <a:ea typeface="华文中宋" pitchFamily="2" charset="-122"/>
              </a:rPr>
              <a:t>液压系统缝隙液流的特点：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760663" y="3733800"/>
            <a:ext cx="182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b="1">
                <a:solidFill>
                  <a:srgbClr val="CC3300"/>
                </a:solidFill>
                <a:latin typeface="Arial" charset="0"/>
                <a:ea typeface="华文中宋" pitchFamily="2" charset="-122"/>
              </a:rPr>
              <a:t>*</a:t>
            </a:r>
            <a:r>
              <a:rPr kumimoji="0" lang="zh-CN" altLang="en-US" b="1">
                <a:solidFill>
                  <a:srgbClr val="CC3300"/>
                </a:solidFill>
                <a:latin typeface="Arial" charset="0"/>
                <a:ea typeface="华文中宋" pitchFamily="2" charset="-122"/>
              </a:rPr>
              <a:t>间隙尺寸小</a:t>
            </a:r>
          </a:p>
        </p:txBody>
      </p:sp>
    </p:spTree>
    <p:extLst>
      <p:ext uri="{BB962C8B-B14F-4D97-AF65-F5344CB8AC3E}">
        <p14:creationId xmlns:p14="http://schemas.microsoft.com/office/powerpoint/2010/main" val="8448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3300"/>
                </a:solidFill>
              </a:rPr>
              <a:t>（一）平行平板的间隙流动         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810250" y="185738"/>
            <a:ext cx="3048000" cy="679450"/>
          </a:xfrm>
          <a:prstGeom prst="rect">
            <a:avLst/>
          </a:prstGeom>
          <a:noFill/>
          <a:ln w="38100" cmpd="dbl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993300"/>
                </a:solidFill>
                <a:ea typeface="幼圆" pitchFamily="49" charset="-122"/>
              </a:rPr>
              <a:t>缝隙液流特性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066800" y="990600"/>
          <a:ext cx="36401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3" imgW="1536480" imgH="419040" progId="Equation.DSMT4">
                  <p:embed/>
                </p:oleObj>
              </mc:Choice>
              <mc:Fallback>
                <p:oleObj name="Equation" r:id="rId3" imgW="1536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3640138" cy="9810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9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AutoShape 5"/>
          <p:cNvSpPr>
            <a:spLocks noChangeArrowheads="1"/>
          </p:cNvSpPr>
          <p:nvPr/>
        </p:nvSpPr>
        <p:spPr bwMode="auto">
          <a:xfrm flipV="1">
            <a:off x="4876800" y="1143000"/>
            <a:ext cx="3810000" cy="990600"/>
          </a:xfrm>
          <a:prstGeom prst="wedgeEllipseCallout">
            <a:avLst>
              <a:gd name="adj1" fmla="val -55755"/>
              <a:gd name="adj2" fmla="val -52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r>
              <a:rPr lang="zh-CN" altLang="en-US" b="1"/>
              <a:t>Ｃ</a:t>
            </a:r>
            <a:r>
              <a:rPr lang="en-US" altLang="zh-CN" b="1" baseline="-25000"/>
              <a:t>1</a:t>
            </a:r>
            <a:r>
              <a:rPr lang="zh-CN" altLang="en-US" b="1" baseline="-25000"/>
              <a:t>、</a:t>
            </a:r>
            <a:r>
              <a:rPr lang="zh-CN" altLang="en-US" b="1"/>
              <a:t>Ｃ</a:t>
            </a:r>
            <a:r>
              <a:rPr lang="en-US" altLang="zh-CN" b="1" baseline="-25000"/>
              <a:t>2</a:t>
            </a:r>
            <a:r>
              <a:rPr lang="zh-CN" altLang="en-US" b="1"/>
              <a:t>为边界条件决定的积分常数</a:t>
            </a: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2971800" y="19812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zh-CN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28600" y="24384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993300"/>
                </a:solidFill>
              </a:rPr>
              <a:t>固定平行平板间隙流动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4419600" y="24384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sng">
                <a:solidFill>
                  <a:srgbClr val="0000FF"/>
                </a:solidFill>
              </a:rPr>
              <a:t>（压差流动）</a:t>
            </a:r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3581400" y="3124200"/>
            <a:ext cx="381000" cy="15240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2667000" y="3810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>
            <a:off x="4267200" y="5410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4114800" y="4572000"/>
          <a:ext cx="1524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5" imgW="672840" imgH="291960" progId="Equation.DSMT4">
                  <p:embed/>
                </p:oleObj>
              </mc:Choice>
              <mc:Fallback>
                <p:oleObj name="Equation" r:id="rId5" imgW="672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572000"/>
                        <a:ext cx="15240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9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5791200" y="4724400"/>
          <a:ext cx="18256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Equation" r:id="rId7" imgW="787320" imgH="444240" progId="Equation.DSMT4">
                  <p:embed/>
                </p:oleObj>
              </mc:Choice>
              <mc:Fallback>
                <p:oleObj name="Equation" r:id="rId7" imgW="787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724400"/>
                        <a:ext cx="1825625" cy="13144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 cmpd="dbl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04800" y="3352800"/>
            <a:ext cx="106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800" b="1">
                <a:latin typeface="Arial" charset="0"/>
                <a:ea typeface="华文中宋" pitchFamily="2" charset="-122"/>
              </a:rPr>
              <a:t>边界</a:t>
            </a:r>
          </a:p>
          <a:p>
            <a:pPr algn="l"/>
            <a:r>
              <a:rPr kumimoji="0" lang="zh-CN" altLang="en-US" sz="2800" b="1">
                <a:latin typeface="Arial" charset="0"/>
                <a:ea typeface="华文中宋" pitchFamily="2" charset="-122"/>
              </a:rPr>
              <a:t>条件：</a:t>
            </a:r>
            <a:endParaRPr kumimoji="0" lang="zh-CN" altLang="en-US" sz="2800" b="1">
              <a:solidFill>
                <a:schemeClr val="hlink"/>
              </a:solidFill>
              <a:latin typeface="黑体" pitchFamily="2" charset="-122"/>
              <a:ea typeface="华文行楷" pitchFamily="2" charset="-122"/>
            </a:endParaRPr>
          </a:p>
        </p:txBody>
      </p:sp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1295400" y="3124200"/>
          <a:ext cx="17081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9" imgW="736560" imgH="203040" progId="Equation.DSMT4">
                  <p:embed/>
                </p:oleObj>
              </mc:Choice>
              <mc:Fallback>
                <p:oleObj name="Equation" r:id="rId9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17081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1601788" y="4724400"/>
          <a:ext cx="23637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11" imgW="1168200" imgH="419040" progId="Equation.DSMT4">
                  <p:embed/>
                </p:oleObj>
              </mc:Choice>
              <mc:Fallback>
                <p:oleObj name="Equation" r:id="rId11" imgW="1168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4724400"/>
                        <a:ext cx="2363787" cy="1006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 cmpd="dbl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1295400" y="3962400"/>
          <a:ext cx="173831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13" imgW="749160" imgH="203040" progId="Equation.DSMT4">
                  <p:embed/>
                </p:oleObj>
              </mc:Choice>
              <mc:Fallback>
                <p:oleObj name="Equation" r:id="rId13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173831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/>
          <p:cNvGraphicFramePr>
            <a:graphicFrameLocks noChangeAspect="1"/>
          </p:cNvGraphicFramePr>
          <p:nvPr/>
        </p:nvGraphicFramePr>
        <p:xfrm>
          <a:off x="5257800" y="3124200"/>
          <a:ext cx="2824163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15" imgW="1333440" imgH="406080" progId="Equation.DSMT4">
                  <p:embed/>
                </p:oleObj>
              </mc:Choice>
              <mc:Fallback>
                <p:oleObj name="Equation" r:id="rId15" imgW="1333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124200"/>
                        <a:ext cx="2824163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Line 20"/>
          <p:cNvSpPr>
            <a:spLocks noChangeShapeType="1"/>
          </p:cNvSpPr>
          <p:nvPr/>
        </p:nvSpPr>
        <p:spPr bwMode="auto">
          <a:xfrm flipH="1">
            <a:off x="3886200" y="3810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3300"/>
                </a:solidFill>
              </a:rPr>
              <a:t>平行平板的间隙流动         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867400" y="152400"/>
            <a:ext cx="3048000" cy="679450"/>
          </a:xfrm>
          <a:prstGeom prst="rect">
            <a:avLst/>
          </a:prstGeom>
          <a:noFill/>
          <a:ln w="38100" cmpd="dbl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993300"/>
                </a:solidFill>
                <a:ea typeface="幼圆" pitchFamily="49" charset="-122"/>
              </a:rPr>
              <a:t>缝隙液流特性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838200" y="762000"/>
          <a:ext cx="36401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3" imgW="1536480" imgH="419040" progId="Equation.DSMT4">
                  <p:embed/>
                </p:oleObj>
              </mc:Choice>
              <mc:Fallback>
                <p:oleObj name="Equation" r:id="rId3" imgW="1536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62000"/>
                        <a:ext cx="3640138" cy="9810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9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AutoShape 5"/>
          <p:cNvSpPr>
            <a:spLocks noChangeArrowheads="1"/>
          </p:cNvSpPr>
          <p:nvPr/>
        </p:nvSpPr>
        <p:spPr bwMode="auto">
          <a:xfrm flipV="1">
            <a:off x="4876800" y="1143000"/>
            <a:ext cx="3810000" cy="990600"/>
          </a:xfrm>
          <a:prstGeom prst="wedgeEllipseCallout">
            <a:avLst>
              <a:gd name="adj1" fmla="val -62463"/>
              <a:gd name="adj2" fmla="val 27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r>
              <a:rPr lang="zh-CN" altLang="en-US" b="1"/>
              <a:t>Ｃ</a:t>
            </a:r>
            <a:r>
              <a:rPr lang="en-US" altLang="zh-CN" b="1" baseline="-25000"/>
              <a:t>1</a:t>
            </a:r>
            <a:r>
              <a:rPr lang="zh-CN" altLang="en-US" b="1" baseline="-25000"/>
              <a:t>、</a:t>
            </a:r>
            <a:r>
              <a:rPr lang="zh-CN" altLang="en-US" b="1"/>
              <a:t>Ｃ</a:t>
            </a:r>
            <a:r>
              <a:rPr lang="en-US" altLang="zh-CN" b="1" baseline="-25000"/>
              <a:t>2</a:t>
            </a:r>
            <a:r>
              <a:rPr lang="zh-CN" altLang="en-US" b="1"/>
              <a:t>为边界条件决定的积分常数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81000" y="20574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3300"/>
                </a:solidFill>
              </a:rPr>
              <a:t>2. </a:t>
            </a:r>
            <a:r>
              <a:rPr lang="zh-CN" altLang="en-US" sz="2800" b="1">
                <a:solidFill>
                  <a:srgbClr val="993300"/>
                </a:solidFill>
              </a:rPr>
              <a:t>平行平板有相对运动的间隙流动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193800" y="25146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sng">
                <a:solidFill>
                  <a:srgbClr val="0000FF"/>
                </a:solidFill>
              </a:rPr>
              <a:t>（纯剪切流动）</a:t>
            </a: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3581400" y="3124200"/>
            <a:ext cx="381000" cy="15240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2667000" y="3810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4343400" y="52578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4267200" y="4419600"/>
          <a:ext cx="1447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5" imgW="672840" imgH="291960" progId="Equation.DSMT4">
                  <p:embed/>
                </p:oleObj>
              </mc:Choice>
              <mc:Fallback>
                <p:oleObj name="Equation" r:id="rId5" imgW="672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19600"/>
                        <a:ext cx="1447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9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5943600" y="4648200"/>
          <a:ext cx="1265238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7" imgW="545760" imgH="393480" progId="Equation.DSMT4">
                  <p:embed/>
                </p:oleObj>
              </mc:Choice>
              <mc:Fallback>
                <p:oleObj name="Equation" r:id="rId7" imgW="545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648200"/>
                        <a:ext cx="1265238" cy="11652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 cmpd="dbl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304800" y="3352800"/>
            <a:ext cx="106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800" b="1">
                <a:latin typeface="Arial" charset="0"/>
                <a:ea typeface="华文中宋" pitchFamily="2" charset="-122"/>
              </a:rPr>
              <a:t>边界</a:t>
            </a:r>
          </a:p>
          <a:p>
            <a:pPr algn="l"/>
            <a:r>
              <a:rPr kumimoji="0" lang="zh-CN" altLang="en-US" sz="2800" b="1">
                <a:latin typeface="Arial" charset="0"/>
                <a:ea typeface="华文中宋" pitchFamily="2" charset="-122"/>
              </a:rPr>
              <a:t>条件：</a:t>
            </a:r>
            <a:endParaRPr kumimoji="0" lang="zh-CN" altLang="en-US" sz="2800" b="1">
              <a:solidFill>
                <a:schemeClr val="hlink"/>
              </a:solidFill>
              <a:latin typeface="黑体" pitchFamily="2" charset="-122"/>
              <a:ea typeface="华文行楷" pitchFamily="2" charset="-122"/>
            </a:endParaRPr>
          </a:p>
        </p:txBody>
      </p:sp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1295400" y="3124200"/>
          <a:ext cx="17081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9" imgW="736560" imgH="203040" progId="Equation.DSMT4">
                  <p:embed/>
                </p:oleObj>
              </mc:Choice>
              <mc:Fallback>
                <p:oleObj name="Equation" r:id="rId9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17081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3200400" y="4724400"/>
          <a:ext cx="100171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11" imgW="495000" imgH="393480" progId="Equation.DSMT4">
                  <p:embed/>
                </p:oleObj>
              </mc:Choice>
              <mc:Fallback>
                <p:oleObj name="Equation" r:id="rId11" imgW="495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724400"/>
                        <a:ext cx="1001713" cy="9445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 cmpd="dbl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1309688" y="3962400"/>
          <a:ext cx="17097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13" imgW="736560" imgH="203040" progId="Equation.DSMT4">
                  <p:embed/>
                </p:oleObj>
              </mc:Choice>
              <mc:Fallback>
                <p:oleObj name="Equation" r:id="rId13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3962400"/>
                        <a:ext cx="170973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5334000" y="3200400"/>
          <a:ext cx="9953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15" imgW="469800" imgH="393480" progId="Equation.DSMT4">
                  <p:embed/>
                </p:oleObj>
              </mc:Choice>
              <mc:Fallback>
                <p:oleObj name="Equation" r:id="rId15" imgW="469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00400"/>
                        <a:ext cx="9953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Line 19"/>
          <p:cNvSpPr>
            <a:spLocks noChangeShapeType="1"/>
          </p:cNvSpPr>
          <p:nvPr/>
        </p:nvSpPr>
        <p:spPr bwMode="auto">
          <a:xfrm flipH="1">
            <a:off x="3886200" y="3810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867400" y="0"/>
            <a:ext cx="3048000" cy="679450"/>
          </a:xfrm>
          <a:prstGeom prst="rect">
            <a:avLst/>
          </a:prstGeom>
          <a:noFill/>
          <a:ln w="38100" cmpd="dbl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993300"/>
                </a:solidFill>
                <a:ea typeface="幼圆" pitchFamily="49" charset="-122"/>
              </a:rPr>
              <a:t>缝隙液流特性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533400" y="762000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3300"/>
                </a:solidFill>
              </a:rPr>
              <a:t>平行平板有相对运动的间隙流动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990600" y="1219200"/>
            <a:ext cx="447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sng">
                <a:solidFill>
                  <a:srgbClr val="0000FF"/>
                </a:solidFill>
              </a:rPr>
              <a:t>（压差流动＋纯剪切流动）</a:t>
            </a:r>
          </a:p>
        </p:txBody>
      </p:sp>
      <p:graphicFrame>
        <p:nvGraphicFramePr>
          <p:cNvPr id="34839" name="Object 23"/>
          <p:cNvGraphicFramePr>
            <a:graphicFrameLocks noChangeAspect="1"/>
          </p:cNvGraphicFramePr>
          <p:nvPr/>
        </p:nvGraphicFramePr>
        <p:xfrm>
          <a:off x="1676400" y="2514600"/>
          <a:ext cx="30829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3" imgW="1523880" imgH="419040" progId="Equation.DSMT4">
                  <p:embed/>
                </p:oleObj>
              </mc:Choice>
              <mc:Fallback>
                <p:oleObj name="Equation" r:id="rId3" imgW="1523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14600"/>
                        <a:ext cx="3082925" cy="1006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 cmpd="dbl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609600" y="1828800"/>
            <a:ext cx="810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把压差流动和纯剪切流动情况下的速度和流量作线性叠加。</a:t>
            </a:r>
          </a:p>
        </p:txBody>
      </p:sp>
      <p:graphicFrame>
        <p:nvGraphicFramePr>
          <p:cNvPr id="34841" name="Object 25"/>
          <p:cNvGraphicFramePr>
            <a:graphicFrameLocks noChangeAspect="1"/>
          </p:cNvGraphicFramePr>
          <p:nvPr/>
        </p:nvGraphicFramePr>
        <p:xfrm>
          <a:off x="1600200" y="3810000"/>
          <a:ext cx="27686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5" imgW="1193760" imgH="444240" progId="Equation.DSMT4">
                  <p:embed/>
                </p:oleObj>
              </mc:Choice>
              <mc:Fallback>
                <p:oleObj name="Equation" r:id="rId5" imgW="1193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0"/>
                        <a:ext cx="2768600" cy="13144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 cmpd="dbl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5181600" y="3657600"/>
            <a:ext cx="3581400" cy="2057400"/>
          </a:xfrm>
          <a:prstGeom prst="wedgeRoundRectCallout">
            <a:avLst>
              <a:gd name="adj1" fmla="val -64139"/>
              <a:gd name="adj2" fmla="val -4699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u="sng">
                <a:solidFill>
                  <a:srgbClr val="993300"/>
                </a:solidFill>
              </a:rPr>
              <a:t>正负号规定：</a:t>
            </a:r>
          </a:p>
          <a:p>
            <a:r>
              <a:rPr lang="zh-CN" altLang="en-US" b="1"/>
              <a:t>当长平板相对短平板的运动方向与压差流动方向一致时取“＋”号，反之则取“</a:t>
            </a:r>
            <a:r>
              <a:rPr lang="en-US" altLang="zh-CN" b="1"/>
              <a:t>—”</a:t>
            </a:r>
            <a:r>
              <a:rPr lang="zh-CN" altLang="en-US" b="1"/>
              <a:t>号。</a:t>
            </a:r>
          </a:p>
        </p:txBody>
      </p:sp>
    </p:spTree>
    <p:extLst>
      <p:ext uri="{BB962C8B-B14F-4D97-AF65-F5344CB8AC3E}">
        <p14:creationId xmlns:p14="http://schemas.microsoft.com/office/powerpoint/2010/main" val="40661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3300"/>
                </a:solidFill>
              </a:rPr>
              <a:t>（二）圆柱环形间隙流动         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867400" y="152400"/>
            <a:ext cx="3048000" cy="679450"/>
          </a:xfrm>
          <a:prstGeom prst="rect">
            <a:avLst/>
          </a:prstGeom>
          <a:noFill/>
          <a:ln w="38100" cmpd="dbl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993300"/>
                </a:solidFill>
                <a:ea typeface="幼圆" pitchFamily="49" charset="-122"/>
              </a:rPr>
              <a:t>缝隙液流特性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28600" y="13716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993300"/>
                </a:solidFill>
              </a:rPr>
              <a:t>同心环形间隙在压差作用下的流动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81000" y="2057400"/>
            <a:ext cx="8294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当环形间隙的尺寸</a:t>
            </a:r>
            <a:r>
              <a:rPr kumimoji="0" lang="en-US" altLang="zh-CN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h</a:t>
            </a: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远远小于圆柱半径时，可将环形间隙流动</a:t>
            </a:r>
          </a:p>
          <a:p>
            <a:pPr algn="l"/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近似作平行平板间隙流动考虑。</a:t>
            </a:r>
            <a:r>
              <a:rPr kumimoji="0" lang="en-US" altLang="zh-CN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b=πd</a:t>
            </a:r>
          </a:p>
        </p:txBody>
      </p:sp>
      <p:graphicFrame>
        <p:nvGraphicFramePr>
          <p:cNvPr id="37911" name="Object 23"/>
          <p:cNvGraphicFramePr>
            <a:graphicFrameLocks noChangeAspect="1"/>
          </p:cNvGraphicFramePr>
          <p:nvPr/>
        </p:nvGraphicFramePr>
        <p:xfrm>
          <a:off x="1295400" y="2971800"/>
          <a:ext cx="30638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3" imgW="1320480" imgH="444240" progId="Equation.DSMT4">
                  <p:embed/>
                </p:oleObj>
              </mc:Choice>
              <mc:Fallback>
                <p:oleObj name="Equation" r:id="rId3" imgW="1320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3063875" cy="13144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 cmpd="dbl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AutoShape 24"/>
          <p:cNvSpPr>
            <a:spLocks noChangeArrowheads="1"/>
          </p:cNvSpPr>
          <p:nvPr/>
        </p:nvSpPr>
        <p:spPr bwMode="auto">
          <a:xfrm>
            <a:off x="5181600" y="3200400"/>
            <a:ext cx="3200400" cy="914400"/>
          </a:xfrm>
          <a:prstGeom prst="wedgeRoundRectCallout">
            <a:avLst>
              <a:gd name="adj1" fmla="val -75051"/>
              <a:gd name="adj2" fmla="val -1267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u="sng">
                <a:solidFill>
                  <a:srgbClr val="993300"/>
                </a:solidFill>
              </a:rPr>
              <a:t>正负号规定同平行平板间隙流动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228600" y="43434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3300"/>
                </a:solidFill>
              </a:rPr>
              <a:t>2. </a:t>
            </a:r>
            <a:r>
              <a:rPr lang="zh-CN" altLang="en-US" sz="2800" b="1">
                <a:solidFill>
                  <a:srgbClr val="993300"/>
                </a:solidFill>
              </a:rPr>
              <a:t>偏心环形间隙在压差作用下的流动</a:t>
            </a:r>
          </a:p>
        </p:txBody>
      </p:sp>
      <p:graphicFrame>
        <p:nvGraphicFramePr>
          <p:cNvPr id="37914" name="Object 26"/>
          <p:cNvGraphicFramePr>
            <a:graphicFrameLocks noChangeAspect="1"/>
          </p:cNvGraphicFramePr>
          <p:nvPr/>
        </p:nvGraphicFramePr>
        <p:xfrm>
          <a:off x="1347788" y="4953000"/>
          <a:ext cx="3529012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5" imgW="1473120" imgH="444240" progId="Equation.DSMT4">
                  <p:embed/>
                </p:oleObj>
              </mc:Choice>
              <mc:Fallback>
                <p:oleObj name="Equation" r:id="rId5" imgW="1473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4953000"/>
                        <a:ext cx="3529012" cy="13144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 cmpd="dbl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5029200" y="5105400"/>
            <a:ext cx="3517900" cy="83185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h</a:t>
            </a:r>
            <a:r>
              <a:rPr kumimoji="0" lang="en-US" altLang="zh-CN" b="1" baseline="-25000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0</a:t>
            </a:r>
            <a:r>
              <a:rPr kumimoji="0" lang="en-US" altLang="zh-CN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=R-r,</a:t>
            </a: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同心时的间隙量；</a:t>
            </a:r>
          </a:p>
          <a:p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相对偏心量：</a:t>
            </a:r>
            <a:r>
              <a:rPr kumimoji="0" lang="en-US" altLang="zh-CN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ε=e/h</a:t>
            </a:r>
            <a:r>
              <a:rPr kumimoji="0" lang="en-US" altLang="zh-CN" b="1" baseline="-25000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0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6096000" y="4343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（偏心量为</a:t>
            </a:r>
            <a:r>
              <a:rPr kumimoji="0" lang="en-US" altLang="zh-CN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e</a:t>
            </a: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5085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文本框 46082"/>
          <p:cNvSpPr txBox="1"/>
          <p:nvPr/>
        </p:nvSpPr>
        <p:spPr>
          <a:xfrm>
            <a:off x="533400" y="647700"/>
            <a:ext cx="19700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幼圆" pitchFamily="49" charset="-122"/>
              </a:rPr>
              <a:t>实验结果：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  <a:ea typeface="幼圆" pitchFamily="49" charset="-122"/>
            </a:endParaRPr>
          </a:p>
        </p:txBody>
      </p:sp>
      <p:graphicFrame>
        <p:nvGraphicFramePr>
          <p:cNvPr id="46086" name="对象 46085"/>
          <p:cNvGraphicFramePr/>
          <p:nvPr/>
        </p:nvGraphicFramePr>
        <p:xfrm>
          <a:off x="4889500" y="4382770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r:id="rId3" imgW="1816100" imgH="965200" progId="Equation.DSMT4">
                  <p:embed/>
                </p:oleObj>
              </mc:Choice>
              <mc:Fallback>
                <p:oleObj r:id="rId3" imgW="1816100" imgH="965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9500" y="4382770"/>
                        <a:ext cx="1816100" cy="965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76200" cap="flat" cmpd="tri">
                        <a:solidFill>
                          <a:srgbClr val="80808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对象 46088"/>
          <p:cNvGraphicFramePr/>
          <p:nvPr/>
        </p:nvGraphicFramePr>
        <p:xfrm>
          <a:off x="4724400" y="1371600"/>
          <a:ext cx="1981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5" imgW="749300" imgH="419100" progId="Equation.DSMT4">
                  <p:embed/>
                </p:oleObj>
              </mc:Choice>
              <mc:Fallback>
                <p:oleObj r:id="rId5" imgW="749300" imgH="4191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1371600"/>
                        <a:ext cx="1981200" cy="11303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CC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文本框 46089"/>
          <p:cNvSpPr txBox="1"/>
          <p:nvPr/>
        </p:nvSpPr>
        <p:spPr>
          <a:xfrm>
            <a:off x="533400" y="4495800"/>
            <a:ext cx="3841115" cy="521970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ahoma" panose="020B0604030504040204" pitchFamily="34" charset="0"/>
                <a:ea typeface="华文中宋" pitchFamily="2" charset="-122"/>
              </a:rPr>
              <a:t>单位面积上的内摩擦力</a:t>
            </a:r>
            <a:r>
              <a:rPr lang="en-US" altLang="zh-CN" sz="2800" b="1" dirty="0">
                <a:latin typeface="Tahoma" panose="020B0604030504040204" pitchFamily="34" charset="0"/>
                <a:ea typeface="华文中宋" pitchFamily="2" charset="-122"/>
              </a:rPr>
              <a:t>:</a:t>
            </a:r>
            <a:endParaRPr lang="en-US" altLang="zh-CN" sz="2800" b="1">
              <a:latin typeface="Tahoma" panose="020B0604030504040204" pitchFamily="34" charset="0"/>
              <a:ea typeface="华文中宋" pitchFamily="2" charset="-122"/>
            </a:endParaRPr>
          </a:p>
        </p:txBody>
      </p:sp>
      <p:sp>
        <p:nvSpPr>
          <p:cNvPr id="46120" name="矩形 46119"/>
          <p:cNvSpPr/>
          <p:nvPr/>
        </p:nvSpPr>
        <p:spPr>
          <a:xfrm>
            <a:off x="609600" y="1600200"/>
            <a:ext cx="3764915" cy="4603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华文中宋" pitchFamily="2" charset="-122"/>
              </a:rPr>
              <a:t>相邻液层间的内摩擦力</a:t>
            </a:r>
            <a:r>
              <a:rPr lang="en-US" altLang="zh-CN" sz="2400" b="1" i="1">
                <a:latin typeface="Tahoma" panose="020B0604030504040204" pitchFamily="34" charset="0"/>
                <a:ea typeface="华文中宋" pitchFamily="2" charset="-122"/>
              </a:rPr>
              <a:t>F</a:t>
            </a:r>
            <a:r>
              <a:rPr lang="en-US" altLang="zh-CN" sz="2400" b="1" i="1" baseline="-25000">
                <a:latin typeface="Tahoma" panose="020B0604030504040204" pitchFamily="34" charset="0"/>
                <a:ea typeface="华文中宋" pitchFamily="2" charset="-122"/>
              </a:rPr>
              <a:t>t</a:t>
            </a:r>
            <a:r>
              <a:rPr lang="en-US" altLang="zh-CN" sz="2400" b="1">
                <a:latin typeface="Tahoma" panose="020B0604030504040204" pitchFamily="34" charset="0"/>
                <a:ea typeface="华文中宋" pitchFamily="2" charset="-122"/>
              </a:rPr>
              <a:t>:</a:t>
            </a:r>
            <a:endParaRPr lang="en-US" altLang="zh-CN" sz="2400" b="1" i="1" baseline="-25000">
              <a:latin typeface="Tahoma" panose="020B0604030504040204" pitchFamily="34" charset="0"/>
              <a:ea typeface="华文中宋" pitchFamily="2" charset="-122"/>
            </a:endParaRPr>
          </a:p>
        </p:txBody>
      </p:sp>
      <p:sp>
        <p:nvSpPr>
          <p:cNvPr id="46121" name="椭圆形标注 46120"/>
          <p:cNvSpPr/>
          <p:nvPr/>
        </p:nvSpPr>
        <p:spPr>
          <a:xfrm>
            <a:off x="2057400" y="2667000"/>
            <a:ext cx="6172200" cy="1219200"/>
          </a:xfrm>
          <a:prstGeom prst="wedgeEllipseCallout">
            <a:avLst>
              <a:gd name="adj1" fmla="val 8181"/>
              <a:gd name="adj2" fmla="val -9856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 Black" panose="020B0A04020102020204" pitchFamily="34" charset="0"/>
                <a:ea typeface="幼圆" pitchFamily="49" charset="-122"/>
                <a:sym typeface="Symbol" panose="05050102010706020507" pitchFamily="18" charset="2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sym typeface="Symbol" panose="05050102010706020507" pitchFamily="18" charset="2"/>
              </a:rPr>
              <a:t>动力粘性系数（</a:t>
            </a: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sym typeface="Symbol" panose="05050102010706020507" pitchFamily="18" charset="2"/>
              </a:rPr>
              <a:t>T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sym typeface="Symbol" panose="05050102010706020507" pitchFamily="18" charset="2"/>
              </a:rPr>
              <a:t>）</a:t>
            </a:r>
          </a:p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sym typeface="Symbol" panose="05050102010706020507" pitchFamily="18" charset="2"/>
              </a:rPr>
              <a:t>    单位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sym typeface="Symbol" panose="05050102010706020507" pitchFamily="18" charset="2"/>
              </a:rPr>
              <a:t>: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sym typeface="Symbol" panose="05050102010706020507" pitchFamily="18" charset="2"/>
              </a:rPr>
              <a:t>Pa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 Black" panose="020B0A04020102020204" pitchFamily="34" charset="0"/>
                <a:ea typeface="幼圆" pitchFamily="49" charset="-122"/>
                <a:sym typeface="Symbol" panose="05050102010706020507" pitchFamily="18" charset="2"/>
              </a:rPr>
              <a:t>·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sym typeface="Symbol" panose="05050102010706020507" pitchFamily="18" charset="2"/>
              </a:rPr>
              <a:t> s(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sym typeface="Symbol" panose="05050102010706020507" pitchFamily="18" charset="2"/>
              </a:rPr>
              <a:t>帕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 Black" panose="020B0A04020102020204" pitchFamily="34" charset="0"/>
                <a:ea typeface="幼圆" pitchFamily="49" charset="-122"/>
                <a:sym typeface="Symbol" panose="05050102010706020507" pitchFamily="18" charset="2"/>
              </a:rPr>
              <a:t>·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sym typeface="Symbol" panose="05050102010706020507" pitchFamily="18" charset="2"/>
              </a:rPr>
              <a:t>秒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49" charset="-122"/>
                <a:ea typeface="幼圆" pitchFamily="49" charset="-122"/>
                <a:sym typeface="Symbol" panose="05050102010706020507" pitchFamily="18" charset="2"/>
              </a:rPr>
              <a:t>)</a:t>
            </a:r>
            <a:endParaRPr lang="en-US" altLang="zh-CN" sz="2800" b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幼圆" pitchFamily="49" charset="-122"/>
              <a:ea typeface="幼圆" pitchFamily="49" charset="-122"/>
              <a:sym typeface="Symbol" panose="05050102010706020507" pitchFamily="18" charset="2"/>
            </a:endParaRPr>
          </a:p>
        </p:txBody>
      </p:sp>
      <p:sp>
        <p:nvSpPr>
          <p:cNvPr id="46122" name="矩形 46121"/>
          <p:cNvSpPr/>
          <p:nvPr/>
        </p:nvSpPr>
        <p:spPr>
          <a:xfrm>
            <a:off x="2332990" y="650240"/>
            <a:ext cx="3756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幼圆" pitchFamily="49" charset="-122"/>
              </a:rPr>
              <a:t>牛顿内摩擦定律表达式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57200" y="457200"/>
            <a:ext cx="7793038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3600">
                <a:solidFill>
                  <a:srgbClr val="000099"/>
                </a:solidFill>
                <a:latin typeface="宋体" charset="-122"/>
              </a:rPr>
              <a:t>§</a:t>
            </a:r>
            <a:r>
              <a:rPr lang="en-US" altLang="zh-CN" sz="3600">
                <a:solidFill>
                  <a:srgbClr val="000099"/>
                </a:solidFill>
              </a:rPr>
              <a:t>1-6  </a:t>
            </a:r>
            <a:r>
              <a:rPr lang="zh-CN" altLang="en-US" sz="3600">
                <a:solidFill>
                  <a:srgbClr val="000099"/>
                </a:solidFill>
              </a:rPr>
              <a:t>空穴现象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1295400" y="1143000"/>
            <a:ext cx="624840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28600" y="2209800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一</a:t>
            </a:r>
            <a:r>
              <a:rPr kumimoji="0" lang="en-US" altLang="zh-CN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. </a:t>
            </a:r>
            <a:r>
              <a:rPr kumimoji="0" lang="zh-CN" altLang="en-US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油液的空气分离压和饱和蒸气压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228600" y="1219200"/>
            <a:ext cx="8610600" cy="822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zh-CN" altLang="en-US" u="sng">
                <a:solidFill>
                  <a:srgbClr val="CC3300"/>
                </a:solidFill>
                <a:ea typeface="华文行楷" pitchFamily="2" charset="-122"/>
              </a:rPr>
              <a:t>空穴现象：</a:t>
            </a:r>
            <a:r>
              <a:rPr lang="zh-CN" altLang="en-US">
                <a:ea typeface="华文行楷" pitchFamily="2" charset="-122"/>
              </a:rPr>
              <a:t>在流动的液体中，因某点的压力低于空气分离压而  产生气泡的现象。</a:t>
            </a:r>
            <a:endParaRPr lang="zh-CN" alt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457200" y="2895600"/>
            <a:ext cx="81089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u="sng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油液的空气分离压</a:t>
            </a:r>
            <a:r>
              <a:rPr kumimoji="0" lang="en-US" altLang="zh-CN" sz="2800" b="1" u="sng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:</a:t>
            </a:r>
            <a:r>
              <a:rPr kumimoji="0" lang="en-US" altLang="zh-CN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   </a:t>
            </a: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油液中都溶解有一定量的空气，</a:t>
            </a:r>
          </a:p>
          <a:p>
            <a:pPr algn="l"/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在大气压下正常溶解于油液中的空气，当压力低于大气压时</a:t>
            </a:r>
          </a:p>
          <a:p>
            <a:pPr algn="l"/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就成</a:t>
            </a:r>
            <a:r>
              <a:rPr kumimoji="0" lang="zh-CN" altLang="en-US" b="1">
                <a:solidFill>
                  <a:srgbClr val="CC3300"/>
                </a:solidFill>
                <a:latin typeface="Arial" charset="0"/>
                <a:ea typeface="华文中宋" pitchFamily="2" charset="-122"/>
              </a:rPr>
              <a:t>过饱和状态</a:t>
            </a: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，</a:t>
            </a:r>
            <a:r>
              <a:rPr kumimoji="0" lang="zh-CN" altLang="en-US" b="1">
                <a:solidFill>
                  <a:srgbClr val="CC3300"/>
                </a:solidFill>
                <a:latin typeface="Arial" charset="0"/>
                <a:ea typeface="华文中宋" pitchFamily="2" charset="-122"/>
              </a:rPr>
              <a:t>在一定温度下，如压力降低到某一值时，</a:t>
            </a:r>
          </a:p>
          <a:p>
            <a:pPr algn="l"/>
            <a:r>
              <a:rPr kumimoji="0" lang="zh-CN" altLang="en-US" b="1">
                <a:solidFill>
                  <a:srgbClr val="CC3300"/>
                </a:solidFill>
                <a:latin typeface="Arial" charset="0"/>
                <a:ea typeface="华文中宋" pitchFamily="2" charset="-122"/>
              </a:rPr>
              <a:t>过饱和的空气将从油液中分离出来形成气泡</a:t>
            </a: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，该压力值称为</a:t>
            </a:r>
          </a:p>
          <a:p>
            <a:pPr algn="l"/>
            <a:r>
              <a:rPr kumimoji="0" lang="zh-CN" altLang="en-US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油液的空气分离压。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457200" y="5029200"/>
            <a:ext cx="780415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饱和蒸气压：</a:t>
            </a: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在一定温度下，如压力降低到某一值时，</a:t>
            </a:r>
          </a:p>
          <a:p>
            <a:pPr algn="l"/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油液本身迅速汽化，产生大量蒸气气泡，该压力值称为</a:t>
            </a:r>
          </a:p>
          <a:p>
            <a:pPr algn="l"/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油液的在该温度下的饱和蒸气压。</a:t>
            </a:r>
          </a:p>
        </p:txBody>
      </p:sp>
    </p:spTree>
    <p:extLst>
      <p:ext uri="{BB962C8B-B14F-4D97-AF65-F5344CB8AC3E}">
        <p14:creationId xmlns:p14="http://schemas.microsoft.com/office/powerpoint/2010/main" val="227595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28600" y="914400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二</a:t>
            </a:r>
            <a:r>
              <a:rPr kumimoji="0" lang="en-US" altLang="zh-CN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. </a:t>
            </a:r>
            <a:r>
              <a:rPr kumimoji="0" lang="zh-CN" altLang="en-US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节流口处的空穴现象及危害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1371600" y="28194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*  </a:t>
            </a: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液压冲击</a:t>
            </a:r>
          </a:p>
          <a:p>
            <a:pPr algn="l"/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*  气蚀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6838950" y="152400"/>
            <a:ext cx="2051050" cy="679450"/>
          </a:xfrm>
          <a:prstGeom prst="rect">
            <a:avLst/>
          </a:prstGeom>
          <a:noFill/>
          <a:ln w="38100" cmpd="dbl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0099"/>
                </a:solidFill>
              </a:rPr>
              <a:t>空穴现象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838200" y="1600200"/>
            <a:ext cx="653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zh-CN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1.</a:t>
            </a: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依据伯努力方程，节流口处易发生空穴现象。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685800" y="2209800"/>
            <a:ext cx="3522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 2. </a:t>
            </a:r>
            <a:r>
              <a:rPr kumimoji="0" lang="zh-CN" altLang="en-US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空穴现象的危害：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228600" y="37338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三</a:t>
            </a:r>
            <a:r>
              <a:rPr kumimoji="0" lang="en-US" altLang="zh-CN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. </a:t>
            </a:r>
            <a:r>
              <a:rPr kumimoji="0" lang="zh-CN" altLang="en-US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减小空穴现象的措施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1295400" y="4495800"/>
            <a:ext cx="441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*  </a:t>
            </a: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减小节流前后的压差</a:t>
            </a:r>
          </a:p>
          <a:p>
            <a:pPr algn="l">
              <a:buFontTx/>
              <a:buChar char="•"/>
            </a:pP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 正确设计液压泵的结构参数</a:t>
            </a:r>
          </a:p>
          <a:p>
            <a:pPr algn="l">
              <a:buFontTx/>
              <a:buChar char="•"/>
            </a:pP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 提高零件的抗气蚀能力</a:t>
            </a:r>
          </a:p>
        </p:txBody>
      </p:sp>
    </p:spTree>
    <p:extLst>
      <p:ext uri="{BB962C8B-B14F-4D97-AF65-F5344CB8AC3E}">
        <p14:creationId xmlns:p14="http://schemas.microsoft.com/office/powerpoint/2010/main" val="484554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57200" y="457200"/>
            <a:ext cx="7793038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3600">
                <a:solidFill>
                  <a:srgbClr val="000099"/>
                </a:solidFill>
                <a:latin typeface="宋体" charset="-122"/>
              </a:rPr>
              <a:t>§</a:t>
            </a:r>
            <a:r>
              <a:rPr lang="en-US" altLang="zh-CN" sz="3600">
                <a:solidFill>
                  <a:srgbClr val="000099"/>
                </a:solidFill>
              </a:rPr>
              <a:t>1-7  </a:t>
            </a:r>
            <a:r>
              <a:rPr lang="zh-CN" altLang="en-US" sz="3600">
                <a:solidFill>
                  <a:srgbClr val="000099"/>
                </a:solidFill>
              </a:rPr>
              <a:t>液压冲击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1295400" y="1143000"/>
            <a:ext cx="624840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81000" y="22098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一</a:t>
            </a:r>
            <a:r>
              <a:rPr kumimoji="0" lang="en-US" altLang="zh-CN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. </a:t>
            </a:r>
            <a:r>
              <a:rPr kumimoji="0" lang="zh-CN" altLang="en-US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液压冲击产生的原因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8610600" cy="822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zh-CN" altLang="en-US" u="sng">
                <a:solidFill>
                  <a:srgbClr val="CC3300"/>
                </a:solidFill>
                <a:ea typeface="华文行楷" pitchFamily="2" charset="-122"/>
              </a:rPr>
              <a:t>液压冲击：</a:t>
            </a:r>
            <a:r>
              <a:rPr lang="zh-CN" altLang="en-US">
                <a:ea typeface="华文行楷" pitchFamily="2" charset="-122"/>
              </a:rPr>
              <a:t>在液压系统中，由于某种原因，液体压力在某一瞬间突然升高，产生很高的压力峰值，  这种现象称为液压冲击。</a:t>
            </a:r>
            <a:endParaRPr lang="zh-CN" alt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609600" y="2743200"/>
            <a:ext cx="80010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液压冲击实质：</a:t>
            </a: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管道中的液体因突然停止运动而导致动能向 压力能的瞬时转变。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762000" y="4114800"/>
            <a:ext cx="539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zh-CN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1. </a:t>
            </a: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液体突然停止运动时产生的液压冲击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762000" y="4876800"/>
            <a:ext cx="478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zh-CN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2. </a:t>
            </a: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运动部件制动时产生的液压冲击</a:t>
            </a:r>
          </a:p>
        </p:txBody>
      </p:sp>
    </p:spTree>
    <p:extLst>
      <p:ext uri="{BB962C8B-B14F-4D97-AF65-F5344CB8AC3E}">
        <p14:creationId xmlns:p14="http://schemas.microsoft.com/office/powerpoint/2010/main" val="386064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57200" y="1219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二</a:t>
            </a:r>
            <a:r>
              <a:rPr kumimoji="0" lang="en-US" altLang="zh-CN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. </a:t>
            </a:r>
            <a:r>
              <a:rPr kumimoji="0" lang="zh-CN" altLang="en-US" sz="2800" b="1">
                <a:solidFill>
                  <a:srgbClr val="CD2605"/>
                </a:solidFill>
                <a:latin typeface="Arial" charset="0"/>
                <a:ea typeface="华文中宋" pitchFamily="2" charset="-122"/>
              </a:rPr>
              <a:t>减小液压冲击的措施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838200" y="2057400"/>
            <a:ext cx="7391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*  </a:t>
            </a: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将直接冲击改为间接冲击</a:t>
            </a:r>
          </a:p>
          <a:p>
            <a:pPr algn="l">
              <a:buFontTx/>
              <a:buChar char="•"/>
            </a:pP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 限制管中油液的流速</a:t>
            </a:r>
          </a:p>
          <a:p>
            <a:pPr algn="l">
              <a:buFontTx/>
              <a:buChar char="•"/>
            </a:pP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 用橡胶软管或在冲击源处设置蓄能器吸收冲击能量</a:t>
            </a:r>
          </a:p>
          <a:p>
            <a:pPr algn="l">
              <a:buFontTx/>
              <a:buChar char="•"/>
            </a:pPr>
            <a:r>
              <a:rPr kumimoji="0" lang="zh-CN" altLang="en-US" b="1">
                <a:solidFill>
                  <a:srgbClr val="000099"/>
                </a:solidFill>
                <a:latin typeface="Arial" charset="0"/>
                <a:ea typeface="华文中宋" pitchFamily="2" charset="-122"/>
              </a:rPr>
              <a:t> 在易出现液压冲击部位设置安全阀</a:t>
            </a:r>
          </a:p>
        </p:txBody>
      </p:sp>
    </p:spTree>
    <p:extLst>
      <p:ext uri="{BB962C8B-B14F-4D97-AF65-F5344CB8AC3E}">
        <p14:creationId xmlns:p14="http://schemas.microsoft.com/office/powerpoint/2010/main" val="50242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1" name="图片 5130" descr="F:\教学\投影\icon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38430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0" y="1405255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47800" y="211455"/>
            <a:ext cx="2778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2)  </a:t>
            </a:r>
            <a:r>
              <a:rPr lang="zh-CN" altLang="zh-CN" sz="2800" b="1" dirty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粘性的度量</a:t>
            </a:r>
          </a:p>
        </p:txBody>
      </p:sp>
      <p:sp>
        <p:nvSpPr>
          <p:cNvPr id="41986" name="文本占位符 41985"/>
          <p:cNvSpPr>
            <a:spLocks noGrp="1"/>
          </p:cNvSpPr>
          <p:nvPr>
            <p:ph type="body" idx="1"/>
          </p:nvPr>
        </p:nvSpPr>
        <p:spPr>
          <a:xfrm>
            <a:off x="1074420" y="904875"/>
            <a:ext cx="2547620" cy="588645"/>
          </a:xfrm>
        </p:spPr>
        <p:txBody>
          <a:bodyPr/>
          <a:lstStyle/>
          <a:p>
            <a:pPr lvl="0"/>
            <a:r>
              <a:rPr lang="en-US" altLang="zh-CN" sz="3265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</a:rPr>
              <a:t>动力粘度μ</a:t>
            </a:r>
            <a:r>
              <a:rPr lang="en-US" altLang="zh-CN" sz="3265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</a:rPr>
              <a:t>  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41988" name="对象 41987"/>
          <p:cNvGraphicFramePr/>
          <p:nvPr/>
        </p:nvGraphicFramePr>
        <p:xfrm>
          <a:off x="2882900" y="2782730"/>
          <a:ext cx="26225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5" imgW="114300" imgH="215900" progId="Equation.3">
                  <p:embed/>
                </p:oleObj>
              </mc:Choice>
              <mc:Fallback>
                <p:oleObj r:id="rId5" imgW="114300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DDDD5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82900" y="2782730"/>
                        <a:ext cx="26225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文本框 41988"/>
          <p:cNvSpPr txBox="1"/>
          <p:nvPr/>
        </p:nvSpPr>
        <p:spPr>
          <a:xfrm>
            <a:off x="5314315" y="916940"/>
            <a:ext cx="1724025" cy="645160"/>
          </a:xfrm>
          <a:prstGeom prst="rect">
            <a:avLst/>
          </a:prstGeom>
          <a:solidFill>
            <a:srgbClr val="CC00CC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标准单位：</a:t>
            </a:r>
          </a:p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Pa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s(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帕斯卡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秒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1990" name="矩形 41989"/>
          <p:cNvSpPr/>
          <p:nvPr/>
        </p:nvSpPr>
        <p:spPr>
          <a:xfrm>
            <a:off x="866775" y="2058670"/>
            <a:ext cx="281305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</a:rPr>
              <a:t>运动粘度υ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</a:rPr>
              <a:t> </a:t>
            </a:r>
          </a:p>
        </p:txBody>
      </p:sp>
      <p:sp>
        <p:nvSpPr>
          <p:cNvPr id="41999" name="文本框 41998"/>
          <p:cNvSpPr txBox="1"/>
          <p:nvPr/>
        </p:nvSpPr>
        <p:spPr>
          <a:xfrm>
            <a:off x="3539490" y="2651760"/>
            <a:ext cx="2360930" cy="368300"/>
          </a:xfrm>
          <a:prstGeom prst="rect">
            <a:avLst/>
          </a:prstGeom>
          <a:solidFill>
            <a:srgbClr val="CC00CC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常用单位： </a:t>
            </a:r>
            <a:r>
              <a:rPr lang="en-US" altLang="zh-CN" err="1">
                <a:latin typeface="Tahoma" panose="020B0604030504040204" pitchFamily="34" charset="0"/>
                <a:ea typeface="宋体" panose="02010600030101010101" pitchFamily="2" charset="-122"/>
              </a:rPr>
              <a:t>cst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厘斯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42001" name="文本框 42000"/>
          <p:cNvSpPr txBox="1"/>
          <p:nvPr/>
        </p:nvSpPr>
        <p:spPr>
          <a:xfrm>
            <a:off x="3539490" y="2223770"/>
            <a:ext cx="1865630" cy="368300"/>
          </a:xfrm>
          <a:prstGeom prst="rect">
            <a:avLst/>
          </a:prstGeom>
          <a:solidFill>
            <a:srgbClr val="CC00CC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标准单位： ㎡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/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42002" name="矩形 42001"/>
          <p:cNvSpPr/>
          <p:nvPr/>
        </p:nvSpPr>
        <p:spPr>
          <a:xfrm>
            <a:off x="6000115" y="2283460"/>
            <a:ext cx="1942465" cy="368300"/>
          </a:xfrm>
          <a:prstGeom prst="rect">
            <a:avLst/>
          </a:prstGeom>
          <a:noFill/>
          <a:ln w="9525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u="sng" err="1">
                <a:latin typeface="Tahoma" panose="020B0604030504040204" pitchFamily="34" charset="0"/>
                <a:ea typeface="宋体" panose="02010600030101010101" pitchFamily="2" charset="-122"/>
              </a:rPr>
              <a:t>1cst</a:t>
            </a:r>
            <a:r>
              <a:rPr lang="en-US" altLang="zh-CN" u="sng">
                <a:latin typeface="Tahoma" panose="020B0604030504040204" pitchFamily="34" charset="0"/>
                <a:ea typeface="宋体" panose="02010600030101010101" pitchFamily="2" charset="-122"/>
              </a:rPr>
              <a:t>=10</a:t>
            </a:r>
            <a:r>
              <a:rPr lang="en-US" altLang="zh-CN" u="sng" baseline="30000">
                <a:latin typeface="Tahoma" panose="020B0604030504040204" pitchFamily="34" charset="0"/>
                <a:ea typeface="宋体" panose="02010600030101010101" pitchFamily="2" charset="-122"/>
              </a:rPr>
              <a:t>-6</a:t>
            </a:r>
            <a:r>
              <a:rPr lang="en-US" altLang="zh-CN" u="sng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u="sng">
                <a:latin typeface="Tahoma" panose="020B0604030504040204" pitchFamily="34" charset="0"/>
                <a:ea typeface="宋体" panose="02010600030101010101" pitchFamily="2" charset="-122"/>
              </a:rPr>
              <a:t>㎡</a:t>
            </a:r>
            <a:r>
              <a:rPr lang="en-US" altLang="zh-CN" u="sng">
                <a:latin typeface="Tahoma" panose="020B0604030504040204" pitchFamily="34" charset="0"/>
                <a:ea typeface="宋体" panose="02010600030101010101" pitchFamily="2" charset="-122"/>
              </a:rPr>
              <a:t>/s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87855" y="1659890"/>
            <a:ext cx="39122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/>
            <a:r>
              <a:rPr lang="en-US" altLang="zh-CN" sz="2000" b="1" dirty="0">
                <a:ea typeface="楷体_GB2312" pitchFamily="49" charset="-122"/>
                <a:sym typeface="+mn-ea"/>
              </a:rPr>
              <a:t>——</a:t>
            </a:r>
            <a:r>
              <a:rPr lang="zh-CN" altLang="zh-CN" sz="2000" b="1" dirty="0">
                <a:ea typeface="楷体_GB2312" pitchFamily="49" charset="-122"/>
                <a:sym typeface="+mn-ea"/>
              </a:rPr>
              <a:t>表征液体粘性的</a:t>
            </a:r>
            <a:r>
              <a:rPr lang="zh-CN" altLang="en-US" sz="2000" b="1" dirty="0">
                <a:ea typeface="楷体_GB2312" pitchFamily="49" charset="-122"/>
                <a:sym typeface="+mn-ea"/>
              </a:rPr>
              <a:t>内摩擦系数</a:t>
            </a:r>
            <a:endParaRPr lang="zh-CN" altLang="en-US" sz="2000"/>
          </a:p>
        </p:txBody>
      </p:sp>
      <p:graphicFrame>
        <p:nvGraphicFramePr>
          <p:cNvPr id="4" name="对象 3"/>
          <p:cNvGraphicFramePr/>
          <p:nvPr/>
        </p:nvGraphicFramePr>
        <p:xfrm>
          <a:off x="3862705" y="875030"/>
          <a:ext cx="1219200" cy="78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7" imgW="723900" imgH="419100" progId="Equation.KSEE3">
                  <p:embed/>
                </p:oleObj>
              </mc:Choice>
              <mc:Fallback>
                <p:oleObj r:id="rId7" imgW="723900" imgH="4191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62705" y="875030"/>
                        <a:ext cx="1219200" cy="78486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108835" y="2592070"/>
          <a:ext cx="1094105" cy="48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r:id="rId9" imgW="1365250" imgH="688975" progId="Equation.KSEE3">
                  <p:embed/>
                </p:oleObj>
              </mc:Choice>
              <mc:Fallback>
                <p:oleObj r:id="rId9" imgW="1365250" imgH="68897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08835" y="2592070"/>
                        <a:ext cx="1094105" cy="48831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97585" y="3080385"/>
            <a:ext cx="75247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/>
            <a:r>
              <a:rPr lang="en-US" altLang="zh-CN" sz="2000" b="1" dirty="0">
                <a:ea typeface="楷体_GB2312" pitchFamily="49" charset="-122"/>
                <a:sym typeface="+mn-ea"/>
              </a:rPr>
              <a:t>——</a:t>
            </a:r>
            <a:r>
              <a:rPr lang="zh-CN" altLang="en-US" sz="2000" b="1" dirty="0">
                <a:ea typeface="楷体_GB2312" pitchFamily="49" charset="-122"/>
                <a:sym typeface="+mn-ea"/>
              </a:rPr>
              <a:t>没有明确的物理意义</a:t>
            </a:r>
            <a:r>
              <a: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，但工程实际中常用的物理量</a:t>
            </a:r>
          </a:p>
          <a:p>
            <a:pPr lvl="0" algn="l"/>
            <a:r>
              <a:rPr lang="en-US" altLang="zh-CN" sz="2000" b="1" dirty="0">
                <a:ea typeface="楷体_GB2312" pitchFamily="49" charset="-122"/>
                <a:sym typeface="+mn-ea"/>
              </a:rPr>
              <a:t>——</a:t>
            </a:r>
            <a:r>
              <a:rPr lang="zh-CN" altLang="zh-CN" sz="2000" b="1" dirty="0">
                <a:ea typeface="楷体_GB2312" pitchFamily="49" charset="-122"/>
                <a:sym typeface="+mn-ea"/>
              </a:rPr>
              <a:t>液压油的牌号是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以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40℃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运动粘度（</a:t>
            </a:r>
            <a:r>
              <a:rPr lang="en-US" altLang="zh-CN" sz="2000" b="1">
                <a:latin typeface="Tahoma" panose="020B0604030504040204" pitchFamily="34" charset="0"/>
                <a:ea typeface="楷体_GB2312" pitchFamily="49" charset="-122"/>
                <a:sym typeface="+mn-ea"/>
              </a:rPr>
              <a:t>mm</a:t>
            </a:r>
            <a:r>
              <a:rPr lang="en-US" altLang="zh-CN" sz="2000" b="1" baseline="30000">
                <a:latin typeface="Tahoma" panose="020B0604030504040204" pitchFamily="34" charset="0"/>
                <a:ea typeface="楷体_GB2312" pitchFamily="49" charset="-122"/>
                <a:sym typeface="+mn-ea"/>
              </a:rPr>
              <a:t>2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/s)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的中心值来划分。</a:t>
            </a:r>
          </a:p>
          <a:p>
            <a:pPr lvl="0" algn="l"/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如</a:t>
            </a:r>
            <a:r>
              <a:rPr lang="zh-CN" altLang="en-US" sz="2000" b="1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  <a:sym typeface="+mn-ea"/>
              </a:rPr>
              <a:t>：</a:t>
            </a:r>
            <a:r>
              <a:rPr lang="en-US" altLang="zh-CN" sz="2000" b="1" u="sng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  <a:sym typeface="+mn-ea"/>
              </a:rPr>
              <a:t>L-HL22</a:t>
            </a:r>
            <a:r>
              <a:rPr lang="zh-CN" altLang="en-US" sz="2000" b="1" u="sng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  <a:sym typeface="+mn-ea"/>
              </a:rPr>
              <a:t>普通液压油，表示</a:t>
            </a:r>
            <a:r>
              <a:rPr lang="en-US" altLang="zh-CN" sz="2000" b="1" u="sng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  <a:sym typeface="+mn-ea"/>
              </a:rPr>
              <a:t>40℃</a:t>
            </a:r>
            <a:r>
              <a:rPr lang="zh-CN" altLang="en-US" sz="2000" b="1" u="sng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  <a:sym typeface="+mn-ea"/>
              </a:rPr>
              <a:t>的运动粘度值为</a:t>
            </a:r>
            <a:r>
              <a:rPr lang="en-US" altLang="zh-CN" sz="2000" b="1" u="sng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  <a:sym typeface="+mn-ea"/>
              </a:rPr>
              <a:t>22</a:t>
            </a:r>
            <a:r>
              <a:rPr lang="en-US" altLang="zh-CN" sz="2000" b="1" u="sng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  <a:sym typeface="+mn-ea"/>
              </a:rPr>
              <a:t>mm</a:t>
            </a:r>
            <a:r>
              <a:rPr lang="en-US" altLang="zh-CN" sz="2000" b="1" u="sng" baseline="3000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  <a:sym typeface="+mn-ea"/>
              </a:rPr>
              <a:t>2</a:t>
            </a:r>
            <a:r>
              <a:rPr lang="en-US" altLang="zh-CN" sz="2000" b="1" u="sng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  <a:sym typeface="+mn-ea"/>
              </a:rPr>
              <a:t>/s</a:t>
            </a:r>
            <a:r>
              <a:rPr lang="zh-CN" altLang="en-US" sz="2000" b="1" u="sng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  <a:sym typeface="+mn-ea"/>
              </a:rPr>
              <a:t>。</a:t>
            </a:r>
          </a:p>
        </p:txBody>
      </p:sp>
      <p:pic>
        <p:nvPicPr>
          <p:cNvPr id="10" name="图片 9" descr="E:\教学\投影\icon3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3655" y="666750"/>
            <a:ext cx="3067050" cy="23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654685" y="4617085"/>
            <a:ext cx="806704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——</a:t>
            </a:r>
            <a:r>
              <a:rPr lang="zh-CN" altLang="en-US" sz="2000" b="1" dirty="0">
                <a:ea typeface="楷体_GB2312" pitchFamily="49" charset="-122"/>
                <a:sym typeface="+mn-ea"/>
              </a:rPr>
              <a:t>是采用特定粘度计在规定条件下测出液体粘度。</a:t>
            </a:r>
            <a:endParaRPr lang="zh-CN" altLang="en-US" sz="2000" b="1" dirty="0"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2000" b="1" dirty="0">
                <a:ea typeface="楷体_GB2312" pitchFamily="49" charset="-122"/>
                <a:sym typeface="+mn-ea"/>
              </a:rPr>
              <a:t>美国采用塞氏粘度(SSU)；英国采用雷氏粘度(R)；中国、德   国、前苏联等采用</a:t>
            </a:r>
            <a:r>
              <a:rPr lang="zh-CN" altLang="en-US" sz="2000" b="1" u="sng" dirty="0">
                <a:solidFill>
                  <a:srgbClr val="FF0000"/>
                </a:solidFill>
                <a:ea typeface="楷体_GB2312" pitchFamily="49" charset="-122"/>
                <a:sym typeface="+mn-ea"/>
              </a:rPr>
              <a:t>恩氏粘度(ºE)</a:t>
            </a:r>
            <a:r>
              <a:rPr lang="zh-CN" altLang="en-US" sz="2000" b="1" dirty="0">
                <a:ea typeface="楷体_GB2312" pitchFamily="49" charset="-122"/>
                <a:sym typeface="+mn-ea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zh-CN" altLang="en-US" sz="20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</a:rPr>
              <a:t>——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49" charset="-122"/>
                <a:sym typeface="+mn-ea"/>
              </a:rPr>
              <a:t>恩氏粘度（ºE）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49" charset="-122"/>
              </a:rPr>
              <a:t>测试方法：</a:t>
            </a:r>
            <a:r>
              <a:rPr lang="zh-CN" altLang="en-US" sz="2000" b="1" dirty="0">
                <a:solidFill>
                  <a:schemeClr val="accent5"/>
                </a:solidFill>
                <a:ea typeface="楷体_GB2312" pitchFamily="49" charset="-122"/>
                <a:sym typeface="+mn-ea"/>
              </a:rPr>
              <a:t>恩氏粘度计中，在规定温度下</a:t>
            </a:r>
            <a:r>
              <a:rPr lang="zh-CN" altLang="zh-CN" sz="2000" b="1" dirty="0">
                <a:solidFill>
                  <a:schemeClr val="accent5"/>
                </a:solidFill>
                <a:latin typeface="Tahoma" panose="020B0604030504040204" pitchFamily="34" charset="0"/>
                <a:ea typeface="楷体_GB2312" pitchFamily="49" charset="-122"/>
                <a:sym typeface="+mn-ea"/>
              </a:rPr>
              <a:t>试样</a:t>
            </a:r>
            <a:r>
              <a:rPr lang="zh-CN" altLang="en-US" sz="2000" b="1" dirty="0">
                <a:solidFill>
                  <a:schemeClr val="accent5"/>
                </a:solidFill>
                <a:ea typeface="楷体_GB2312" pitchFamily="49" charset="-122"/>
                <a:sym typeface="+mn-ea"/>
              </a:rPr>
              <a:t>流出</a:t>
            </a:r>
            <a:r>
              <a:rPr lang="zh-CN" altLang="en-US" sz="2000" b="1" dirty="0">
                <a:solidFill>
                  <a:schemeClr val="accent5"/>
                </a:solidFill>
                <a:latin typeface="Tahoma" panose="020B0604030504040204" pitchFamily="34" charset="0"/>
                <a:ea typeface="楷体_GB2312" pitchFamily="49" charset="-122"/>
                <a:sym typeface="+mn-ea"/>
              </a:rPr>
              <a:t>所需要时间</a:t>
            </a:r>
            <a:r>
              <a:rPr lang="zh-CN" altLang="zh-CN" sz="2000" b="1" dirty="0">
                <a:solidFill>
                  <a:schemeClr val="accent5"/>
                </a:solidFill>
                <a:latin typeface="Tahoma" panose="020B0604030504040204" pitchFamily="34" charset="0"/>
                <a:ea typeface="楷体_GB2312" pitchFamily="49" charset="-122"/>
                <a:sym typeface="+mn-ea"/>
              </a:rPr>
              <a:t>，与相同温度下相同体积的蒸馏水流出所需要的时间之比；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6775" y="4095115"/>
            <a:ext cx="42151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相对粘度（条件粘度）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" y="1137285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4940" y="248920"/>
            <a:ext cx="3114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3) </a:t>
            </a:r>
            <a:r>
              <a:rPr lang="zh-CN" altLang="zh-CN" sz="2400" b="1" dirty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粘度与温度关系</a:t>
            </a:r>
          </a:p>
        </p:txBody>
      </p:sp>
      <p:sp>
        <p:nvSpPr>
          <p:cNvPr id="41986" name="文本占位符 41985"/>
          <p:cNvSpPr>
            <a:spLocks noGrp="1"/>
          </p:cNvSpPr>
          <p:nvPr>
            <p:ph type="body" idx="1"/>
          </p:nvPr>
        </p:nvSpPr>
        <p:spPr>
          <a:xfrm>
            <a:off x="554355" y="3049905"/>
            <a:ext cx="2886710" cy="360680"/>
          </a:xfrm>
        </p:spPr>
        <p:txBody>
          <a:bodyPr>
            <a:normAutofit fontScale="65000" lnSpcReduction="10000"/>
          </a:bodyPr>
          <a:lstStyle/>
          <a:p>
            <a:pPr marL="0" lvl="0" indent="0">
              <a:buNone/>
            </a:pPr>
            <a:r>
              <a:rPr lang="en-US" altLang="zh-CN" sz="3265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</a:rPr>
              <a:t> 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41988" name="对象 41987"/>
          <p:cNvGraphicFramePr/>
          <p:nvPr/>
        </p:nvGraphicFramePr>
        <p:xfrm>
          <a:off x="2882900" y="2782730"/>
          <a:ext cx="26225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5" imgW="114300" imgH="215900" progId="Equation.3">
                  <p:embed/>
                </p:oleObj>
              </mc:Choice>
              <mc:Fallback>
                <p:oleObj r:id="rId5" imgW="114300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DDDD5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82900" y="2782730"/>
                        <a:ext cx="26225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74015" y="1009015"/>
            <a:ext cx="27705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/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  <a:sym typeface="+mn-ea"/>
              </a:rPr>
              <a:t>温度升高使液体的内聚力减小，</a:t>
            </a:r>
            <a:r>
              <a:rPr lang="zh-CN" altLang="en-US" sz="2400" b="1" dirty="0">
                <a:solidFill>
                  <a:schemeClr val="accent5"/>
                </a:solidFill>
                <a:ea typeface="楷体_GB2312" pitchFamily="49" charset="-122"/>
                <a:sym typeface="+mn-ea"/>
              </a:rPr>
              <a:t>粘度降低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  <a:sym typeface="+mn-ea"/>
              </a:rPr>
              <a:t>；</a:t>
            </a:r>
          </a:p>
          <a:p>
            <a:pPr lvl="0" algn="l"/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+mn-ea"/>
              </a:rPr>
              <a:t>-— </a:t>
            </a:r>
            <a:r>
              <a:rPr lang="zh-CN" altLang="en-US" sz="2400" b="1" dirty="0">
                <a:solidFill>
                  <a:schemeClr val="accent5"/>
                </a:solidFill>
                <a:ea typeface="楷体_GB2312" pitchFamily="49" charset="-122"/>
                <a:sym typeface="+mn-ea"/>
              </a:rPr>
              <a:t>粘温特性</a:t>
            </a:r>
          </a:p>
          <a:p>
            <a:pPr lvl="0" algn="l"/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  <a:sym typeface="+mn-ea"/>
              </a:rPr>
              <a:t>  </a:t>
            </a:r>
            <a:r>
              <a:rPr lang="zh-CN" altLang="en-US" sz="2400" b="1" dirty="0">
                <a:solidFill>
                  <a:schemeClr val="accent5"/>
                </a:solidFill>
                <a:ea typeface="楷体_GB2312" pitchFamily="49" charset="-122"/>
                <a:sym typeface="+mn-ea"/>
              </a:rPr>
              <a:t>粘温特性用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  <a:sym typeface="+mn-ea"/>
              </a:rPr>
              <a:t>粘度指数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VI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表示；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  <a:sym typeface="+mn-ea"/>
              </a:rPr>
              <a:t>粘度指数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VI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是油液粘温特性的相对比较值；</a:t>
            </a:r>
          </a:p>
          <a:p>
            <a:pPr lvl="0" algn="l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曲线越平坦，粘度指数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VI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越大；</a:t>
            </a:r>
          </a:p>
        </p:txBody>
      </p:sp>
      <p:pic>
        <p:nvPicPr>
          <p:cNvPr id="10" name="图片 9" descr="E:\教学\投影\icon3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295" y="770890"/>
            <a:ext cx="3067050" cy="238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1645" y="105410"/>
            <a:ext cx="6134735" cy="4254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64795" y="4937760"/>
            <a:ext cx="4123055" cy="156845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pPr lvl="0" algn="l"/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液压系统对工作液粘度指数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VI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的要求：</a:t>
            </a:r>
          </a:p>
          <a:p>
            <a:pPr lvl="0" algn="l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一般在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90</a:t>
            </a:r>
            <a:r>
              <a:rPr lang="zh-CN" altLang="zh-CN" sz="24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以上</a:t>
            </a:r>
          </a:p>
          <a:p>
            <a:pPr lvl="0" algn="l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———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优异的在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100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以上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rcRect t="14340" r="5511"/>
          <a:stretch>
            <a:fillRect/>
          </a:stretch>
        </p:blipFill>
        <p:spPr>
          <a:xfrm>
            <a:off x="4842510" y="4280535"/>
            <a:ext cx="3614420" cy="2423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740" y="1683385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698625" y="583565"/>
            <a:ext cx="3595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800" b="1" dirty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zh-CN" sz="2800" b="1" dirty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粘度与压力关系</a:t>
            </a:r>
          </a:p>
        </p:txBody>
      </p:sp>
      <p:graphicFrame>
        <p:nvGraphicFramePr>
          <p:cNvPr id="41988" name="对象 41987"/>
          <p:cNvGraphicFramePr/>
          <p:nvPr/>
        </p:nvGraphicFramePr>
        <p:xfrm>
          <a:off x="2882900" y="2782730"/>
          <a:ext cx="26225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5" imgW="114300" imgH="215900" progId="Equation.3">
                  <p:embed/>
                </p:oleObj>
              </mc:Choice>
              <mc:Fallback>
                <p:oleObj r:id="rId5" imgW="114300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DDDD5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82900" y="2782730"/>
                        <a:ext cx="26225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E:\教学\投影\icon3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1590" y="1105535"/>
            <a:ext cx="3067050" cy="238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lum contrast="12000"/>
          </a:blip>
          <a:stretch>
            <a:fillRect/>
          </a:stretch>
        </p:blipFill>
        <p:spPr>
          <a:xfrm>
            <a:off x="1954530" y="3119755"/>
            <a:ext cx="4792345" cy="27451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43150" y="1562100"/>
            <a:ext cx="42252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液体压力升高时，粘度增大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400" b="1"/>
          </a:p>
        </p:txBody>
      </p:sp>
      <p:graphicFrame>
        <p:nvGraphicFramePr>
          <p:cNvPr id="46086" name="对象 46085"/>
          <p:cNvGraphicFramePr/>
          <p:nvPr/>
        </p:nvGraphicFramePr>
        <p:xfrm>
          <a:off x="2184400" y="2240280"/>
          <a:ext cx="1892300" cy="5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9" imgW="736600" imgH="203200" progId="Equation.DSMT4">
                  <p:embed/>
                </p:oleObj>
              </mc:Choice>
              <mc:Fallback>
                <p:oleObj r:id="rId9" imgW="736600" imgH="203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4400" y="2240280"/>
                        <a:ext cx="1892300" cy="545465"/>
                      </a:xfrm>
                      <a:prstGeom prst="rect">
                        <a:avLst/>
                      </a:prstGeom>
                      <a:noFill/>
                      <a:ln w="76200" cap="flat" cmpd="tri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169410" y="2240280"/>
            <a:ext cx="35496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可忽略压力对粘度的影响</a:t>
            </a:r>
            <a:endParaRPr lang="zh-CN" altLang="en-US"/>
          </a:p>
        </p:txBody>
      </p:sp>
      <p:pic>
        <p:nvPicPr>
          <p:cNvPr id="5131" name="图片 5130" descr="F:\教学\投影\icon1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415" y="196850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1894205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95120" y="732155"/>
            <a:ext cx="4692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zh-CN" sz="2800" b="1" dirty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液压系统对液压油的要求</a:t>
            </a:r>
          </a:p>
        </p:txBody>
      </p:sp>
      <p:graphicFrame>
        <p:nvGraphicFramePr>
          <p:cNvPr id="41988" name="对象 41987"/>
          <p:cNvGraphicFramePr/>
          <p:nvPr/>
        </p:nvGraphicFramePr>
        <p:xfrm>
          <a:off x="2882900" y="2782730"/>
          <a:ext cx="26225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5" imgW="114300" imgH="215900" progId="Equation.3">
                  <p:embed/>
                </p:oleObj>
              </mc:Choice>
              <mc:Fallback>
                <p:oleObj r:id="rId5" imgW="114300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DDDD5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82900" y="2782730"/>
                        <a:ext cx="26225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E:\教学\投影\icon3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0815" y="1254125"/>
            <a:ext cx="3067050" cy="23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15695" y="1654810"/>
            <a:ext cx="6912610" cy="4079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）要有合适的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粘度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和较好的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粘温特性</a:t>
            </a:r>
            <a:r>
              <a: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要有良好的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润滑性能</a:t>
            </a:r>
            <a:r>
              <a: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CN" sz="2400" b="1"/>
              <a:t>2</a:t>
            </a:r>
            <a:r>
              <a:rPr lang="zh-CN" altLang="en-US" sz="2400" b="1"/>
              <a:t>）</a:t>
            </a:r>
            <a:r>
              <a:rPr lang="zh-CN" altLang="en-US" sz="2400" b="1">
                <a:solidFill>
                  <a:srgbClr val="C00000"/>
                </a:solidFill>
              </a:rPr>
              <a:t>防腐性、防锈性</a:t>
            </a:r>
            <a:r>
              <a:rPr lang="zh-CN" altLang="en-US" sz="2400" b="1"/>
              <a:t>要好，</a:t>
            </a:r>
            <a:r>
              <a:rPr lang="zh-CN" altLang="en-US" sz="2400" b="1">
                <a:solidFill>
                  <a:srgbClr val="C00000"/>
                </a:solidFill>
              </a:rPr>
              <a:t>抗泡沫性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C00000"/>
                </a:solidFill>
              </a:rPr>
              <a:t>抗乳化性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C00000"/>
                </a:solidFill>
              </a:rPr>
              <a:t>抗磨性</a:t>
            </a:r>
            <a:r>
              <a:rPr lang="zh-CN" altLang="en-US" sz="2400" b="1"/>
              <a:t>要好。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CN" sz="2400" b="1"/>
              <a:t>3</a:t>
            </a:r>
            <a:r>
              <a:rPr lang="zh-CN" altLang="en-US" sz="2400" b="1"/>
              <a:t>）</a:t>
            </a:r>
            <a:r>
              <a:rPr lang="zh-CN" altLang="en-US" sz="2400" b="1">
                <a:solidFill>
                  <a:srgbClr val="C00000"/>
                </a:solidFill>
              </a:rPr>
              <a:t>抗氧化性、抗剪切稳定性、抗空气释放性、抗水解安定性</a:t>
            </a:r>
            <a:r>
              <a:rPr lang="zh-CN" altLang="en-US" sz="2400" b="1"/>
              <a:t>要好，</a:t>
            </a:r>
            <a:r>
              <a:rPr lang="zh-CN" altLang="en-US" sz="2400" b="1">
                <a:solidFill>
                  <a:srgbClr val="C00000"/>
                </a:solidFill>
              </a:rPr>
              <a:t>抗低温性</a:t>
            </a:r>
            <a:r>
              <a:rPr lang="zh-CN" altLang="en-US" sz="2400" b="1"/>
              <a:t>要好。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CN" sz="2400" b="1"/>
              <a:t>4</a:t>
            </a:r>
            <a:r>
              <a:rPr lang="zh-CN" altLang="en-US" sz="2400" b="1"/>
              <a:t>）与金属和密封件、橡胶软管、涂料等的</a:t>
            </a:r>
            <a:r>
              <a:rPr lang="zh-CN" altLang="en-US" sz="2400" b="1">
                <a:solidFill>
                  <a:srgbClr val="C00000"/>
                </a:solidFill>
              </a:rPr>
              <a:t>相容性</a:t>
            </a:r>
            <a:r>
              <a:rPr lang="zh-CN" altLang="en-US" sz="2400" b="1"/>
              <a:t>要好。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CN" sz="2400" b="1"/>
              <a:t>5</a:t>
            </a:r>
            <a:r>
              <a:rPr lang="zh-CN" altLang="en-US" sz="2400" b="1"/>
              <a:t>）</a:t>
            </a:r>
            <a:r>
              <a:rPr lang="zh-CN" altLang="en-US" sz="2400" b="1">
                <a:solidFill>
                  <a:srgbClr val="C00000"/>
                </a:solidFill>
              </a:rPr>
              <a:t>流动性和凝固点</a:t>
            </a:r>
            <a:r>
              <a:rPr lang="zh-CN" altLang="en-US" sz="2400" b="1"/>
              <a:t>要低，</a:t>
            </a:r>
            <a:r>
              <a:rPr lang="zh-CN" altLang="en-US" sz="2400" b="1">
                <a:solidFill>
                  <a:srgbClr val="C00000"/>
                </a:solidFill>
              </a:rPr>
              <a:t>闪点</a:t>
            </a:r>
            <a:r>
              <a:rPr lang="zh-CN" altLang="en-US" sz="2400" b="1"/>
              <a:t>和</a:t>
            </a:r>
            <a:r>
              <a:rPr lang="zh-CN" altLang="en-US" sz="2400" b="1">
                <a:solidFill>
                  <a:srgbClr val="C00000"/>
                </a:solidFill>
              </a:rPr>
              <a:t>燃点</a:t>
            </a:r>
            <a:r>
              <a:rPr lang="zh-CN" altLang="en-US" sz="2400" b="1"/>
              <a:t>高，</a:t>
            </a:r>
            <a:r>
              <a:rPr lang="zh-CN" altLang="en-US" sz="2400" b="1">
                <a:solidFill>
                  <a:srgbClr val="C00000"/>
                </a:solidFill>
              </a:rPr>
              <a:t>比热容</a:t>
            </a:r>
            <a:r>
              <a:rPr lang="zh-CN" altLang="en-US" sz="2400" b="1"/>
              <a:t>和</a:t>
            </a:r>
            <a:r>
              <a:rPr lang="zh-CN" altLang="en-US" sz="2400" b="1">
                <a:solidFill>
                  <a:srgbClr val="C00000"/>
                </a:solidFill>
              </a:rPr>
              <a:t>热导率</a:t>
            </a:r>
            <a:r>
              <a:rPr lang="zh-CN" altLang="en-US" sz="2400" b="1"/>
              <a:t>要大，</a:t>
            </a:r>
            <a:r>
              <a:rPr lang="zh-CN" altLang="en-US" sz="2400" b="1">
                <a:solidFill>
                  <a:srgbClr val="C00000"/>
                </a:solidFill>
              </a:rPr>
              <a:t>体积膨胀</a:t>
            </a:r>
            <a:r>
              <a:rPr lang="zh-CN" altLang="en-US" sz="2400" b="1"/>
              <a:t>要小。</a:t>
            </a:r>
          </a:p>
        </p:txBody>
      </p:sp>
      <p:pic>
        <p:nvPicPr>
          <p:cNvPr id="5131" name="图片 5130" descr="F:\教学\投影\icon1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415" y="196850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图片 5123" descr="E:\教学\投影\icon4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0" y="1116965"/>
            <a:ext cx="219075" cy="2905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18795" y="234315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zh-CN" sz="2800" b="1" dirty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液压油的类型</a:t>
            </a:r>
          </a:p>
        </p:txBody>
      </p:sp>
      <p:graphicFrame>
        <p:nvGraphicFramePr>
          <p:cNvPr id="41988" name="对象 41987"/>
          <p:cNvGraphicFramePr/>
          <p:nvPr/>
        </p:nvGraphicFramePr>
        <p:xfrm>
          <a:off x="2882900" y="2782730"/>
          <a:ext cx="26225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5" imgW="114300" imgH="215900" progId="Equation.3">
                  <p:embed/>
                </p:oleObj>
              </mc:Choice>
              <mc:Fallback>
                <p:oleObj r:id="rId5" imgW="114300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DDDD5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82900" y="2782730"/>
                        <a:ext cx="26225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E:\教学\投影\icon3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90" y="688340"/>
            <a:ext cx="3067050" cy="23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18795" y="810895"/>
            <a:ext cx="8070850" cy="2466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charset="0"/>
              <a:buChar char="u"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石油基液压油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Mineral Oil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按照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ISO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规定，采用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40℃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油液运动粘度（</a:t>
            </a:r>
            <a:r>
              <a:rPr lang="en-US" altLang="zh-CN" sz="2000" b="1">
                <a:latin typeface="Tahoma" panose="020B0604030504040204" pitchFamily="34" charset="0"/>
                <a:ea typeface="楷体_GB2312" pitchFamily="49" charset="-122"/>
                <a:sym typeface="+mn-ea"/>
              </a:rPr>
              <a:t>mm</a:t>
            </a:r>
            <a:r>
              <a:rPr lang="en-US" altLang="zh-CN" sz="2000" b="1" baseline="30000">
                <a:latin typeface="Tahoma" panose="020B0604030504040204" pitchFamily="34" charset="0"/>
                <a:ea typeface="楷体_GB2312" pitchFamily="49" charset="-122"/>
                <a:sym typeface="+mn-ea"/>
              </a:rPr>
              <a:t>2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/s)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的中心值划分为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8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个等级：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10</a:t>
            </a:r>
            <a:r>
              <a:rPr lang="zh-CN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、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15</a:t>
            </a:r>
            <a:r>
              <a:rPr lang="zh-CN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、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22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、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32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、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46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、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68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、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100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、</a:t>
            </a:r>
            <a:r>
              <a:rPr lang="en-US" altLang="zh-CN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150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  <a:sym typeface="+mn-ea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charset="0"/>
              <a:buChar char="u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燃液压油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Fire Resistant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乳化型：油包水，水包油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合成型： 水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—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乙二醇液，磷酸酯液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3418840" y="3290570"/>
          <a:ext cx="5337810" cy="338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8" imgW="5038725" imgH="3381375" progId="Paint.Picture">
                  <p:embed/>
                </p:oleObj>
              </mc:Choice>
              <mc:Fallback>
                <p:oleObj r:id="rId8" imgW="5038725" imgH="33813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9">
                        <a:lum bright="-12000" contrast="18000"/>
                      </a:blip>
                      <a:stretch>
                        <a:fillRect/>
                      </a:stretch>
                    </p:blipFill>
                    <p:spPr>
                      <a:xfrm>
                        <a:off x="3418840" y="3290570"/>
                        <a:ext cx="5337810" cy="338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67025" y="4126865"/>
            <a:ext cx="551815" cy="1711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液压油类型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2633</Words>
  <Application>Microsoft Office PowerPoint</Application>
  <PresentationFormat>全屏显示(4:3)</PresentationFormat>
  <Paragraphs>318</Paragraphs>
  <Slides>43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Office 主题​​</vt:lpstr>
      <vt:lpstr>Microsoft 公式 3.0</vt:lpstr>
      <vt:lpstr>Equation.DSMT4</vt:lpstr>
      <vt:lpstr>Equation.KSEE3</vt:lpstr>
      <vt:lpstr>Bitmap Image</vt:lpstr>
      <vt:lpstr>MathType 5.0 Equation</vt:lpstr>
      <vt:lpstr>PowerPoint 演示文稿</vt:lpstr>
      <vt:lpstr>§1.1   液压传动工作介质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§1.2  流体静力学</vt:lpstr>
      <vt:lpstr>PowerPoint 演示文稿</vt:lpstr>
      <vt:lpstr>PowerPoint 演示文稿</vt:lpstr>
      <vt:lpstr>PowerPoint 演示文稿</vt:lpstr>
      <vt:lpstr>PowerPoint 演示文稿</vt:lpstr>
      <vt:lpstr>§1.3  流体动力学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液体流动的连续性方程</vt:lpstr>
      <vt:lpstr>3.伯努利方程－能量方程</vt:lpstr>
      <vt:lpstr>PowerPoint 演示文稿</vt:lpstr>
      <vt:lpstr>PowerPoint 演示文稿</vt:lpstr>
      <vt:lpstr>PowerPoint 演示文稿</vt:lpstr>
      <vt:lpstr>4. 动量方程</vt:lpstr>
      <vt:lpstr>液流动量方程的应用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XGL</dc:creator>
  <cp:lastModifiedBy>Administrator</cp:lastModifiedBy>
  <cp:revision>97</cp:revision>
  <dcterms:created xsi:type="dcterms:W3CDTF">2018-09-12T08:02:00Z</dcterms:created>
  <dcterms:modified xsi:type="dcterms:W3CDTF">2019-09-17T01:53:09Z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