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57" r:id="rId15"/>
    <p:sldId id="284" r:id="rId16"/>
    <p:sldId id="285" r:id="rId17"/>
    <p:sldId id="286" r:id="rId18"/>
    <p:sldId id="287" r:id="rId19"/>
    <p:sldId id="288" r:id="rId20"/>
    <p:sldId id="289" r:id="rId21"/>
    <p:sldId id="290" r:id="rId22"/>
    <p:sldId id="291" r:id="rId23"/>
    <p:sldId id="306" r:id="rId24"/>
    <p:sldId id="292" r:id="rId25"/>
    <p:sldId id="293" r:id="rId26"/>
    <p:sldId id="294" r:id="rId27"/>
    <p:sldId id="295" r:id="rId28"/>
    <p:sldId id="258" r:id="rId29"/>
    <p:sldId id="283" r:id="rId30"/>
    <p:sldId id="259" r:id="rId31"/>
    <p:sldId id="260" r:id="rId32"/>
    <p:sldId id="261" r:id="rId33"/>
    <p:sldId id="263" r:id="rId34"/>
    <p:sldId id="264" r:id="rId35"/>
    <p:sldId id="324" r:id="rId36"/>
    <p:sldId id="265" r:id="rId37"/>
    <p:sldId id="266" r:id="rId38"/>
    <p:sldId id="310" r:id="rId39"/>
    <p:sldId id="267" r:id="rId40"/>
    <p:sldId id="309" r:id="rId41"/>
    <p:sldId id="307" r:id="rId42"/>
    <p:sldId id="311" r:id="rId43"/>
    <p:sldId id="312" r:id="rId44"/>
    <p:sldId id="317" r:id="rId45"/>
    <p:sldId id="313" r:id="rId46"/>
    <p:sldId id="318" r:id="rId47"/>
    <p:sldId id="319" r:id="rId48"/>
    <p:sldId id="320" r:id="rId49"/>
    <p:sldId id="314" r:id="rId50"/>
    <p:sldId id="321" r:id="rId51"/>
    <p:sldId id="322" r:id="rId52"/>
    <p:sldId id="315" r:id="rId53"/>
    <p:sldId id="316" r:id="rId54"/>
    <p:sldId id="323" r:id="rId55"/>
    <p:sldId id="328" r:id="rId56"/>
    <p:sldId id="268" r:id="rId57"/>
    <p:sldId id="325" r:id="rId58"/>
    <p:sldId id="326" r:id="rId59"/>
    <p:sldId id="327" r:id="rId60"/>
    <p:sldId id="269" r:id="rId61"/>
    <p:sldId id="330" r:id="rId62"/>
    <p:sldId id="329" r:id="rId63"/>
    <p:sldId id="331" r:id="rId64"/>
    <p:sldId id="332" r:id="rId65"/>
    <p:sldId id="333" r:id="rId66"/>
    <p:sldId id="334" r:id="rId67"/>
    <p:sldId id="308" r:id="rId68"/>
    <p:sldId id="270"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86"/>
  </p:normalViewPr>
  <p:slideViewPr>
    <p:cSldViewPr snapToGrid="0" snapToObjects="1">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79C36-4B29-554E-ABE8-D1342D1B0617}"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49598-7005-794D-82E1-8662798A804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FD002F5-F3A3-5146-A471-578CAEC78DF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25DD237-ECA7-8E44-9D20-A9E1A44027DB}"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002F5-F3A3-5146-A471-578CAEC78D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295402" y="631150"/>
            <a:ext cx="9601196" cy="763541"/>
          </a:xfrm>
        </p:spPr>
        <p:txBody>
          <a:bodyPr/>
          <a:lstStyle>
            <a:lvl1pPr>
              <a:defRPr>
                <a:latin typeface="黑体" panose="02010609060101010101" pitchFamily="49" charset="-122"/>
                <a:ea typeface="黑体" panose="020106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831272" y="1487055"/>
            <a:ext cx="10501745" cy="4388813"/>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25DD237-ECA7-8E44-9D20-A9E1A44027DB}"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002F5-F3A3-5146-A471-578CAEC78DF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25DD237-ECA7-8E44-9D20-A9E1A44027DB}"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002F5-F3A3-5146-A471-578CAEC78D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25DD237-ECA7-8E44-9D20-A9E1A44027DB}"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002F5-F3A3-5146-A471-578CAEC78DF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25DD237-ECA7-8E44-9D20-A9E1A44027DB}"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002F5-F3A3-5146-A471-578CAEC78DF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DD237-ECA7-8E44-9D20-A9E1A44027DB}"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002F5-F3A3-5146-A471-578CAEC78D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25DD237-ECA7-8E44-9D20-A9E1A44027DB}"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002F5-F3A3-5146-A471-578CAEC78DF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25DD237-ECA7-8E44-9D20-A9E1A44027DB}"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002F5-F3A3-5146-A471-578CAEC78D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5DD237-ECA7-8E44-9D20-A9E1A44027DB}" type="datetimeFigureOut">
              <a:rPr lang="en-US" smtClean="0"/>
              <a:t>11/19/2021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D002F5-F3A3-5146-A471-578CAEC78D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3311" y="1871131"/>
            <a:ext cx="7167219" cy="1515533"/>
          </a:xfrm>
        </p:spPr>
        <p:txBody>
          <a:bodyPr/>
          <a:lstStyle/>
          <a:p>
            <a:r>
              <a:rPr lang="en-US" dirty="0" smtClean="0">
                <a:latin typeface="黑体" panose="02010609060101010101" pitchFamily="49" charset="-122"/>
                <a:ea typeface="黑体" panose="02010609060101010101" pitchFamily="49" charset="-122"/>
              </a:rPr>
              <a:t>Hadoop</a:t>
            </a:r>
            <a:r>
              <a:rPr lang="zh-CN" altLang="en-US" dirty="0" smtClean="0">
                <a:latin typeface="黑体" panose="02010609060101010101" pitchFamily="49" charset="-122"/>
                <a:ea typeface="黑体" panose="02010609060101010101" pitchFamily="49" charset="-122"/>
              </a:rPr>
              <a:t> </a:t>
            </a:r>
            <a:r>
              <a:rPr lang="en-US" dirty="0" err="1" smtClean="0">
                <a:latin typeface="黑体" panose="02010609060101010101" pitchFamily="49" charset="-122"/>
                <a:ea typeface="黑体" panose="02010609060101010101" pitchFamily="49" charset="-122"/>
              </a:rPr>
              <a:t>MapReduce</a:t>
            </a:r>
            <a:r>
              <a:rPr lang="en-US" dirty="0" err="1">
                <a:latin typeface="黑体" panose="02010609060101010101" pitchFamily="49" charset="-122"/>
                <a:ea typeface="黑体" panose="02010609060101010101" pitchFamily="49" charset="-122"/>
              </a:rPr>
              <a:t>解析</a:t>
            </a:r>
            <a:endParaRPr lang="en-US"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sp>
        <p:nvSpPr>
          <p:cNvPr id="3" name="内容占位符 2"/>
          <p:cNvSpPr>
            <a:spLocks noGrp="1"/>
          </p:cNvSpPr>
          <p:nvPr>
            <p:ph idx="1"/>
          </p:nvPr>
        </p:nvSpPr>
        <p:spPr/>
        <p:txBody>
          <a:bodyPr/>
          <a:lstStyle/>
          <a:p>
            <a:pPr>
              <a:lnSpc>
                <a:spcPct val="130000"/>
              </a:lnSpc>
            </a:pPr>
            <a:r>
              <a:rPr lang="en-US" altLang="zh-CN" dirty="0"/>
              <a:t>Map </a:t>
            </a:r>
            <a:r>
              <a:rPr lang="zh-CN" altLang="en-US" dirty="0"/>
              <a:t>函数对一组数据元素进行某种重复式的处理，</a:t>
            </a:r>
            <a:r>
              <a:rPr lang="en-US" altLang="zh-CN" dirty="0"/>
              <a:t>Reduce </a:t>
            </a:r>
            <a:r>
              <a:rPr lang="zh-CN" altLang="en-US" dirty="0"/>
              <a:t>函数对 </a:t>
            </a:r>
            <a:r>
              <a:rPr lang="en-US" altLang="zh-CN" dirty="0"/>
              <a:t>Map </a:t>
            </a:r>
            <a:r>
              <a:rPr lang="zh-CN" altLang="en-US" dirty="0"/>
              <a:t>函数的中间结果进行某种进一步的结果整理。</a:t>
            </a:r>
          </a:p>
          <a:p>
            <a:pPr>
              <a:lnSpc>
                <a:spcPct val="130000"/>
              </a:lnSpc>
            </a:pPr>
            <a:r>
              <a:rPr lang="en-US" altLang="zh-CN" dirty="0" err="1"/>
              <a:t>MapReduce</a:t>
            </a:r>
            <a:r>
              <a:rPr lang="en-US" altLang="zh-CN" dirty="0"/>
              <a:t> </a:t>
            </a:r>
            <a:r>
              <a:rPr lang="zh-CN" altLang="en-US" dirty="0"/>
              <a:t>通过借鉴 </a:t>
            </a:r>
            <a:r>
              <a:rPr lang="en-US" altLang="zh-CN" dirty="0"/>
              <a:t>Lisp </a:t>
            </a:r>
            <a:r>
              <a:rPr lang="zh-CN" altLang="en-US" dirty="0"/>
              <a:t>的思想，定义了 </a:t>
            </a:r>
            <a:r>
              <a:rPr lang="en-US" altLang="zh-CN" dirty="0"/>
              <a:t>Map </a:t>
            </a:r>
            <a:r>
              <a:rPr lang="zh-CN" altLang="en-US" dirty="0"/>
              <a:t>和 </a:t>
            </a:r>
            <a:r>
              <a:rPr lang="en-US" altLang="zh-CN" dirty="0"/>
              <a:t>Reduce </a:t>
            </a:r>
            <a:r>
              <a:rPr lang="zh-CN" altLang="en-US" dirty="0"/>
              <a:t>两个抽象的编程接口，为程序员提供了一个清晰的操作接口描述，由用户去编程实现。</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716280"/>
            <a:ext cx="10584815" cy="5514975"/>
          </a:xfrm>
        </p:spPr>
        <p:txBody>
          <a:bodyPr>
            <a:noAutofit/>
          </a:bodyPr>
          <a:lstStyle/>
          <a:p>
            <a:r>
              <a:rPr lang="en-US" altLang="zh-CN" dirty="0"/>
              <a:t>1) Map:&lt;k1,v1&gt;List(&lt;K2,V2</a:t>
            </a:r>
            <a:r>
              <a:rPr lang="en-US" altLang="zh-CN" dirty="0" smtClean="0"/>
              <a:t>&gt;)</a:t>
            </a:r>
            <a:endParaRPr lang="en-US" altLang="zh-CN" dirty="0"/>
          </a:p>
          <a:p>
            <a:r>
              <a:rPr lang="zh-CN" altLang="en-US" dirty="0"/>
              <a:t>输入：键值对</a:t>
            </a:r>
            <a:r>
              <a:rPr lang="en-US" altLang="zh-CN" dirty="0"/>
              <a:t>&lt;k1,v1&gt;</a:t>
            </a:r>
            <a:r>
              <a:rPr lang="zh-CN" altLang="en-US" dirty="0"/>
              <a:t>表示的数据</a:t>
            </a:r>
            <a:r>
              <a:rPr lang="zh-CN" altLang="en-US" dirty="0" smtClean="0"/>
              <a:t>。</a:t>
            </a:r>
            <a:endParaRPr lang="zh-CN" altLang="en-US" dirty="0"/>
          </a:p>
          <a:p>
            <a:r>
              <a:rPr lang="zh-CN" altLang="en-US" dirty="0"/>
              <a:t>处理：数据记录将以“键值对”形式传入 </a:t>
            </a:r>
            <a:r>
              <a:rPr lang="en-US" altLang="zh-CN" dirty="0"/>
              <a:t>Map </a:t>
            </a:r>
            <a:r>
              <a:rPr lang="zh-CN" altLang="en-US" dirty="0"/>
              <a:t>函数；</a:t>
            </a:r>
            <a:r>
              <a:rPr lang="en-US" altLang="zh-CN" dirty="0"/>
              <a:t>Map </a:t>
            </a:r>
            <a:r>
              <a:rPr lang="zh-CN" altLang="en-US" dirty="0"/>
              <a:t>函数将处理这些键值对，并以另一种键值对形式输出中间结果 </a:t>
            </a:r>
            <a:r>
              <a:rPr lang="en-US" altLang="zh-CN" dirty="0"/>
              <a:t>List(&lt;K2,V2&gt;)</a:t>
            </a:r>
            <a:r>
              <a:rPr lang="zh-CN" altLang="en-US" dirty="0" smtClean="0"/>
              <a:t>。</a:t>
            </a:r>
            <a:endParaRPr lang="zh-CN" altLang="en-US" dirty="0"/>
          </a:p>
          <a:p>
            <a:r>
              <a:rPr lang="zh-CN" altLang="en-US" dirty="0"/>
              <a:t>输出：键值对</a:t>
            </a:r>
            <a:r>
              <a:rPr lang="en-US" altLang="zh-CN" dirty="0"/>
              <a:t>List(&lt;K2,V2&gt;)</a:t>
            </a:r>
            <a:r>
              <a:rPr lang="zh-CN" altLang="en-US" dirty="0">
                <a:sym typeface="+mn-ea"/>
              </a:rPr>
              <a:t>表</a:t>
            </a:r>
            <a:r>
              <a:rPr lang="zh-CN" altLang="en-US" dirty="0"/>
              <a:t>示的一组中间数据</a:t>
            </a:r>
            <a:r>
              <a:rPr lang="zh-CN" altLang="en-US" dirty="0" smtClean="0"/>
              <a:t>。</a:t>
            </a:r>
            <a:endParaRPr lang="zh-CN" altLang="en-US" dirty="0"/>
          </a:p>
          <a:p>
            <a:r>
              <a:rPr lang="en-US" altLang="zh-CN" dirty="0"/>
              <a:t>2) Reduce:&lt;K2,List(V2)&gt;→List(&lt;K3,V3</a:t>
            </a:r>
            <a:r>
              <a:rPr lang="en-US" altLang="zh-CN" dirty="0" smtClean="0"/>
              <a:t>&gt;)</a:t>
            </a:r>
            <a:endParaRPr lang="en-US" altLang="zh-CN" dirty="0"/>
          </a:p>
          <a:p>
            <a:r>
              <a:rPr lang="zh-CN" altLang="en-US" dirty="0"/>
              <a:t>输入：由 </a:t>
            </a:r>
            <a:r>
              <a:rPr lang="en-US" altLang="zh-CN" dirty="0"/>
              <a:t>Map </a:t>
            </a:r>
            <a:r>
              <a:rPr lang="zh-CN" altLang="en-US" dirty="0"/>
              <a:t>输出的一组键值对 </a:t>
            </a:r>
            <a:r>
              <a:rPr lang="en-US" altLang="zh-CN" dirty="0"/>
              <a:t>List(&lt;K2,V2&gt;)</a:t>
            </a:r>
            <a:r>
              <a:rPr lang="zh-CN" altLang="en-US" dirty="0"/>
              <a:t>将被进行合并处理，同样主键下的不同数值会合并到一个列表</a:t>
            </a:r>
            <a:r>
              <a:rPr lang="en-US" altLang="zh-CN" dirty="0"/>
              <a:t>List(V2)</a:t>
            </a:r>
            <a:r>
              <a:rPr lang="zh-CN" altLang="en-US" dirty="0"/>
              <a:t>中，故 </a:t>
            </a:r>
            <a:r>
              <a:rPr lang="en-US" altLang="zh-CN" dirty="0"/>
              <a:t>Reduce </a:t>
            </a:r>
            <a:r>
              <a:rPr lang="zh-CN" altLang="en-US" dirty="0"/>
              <a:t>的输入为</a:t>
            </a:r>
            <a:r>
              <a:rPr lang="en-US" altLang="zh-CN" dirty="0"/>
              <a:t>&lt;K2,List(V2)&gt;</a:t>
            </a:r>
            <a:r>
              <a:rPr lang="zh-CN" altLang="en-US" dirty="0" smtClean="0"/>
              <a:t>。</a:t>
            </a:r>
            <a:endParaRPr lang="zh-CN" altLang="en-US" dirty="0"/>
          </a:p>
          <a:p>
            <a:r>
              <a:rPr lang="zh-CN" altLang="en-US" dirty="0"/>
              <a:t>处理：对传入的中间结果列表数据进行某种整理或进一步的处理，并产生最终的输出结果</a:t>
            </a:r>
            <a:r>
              <a:rPr lang="en-US" altLang="zh-CN" dirty="0"/>
              <a:t>List(&lt;K3,V3&gt;)</a:t>
            </a:r>
            <a:r>
              <a:rPr lang="zh-CN" altLang="en-US" dirty="0" smtClean="0"/>
              <a:t>。</a:t>
            </a:r>
            <a:endParaRPr lang="zh-CN" altLang="en-US" dirty="0"/>
          </a:p>
          <a:p>
            <a:r>
              <a:rPr lang="zh-CN" altLang="en-US" dirty="0"/>
              <a:t>输出：最终输出结果</a:t>
            </a:r>
            <a:r>
              <a:rPr lang="en-US" altLang="zh-CN" dirty="0"/>
              <a:t>List(&lt;K3,V3&gt;)</a:t>
            </a:r>
            <a:r>
              <a:rPr lang="zh-CN" altLang="en-US" dirty="0"/>
              <a:t>。</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15" y="977652"/>
            <a:ext cx="10501630" cy="4481195"/>
          </a:xfrm>
        </p:spPr>
        <p:txBody>
          <a:bodyPr>
            <a:noAutofit/>
          </a:bodyPr>
          <a:lstStyle/>
          <a:p>
            <a:pPr>
              <a:lnSpc>
                <a:spcPct val="130000"/>
              </a:lnSpc>
            </a:pPr>
            <a:r>
              <a:rPr lang="zh-CN" altLang="en-US" dirty="0"/>
              <a:t>基于 </a:t>
            </a:r>
            <a:r>
              <a:rPr lang="en-US" altLang="zh-CN" dirty="0" err="1"/>
              <a:t>MapReduce</a:t>
            </a:r>
            <a:r>
              <a:rPr lang="en-US" altLang="zh-CN" dirty="0"/>
              <a:t> </a:t>
            </a:r>
            <a:r>
              <a:rPr lang="zh-CN" altLang="en-US" dirty="0"/>
              <a:t>的并行计算模型如</a:t>
            </a:r>
            <a:r>
              <a:rPr lang="zh-CN" altLang="en-US" dirty="0" smtClean="0"/>
              <a:t>图所</a:t>
            </a:r>
            <a:r>
              <a:rPr lang="zh-CN" altLang="en-US" dirty="0"/>
              <a:t>示。</a:t>
            </a:r>
          </a:p>
          <a:p>
            <a:pPr>
              <a:lnSpc>
                <a:spcPct val="130000"/>
              </a:lnSpc>
            </a:pPr>
            <a:r>
              <a:rPr lang="zh-CN" altLang="en-US" dirty="0"/>
              <a:t>各个 </a:t>
            </a:r>
            <a:r>
              <a:rPr lang="en-US" altLang="zh-CN" dirty="0"/>
              <a:t>Map </a:t>
            </a:r>
            <a:r>
              <a:rPr lang="zh-CN" altLang="en-US" dirty="0"/>
              <a:t>函数对所划分的数据并行处理，从不同的输入数据产生不同的中间结果</a:t>
            </a:r>
            <a:r>
              <a:rPr lang="zh-CN" altLang="en-US" dirty="0" smtClean="0"/>
              <a:t>。</a:t>
            </a:r>
            <a:endParaRPr lang="zh-CN" altLang="en-US" dirty="0"/>
          </a:p>
          <a:p>
            <a:pPr>
              <a:lnSpc>
                <a:spcPct val="130000"/>
              </a:lnSpc>
            </a:pPr>
            <a:r>
              <a:rPr lang="zh-CN" altLang="en-US" dirty="0"/>
              <a:t>各个 </a:t>
            </a:r>
            <a:r>
              <a:rPr lang="en-US" altLang="zh-CN" dirty="0"/>
              <a:t>Reduce </a:t>
            </a:r>
            <a:r>
              <a:rPr lang="zh-CN" altLang="en-US" dirty="0"/>
              <a:t>函数也各自并行计算，负责处理不同的中间结果。进行 </a:t>
            </a:r>
            <a:r>
              <a:rPr lang="en-US" altLang="zh-CN" dirty="0"/>
              <a:t>Reduce </a:t>
            </a:r>
            <a:r>
              <a:rPr lang="zh-CN" altLang="en-US" dirty="0"/>
              <a:t>函数处理之前，必须等到所有的 </a:t>
            </a:r>
            <a:r>
              <a:rPr lang="en-US" altLang="zh-CN" dirty="0"/>
              <a:t>Map </a:t>
            </a:r>
            <a:r>
              <a:rPr lang="zh-CN" altLang="en-US" dirty="0"/>
              <a:t>函数完成</a:t>
            </a:r>
            <a:r>
              <a:rPr lang="zh-CN" altLang="en-US" dirty="0" smtClean="0"/>
              <a:t>。</a:t>
            </a:r>
            <a:endParaRPr lang="zh-CN" altLang="en-US" dirty="0"/>
          </a:p>
          <a:p>
            <a:pPr>
              <a:lnSpc>
                <a:spcPct val="130000"/>
              </a:lnSpc>
            </a:pPr>
            <a:r>
              <a:rPr lang="zh-CN" altLang="en-US" dirty="0"/>
              <a:t>因此，在进入 </a:t>
            </a:r>
            <a:r>
              <a:rPr lang="en-US" altLang="zh-CN" dirty="0"/>
              <a:t>Reduce </a:t>
            </a:r>
            <a:r>
              <a:rPr lang="zh-CN" altLang="en-US" dirty="0"/>
              <a:t>函数前需要有一个同步屏障；这个阶段也负责对 </a:t>
            </a:r>
            <a:r>
              <a:rPr lang="en-US" altLang="zh-CN" dirty="0"/>
              <a:t>Map </a:t>
            </a:r>
            <a:r>
              <a:rPr lang="zh-CN" altLang="en-US" dirty="0"/>
              <a:t>函数的中间结果数据进行收集整理处理，以便 </a:t>
            </a:r>
            <a:r>
              <a:rPr lang="en-US" altLang="zh-CN" dirty="0"/>
              <a:t>Reduce </a:t>
            </a:r>
            <a:r>
              <a:rPr lang="zh-CN" altLang="en-US" dirty="0"/>
              <a:t>函数能更有效地计算最终结果，最终汇总所有 </a:t>
            </a:r>
            <a:r>
              <a:rPr lang="en-US" altLang="zh-CN" dirty="0"/>
              <a:t>Reduce </a:t>
            </a:r>
            <a:r>
              <a:rPr lang="zh-CN" altLang="en-US" dirty="0"/>
              <a:t>函数的输出结果即可获得最终结果。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pic>
        <p:nvPicPr>
          <p:cNvPr id="2050" name="Picture 2" descr="基于MapReduce的并行计算模型"/>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7187" y="585353"/>
            <a:ext cx="7053313" cy="5289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latin typeface="微软雅黑" panose="020B0503020204020204" charset="-122"/>
                <a:ea typeface="微软雅黑" panose="020B0503020204020204" charset="-122"/>
                <a:cs typeface="微软雅黑" panose="020B0503020204020204" charset="-122"/>
              </a:rPr>
              <a:t>Hadoop</a:t>
            </a:r>
            <a:r>
              <a:rPr lang="hr-HR" dirty="0" smtClean="0">
                <a:latin typeface="微软雅黑" panose="020B0503020204020204" charset="-122"/>
                <a:ea typeface="微软雅黑" panose="020B0503020204020204" charset="-122"/>
                <a:cs typeface="微软雅黑" panose="020B0503020204020204" charset="-122"/>
              </a:rPr>
              <a:t> </a:t>
            </a:r>
            <a:r>
              <a:rPr lang="hr-HR" dirty="0" err="1" smtClean="0">
                <a:latin typeface="微软雅黑" panose="020B0503020204020204" charset="-122"/>
                <a:ea typeface="微软雅黑" panose="020B0503020204020204" charset="-122"/>
                <a:cs typeface="微软雅黑" panose="020B0503020204020204" charset="-122"/>
              </a:rPr>
              <a:t>MapReduce</a:t>
            </a:r>
            <a:r>
              <a:rPr lang="hr-HR" dirty="0" smtClean="0">
                <a:latin typeface="微软雅黑" panose="020B0503020204020204" charset="-122"/>
                <a:ea typeface="微软雅黑" panose="020B0503020204020204" charset="-122"/>
                <a:cs typeface="微软雅黑" panose="020B0503020204020204" charset="-122"/>
              </a:rPr>
              <a:t> </a:t>
            </a:r>
            <a:r>
              <a:rPr lang="hr-HR" dirty="0" err="1" smtClean="0">
                <a:latin typeface="微软雅黑" panose="020B0503020204020204" charset="-122"/>
                <a:ea typeface="微软雅黑" panose="020B0503020204020204" charset="-122"/>
                <a:cs typeface="微软雅黑" panose="020B0503020204020204" charset="-122"/>
              </a:rPr>
              <a:t>架构</a:t>
            </a:r>
            <a:r>
              <a:rPr lang="hr-HR"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760730" y="1529715"/>
            <a:ext cx="10671175" cy="4693920"/>
          </a:xfrm>
        </p:spPr>
        <p:txBody>
          <a:bodyPr>
            <a:no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MapReduce </a:t>
            </a:r>
            <a:r>
              <a:rPr lang="zh-CN" altLang="en-US" dirty="0" smtClean="0">
                <a:latin typeface="微软雅黑" panose="020B0503020204020204" charset="-122"/>
                <a:ea typeface="微软雅黑" panose="020B0503020204020204" charset="-122"/>
                <a:cs typeface="微软雅黑" panose="020B0503020204020204" charset="-122"/>
              </a:rPr>
              <a:t>是一种分布式计算框架</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能够处理大量数据 </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并提供容错 </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可靠等功能 </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运行部署在大规模计算集群中 </a:t>
            </a:r>
          </a:p>
          <a:p>
            <a:pPr>
              <a:lnSpc>
                <a:spcPct val="150000"/>
              </a:lnSpc>
            </a:pPr>
            <a:r>
              <a:rPr lang="en-US" dirty="0" err="1">
                <a:latin typeface="微软雅黑" panose="020B0503020204020204" charset="-122"/>
                <a:ea typeface="微软雅黑" panose="020B0503020204020204" charset="-122"/>
                <a:cs typeface="微软雅黑" panose="020B0503020204020204" charset="-122"/>
              </a:rPr>
              <a:t>MapReduce</a:t>
            </a:r>
            <a:r>
              <a:rPr lang="en-US" dirty="0" err="1" smtClean="0">
                <a:latin typeface="微软雅黑" panose="020B0503020204020204" charset="-122"/>
                <a:ea typeface="微软雅黑" panose="020B0503020204020204" charset="-122"/>
                <a:cs typeface="微软雅黑" panose="020B0503020204020204" charset="-122"/>
              </a:rPr>
              <a:t>计算框架采用主从架构</a:t>
            </a:r>
            <a:r>
              <a:rPr lang="zh-CN" altLang="en-US" dirty="0" smtClean="0">
                <a:latin typeface="微软雅黑" panose="020B0503020204020204" charset="-122"/>
                <a:ea typeface="微软雅黑" panose="020B0503020204020204" charset="-122"/>
                <a:cs typeface="微软雅黑" panose="020B0503020204020204" charset="-122"/>
              </a:rPr>
              <a:t>，</a:t>
            </a:r>
            <a:r>
              <a:rPr lang="en-US" dirty="0" smtClean="0">
                <a:latin typeface="微软雅黑" panose="020B0503020204020204" charset="-122"/>
                <a:ea typeface="微软雅黑" panose="020B0503020204020204" charset="-122"/>
                <a:cs typeface="微软雅黑" panose="020B0503020204020204" charset="-122"/>
              </a:rPr>
              <a:t>由 </a:t>
            </a:r>
            <a:r>
              <a:rPr lang="en-US" dirty="0" err="1">
                <a:latin typeface="微软雅黑" panose="020B0503020204020204" charset="-122"/>
                <a:ea typeface="微软雅黑" panose="020B0503020204020204" charset="-122"/>
                <a:cs typeface="微软雅黑" panose="020B0503020204020204" charset="-122"/>
              </a:rPr>
              <a:t>Client、JobTracker、TaskTracker 组成</a:t>
            </a:r>
            <a:r>
              <a:rPr lang="en-US" dirty="0">
                <a:latin typeface="微软雅黑" panose="020B0503020204020204" charset="-122"/>
                <a:ea typeface="微软雅黑" panose="020B0503020204020204" charset="-122"/>
                <a:cs typeface="微软雅黑" panose="020B0503020204020204" charset="-122"/>
              </a:rPr>
              <a:t> </a:t>
            </a:r>
            <a:endParaRPr lang="en-US"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dirty="0">
                <a:latin typeface="微软雅黑" panose="020B0503020204020204" charset="-122"/>
                <a:ea typeface="微软雅黑" panose="020B0503020204020204" charset="-122"/>
                <a:cs typeface="微软雅黑" panose="020B0503020204020204" charset="-122"/>
              </a:rPr>
              <a:t>用户编写 </a:t>
            </a:r>
            <a:r>
              <a:rPr lang="en-US" dirty="0" err="1">
                <a:latin typeface="微软雅黑" panose="020B0503020204020204" charset="-122"/>
                <a:ea typeface="微软雅黑" panose="020B0503020204020204" charset="-122"/>
                <a:cs typeface="微软雅黑" panose="020B0503020204020204" charset="-122"/>
              </a:rPr>
              <a:t>MapReduce</a:t>
            </a:r>
            <a:r>
              <a:rPr lang="en-US" dirty="0" err="1" smtClean="0">
                <a:latin typeface="微软雅黑" panose="020B0503020204020204" charset="-122"/>
                <a:ea typeface="微软雅黑" panose="020B0503020204020204" charset="-122"/>
                <a:cs typeface="微软雅黑" panose="020B0503020204020204" charset="-122"/>
              </a:rPr>
              <a:t>程序</a:t>
            </a:r>
            <a:r>
              <a:rPr lang="zh-CN" altLang="en-US" dirty="0" smtClean="0">
                <a:latin typeface="微软雅黑" panose="020B0503020204020204" charset="-122"/>
                <a:ea typeface="微软雅黑" panose="020B0503020204020204" charset="-122"/>
                <a:cs typeface="微软雅黑" panose="020B0503020204020204" charset="-122"/>
              </a:rPr>
              <a:t>，</a:t>
            </a:r>
            <a:r>
              <a:rPr lang="en-US" dirty="0" err="1" smtClean="0">
                <a:latin typeface="微软雅黑" panose="020B0503020204020204" charset="-122"/>
                <a:ea typeface="微软雅黑" panose="020B0503020204020204" charset="-122"/>
                <a:cs typeface="微软雅黑" panose="020B0503020204020204" charset="-122"/>
              </a:rPr>
              <a:t>通过</a:t>
            </a:r>
            <a:r>
              <a:rPr lang="en-US" dirty="0" err="1">
                <a:latin typeface="微软雅黑" panose="020B0503020204020204" charset="-122"/>
                <a:ea typeface="微软雅黑" panose="020B0503020204020204" charset="-122"/>
                <a:cs typeface="微软雅黑" panose="020B0503020204020204" charset="-122"/>
              </a:rPr>
              <a:t>Client提交到JobTracker</a:t>
            </a:r>
            <a:r>
              <a:rPr lang="en-US" dirty="0">
                <a:latin typeface="微软雅黑" panose="020B0503020204020204" charset="-122"/>
                <a:ea typeface="微软雅黑" panose="020B0503020204020204" charset="-122"/>
                <a:cs typeface="微软雅黑" panose="020B0503020204020204" charset="-122"/>
              </a:rPr>
              <a:t> </a:t>
            </a:r>
          </a:p>
          <a:p>
            <a:pPr>
              <a:lnSpc>
                <a:spcPct val="150000"/>
              </a:lnSpc>
            </a:pPr>
            <a:r>
              <a:rPr lang="en-US" dirty="0" err="1">
                <a:latin typeface="微软雅黑" panose="020B0503020204020204" charset="-122"/>
                <a:ea typeface="微软雅黑" panose="020B0503020204020204" charset="-122"/>
                <a:cs typeface="微软雅黑" panose="020B0503020204020204" charset="-122"/>
              </a:rPr>
              <a:t>JobTracker负责管理运行的</a:t>
            </a:r>
            <a:r>
              <a:rPr lang="en-US" dirty="0">
                <a:latin typeface="微软雅黑" panose="020B0503020204020204" charset="-122"/>
                <a:ea typeface="微软雅黑" panose="020B0503020204020204" charset="-122"/>
                <a:cs typeface="微软雅黑" panose="020B0503020204020204" charset="-122"/>
              </a:rPr>
              <a:t> </a:t>
            </a:r>
            <a:r>
              <a:rPr lang="en-US" dirty="0" err="1">
                <a:latin typeface="微软雅黑" panose="020B0503020204020204" charset="-122"/>
                <a:ea typeface="微软雅黑" panose="020B0503020204020204" charset="-122"/>
                <a:cs typeface="微软雅黑" panose="020B0503020204020204" charset="-122"/>
              </a:rPr>
              <a:t>TaskTracker</a:t>
            </a:r>
            <a:r>
              <a:rPr lang="en-US" dirty="0" err="1" smtClean="0">
                <a:latin typeface="微软雅黑" panose="020B0503020204020204" charset="-122"/>
                <a:ea typeface="微软雅黑" panose="020B0503020204020204" charset="-122"/>
                <a:cs typeface="微软雅黑" panose="020B0503020204020204" charset="-122"/>
              </a:rPr>
              <a:t>节点</a:t>
            </a:r>
            <a:r>
              <a:rPr lang="zh-CN" altLang="en-US" dirty="0">
                <a:latin typeface="微软雅黑" panose="020B0503020204020204" charset="-122"/>
                <a:ea typeface="微软雅黑" panose="020B0503020204020204" charset="-122"/>
                <a:cs typeface="微软雅黑" panose="020B0503020204020204" charset="-122"/>
              </a:rPr>
              <a:t>；负责</a:t>
            </a:r>
            <a:r>
              <a:rPr lang="en-US" altLang="zh-CN" dirty="0">
                <a:latin typeface="微软雅黑" panose="020B0503020204020204" charset="-122"/>
                <a:ea typeface="微软雅黑" panose="020B0503020204020204" charset="-122"/>
                <a:cs typeface="微软雅黑" panose="020B0503020204020204" charset="-122"/>
              </a:rPr>
              <a:t>Job</a:t>
            </a:r>
            <a:r>
              <a:rPr lang="zh-CN" altLang="en-US" dirty="0">
                <a:latin typeface="微软雅黑" panose="020B0503020204020204" charset="-122"/>
                <a:ea typeface="微软雅黑" panose="020B0503020204020204" charset="-122"/>
                <a:cs typeface="微软雅黑" panose="020B0503020204020204" charset="-122"/>
              </a:rPr>
              <a:t>的调度与分发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JobTracker</a:t>
            </a:r>
            <a:r>
              <a:rPr lang="zh-CN" altLang="en-US" dirty="0">
                <a:latin typeface="微软雅黑" panose="020B0503020204020204" charset="-122"/>
                <a:ea typeface="微软雅黑" panose="020B0503020204020204" charset="-122"/>
                <a:cs typeface="微软雅黑" panose="020B0503020204020204" charset="-122"/>
              </a:rPr>
              <a:t>发送具体的任务给 </a:t>
            </a:r>
            <a:r>
              <a:rPr lang="en-US" altLang="zh-CN" dirty="0" err="1">
                <a:latin typeface="微软雅黑" panose="020B0503020204020204" charset="-122"/>
                <a:ea typeface="微软雅黑" panose="020B0503020204020204" charset="-122"/>
                <a:cs typeface="微软雅黑" panose="020B0503020204020204" charset="-122"/>
              </a:rPr>
              <a:t>TaskTracker</a:t>
            </a:r>
            <a:r>
              <a:rPr lang="zh-CN" altLang="en-US" dirty="0">
                <a:latin typeface="微软雅黑" panose="020B0503020204020204" charset="-122"/>
                <a:ea typeface="微软雅黑" panose="020B0503020204020204" charset="-122"/>
                <a:cs typeface="微软雅黑" panose="020B0503020204020204" charset="-122"/>
              </a:rPr>
              <a:t>节点执行 </a:t>
            </a: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dirty="0">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8139851" y="5332746"/>
            <a:ext cx="250825" cy="368300"/>
          </a:xfrm>
          <a:prstGeom prst="rect">
            <a:avLst/>
          </a:prstGeom>
        </p:spPr>
        <p:txBody>
          <a:bodyPr wrap="none">
            <a:spAutoFit/>
          </a:bodyPr>
          <a:lstStyle/>
          <a:p>
            <a:r>
              <a:rPr lang="en-US"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1215" y="5667375"/>
            <a:ext cx="10501630" cy="526415"/>
          </a:xfrm>
        </p:spPr>
        <p:txBody>
          <a:bodyPr>
            <a:normAutofit/>
          </a:bodyPr>
          <a:lstStyle/>
          <a:p>
            <a:pPr marL="0" indent="0" algn="ctr">
              <a:buNone/>
            </a:pPr>
            <a:r>
              <a:rPr lang="en-US" dirty="0">
                <a:latin typeface="微软雅黑" panose="020B0503020204020204" charset="-122"/>
                <a:ea typeface="微软雅黑" panose="020B0503020204020204" charset="-122"/>
                <a:cs typeface="微软雅黑" panose="020B0503020204020204" charset="-122"/>
                <a:sym typeface="+mn-ea"/>
              </a:rPr>
              <a:t>MapReduce </a:t>
            </a:r>
            <a:r>
              <a:rPr lang="en-US" dirty="0" smtClean="0">
                <a:latin typeface="微软雅黑" panose="020B0503020204020204" charset="-122"/>
                <a:ea typeface="微软雅黑" panose="020B0503020204020204" charset="-122"/>
                <a:cs typeface="微软雅黑" panose="020B0503020204020204" charset="-122"/>
                <a:sym typeface="+mn-ea"/>
              </a:rPr>
              <a:t>架构</a:t>
            </a:r>
            <a:endParaRPr lang="zh-CN"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631190"/>
            <a:ext cx="8976360" cy="4853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a:t>Hadoop MapReduce采用Master/Slave结构。</a:t>
            </a:r>
          </a:p>
          <a:p>
            <a:r>
              <a:rPr lang="zh-CN" altLang="en-US" sz="2800"/>
              <a:t>Master：是整个集群的唯一的全局管理者，功能包括：作业管理、状态监控和任务调度等，即MapReduce中的JobTracker。</a:t>
            </a:r>
          </a:p>
          <a:p>
            <a:r>
              <a:rPr lang="zh-CN" altLang="en-US" sz="2800"/>
              <a:t>Slave：负责任务的执行和任务状态的回报，即MapReduce中的TaskTracker。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sym typeface="+mn-ea"/>
              </a:rPr>
              <a:t>JobTracker剖析</a:t>
            </a:r>
          </a:p>
        </p:txBody>
      </p:sp>
      <p:sp>
        <p:nvSpPr>
          <p:cNvPr id="3" name="内容占位符 2"/>
          <p:cNvSpPr>
            <a:spLocks noGrp="1"/>
          </p:cNvSpPr>
          <p:nvPr>
            <p:ph idx="1"/>
          </p:nvPr>
        </p:nvSpPr>
        <p:spPr>
          <a:xfrm>
            <a:off x="831215" y="1487170"/>
            <a:ext cx="10501630" cy="4717415"/>
          </a:xfrm>
        </p:spPr>
        <p:txBody>
          <a:bodyPr>
            <a:normAutofit/>
          </a:bodyPr>
          <a:lstStyle/>
          <a:p>
            <a:pPr>
              <a:lnSpc>
                <a:spcPct val="120000"/>
              </a:lnSpc>
            </a:pPr>
            <a:r>
              <a:rPr lang="zh-CN" altLang="en-US"/>
              <a:t>(1)概述：JobTracker是一个后台服务进程，启动之后，会一直监听并接收来自各个TaskTracker发送的心跳信息，包括资源使用情况和任务运行情况等信息。</a:t>
            </a:r>
          </a:p>
          <a:p>
            <a:pPr>
              <a:lnSpc>
                <a:spcPct val="120000"/>
              </a:lnSpc>
            </a:pPr>
            <a:r>
              <a:rPr lang="zh-CN" altLang="en-US"/>
              <a:t>(2)JobTracker的主要功能：</a:t>
            </a:r>
          </a:p>
          <a:p>
            <a:pPr>
              <a:lnSpc>
                <a:spcPct val="120000"/>
              </a:lnSpc>
            </a:pPr>
            <a:r>
              <a:rPr lang="zh-CN" altLang="en-US"/>
              <a:t>①作业控制：在hadoop中每个应用程序被表示成一个作业，每个作业又被分成多个任务，JobTracker的作业控制模块则负责作业的分解和状态监控。</a:t>
            </a:r>
          </a:p>
          <a:p>
            <a:pPr>
              <a:lnSpc>
                <a:spcPct val="120000"/>
              </a:lnSpc>
            </a:pPr>
            <a:r>
              <a:rPr lang="zh-CN" altLang="en-US"/>
              <a:t>*最重要的是状态监控：主要包括TaskTracker状态监控、作业状态监控和任务状态监控。主要作用：容错和为任务调度提供决策依据。</a:t>
            </a:r>
          </a:p>
          <a:p>
            <a:pPr>
              <a:lnSpc>
                <a:spcPct val="120000"/>
              </a:lnSpc>
            </a:pPr>
            <a:r>
              <a:rPr lang="zh-CN" altLang="en-US"/>
              <a:t>②资源管理。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31190"/>
            <a:ext cx="9601200" cy="474345"/>
          </a:xfrm>
        </p:spPr>
        <p:txBody>
          <a:bodyPr>
            <a:normAutofit fontScale="90000"/>
          </a:bodyPr>
          <a:lstStyle/>
          <a:p>
            <a:r>
              <a:rPr lang="zh-CN" altLang="en-US">
                <a:sym typeface="+mn-ea"/>
              </a:rPr>
              <a:t>TaskTracker剖析</a:t>
            </a:r>
          </a:p>
        </p:txBody>
      </p:sp>
      <p:sp>
        <p:nvSpPr>
          <p:cNvPr id="3" name="内容占位符 2"/>
          <p:cNvSpPr>
            <a:spLocks noGrp="1"/>
          </p:cNvSpPr>
          <p:nvPr>
            <p:ph idx="1"/>
          </p:nvPr>
        </p:nvSpPr>
        <p:spPr>
          <a:xfrm>
            <a:off x="831215" y="1487170"/>
            <a:ext cx="10501630" cy="4667885"/>
          </a:xfrm>
        </p:spPr>
        <p:txBody>
          <a:bodyPr>
            <a:normAutofit/>
          </a:bodyPr>
          <a:lstStyle/>
          <a:p>
            <a:r>
              <a:rPr lang="zh-CN" altLang="en-US" dirty="0"/>
              <a:t>(1)TaskTracker概述：TaskTracker是JobTracker和Task之间的桥梁：一方面，从JobTracker接收并执行各种命令：运行任务、提交任务、杀死任务等；另一方面，</a:t>
            </a:r>
          </a:p>
          <a:p>
            <a:r>
              <a:rPr lang="zh-CN" altLang="en-US" dirty="0"/>
              <a:t>将本地节点上各个任务的状态通过心跳周期性汇报给JobTracker。TaskTracker与JobTracker和Task之间采用了RPC协议进行通信。</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ym typeface="+mn-ea"/>
              </a:rPr>
              <a:t>(2)TaskTracker的功能：</a:t>
            </a:r>
            <a:endParaRPr lang="zh-CN" altLang="en-US" dirty="0"/>
          </a:p>
          <a:p>
            <a:r>
              <a:rPr lang="zh-CN" altLang="en-US" dirty="0">
                <a:sym typeface="+mn-ea"/>
              </a:rPr>
              <a:t>①汇报心跳：Tracker周期性将所有节点上各种信息通过心跳机制汇报给JobTracker。这些信息包括两部分：</a:t>
            </a:r>
            <a:endParaRPr lang="zh-CN" altLang="en-US" dirty="0"/>
          </a:p>
          <a:p>
            <a:r>
              <a:rPr lang="zh-CN" altLang="en-US" dirty="0">
                <a:sym typeface="+mn-ea"/>
              </a:rPr>
              <a:t>*机器级别信息：节点健康情况、资源使用情况等。</a:t>
            </a:r>
            <a:endParaRPr lang="zh-CN" altLang="en-US" dirty="0"/>
          </a:p>
          <a:p>
            <a:r>
              <a:rPr lang="zh-CN" altLang="en-US" dirty="0">
                <a:sym typeface="+mn-ea"/>
              </a:rPr>
              <a:t>*任务级别信息：任务执行进度、任务运行状态等。</a:t>
            </a:r>
            <a:endParaRPr lang="zh-CN" altLang="en-US" dirty="0"/>
          </a:p>
          <a:p>
            <a:r>
              <a:rPr lang="zh-CN" altLang="en-US" dirty="0">
                <a:sym typeface="+mn-ea"/>
              </a:rPr>
              <a:t>②执行命令：JobTracker会给TaskTracker下达各种命令，主要包括：启动任务(LaunchTaskAction)、提交任务(CommitTaskAction)、杀死任务(KillTaskAction)</a:t>
            </a:r>
            <a:r>
              <a:rPr lang="zh-CN" altLang="en-US" dirty="0" smtClean="0">
                <a:sym typeface="+mn-ea"/>
              </a:rPr>
              <a:t>、杀死</a:t>
            </a:r>
            <a:r>
              <a:rPr lang="zh-CN" altLang="en-US" dirty="0">
                <a:sym typeface="+mn-ea"/>
              </a:rPr>
              <a:t>作业(KillJobAction)和重新初始化(TaskTrackerReinitAction)。</a:t>
            </a: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15" y="770255"/>
            <a:ext cx="10501630" cy="5106035"/>
          </a:xfrm>
        </p:spPr>
        <p:txBody>
          <a:bodyPr>
            <a:normAutofit fontScale="92500" lnSpcReduction="10000"/>
          </a:bodyPr>
          <a:lstStyle/>
          <a:p>
            <a:pPr>
              <a:lnSpc>
                <a:spcPct val="140000"/>
              </a:lnSpc>
            </a:pPr>
            <a:r>
              <a:rPr lang="zh-CN" altLang="en-US" dirty="0"/>
              <a:t>如果我们想知道相当厚的一摞牌中有多少张红桃，最直观的方式就是一张张检查这些牌，并且数出有多少张是红桃。这种方法的缺陷是速度太慢，特别是在牌的数量特别高的情况下，获取结果的时间会很长</a:t>
            </a:r>
            <a:r>
              <a:rPr lang="zh-CN" altLang="en-US" dirty="0" smtClean="0"/>
              <a:t>。</a:t>
            </a:r>
            <a:endParaRPr lang="zh-CN" altLang="en-US" dirty="0"/>
          </a:p>
          <a:p>
            <a:pPr>
              <a:lnSpc>
                <a:spcPct val="150000"/>
              </a:lnSpc>
            </a:pPr>
            <a:r>
              <a:rPr lang="en-US" altLang="zh-CN" dirty="0" err="1"/>
              <a:t>MapReduce</a:t>
            </a:r>
            <a:r>
              <a:rPr lang="en-US" altLang="zh-CN" dirty="0"/>
              <a:t> </a:t>
            </a:r>
            <a:r>
              <a:rPr lang="zh-CN" altLang="en-US" dirty="0"/>
              <a:t>方法的规则如下。</a:t>
            </a:r>
          </a:p>
          <a:p>
            <a:pPr>
              <a:lnSpc>
                <a:spcPct val="150000"/>
              </a:lnSpc>
            </a:pPr>
            <a:r>
              <a:rPr lang="zh-CN" altLang="en-US" dirty="0"/>
              <a:t>把这摞牌分配给在座的所有玩家。</a:t>
            </a:r>
          </a:p>
          <a:p>
            <a:pPr>
              <a:lnSpc>
                <a:spcPct val="150000"/>
              </a:lnSpc>
            </a:pPr>
            <a:r>
              <a:rPr lang="zh-CN" altLang="en-US" dirty="0"/>
              <a:t>让每个玩家数自己手中的牌中有几张是红桃，然后把这个数目汇报上来。</a:t>
            </a:r>
          </a:p>
          <a:p>
            <a:pPr>
              <a:lnSpc>
                <a:spcPct val="150000"/>
              </a:lnSpc>
            </a:pPr>
            <a:r>
              <a:rPr lang="zh-CN" altLang="en-US" dirty="0"/>
              <a:t>把所有玩家汇报的数字加起来，得到最后的结论</a:t>
            </a:r>
            <a:r>
              <a:rPr lang="zh-CN" altLang="en-US" dirty="0" smtClean="0"/>
              <a:t>。</a:t>
            </a:r>
            <a:endParaRPr lang="zh-CN" altLang="en-US" dirty="0"/>
          </a:p>
          <a:p>
            <a:pPr marL="0" indent="0">
              <a:lnSpc>
                <a:spcPct val="150000"/>
              </a:lnSpc>
              <a:buNone/>
            </a:pPr>
            <a:r>
              <a:rPr lang="zh-CN" altLang="en-US" dirty="0"/>
              <a:t>显而易见，</a:t>
            </a:r>
            <a:r>
              <a:rPr lang="en-US" altLang="zh-CN" dirty="0" err="1"/>
              <a:t>MapReduce</a:t>
            </a:r>
            <a:r>
              <a:rPr lang="en-US" altLang="zh-CN" dirty="0"/>
              <a:t> </a:t>
            </a:r>
            <a:r>
              <a:rPr lang="zh-CN" altLang="en-US" dirty="0"/>
              <a:t>方法通过让所有玩家同时并行检查牌来找出一摞牌中有多少红桃，可以大大加快得到答案的速度。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MapReduce</a:t>
            </a:r>
            <a:r>
              <a:rPr lang="zh-CN" altLang="en-US" dirty="0"/>
              <a:t>有哪些角色？各自的作用是什么？</a:t>
            </a:r>
          </a:p>
          <a:p>
            <a:r>
              <a:rPr lang="en-US" altLang="zh-CN" dirty="0" err="1"/>
              <a:t>MapReduce</a:t>
            </a:r>
            <a:r>
              <a:rPr lang="zh-CN" altLang="en-US" dirty="0"/>
              <a:t>由</a:t>
            </a:r>
            <a:r>
              <a:rPr lang="en-US" altLang="zh-CN" dirty="0" err="1"/>
              <a:t>JobTracker</a:t>
            </a:r>
            <a:r>
              <a:rPr lang="zh-CN" altLang="en-US" dirty="0"/>
              <a:t>和</a:t>
            </a:r>
            <a:r>
              <a:rPr lang="en-US" altLang="zh-CN" dirty="0" err="1"/>
              <a:t>TaskTracker</a:t>
            </a:r>
            <a:r>
              <a:rPr lang="zh-CN" altLang="en-US" dirty="0"/>
              <a:t>组成。</a:t>
            </a:r>
            <a:r>
              <a:rPr lang="en-US" altLang="zh-CN" dirty="0" err="1"/>
              <a:t>JobTracker</a:t>
            </a:r>
            <a:r>
              <a:rPr lang="zh-CN" altLang="en-US" dirty="0"/>
              <a:t>负责资源管理和作业控制，</a:t>
            </a:r>
            <a:r>
              <a:rPr lang="en-US" altLang="zh-CN" dirty="0" err="1"/>
              <a:t>TaskTracker</a:t>
            </a:r>
            <a:r>
              <a:rPr lang="zh-CN" altLang="en-US" dirty="0"/>
              <a:t>负责任务的运行。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descr="https://images0.cnblogs.com/blog2015/515130/201506/2801594525216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558" y="631150"/>
            <a:ext cx="6741040" cy="5531111"/>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831272" y="5387009"/>
            <a:ext cx="10501745" cy="488859"/>
          </a:xfrm>
        </p:spPr>
        <p:txBody>
          <a:bodyPr/>
          <a:lstStyle/>
          <a:p>
            <a:pPr marL="0" indent="0">
              <a:buNone/>
            </a:pPr>
            <a:r>
              <a:rPr lang="en-US" altLang="zh-CN" dirty="0" err="1"/>
              <a:t>MapReduce</a:t>
            </a:r>
            <a:r>
              <a:rPr lang="zh-CN" altLang="en-US" dirty="0"/>
              <a:t>程序执行流程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665923"/>
            <a:ext cx="10501745" cy="5597572"/>
          </a:xfrm>
        </p:spPr>
        <p:txBody>
          <a:bodyPr>
            <a:normAutofit fontScale="92500" lnSpcReduction="10000"/>
          </a:bodyPr>
          <a:lstStyle/>
          <a:p>
            <a:r>
              <a:rPr lang="en-US" altLang="zh-CN" dirty="0"/>
              <a:t>(1) </a:t>
            </a:r>
            <a:r>
              <a:rPr lang="zh-CN" altLang="en-US" dirty="0"/>
              <a:t>开发人员编写好</a:t>
            </a:r>
            <a:r>
              <a:rPr lang="en-US" altLang="zh-CN" dirty="0" err="1"/>
              <a:t>MapReduce</a:t>
            </a:r>
            <a:r>
              <a:rPr lang="en-US" altLang="zh-CN" dirty="0"/>
              <a:t> program</a:t>
            </a:r>
            <a:r>
              <a:rPr lang="zh-CN" altLang="en-US" dirty="0"/>
              <a:t>，将程序打包运行。</a:t>
            </a:r>
          </a:p>
          <a:p>
            <a:r>
              <a:rPr lang="en-US" altLang="zh-CN" dirty="0"/>
              <a:t>(2) </a:t>
            </a:r>
            <a:r>
              <a:rPr lang="en-US" altLang="zh-CN" dirty="0" err="1"/>
              <a:t>JobClient</a:t>
            </a:r>
            <a:r>
              <a:rPr lang="zh-CN" altLang="en-US" dirty="0"/>
              <a:t>向</a:t>
            </a:r>
            <a:r>
              <a:rPr lang="en-US" altLang="zh-CN" dirty="0" err="1"/>
              <a:t>JobTracker</a:t>
            </a:r>
            <a:r>
              <a:rPr lang="zh-CN" altLang="en-US" dirty="0"/>
              <a:t>申请可用</a:t>
            </a:r>
            <a:r>
              <a:rPr lang="en-US" altLang="zh-CN" dirty="0"/>
              <a:t>Job</a:t>
            </a:r>
            <a:r>
              <a:rPr lang="zh-CN" altLang="en-US" dirty="0"/>
              <a:t>，</a:t>
            </a:r>
            <a:r>
              <a:rPr lang="en-US" altLang="zh-CN" dirty="0" err="1"/>
              <a:t>JobTracker</a:t>
            </a:r>
            <a:r>
              <a:rPr lang="zh-CN" altLang="en-US" dirty="0"/>
              <a:t>返回</a:t>
            </a:r>
            <a:r>
              <a:rPr lang="en-US" altLang="zh-CN" dirty="0" err="1"/>
              <a:t>JobClient</a:t>
            </a:r>
            <a:r>
              <a:rPr lang="zh-CN" altLang="en-US" dirty="0"/>
              <a:t>一个可用</a:t>
            </a:r>
            <a:r>
              <a:rPr lang="en-US" altLang="zh-CN" dirty="0"/>
              <a:t>Job ID</a:t>
            </a:r>
            <a:r>
              <a:rPr lang="zh-CN" altLang="en-US" dirty="0"/>
              <a:t>。</a:t>
            </a:r>
          </a:p>
          <a:p>
            <a:r>
              <a:rPr lang="en-US" altLang="zh-CN" dirty="0"/>
              <a:t>(3) </a:t>
            </a:r>
            <a:r>
              <a:rPr lang="en-US" altLang="zh-CN" dirty="0" err="1"/>
              <a:t>JobClient</a:t>
            </a:r>
            <a:r>
              <a:rPr lang="zh-CN" altLang="en-US" dirty="0"/>
              <a:t>得到</a:t>
            </a:r>
            <a:r>
              <a:rPr lang="en-US" altLang="zh-CN" dirty="0"/>
              <a:t>Job ID</a:t>
            </a:r>
            <a:r>
              <a:rPr lang="zh-CN" altLang="en-US" dirty="0"/>
              <a:t>后，将运行</a:t>
            </a:r>
            <a:r>
              <a:rPr lang="en-US" altLang="zh-CN" dirty="0"/>
              <a:t>Job</a:t>
            </a:r>
            <a:r>
              <a:rPr lang="zh-CN" altLang="en-US" dirty="0"/>
              <a:t>所需要的资源拷贝到共享文件系统</a:t>
            </a:r>
            <a:r>
              <a:rPr lang="en-US" altLang="zh-CN" dirty="0"/>
              <a:t>HDFS</a:t>
            </a:r>
            <a:r>
              <a:rPr lang="zh-CN" altLang="en-US" dirty="0"/>
              <a:t>中。</a:t>
            </a:r>
          </a:p>
          <a:p>
            <a:r>
              <a:rPr lang="en-US" altLang="zh-CN" dirty="0"/>
              <a:t>(4) </a:t>
            </a:r>
            <a:r>
              <a:rPr lang="zh-CN" altLang="en-US" dirty="0"/>
              <a:t>资源准备完备后，</a:t>
            </a:r>
            <a:r>
              <a:rPr lang="en-US" altLang="zh-CN" dirty="0" err="1"/>
              <a:t>JobClient</a:t>
            </a:r>
            <a:r>
              <a:rPr lang="zh-CN" altLang="en-US" dirty="0"/>
              <a:t>向</a:t>
            </a:r>
            <a:r>
              <a:rPr lang="en-US" altLang="zh-CN" dirty="0" err="1"/>
              <a:t>JobTracker</a:t>
            </a:r>
            <a:r>
              <a:rPr lang="zh-CN" altLang="en-US" dirty="0"/>
              <a:t>提交</a:t>
            </a:r>
            <a:r>
              <a:rPr lang="en-US" altLang="zh-CN" dirty="0"/>
              <a:t>Job</a:t>
            </a:r>
            <a:r>
              <a:rPr lang="zh-CN" altLang="en-US" dirty="0"/>
              <a:t>。</a:t>
            </a:r>
          </a:p>
          <a:p>
            <a:r>
              <a:rPr lang="en-US" altLang="zh-CN" dirty="0"/>
              <a:t>(5) </a:t>
            </a:r>
            <a:r>
              <a:rPr lang="en-US" altLang="zh-CN" dirty="0" err="1"/>
              <a:t>JobTracker</a:t>
            </a:r>
            <a:r>
              <a:rPr lang="zh-CN" altLang="en-US" dirty="0"/>
              <a:t>收到提交的</a:t>
            </a:r>
            <a:r>
              <a:rPr lang="en-US" altLang="zh-CN" dirty="0"/>
              <a:t>Job</a:t>
            </a:r>
            <a:r>
              <a:rPr lang="zh-CN" altLang="en-US" dirty="0"/>
              <a:t>后，初始化</a:t>
            </a:r>
            <a:r>
              <a:rPr lang="en-US" altLang="zh-CN" dirty="0"/>
              <a:t>Job</a:t>
            </a:r>
            <a:r>
              <a:rPr lang="zh-CN" altLang="en-US" dirty="0"/>
              <a:t>。</a:t>
            </a:r>
          </a:p>
          <a:p>
            <a:r>
              <a:rPr lang="en-US" altLang="zh-CN" dirty="0"/>
              <a:t>(6) </a:t>
            </a:r>
            <a:r>
              <a:rPr lang="zh-CN" altLang="en-US" dirty="0"/>
              <a:t>初始化完成后，</a:t>
            </a:r>
            <a:r>
              <a:rPr lang="en-US" altLang="zh-CN" dirty="0" err="1"/>
              <a:t>JobTracker</a:t>
            </a:r>
            <a:r>
              <a:rPr lang="zh-CN" altLang="en-US" dirty="0"/>
              <a:t>从</a:t>
            </a:r>
            <a:r>
              <a:rPr lang="en-US" altLang="zh-CN" dirty="0"/>
              <a:t>HDFS</a:t>
            </a:r>
            <a:r>
              <a:rPr lang="zh-CN" altLang="en-US" dirty="0"/>
              <a:t>中获取输入</a:t>
            </a:r>
            <a:r>
              <a:rPr lang="en-US" altLang="zh-CN" dirty="0"/>
              <a:t>splits(</a:t>
            </a:r>
            <a:r>
              <a:rPr lang="zh-CN" altLang="en-US" dirty="0" smtClean="0"/>
              <a:t>作业该</a:t>
            </a:r>
            <a:r>
              <a:rPr lang="zh-CN" altLang="en-US" dirty="0"/>
              <a:t>启动多少</a:t>
            </a:r>
            <a:r>
              <a:rPr lang="en-US" altLang="zh-CN" dirty="0"/>
              <a:t>Mapper</a:t>
            </a:r>
            <a:r>
              <a:rPr lang="zh-CN" altLang="en-US" dirty="0"/>
              <a:t>任务</a:t>
            </a:r>
            <a:r>
              <a:rPr lang="en-US" altLang="zh-CN" dirty="0"/>
              <a:t>)</a:t>
            </a:r>
            <a:r>
              <a:rPr lang="zh-CN" altLang="en-US" dirty="0"/>
              <a:t>。</a:t>
            </a:r>
          </a:p>
          <a:p>
            <a:r>
              <a:rPr lang="en-US" altLang="zh-CN" dirty="0"/>
              <a:t>(7) </a:t>
            </a:r>
            <a:r>
              <a:rPr lang="zh-CN" altLang="en-US" dirty="0"/>
              <a:t>与此同时，</a:t>
            </a:r>
            <a:r>
              <a:rPr lang="en-US" altLang="zh-CN" dirty="0" err="1"/>
              <a:t>TaskTracker</a:t>
            </a:r>
            <a:r>
              <a:rPr lang="zh-CN" altLang="en-US" dirty="0"/>
              <a:t>不断地向</a:t>
            </a:r>
            <a:r>
              <a:rPr lang="en-US" altLang="zh-CN" dirty="0" err="1"/>
              <a:t>JobTracker</a:t>
            </a:r>
            <a:r>
              <a:rPr lang="zh-CN" altLang="en-US" dirty="0"/>
              <a:t>汇报心跳信息，并且返回要执行的任务。</a:t>
            </a:r>
          </a:p>
          <a:p>
            <a:r>
              <a:rPr lang="en-US" altLang="zh-CN" dirty="0"/>
              <a:t>(8) </a:t>
            </a:r>
            <a:r>
              <a:rPr lang="en-US" altLang="zh-CN" dirty="0" err="1"/>
              <a:t>TaskTracker</a:t>
            </a:r>
            <a:r>
              <a:rPr lang="zh-CN" altLang="en-US" dirty="0"/>
              <a:t>得到</a:t>
            </a:r>
            <a:r>
              <a:rPr lang="en-US" altLang="zh-CN" dirty="0" err="1"/>
              <a:t>JobTracker</a:t>
            </a:r>
            <a:r>
              <a:rPr lang="zh-CN" altLang="en-US" dirty="0"/>
              <a:t>分配</a:t>
            </a:r>
            <a:r>
              <a:rPr lang="en-US" altLang="zh-CN" dirty="0"/>
              <a:t>(</a:t>
            </a:r>
            <a:r>
              <a:rPr lang="zh-CN" altLang="en-US" dirty="0"/>
              <a:t>尽量满足数据本地化</a:t>
            </a:r>
            <a:r>
              <a:rPr lang="en-US" altLang="zh-CN" dirty="0"/>
              <a:t>)</a:t>
            </a:r>
            <a:r>
              <a:rPr lang="zh-CN" altLang="en-US" dirty="0"/>
              <a:t>的任务后，向</a:t>
            </a:r>
            <a:r>
              <a:rPr lang="en-US" altLang="zh-CN" dirty="0"/>
              <a:t>HDFS</a:t>
            </a:r>
            <a:r>
              <a:rPr lang="zh-CN" altLang="en-US" dirty="0"/>
              <a:t>获取</a:t>
            </a:r>
            <a:r>
              <a:rPr lang="en-US" altLang="zh-CN" dirty="0"/>
              <a:t>Job</a:t>
            </a:r>
            <a:r>
              <a:rPr lang="zh-CN" altLang="en-US" dirty="0"/>
              <a:t>资源</a:t>
            </a:r>
            <a:r>
              <a:rPr lang="en-US" altLang="zh-CN" dirty="0"/>
              <a:t>(</a:t>
            </a:r>
            <a:r>
              <a:rPr lang="zh-CN" altLang="en-US" dirty="0"/>
              <a:t>若数据是本地的，不需拷贝数据</a:t>
            </a:r>
            <a:r>
              <a:rPr lang="en-US" altLang="zh-CN" dirty="0"/>
              <a:t>)</a:t>
            </a:r>
            <a:r>
              <a:rPr lang="zh-CN" altLang="en-US" dirty="0"/>
              <a:t>。</a:t>
            </a:r>
          </a:p>
          <a:p>
            <a:r>
              <a:rPr lang="en-US" altLang="zh-CN" dirty="0"/>
              <a:t>(9) </a:t>
            </a:r>
            <a:r>
              <a:rPr lang="zh-CN" altLang="en-US" dirty="0"/>
              <a:t>获取资源后，</a:t>
            </a:r>
            <a:r>
              <a:rPr lang="en-US" altLang="zh-CN" dirty="0" err="1"/>
              <a:t>TaskTracker</a:t>
            </a:r>
            <a:r>
              <a:rPr lang="zh-CN" altLang="en-US" dirty="0"/>
              <a:t>会开启</a:t>
            </a:r>
            <a:r>
              <a:rPr lang="en-US" altLang="zh-CN" dirty="0"/>
              <a:t>JVM</a:t>
            </a:r>
            <a:r>
              <a:rPr lang="zh-CN" altLang="en-US" dirty="0"/>
              <a:t>子进程运行任务。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24339" y="1487055"/>
            <a:ext cx="10408678" cy="4388813"/>
          </a:xfrm>
        </p:spPr>
        <p:txBody>
          <a:bodyPr/>
          <a:lstStyle/>
          <a:p>
            <a:r>
              <a:rPr lang="en-US" altLang="zh-CN" dirty="0"/>
              <a:t>(3)</a:t>
            </a:r>
            <a:r>
              <a:rPr lang="zh-CN" altLang="en-US" dirty="0"/>
              <a:t>中资源具体指什么？主要包含：</a:t>
            </a:r>
          </a:p>
          <a:p>
            <a:pPr marL="0" indent="0">
              <a:buNone/>
            </a:pPr>
            <a:r>
              <a:rPr lang="zh-CN" altLang="en-US" dirty="0"/>
              <a:t>    ● 程序</a:t>
            </a:r>
            <a:r>
              <a:rPr lang="en-US" altLang="zh-CN" dirty="0"/>
              <a:t>jar</a:t>
            </a:r>
            <a:r>
              <a:rPr lang="zh-CN" altLang="en-US" dirty="0"/>
              <a:t>包、作业配置文件</a:t>
            </a:r>
            <a:r>
              <a:rPr lang="en-US" altLang="zh-CN" dirty="0"/>
              <a:t>xml</a:t>
            </a:r>
          </a:p>
          <a:p>
            <a:pPr marL="0" indent="0">
              <a:buNone/>
            </a:pPr>
            <a:r>
              <a:rPr lang="en-US" altLang="zh-CN" dirty="0"/>
              <a:t>    ● </a:t>
            </a:r>
            <a:r>
              <a:rPr lang="zh-CN" altLang="en-US" dirty="0"/>
              <a:t>输入划分信息，决定作业该启动多少个</a:t>
            </a:r>
            <a:r>
              <a:rPr lang="en-US" altLang="zh-CN" dirty="0"/>
              <a:t>map</a:t>
            </a:r>
            <a:r>
              <a:rPr lang="zh-CN" altLang="en-US" dirty="0"/>
              <a:t>任务</a:t>
            </a:r>
          </a:p>
          <a:p>
            <a:pPr marL="0" indent="0">
              <a:buNone/>
            </a:pPr>
            <a:r>
              <a:rPr lang="zh-CN" altLang="en-US" dirty="0"/>
              <a:t>    ● 本地文件，包含依赖的第三方</a:t>
            </a:r>
            <a:r>
              <a:rPr lang="en-US" altLang="zh-CN" dirty="0"/>
              <a:t>jar</a:t>
            </a:r>
            <a:r>
              <a:rPr lang="zh-CN" altLang="en-US" dirty="0"/>
              <a:t>包</a:t>
            </a:r>
            <a:r>
              <a:rPr lang="en-US" altLang="zh-CN" dirty="0"/>
              <a:t>(-</a:t>
            </a:r>
            <a:r>
              <a:rPr lang="en-US" altLang="zh-CN" dirty="0" err="1"/>
              <a:t>libjars</a:t>
            </a:r>
            <a:r>
              <a:rPr lang="en-US" altLang="zh-CN" dirty="0"/>
              <a:t>)</a:t>
            </a:r>
            <a:r>
              <a:rPr lang="zh-CN" altLang="en-US" dirty="0"/>
              <a:t>、依赖的归档文件</a:t>
            </a:r>
            <a:r>
              <a:rPr lang="en-US" altLang="zh-CN" dirty="0"/>
              <a:t>(-archives)</a:t>
            </a:r>
            <a:r>
              <a:rPr lang="zh-CN" altLang="en-US" dirty="0"/>
              <a:t>和普通文件</a:t>
            </a:r>
            <a:r>
              <a:rPr lang="en-US" altLang="zh-CN" dirty="0"/>
              <a:t>(-files)</a:t>
            </a:r>
            <a:r>
              <a:rPr lang="zh-CN" altLang="en-US" dirty="0"/>
              <a:t>，如果已经上传，则不需上传</a:t>
            </a:r>
          </a:p>
        </p:txBody>
      </p:sp>
    </p:spTree>
    <p:extLst>
      <p:ext uri="{BB962C8B-B14F-4D97-AF65-F5344CB8AC3E}">
        <p14:creationId xmlns:p14="http://schemas.microsoft.com/office/powerpoint/2010/main" val="1805399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31150"/>
            <a:ext cx="9601196" cy="621179"/>
          </a:xfrm>
        </p:spPr>
        <p:txBody>
          <a:bodyPr>
            <a:noAutofit/>
          </a:bodyPr>
          <a:lstStyle/>
          <a:p>
            <a:r>
              <a:rPr lang="en-US" altLang="zh-CN" sz="3600" dirty="0" err="1"/>
              <a:t>MapReduce</a:t>
            </a:r>
            <a:r>
              <a:rPr lang="zh-CN" altLang="en-US" sz="3600" dirty="0" smtClean="0"/>
              <a:t>工作流程</a:t>
            </a:r>
            <a:endParaRPr lang="zh-CN" altLang="en-US" sz="3600" dirty="0"/>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err="1"/>
              <a:t>MapReduce</a:t>
            </a:r>
            <a:r>
              <a:rPr lang="zh-CN" altLang="en-US" dirty="0"/>
              <a:t>整个过程可以概括为以下过程：</a:t>
            </a:r>
          </a:p>
          <a:p>
            <a:r>
              <a:rPr lang="zh-CN" altLang="en-US" dirty="0"/>
              <a:t>输入 </a:t>
            </a:r>
            <a:r>
              <a:rPr lang="en-US" altLang="zh-CN" dirty="0"/>
              <a:t>--&gt; map --&gt; shuffle --&gt; reduce --&gt;</a:t>
            </a:r>
            <a:r>
              <a:rPr lang="zh-CN" altLang="en-US" dirty="0"/>
              <a:t>输出</a:t>
            </a:r>
          </a:p>
          <a:p>
            <a:r>
              <a:rPr lang="zh-CN" altLang="en-US" dirty="0"/>
              <a:t>输入文件会被切分成多个块，每一块都有一个</a:t>
            </a:r>
            <a:r>
              <a:rPr lang="en-US" altLang="zh-CN" dirty="0"/>
              <a:t>map task</a:t>
            </a:r>
          </a:p>
          <a:p>
            <a:pPr>
              <a:lnSpc>
                <a:spcPct val="160000"/>
              </a:lnSpc>
              <a:spcBef>
                <a:spcPts val="0"/>
              </a:spcBef>
              <a:spcAft>
                <a:spcPts val="0"/>
              </a:spcAft>
            </a:pPr>
            <a:r>
              <a:rPr lang="en-US" altLang="zh-CN" dirty="0"/>
              <a:t>map</a:t>
            </a:r>
            <a:r>
              <a:rPr lang="zh-CN" altLang="en-US" dirty="0"/>
              <a:t>阶段的输出结果会先写到内存缓冲区，然后由缓冲区写到磁盘上。默认的缓冲区大小是</a:t>
            </a:r>
            <a:r>
              <a:rPr lang="en-US" altLang="zh-CN" dirty="0"/>
              <a:t>100M</a:t>
            </a:r>
            <a:r>
              <a:rPr lang="zh-CN" altLang="en-US" dirty="0"/>
              <a:t>，溢出的百分比是</a:t>
            </a:r>
            <a:r>
              <a:rPr lang="en-US" altLang="zh-CN" dirty="0"/>
              <a:t>0.8</a:t>
            </a:r>
            <a:r>
              <a:rPr lang="zh-CN" altLang="en-US" dirty="0"/>
              <a:t>，也就是说当缓冲区中达到</a:t>
            </a:r>
            <a:r>
              <a:rPr lang="en-US" altLang="zh-CN" dirty="0"/>
              <a:t>80M</a:t>
            </a:r>
            <a:r>
              <a:rPr lang="zh-CN" altLang="en-US" dirty="0"/>
              <a:t>的时候就会往磁盘上写。如果</a:t>
            </a:r>
            <a:r>
              <a:rPr lang="en-US" altLang="zh-CN" dirty="0"/>
              <a:t>map</a:t>
            </a:r>
            <a:r>
              <a:rPr lang="zh-CN" altLang="en-US" dirty="0"/>
              <a:t>计算完成后的中间结果没有达到</a:t>
            </a:r>
            <a:r>
              <a:rPr lang="en-US" altLang="zh-CN" dirty="0"/>
              <a:t>80M</a:t>
            </a:r>
            <a:r>
              <a:rPr lang="zh-CN" altLang="en-US" dirty="0"/>
              <a:t>，最终也是要写到磁盘上的，因为它最终还是要形成文件。那么，在往磁盘上写的时候会进行分区和排序。一个</a:t>
            </a:r>
            <a:r>
              <a:rPr lang="en-US" altLang="zh-CN" dirty="0"/>
              <a:t>map</a:t>
            </a:r>
            <a:r>
              <a:rPr lang="zh-CN" altLang="en-US" dirty="0"/>
              <a:t>的输出可能有多个这个的文件，这些文件最终会合并成一个，这就是这个</a:t>
            </a:r>
            <a:r>
              <a:rPr lang="en-US" altLang="zh-CN" dirty="0"/>
              <a:t>map</a:t>
            </a:r>
            <a:r>
              <a:rPr lang="zh-CN" altLang="en-US" dirty="0"/>
              <a:t>的输出文件。</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https://images2017.cnblogs.com/blog/874963/201801/874963-20180101185702049-9407186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13" y="631150"/>
            <a:ext cx="11079573" cy="4905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631151"/>
            <a:ext cx="9601196" cy="581424"/>
          </a:xfrm>
        </p:spPr>
        <p:txBody>
          <a:bodyPr>
            <a:noAutofit/>
          </a:bodyPr>
          <a:lstStyle/>
          <a:p>
            <a:pPr algn="l"/>
            <a:r>
              <a:rPr lang="zh-CN" altLang="en-US" sz="3600" dirty="0"/>
              <a:t>流程说明</a:t>
            </a:r>
          </a:p>
        </p:txBody>
      </p:sp>
      <p:sp>
        <p:nvSpPr>
          <p:cNvPr id="3" name="内容占位符 2"/>
          <p:cNvSpPr>
            <a:spLocks noGrp="1"/>
          </p:cNvSpPr>
          <p:nvPr>
            <p:ph idx="1"/>
          </p:nvPr>
        </p:nvSpPr>
        <p:spPr>
          <a:xfrm>
            <a:off x="831272" y="1487055"/>
            <a:ext cx="10501745" cy="4764658"/>
          </a:xfrm>
        </p:spPr>
        <p:txBody>
          <a:bodyPr>
            <a:noAutofit/>
          </a:bodyPr>
          <a:lstStyle/>
          <a:p>
            <a:pPr>
              <a:lnSpc>
                <a:spcPct val="130000"/>
              </a:lnSpc>
            </a:pPr>
            <a:r>
              <a:rPr lang="en-US" altLang="zh-CN" dirty="0"/>
              <a:t>1</a:t>
            </a:r>
            <a:r>
              <a:rPr lang="zh-CN" altLang="en-US" dirty="0"/>
              <a:t>、输入文件分片，每一片都由一个</a:t>
            </a:r>
            <a:r>
              <a:rPr lang="en-US" altLang="zh-CN" dirty="0" err="1"/>
              <a:t>MapTask</a:t>
            </a:r>
            <a:r>
              <a:rPr lang="zh-CN" altLang="en-US" dirty="0"/>
              <a:t>来</a:t>
            </a:r>
            <a:r>
              <a:rPr lang="zh-CN" altLang="en-US" dirty="0" smtClean="0"/>
              <a:t>处理</a:t>
            </a:r>
            <a:endParaRPr lang="zh-CN" altLang="en-US" dirty="0"/>
          </a:p>
          <a:p>
            <a:pPr>
              <a:lnSpc>
                <a:spcPct val="130000"/>
              </a:lnSpc>
            </a:pPr>
            <a:r>
              <a:rPr lang="en-US" altLang="zh-CN" dirty="0"/>
              <a:t>2</a:t>
            </a:r>
            <a:r>
              <a:rPr lang="zh-CN" altLang="en-US" dirty="0"/>
              <a:t>、</a:t>
            </a:r>
            <a:r>
              <a:rPr lang="en-US" altLang="zh-CN" dirty="0"/>
              <a:t>Map</a:t>
            </a:r>
            <a:r>
              <a:rPr lang="zh-CN" altLang="en-US" dirty="0"/>
              <a:t>输出的中间结果会先放在内存缓冲区中，这个缓冲区的大小默认是</a:t>
            </a:r>
            <a:r>
              <a:rPr lang="en-US" altLang="zh-CN" dirty="0"/>
              <a:t>100M</a:t>
            </a:r>
            <a:r>
              <a:rPr lang="zh-CN" altLang="en-US" dirty="0"/>
              <a:t>，当缓冲区中的内容达到</a:t>
            </a:r>
            <a:r>
              <a:rPr lang="en-US" altLang="zh-CN" dirty="0"/>
              <a:t>80%</a:t>
            </a:r>
            <a:r>
              <a:rPr lang="zh-CN" altLang="en-US" dirty="0"/>
              <a:t>时（</a:t>
            </a:r>
            <a:r>
              <a:rPr lang="en-US" altLang="zh-CN" dirty="0"/>
              <a:t>80M</a:t>
            </a:r>
            <a:r>
              <a:rPr lang="zh-CN" altLang="en-US" dirty="0"/>
              <a:t>）会将缓冲区的内容写到磁盘上。也就是说，一个</a:t>
            </a:r>
            <a:r>
              <a:rPr lang="en-US" altLang="zh-CN" dirty="0"/>
              <a:t>map</a:t>
            </a:r>
            <a:r>
              <a:rPr lang="zh-CN" altLang="en-US" dirty="0"/>
              <a:t>会输出一个或者多个这样的文件，如果一个</a:t>
            </a:r>
            <a:r>
              <a:rPr lang="en-US" altLang="zh-CN" dirty="0"/>
              <a:t>map</a:t>
            </a:r>
            <a:r>
              <a:rPr lang="zh-CN" altLang="en-US" dirty="0"/>
              <a:t>输出的全部内容没有超过限制，那么最终也会发生这个写磁盘的操作，只不过是写几次的问题</a:t>
            </a:r>
            <a:r>
              <a:rPr lang="zh-CN" altLang="en-US" dirty="0" smtClean="0"/>
              <a:t>。</a:t>
            </a:r>
            <a:endParaRPr lang="zh-CN" altLang="en-US" dirty="0"/>
          </a:p>
          <a:p>
            <a:pPr>
              <a:lnSpc>
                <a:spcPct val="130000"/>
              </a:lnSpc>
            </a:pPr>
            <a:r>
              <a:rPr lang="en-US" altLang="zh-CN" dirty="0"/>
              <a:t>3</a:t>
            </a:r>
            <a:r>
              <a:rPr lang="zh-CN" altLang="en-US" dirty="0"/>
              <a:t>、从缓冲区写到磁盘的时候，会进行分区并排序，分区指的是某个</a:t>
            </a:r>
            <a:r>
              <a:rPr lang="en-US" altLang="zh-CN" dirty="0"/>
              <a:t>key</a:t>
            </a:r>
            <a:r>
              <a:rPr lang="zh-CN" altLang="en-US" dirty="0"/>
              <a:t>应该进入到哪个分区，同一分区中的</a:t>
            </a:r>
            <a:r>
              <a:rPr lang="en-US" altLang="zh-CN" dirty="0"/>
              <a:t>key</a:t>
            </a:r>
            <a:r>
              <a:rPr lang="zh-CN" altLang="en-US" dirty="0"/>
              <a:t>会进行排序，如果定义了</a:t>
            </a:r>
            <a:r>
              <a:rPr lang="en-US" altLang="zh-CN" dirty="0"/>
              <a:t>Combiner</a:t>
            </a:r>
            <a:r>
              <a:rPr lang="zh-CN" altLang="en-US" dirty="0"/>
              <a:t>的话，也会进行</a:t>
            </a:r>
            <a:r>
              <a:rPr lang="en-US" altLang="zh-CN" dirty="0"/>
              <a:t>combine</a:t>
            </a:r>
            <a:r>
              <a:rPr lang="zh-CN" altLang="en-US" dirty="0"/>
              <a:t>操作</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4</a:t>
            </a:r>
            <a:r>
              <a:rPr lang="zh-CN" altLang="en-US" dirty="0"/>
              <a:t>、如果一个</a:t>
            </a:r>
            <a:r>
              <a:rPr lang="en-US" altLang="zh-CN" dirty="0"/>
              <a:t>map</a:t>
            </a:r>
            <a:r>
              <a:rPr lang="zh-CN" altLang="en-US" dirty="0"/>
              <a:t>产生的中间结果存放到多个文件，那么这些文件最终会合并成一个文件，这个合并过程不会改变分区数量，只会减少文件数量。例如，假设分了</a:t>
            </a:r>
            <a:r>
              <a:rPr lang="en-US" altLang="zh-CN" dirty="0"/>
              <a:t>3</a:t>
            </a:r>
            <a:r>
              <a:rPr lang="zh-CN" altLang="en-US" dirty="0"/>
              <a:t>个区，</a:t>
            </a:r>
            <a:r>
              <a:rPr lang="en-US" altLang="zh-CN" dirty="0"/>
              <a:t>4</a:t>
            </a:r>
            <a:r>
              <a:rPr lang="zh-CN" altLang="en-US" dirty="0"/>
              <a:t>个文件，那么最终会合并成</a:t>
            </a:r>
            <a:r>
              <a:rPr lang="en-US" altLang="zh-CN" dirty="0"/>
              <a:t>1</a:t>
            </a:r>
            <a:r>
              <a:rPr lang="zh-CN" altLang="en-US" dirty="0"/>
              <a:t>个文件，</a:t>
            </a:r>
            <a:r>
              <a:rPr lang="en-US" altLang="zh-CN" dirty="0"/>
              <a:t>3</a:t>
            </a:r>
            <a:r>
              <a:rPr lang="zh-CN" altLang="en-US" dirty="0"/>
              <a:t>个</a:t>
            </a:r>
            <a:r>
              <a:rPr lang="zh-CN" altLang="en-US" dirty="0" smtClean="0"/>
              <a:t>区</a:t>
            </a:r>
            <a:endParaRPr lang="zh-CN" altLang="en-US" dirty="0"/>
          </a:p>
          <a:p>
            <a:r>
              <a:rPr lang="en-US" altLang="zh-CN" dirty="0"/>
              <a:t>5</a:t>
            </a:r>
            <a:r>
              <a:rPr lang="zh-CN" altLang="en-US" dirty="0"/>
              <a:t>、以上只是一个</a:t>
            </a:r>
            <a:r>
              <a:rPr lang="en-US" altLang="zh-CN" dirty="0"/>
              <a:t>map</a:t>
            </a:r>
            <a:r>
              <a:rPr lang="zh-CN" altLang="en-US" dirty="0"/>
              <a:t>的输出，接下来进入</a:t>
            </a:r>
            <a:r>
              <a:rPr lang="en-US" altLang="zh-CN" dirty="0"/>
              <a:t>reduce</a:t>
            </a:r>
            <a:r>
              <a:rPr lang="zh-CN" altLang="en-US" dirty="0" smtClean="0"/>
              <a:t>阶段</a:t>
            </a:r>
            <a:endParaRPr lang="zh-CN" altLang="en-US" dirty="0"/>
          </a:p>
          <a:p>
            <a:r>
              <a:rPr lang="en-US" altLang="zh-CN" dirty="0"/>
              <a:t>6</a:t>
            </a:r>
            <a:r>
              <a:rPr lang="zh-CN" altLang="en-US" dirty="0"/>
              <a:t>、每个</a:t>
            </a:r>
            <a:r>
              <a:rPr lang="en-US" altLang="zh-CN" dirty="0"/>
              <a:t>reducer</a:t>
            </a:r>
            <a:r>
              <a:rPr lang="zh-CN" altLang="en-US" dirty="0"/>
              <a:t>对应一个</a:t>
            </a:r>
            <a:r>
              <a:rPr lang="en-US" altLang="zh-CN" dirty="0" err="1"/>
              <a:t>ReduceTask</a:t>
            </a:r>
            <a:r>
              <a:rPr lang="zh-CN" altLang="en-US" dirty="0"/>
              <a:t>，在真正开始</a:t>
            </a:r>
            <a:r>
              <a:rPr lang="en-US" altLang="zh-CN" dirty="0"/>
              <a:t>reduce</a:t>
            </a:r>
            <a:r>
              <a:rPr lang="zh-CN" altLang="en-US" dirty="0"/>
              <a:t>之前，先要从分区中抓取</a:t>
            </a:r>
            <a:r>
              <a:rPr lang="zh-CN" altLang="en-US" dirty="0" smtClean="0"/>
              <a:t>数据</a:t>
            </a:r>
            <a:endParaRPr lang="zh-CN" altLang="en-US" dirty="0"/>
          </a:p>
          <a:p>
            <a:r>
              <a:rPr lang="en-US" altLang="zh-CN" dirty="0"/>
              <a:t>7</a:t>
            </a:r>
            <a:r>
              <a:rPr lang="zh-CN" altLang="en-US" dirty="0"/>
              <a:t>、相同的分区的数据会进入同一个</a:t>
            </a:r>
            <a:r>
              <a:rPr lang="en-US" altLang="zh-CN" dirty="0"/>
              <a:t>reduce</a:t>
            </a:r>
            <a:r>
              <a:rPr lang="zh-CN" altLang="en-US" dirty="0"/>
              <a:t>。这一步中会从所有</a:t>
            </a:r>
            <a:r>
              <a:rPr lang="en-US" altLang="zh-CN" dirty="0"/>
              <a:t>map</a:t>
            </a:r>
            <a:r>
              <a:rPr lang="zh-CN" altLang="en-US" dirty="0"/>
              <a:t>输出中抓取某一分区的数据，在抓取的过程中伴随着排序、合并</a:t>
            </a:r>
            <a:r>
              <a:rPr lang="zh-CN" altLang="en-US" dirty="0" smtClean="0"/>
              <a:t>。</a:t>
            </a:r>
            <a:endParaRPr lang="zh-CN" altLang="en-US" dirty="0"/>
          </a:p>
          <a:p>
            <a:r>
              <a:rPr lang="en-US" altLang="zh-CN" dirty="0"/>
              <a:t>8</a:t>
            </a:r>
            <a:r>
              <a:rPr lang="zh-CN" altLang="en-US" dirty="0"/>
              <a:t>、</a:t>
            </a:r>
            <a:r>
              <a:rPr lang="en-US" altLang="zh-CN" dirty="0"/>
              <a:t>reduce</a:t>
            </a:r>
            <a:r>
              <a:rPr lang="zh-CN" altLang="en-US" dirty="0"/>
              <a:t>输出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latin typeface="微软雅黑" panose="020B0503020204020204" charset="-122"/>
                <a:ea typeface="微软雅黑" panose="020B0503020204020204" charset="-122"/>
                <a:cs typeface="微软雅黑" panose="020B0503020204020204" charset="-122"/>
              </a:rPr>
              <a:t>Hadoop</a:t>
            </a:r>
            <a:r>
              <a:rPr lang="hr-HR" dirty="0">
                <a:latin typeface="微软雅黑" panose="020B0503020204020204" charset="-122"/>
                <a:ea typeface="微软雅黑" panose="020B0503020204020204" charset="-122"/>
                <a:cs typeface="微软雅黑" panose="020B0503020204020204" charset="-122"/>
              </a:rPr>
              <a:t> </a:t>
            </a:r>
            <a:r>
              <a:rPr lang="hr-HR" dirty="0" err="1">
                <a:latin typeface="微软雅黑" panose="020B0503020204020204" charset="-122"/>
                <a:ea typeface="微软雅黑" panose="020B0503020204020204" charset="-122"/>
                <a:cs typeface="微软雅黑" panose="020B0503020204020204" charset="-122"/>
              </a:rPr>
              <a:t>MapReduce</a:t>
            </a:r>
            <a:r>
              <a:rPr lang="hr-HR" dirty="0">
                <a:latin typeface="微软雅黑" panose="020B0503020204020204" charset="-122"/>
                <a:ea typeface="微软雅黑" panose="020B0503020204020204" charset="-122"/>
                <a:cs typeface="微软雅黑" panose="020B0503020204020204" charset="-122"/>
              </a:rPr>
              <a:t> </a:t>
            </a:r>
            <a:r>
              <a:rPr lang="hr-HR" dirty="0" err="1">
                <a:latin typeface="微软雅黑" panose="020B0503020204020204" charset="-122"/>
                <a:ea typeface="微软雅黑" panose="020B0503020204020204" charset="-122"/>
                <a:cs typeface="微软雅黑" panose="020B0503020204020204" charset="-122"/>
              </a:rPr>
              <a:t>架构</a:t>
            </a:r>
            <a:r>
              <a:rPr lang="hr-HR" dirty="0">
                <a:latin typeface="微软雅黑" panose="020B0503020204020204" charset="-122"/>
                <a:ea typeface="微软雅黑" panose="020B0503020204020204" charset="-122"/>
                <a:cs typeface="微软雅黑" panose="020B0503020204020204" charset="-122"/>
              </a:rPr>
              <a:t> </a:t>
            </a:r>
            <a:endParaRPr lang="en-US" dirty="0"/>
          </a:p>
        </p:txBody>
      </p:sp>
      <p:sp>
        <p:nvSpPr>
          <p:cNvPr id="3" name="Content Placeholder 2"/>
          <p:cNvSpPr>
            <a:spLocks noGrp="1"/>
          </p:cNvSpPr>
          <p:nvPr>
            <p:ph idx="1"/>
          </p:nvPr>
        </p:nvSpPr>
        <p:spPr>
          <a:xfrm>
            <a:off x="841375" y="1601470"/>
            <a:ext cx="10471785" cy="4351655"/>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 </a:t>
            </a:r>
            <a:r>
              <a:rPr lang="en-US" altLang="zh-CN" dirty="0">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框架</a:t>
            </a:r>
            <a:r>
              <a:rPr lang="zh-CN" altLang="en-US" dirty="0" smtClean="0">
                <a:latin typeface="微软雅黑" panose="020B0503020204020204" charset="-122"/>
                <a:ea typeface="微软雅黑" panose="020B0503020204020204" charset="-122"/>
                <a:cs typeface="微软雅黑" panose="020B0503020204020204" charset="-122"/>
              </a:rPr>
              <a:t>中</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所有</a:t>
            </a:r>
            <a:r>
              <a:rPr lang="zh-CN" altLang="en-US" dirty="0">
                <a:latin typeface="微软雅黑" panose="020B0503020204020204" charset="-122"/>
                <a:ea typeface="微软雅黑" panose="020B0503020204020204" charset="-122"/>
                <a:cs typeface="微软雅黑" panose="020B0503020204020204" charset="-122"/>
              </a:rPr>
              <a:t>的程序执行最后都转换成</a:t>
            </a:r>
            <a:r>
              <a:rPr lang="en-US" altLang="zh-CN" dirty="0">
                <a:latin typeface="微软雅黑" panose="020B0503020204020204" charset="-122"/>
                <a:ea typeface="微软雅黑" panose="020B0503020204020204" charset="-122"/>
                <a:cs typeface="微软雅黑" panose="020B0503020204020204" charset="-122"/>
              </a:rPr>
              <a:t>task</a:t>
            </a:r>
            <a:r>
              <a:rPr lang="zh-CN" altLang="en-US" dirty="0">
                <a:latin typeface="微软雅黑" panose="020B0503020204020204" charset="-122"/>
                <a:ea typeface="微软雅黑" panose="020B0503020204020204" charset="-122"/>
                <a:cs typeface="微软雅黑" panose="020B0503020204020204" charset="-122"/>
              </a:rPr>
              <a:t>来执行 </a:t>
            </a: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显示了 </a:t>
            </a:r>
            <a:r>
              <a:rPr lang="en-US" altLang="zh-CN" dirty="0">
                <a:latin typeface="微软雅黑" panose="020B0503020204020204" charset="-122"/>
                <a:ea typeface="微软雅黑" panose="020B0503020204020204" charset="-122"/>
                <a:cs typeface="微软雅黑" panose="020B0503020204020204" charset="-122"/>
              </a:rPr>
              <a:t>HDFS </a:t>
            </a:r>
            <a:r>
              <a:rPr lang="zh-CN" altLang="en-US" dirty="0" smtClean="0">
                <a:latin typeface="微软雅黑" panose="020B0503020204020204" charset="-122"/>
                <a:ea typeface="微软雅黑" panose="020B0503020204020204" charset="-122"/>
                <a:cs typeface="微软雅黑" panose="020B0503020204020204" charset="-122"/>
              </a:rPr>
              <a:t>作为 </a:t>
            </a:r>
            <a:r>
              <a:rPr lang="en-US" altLang="zh-CN" dirty="0">
                <a:latin typeface="微软雅黑" panose="020B0503020204020204" charset="-122"/>
                <a:ea typeface="微软雅黑" panose="020B0503020204020204" charset="-122"/>
                <a:cs typeface="微软雅黑" panose="020B0503020204020204" charset="-122"/>
              </a:rPr>
              <a:t>MapReduce </a:t>
            </a:r>
            <a:r>
              <a:rPr lang="zh-CN" altLang="en-US" dirty="0" smtClean="0">
                <a:latin typeface="微软雅黑" panose="020B0503020204020204" charset="-122"/>
                <a:ea typeface="微软雅黑" panose="020B0503020204020204" charset="-122"/>
                <a:cs typeface="微软雅黑" panose="020B0503020204020204" charset="-122"/>
              </a:rPr>
              <a:t>任务的数据输入源 </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每个 </a:t>
            </a:r>
            <a:r>
              <a:rPr lang="en-US" altLang="zh-CN" dirty="0">
                <a:latin typeface="微软雅黑" panose="020B0503020204020204" charset="-122"/>
                <a:ea typeface="微软雅黑" panose="020B0503020204020204" charset="-122"/>
                <a:cs typeface="微软雅黑" panose="020B0503020204020204" charset="-122"/>
              </a:rPr>
              <a:t>HDFS </a:t>
            </a:r>
            <a:r>
              <a:rPr lang="zh-CN" altLang="en-US" dirty="0" smtClean="0">
                <a:latin typeface="微软雅黑" panose="020B0503020204020204" charset="-122"/>
                <a:ea typeface="微软雅黑" panose="020B0503020204020204" charset="-122"/>
                <a:cs typeface="微软雅黑" panose="020B0503020204020204" charset="-122"/>
              </a:rPr>
              <a:t>文件切分成多个 ，</a:t>
            </a:r>
            <a:r>
              <a:rPr lang="en-US" altLang="zh-CN" dirty="0" smtClean="0">
                <a:latin typeface="微软雅黑" panose="020B0503020204020204" charset="-122"/>
                <a:ea typeface="微软雅黑" panose="020B0503020204020204" charset="-122"/>
                <a:cs typeface="微软雅黑" panose="020B0503020204020204" charset="-122"/>
              </a:rPr>
              <a:t>Block </a:t>
            </a:r>
            <a:r>
              <a:rPr lang="zh-CN" altLang="en-US" dirty="0">
                <a:latin typeface="微软雅黑" panose="020B0503020204020204" charset="-122"/>
                <a:ea typeface="微软雅黑" panose="020B0503020204020204" charset="-122"/>
                <a:cs typeface="微软雅黑" panose="020B0503020204020204" charset="-122"/>
              </a:rPr>
              <a:t>将其作为 </a:t>
            </a:r>
            <a:r>
              <a:rPr lang="en-US" altLang="zh-CN" dirty="0">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任务的数据</a:t>
            </a:r>
            <a:r>
              <a:rPr lang="zh-CN" altLang="en-US" dirty="0" smtClean="0">
                <a:latin typeface="微软雅黑" panose="020B0503020204020204" charset="-122"/>
                <a:ea typeface="微软雅黑" panose="020B0503020204020204" charset="-122"/>
                <a:cs typeface="微软雅黑" panose="020B0503020204020204" charset="-122"/>
              </a:rPr>
              <a:t>输入源，执行计算任务 </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1215" y="5349240"/>
            <a:ext cx="10501630" cy="527050"/>
          </a:xfrm>
        </p:spPr>
        <p:txBody>
          <a:bodyPr/>
          <a:lstStyle/>
          <a:p>
            <a:endParaRPr lang="zh-CN" altLang="en-US"/>
          </a:p>
        </p:txBody>
      </p:sp>
      <p:pic>
        <p:nvPicPr>
          <p:cNvPr id="4" name="Picture 3"/>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006475" y="631190"/>
            <a:ext cx="9890125" cy="43732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sp>
        <p:nvSpPr>
          <p:cNvPr id="3" name="内容占位符 2"/>
          <p:cNvSpPr>
            <a:spLocks noGrp="1"/>
          </p:cNvSpPr>
          <p:nvPr>
            <p:ph idx="1"/>
          </p:nvPr>
        </p:nvSpPr>
        <p:spPr/>
        <p:txBody>
          <a:bodyPr>
            <a:normAutofit/>
          </a:bodyPr>
          <a:lstStyle/>
          <a:p>
            <a:r>
              <a:rPr lang="en-US" altLang="zh-CN" dirty="0" err="1"/>
              <a:t>MapReduce</a:t>
            </a:r>
            <a:r>
              <a:rPr lang="en-US" altLang="zh-CN" dirty="0"/>
              <a:t> </a:t>
            </a:r>
            <a:r>
              <a:rPr lang="zh-CN" altLang="en-US" dirty="0"/>
              <a:t>方法使用了拆分的思想，合并了两种经典函数。</a:t>
            </a:r>
          </a:p>
          <a:p>
            <a:r>
              <a:rPr lang="en-US" altLang="zh-CN" dirty="0"/>
              <a:t>1</a:t>
            </a:r>
            <a:r>
              <a:rPr lang="zh-CN" altLang="en-US" dirty="0"/>
              <a:t>）映射（</a:t>
            </a:r>
            <a:r>
              <a:rPr lang="en-US" altLang="zh-CN" dirty="0"/>
              <a:t>Map</a:t>
            </a:r>
            <a:r>
              <a:rPr lang="en-US" altLang="zh-CN" dirty="0" smtClean="0"/>
              <a:t>)</a:t>
            </a:r>
            <a:endParaRPr lang="en-US" altLang="zh-CN" dirty="0"/>
          </a:p>
          <a:p>
            <a:r>
              <a:rPr lang="zh-CN" altLang="en-US" dirty="0"/>
              <a:t>对集合中的每个元素进行同一个操作。如果想把表单里每个单元格乘以二，那么把这个函数单独地应用在每个单元格上的操作就属于映射（</a:t>
            </a:r>
            <a:r>
              <a:rPr lang="en-US" altLang="zh-CN" dirty="0"/>
              <a:t>Map)</a:t>
            </a:r>
            <a:r>
              <a:rPr lang="zh-CN" altLang="en-US" dirty="0" smtClean="0"/>
              <a:t>。</a:t>
            </a:r>
            <a:endParaRPr lang="zh-CN" altLang="en-US" dirty="0"/>
          </a:p>
          <a:p>
            <a:r>
              <a:rPr lang="en-US" altLang="zh-CN" dirty="0"/>
              <a:t>2</a:t>
            </a:r>
            <a:r>
              <a:rPr lang="zh-CN" altLang="en-US" dirty="0"/>
              <a:t>）化简（</a:t>
            </a:r>
            <a:r>
              <a:rPr lang="en-US" altLang="zh-CN" dirty="0"/>
              <a:t>Reduce</a:t>
            </a:r>
            <a:r>
              <a:rPr lang="en-US" altLang="zh-CN" dirty="0" smtClean="0"/>
              <a:t>)</a:t>
            </a:r>
            <a:endParaRPr lang="en-US" altLang="zh-CN" dirty="0"/>
          </a:p>
          <a:p>
            <a:r>
              <a:rPr lang="zh-CN" altLang="en-US" dirty="0"/>
              <a:t>遍历集合中的元素来返回一个综合的结果。如果想找出表单里所有数字的总和，那么输出表单里一列数字的总和的任务就属于化简（</a:t>
            </a:r>
            <a:r>
              <a:rPr lang="en-US" altLang="zh-CN" dirty="0"/>
              <a:t>Reduce)</a:t>
            </a:r>
            <a:r>
              <a:rPr lang="zh-CN" alt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15" y="631190"/>
            <a:ext cx="10451465" cy="793750"/>
          </a:xfrm>
        </p:spPr>
        <p:txBody>
          <a:bodyPr>
            <a:noAutofit/>
          </a:bodyPr>
          <a:lstStyle/>
          <a:p>
            <a:r>
              <a:rPr lang="en-US" altLang="zh-CN" sz="3200" dirty="0" smtClean="0">
                <a:latin typeface="微软雅黑" panose="020B0503020204020204" charset="-122"/>
                <a:ea typeface="微软雅黑" panose="020B0503020204020204" charset="-122"/>
                <a:cs typeface="微软雅黑" panose="020B0503020204020204" charset="-122"/>
              </a:rPr>
              <a:t>Hadoop MapReduce </a:t>
            </a:r>
            <a:r>
              <a:rPr lang="zh-CN" altLang="en-US" sz="3200" dirty="0" smtClean="0">
                <a:latin typeface="微软雅黑" panose="020B0503020204020204" charset="-122"/>
                <a:ea typeface="微软雅黑" panose="020B0503020204020204" charset="-122"/>
                <a:cs typeface="微软雅黑" panose="020B0503020204020204" charset="-122"/>
              </a:rPr>
              <a:t>与高</a:t>
            </a:r>
            <a:r>
              <a:rPr lang="zh-CN" altLang="en-US" sz="3200" dirty="0">
                <a:latin typeface="微软雅黑" panose="020B0503020204020204" charset="-122"/>
                <a:ea typeface="微软雅黑" panose="020B0503020204020204" charset="-122"/>
                <a:cs typeface="微软雅黑" panose="020B0503020204020204" charset="-122"/>
                <a:sym typeface="+mn-ea"/>
              </a:rPr>
              <a:t>性</a:t>
            </a:r>
            <a:r>
              <a:rPr lang="zh-CN" altLang="en-US" sz="3200" dirty="0" smtClean="0">
                <a:latin typeface="微软雅黑" panose="020B0503020204020204" charset="-122"/>
                <a:ea typeface="微软雅黑" panose="020B0503020204020204" charset="-122"/>
                <a:cs typeface="微软雅黑" panose="020B0503020204020204" charset="-122"/>
              </a:rPr>
              <a:t>能计算、网格计算</a:t>
            </a:r>
            <a:r>
              <a:rPr lang="zh-CN" altLang="en-US" sz="3200" dirty="0">
                <a:latin typeface="微软雅黑" panose="020B0503020204020204" charset="-122"/>
                <a:ea typeface="微软雅黑" panose="020B0503020204020204" charset="-122"/>
                <a:cs typeface="微软雅黑" panose="020B0503020204020204" charset="-122"/>
              </a:rPr>
              <a:t>的区别 </a:t>
            </a:r>
          </a:p>
        </p:txBody>
      </p:sp>
      <p:sp>
        <p:nvSpPr>
          <p:cNvPr id="3" name="Content Placeholder 2"/>
          <p:cNvSpPr>
            <a:spLocks noGrp="1"/>
          </p:cNvSpPr>
          <p:nvPr>
            <p:ph idx="1"/>
          </p:nvPr>
        </p:nvSpPr>
        <p:spPr>
          <a:xfrm>
            <a:off x="845185" y="1430020"/>
            <a:ext cx="10501630" cy="4764405"/>
          </a:xfrm>
        </p:spPr>
        <p:txBody>
          <a:bodyPr>
            <a:noAutofit/>
          </a:bodyPr>
          <a:lstStyle/>
          <a:p>
            <a:pPr>
              <a:lnSpc>
                <a:spcPct val="130000"/>
              </a:lnSpc>
            </a:pPr>
            <a:r>
              <a:rPr lang="zh-CN" altLang="en-US" dirty="0">
                <a:latin typeface="微软雅黑" panose="020B0503020204020204" charset="-122"/>
                <a:ea typeface="微软雅黑" panose="020B0503020204020204" charset="-122"/>
                <a:cs typeface="微软雅黑" panose="020B0503020204020204" charset="-122"/>
              </a:rPr>
              <a:t>高性能计算的思想是将计算作业分散到集群机器</a:t>
            </a:r>
            <a:r>
              <a:rPr lang="zh-CN" altLang="en-US" dirty="0" smtClean="0">
                <a:latin typeface="微软雅黑" panose="020B0503020204020204" charset="-122"/>
                <a:ea typeface="微软雅黑" panose="020B0503020204020204" charset="-122"/>
                <a:cs typeface="微软雅黑" panose="020B0503020204020204" charset="-122"/>
              </a:rPr>
              <a:t>上，集群</a:t>
            </a:r>
            <a:r>
              <a:rPr lang="zh-CN" altLang="en-US" dirty="0">
                <a:latin typeface="微软雅黑" panose="020B0503020204020204" charset="-122"/>
                <a:ea typeface="微软雅黑" panose="020B0503020204020204" charset="-122"/>
                <a:cs typeface="微软雅黑" panose="020B0503020204020204" charset="-122"/>
              </a:rPr>
              <a:t>计算节点访问存储区域网络</a:t>
            </a:r>
            <a:r>
              <a:rPr lang="en-US" altLang="zh-CN" dirty="0">
                <a:latin typeface="微软雅黑" panose="020B0503020204020204" charset="-122"/>
                <a:ea typeface="微软雅黑" panose="020B0503020204020204" charset="-122"/>
                <a:cs typeface="微软雅黑" panose="020B0503020204020204" charset="-122"/>
              </a:rPr>
              <a:t>SAN </a:t>
            </a:r>
            <a:r>
              <a:rPr lang="zh-CN" altLang="en-US" dirty="0">
                <a:latin typeface="微软雅黑" panose="020B0503020204020204" charset="-122"/>
                <a:ea typeface="微软雅黑" panose="020B0503020204020204" charset="-122"/>
                <a:cs typeface="微软雅黑" panose="020B0503020204020204" charset="-122"/>
              </a:rPr>
              <a:t>系统构成的共享文件系统获取</a:t>
            </a:r>
            <a:r>
              <a:rPr lang="zh-CN" altLang="en-US" dirty="0" smtClean="0">
                <a:latin typeface="微软雅黑" panose="020B0503020204020204" charset="-122"/>
                <a:ea typeface="微软雅黑" panose="020B0503020204020204" charset="-122"/>
                <a:cs typeface="微软雅黑" panose="020B0503020204020204" charset="-122"/>
              </a:rPr>
              <a:t>数据，这种</a:t>
            </a:r>
            <a:r>
              <a:rPr lang="zh-CN" altLang="en-US" dirty="0">
                <a:latin typeface="微软雅黑" panose="020B0503020204020204" charset="-122"/>
                <a:ea typeface="微软雅黑" panose="020B0503020204020204" charset="-122"/>
                <a:cs typeface="微软雅黑" panose="020B0503020204020204" charset="-122"/>
              </a:rPr>
              <a:t>设计比较适合计算密集型</a:t>
            </a:r>
            <a:r>
              <a:rPr lang="zh-CN" altLang="en-US" dirty="0" smtClean="0">
                <a:latin typeface="微软雅黑" panose="020B0503020204020204" charset="-122"/>
                <a:ea typeface="微软雅黑" panose="020B0503020204020204" charset="-122"/>
                <a:cs typeface="微软雅黑" panose="020B0503020204020204" charset="-122"/>
              </a:rPr>
              <a:t>作业</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30000"/>
              </a:lnSpc>
            </a:pPr>
            <a:r>
              <a:rPr lang="zh-CN" altLang="en-US" dirty="0">
                <a:latin typeface="微软雅黑" panose="020B0503020204020204" charset="-122"/>
                <a:ea typeface="微软雅黑" panose="020B0503020204020204" charset="-122"/>
                <a:cs typeface="微软雅黑" panose="020B0503020204020204" charset="-122"/>
              </a:rPr>
              <a:t>由于 </a:t>
            </a:r>
            <a:r>
              <a:rPr lang="en-US" altLang="zh-CN" dirty="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使用专门为</a:t>
            </a:r>
            <a:r>
              <a:rPr lang="zh-CN" altLang="en-US" dirty="0" smtClean="0">
                <a:latin typeface="微软雅黑" panose="020B0503020204020204" charset="-122"/>
                <a:ea typeface="微软雅黑" panose="020B0503020204020204" charset="-122"/>
                <a:cs typeface="微软雅黑" panose="020B0503020204020204" charset="-122"/>
              </a:rPr>
              <a:t>分布式</a:t>
            </a:r>
            <a:r>
              <a:rPr lang="zh-CN" altLang="en-US" dirty="0">
                <a:latin typeface="微软雅黑" panose="020B0503020204020204" charset="-122"/>
                <a:ea typeface="微软雅黑" panose="020B0503020204020204" charset="-122"/>
                <a:cs typeface="微软雅黑" panose="020B0503020204020204" charset="-122"/>
              </a:rPr>
              <a:t>计算设计的文件系统 </a:t>
            </a:r>
            <a:r>
              <a:rPr lang="en-US" altLang="zh-CN" dirty="0" smtClean="0">
                <a:latin typeface="微软雅黑" panose="020B0503020204020204" charset="-122"/>
                <a:ea typeface="微软雅黑" panose="020B0503020204020204" charset="-122"/>
                <a:cs typeface="微软雅黑" panose="020B0503020204020204" charset="-122"/>
              </a:rPr>
              <a:t>HDFS</a:t>
            </a:r>
            <a:r>
              <a:rPr lang="zh-CN" altLang="en-US" dirty="0" smtClean="0">
                <a:latin typeface="微软雅黑" panose="020B0503020204020204" charset="-122"/>
                <a:ea typeface="微软雅黑" panose="020B0503020204020204" charset="-122"/>
                <a:cs typeface="微软雅黑" panose="020B0503020204020204" charset="-122"/>
              </a:rPr>
              <a:t>，在</a:t>
            </a:r>
            <a:r>
              <a:rPr lang="zh-CN" altLang="en-US" dirty="0">
                <a:latin typeface="微软雅黑" panose="020B0503020204020204" charset="-122"/>
                <a:ea typeface="微软雅黑" panose="020B0503020204020204" charset="-122"/>
                <a:cs typeface="微软雅黑" panose="020B0503020204020204" charset="-122"/>
              </a:rPr>
              <a:t>计算的时候只需要将计算代码推送到存储节点上即</a:t>
            </a:r>
            <a:r>
              <a:rPr lang="zh-CN" altLang="en-US" dirty="0" smtClean="0">
                <a:latin typeface="微软雅黑" panose="020B0503020204020204" charset="-122"/>
                <a:ea typeface="微软雅黑" panose="020B0503020204020204" charset="-122"/>
                <a:cs typeface="微软雅黑" panose="020B0503020204020204" charset="-122"/>
              </a:rPr>
              <a:t>可在</a:t>
            </a:r>
            <a:r>
              <a:rPr lang="zh-CN" altLang="en-US" dirty="0">
                <a:latin typeface="微软雅黑" panose="020B0503020204020204" charset="-122"/>
                <a:ea typeface="微软雅黑" panose="020B0503020204020204" charset="-122"/>
                <a:cs typeface="微软雅黑" panose="020B0503020204020204" charset="-122"/>
              </a:rPr>
              <a:t>存储节点上完成数据的本地化</a:t>
            </a:r>
            <a:r>
              <a:rPr lang="zh-CN" altLang="en-US" dirty="0" smtClean="0">
                <a:latin typeface="微软雅黑" panose="020B0503020204020204" charset="-122"/>
                <a:ea typeface="微软雅黑" panose="020B0503020204020204" charset="-122"/>
                <a:cs typeface="微软雅黑" panose="020B0503020204020204" charset="-122"/>
              </a:rPr>
              <a:t>计算，</a:t>
            </a:r>
            <a:r>
              <a:rPr lang="en-US" altLang="zh-CN" dirty="0" smtClean="0">
                <a:latin typeface="微软雅黑" panose="020B0503020204020204" charset="-122"/>
                <a:ea typeface="微软雅黑" panose="020B0503020204020204" charset="-122"/>
                <a:cs typeface="微软雅黑" panose="020B0503020204020204" charset="-122"/>
              </a:rPr>
              <a:t>Hadoop</a:t>
            </a:r>
            <a:r>
              <a:rPr lang="zh-CN" altLang="en-US" dirty="0">
                <a:latin typeface="微软雅黑" panose="020B0503020204020204" charset="-122"/>
                <a:ea typeface="微软雅黑" panose="020B0503020204020204" charset="-122"/>
                <a:cs typeface="微软雅黑" panose="020B0503020204020204" charset="-122"/>
              </a:rPr>
              <a:t>中的集群存储节点也是计算节点 </a:t>
            </a:r>
          </a:p>
          <a:p>
            <a:pPr>
              <a:lnSpc>
                <a:spcPct val="130000"/>
              </a:lnSpc>
            </a:pPr>
            <a:r>
              <a:rPr lang="zh-CN" altLang="en-US" dirty="0">
                <a:latin typeface="微软雅黑" panose="020B0503020204020204" charset="-122"/>
                <a:ea typeface="微软雅黑" panose="020B0503020204020204" charset="-122"/>
                <a:cs typeface="微软雅黑" panose="020B0503020204020204" charset="-122"/>
              </a:rPr>
              <a:t> 在</a:t>
            </a:r>
            <a:r>
              <a:rPr lang="zh-CN" altLang="en-US" dirty="0" smtClean="0">
                <a:latin typeface="微软雅黑" panose="020B0503020204020204" charset="-122"/>
                <a:ea typeface="微软雅黑" panose="020B0503020204020204" charset="-122"/>
                <a:cs typeface="微软雅黑" panose="020B0503020204020204" charset="-122"/>
              </a:rPr>
              <a:t>分布式</a:t>
            </a:r>
            <a:r>
              <a:rPr lang="zh-CN" altLang="en-US" dirty="0">
                <a:latin typeface="微软雅黑" panose="020B0503020204020204" charset="-122"/>
                <a:ea typeface="微软雅黑" panose="020B0503020204020204" charset="-122"/>
                <a:cs typeface="微软雅黑" panose="020B0503020204020204" charset="-122"/>
              </a:rPr>
              <a:t>编程</a:t>
            </a:r>
            <a:r>
              <a:rPr lang="zh-CN" altLang="en-US" dirty="0" smtClean="0">
                <a:latin typeface="微软雅黑" panose="020B0503020204020204" charset="-122"/>
                <a:ea typeface="微软雅黑" panose="020B0503020204020204" charset="-122"/>
                <a:cs typeface="微软雅黑" panose="020B0503020204020204" charset="-122"/>
              </a:rPr>
              <a:t>方面</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MPI</a:t>
            </a:r>
            <a:r>
              <a:rPr lang="zh-CN" altLang="en-US" dirty="0">
                <a:latin typeface="微软雅黑" panose="020B0503020204020204" charset="-122"/>
                <a:ea typeface="微软雅黑" panose="020B0503020204020204" charset="-122"/>
                <a:cs typeface="微软雅黑" panose="020B0503020204020204" charset="-122"/>
              </a:rPr>
              <a:t>属于比较底层的</a:t>
            </a:r>
            <a:r>
              <a:rPr lang="zh-CN" altLang="en-US" dirty="0" smtClean="0">
                <a:latin typeface="微软雅黑" panose="020B0503020204020204" charset="-122"/>
                <a:ea typeface="微软雅黑" panose="020B0503020204020204" charset="-122"/>
                <a:cs typeface="微软雅黑" panose="020B0503020204020204" charset="-122"/>
              </a:rPr>
              <a:t>开发库，它</a:t>
            </a:r>
            <a:r>
              <a:rPr lang="zh-CN" altLang="en-US" dirty="0">
                <a:latin typeface="微软雅黑" panose="020B0503020204020204" charset="-122"/>
                <a:ea typeface="微软雅黑" panose="020B0503020204020204" charset="-122"/>
                <a:cs typeface="微软雅黑" panose="020B0503020204020204" charset="-122"/>
              </a:rPr>
              <a:t>赋予了程序员极大的控制</a:t>
            </a:r>
            <a:r>
              <a:rPr lang="zh-CN" altLang="en-US" dirty="0" smtClean="0">
                <a:latin typeface="微软雅黑" panose="020B0503020204020204" charset="-122"/>
                <a:ea typeface="微软雅黑" panose="020B0503020204020204" charset="-122"/>
                <a:cs typeface="微软雅黑" panose="020B0503020204020204" charset="-122"/>
              </a:rPr>
              <a:t>能力；</a:t>
            </a:r>
            <a:r>
              <a:rPr lang="en-US" altLang="zh-CN" dirty="0" smtClean="0">
                <a:latin typeface="微软雅黑" panose="020B0503020204020204" charset="-122"/>
                <a:ea typeface="微软雅黑" panose="020B0503020204020204" charset="-122"/>
                <a:cs typeface="微软雅黑" panose="020B0503020204020204" charset="-122"/>
              </a:rPr>
              <a:t>Hadoop</a:t>
            </a:r>
            <a:r>
              <a:rPr lang="zh-CN" altLang="en-US" dirty="0" smtClean="0">
                <a:latin typeface="微软雅黑" panose="020B0503020204020204" charset="-122"/>
                <a:ea typeface="微软雅黑" panose="020B0503020204020204" charset="-122"/>
                <a:cs typeface="微软雅黑" panose="020B0503020204020204" charset="-122"/>
              </a:rPr>
              <a:t>的</a:t>
            </a:r>
            <a:r>
              <a:rPr lang="en-US" altLang="zh-CN" dirty="0" smtClean="0">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却是一个高度抽象的并行编程模型，它将分布式</a:t>
            </a:r>
            <a:r>
              <a:rPr lang="zh-CN" altLang="en-US" dirty="0" smtClean="0">
                <a:latin typeface="微软雅黑" panose="020B0503020204020204" charset="-122"/>
                <a:ea typeface="微软雅黑" panose="020B0503020204020204" charset="-122"/>
                <a:cs typeface="微软雅黑" panose="020B0503020204020204" charset="-122"/>
              </a:rPr>
              <a:t>并行</a:t>
            </a:r>
            <a:r>
              <a:rPr lang="zh-CN" altLang="en-US" dirty="0">
                <a:latin typeface="微软雅黑" panose="020B0503020204020204" charset="-122"/>
                <a:ea typeface="微软雅黑" panose="020B0503020204020204" charset="-122"/>
                <a:cs typeface="微软雅黑" panose="020B0503020204020204" charset="-122"/>
              </a:rPr>
              <a:t>编程抽象为两个原语</a:t>
            </a:r>
            <a:r>
              <a:rPr lang="zh-CN" altLang="en-US" dirty="0" smtClean="0">
                <a:latin typeface="微软雅黑" panose="020B0503020204020204" charset="-122"/>
                <a:ea typeface="微软雅黑" panose="020B0503020204020204" charset="-122"/>
                <a:cs typeface="微软雅黑" panose="020B0503020204020204" charset="-122"/>
              </a:rPr>
              <a:t>操作，即</a:t>
            </a:r>
            <a:r>
              <a:rPr lang="en-US" altLang="zh-CN" dirty="0" smtClean="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操作</a:t>
            </a:r>
            <a:r>
              <a:rPr lang="zh-CN" altLang="en-US" dirty="0" smtClean="0">
                <a:latin typeface="微软雅黑" panose="020B0503020204020204" charset="-122"/>
                <a:ea typeface="微软雅黑" panose="020B0503020204020204" charset="-122"/>
                <a:cs typeface="微软雅黑" panose="020B0503020204020204" charset="-122"/>
              </a:rPr>
              <a:t>和</a:t>
            </a:r>
            <a:r>
              <a:rPr lang="en-US" altLang="zh-CN" dirty="0" smtClean="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操作 </a:t>
            </a:r>
          </a:p>
          <a:p>
            <a:pPr>
              <a:lnSpc>
                <a:spcPct val="13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3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397"/>
            <a:ext cx="10515600" cy="1325563"/>
          </a:xfrm>
        </p:spPr>
        <p:txBody>
          <a:bodyPr/>
          <a:lstStyle/>
          <a:p>
            <a:r>
              <a:rPr lang="hr-HR" dirty="0" err="1" smtClean="0">
                <a:latin typeface="微软雅黑" panose="020B0503020204020204" charset="-122"/>
                <a:ea typeface="微软雅黑" panose="020B0503020204020204" charset="-122"/>
                <a:cs typeface="微软雅黑" panose="020B0503020204020204" charset="-122"/>
              </a:rPr>
              <a:t>MapReduce</a:t>
            </a:r>
            <a:r>
              <a:rPr lang="hr-HR" dirty="0" smtClean="0">
                <a:latin typeface="微软雅黑" panose="020B0503020204020204" charset="-122"/>
                <a:ea typeface="微软雅黑" panose="020B0503020204020204" charset="-122"/>
                <a:cs typeface="微软雅黑" panose="020B0503020204020204" charset="-122"/>
              </a:rPr>
              <a:t> </a:t>
            </a:r>
            <a:r>
              <a:rPr lang="hr-HR" dirty="0" err="1" smtClean="0">
                <a:latin typeface="微软雅黑" panose="020B0503020204020204" charset="-122"/>
                <a:ea typeface="微软雅黑" panose="020B0503020204020204" charset="-122"/>
                <a:cs typeface="微软雅黑" panose="020B0503020204020204" charset="-122"/>
              </a:rPr>
              <a:t>工作机制</a:t>
            </a:r>
            <a:r>
              <a:rPr lang="hr-HR"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200" y="1580960"/>
            <a:ext cx="10515600" cy="1246759"/>
          </a:xfrm>
        </p:spPr>
        <p:txBody>
          <a:bodyPr>
            <a:normAutofit lnSpcReduction="10000"/>
          </a:bodyPr>
          <a:lstStyle/>
          <a:p>
            <a:pPr>
              <a:lnSpc>
                <a:spcPct val="150000"/>
              </a:lnSpc>
            </a:pPr>
            <a:r>
              <a:rPr lang="en-US" sz="2400" dirty="0" smtClean="0">
                <a:latin typeface="微软雅黑" panose="020B0503020204020204" charset="-122"/>
                <a:ea typeface="微软雅黑" panose="020B0503020204020204" charset="-122"/>
                <a:cs typeface="微软雅黑" panose="020B0503020204020204" charset="-122"/>
              </a:rPr>
              <a:t>整体而言</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sz="2400" dirty="0" smtClean="0">
                <a:latin typeface="微软雅黑" panose="020B0503020204020204" charset="-122"/>
                <a:ea typeface="微软雅黑" panose="020B0503020204020204" charset="-122"/>
                <a:cs typeface="微软雅黑" panose="020B0503020204020204" charset="-122"/>
              </a:rPr>
              <a:t>一个 </a:t>
            </a:r>
            <a:r>
              <a:rPr lang="en-US" sz="2400" dirty="0" err="1">
                <a:latin typeface="微软雅黑" panose="020B0503020204020204" charset="-122"/>
                <a:ea typeface="微软雅黑" panose="020B0503020204020204" charset="-122"/>
                <a:cs typeface="微软雅黑" panose="020B0503020204020204" charset="-122"/>
              </a:rPr>
              <a:t>MapReduce程序一般分成</a:t>
            </a:r>
            <a:r>
              <a:rPr lang="en-US" sz="2400" dirty="0">
                <a:latin typeface="微软雅黑" panose="020B0503020204020204" charset="-122"/>
                <a:ea typeface="微软雅黑" panose="020B0503020204020204" charset="-122"/>
                <a:cs typeface="微软雅黑" panose="020B0503020204020204" charset="-122"/>
              </a:rPr>
              <a:t> </a:t>
            </a:r>
            <a:r>
              <a:rPr lang="en-US" sz="2400" dirty="0" err="1">
                <a:latin typeface="微软雅黑" panose="020B0503020204020204" charset="-122"/>
                <a:ea typeface="微软雅黑" panose="020B0503020204020204" charset="-122"/>
                <a:cs typeface="微软雅黑" panose="020B0503020204020204" charset="-122"/>
              </a:rPr>
              <a:t>Map和</a:t>
            </a:r>
            <a:r>
              <a:rPr lang="en-US" sz="2400" dirty="0">
                <a:latin typeface="微软雅黑" panose="020B0503020204020204" charset="-122"/>
                <a:ea typeface="微软雅黑" panose="020B0503020204020204" charset="-122"/>
                <a:cs typeface="微软雅黑" panose="020B0503020204020204" charset="-122"/>
              </a:rPr>
              <a:t> </a:t>
            </a:r>
            <a:r>
              <a:rPr lang="en-US" sz="2400" dirty="0" err="1">
                <a:latin typeface="微软雅黑" panose="020B0503020204020204" charset="-122"/>
                <a:ea typeface="微软雅黑" panose="020B0503020204020204" charset="-122"/>
                <a:cs typeface="微软雅黑" panose="020B0503020204020204" charset="-122"/>
              </a:rPr>
              <a:t>Reduce</a:t>
            </a:r>
            <a:r>
              <a:rPr lang="en-US" sz="2400" dirty="0" err="1" smtClean="0">
                <a:latin typeface="微软雅黑" panose="020B0503020204020204" charset="-122"/>
                <a:ea typeface="微软雅黑" panose="020B0503020204020204" charset="-122"/>
                <a:cs typeface="微软雅黑" panose="020B0503020204020204" charset="-122"/>
              </a:rPr>
              <a:t>两个阶段</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sz="2400" dirty="0" err="1" smtClean="0">
                <a:latin typeface="微软雅黑" panose="020B0503020204020204" charset="-122"/>
                <a:ea typeface="微软雅黑" panose="020B0503020204020204" charset="-122"/>
                <a:cs typeface="微软雅黑" panose="020B0503020204020204" charset="-122"/>
              </a:rPr>
              <a:t>中间可能会有</a:t>
            </a:r>
            <a:r>
              <a:rPr lang="en-US" sz="2400" dirty="0" err="1">
                <a:latin typeface="微软雅黑" panose="020B0503020204020204" charset="-122"/>
                <a:ea typeface="微软雅黑" panose="020B0503020204020204" charset="-122"/>
                <a:cs typeface="微软雅黑" panose="020B0503020204020204" charset="-122"/>
              </a:rPr>
              <a:t>Combine</a:t>
            </a:r>
            <a:r>
              <a:rPr lang="en-US" sz="2400" dirty="0">
                <a:latin typeface="微软雅黑" panose="020B0503020204020204" charset="-122"/>
                <a:ea typeface="微软雅黑" panose="020B0503020204020204" charset="-122"/>
                <a:cs typeface="微软雅黑" panose="020B0503020204020204" charset="-122"/>
              </a:rPr>
              <a:t> </a:t>
            </a: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068" y="2827719"/>
            <a:ext cx="9325864" cy="3657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latin typeface="微软雅黑" panose="020B0503020204020204" charset="-122"/>
                <a:ea typeface="微软雅黑" panose="020B0503020204020204" charset="-122"/>
                <a:cs typeface="微软雅黑" panose="020B0503020204020204" charset="-122"/>
              </a:rPr>
              <a:t>MapReduce</a:t>
            </a:r>
            <a:r>
              <a:rPr lang="hr-HR" dirty="0">
                <a:latin typeface="微软雅黑" panose="020B0503020204020204" charset="-122"/>
                <a:ea typeface="微软雅黑" panose="020B0503020204020204" charset="-122"/>
                <a:cs typeface="微软雅黑" panose="020B0503020204020204" charset="-122"/>
              </a:rPr>
              <a:t> </a:t>
            </a:r>
            <a:r>
              <a:rPr lang="hr-HR" dirty="0" err="1">
                <a:latin typeface="微软雅黑" panose="020B0503020204020204" charset="-122"/>
                <a:ea typeface="微软雅黑" panose="020B0503020204020204" charset="-122"/>
                <a:cs typeface="微软雅黑" panose="020B0503020204020204" charset="-122"/>
              </a:rPr>
              <a:t>工作机制</a:t>
            </a:r>
            <a:r>
              <a:rPr lang="hr-HR" dirty="0">
                <a:latin typeface="微软雅黑" panose="020B0503020204020204" charset="-122"/>
                <a:ea typeface="微软雅黑" panose="020B0503020204020204" charset="-122"/>
                <a:cs typeface="微软雅黑" panose="020B0503020204020204" charset="-122"/>
              </a:rPr>
              <a:t> </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a:latin typeface="微软雅黑" panose="020B0503020204020204" charset="-122"/>
                <a:ea typeface="微软雅黑" panose="020B0503020204020204" charset="-122"/>
                <a:cs typeface="微软雅黑" panose="020B0503020204020204" charset="-122"/>
              </a:rPr>
              <a:t>Map </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MapReduce</a:t>
            </a:r>
            <a:r>
              <a:rPr lang="zh-CN" altLang="en-US" sz="2400" dirty="0">
                <a:latin typeface="微软雅黑" panose="020B0503020204020204" charset="-122"/>
                <a:ea typeface="微软雅黑" panose="020B0503020204020204" charset="-122"/>
                <a:cs typeface="微软雅黑" panose="020B0503020204020204" charset="-122"/>
              </a:rPr>
              <a:t>会根据输入文件计算输入分片</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inputsplit</a:t>
            </a:r>
            <a:r>
              <a:rPr lang="en-US" altLang="zh-CN" sz="2400" dirty="0" smtClean="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，每个</a:t>
            </a:r>
            <a:r>
              <a:rPr lang="zh-CN" altLang="en-US" sz="2400" dirty="0">
                <a:latin typeface="微软雅黑" panose="020B0503020204020204" charset="-122"/>
                <a:ea typeface="微软雅黑" panose="020B0503020204020204" charset="-122"/>
                <a:cs typeface="微软雅黑" panose="020B0503020204020204" charset="-122"/>
              </a:rPr>
              <a:t>输入分片针对一</a:t>
            </a:r>
            <a:r>
              <a:rPr lang="zh-CN" altLang="en-US" sz="2400" dirty="0" smtClean="0">
                <a:latin typeface="微软雅黑" panose="020B0503020204020204" charset="-122"/>
                <a:ea typeface="微软雅黑" panose="020B0503020204020204" charset="-122"/>
                <a:cs typeface="微软雅黑" panose="020B0503020204020204" charset="-122"/>
              </a:rPr>
              <a:t>个</a:t>
            </a:r>
            <a:r>
              <a:rPr lang="en-US" altLang="zh-CN" sz="2400" dirty="0" smtClean="0">
                <a:latin typeface="微软雅黑" panose="020B0503020204020204" charset="-122"/>
                <a:ea typeface="微软雅黑" panose="020B0503020204020204" charset="-122"/>
                <a:cs typeface="微软雅黑" panose="020B0503020204020204" charset="-122"/>
              </a:rPr>
              <a:t>Map</a:t>
            </a:r>
            <a:r>
              <a:rPr lang="zh-CN" altLang="en-US" sz="2400" dirty="0" smtClean="0">
                <a:latin typeface="微软雅黑" panose="020B0503020204020204" charset="-122"/>
                <a:ea typeface="微软雅黑" panose="020B0503020204020204" charset="-122"/>
                <a:cs typeface="微软雅黑" panose="020B0503020204020204" charset="-122"/>
              </a:rPr>
              <a:t>任务，</a:t>
            </a:r>
            <a:r>
              <a:rPr lang="zh-CN" altLang="en-US" sz="2400" dirty="0">
                <a:latin typeface="微软雅黑" panose="020B0503020204020204" charset="-122"/>
                <a:ea typeface="微软雅黑" panose="020B0503020204020204" charset="-122"/>
                <a:cs typeface="微软雅黑" panose="020B0503020204020204" charset="-122"/>
              </a:rPr>
              <a:t>输入分片存储的并非数据</a:t>
            </a:r>
            <a:r>
              <a:rPr lang="zh-CN" altLang="en-US" sz="2400" dirty="0" smtClean="0">
                <a:latin typeface="微软雅黑" panose="020B0503020204020204" charset="-122"/>
                <a:ea typeface="微软雅黑" panose="020B0503020204020204" charset="-122"/>
                <a:cs typeface="微软雅黑" panose="020B0503020204020204" charset="-122"/>
              </a:rPr>
              <a:t>本身，而是</a:t>
            </a:r>
            <a:r>
              <a:rPr lang="zh-CN" altLang="en-US" sz="2400" dirty="0">
                <a:latin typeface="微软雅黑" panose="020B0503020204020204" charset="-122"/>
                <a:ea typeface="微软雅黑" panose="020B0503020204020204" charset="-122"/>
                <a:cs typeface="微软雅黑" panose="020B0503020204020204" charset="-122"/>
              </a:rPr>
              <a:t>一个分片长度和</a:t>
            </a:r>
            <a:r>
              <a:rPr lang="zh-CN" altLang="en-US" sz="2400" dirty="0" smtClean="0">
                <a:latin typeface="微软雅黑" panose="020B0503020204020204" charset="-122"/>
                <a:ea typeface="微软雅黑" panose="020B0503020204020204" charset="-122"/>
                <a:cs typeface="微软雅黑" panose="020B0503020204020204" charset="-122"/>
              </a:rPr>
              <a:t>一个记录数据位置的数组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Map </a:t>
            </a:r>
            <a:r>
              <a:rPr lang="zh-CN" altLang="en-US" sz="2400" dirty="0" smtClean="0">
                <a:latin typeface="微软雅黑" panose="020B0503020204020204" charset="-122"/>
                <a:ea typeface="微软雅黑" panose="020B0503020204020204" charset="-122"/>
                <a:cs typeface="微软雅黑" panose="020B0503020204020204" charset="-122"/>
              </a:rPr>
              <a:t>函数产生输出结果时并不是</a:t>
            </a:r>
            <a:r>
              <a:rPr lang="zh-CN" altLang="en-US" sz="2400" dirty="0">
                <a:latin typeface="微软雅黑" panose="020B0503020204020204" charset="-122"/>
                <a:ea typeface="微软雅黑" panose="020B0503020204020204" charset="-122"/>
                <a:cs typeface="微软雅黑" panose="020B0503020204020204" charset="-122"/>
              </a:rPr>
              <a:t>直接写入到</a:t>
            </a:r>
            <a:r>
              <a:rPr lang="zh-CN" altLang="en-US" sz="2400" dirty="0" smtClean="0">
                <a:latin typeface="微软雅黑" panose="020B0503020204020204" charset="-122"/>
                <a:ea typeface="微软雅黑" panose="020B0503020204020204" charset="-122"/>
                <a:cs typeface="微软雅黑" panose="020B0503020204020204" charset="-122"/>
              </a:rPr>
              <a:t>磁盘，而是</a:t>
            </a:r>
            <a:r>
              <a:rPr lang="zh-CN" altLang="en-US" sz="2400" dirty="0">
                <a:latin typeface="微软雅黑" panose="020B0503020204020204" charset="-122"/>
                <a:ea typeface="微软雅黑" panose="020B0503020204020204" charset="-122"/>
                <a:cs typeface="微软雅黑" panose="020B0503020204020204" charset="-122"/>
              </a:rPr>
              <a:t>采用缓冲方式写入到内存</a:t>
            </a:r>
            <a:r>
              <a:rPr lang="zh-CN" altLang="en-US" sz="2400" dirty="0" smtClean="0">
                <a:latin typeface="微软雅黑" panose="020B0503020204020204" charset="-122"/>
                <a:ea typeface="微软雅黑" panose="020B0503020204020204" charset="-122"/>
                <a:cs typeface="微软雅黑" panose="020B0503020204020204" charset="-122"/>
              </a:rPr>
              <a:t>中，并</a:t>
            </a:r>
            <a:r>
              <a:rPr lang="zh-CN" altLang="en-US" sz="2400" dirty="0">
                <a:latin typeface="微软雅黑" panose="020B0503020204020204" charset="-122"/>
                <a:ea typeface="微软雅黑" panose="020B0503020204020204" charset="-122"/>
                <a:cs typeface="微软雅黑" panose="020B0503020204020204" charset="-122"/>
              </a:rPr>
              <a:t>对数据按关键字进行预排</a:t>
            </a:r>
            <a:r>
              <a:rPr lang="zh-CN" altLang="en-US" sz="2400" dirty="0" smtClean="0">
                <a:latin typeface="微软雅黑" panose="020B0503020204020204" charset="-122"/>
                <a:ea typeface="微软雅黑" panose="020B0503020204020204" charset="-122"/>
                <a:cs typeface="微软雅黑" panose="020B0503020204020204" charset="-122"/>
              </a:rPr>
              <a:t>序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执行用户指定的 </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函数</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输出计算结果到 </a:t>
            </a:r>
            <a:r>
              <a:rPr lang="en-US" altLang="zh-CN" dirty="0">
                <a:latin typeface="微软雅黑" panose="020B0503020204020204" charset="-122"/>
                <a:ea typeface="微软雅黑" panose="020B0503020204020204" charset="-122"/>
                <a:cs typeface="微软雅黑" panose="020B0503020204020204" charset="-122"/>
              </a:rPr>
              <a:t>HDFS</a:t>
            </a:r>
            <a:r>
              <a:rPr lang="zh-CN" altLang="en-US" dirty="0">
                <a:latin typeface="微软雅黑" panose="020B0503020204020204" charset="-122"/>
                <a:ea typeface="微软雅黑" panose="020B0503020204020204" charset="-122"/>
                <a:cs typeface="微软雅黑" panose="020B0503020204020204" charset="-122"/>
              </a:rPr>
              <a:t>集群上。</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执行数据的归并，数据是以</a:t>
            </a:r>
            <a:r>
              <a:rPr lang="en-US" altLang="zh-CN" dirty="0" err="1">
                <a:latin typeface="微软雅黑" panose="020B0503020204020204" charset="-122"/>
                <a:ea typeface="微软雅黑" panose="020B0503020204020204" charset="-122"/>
                <a:cs typeface="微软雅黑" panose="020B0503020204020204" charset="-122"/>
              </a:rPr>
              <a:t>key,list</a:t>
            </a:r>
            <a:r>
              <a:rPr lang="en-US" altLang="zh-CN" dirty="0">
                <a:latin typeface="微软雅黑" panose="020B0503020204020204" charset="-122"/>
                <a:ea typeface="微软雅黑" panose="020B0503020204020204" charset="-122"/>
                <a:cs typeface="微软雅黑" panose="020B0503020204020204" charset="-122"/>
              </a:rPr>
              <a:t>(value1,value2... ) </a:t>
            </a:r>
            <a:r>
              <a:rPr lang="zh-CN" altLang="en-US" dirty="0">
                <a:latin typeface="微软雅黑" panose="020B0503020204020204" charset="-122"/>
                <a:ea typeface="微软雅黑" panose="020B0503020204020204" charset="-122"/>
                <a:cs typeface="微软雅黑" panose="020B0503020204020204" charset="-122"/>
              </a:rPr>
              <a:t>的方式存储  </a:t>
            </a: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latin typeface="微软雅黑" panose="020B0503020204020204" charset="-122"/>
                <a:ea typeface="微软雅黑" panose="020B0503020204020204" charset="-122"/>
                <a:cs typeface="微软雅黑" panose="020B0503020204020204" charset="-122"/>
              </a:rPr>
              <a:t>MapReduce</a:t>
            </a:r>
            <a:r>
              <a:rPr lang="hr-HR" dirty="0">
                <a:latin typeface="微软雅黑" panose="020B0503020204020204" charset="-122"/>
                <a:ea typeface="微软雅黑" panose="020B0503020204020204" charset="-122"/>
                <a:cs typeface="微软雅黑" panose="020B0503020204020204" charset="-122"/>
              </a:rPr>
              <a:t> </a:t>
            </a:r>
            <a:r>
              <a:rPr lang="hr-HR" dirty="0" err="1">
                <a:latin typeface="微软雅黑" panose="020B0503020204020204" charset="-122"/>
                <a:ea typeface="微软雅黑" panose="020B0503020204020204" charset="-122"/>
                <a:cs typeface="微软雅黑" panose="020B0503020204020204" charset="-122"/>
              </a:rPr>
              <a:t>工作机制</a:t>
            </a:r>
            <a:r>
              <a:rPr lang="hr-HR" dirty="0">
                <a:latin typeface="微软雅黑" panose="020B0503020204020204" charset="-122"/>
                <a:ea typeface="微软雅黑" panose="020B0503020204020204" charset="-122"/>
                <a:cs typeface="微软雅黑" panose="020B0503020204020204" charset="-122"/>
              </a:rPr>
              <a:t> </a:t>
            </a:r>
            <a:endParaRPr lang="en-US" dirty="0"/>
          </a:p>
        </p:txBody>
      </p:sp>
      <p:sp>
        <p:nvSpPr>
          <p:cNvPr id="3" name="Content Placeholder 2"/>
          <p:cNvSpPr>
            <a:spLocks noGrp="1"/>
          </p:cNvSpPr>
          <p:nvPr>
            <p:ph idx="1"/>
          </p:nvPr>
        </p:nvSpPr>
        <p:spPr/>
        <p:txBody>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Comine</a:t>
            </a:r>
            <a:r>
              <a:rPr lang="en-US" altLang="zh-CN" dirty="0">
                <a:latin typeface="微软雅黑" panose="020B0503020204020204" charset="-122"/>
                <a:ea typeface="微软雅黑" panose="020B0503020204020204" charset="-122"/>
                <a:cs typeface="微软雅黑" panose="020B0503020204020204" charset="-122"/>
              </a:rPr>
              <a:t>-Combine </a:t>
            </a:r>
            <a:r>
              <a:rPr lang="zh-CN" altLang="en-US" dirty="0" smtClean="0">
                <a:latin typeface="微软雅黑" panose="020B0503020204020204" charset="-122"/>
                <a:ea typeface="微软雅黑" panose="020B0503020204020204" charset="-122"/>
                <a:cs typeface="微软雅黑" panose="020B0503020204020204" charset="-122"/>
              </a:rPr>
              <a:t>是在本地进行的一个在</a:t>
            </a:r>
            <a:r>
              <a:rPr lang="en-US" altLang="zh-CN" dirty="0" smtClean="0">
                <a:latin typeface="微软雅黑" panose="020B0503020204020204" charset="-122"/>
                <a:ea typeface="微软雅黑" panose="020B0503020204020204" charset="-122"/>
                <a:cs typeface="微软雅黑" panose="020B0503020204020204" charset="-122"/>
              </a:rPr>
              <a:t>Map</a:t>
            </a:r>
            <a:r>
              <a:rPr lang="zh-CN" altLang="en-US" dirty="0" smtClean="0">
                <a:latin typeface="微软雅黑" panose="020B0503020204020204" charset="-122"/>
                <a:ea typeface="微软雅黑" panose="020B0503020204020204" charset="-122"/>
                <a:cs typeface="微软雅黑" panose="020B0503020204020204" charset="-122"/>
              </a:rPr>
              <a:t>端做的</a:t>
            </a:r>
            <a:r>
              <a:rPr lang="en-US" altLang="zh-CN" dirty="0" smtClean="0">
                <a:latin typeface="微软雅黑" panose="020B0503020204020204" charset="-122"/>
                <a:ea typeface="微软雅黑" panose="020B0503020204020204" charset="-122"/>
                <a:cs typeface="微软雅黑" panose="020B0503020204020204" charset="-122"/>
              </a:rPr>
              <a:t>Reduce</a:t>
            </a:r>
            <a:r>
              <a:rPr lang="zh-CN" altLang="en-US" dirty="0" smtClean="0">
                <a:latin typeface="微软雅黑" panose="020B0503020204020204" charset="-122"/>
                <a:ea typeface="微软雅黑" panose="020B0503020204020204" charset="-122"/>
                <a:cs typeface="微软雅黑" panose="020B0503020204020204" charset="-122"/>
              </a:rPr>
              <a:t>的过程，其目的是提高</a:t>
            </a:r>
            <a:r>
              <a:rPr lang="en-US" altLang="zh-CN" dirty="0" smtClean="0">
                <a:latin typeface="微软雅黑" panose="020B0503020204020204" charset="-122"/>
                <a:ea typeface="微软雅黑" panose="020B0503020204020204" charset="-122"/>
                <a:cs typeface="微软雅黑" panose="020B0503020204020204" charset="-122"/>
              </a:rPr>
              <a:t>Hadoop</a:t>
            </a:r>
            <a:r>
              <a:rPr lang="zh-CN" altLang="en-US" dirty="0" smtClean="0">
                <a:latin typeface="微软雅黑" panose="020B0503020204020204" charset="-122"/>
                <a:ea typeface="微软雅黑" panose="020B0503020204020204" charset="-122"/>
                <a:cs typeface="微软雅黑" panose="020B0503020204020204" charset="-122"/>
              </a:rPr>
              <a:t>的效率 </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latin typeface="微软雅黑" panose="020B0503020204020204" charset="-122"/>
                <a:ea typeface="微软雅黑" panose="020B0503020204020204" charset="-122"/>
                <a:cs typeface="微软雅黑" panose="020B0503020204020204" charset="-122"/>
              </a:rPr>
              <a:t>MapReduce</a:t>
            </a:r>
            <a:r>
              <a:rPr lang="hr-HR" dirty="0">
                <a:latin typeface="微软雅黑" panose="020B0503020204020204" charset="-122"/>
                <a:ea typeface="微软雅黑" panose="020B0503020204020204" charset="-122"/>
                <a:cs typeface="微软雅黑" panose="020B0503020204020204" charset="-122"/>
              </a:rPr>
              <a:t> </a:t>
            </a:r>
            <a:r>
              <a:rPr lang="hr-HR" dirty="0" err="1">
                <a:latin typeface="微软雅黑" panose="020B0503020204020204" charset="-122"/>
                <a:ea typeface="微软雅黑" panose="020B0503020204020204" charset="-122"/>
                <a:cs typeface="微软雅黑" panose="020B0503020204020204" charset="-122"/>
              </a:rPr>
              <a:t>工作机制</a:t>
            </a:r>
            <a:r>
              <a:rPr lang="hr-HR" dirty="0">
                <a:latin typeface="微软雅黑" panose="020B0503020204020204" charset="-122"/>
                <a:ea typeface="微软雅黑" panose="020B0503020204020204" charset="-122"/>
                <a:cs typeface="微软雅黑" panose="020B0503020204020204" charset="-122"/>
              </a:rPr>
              <a:t> </a:t>
            </a:r>
            <a:endParaRPr lang="en-US" dirty="0"/>
          </a:p>
        </p:txBody>
      </p:sp>
      <p:sp>
        <p:nvSpPr>
          <p:cNvPr id="3" name="Content Placeholder 2"/>
          <p:cNvSpPr>
            <a:spLocks noGrp="1"/>
          </p:cNvSpPr>
          <p:nvPr>
            <p:ph idx="1"/>
          </p:nvPr>
        </p:nvSpPr>
        <p:spPr>
          <a:xfrm>
            <a:off x="265176" y="1434656"/>
            <a:ext cx="6196584" cy="5173408"/>
          </a:xfrm>
        </p:spPr>
        <p:txBody>
          <a:bodyPr>
            <a:normAutofit fontScale="92500" lnSpcReduction="10000"/>
          </a:bodyPr>
          <a:lstStyle/>
          <a:p>
            <a:pPr>
              <a:lnSpc>
                <a:spcPct val="150000"/>
              </a:lnSpc>
            </a:pPr>
            <a:r>
              <a:rPr lang="en-US" sz="2000" dirty="0" err="1" smtClean="0">
                <a:latin typeface="微软雅黑" panose="020B0503020204020204" charset="-122"/>
                <a:ea typeface="微软雅黑" panose="020B0503020204020204" charset="-122"/>
                <a:cs typeface="微软雅黑" panose="020B0503020204020204" charset="-122"/>
              </a:rPr>
              <a:t>Shuf</a:t>
            </a:r>
            <a:r>
              <a:rPr lang="en-US" altLang="zh-CN" sz="2000" dirty="0" err="1" smtClean="0">
                <a:latin typeface="微软雅黑" panose="020B0503020204020204" charset="-122"/>
                <a:ea typeface="微软雅黑" panose="020B0503020204020204" charset="-122"/>
                <a:cs typeface="微软雅黑" panose="020B0503020204020204" charset="-122"/>
              </a:rPr>
              <a:t>f</a:t>
            </a:r>
            <a:r>
              <a:rPr lang="en-US" sz="2000" dirty="0" err="1" smtClean="0">
                <a:latin typeface="微软雅黑" panose="020B0503020204020204" charset="-122"/>
                <a:ea typeface="微软雅黑" panose="020B0503020204020204" charset="-122"/>
                <a:cs typeface="微软雅黑" panose="020B0503020204020204" charset="-122"/>
              </a:rPr>
              <a:t>le</a:t>
            </a:r>
            <a:r>
              <a:rPr lang="en-US" sz="2000" dirty="0" err="1">
                <a:latin typeface="微软雅黑" panose="020B0503020204020204" charset="-122"/>
                <a:ea typeface="微软雅黑" panose="020B0503020204020204" charset="-122"/>
                <a:cs typeface="微软雅黑" panose="020B0503020204020204" charset="-122"/>
              </a:rPr>
              <a:t>描述数据从</a:t>
            </a:r>
            <a:r>
              <a:rPr lang="en-US" sz="2000" dirty="0">
                <a:latin typeface="微软雅黑" panose="020B0503020204020204" charset="-122"/>
                <a:ea typeface="微软雅黑" panose="020B0503020204020204" charset="-122"/>
                <a:cs typeface="微软雅黑" panose="020B0503020204020204" charset="-122"/>
              </a:rPr>
              <a:t> </a:t>
            </a:r>
            <a:r>
              <a:rPr lang="en-US" sz="2000" dirty="0" smtClean="0">
                <a:latin typeface="微软雅黑" panose="020B0503020204020204" charset="-122"/>
                <a:ea typeface="微软雅黑" panose="020B0503020204020204" charset="-122"/>
                <a:cs typeface="微软雅黑" panose="020B0503020204020204" charset="-122"/>
              </a:rPr>
              <a:t>Map</a:t>
            </a:r>
            <a:r>
              <a:rPr lang="zh-CN" altLang="en-US" sz="2000" dirty="0" smtClean="0">
                <a:latin typeface="微软雅黑" panose="020B0503020204020204" charset="-122"/>
                <a:ea typeface="微软雅黑" panose="020B0503020204020204" charset="-122"/>
                <a:cs typeface="微软雅黑" panose="020B0503020204020204" charset="-122"/>
              </a:rPr>
              <a:t> </a:t>
            </a:r>
            <a:r>
              <a:rPr lang="en-US" altLang="zh-CN" sz="2000" dirty="0" err="1" smtClean="0">
                <a:latin typeface="微软雅黑" panose="020B0503020204020204" charset="-122"/>
                <a:ea typeface="微软雅黑" panose="020B0503020204020204" charset="-122"/>
                <a:cs typeface="微软雅黑" panose="020B0503020204020204" charset="-122"/>
              </a:rPr>
              <a:t>T</a:t>
            </a:r>
            <a:r>
              <a:rPr lang="en-US" sz="2000" dirty="0" err="1" smtClean="0">
                <a:latin typeface="微软雅黑" panose="020B0503020204020204" charset="-122"/>
                <a:ea typeface="微软雅黑" panose="020B0503020204020204" charset="-122"/>
                <a:cs typeface="微软雅黑" panose="020B0503020204020204" charset="-122"/>
              </a:rPr>
              <a:t>ask输出到Reduce</a:t>
            </a:r>
            <a:r>
              <a:rPr lang="zh-CN" altLang="en-US" sz="2000" dirty="0" smtClean="0">
                <a:latin typeface="微软雅黑" panose="020B0503020204020204" charset="-122"/>
                <a:ea typeface="微软雅黑" panose="020B0503020204020204" charset="-122"/>
                <a:cs typeface="微软雅黑" panose="020B0503020204020204" charset="-122"/>
              </a:rPr>
              <a:t> </a:t>
            </a:r>
            <a:r>
              <a:rPr lang="en-US" altLang="zh-CN" sz="2000" dirty="0" err="1" smtClean="0">
                <a:latin typeface="微软雅黑" panose="020B0503020204020204" charset="-122"/>
                <a:ea typeface="微软雅黑" panose="020B0503020204020204" charset="-122"/>
                <a:cs typeface="微软雅黑" panose="020B0503020204020204" charset="-122"/>
              </a:rPr>
              <a:t>T</a:t>
            </a:r>
            <a:r>
              <a:rPr lang="en-US" sz="2000" dirty="0" err="1" smtClean="0">
                <a:latin typeface="微软雅黑" panose="020B0503020204020204" charset="-122"/>
                <a:ea typeface="微软雅黑" panose="020B0503020204020204" charset="-122"/>
                <a:cs typeface="微软雅黑" panose="020B0503020204020204" charset="-122"/>
              </a:rPr>
              <a:t>ask</a:t>
            </a:r>
            <a:r>
              <a:rPr lang="en-US" sz="2000" dirty="0" err="1">
                <a:latin typeface="微软雅黑" panose="020B0503020204020204" charset="-122"/>
                <a:ea typeface="微软雅黑" panose="020B0503020204020204" charset="-122"/>
                <a:cs typeface="微软雅黑" panose="020B0503020204020204" charset="-122"/>
              </a:rPr>
              <a:t>输入的这段过程</a:t>
            </a:r>
            <a:r>
              <a:rPr lang="en-US" sz="2000" dirty="0">
                <a:latin typeface="微软雅黑" panose="020B0503020204020204" charset="-122"/>
                <a:ea typeface="微软雅黑" panose="020B0503020204020204" charset="-122"/>
                <a:cs typeface="微软雅黑" panose="020B0503020204020204" charset="-122"/>
              </a:rPr>
              <a:t> </a:t>
            </a:r>
          </a:p>
          <a:p>
            <a:pPr>
              <a:lnSpc>
                <a:spcPct val="150000"/>
              </a:lnSpc>
            </a:pPr>
            <a:r>
              <a:rPr lang="en-US" altLang="zh-CN" sz="2000" dirty="0" smtClean="0">
                <a:latin typeface="微软雅黑" panose="020B0503020204020204" charset="-122"/>
                <a:ea typeface="微软雅黑" panose="020B0503020204020204" charset="-122"/>
                <a:cs typeface="微软雅黑" panose="020B0503020204020204" charset="-122"/>
              </a:rPr>
              <a:t>Reducer</a:t>
            </a:r>
            <a:r>
              <a:rPr lang="zh-CN" altLang="en-US" sz="2000" dirty="0">
                <a:latin typeface="微软雅黑" panose="020B0503020204020204" charset="-122"/>
                <a:ea typeface="微软雅黑" panose="020B0503020204020204" charset="-122"/>
                <a:cs typeface="微软雅黑" panose="020B0503020204020204" charset="-122"/>
              </a:rPr>
              <a:t>真正运行</a:t>
            </a:r>
            <a:r>
              <a:rPr lang="zh-CN" altLang="en-US" sz="2000" dirty="0" smtClean="0">
                <a:latin typeface="微软雅黑" panose="020B0503020204020204" charset="-122"/>
                <a:ea typeface="微软雅黑" panose="020B0503020204020204" charset="-122"/>
                <a:cs typeface="微软雅黑" panose="020B0503020204020204" charset="-122"/>
              </a:rPr>
              <a:t>之前</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所有</a:t>
            </a:r>
            <a:r>
              <a:rPr lang="zh-CN" altLang="en-US" sz="2000" dirty="0">
                <a:latin typeface="微软雅黑" panose="020B0503020204020204" charset="-122"/>
                <a:ea typeface="微软雅黑" panose="020B0503020204020204" charset="-122"/>
                <a:cs typeface="微软雅黑" panose="020B0503020204020204" charset="-122"/>
              </a:rPr>
              <a:t>的时间都是在拉取</a:t>
            </a:r>
            <a:r>
              <a:rPr lang="zh-CN" altLang="en-US" sz="2000" dirty="0" smtClean="0">
                <a:latin typeface="微软雅黑" panose="020B0503020204020204" charset="-122"/>
                <a:ea typeface="微软雅黑" panose="020B0503020204020204" charset="-122"/>
                <a:cs typeface="微软雅黑" panose="020B0503020204020204" charset="-122"/>
              </a:rPr>
              <a:t>数据</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做</a:t>
            </a:r>
            <a:r>
              <a:rPr lang="en-US" altLang="zh-CN" sz="2000" dirty="0" smtClean="0">
                <a:latin typeface="微软雅黑" panose="020B0503020204020204" charset="-122"/>
                <a:ea typeface="微软雅黑" panose="020B0503020204020204" charset="-122"/>
                <a:cs typeface="微软雅黑" panose="020B0503020204020204" charset="-122"/>
              </a:rPr>
              <a:t>merge</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且</a:t>
            </a:r>
            <a:r>
              <a:rPr lang="zh-CN" altLang="en-US" sz="2000" dirty="0">
                <a:latin typeface="微软雅黑" panose="020B0503020204020204" charset="-122"/>
                <a:ea typeface="微软雅黑" panose="020B0503020204020204" charset="-122"/>
                <a:cs typeface="微软雅黑" panose="020B0503020204020204" charset="-122"/>
              </a:rPr>
              <a:t>不断重复地做 </a:t>
            </a:r>
          </a:p>
          <a:p>
            <a:pPr>
              <a:lnSpc>
                <a:spcPct val="150000"/>
              </a:lnSpc>
            </a:pPr>
            <a:r>
              <a:rPr lang="en-US" sz="2000" dirty="0">
                <a:latin typeface="微软雅黑" panose="020B0503020204020204" charset="-122"/>
                <a:ea typeface="微软雅黑" panose="020B0503020204020204" charset="-122"/>
                <a:cs typeface="微软雅黑" panose="020B0503020204020204" charset="-122"/>
              </a:rPr>
              <a:t>copy 过 程 </a:t>
            </a:r>
            <a:r>
              <a:rPr lang="zh-CN" altLang="en-US" sz="2000" dirty="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  </a:t>
            </a:r>
            <a:r>
              <a:rPr lang="en-US" sz="2000" dirty="0" smtClean="0">
                <a:latin typeface="微软雅黑" panose="020B0503020204020204" charset="-122"/>
                <a:ea typeface="微软雅黑" panose="020B0503020204020204" charset="-122"/>
                <a:cs typeface="微软雅黑" panose="020B0503020204020204" charset="-122"/>
              </a:rPr>
              <a:t>其 </a:t>
            </a:r>
            <a:r>
              <a:rPr lang="en-US" sz="2000" dirty="0">
                <a:latin typeface="微软雅黑" panose="020B0503020204020204" charset="-122"/>
                <a:ea typeface="微软雅黑" panose="020B0503020204020204" charset="-122"/>
                <a:cs typeface="微软雅黑" panose="020B0503020204020204" charset="-122"/>
              </a:rPr>
              <a:t>用 于 简 单 地 拉 取 数 据 </a:t>
            </a:r>
            <a:r>
              <a:rPr lang="zh-CN" altLang="en-US" sz="2000" dirty="0">
                <a:latin typeface="微软雅黑" panose="020B0503020204020204" charset="-122"/>
                <a:ea typeface="微软雅黑" panose="020B0503020204020204" charset="-122"/>
                <a:cs typeface="微软雅黑" panose="020B0503020204020204" charset="-122"/>
              </a:rPr>
              <a:t>。</a:t>
            </a:r>
            <a:r>
              <a:rPr lang="en-US" sz="2000" dirty="0" smtClean="0">
                <a:latin typeface="微软雅黑" panose="020B0503020204020204" charset="-122"/>
                <a:ea typeface="微软雅黑" panose="020B0503020204020204" charset="-122"/>
                <a:cs typeface="微软雅黑" panose="020B0503020204020204" charset="-122"/>
              </a:rPr>
              <a:t>Reduce </a:t>
            </a:r>
            <a:r>
              <a:rPr lang="en-US" sz="2000" dirty="0">
                <a:latin typeface="微软雅黑" panose="020B0503020204020204" charset="-122"/>
                <a:ea typeface="微软雅黑" panose="020B0503020204020204" charset="-122"/>
                <a:cs typeface="微软雅黑" panose="020B0503020204020204" charset="-122"/>
              </a:rPr>
              <a:t>进 程 启 动 一 些 数 据 copy 线 </a:t>
            </a:r>
            <a:r>
              <a:rPr lang="en-US" sz="2000" dirty="0" smtClean="0">
                <a:latin typeface="微软雅黑" panose="020B0503020204020204" charset="-122"/>
                <a:ea typeface="微软雅黑" panose="020B0503020204020204" charset="-122"/>
                <a:cs typeface="微软雅黑" panose="020B0503020204020204" charset="-122"/>
              </a:rPr>
              <a:t>程(</a:t>
            </a:r>
            <a:r>
              <a:rPr lang="en-US" sz="2000" dirty="0">
                <a:latin typeface="微软雅黑" panose="020B0503020204020204" charset="-122"/>
                <a:ea typeface="微软雅黑" panose="020B0503020204020204" charset="-122"/>
                <a:cs typeface="微软雅黑" panose="020B0503020204020204" charset="-122"/>
              </a:rPr>
              <a:t>Fetcher</a:t>
            </a:r>
            <a:r>
              <a:rPr lang="en-US"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sz="2000" dirty="0" err="1" smtClean="0">
                <a:latin typeface="微软雅黑" panose="020B0503020204020204" charset="-122"/>
                <a:ea typeface="微软雅黑" panose="020B0503020204020204" charset="-122"/>
                <a:cs typeface="微软雅黑" panose="020B0503020204020204" charset="-122"/>
              </a:rPr>
              <a:t>通过HTTP</a:t>
            </a:r>
            <a:r>
              <a:rPr lang="zh-CN" altLang="en-US" sz="2000" dirty="0" smtClean="0">
                <a:latin typeface="微软雅黑" panose="020B0503020204020204" charset="-122"/>
                <a:ea typeface="微软雅黑" panose="020B0503020204020204" charset="-122"/>
                <a:cs typeface="微软雅黑" panose="020B0503020204020204" charset="-122"/>
              </a:rPr>
              <a:t>请求文件数据</a:t>
            </a:r>
            <a:endParaRPr lang="en-US" sz="20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sz="2000" dirty="0">
                <a:latin typeface="微软雅黑" panose="020B0503020204020204" charset="-122"/>
                <a:ea typeface="微软雅黑" panose="020B0503020204020204" charset="-122"/>
                <a:cs typeface="微软雅黑" panose="020B0503020204020204" charset="-122"/>
              </a:rPr>
              <a:t>merge </a:t>
            </a:r>
            <a:r>
              <a:rPr lang="en-US" sz="2000" dirty="0" smtClean="0">
                <a:latin typeface="微软雅黑" panose="020B0503020204020204" charset="-122"/>
                <a:ea typeface="微软雅黑" panose="020B0503020204020204" charset="-122"/>
                <a:cs typeface="微软雅黑" panose="020B0503020204020204" charset="-122"/>
              </a:rPr>
              <a:t>阶段</a:t>
            </a:r>
            <a:r>
              <a:rPr lang="zh-CN" altLang="en-US" sz="2000" dirty="0">
                <a:latin typeface="微软雅黑" panose="020B0503020204020204" charset="-122"/>
                <a:ea typeface="微软雅黑" panose="020B0503020204020204" charset="-122"/>
                <a:cs typeface="微软雅黑" panose="020B0503020204020204" charset="-122"/>
              </a:rPr>
              <a:t> </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 这里的 </a:t>
            </a:r>
            <a:r>
              <a:rPr lang="en-US" altLang="zh-CN" sz="2000" dirty="0">
                <a:latin typeface="微软雅黑" panose="020B0503020204020204" charset="-122"/>
                <a:ea typeface="微软雅黑" panose="020B0503020204020204" charset="-122"/>
                <a:cs typeface="微软雅黑" panose="020B0503020204020204" charset="-122"/>
              </a:rPr>
              <a:t>merge </a:t>
            </a:r>
            <a:r>
              <a:rPr lang="zh-CN" altLang="en-US" sz="2000" dirty="0">
                <a:latin typeface="微软雅黑" panose="020B0503020204020204" charset="-122"/>
                <a:ea typeface="微软雅黑" panose="020B0503020204020204" charset="-122"/>
                <a:cs typeface="微软雅黑" panose="020B0503020204020204" charset="-122"/>
              </a:rPr>
              <a:t>如 </a:t>
            </a:r>
            <a:r>
              <a:rPr lang="en-US" altLang="zh-CN" sz="2000" dirty="0">
                <a:latin typeface="微软雅黑" panose="020B0503020204020204" charset="-122"/>
                <a:ea typeface="微软雅黑" panose="020B0503020204020204" charset="-122"/>
                <a:cs typeface="微软雅黑" panose="020B0503020204020204" charset="-122"/>
              </a:rPr>
              <a:t>Map </a:t>
            </a:r>
            <a:r>
              <a:rPr lang="zh-CN" altLang="en-US" sz="2000" dirty="0" smtClean="0">
                <a:latin typeface="微软雅黑" panose="020B0503020204020204" charset="-122"/>
                <a:ea typeface="微软雅黑" panose="020B0503020204020204" charset="-122"/>
                <a:cs typeface="微软雅黑" panose="020B0503020204020204" charset="-122"/>
              </a:rPr>
              <a:t>端的 </a:t>
            </a:r>
            <a:r>
              <a:rPr lang="en-US" altLang="zh-CN" sz="2000" dirty="0">
                <a:latin typeface="微软雅黑" panose="020B0503020204020204" charset="-122"/>
                <a:ea typeface="微软雅黑" panose="020B0503020204020204" charset="-122"/>
                <a:cs typeface="微软雅黑" panose="020B0503020204020204" charset="-122"/>
              </a:rPr>
              <a:t>merge </a:t>
            </a:r>
            <a:r>
              <a:rPr lang="zh-CN" altLang="en-US" sz="2000" dirty="0" smtClean="0">
                <a:latin typeface="微软雅黑" panose="020B0503020204020204" charset="-122"/>
                <a:ea typeface="微软雅黑" panose="020B0503020204020204" charset="-122"/>
                <a:cs typeface="微软雅黑" panose="020B0503020204020204" charset="-122"/>
              </a:rPr>
              <a:t>动作  </a:t>
            </a:r>
            <a:r>
              <a:rPr lang="en-US" sz="2000" dirty="0" smtClean="0">
                <a:latin typeface="微软雅黑" panose="020B0503020204020204" charset="-122"/>
                <a:ea typeface="微软雅黑" panose="020B0503020204020204" charset="-122"/>
                <a:cs typeface="微软雅黑" panose="020B0503020204020204" charset="-122"/>
              </a:rPr>
              <a:t> </a:t>
            </a: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Reducer </a:t>
            </a:r>
            <a:r>
              <a:rPr lang="zh-CN" altLang="en-US" sz="2000" dirty="0" smtClean="0">
                <a:latin typeface="微软雅黑" panose="020B0503020204020204" charset="-122"/>
                <a:ea typeface="微软雅黑" panose="020B0503020204020204" charset="-122"/>
                <a:cs typeface="微软雅黑" panose="020B0503020204020204" charset="-122"/>
              </a:rPr>
              <a:t>的输入文件 </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 不 断 地 </a:t>
            </a:r>
            <a:r>
              <a:rPr lang="en-US" altLang="zh-CN" sz="2000" dirty="0">
                <a:latin typeface="微软雅黑" panose="020B0503020204020204" charset="-122"/>
                <a:ea typeface="微软雅黑" panose="020B0503020204020204" charset="-122"/>
                <a:cs typeface="微软雅黑" panose="020B0503020204020204" charset="-122"/>
              </a:rPr>
              <a:t>merge,</a:t>
            </a:r>
            <a:r>
              <a:rPr lang="zh-CN" altLang="en-US" sz="2000" dirty="0" smtClean="0">
                <a:latin typeface="微软雅黑" panose="020B0503020204020204" charset="-122"/>
                <a:ea typeface="微软雅黑" panose="020B0503020204020204" charset="-122"/>
                <a:cs typeface="微软雅黑" panose="020B0503020204020204" charset="-122"/>
              </a:rPr>
              <a:t>最后会生成一个“</a:t>
            </a:r>
            <a:r>
              <a:rPr lang="zh-CN" altLang="en-US" sz="2000" dirty="0">
                <a:latin typeface="微软雅黑" panose="020B0503020204020204" charset="-122"/>
                <a:ea typeface="微软雅黑" panose="020B0503020204020204" charset="-122"/>
                <a:cs typeface="微软雅黑" panose="020B0503020204020204" charset="-122"/>
              </a:rPr>
              <a:t>最 终 文 件 ” </a:t>
            </a:r>
            <a:endParaRPr 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0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000" dirty="0">
              <a:latin typeface="微软雅黑" panose="020B0503020204020204" charset="-122"/>
              <a:ea typeface="微软雅黑" panose="020B0503020204020204" charset="-122"/>
              <a:cs typeface="微软雅黑" panose="020B0503020204020204"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2053082"/>
            <a:ext cx="5730240" cy="3079750"/>
          </a:xfrm>
          <a:prstGeom prst="rect">
            <a:avLst/>
          </a:prstGeom>
        </p:spPr>
      </p:pic>
      <p:sp>
        <p:nvSpPr>
          <p:cNvPr id="5" name="Rectangle 4"/>
          <p:cNvSpPr/>
          <p:nvPr/>
        </p:nvSpPr>
        <p:spPr>
          <a:xfrm>
            <a:off x="7339584" y="5125894"/>
            <a:ext cx="3974592" cy="369332"/>
          </a:xfrm>
          <a:prstGeom prst="rect">
            <a:avLst/>
          </a:prstGeom>
        </p:spPr>
        <p:txBody>
          <a:bodyPr wrap="square">
            <a:spAutoFit/>
          </a:bodyPr>
          <a:lstStyle/>
          <a:p>
            <a:r>
              <a:rPr lang="en-US" dirty="0">
                <a:latin typeface="微软雅黑" panose="020B0503020204020204" charset="-122"/>
                <a:ea typeface="微软雅黑" panose="020B0503020204020204" charset="-122"/>
                <a:cs typeface="微软雅黑" panose="020B0503020204020204" charset="-122"/>
              </a:rPr>
              <a:t>数 据 从 Map 端 copy 到 Reduce </a:t>
            </a:r>
            <a:r>
              <a:rPr lang="en-US" dirty="0" smtClean="0">
                <a:latin typeface="微软雅黑" panose="020B0503020204020204" charset="-122"/>
                <a:ea typeface="微软雅黑" panose="020B0503020204020204" charset="-122"/>
                <a:cs typeface="微软雅黑" panose="020B0503020204020204" charset="-122"/>
              </a:rPr>
              <a:t>端</a:t>
            </a: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r-HR" sz="4000" dirty="0" err="1">
                <a:latin typeface="微软雅黑" panose="020B0503020204020204" charset="-122"/>
                <a:ea typeface="微软雅黑" panose="020B0503020204020204" charset="-122"/>
                <a:cs typeface="微软雅黑" panose="020B0503020204020204" charset="-122"/>
              </a:rPr>
              <a:t>MapReduce</a:t>
            </a:r>
            <a:r>
              <a:rPr lang="hr-HR" sz="4000" dirty="0">
                <a:latin typeface="微软雅黑" panose="020B0503020204020204" charset="-122"/>
                <a:ea typeface="微软雅黑" panose="020B0503020204020204" charset="-122"/>
                <a:cs typeface="微软雅黑" panose="020B0503020204020204" charset="-122"/>
              </a:rPr>
              <a:t> </a:t>
            </a:r>
            <a:r>
              <a:rPr lang="hr-HR" sz="4000" dirty="0" err="1">
                <a:latin typeface="微软雅黑" panose="020B0503020204020204" charset="-122"/>
                <a:ea typeface="微软雅黑" panose="020B0503020204020204" charset="-122"/>
                <a:cs typeface="微软雅黑" panose="020B0503020204020204" charset="-122"/>
              </a:rPr>
              <a:t>工作机制</a:t>
            </a:r>
            <a:r>
              <a:rPr lang="hr-HR" sz="4000" dirty="0">
                <a:latin typeface="微软雅黑" panose="020B0503020204020204" charset="-122"/>
                <a:ea typeface="微软雅黑" panose="020B0503020204020204" charset="-122"/>
                <a:cs typeface="微软雅黑" panose="020B0503020204020204" charset="-122"/>
              </a:rPr>
              <a:t> </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344" y="1394691"/>
            <a:ext cx="8796926" cy="4417003"/>
          </a:xfrm>
          <a:prstGeom prst="rect">
            <a:avLst/>
          </a:prstGeom>
        </p:spPr>
      </p:pic>
      <p:sp>
        <p:nvSpPr>
          <p:cNvPr id="5" name="Rectangle 4"/>
          <p:cNvSpPr/>
          <p:nvPr/>
        </p:nvSpPr>
        <p:spPr>
          <a:xfrm>
            <a:off x="4347906" y="5811694"/>
            <a:ext cx="3974592" cy="369332"/>
          </a:xfrm>
          <a:prstGeom prst="rect">
            <a:avLst/>
          </a:prstGeom>
        </p:spPr>
        <p:txBody>
          <a:bodyPr wrap="square">
            <a:spAutoFit/>
          </a:bodyPr>
          <a:lstStyle/>
          <a:p>
            <a:r>
              <a:rPr lang="en-US" dirty="0">
                <a:latin typeface="微软雅黑" panose="020B0503020204020204" charset="-122"/>
                <a:ea typeface="微软雅黑" panose="020B0503020204020204" charset="-122"/>
                <a:cs typeface="微软雅黑" panose="020B0503020204020204" charset="-122"/>
              </a:rPr>
              <a:t>数 据 从 Map 端 copy 到 Reduce </a:t>
            </a:r>
            <a:r>
              <a:rPr lang="en-US" dirty="0" smtClean="0">
                <a:latin typeface="微软雅黑" panose="020B0503020204020204" charset="-122"/>
                <a:ea typeface="微软雅黑" panose="020B0503020204020204" charset="-122"/>
                <a:cs typeface="微软雅黑" panose="020B0503020204020204" charset="-122"/>
              </a:rPr>
              <a:t>端</a:t>
            </a:r>
            <a:endParaRPr lang="en-US"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747329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微软雅黑" panose="020B0503020204020204" charset="-122"/>
                <a:ea typeface="微软雅黑" panose="020B0503020204020204" charset="-122"/>
                <a:cs typeface="微软雅黑" panose="020B0503020204020204" charset="-122"/>
              </a:rPr>
              <a:t>Speculative Task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1272" y="1390876"/>
            <a:ext cx="10501745" cy="4784536"/>
          </a:xfrm>
        </p:spPr>
        <p:txBody>
          <a:bodyPr>
            <a:no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存在这样的</a:t>
            </a:r>
            <a:r>
              <a:rPr lang="zh-CN" altLang="en-US" dirty="0">
                <a:latin typeface="微软雅黑" panose="020B0503020204020204" charset="-122"/>
                <a:ea typeface="微软雅黑" panose="020B0503020204020204" charset="-122"/>
                <a:cs typeface="微软雅黑" panose="020B0503020204020204" charset="-122"/>
              </a:rPr>
              <a:t>计算</a:t>
            </a:r>
            <a:r>
              <a:rPr lang="zh-CN" altLang="en-US" dirty="0" smtClean="0">
                <a:latin typeface="微软雅黑" panose="020B0503020204020204" charset="-122"/>
                <a:ea typeface="微软雅黑" panose="020B0503020204020204" charset="-122"/>
                <a:cs typeface="微软雅黑" panose="020B0503020204020204" charset="-122"/>
              </a:rPr>
              <a:t>任务，它</a:t>
            </a:r>
            <a:r>
              <a:rPr lang="zh-CN" altLang="en-US" dirty="0">
                <a:latin typeface="微软雅黑" panose="020B0503020204020204" charset="-122"/>
                <a:ea typeface="微软雅黑" panose="020B0503020204020204" charset="-122"/>
                <a:cs typeface="微软雅黑" panose="020B0503020204020204" charset="-122"/>
              </a:rPr>
              <a:t>的运行时间远远长于其他任务的计算</a:t>
            </a:r>
            <a:r>
              <a:rPr lang="zh-CN" altLang="en-US" dirty="0" smtClean="0">
                <a:latin typeface="微软雅黑" panose="020B0503020204020204" charset="-122"/>
                <a:ea typeface="微软雅黑" panose="020B0503020204020204" charset="-122"/>
                <a:cs typeface="微软雅黑" panose="020B0503020204020204" charset="-122"/>
              </a:rPr>
              <a:t>任务，减少</a:t>
            </a:r>
            <a:r>
              <a:rPr lang="zh-CN" altLang="en-US" dirty="0">
                <a:latin typeface="微软雅黑" panose="020B0503020204020204" charset="-122"/>
                <a:ea typeface="微软雅黑" panose="020B0503020204020204" charset="-122"/>
                <a:cs typeface="微软雅黑" panose="020B0503020204020204" charset="-122"/>
              </a:rPr>
              <a:t>该任务的运行时间就</a:t>
            </a:r>
            <a:r>
              <a:rPr lang="zh-CN" altLang="en-US" dirty="0" smtClean="0">
                <a:latin typeface="微软雅黑" panose="020B0503020204020204" charset="-122"/>
                <a:ea typeface="微软雅黑" panose="020B0503020204020204" charset="-122"/>
                <a:cs typeface="微软雅黑" panose="020B0503020204020204" charset="-122"/>
              </a:rPr>
              <a:t>可以</a:t>
            </a:r>
            <a:r>
              <a:rPr lang="zh-CN" altLang="en-US" dirty="0">
                <a:latin typeface="微软雅黑" panose="020B0503020204020204" charset="-122"/>
                <a:ea typeface="微软雅黑" panose="020B0503020204020204" charset="-122"/>
                <a:cs typeface="微软雅黑" panose="020B0503020204020204" charset="-122"/>
              </a:rPr>
              <a:t>提高整体作业的运行</a:t>
            </a:r>
            <a:r>
              <a:rPr lang="zh-CN" altLang="en-US" dirty="0" smtClean="0">
                <a:latin typeface="微软雅黑" panose="020B0503020204020204" charset="-122"/>
                <a:ea typeface="微软雅黑" panose="020B0503020204020204" charset="-122"/>
                <a:cs typeface="微软雅黑" panose="020B0503020204020204" charset="-122"/>
              </a:rPr>
              <a:t>速度</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这种</a:t>
            </a:r>
            <a:r>
              <a:rPr lang="zh-CN" altLang="en-US" dirty="0">
                <a:latin typeface="微软雅黑" panose="020B0503020204020204" charset="-122"/>
                <a:ea typeface="微软雅黑" panose="020B0503020204020204" charset="-122"/>
                <a:cs typeface="微软雅黑" panose="020B0503020204020204" charset="-122"/>
              </a:rPr>
              <a:t>任务也称为“拖后腿”</a:t>
            </a:r>
            <a:r>
              <a:rPr lang="zh-CN" altLang="en-US" dirty="0" smtClean="0">
                <a:latin typeface="微软雅黑" panose="020B0503020204020204" charset="-122"/>
                <a:ea typeface="微软雅黑" panose="020B0503020204020204" charset="-122"/>
                <a:cs typeface="微软雅黑" panose="020B0503020204020204" charset="-122"/>
              </a:rPr>
              <a:t>任务</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导致</a:t>
            </a:r>
            <a:r>
              <a:rPr lang="zh-CN" altLang="en-US" dirty="0">
                <a:latin typeface="微软雅黑" panose="020B0503020204020204" charset="-122"/>
                <a:ea typeface="微软雅黑" panose="020B0503020204020204" charset="-122"/>
                <a:cs typeface="微软雅黑" panose="020B0503020204020204" charset="-122"/>
              </a:rPr>
              <a:t>任务执行缓慢的</a:t>
            </a:r>
            <a:r>
              <a:rPr lang="zh-CN" altLang="en-US" dirty="0" smtClean="0">
                <a:latin typeface="微软雅黑" panose="020B0503020204020204" charset="-122"/>
                <a:ea typeface="微软雅黑" panose="020B0503020204020204" charset="-122"/>
                <a:cs typeface="微软雅黑" panose="020B0503020204020204" charset="-122"/>
              </a:rPr>
              <a:t>原因有很多种，包括软件和硬件原因</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为了解决上述“</a:t>
            </a:r>
            <a:r>
              <a:rPr lang="zh-CN" altLang="en-US" dirty="0">
                <a:latin typeface="微软雅黑" panose="020B0503020204020204" charset="-122"/>
                <a:ea typeface="微软雅黑" panose="020B0503020204020204" charset="-122"/>
                <a:cs typeface="微软雅黑" panose="020B0503020204020204" charset="-122"/>
              </a:rPr>
              <a:t>拖 后 腿 ”</a:t>
            </a:r>
            <a:r>
              <a:rPr lang="zh-CN" altLang="en-US" dirty="0" smtClean="0">
                <a:latin typeface="微软雅黑" panose="020B0503020204020204" charset="-122"/>
                <a:ea typeface="微软雅黑" panose="020B0503020204020204" charset="-122"/>
                <a:cs typeface="微软雅黑" panose="020B0503020204020204" charset="-122"/>
              </a:rPr>
              <a:t>任务导致的系统性能下降问题，</a:t>
            </a:r>
            <a:r>
              <a:rPr lang="en-US" altLang="zh-CN" dirty="0" smtClean="0">
                <a:latin typeface="微软雅黑" panose="020B0503020204020204" charset="-122"/>
                <a:ea typeface="微软雅黑" panose="020B0503020204020204" charset="-122"/>
                <a:cs typeface="微软雅黑" panose="020B0503020204020204" charset="-122"/>
              </a:rPr>
              <a:t>Hadoop </a:t>
            </a:r>
            <a:r>
              <a:rPr lang="zh-CN" altLang="en-US" dirty="0" smtClean="0">
                <a:latin typeface="微软雅黑" panose="020B0503020204020204" charset="-122"/>
                <a:ea typeface="微软雅黑" panose="020B0503020204020204" charset="-122"/>
                <a:cs typeface="微软雅黑" panose="020B0503020204020204" charset="-122"/>
              </a:rPr>
              <a:t>为该</a:t>
            </a:r>
            <a:r>
              <a:rPr lang="en-US" altLang="zh-CN" dirty="0" smtClean="0">
                <a:latin typeface="微软雅黑" panose="020B0503020204020204" charset="-122"/>
                <a:ea typeface="微软雅黑" panose="020B0503020204020204" charset="-122"/>
                <a:cs typeface="微软雅黑" panose="020B0503020204020204" charset="-122"/>
              </a:rPr>
              <a:t>task</a:t>
            </a:r>
            <a:r>
              <a:rPr lang="zh-CN" altLang="en-US" dirty="0" smtClean="0">
                <a:latin typeface="微软雅黑" panose="020B0503020204020204" charset="-122"/>
                <a:ea typeface="微软雅黑" panose="020B0503020204020204" charset="-122"/>
                <a:cs typeface="微软雅黑" panose="020B0503020204020204" charset="-122"/>
              </a:rPr>
              <a:t>启动</a:t>
            </a:r>
            <a:r>
              <a:rPr lang="en-US" altLang="zh-CN" dirty="0" smtClean="0">
                <a:latin typeface="微软雅黑" panose="020B0503020204020204" charset="-122"/>
                <a:ea typeface="微软雅黑" panose="020B0503020204020204" charset="-122"/>
                <a:cs typeface="微软雅黑" panose="020B0503020204020204" charset="-122"/>
              </a:rPr>
              <a:t>Speculative Task</a:t>
            </a:r>
            <a:r>
              <a:rPr lang="zh-CN" altLang="en-US" dirty="0" smtClean="0">
                <a:latin typeface="微软雅黑" panose="020B0503020204020204" charset="-122"/>
                <a:ea typeface="微软雅黑" panose="020B0503020204020204" charset="-122"/>
                <a:cs typeface="微软雅黑" panose="020B0503020204020204" charset="-122"/>
              </a:rPr>
              <a:t>，与原始的 </a:t>
            </a:r>
            <a:r>
              <a:rPr lang="en-US" altLang="zh-CN" dirty="0" smtClean="0">
                <a:latin typeface="微软雅黑" panose="020B0503020204020204" charset="-122"/>
                <a:ea typeface="微软雅黑" panose="020B0503020204020204" charset="-122"/>
                <a:cs typeface="微软雅黑" panose="020B0503020204020204" charset="-122"/>
              </a:rPr>
              <a:t>task</a:t>
            </a:r>
            <a:r>
              <a:rPr lang="zh-CN" altLang="en-US" dirty="0" smtClean="0">
                <a:latin typeface="微软雅黑" panose="020B0503020204020204" charset="-122"/>
                <a:ea typeface="微软雅黑" panose="020B0503020204020204" charset="-122"/>
                <a:cs typeface="微软雅黑" panose="020B0503020204020204" charset="-122"/>
              </a:rPr>
              <a:t>同时运行，以最快运行结束的结果返回 </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zh-CN" altLang="en-US" dirty="0" smtClean="0">
                <a:latin typeface="微软雅黑" panose="020B0503020204020204" charset="-122"/>
                <a:ea typeface="微软雅黑" panose="020B0503020204020204" charset="-122"/>
                <a:cs typeface="微软雅黑" panose="020B0503020204020204" charset="-122"/>
              </a:rPr>
              <a:t>是一种以空间换时间的方式</a:t>
            </a:r>
            <a:r>
              <a:rPr lang="zh-CN" altLang="en-US" dirty="0">
                <a:latin typeface="微软雅黑" panose="020B0503020204020204" charset="-122"/>
                <a:ea typeface="微软雅黑" panose="020B0503020204020204" charset="-122"/>
                <a:cs typeface="微软雅黑" panose="020B0503020204020204" charset="-122"/>
              </a:rPr>
              <a:t/>
            </a:r>
            <a:br>
              <a:rPr lang="zh-CN" altLang="en-US" dirty="0">
                <a:latin typeface="微软雅黑" panose="020B0503020204020204" charset="-122"/>
                <a:ea typeface="微软雅黑" panose="020B0503020204020204" charset="-122"/>
                <a:cs typeface="微软雅黑" panose="020B0503020204020204" charset="-122"/>
              </a:rPr>
            </a:b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任务容错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400" dirty="0" err="1">
                <a:latin typeface="微软雅黑" panose="020B0503020204020204" charset="-122"/>
                <a:ea typeface="微软雅黑" panose="020B0503020204020204" charset="-122"/>
                <a:cs typeface="微软雅黑" panose="020B0503020204020204" charset="-122"/>
              </a:rPr>
              <a:t>MapReduce是一种通用的计算框架,</a:t>
            </a:r>
            <a:r>
              <a:rPr lang="en-US" sz="2400" dirty="0" err="1" smtClean="0">
                <a:latin typeface="微软雅黑" panose="020B0503020204020204" charset="-122"/>
                <a:ea typeface="微软雅黑" panose="020B0503020204020204" charset="-122"/>
                <a:cs typeface="微软雅黑" panose="020B0503020204020204" charset="-122"/>
              </a:rPr>
              <a:t>有着非常健壮的容错机制</a:t>
            </a:r>
            <a:r>
              <a:rPr lang="zh-CN" altLang="en-US" sz="2400" dirty="0" smtClean="0">
                <a:latin typeface="微软雅黑" panose="020B0503020204020204" charset="-122"/>
                <a:ea typeface="微软雅黑" panose="020B0503020204020204" charset="-122"/>
                <a:cs typeface="微软雅黑" panose="020B0503020204020204" charset="-122"/>
              </a:rPr>
              <a:t>，</a:t>
            </a:r>
            <a:r>
              <a:rPr lang="en-US" sz="2400" dirty="0" err="1" smtClean="0">
                <a:latin typeface="微软雅黑" panose="020B0503020204020204" charset="-122"/>
                <a:ea typeface="微软雅黑" panose="020B0503020204020204" charset="-122"/>
                <a:cs typeface="微软雅黑" panose="020B0503020204020204" charset="-122"/>
              </a:rPr>
              <a:t>容错粒度包括</a:t>
            </a:r>
            <a:r>
              <a:rPr lang="en-US" sz="2400" dirty="0" smtClean="0">
                <a:latin typeface="微软雅黑" panose="020B0503020204020204" charset="-122"/>
                <a:ea typeface="微软雅黑" panose="020B0503020204020204" charset="-122"/>
                <a:cs typeface="微软雅黑" panose="020B0503020204020204" charset="-122"/>
              </a:rPr>
              <a:t> </a:t>
            </a:r>
            <a:r>
              <a:rPr lang="en-US" sz="2400" dirty="0" err="1" smtClean="0">
                <a:latin typeface="微软雅黑" panose="020B0503020204020204" charset="-122"/>
                <a:ea typeface="微软雅黑" panose="020B0503020204020204" charset="-122"/>
                <a:cs typeface="微软雅黑" panose="020B0503020204020204" charset="-122"/>
              </a:rPr>
              <a:t>JobTracker、TaskTracker、Job、Task、Record</a:t>
            </a:r>
            <a:r>
              <a:rPr lang="en-US" sz="2400" dirty="0" err="1">
                <a:latin typeface="微软雅黑" panose="020B0503020204020204" charset="-122"/>
                <a:ea typeface="微软雅黑" panose="020B0503020204020204" charset="-122"/>
                <a:cs typeface="微软雅黑" panose="020B0503020204020204" charset="-122"/>
              </a:rPr>
              <a:t>等级别</a:t>
            </a:r>
            <a:r>
              <a:rPr lang="en-US" sz="2400" dirty="0">
                <a:latin typeface="微软雅黑" panose="020B0503020204020204" charset="-122"/>
                <a:ea typeface="微软雅黑" panose="020B0503020204020204" charset="-122"/>
                <a:cs typeface="微软雅黑" panose="020B0503020204020204" charset="-122"/>
              </a:rPr>
              <a:t> </a:t>
            </a: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对于任务的容错机制，</a:t>
            </a:r>
            <a:r>
              <a:rPr lang="en-US" altLang="zh-CN" sz="2400" dirty="0" smtClean="0">
                <a:latin typeface="微软雅黑" panose="020B0503020204020204" charset="-122"/>
                <a:ea typeface="微软雅黑" panose="020B0503020204020204" charset="-122"/>
                <a:cs typeface="微软雅黑" panose="020B0503020204020204" charset="-122"/>
              </a:rPr>
              <a:t>MapReduce </a:t>
            </a:r>
            <a:r>
              <a:rPr lang="zh-CN" altLang="en-US" sz="2400" dirty="0" smtClean="0">
                <a:latin typeface="微软雅黑" panose="020B0503020204020204" charset="-122"/>
                <a:ea typeface="微软雅黑" panose="020B0503020204020204" charset="-122"/>
                <a:cs typeface="微软雅黑" panose="020B0503020204020204" charset="-122"/>
              </a:rPr>
              <a:t>采用最简单的方法进行处理 </a:t>
            </a:r>
            <a:endParaRPr lang="en-US" altLang="zh-CN" sz="2400" dirty="0" smtClean="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如果是一个 </a:t>
            </a:r>
            <a:r>
              <a:rPr lang="en-US" altLang="zh-CN" sz="2400" dirty="0">
                <a:latin typeface="微软雅黑" panose="020B0503020204020204" charset="-122"/>
                <a:ea typeface="微软雅黑" panose="020B0503020204020204" charset="-122"/>
                <a:cs typeface="微软雅黑" panose="020B0503020204020204" charset="-122"/>
              </a:rPr>
              <a:t>Map</a:t>
            </a:r>
            <a:r>
              <a:rPr lang="zh-CN" altLang="en-US" sz="2400" dirty="0">
                <a:latin typeface="微软雅黑" panose="020B0503020204020204" charset="-122"/>
                <a:ea typeface="微软雅黑" panose="020B0503020204020204" charset="-122"/>
                <a:cs typeface="微软雅黑" panose="020B0503020204020204" charset="-122"/>
              </a:rPr>
              <a:t>任务或 </a:t>
            </a:r>
            <a:r>
              <a:rPr lang="en-US" altLang="zh-CN" sz="2400" dirty="0">
                <a:latin typeface="微软雅黑" panose="020B0503020204020204" charset="-122"/>
                <a:ea typeface="微软雅黑" panose="020B0503020204020204" charset="-122"/>
                <a:cs typeface="微软雅黑" panose="020B0503020204020204" charset="-122"/>
              </a:rPr>
              <a:t>Reduce</a:t>
            </a:r>
            <a:r>
              <a:rPr lang="zh-CN" altLang="en-US" sz="2400" dirty="0">
                <a:latin typeface="微软雅黑" panose="020B0503020204020204" charset="-122"/>
                <a:ea typeface="微软雅黑" panose="020B0503020204020204" charset="-122"/>
                <a:cs typeface="微软雅黑" panose="020B0503020204020204" charset="-122"/>
              </a:rPr>
              <a:t>任务失败</a:t>
            </a:r>
            <a:r>
              <a:rPr lang="zh-CN" altLang="en-US" sz="2400" dirty="0" smtClean="0">
                <a:latin typeface="微软雅黑" panose="020B0503020204020204" charset="-122"/>
                <a:ea typeface="微软雅黑" panose="020B0503020204020204" charset="-122"/>
                <a:cs typeface="微软雅黑" panose="020B0503020204020204" charset="-122"/>
              </a:rPr>
              <a:t>了，那么</a:t>
            </a:r>
            <a:r>
              <a:rPr lang="zh-CN" altLang="en-US" sz="2400" dirty="0">
                <a:latin typeface="微软雅黑" panose="020B0503020204020204" charset="-122"/>
                <a:ea typeface="微软雅黑" panose="020B0503020204020204" charset="-122"/>
                <a:cs typeface="微软雅黑" panose="020B0503020204020204" charset="-122"/>
              </a:rPr>
              <a:t>调度器会将这个</a:t>
            </a:r>
            <a:r>
              <a:rPr lang="zh-CN" altLang="en-US" sz="2400" dirty="0" smtClean="0">
                <a:latin typeface="微软雅黑" panose="020B0503020204020204" charset="-122"/>
                <a:ea typeface="微软雅黑" panose="020B0503020204020204" charset="-122"/>
                <a:cs typeface="微软雅黑" panose="020B0503020204020204" charset="-122"/>
              </a:rPr>
              <a:t>失败</a:t>
            </a:r>
            <a:r>
              <a:rPr lang="zh-CN" altLang="en-US" sz="2400" dirty="0">
                <a:latin typeface="微软雅黑" panose="020B0503020204020204" charset="-122"/>
                <a:ea typeface="微软雅黑" panose="020B0503020204020204" charset="-122"/>
                <a:cs typeface="微软雅黑" panose="020B0503020204020204" charset="-122"/>
              </a:rPr>
              <a:t>的任务分配到其他节点重新执行 </a:t>
            </a:r>
          </a:p>
          <a:p>
            <a:pPr lvl="1">
              <a:lnSpc>
                <a:spcPct val="150000"/>
              </a:lnSpc>
              <a:buFont typeface="Wingdings" panose="05000000000000000000" pitchFamily="2" charset="2"/>
              <a:buChar char="ü"/>
            </a:pPr>
            <a:r>
              <a:rPr lang="zh-CN" altLang="en-US" sz="2400" dirty="0">
                <a:latin typeface="微软雅黑" panose="020B0503020204020204" charset="-122"/>
                <a:ea typeface="微软雅黑" panose="020B0503020204020204" charset="-122"/>
                <a:cs typeface="微软雅黑" panose="020B0503020204020204" charset="-122"/>
              </a:rPr>
              <a:t> 如果是一个节点死机</a:t>
            </a:r>
            <a:r>
              <a:rPr lang="zh-CN" altLang="en-US" sz="2400" dirty="0" smtClean="0">
                <a:latin typeface="微软雅黑" panose="020B0503020204020204" charset="-122"/>
                <a:ea typeface="微软雅黑" panose="020B0503020204020204" charset="-122"/>
                <a:cs typeface="微软雅黑" panose="020B0503020204020204" charset="-122"/>
              </a:rPr>
              <a:t>了，那么</a:t>
            </a:r>
            <a:r>
              <a:rPr lang="zh-CN" altLang="en-US" sz="2400" dirty="0">
                <a:latin typeface="微软雅黑" panose="020B0503020204020204" charset="-122"/>
                <a:ea typeface="微软雅黑" panose="020B0503020204020204" charset="-122"/>
                <a:cs typeface="微软雅黑" panose="020B0503020204020204" charset="-122"/>
              </a:rPr>
              <a:t>在这台死机的节点上已经完成运行的 </a:t>
            </a:r>
            <a:r>
              <a:rPr lang="en-US" altLang="zh-CN" sz="2400" dirty="0" smtClean="0">
                <a:latin typeface="微软雅黑" panose="020B0503020204020204" charset="-122"/>
                <a:ea typeface="微软雅黑" panose="020B0503020204020204" charset="-122"/>
                <a:cs typeface="微软雅黑" panose="020B0503020204020204" charset="-122"/>
              </a:rPr>
              <a:t>Map</a:t>
            </a:r>
            <a:r>
              <a:rPr lang="zh-CN" altLang="en-US" sz="2400" dirty="0">
                <a:latin typeface="微软雅黑" panose="020B0503020204020204" charset="-122"/>
                <a:ea typeface="微软雅黑" panose="020B0503020204020204" charset="-122"/>
                <a:cs typeface="微软雅黑" panose="020B0503020204020204" charset="-122"/>
              </a:rPr>
              <a:t>任务及正在运行中的 </a:t>
            </a:r>
            <a:r>
              <a:rPr lang="en-US" altLang="zh-CN" sz="2400" dirty="0">
                <a:latin typeface="微软雅黑" panose="020B0503020204020204" charset="-122"/>
                <a:ea typeface="微软雅黑" panose="020B0503020204020204" charset="-122"/>
                <a:cs typeface="微软雅黑" panose="020B0503020204020204" charset="-122"/>
              </a:rPr>
              <a:t>Map</a:t>
            </a:r>
            <a:r>
              <a:rPr lang="zh-CN" altLang="en-US" sz="2400" dirty="0">
                <a:latin typeface="微软雅黑" panose="020B0503020204020204" charset="-122"/>
                <a:ea typeface="微软雅黑" panose="020B0503020204020204" charset="-122"/>
                <a:cs typeface="微软雅黑" panose="020B0503020204020204" charset="-122"/>
              </a:rPr>
              <a:t>和 </a:t>
            </a:r>
            <a:r>
              <a:rPr lang="en-US" altLang="zh-CN" sz="2400" dirty="0">
                <a:latin typeface="微软雅黑" panose="020B0503020204020204" charset="-122"/>
                <a:ea typeface="微软雅黑" panose="020B0503020204020204" charset="-122"/>
                <a:cs typeface="微软雅黑" panose="020B0503020204020204" charset="-122"/>
              </a:rPr>
              <a:t>Reduce</a:t>
            </a:r>
            <a:r>
              <a:rPr lang="zh-CN" altLang="en-US" sz="2400" dirty="0">
                <a:latin typeface="微软雅黑" panose="020B0503020204020204" charset="-122"/>
                <a:ea typeface="微软雅黑" panose="020B0503020204020204" charset="-122"/>
                <a:cs typeface="微软雅黑" panose="020B0503020204020204" charset="-122"/>
              </a:rPr>
              <a:t>任务都将被调度重新</a:t>
            </a:r>
            <a:r>
              <a:rPr lang="zh-CN" altLang="en-US" sz="2400" dirty="0" smtClean="0">
                <a:latin typeface="微软雅黑" panose="020B0503020204020204" charset="-122"/>
                <a:ea typeface="微软雅黑" panose="020B0503020204020204" charset="-122"/>
                <a:cs typeface="微软雅黑" panose="020B0503020204020204" charset="-122"/>
              </a:rPr>
              <a:t>执行，同时</a:t>
            </a:r>
            <a:r>
              <a:rPr lang="zh-CN" altLang="en-US" sz="2400" dirty="0">
                <a:latin typeface="微软雅黑" panose="020B0503020204020204" charset="-122"/>
                <a:ea typeface="微软雅黑" panose="020B0503020204020204" charset="-122"/>
                <a:cs typeface="微软雅黑" panose="020B0503020204020204" charset="-122"/>
              </a:rPr>
              <a:t>在其他机器</a:t>
            </a:r>
            <a:r>
              <a:rPr lang="zh-CN" altLang="en-US" sz="2400" dirty="0" smtClean="0">
                <a:latin typeface="微软雅黑" panose="020B0503020204020204" charset="-122"/>
                <a:ea typeface="微软雅黑" panose="020B0503020204020204" charset="-122"/>
                <a:cs typeface="微软雅黑" panose="020B0503020204020204" charset="-122"/>
              </a:rPr>
              <a:t>上正在</a:t>
            </a:r>
            <a:r>
              <a:rPr lang="zh-CN" altLang="en-US" sz="2400" dirty="0">
                <a:latin typeface="微软雅黑" panose="020B0503020204020204" charset="-122"/>
                <a:ea typeface="微软雅黑" panose="020B0503020204020204" charset="-122"/>
                <a:cs typeface="微软雅黑" panose="020B0503020204020204" charset="-122"/>
              </a:rPr>
              <a:t>运行的 </a:t>
            </a:r>
            <a:r>
              <a:rPr lang="en-US" altLang="zh-CN" sz="2400" dirty="0">
                <a:latin typeface="微软雅黑" panose="020B0503020204020204" charset="-122"/>
                <a:ea typeface="微软雅黑" panose="020B0503020204020204" charset="-122"/>
                <a:cs typeface="微软雅黑" panose="020B0503020204020204" charset="-122"/>
              </a:rPr>
              <a:t>Reduce</a:t>
            </a:r>
            <a:r>
              <a:rPr lang="zh-CN" altLang="en-US" sz="2400" dirty="0">
                <a:latin typeface="微软雅黑" panose="020B0503020204020204" charset="-122"/>
                <a:ea typeface="微软雅黑" panose="020B0503020204020204" charset="-122"/>
                <a:cs typeface="微软雅黑" panose="020B0503020204020204" charset="-122"/>
              </a:rPr>
              <a:t>任务也将被重新执行 </a:t>
            </a: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a:p>
            <a:pPr lvl="1">
              <a:lnSpc>
                <a:spcPct val="150000"/>
              </a:lnSpc>
              <a:buFont typeface="Wingdings" panose="05000000000000000000" pitchFamily="2" charset="2"/>
              <a:buChar char="ü"/>
            </a:pP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1150"/>
            <a:ext cx="9601196" cy="660937"/>
          </a:xfrm>
        </p:spPr>
        <p:txBody>
          <a:bodyPr>
            <a:normAutofit fontScale="90000"/>
          </a:bodyPr>
          <a:lstStyle/>
          <a:p>
            <a:r>
              <a:rPr lang="en-US" altLang="zh-CN" dirty="0" smtClean="0">
                <a:latin typeface="微软雅黑" panose="020B0503020204020204" charset="-122"/>
                <a:ea typeface="微软雅黑" panose="020B0503020204020204" charset="-122"/>
                <a:cs typeface="微软雅黑" panose="020B0503020204020204" charset="-122"/>
              </a:rPr>
              <a:t>10.4 </a:t>
            </a:r>
            <a:r>
              <a:rPr lang="zh-CN" altLang="en-US" dirty="0" smtClean="0">
                <a:latin typeface="微软雅黑" panose="020B0503020204020204" charset="-122"/>
                <a:ea typeface="微软雅黑" panose="020B0503020204020204" charset="-122"/>
                <a:cs typeface="微软雅黑" panose="020B0503020204020204" charset="-122"/>
              </a:rPr>
              <a:t>应用案例</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79866" y="1530627"/>
            <a:ext cx="9916732" cy="3553438"/>
          </a:xfrm>
        </p:spPr>
        <p:txBody>
          <a:bodyPr>
            <a:normAutofit/>
          </a:bodyPr>
          <a:lstStyle/>
          <a:p>
            <a:pPr>
              <a:lnSpc>
                <a:spcPct val="150000"/>
              </a:lnSpc>
            </a:pPr>
            <a:r>
              <a:rPr lang="en-US" altLang="zh-CN" sz="2800" dirty="0" smtClean="0">
                <a:latin typeface="微软雅黑" panose="020B0503020204020204" charset="-122"/>
                <a:ea typeface="微软雅黑" panose="020B0503020204020204" charset="-122"/>
                <a:cs typeface="微软雅黑" panose="020B0503020204020204" charset="-122"/>
              </a:rPr>
              <a:t>10.4.1  </a:t>
            </a:r>
            <a:r>
              <a:rPr lang="en-US" altLang="zh-CN" sz="2800" dirty="0" err="1" smtClean="0">
                <a:latin typeface="微软雅黑" panose="020B0503020204020204" charset="-122"/>
                <a:ea typeface="微软雅黑" panose="020B0503020204020204" charset="-122"/>
                <a:cs typeface="微软雅黑" panose="020B0503020204020204" charset="-122"/>
              </a:rPr>
              <a:t>WordCount</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800" dirty="0" smtClean="0">
                <a:latin typeface="微软雅黑" panose="020B0503020204020204" charset="-122"/>
                <a:ea typeface="微软雅黑" panose="020B0503020204020204" charset="-122"/>
                <a:cs typeface="微软雅黑" panose="020B0503020204020204" charset="-122"/>
              </a:rPr>
              <a:t>10.4.2  </a:t>
            </a:r>
            <a:r>
              <a:rPr lang="en-US" altLang="zh-CN" sz="2800" dirty="0" err="1" smtClean="0">
                <a:latin typeface="微软雅黑" panose="020B0503020204020204" charset="-122"/>
                <a:ea typeface="微软雅黑" panose="020B0503020204020204" charset="-122"/>
                <a:cs typeface="微软雅黑" panose="020B0503020204020204" charset="-122"/>
              </a:rPr>
              <a:t>WordMean</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800" dirty="0" smtClean="0">
                <a:latin typeface="微软雅黑" panose="020B0503020204020204" charset="-122"/>
                <a:ea typeface="微软雅黑" panose="020B0503020204020204" charset="-122"/>
                <a:cs typeface="微软雅黑" panose="020B0503020204020204" charset="-122"/>
              </a:rPr>
              <a:t>10.4.3  </a:t>
            </a:r>
            <a:r>
              <a:rPr lang="en-US" altLang="zh-CN" sz="2800" dirty="0" err="1" smtClean="0">
                <a:latin typeface="微软雅黑" panose="020B0503020204020204" charset="-122"/>
                <a:ea typeface="微软雅黑" panose="020B0503020204020204" charset="-122"/>
                <a:cs typeface="微软雅黑" panose="020B0503020204020204" charset="-122"/>
              </a:rPr>
              <a:t>Grep</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8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856417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1150"/>
            <a:ext cx="9601196" cy="660937"/>
          </a:xfrm>
        </p:spPr>
        <p:txBody>
          <a:bodyPr>
            <a:normAutofit fontScale="90000"/>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WordCount</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79866" y="1837817"/>
            <a:ext cx="9916732" cy="3246247"/>
          </a:xfrm>
        </p:spPr>
        <p:txBody>
          <a:bodyPr>
            <a:normAutofit/>
          </a:bodyPr>
          <a:lstStyle/>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与学习</a:t>
            </a:r>
            <a:r>
              <a:rPr lang="zh-CN" altLang="en-US" dirty="0">
                <a:latin typeface="微软雅黑" panose="020B0503020204020204" charset="-122"/>
                <a:ea typeface="微软雅黑" panose="020B0503020204020204" charset="-122"/>
                <a:cs typeface="微软雅黑" panose="020B0503020204020204" charset="-122"/>
              </a:rPr>
              <a:t>编程语言时采用“</a:t>
            </a:r>
            <a:r>
              <a:rPr lang="en-US" altLang="zh-CN" dirty="0">
                <a:latin typeface="微软雅黑" panose="020B0503020204020204" charset="-122"/>
                <a:ea typeface="微软雅黑" panose="020B0503020204020204" charset="-122"/>
                <a:cs typeface="微软雅黑" panose="020B0503020204020204" charset="-122"/>
              </a:rPr>
              <a:t>hello world”</a:t>
            </a:r>
            <a:r>
              <a:rPr lang="zh-CN" altLang="en-US" dirty="0">
                <a:latin typeface="微软雅黑" panose="020B0503020204020204" charset="-122"/>
                <a:ea typeface="微软雅黑" panose="020B0503020204020204" charset="-122"/>
                <a:cs typeface="微软雅黑" panose="020B0503020204020204" charset="-122"/>
              </a:rPr>
              <a:t>程序作为入门示例</a:t>
            </a:r>
            <a:r>
              <a:rPr lang="zh-CN" altLang="en-US" dirty="0" smtClean="0">
                <a:latin typeface="微软雅黑" panose="020B0503020204020204" charset="-122"/>
                <a:ea typeface="微软雅黑" panose="020B0503020204020204" charset="-122"/>
                <a:cs typeface="微软雅黑" panose="020B0503020204020204" charset="-122"/>
              </a:rPr>
              <a:t>程序一样，</a:t>
            </a:r>
            <a:r>
              <a:rPr lang="zh-CN" altLang="en-US" dirty="0">
                <a:latin typeface="微软雅黑" panose="020B0503020204020204" charset="-122"/>
                <a:ea typeface="微软雅黑" panose="020B0503020204020204" charset="-122"/>
                <a:cs typeface="微软雅黑" panose="020B0503020204020204" charset="-122"/>
              </a:rPr>
              <a:t>在大数据处理领域常常使用“</a:t>
            </a:r>
            <a:r>
              <a:rPr lang="en-US" altLang="zh-CN" dirty="0" err="1">
                <a:latin typeface="微软雅黑" panose="020B0503020204020204" charset="-122"/>
                <a:ea typeface="微软雅黑" panose="020B0503020204020204" charset="-122"/>
                <a:cs typeface="微软雅黑" panose="020B0503020204020204" charset="-122"/>
              </a:rPr>
              <a:t>wordcount</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程序作为入门程序。</a:t>
            </a:r>
            <a:r>
              <a:rPr lang="en-US" altLang="zh-CN" dirty="0" err="1">
                <a:latin typeface="微软雅黑" panose="020B0503020204020204" charset="-122"/>
                <a:ea typeface="微软雅黑" panose="020B0503020204020204" charset="-122"/>
                <a:cs typeface="微软雅黑" panose="020B0503020204020204" charset="-122"/>
              </a:rPr>
              <a:t>WordCount</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程序是用来统计一段输入的数据中相同单词出现的频率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15" y="860894"/>
            <a:ext cx="10501630" cy="4737100"/>
          </a:xfrm>
        </p:spPr>
        <p:txBody>
          <a:bodyPr/>
          <a:lstStyle/>
          <a:p>
            <a:pPr>
              <a:lnSpc>
                <a:spcPct val="150000"/>
              </a:lnSpc>
            </a:pPr>
            <a:r>
              <a:rPr lang="zh-CN" altLang="en-US" dirty="0"/>
              <a:t>下面使用 </a:t>
            </a:r>
            <a:r>
              <a:rPr lang="en-US" altLang="zh-CN" dirty="0" err="1"/>
              <a:t>MapReduce</a:t>
            </a:r>
            <a:r>
              <a:rPr lang="en-US" altLang="zh-CN" dirty="0"/>
              <a:t> </a:t>
            </a:r>
            <a:r>
              <a:rPr lang="zh-CN" altLang="en-US" dirty="0"/>
              <a:t>数据分析的基本方法来重新审视前面分散纸牌找出红桃总数的例子。在这个例子里，玩家代表计算机，同时工作，他们是个集群</a:t>
            </a:r>
            <a:r>
              <a:rPr lang="zh-CN" altLang="en-US" dirty="0" smtClean="0"/>
              <a:t>。</a:t>
            </a:r>
            <a:endParaRPr lang="zh-CN" altLang="en-US" dirty="0"/>
          </a:p>
          <a:p>
            <a:pPr>
              <a:lnSpc>
                <a:spcPct val="150000"/>
              </a:lnSpc>
            </a:pPr>
            <a:r>
              <a:rPr lang="zh-CN" altLang="en-US" dirty="0"/>
              <a:t>把牌分给多个玩家并且让他们各自数数，就是在并行执行运算，此时每个玩家都在同时计数。这就把这项工作变成了分布式的，因为多个不同的人在解决同一个问题的过程中并不需要知道他们的邻居在干什么</a:t>
            </a:r>
            <a:r>
              <a:rPr lang="zh-CN" altLang="en-US" dirty="0" smtClean="0"/>
              <a:t>。</a:t>
            </a:r>
            <a:endParaRPr lang="zh-CN" altLang="en-US" dirty="0"/>
          </a:p>
          <a:p>
            <a:pPr>
              <a:lnSpc>
                <a:spcPct val="150000"/>
              </a:lnSpc>
            </a:pPr>
            <a:r>
              <a:rPr lang="zh-CN" altLang="en-US" dirty="0"/>
              <a:t>告诉每个人去数数，实际上就是对一项检查每张牌的任务进行了映射。不是让玩家把红桃牌递回来，而是让他们把想要的东西化简为一个数字。</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1150"/>
            <a:ext cx="9601196" cy="660937"/>
          </a:xfrm>
        </p:spPr>
        <p:txBody>
          <a:bodyPr>
            <a:normAutofit fontScale="90000"/>
          </a:bodyPr>
          <a:lstStyle/>
          <a:p>
            <a:r>
              <a:rPr lang="en-US" altLang="zh-CN" dirty="0" err="1" smtClean="0">
                <a:latin typeface="微软雅黑" panose="020B0503020204020204" charset="-122"/>
                <a:ea typeface="微软雅黑" panose="020B0503020204020204" charset="-122"/>
                <a:cs typeface="微软雅黑" panose="020B0503020204020204" charset="-122"/>
              </a:rPr>
              <a:t>WordCount</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979866" y="1550505"/>
            <a:ext cx="10132082" cy="3533560"/>
          </a:xfrm>
        </p:spPr>
        <p:txBody>
          <a:bodyPr>
            <a:normAutofit/>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WordCount</a:t>
            </a:r>
            <a:r>
              <a:rPr lang="zh-CN" altLang="en-US" dirty="0">
                <a:latin typeface="微软雅黑" panose="020B0503020204020204" charset="-122"/>
                <a:ea typeface="微软雅黑" panose="020B0503020204020204" charset="-122"/>
                <a:cs typeface="微软雅黑" panose="020B0503020204020204" charset="-122"/>
              </a:rPr>
              <a:t>用于计算文件中每个单词出现的</a:t>
            </a:r>
            <a:r>
              <a:rPr lang="zh-CN" altLang="en-US" dirty="0" smtClean="0">
                <a:latin typeface="微软雅黑" panose="020B0503020204020204" charset="-122"/>
                <a:ea typeface="微软雅黑" panose="020B0503020204020204" charset="-122"/>
                <a:cs typeface="微软雅黑" panose="020B0503020204020204" charset="-122"/>
              </a:rPr>
              <a:t>次数，非常</a:t>
            </a:r>
            <a:r>
              <a:rPr lang="zh-CN" altLang="en-US" dirty="0">
                <a:latin typeface="微软雅黑" panose="020B0503020204020204" charset="-122"/>
                <a:ea typeface="微软雅黑" panose="020B0503020204020204" charset="-122"/>
                <a:cs typeface="微软雅黑" panose="020B0503020204020204" charset="-122"/>
              </a:rPr>
              <a:t>适合</a:t>
            </a:r>
            <a:r>
              <a:rPr lang="zh-CN" altLang="en-US" dirty="0" smtClean="0">
                <a:latin typeface="微软雅黑" panose="020B0503020204020204" charset="-122"/>
                <a:ea typeface="微软雅黑" panose="020B0503020204020204" charset="-122"/>
                <a:cs typeface="微软雅黑" panose="020B0503020204020204" charset="-122"/>
              </a:rPr>
              <a:t>采用</a:t>
            </a:r>
            <a:r>
              <a:rPr lang="en-US" altLang="zh-CN" dirty="0" smtClean="0">
                <a:latin typeface="微软雅黑" panose="020B0503020204020204" charset="-122"/>
                <a:ea typeface="微软雅黑" panose="020B0503020204020204" charset="-122"/>
                <a:cs typeface="微软雅黑" panose="020B0503020204020204" charset="-122"/>
              </a:rPr>
              <a:t>MapReduce</a:t>
            </a:r>
            <a:r>
              <a:rPr lang="zh-CN" altLang="en-US" dirty="0" smtClean="0">
                <a:latin typeface="微软雅黑" panose="020B0503020204020204" charset="-122"/>
                <a:ea typeface="微软雅黑" panose="020B0503020204020204" charset="-122"/>
                <a:cs typeface="微软雅黑" panose="020B0503020204020204" charset="-122"/>
              </a:rPr>
              <a:t>进行处理 </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在 </a:t>
            </a:r>
            <a:r>
              <a:rPr lang="en-US" altLang="zh-CN" dirty="0">
                <a:latin typeface="微软雅黑" panose="020B0503020204020204" charset="-122"/>
                <a:ea typeface="微软雅黑" panose="020B0503020204020204" charset="-122"/>
                <a:cs typeface="微软雅黑" panose="020B0503020204020204" charset="-122"/>
              </a:rPr>
              <a:t>Map</a:t>
            </a:r>
            <a:r>
              <a:rPr lang="zh-CN" altLang="en-US" dirty="0">
                <a:latin typeface="微软雅黑" panose="020B0503020204020204" charset="-122"/>
                <a:ea typeface="微软雅黑" panose="020B0503020204020204" charset="-122"/>
                <a:cs typeface="微软雅黑" panose="020B0503020204020204" charset="-122"/>
              </a:rPr>
              <a:t>阶段处理每个文本</a:t>
            </a:r>
            <a:r>
              <a:rPr lang="en-US" altLang="zh-CN" dirty="0">
                <a:latin typeface="微软雅黑" panose="020B0503020204020204" charset="-122"/>
                <a:ea typeface="微软雅黑" panose="020B0503020204020204" charset="-122"/>
                <a:cs typeface="微软雅黑" panose="020B0503020204020204" charset="-122"/>
              </a:rPr>
              <a:t>split</a:t>
            </a:r>
            <a:r>
              <a:rPr lang="zh-CN" altLang="en-US" dirty="0">
                <a:latin typeface="微软雅黑" panose="020B0503020204020204" charset="-122"/>
                <a:ea typeface="微软雅黑" panose="020B0503020204020204" charset="-122"/>
                <a:cs typeface="微软雅黑" panose="020B0503020204020204" charset="-122"/>
              </a:rPr>
              <a:t>中的</a:t>
            </a:r>
            <a:r>
              <a:rPr lang="zh-CN" altLang="en-US" dirty="0" smtClean="0">
                <a:latin typeface="微软雅黑" panose="020B0503020204020204" charset="-122"/>
                <a:ea typeface="微软雅黑" panose="020B0503020204020204" charset="-122"/>
                <a:cs typeface="微软雅黑" panose="020B0503020204020204" charset="-122"/>
              </a:rPr>
              <a:t>数据，产生</a:t>
            </a:r>
            <a:r>
              <a:rPr lang="en-US" altLang="zh-CN" dirty="0">
                <a:latin typeface="微软雅黑" panose="020B0503020204020204" charset="-122"/>
                <a:ea typeface="微软雅黑" panose="020B0503020204020204" charset="-122"/>
                <a:cs typeface="微软雅黑" panose="020B0503020204020204" charset="-122"/>
              </a:rPr>
              <a:t>&lt;</a:t>
            </a:r>
            <a:r>
              <a:rPr lang="en-US" altLang="zh-CN" dirty="0" smtClean="0">
                <a:latin typeface="微软雅黑" panose="020B0503020204020204" charset="-122"/>
                <a:ea typeface="微软雅黑" panose="020B0503020204020204" charset="-122"/>
                <a:cs typeface="微软雅黑" panose="020B0503020204020204" charset="-122"/>
              </a:rPr>
              <a:t>word,1&gt; </a:t>
            </a:r>
            <a:r>
              <a:rPr lang="zh-CN" altLang="en-US" dirty="0">
                <a:latin typeface="微软雅黑" panose="020B0503020204020204" charset="-122"/>
                <a:ea typeface="微软雅黑" panose="020B0503020204020204" charset="-122"/>
                <a:cs typeface="微软雅黑" panose="020B0503020204020204" charset="-122"/>
              </a:rPr>
              <a:t>这样的键</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值</a:t>
            </a:r>
            <a:r>
              <a:rPr lang="zh-CN" altLang="en-US" dirty="0" smtClean="0">
                <a:latin typeface="微软雅黑" panose="020B0503020204020204" charset="-122"/>
                <a:ea typeface="微软雅黑" panose="020B0503020204020204" charset="-122"/>
                <a:cs typeface="微软雅黑" panose="020B0503020204020204" charset="-122"/>
              </a:rPr>
              <a:t>对</a:t>
            </a:r>
            <a:endParaRPr lang="en-US" altLang="zh-CN"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在</a:t>
            </a:r>
            <a:r>
              <a:rPr lang="en-US" altLang="zh-CN" dirty="0">
                <a:latin typeface="微软雅黑" panose="020B0503020204020204" charset="-122"/>
                <a:ea typeface="微软雅黑" panose="020B0503020204020204" charset="-122"/>
                <a:cs typeface="微软雅黑" panose="020B0503020204020204" charset="-122"/>
              </a:rPr>
              <a:t>Reduce</a:t>
            </a:r>
            <a:r>
              <a:rPr lang="zh-CN" altLang="en-US" dirty="0">
                <a:latin typeface="微软雅黑" panose="020B0503020204020204" charset="-122"/>
                <a:ea typeface="微软雅黑" panose="020B0503020204020204" charset="-122"/>
                <a:cs typeface="微软雅黑" panose="020B0503020204020204" charset="-122"/>
              </a:rPr>
              <a:t>阶段对相同的关键字</a:t>
            </a:r>
            <a:r>
              <a:rPr lang="zh-CN" altLang="en-US" dirty="0" smtClean="0">
                <a:latin typeface="微软雅黑" panose="020B0503020204020204" charset="-122"/>
                <a:ea typeface="微软雅黑" panose="020B0503020204020204" charset="-122"/>
                <a:cs typeface="微软雅黑" panose="020B0503020204020204" charset="-122"/>
              </a:rPr>
              <a:t>求和，最后</a:t>
            </a:r>
            <a:r>
              <a:rPr lang="zh-CN" altLang="en-US" dirty="0">
                <a:latin typeface="微软雅黑" panose="020B0503020204020204" charset="-122"/>
                <a:ea typeface="微软雅黑" panose="020B0503020204020204" charset="-122"/>
                <a:cs typeface="微软雅黑" panose="020B0503020204020204" charset="-122"/>
              </a:rPr>
              <a:t>生成所有</a:t>
            </a:r>
            <a:r>
              <a:rPr lang="zh-CN" altLang="en-US" dirty="0" smtClean="0">
                <a:latin typeface="微软雅黑" panose="020B0503020204020204" charset="-122"/>
                <a:ea typeface="微软雅黑" panose="020B0503020204020204" charset="-122"/>
                <a:cs typeface="微软雅黑" panose="020B0503020204020204" charset="-122"/>
              </a:rPr>
              <a:t>的单词</a:t>
            </a:r>
            <a:r>
              <a:rPr lang="zh-CN" altLang="en-US" dirty="0">
                <a:latin typeface="微软雅黑" panose="020B0503020204020204" charset="-122"/>
                <a:ea typeface="微软雅黑" panose="020B0503020204020204" charset="-122"/>
                <a:cs typeface="微软雅黑" panose="020B0503020204020204" charset="-122"/>
              </a:rPr>
              <a:t>计数 </a:t>
            </a:r>
          </a:p>
        </p:txBody>
      </p:sp>
    </p:spTree>
    <p:extLst>
      <p:ext uri="{BB962C8B-B14F-4D97-AF65-F5344CB8AC3E}">
        <p14:creationId xmlns:p14="http://schemas.microsoft.com/office/powerpoint/2010/main" val="67608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
            <a:ext cx="9972259" cy="5655365"/>
          </a:xfrm>
          <a:prstGeom prst="rect">
            <a:avLst/>
          </a:prstGeom>
        </p:spPr>
      </p:pic>
      <p:sp>
        <p:nvSpPr>
          <p:cNvPr id="5" name="Rectangle 4"/>
          <p:cNvSpPr/>
          <p:nvPr/>
        </p:nvSpPr>
        <p:spPr>
          <a:xfrm>
            <a:off x="4885397" y="5784770"/>
            <a:ext cx="2597827" cy="369332"/>
          </a:xfrm>
          <a:prstGeom prst="rect">
            <a:avLst/>
          </a:prstGeom>
        </p:spPr>
        <p:txBody>
          <a:bodyPr wrap="none">
            <a:spAutoFit/>
          </a:bodyPr>
          <a:lstStyle/>
          <a:p>
            <a:r>
              <a:rPr lang="en-US" dirty="0" err="1">
                <a:latin typeface="微软雅黑" panose="020B0503020204020204" charset="-122"/>
                <a:ea typeface="微软雅黑" panose="020B0503020204020204" charset="-122"/>
                <a:cs typeface="微软雅黑" panose="020B0503020204020204" charset="-122"/>
              </a:rPr>
              <a:t>WordCount</a:t>
            </a:r>
            <a:r>
              <a:rPr lang="en-US" dirty="0">
                <a:latin typeface="微软雅黑" panose="020B0503020204020204" charset="-122"/>
                <a:ea typeface="微软雅黑" panose="020B0503020204020204" charset="-122"/>
                <a:cs typeface="微软雅黑" panose="020B0503020204020204" charset="-122"/>
              </a:rPr>
              <a:t> </a:t>
            </a:r>
            <a:r>
              <a:rPr lang="en-US" dirty="0" smtClean="0">
                <a:latin typeface="微软雅黑" panose="020B0503020204020204" charset="-122"/>
                <a:ea typeface="微软雅黑" panose="020B0503020204020204" charset="-122"/>
                <a:cs typeface="微软雅黑" panose="020B0503020204020204" charset="-122"/>
              </a:rPr>
              <a:t>运行过程 </a:t>
            </a:r>
            <a:endParaRPr lang="en-US"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802450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461" y="631150"/>
            <a:ext cx="10428556"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43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626165"/>
            <a:ext cx="10501745" cy="5585792"/>
          </a:xfrm>
        </p:spPr>
        <p:txBody>
          <a:bodyPr>
            <a:normAutofit/>
          </a:bodyPr>
          <a:lstStyle/>
          <a:p>
            <a:r>
              <a:rPr lang="zh-CN" altLang="en-US" dirty="0"/>
              <a:t>一个基于</a:t>
            </a:r>
            <a:r>
              <a:rPr lang="en-US" altLang="zh-CN" dirty="0" err="1"/>
              <a:t>MapReduce</a:t>
            </a:r>
            <a:r>
              <a:rPr lang="zh-CN" altLang="en-US" dirty="0"/>
              <a:t>的</a:t>
            </a:r>
            <a:r>
              <a:rPr lang="en-US" altLang="zh-CN" dirty="0" err="1"/>
              <a:t>WordCount</a:t>
            </a:r>
            <a:r>
              <a:rPr lang="zh-CN" altLang="en-US" dirty="0"/>
              <a:t>程序主要由一下几个部分组成：</a:t>
            </a:r>
          </a:p>
          <a:p>
            <a:r>
              <a:rPr lang="en-US" altLang="zh-CN" dirty="0"/>
              <a:t>1</a:t>
            </a:r>
            <a:r>
              <a:rPr lang="zh-CN" altLang="en-US" dirty="0"/>
              <a:t>、</a:t>
            </a:r>
            <a:r>
              <a:rPr lang="en-US" altLang="zh-CN" dirty="0" smtClean="0"/>
              <a:t>Split</a:t>
            </a:r>
          </a:p>
          <a:p>
            <a:r>
              <a:rPr lang="zh-CN" altLang="en-US" dirty="0" smtClean="0"/>
              <a:t>将程序的输入数据进行切分，每一个 </a:t>
            </a:r>
            <a:r>
              <a:rPr lang="en-US" altLang="zh-CN" dirty="0" smtClean="0"/>
              <a:t>split </a:t>
            </a:r>
            <a:r>
              <a:rPr lang="zh-CN" altLang="en-US" dirty="0" smtClean="0"/>
              <a:t>交给一个 </a:t>
            </a:r>
            <a:r>
              <a:rPr lang="en-US" altLang="zh-CN" dirty="0" smtClean="0"/>
              <a:t>Map Task </a:t>
            </a:r>
            <a:r>
              <a:rPr lang="zh-CN" altLang="en-US" dirty="0" smtClean="0"/>
              <a:t>执行。</a:t>
            </a:r>
            <a:r>
              <a:rPr lang="en-US" altLang="zh-CN" dirty="0" smtClean="0"/>
              <a:t>split</a:t>
            </a:r>
            <a:r>
              <a:rPr lang="zh-CN" altLang="en-US" dirty="0" smtClean="0"/>
              <a:t>的数量可以自己定义。</a:t>
            </a:r>
          </a:p>
          <a:p>
            <a:r>
              <a:rPr lang="en-US" altLang="zh-CN" dirty="0" smtClean="0"/>
              <a:t>2</a:t>
            </a:r>
            <a:r>
              <a:rPr lang="zh-CN" altLang="en-US" dirty="0"/>
              <a:t>、</a:t>
            </a:r>
            <a:r>
              <a:rPr lang="en-US" altLang="zh-CN" dirty="0"/>
              <a:t>Map</a:t>
            </a:r>
          </a:p>
          <a:p>
            <a:r>
              <a:rPr lang="zh-CN" altLang="en-US" dirty="0"/>
              <a:t>输入为一个</a:t>
            </a:r>
            <a:r>
              <a:rPr lang="en-US" altLang="zh-CN" dirty="0"/>
              <a:t>split</a:t>
            </a:r>
            <a:r>
              <a:rPr lang="zh-CN" altLang="en-US" dirty="0"/>
              <a:t>中的数据，对</a:t>
            </a:r>
            <a:r>
              <a:rPr lang="en-US" altLang="zh-CN" dirty="0"/>
              <a:t>split</a:t>
            </a:r>
            <a:r>
              <a:rPr lang="zh-CN" altLang="en-US" dirty="0"/>
              <a:t>中的数据进行拆分，并以 </a:t>
            </a:r>
            <a:r>
              <a:rPr lang="en-US" altLang="zh-CN" dirty="0"/>
              <a:t>&lt; key, value&gt; </a:t>
            </a:r>
            <a:r>
              <a:rPr lang="zh-CN" altLang="en-US" dirty="0"/>
              <a:t>对的格式保存数据，其中 </a:t>
            </a:r>
            <a:r>
              <a:rPr lang="en-US" altLang="zh-CN" dirty="0"/>
              <a:t>key </a:t>
            </a:r>
            <a:r>
              <a:rPr lang="zh-CN" altLang="en-US" dirty="0"/>
              <a:t>的值为一个单词，</a:t>
            </a:r>
            <a:r>
              <a:rPr lang="en-US" altLang="zh-CN" dirty="0"/>
              <a:t>value</a:t>
            </a:r>
            <a:r>
              <a:rPr lang="zh-CN" altLang="en-US" dirty="0"/>
              <a:t>的值固定为 </a:t>
            </a:r>
            <a:r>
              <a:rPr lang="en-US" altLang="zh-CN" dirty="0"/>
              <a:t>1</a:t>
            </a:r>
            <a:r>
              <a:rPr lang="zh-CN" altLang="en-US" dirty="0"/>
              <a:t>。如 </a:t>
            </a:r>
            <a:r>
              <a:rPr lang="en-US" altLang="zh-CN" dirty="0"/>
              <a:t>&lt; I , 1&gt;</a:t>
            </a:r>
            <a:r>
              <a:rPr lang="zh-CN" altLang="en-US" dirty="0"/>
              <a:t>、</a:t>
            </a:r>
            <a:r>
              <a:rPr lang="en-US" altLang="zh-CN" dirty="0"/>
              <a:t>&lt; wish, 1&gt; </a:t>
            </a:r>
            <a:r>
              <a:rPr lang="en-US" altLang="zh-CN" dirty="0" smtClean="0"/>
              <a:t>…</a:t>
            </a:r>
            <a:endParaRPr lang="en-US" altLang="zh-CN" dirty="0"/>
          </a:p>
        </p:txBody>
      </p:sp>
    </p:spTree>
    <p:extLst>
      <p:ext uri="{BB962C8B-B14F-4D97-AF65-F5344CB8AC3E}">
        <p14:creationId xmlns:p14="http://schemas.microsoft.com/office/powerpoint/2010/main" val="2450981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626165"/>
            <a:ext cx="10501745" cy="5585792"/>
          </a:xfrm>
        </p:spPr>
        <p:txBody>
          <a:bodyPr>
            <a:normAutofit/>
          </a:bodyPr>
          <a:lstStyle/>
          <a:p>
            <a:r>
              <a:rPr lang="en-US" altLang="zh-CN" dirty="0" smtClean="0"/>
              <a:t>3</a:t>
            </a:r>
            <a:r>
              <a:rPr lang="zh-CN" altLang="en-US" dirty="0"/>
              <a:t>、</a:t>
            </a:r>
            <a:r>
              <a:rPr lang="en-US" altLang="zh-CN" dirty="0"/>
              <a:t>Shuffle/Combine/sort</a:t>
            </a:r>
          </a:p>
          <a:p>
            <a:r>
              <a:rPr lang="zh-CN" altLang="en-US" dirty="0"/>
              <a:t>这几个过程在一些简单的</a:t>
            </a:r>
            <a:r>
              <a:rPr lang="en-US" altLang="zh-CN" dirty="0" err="1"/>
              <a:t>MapReduce</a:t>
            </a:r>
            <a:r>
              <a:rPr lang="zh-CN" altLang="en-US" dirty="0"/>
              <a:t>程序中并不需要我们关注，因为源代码中已经给出了一些默认的</a:t>
            </a:r>
            <a:r>
              <a:rPr lang="en-US" altLang="zh-CN" dirty="0"/>
              <a:t>Shuffle/Combine/sort</a:t>
            </a:r>
            <a:r>
              <a:rPr lang="zh-CN" altLang="en-US" dirty="0"/>
              <a:t>处理器，这几个过程的作用分别是：</a:t>
            </a:r>
          </a:p>
          <a:p>
            <a:r>
              <a:rPr lang="en-US" altLang="zh-CN" dirty="0"/>
              <a:t>Combine</a:t>
            </a:r>
            <a:r>
              <a:rPr lang="zh-CN" altLang="en-US" dirty="0"/>
              <a:t>：对</a:t>
            </a:r>
            <a:r>
              <a:rPr lang="en-US" altLang="zh-CN" dirty="0"/>
              <a:t>Map Task</a:t>
            </a:r>
            <a:r>
              <a:rPr lang="zh-CN" altLang="en-US" dirty="0"/>
              <a:t>产生的结果在本地节点上进行合并、统计等，以减少后续整个集群间的</a:t>
            </a:r>
            <a:r>
              <a:rPr lang="en-US" altLang="zh-CN" dirty="0"/>
              <a:t>Shuffle</a:t>
            </a:r>
            <a:r>
              <a:rPr lang="zh-CN" altLang="en-US" dirty="0"/>
              <a:t>过程所需要传输的数据量。</a:t>
            </a:r>
          </a:p>
          <a:p>
            <a:r>
              <a:rPr lang="en-US" altLang="zh-CN" dirty="0"/>
              <a:t>Shuffle / Sort</a:t>
            </a:r>
            <a:r>
              <a:rPr lang="zh-CN" altLang="en-US" dirty="0"/>
              <a:t>：将集群中各个</a:t>
            </a:r>
            <a:r>
              <a:rPr lang="en-US" altLang="zh-CN" dirty="0"/>
              <a:t>Map Task</a:t>
            </a:r>
            <a:r>
              <a:rPr lang="zh-CN" altLang="en-US" dirty="0"/>
              <a:t>的处理结果在集群间进行传输，排序，数据经过这个阶段之后就作为 </a:t>
            </a:r>
            <a:r>
              <a:rPr lang="en-US" altLang="zh-CN" dirty="0"/>
              <a:t>Reduce </a:t>
            </a:r>
            <a:r>
              <a:rPr lang="zh-CN" altLang="en-US" dirty="0"/>
              <a:t>端的输入。</a:t>
            </a:r>
          </a:p>
          <a:p>
            <a:r>
              <a:rPr lang="en-US" altLang="zh-CN" dirty="0"/>
              <a:t>4</a:t>
            </a:r>
            <a:r>
              <a:rPr lang="zh-CN" altLang="en-US" dirty="0"/>
              <a:t>、</a:t>
            </a:r>
            <a:r>
              <a:rPr lang="en-US" altLang="zh-CN" dirty="0"/>
              <a:t>Reduce</a:t>
            </a:r>
          </a:p>
          <a:p>
            <a:r>
              <a:rPr lang="en-US" altLang="zh-CN" dirty="0"/>
              <a:t>Reduce Task</a:t>
            </a:r>
            <a:r>
              <a:rPr lang="zh-CN" altLang="en-US" dirty="0"/>
              <a:t>的输入数据其实已经不仅仅是简单的</a:t>
            </a:r>
            <a:r>
              <a:rPr lang="en-US" altLang="zh-CN" dirty="0"/>
              <a:t>&lt; key, value&gt;</a:t>
            </a:r>
            <a:r>
              <a:rPr lang="zh-CN" altLang="en-US" dirty="0"/>
              <a:t>对，而是经过排序之后的一系列</a:t>
            </a:r>
            <a:r>
              <a:rPr lang="en-US" altLang="zh-CN" dirty="0"/>
              <a:t>key</a:t>
            </a:r>
            <a:r>
              <a:rPr lang="zh-CN" altLang="en-US" dirty="0"/>
              <a:t>值相同的</a:t>
            </a:r>
            <a:r>
              <a:rPr lang="en-US" altLang="zh-CN" dirty="0"/>
              <a:t>&lt; key, value&gt;</a:t>
            </a:r>
            <a:r>
              <a:rPr lang="zh-CN" altLang="en-US" dirty="0"/>
              <a:t>对。</a:t>
            </a:r>
            <a:r>
              <a:rPr lang="en-US" altLang="zh-CN" dirty="0"/>
              <a:t>Reduce Task</a:t>
            </a:r>
            <a:r>
              <a:rPr lang="zh-CN" altLang="en-US" dirty="0"/>
              <a:t>对其进行统计等处理，产生最终的输出。</a:t>
            </a:r>
          </a:p>
        </p:txBody>
      </p:sp>
    </p:spTree>
    <p:extLst>
      <p:ext uri="{BB962C8B-B14F-4D97-AF65-F5344CB8AC3E}">
        <p14:creationId xmlns:p14="http://schemas.microsoft.com/office/powerpoint/2010/main" val="2702708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96723" y="546653"/>
            <a:ext cx="8652139" cy="5465072"/>
          </a:xfrm>
          <a:prstGeom prst="rect">
            <a:avLst/>
          </a:prstGeom>
        </p:spPr>
      </p:pic>
      <p:sp>
        <p:nvSpPr>
          <p:cNvPr id="3" name="内容占位符 2"/>
          <p:cNvSpPr>
            <a:spLocks noGrp="1"/>
          </p:cNvSpPr>
          <p:nvPr>
            <p:ph idx="1"/>
          </p:nvPr>
        </p:nvSpPr>
        <p:spPr>
          <a:xfrm>
            <a:off x="831272" y="5762326"/>
            <a:ext cx="10501745" cy="498798"/>
          </a:xfrm>
        </p:spPr>
        <p:txBody>
          <a:bodyPr/>
          <a:lstStyle/>
          <a:p>
            <a:pPr marL="0" indent="0" algn="ctr">
              <a:buNone/>
            </a:pPr>
            <a:r>
              <a:rPr lang="zh-CN" altLang="en-US" dirty="0" smtClean="0"/>
              <a:t>对应的</a:t>
            </a:r>
            <a:r>
              <a:rPr lang="en-US" altLang="zh-CN" dirty="0" smtClean="0"/>
              <a:t>Map</a:t>
            </a:r>
            <a:r>
              <a:rPr lang="zh-CN" altLang="en-US" dirty="0" smtClean="0"/>
              <a:t>端代码</a:t>
            </a:r>
            <a:endParaRPr lang="zh-CN" altLang="en-US" dirty="0"/>
          </a:p>
        </p:txBody>
      </p:sp>
    </p:spTree>
    <p:extLst>
      <p:ext uri="{BB962C8B-B14F-4D97-AF65-F5344CB8AC3E}">
        <p14:creationId xmlns:p14="http://schemas.microsoft.com/office/powerpoint/2010/main" val="3167363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1162878"/>
            <a:ext cx="10501745" cy="5160251"/>
          </a:xfrm>
        </p:spPr>
        <p:txBody>
          <a:bodyPr>
            <a:normAutofit fontScale="92500"/>
          </a:bodyPr>
          <a:lstStyle/>
          <a:p>
            <a:r>
              <a:rPr lang="en-US" altLang="zh-CN" dirty="0" err="1"/>
              <a:t>MapReduce</a:t>
            </a:r>
            <a:r>
              <a:rPr lang="zh-CN" altLang="en-US" dirty="0"/>
              <a:t>程序需要继承 </a:t>
            </a:r>
            <a:r>
              <a:rPr lang="en-US" altLang="zh-CN" dirty="0" err="1"/>
              <a:t>org.apache.hadoop.mapreduce.Mapper</a:t>
            </a:r>
            <a:r>
              <a:rPr lang="en-US" altLang="zh-CN" dirty="0"/>
              <a:t> </a:t>
            </a:r>
            <a:r>
              <a:rPr lang="zh-CN" altLang="en-US" dirty="0"/>
              <a:t>这个类，并在这个类的继承类中至少自定义实现 </a:t>
            </a:r>
            <a:r>
              <a:rPr lang="en-US" altLang="zh-CN" dirty="0"/>
              <a:t>Map() </a:t>
            </a:r>
            <a:r>
              <a:rPr lang="zh-CN" altLang="en-US" dirty="0"/>
              <a:t>方法，其中 </a:t>
            </a:r>
            <a:r>
              <a:rPr lang="en-US" altLang="zh-CN" dirty="0" err="1"/>
              <a:t>org.apache.hadoop.mapreduce.Mapper</a:t>
            </a:r>
            <a:r>
              <a:rPr lang="en-US" altLang="zh-CN" dirty="0"/>
              <a:t> </a:t>
            </a:r>
            <a:r>
              <a:rPr lang="zh-CN" altLang="en-US" dirty="0"/>
              <a:t>要求的参数有四个（</a:t>
            </a:r>
            <a:r>
              <a:rPr lang="en-US" altLang="zh-CN" dirty="0" err="1"/>
              <a:t>keyIn</a:t>
            </a:r>
            <a:r>
              <a:rPr lang="zh-CN" altLang="en-US" dirty="0"/>
              <a:t>、</a:t>
            </a:r>
            <a:r>
              <a:rPr lang="en-US" altLang="zh-CN" dirty="0" err="1"/>
              <a:t>valueIn</a:t>
            </a:r>
            <a:r>
              <a:rPr lang="zh-CN" altLang="en-US" dirty="0"/>
              <a:t>、</a:t>
            </a:r>
            <a:r>
              <a:rPr lang="en-US" altLang="zh-CN" dirty="0" err="1"/>
              <a:t>keyOut</a:t>
            </a:r>
            <a:r>
              <a:rPr lang="zh-CN" altLang="en-US" dirty="0"/>
              <a:t>、</a:t>
            </a:r>
            <a:r>
              <a:rPr lang="en-US" altLang="zh-CN" dirty="0" err="1"/>
              <a:t>valueOut</a:t>
            </a:r>
            <a:r>
              <a:rPr lang="zh-CN" altLang="en-US" dirty="0"/>
              <a:t>），即</a:t>
            </a:r>
            <a:r>
              <a:rPr lang="en-US" altLang="zh-CN" dirty="0"/>
              <a:t>Map</a:t>
            </a:r>
            <a:r>
              <a:rPr lang="zh-CN" altLang="en-US" dirty="0"/>
              <a:t>（）任务的输入和输出都是</a:t>
            </a:r>
            <a:r>
              <a:rPr lang="en-US" altLang="zh-CN" dirty="0"/>
              <a:t>&lt; key</a:t>
            </a:r>
            <a:r>
              <a:rPr lang="zh-CN" altLang="en-US" dirty="0"/>
              <a:t>，</a:t>
            </a:r>
            <a:r>
              <a:rPr lang="en-US" altLang="zh-CN" dirty="0"/>
              <a:t>value &gt;</a:t>
            </a:r>
            <a:r>
              <a:rPr lang="zh-CN" altLang="en-US" dirty="0"/>
              <a:t>对的形式。</a:t>
            </a:r>
          </a:p>
          <a:p>
            <a:r>
              <a:rPr lang="zh-CN" altLang="en-US" dirty="0" smtClean="0"/>
              <a:t>源代码</a:t>
            </a:r>
            <a:r>
              <a:rPr lang="zh-CN" altLang="en-US" dirty="0"/>
              <a:t>中此处各个参数意义是</a:t>
            </a:r>
            <a:r>
              <a:rPr lang="zh-CN" altLang="en-US" dirty="0" smtClean="0"/>
              <a:t>：</a:t>
            </a:r>
            <a:endParaRPr lang="zh-CN" altLang="en-US" dirty="0"/>
          </a:p>
          <a:p>
            <a:r>
              <a:rPr lang="en-US" altLang="zh-CN" dirty="0"/>
              <a:t>1</a:t>
            </a:r>
            <a:r>
              <a:rPr lang="zh-CN" altLang="en-US" dirty="0"/>
              <a:t>、</a:t>
            </a:r>
            <a:r>
              <a:rPr lang="en-US" altLang="zh-CN" dirty="0"/>
              <a:t>Object</a:t>
            </a:r>
            <a:r>
              <a:rPr lang="zh-CN" altLang="en-US" dirty="0"/>
              <a:t>：输入</a:t>
            </a:r>
            <a:r>
              <a:rPr lang="en-US" altLang="zh-CN" dirty="0"/>
              <a:t>&lt; key, value &gt;</a:t>
            </a:r>
            <a:r>
              <a:rPr lang="zh-CN" altLang="en-US" dirty="0"/>
              <a:t>对的 </a:t>
            </a:r>
            <a:r>
              <a:rPr lang="en-US" altLang="zh-CN" dirty="0"/>
              <a:t>key </a:t>
            </a:r>
            <a:r>
              <a:rPr lang="zh-CN" altLang="en-US" dirty="0"/>
              <a:t>值，此处为文本数据的起始位置的偏移量。在大部分程序下这个参数可以直接使用 </a:t>
            </a:r>
            <a:r>
              <a:rPr lang="en-US" altLang="zh-CN" dirty="0"/>
              <a:t>Long </a:t>
            </a:r>
            <a:r>
              <a:rPr lang="zh-CN" altLang="en-US" dirty="0"/>
              <a:t>类型，源码此处使用</a:t>
            </a:r>
            <a:r>
              <a:rPr lang="en-US" altLang="zh-CN" dirty="0"/>
              <a:t>Object</a:t>
            </a:r>
            <a:r>
              <a:rPr lang="zh-CN" altLang="en-US" dirty="0"/>
              <a:t>做了泛化。</a:t>
            </a:r>
          </a:p>
          <a:p>
            <a:r>
              <a:rPr lang="en-US" altLang="zh-CN" dirty="0"/>
              <a:t>2</a:t>
            </a:r>
            <a:r>
              <a:rPr lang="zh-CN" altLang="en-US" dirty="0"/>
              <a:t>、</a:t>
            </a:r>
            <a:r>
              <a:rPr lang="en-US" altLang="zh-CN" dirty="0"/>
              <a:t>Text</a:t>
            </a:r>
            <a:r>
              <a:rPr lang="zh-CN" altLang="en-US" dirty="0"/>
              <a:t>：输入</a:t>
            </a:r>
            <a:r>
              <a:rPr lang="en-US" altLang="zh-CN" dirty="0"/>
              <a:t>&lt; key, value &gt;</a:t>
            </a:r>
            <a:r>
              <a:rPr lang="zh-CN" altLang="en-US" dirty="0"/>
              <a:t>对的 </a:t>
            </a:r>
            <a:r>
              <a:rPr lang="en-US" altLang="zh-CN" dirty="0"/>
              <a:t>value </a:t>
            </a:r>
            <a:r>
              <a:rPr lang="zh-CN" altLang="en-US" dirty="0"/>
              <a:t>值，此处为一段具体的文本数据。</a:t>
            </a:r>
          </a:p>
          <a:p>
            <a:r>
              <a:rPr lang="en-US" altLang="zh-CN" dirty="0"/>
              <a:t>3</a:t>
            </a:r>
            <a:r>
              <a:rPr lang="zh-CN" altLang="en-US" dirty="0"/>
              <a:t>、</a:t>
            </a:r>
            <a:r>
              <a:rPr lang="en-US" altLang="zh-CN" dirty="0"/>
              <a:t>Text</a:t>
            </a:r>
            <a:r>
              <a:rPr lang="zh-CN" altLang="en-US" dirty="0"/>
              <a:t>：输出</a:t>
            </a:r>
            <a:r>
              <a:rPr lang="en-US" altLang="zh-CN" dirty="0"/>
              <a:t>&lt; key, value &gt;</a:t>
            </a:r>
            <a:r>
              <a:rPr lang="zh-CN" altLang="en-US" dirty="0"/>
              <a:t>对的 </a:t>
            </a:r>
            <a:r>
              <a:rPr lang="en-US" altLang="zh-CN" dirty="0"/>
              <a:t>key </a:t>
            </a:r>
            <a:r>
              <a:rPr lang="zh-CN" altLang="en-US" dirty="0"/>
              <a:t>值，此处为一个单词。</a:t>
            </a:r>
          </a:p>
          <a:p>
            <a:r>
              <a:rPr lang="en-US" altLang="zh-CN" dirty="0"/>
              <a:t>4</a:t>
            </a:r>
            <a:r>
              <a:rPr lang="zh-CN" altLang="en-US" dirty="0"/>
              <a:t>、</a:t>
            </a:r>
            <a:r>
              <a:rPr lang="en-US" altLang="zh-CN" dirty="0" err="1"/>
              <a:t>IntWritable</a:t>
            </a:r>
            <a:r>
              <a:rPr lang="zh-CN" altLang="en-US" dirty="0"/>
              <a:t>：输出</a:t>
            </a:r>
            <a:r>
              <a:rPr lang="en-US" altLang="zh-CN" dirty="0"/>
              <a:t>&lt; key, value &gt;</a:t>
            </a:r>
            <a:r>
              <a:rPr lang="zh-CN" altLang="en-US" dirty="0"/>
              <a:t>对的 </a:t>
            </a:r>
            <a:r>
              <a:rPr lang="en-US" altLang="zh-CN" dirty="0"/>
              <a:t>value </a:t>
            </a:r>
            <a:r>
              <a:rPr lang="zh-CN" altLang="en-US" dirty="0"/>
              <a:t>值，此处固定为 </a:t>
            </a:r>
            <a:r>
              <a:rPr lang="en-US" altLang="zh-CN" dirty="0"/>
              <a:t>1 </a:t>
            </a:r>
            <a:r>
              <a:rPr lang="zh-CN" altLang="en-US" dirty="0"/>
              <a:t>。</a:t>
            </a:r>
            <a:r>
              <a:rPr lang="en-US" altLang="zh-CN" dirty="0" err="1"/>
              <a:t>IntWritable</a:t>
            </a:r>
            <a:r>
              <a:rPr lang="en-US" altLang="zh-CN" dirty="0"/>
              <a:t> </a:t>
            </a:r>
            <a:r>
              <a:rPr lang="zh-CN" altLang="en-US" dirty="0"/>
              <a:t>是 </a:t>
            </a:r>
            <a:r>
              <a:rPr lang="en-US" altLang="zh-CN" dirty="0"/>
              <a:t>Hadoop </a:t>
            </a:r>
            <a:r>
              <a:rPr lang="zh-CN" altLang="en-US" dirty="0"/>
              <a:t>对 </a:t>
            </a:r>
            <a:r>
              <a:rPr lang="en-US" altLang="zh-CN" dirty="0"/>
              <a:t>Integer </a:t>
            </a:r>
            <a:r>
              <a:rPr lang="zh-CN" altLang="en-US" dirty="0"/>
              <a:t>的进一步封装，使其可以进行序列化。</a:t>
            </a:r>
          </a:p>
        </p:txBody>
      </p:sp>
    </p:spTree>
    <p:extLst>
      <p:ext uri="{BB962C8B-B14F-4D97-AF65-F5344CB8AC3E}">
        <p14:creationId xmlns:p14="http://schemas.microsoft.com/office/powerpoint/2010/main" val="3092772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定义了两个变量：</a:t>
            </a:r>
          </a:p>
          <a:p>
            <a:r>
              <a:rPr lang="en-US" altLang="zh-CN" dirty="0"/>
              <a:t>one</a:t>
            </a:r>
            <a:r>
              <a:rPr lang="zh-CN" altLang="en-US" dirty="0"/>
              <a:t>：类型为</a:t>
            </a:r>
            <a:r>
              <a:rPr lang="en-US" altLang="zh-CN" dirty="0"/>
              <a:t>Hadoop</a:t>
            </a:r>
            <a:r>
              <a:rPr lang="zh-CN" altLang="en-US" dirty="0"/>
              <a:t>定义的 </a:t>
            </a:r>
            <a:r>
              <a:rPr lang="en-US" altLang="zh-CN" dirty="0" err="1"/>
              <a:t>IntWritable</a:t>
            </a:r>
            <a:r>
              <a:rPr lang="en-US" altLang="zh-CN" dirty="0"/>
              <a:t> </a:t>
            </a:r>
            <a:r>
              <a:rPr lang="zh-CN" altLang="en-US" dirty="0"/>
              <a:t>类型，其本质就是序列化的 </a:t>
            </a:r>
            <a:r>
              <a:rPr lang="en-US" altLang="zh-CN" dirty="0"/>
              <a:t>Integer </a:t>
            </a:r>
            <a:r>
              <a:rPr lang="zh-CN" altLang="en-US" dirty="0"/>
              <a:t>，</a:t>
            </a:r>
            <a:r>
              <a:rPr lang="en-US" altLang="zh-CN" dirty="0"/>
              <a:t>one </a:t>
            </a:r>
            <a:r>
              <a:rPr lang="zh-CN" altLang="en-US" dirty="0"/>
              <a:t>变量的值恒为 </a:t>
            </a:r>
            <a:r>
              <a:rPr lang="en-US" altLang="zh-CN" dirty="0"/>
              <a:t>1 </a:t>
            </a:r>
            <a:r>
              <a:rPr lang="zh-CN" altLang="en-US" dirty="0"/>
              <a:t>。</a:t>
            </a:r>
          </a:p>
          <a:p>
            <a:r>
              <a:rPr lang="en-US" altLang="zh-CN" dirty="0"/>
              <a:t>word</a:t>
            </a:r>
            <a:r>
              <a:rPr lang="zh-CN" altLang="en-US" dirty="0"/>
              <a:t>：因为在</a:t>
            </a:r>
            <a:r>
              <a:rPr lang="en-US" altLang="zh-CN" dirty="0" err="1"/>
              <a:t>WordCount</a:t>
            </a:r>
            <a:r>
              <a:rPr lang="zh-CN" altLang="en-US" dirty="0"/>
              <a:t>程序中，</a:t>
            </a:r>
            <a:r>
              <a:rPr lang="en-US" altLang="zh-CN" dirty="0"/>
              <a:t>Map </a:t>
            </a:r>
            <a:r>
              <a:rPr lang="zh-CN" altLang="en-US" dirty="0"/>
              <a:t>端的任务是对输入数据按照单词进行切分，每个单词为 </a:t>
            </a:r>
            <a:r>
              <a:rPr lang="en-US" altLang="zh-CN" dirty="0"/>
              <a:t>Text </a:t>
            </a:r>
            <a:r>
              <a:rPr lang="zh-CN" altLang="en-US" dirty="0"/>
              <a:t>类型。</a:t>
            </a:r>
          </a:p>
          <a:p>
            <a:endParaRPr lang="zh-CN" altLang="en-US" dirty="0"/>
          </a:p>
        </p:txBody>
      </p:sp>
    </p:spTree>
    <p:extLst>
      <p:ext uri="{BB962C8B-B14F-4D97-AF65-F5344CB8AC3E}">
        <p14:creationId xmlns:p14="http://schemas.microsoft.com/office/powerpoint/2010/main" val="4196699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这段代码为</a:t>
            </a:r>
            <a:r>
              <a:rPr lang="en-US" altLang="zh-CN" dirty="0"/>
              <a:t>Map</a:t>
            </a:r>
            <a:r>
              <a:rPr lang="zh-CN" altLang="en-US" dirty="0"/>
              <a:t>端的核心，定义了</a:t>
            </a:r>
            <a:r>
              <a:rPr lang="en-US" altLang="zh-CN" dirty="0"/>
              <a:t>Map Task </a:t>
            </a:r>
            <a:r>
              <a:rPr lang="zh-CN" altLang="en-US" dirty="0"/>
              <a:t>所需要执行的任务的具体逻辑实现。</a:t>
            </a:r>
          </a:p>
          <a:p>
            <a:r>
              <a:rPr lang="en-US" altLang="zh-CN" dirty="0"/>
              <a:t>map() </a:t>
            </a:r>
            <a:r>
              <a:rPr lang="zh-CN" altLang="en-US" dirty="0"/>
              <a:t>方法的参数为 </a:t>
            </a:r>
            <a:r>
              <a:rPr lang="en-US" altLang="zh-CN" dirty="0"/>
              <a:t>Object key, Text value, Context </a:t>
            </a:r>
            <a:r>
              <a:rPr lang="en-US" altLang="zh-CN" dirty="0" err="1"/>
              <a:t>context</a:t>
            </a:r>
            <a:r>
              <a:rPr lang="zh-CN" altLang="en-US" dirty="0"/>
              <a:t>，其中：</a:t>
            </a:r>
          </a:p>
          <a:p>
            <a:r>
              <a:rPr lang="en-US" altLang="zh-CN" dirty="0"/>
              <a:t>key</a:t>
            </a:r>
            <a:r>
              <a:rPr lang="zh-CN" altLang="en-US" dirty="0"/>
              <a:t>： 输入数据在原数据中的偏移量。</a:t>
            </a:r>
          </a:p>
          <a:p>
            <a:r>
              <a:rPr lang="en-US" altLang="zh-CN" dirty="0"/>
              <a:t>value</a:t>
            </a:r>
            <a:r>
              <a:rPr lang="zh-CN" altLang="en-US" dirty="0"/>
              <a:t>：具体的数据数据，此处为一段字符串。</a:t>
            </a:r>
          </a:p>
          <a:p>
            <a:r>
              <a:rPr lang="en-US" altLang="zh-CN" dirty="0"/>
              <a:t>context</a:t>
            </a:r>
            <a:r>
              <a:rPr lang="zh-CN" altLang="en-US" dirty="0"/>
              <a:t>：用于暂时存储 </a:t>
            </a:r>
            <a:r>
              <a:rPr lang="en-US" altLang="zh-CN" dirty="0"/>
              <a:t>map() </a:t>
            </a:r>
            <a:r>
              <a:rPr lang="zh-CN" altLang="en-US" dirty="0"/>
              <a:t>处理后的结果。</a:t>
            </a:r>
          </a:p>
          <a:p>
            <a:r>
              <a:rPr lang="zh-CN" altLang="en-US" dirty="0"/>
              <a:t>方法内部首先把输入值转化为字符串类型，并且对</a:t>
            </a:r>
            <a:r>
              <a:rPr lang="en-US" altLang="zh-CN" dirty="0"/>
              <a:t>Hadoop</a:t>
            </a:r>
            <a:r>
              <a:rPr lang="zh-CN" altLang="en-US" dirty="0"/>
              <a:t>自带的分词器 </a:t>
            </a:r>
            <a:r>
              <a:rPr lang="en-US" altLang="zh-CN" dirty="0" err="1"/>
              <a:t>StringTokenizer</a:t>
            </a:r>
            <a:r>
              <a:rPr lang="en-US" altLang="zh-CN" dirty="0"/>
              <a:t> </a:t>
            </a:r>
            <a:r>
              <a:rPr lang="zh-CN" altLang="en-US" dirty="0"/>
              <a:t>进行实例化用于存储输入数据。之后对输入数据从头开始进行切分，把字符串中的每个单词切分成</a:t>
            </a:r>
            <a:r>
              <a:rPr lang="en-US" altLang="zh-CN" dirty="0"/>
              <a:t>&lt; key, value &gt;</a:t>
            </a:r>
            <a:r>
              <a:rPr lang="zh-CN" altLang="en-US" dirty="0"/>
              <a:t>对的形式，如：</a:t>
            </a:r>
            <a:r>
              <a:rPr lang="en-US" altLang="zh-CN" dirty="0"/>
              <a:t>&lt; hello , 1&gt;</a:t>
            </a:r>
            <a:r>
              <a:rPr lang="zh-CN" altLang="en-US" dirty="0"/>
              <a:t>、</a:t>
            </a:r>
            <a:r>
              <a:rPr lang="en-US" altLang="zh-CN" dirty="0"/>
              <a:t>&lt; world, 1&gt; …</a:t>
            </a:r>
            <a:endParaRPr lang="zh-CN" altLang="en-US" dirty="0"/>
          </a:p>
        </p:txBody>
      </p:sp>
    </p:spTree>
    <p:extLst>
      <p:ext uri="{BB962C8B-B14F-4D97-AF65-F5344CB8AC3E}">
        <p14:creationId xmlns:p14="http://schemas.microsoft.com/office/powerpoint/2010/main" val="605441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443037" y="631150"/>
            <a:ext cx="9042746" cy="5656036"/>
          </a:xfrm>
          <a:prstGeom prst="rect">
            <a:avLst/>
          </a:prstGeom>
        </p:spPr>
      </p:pic>
      <p:sp>
        <p:nvSpPr>
          <p:cNvPr id="4" name="内容占位符 2"/>
          <p:cNvSpPr txBox="1">
            <a:spLocks/>
          </p:cNvSpPr>
          <p:nvPr/>
        </p:nvSpPr>
        <p:spPr>
          <a:xfrm>
            <a:off x="831272" y="5762326"/>
            <a:ext cx="10501745" cy="49879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黑体" panose="02010609060101010101" pitchFamily="49" charset="-122"/>
                <a:ea typeface="黑体" panose="02010609060101010101" pitchFamily="49" charset="-122"/>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黑体" panose="02010609060101010101" pitchFamily="49" charset="-122"/>
                <a:ea typeface="黑体" panose="02010609060101010101" pitchFamily="49" charset="-122"/>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黑体" panose="02010609060101010101" pitchFamily="49" charset="-122"/>
                <a:ea typeface="黑体" panose="02010609060101010101" pitchFamily="49" charset="-122"/>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黑体" panose="02010609060101010101" pitchFamily="49" charset="-122"/>
                <a:ea typeface="黑体" panose="02010609060101010101" pitchFamily="49" charset="-122"/>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黑体" panose="02010609060101010101" pitchFamily="49" charset="-122"/>
                <a:ea typeface="黑体" panose="02010609060101010101" pitchFamily="49" charset="-122"/>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gn="ctr">
              <a:buFont typeface="Arial" panose="020B0604020202020204"/>
              <a:buNone/>
            </a:pPr>
            <a:r>
              <a:rPr lang="zh-CN" altLang="en-US" dirty="0" smtClean="0"/>
              <a:t>对应的</a:t>
            </a:r>
            <a:r>
              <a:rPr lang="en-US" altLang="zh-CN" dirty="0" smtClean="0"/>
              <a:t>Reduce</a:t>
            </a:r>
            <a:r>
              <a:rPr lang="zh-CN" altLang="en-US" dirty="0" smtClean="0"/>
              <a:t>端代码</a:t>
            </a:r>
            <a:endParaRPr lang="zh-CN" altLang="en-US" dirty="0"/>
          </a:p>
        </p:txBody>
      </p:sp>
    </p:spTree>
    <p:extLst>
      <p:ext uri="{BB962C8B-B14F-4D97-AF65-F5344CB8AC3E}">
        <p14:creationId xmlns:p14="http://schemas.microsoft.com/office/powerpoint/2010/main" val="2546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695739"/>
            <a:ext cx="10501745" cy="5180129"/>
          </a:xfrm>
        </p:spPr>
        <p:txBody>
          <a:bodyPr>
            <a:normAutofit/>
          </a:bodyPr>
          <a:lstStyle/>
          <a:p>
            <a:pPr>
              <a:lnSpc>
                <a:spcPct val="150000"/>
              </a:lnSpc>
            </a:pPr>
            <a:r>
              <a:rPr lang="zh-CN" altLang="en-US" dirty="0"/>
              <a:t>需要注意的是牌分配得是否均匀。如果某个玩家分到的牌远多于其他玩家，那么他数牌的过程可能比其他人要慢很多，从而会影响整个数牌的进度</a:t>
            </a:r>
            <a:r>
              <a:rPr lang="zh-CN" altLang="en-US" dirty="0" smtClean="0"/>
              <a:t>。</a:t>
            </a:r>
            <a:endParaRPr lang="zh-CN" altLang="en-US" dirty="0"/>
          </a:p>
          <a:p>
            <a:pPr>
              <a:lnSpc>
                <a:spcPct val="150000"/>
              </a:lnSpc>
            </a:pPr>
            <a:r>
              <a:rPr lang="zh-CN" altLang="en-US" dirty="0"/>
              <a:t>进一步还可以问一些更有趣的问题，例如，“一摞牌的平均值是什么？”。我们可以通过合并“所有牌的值的和是什么？”及“我们有多少张牌？”这两个问题来得到答案。用这个“和”除以“牌的张数”就得到了平均值</a:t>
            </a:r>
            <a:r>
              <a:rPr lang="zh-CN" altLang="en-US" dirty="0" smtClean="0"/>
              <a:t>。</a:t>
            </a:r>
            <a:endParaRPr lang="zh-CN" altLang="en-US" dirty="0"/>
          </a:p>
          <a:p>
            <a:pPr>
              <a:lnSpc>
                <a:spcPct val="150000"/>
              </a:lnSpc>
            </a:pPr>
            <a:r>
              <a:rPr lang="en-US" altLang="zh-CN" dirty="0" err="1"/>
              <a:t>MapReduce</a:t>
            </a:r>
            <a:r>
              <a:rPr lang="en-US" altLang="zh-CN" dirty="0"/>
              <a:t> </a:t>
            </a:r>
            <a:r>
              <a:rPr lang="zh-CN" altLang="en-US" dirty="0"/>
              <a:t>算法的机制要远比数牌复杂得多，但是主体思想是一致的，即通过分散计算来分析大量数据。无论是 </a:t>
            </a:r>
            <a:r>
              <a:rPr lang="en-US" altLang="zh-CN" dirty="0"/>
              <a:t>Google</a:t>
            </a:r>
            <a:r>
              <a:rPr lang="zh-CN" altLang="en-US" dirty="0"/>
              <a:t>、百度、腾讯、</a:t>
            </a:r>
            <a:r>
              <a:rPr lang="en-US" altLang="zh-CN" dirty="0"/>
              <a:t>NASA</a:t>
            </a:r>
            <a:r>
              <a:rPr lang="zh-CN" altLang="en-US" dirty="0"/>
              <a:t>，还是小创业公司，</a:t>
            </a:r>
            <a:r>
              <a:rPr lang="en-US" altLang="zh-CN" dirty="0" err="1"/>
              <a:t>MapReduce</a:t>
            </a:r>
            <a:r>
              <a:rPr lang="en-US" altLang="zh-CN" dirty="0"/>
              <a:t> </a:t>
            </a:r>
            <a:r>
              <a:rPr lang="zh-CN" altLang="en-US" dirty="0"/>
              <a:t>都是目前分析互联网级别数据的主流方法。</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import </a:t>
            </a:r>
            <a:r>
              <a:rPr lang="en-US" altLang="zh-CN" dirty="0" err="1"/>
              <a:t>org.apache.hadoop.mapreduce.Reducer</a:t>
            </a:r>
            <a:r>
              <a:rPr lang="en-US" altLang="zh-CN" dirty="0"/>
              <a:t> </a:t>
            </a:r>
            <a:r>
              <a:rPr lang="zh-CN" altLang="en-US" dirty="0"/>
              <a:t>类的参数也是四个（</a:t>
            </a:r>
            <a:r>
              <a:rPr lang="en-US" altLang="zh-CN" dirty="0" err="1"/>
              <a:t>keyIn</a:t>
            </a:r>
            <a:r>
              <a:rPr lang="zh-CN" altLang="en-US" dirty="0"/>
              <a:t>、</a:t>
            </a:r>
            <a:r>
              <a:rPr lang="en-US" altLang="zh-CN" dirty="0" err="1"/>
              <a:t>valueIn</a:t>
            </a:r>
            <a:r>
              <a:rPr lang="zh-CN" altLang="en-US" dirty="0"/>
              <a:t>、</a:t>
            </a:r>
            <a:r>
              <a:rPr lang="en-US" altLang="zh-CN" dirty="0" err="1"/>
              <a:t>keyOut</a:t>
            </a:r>
            <a:r>
              <a:rPr lang="zh-CN" altLang="en-US" dirty="0"/>
              <a:t>、</a:t>
            </a:r>
            <a:r>
              <a:rPr lang="en-US" altLang="zh-CN" dirty="0" err="1"/>
              <a:t>valueOut</a:t>
            </a:r>
            <a:r>
              <a:rPr lang="zh-CN" altLang="en-US" dirty="0"/>
              <a:t>），即</a:t>
            </a:r>
            <a:r>
              <a:rPr lang="en-US" altLang="zh-CN" dirty="0"/>
              <a:t>Reduce</a:t>
            </a:r>
            <a:r>
              <a:rPr lang="zh-CN" altLang="en-US" dirty="0"/>
              <a:t>（）任务的输入和输出都是</a:t>
            </a:r>
            <a:r>
              <a:rPr lang="en-US" altLang="zh-CN" dirty="0"/>
              <a:t>&lt; key</a:t>
            </a:r>
            <a:r>
              <a:rPr lang="zh-CN" altLang="en-US" dirty="0"/>
              <a:t>，</a:t>
            </a:r>
            <a:r>
              <a:rPr lang="en-US" altLang="zh-CN" dirty="0"/>
              <a:t>value &gt;</a:t>
            </a:r>
            <a:r>
              <a:rPr lang="zh-CN" altLang="en-US" dirty="0"/>
              <a:t>对的形式</a:t>
            </a:r>
            <a:r>
              <a:rPr lang="zh-CN" altLang="en-US" dirty="0" smtClean="0"/>
              <a:t>。</a:t>
            </a:r>
            <a:endParaRPr lang="zh-CN" altLang="en-US" dirty="0"/>
          </a:p>
          <a:p>
            <a:r>
              <a:rPr lang="zh-CN" altLang="en-US" dirty="0"/>
              <a:t>源代码中此处各个参数意义是：</a:t>
            </a:r>
          </a:p>
          <a:p>
            <a:r>
              <a:rPr lang="en-US" altLang="zh-CN" dirty="0"/>
              <a:t>1</a:t>
            </a:r>
            <a:r>
              <a:rPr lang="zh-CN" altLang="en-US" dirty="0"/>
              <a:t>、</a:t>
            </a:r>
            <a:r>
              <a:rPr lang="en-US" altLang="zh-CN" dirty="0"/>
              <a:t>Text</a:t>
            </a:r>
            <a:r>
              <a:rPr lang="zh-CN" altLang="en-US" dirty="0"/>
              <a:t>：输入</a:t>
            </a:r>
            <a:r>
              <a:rPr lang="en-US" altLang="zh-CN" dirty="0"/>
              <a:t>&lt; key, value &gt;</a:t>
            </a:r>
            <a:r>
              <a:rPr lang="zh-CN" altLang="en-US" dirty="0"/>
              <a:t>对的</a:t>
            </a:r>
            <a:r>
              <a:rPr lang="en-US" altLang="zh-CN" dirty="0"/>
              <a:t>key</a:t>
            </a:r>
            <a:r>
              <a:rPr lang="zh-CN" altLang="en-US" dirty="0"/>
              <a:t>值，此处为一个单词</a:t>
            </a:r>
          </a:p>
          <a:p>
            <a:r>
              <a:rPr lang="en-US" altLang="zh-CN" dirty="0"/>
              <a:t>2</a:t>
            </a:r>
            <a:r>
              <a:rPr lang="zh-CN" altLang="en-US" dirty="0"/>
              <a:t>、</a:t>
            </a:r>
            <a:r>
              <a:rPr lang="en-US" altLang="zh-CN" dirty="0" err="1"/>
              <a:t>IntWritable</a:t>
            </a:r>
            <a:r>
              <a:rPr lang="zh-CN" altLang="en-US" dirty="0"/>
              <a:t>：输入</a:t>
            </a:r>
            <a:r>
              <a:rPr lang="en-US" altLang="zh-CN" dirty="0"/>
              <a:t>&lt; key, value &gt;</a:t>
            </a:r>
            <a:r>
              <a:rPr lang="zh-CN" altLang="en-US" dirty="0"/>
              <a:t>对的</a:t>
            </a:r>
            <a:r>
              <a:rPr lang="en-US" altLang="zh-CN" dirty="0"/>
              <a:t>value</a:t>
            </a:r>
            <a:r>
              <a:rPr lang="zh-CN" altLang="en-US" dirty="0"/>
              <a:t>值。</a:t>
            </a:r>
          </a:p>
          <a:p>
            <a:r>
              <a:rPr lang="en-US" altLang="zh-CN" dirty="0"/>
              <a:t>3</a:t>
            </a:r>
            <a:r>
              <a:rPr lang="zh-CN" altLang="en-US" dirty="0"/>
              <a:t>、</a:t>
            </a:r>
            <a:r>
              <a:rPr lang="en-US" altLang="zh-CN" dirty="0"/>
              <a:t>Text</a:t>
            </a:r>
            <a:r>
              <a:rPr lang="zh-CN" altLang="en-US" dirty="0"/>
              <a:t>：输出</a:t>
            </a:r>
            <a:r>
              <a:rPr lang="en-US" altLang="zh-CN" dirty="0"/>
              <a:t>&lt; key, value &gt;</a:t>
            </a:r>
            <a:r>
              <a:rPr lang="zh-CN" altLang="en-US" dirty="0"/>
              <a:t>对的</a:t>
            </a:r>
            <a:r>
              <a:rPr lang="en-US" altLang="zh-CN" dirty="0"/>
              <a:t>key</a:t>
            </a:r>
            <a:r>
              <a:rPr lang="zh-CN" altLang="en-US" dirty="0"/>
              <a:t>值，此处为一个单词</a:t>
            </a:r>
          </a:p>
          <a:p>
            <a:r>
              <a:rPr lang="en-US" altLang="zh-CN" dirty="0"/>
              <a:t>4</a:t>
            </a:r>
            <a:r>
              <a:rPr lang="zh-CN" altLang="en-US" dirty="0"/>
              <a:t>、</a:t>
            </a:r>
            <a:r>
              <a:rPr lang="en-US" altLang="zh-CN" dirty="0" err="1"/>
              <a:t>IntWritable</a:t>
            </a:r>
            <a:r>
              <a:rPr lang="zh-CN" altLang="en-US" dirty="0"/>
              <a:t>：输出</a:t>
            </a:r>
            <a:r>
              <a:rPr lang="en-US" altLang="zh-CN" dirty="0"/>
              <a:t>&lt; key, value &gt;</a:t>
            </a:r>
            <a:r>
              <a:rPr lang="zh-CN" altLang="en-US" dirty="0"/>
              <a:t>对，此处为相同单词词频累加之后的值。实际上就是一个数字。</a:t>
            </a:r>
          </a:p>
        </p:txBody>
      </p:sp>
    </p:spTree>
    <p:extLst>
      <p:ext uri="{BB962C8B-B14F-4D97-AF65-F5344CB8AC3E}">
        <p14:creationId xmlns:p14="http://schemas.microsoft.com/office/powerpoint/2010/main" val="3972793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765313"/>
            <a:ext cx="10501745" cy="5110555"/>
          </a:xfrm>
        </p:spPr>
        <p:txBody>
          <a:bodyPr>
            <a:normAutofit/>
          </a:bodyPr>
          <a:lstStyle/>
          <a:p>
            <a:r>
              <a:rPr lang="en-US" altLang="zh-CN" dirty="0"/>
              <a:t>Reduce() </a:t>
            </a:r>
            <a:r>
              <a:rPr lang="zh-CN" altLang="en-US" dirty="0"/>
              <a:t>的三个参数为：</a:t>
            </a:r>
          </a:p>
          <a:p>
            <a:r>
              <a:rPr lang="en-US" altLang="zh-CN" dirty="0"/>
              <a:t>1</a:t>
            </a:r>
            <a:r>
              <a:rPr lang="zh-CN" altLang="en-US" dirty="0"/>
              <a:t>、</a:t>
            </a:r>
            <a:r>
              <a:rPr lang="en-US" altLang="zh-CN" dirty="0"/>
              <a:t>Text</a:t>
            </a:r>
            <a:r>
              <a:rPr lang="zh-CN" altLang="en-US" dirty="0"/>
              <a:t>：输入</a:t>
            </a:r>
            <a:r>
              <a:rPr lang="en-US" altLang="zh-CN" dirty="0"/>
              <a:t>&lt; key, value &gt;</a:t>
            </a:r>
            <a:r>
              <a:rPr lang="zh-CN" altLang="en-US" dirty="0"/>
              <a:t>对的</a:t>
            </a:r>
            <a:r>
              <a:rPr lang="en-US" altLang="zh-CN" dirty="0"/>
              <a:t>key</a:t>
            </a:r>
            <a:r>
              <a:rPr lang="zh-CN" altLang="en-US" dirty="0"/>
              <a:t>值，也就是一个单词</a:t>
            </a:r>
          </a:p>
          <a:p>
            <a:r>
              <a:rPr lang="en-US" altLang="zh-CN" dirty="0"/>
              <a:t>2</a:t>
            </a:r>
            <a:r>
              <a:rPr lang="zh-CN" altLang="en-US" dirty="0"/>
              <a:t>、</a:t>
            </a:r>
            <a:r>
              <a:rPr lang="en-US" altLang="zh-CN" dirty="0"/>
              <a:t>value</a:t>
            </a:r>
            <a:r>
              <a:rPr lang="zh-CN" altLang="en-US" dirty="0"/>
              <a:t>：这个地方值得注意，在前面说到了，在</a:t>
            </a:r>
            <a:r>
              <a:rPr lang="en-US" altLang="zh-CN" dirty="0" err="1"/>
              <a:t>MapReduce</a:t>
            </a:r>
            <a:r>
              <a:rPr lang="zh-CN" altLang="en-US" dirty="0"/>
              <a:t>任务中，除了我们自定义的</a:t>
            </a:r>
            <a:r>
              <a:rPr lang="en-US" altLang="zh-CN" dirty="0"/>
              <a:t>map()</a:t>
            </a:r>
            <a:r>
              <a:rPr lang="zh-CN" altLang="en-US" dirty="0"/>
              <a:t>和</a:t>
            </a:r>
            <a:r>
              <a:rPr lang="en-US" altLang="zh-CN" dirty="0"/>
              <a:t>reduce()</a:t>
            </a:r>
            <a:r>
              <a:rPr lang="zh-CN" altLang="en-US" dirty="0"/>
              <a:t>之外，在从</a:t>
            </a:r>
            <a:r>
              <a:rPr lang="en-US" altLang="zh-CN" dirty="0" smtClean="0"/>
              <a:t>map</a:t>
            </a:r>
            <a:r>
              <a:rPr lang="zh-CN" altLang="en-US" dirty="0" smtClean="0"/>
              <a:t>到</a:t>
            </a:r>
            <a:r>
              <a:rPr lang="en-US" altLang="zh-CN" dirty="0" smtClean="0"/>
              <a:t>reduce </a:t>
            </a:r>
            <a:r>
              <a:rPr lang="zh-CN" altLang="en-US" dirty="0"/>
              <a:t>的过程中，系统会自动进行</a:t>
            </a:r>
            <a:r>
              <a:rPr lang="en-US" altLang="zh-CN" dirty="0"/>
              <a:t>combine</a:t>
            </a:r>
            <a:r>
              <a:rPr lang="zh-CN" altLang="en-US" dirty="0"/>
              <a:t>、</a:t>
            </a:r>
            <a:r>
              <a:rPr lang="en-US" altLang="zh-CN" dirty="0"/>
              <a:t>shuffle</a:t>
            </a:r>
            <a:r>
              <a:rPr lang="zh-CN" altLang="en-US" dirty="0"/>
              <a:t>、</a:t>
            </a:r>
            <a:r>
              <a:rPr lang="en-US" altLang="zh-CN" dirty="0"/>
              <a:t>sort</a:t>
            </a:r>
            <a:r>
              <a:rPr lang="zh-CN" altLang="en-US" dirty="0"/>
              <a:t>等过程对</a:t>
            </a:r>
            <a:r>
              <a:rPr lang="en-US" altLang="zh-CN" dirty="0"/>
              <a:t>map task</a:t>
            </a:r>
            <a:r>
              <a:rPr lang="zh-CN" altLang="en-US" dirty="0"/>
              <a:t>的输出进行处理，因此</a:t>
            </a:r>
            <a:r>
              <a:rPr lang="en-US" altLang="zh-CN" dirty="0"/>
              <a:t>reduce</a:t>
            </a:r>
            <a:r>
              <a:rPr lang="zh-CN" altLang="en-US" dirty="0"/>
              <a:t>端的输入数据已经不仅仅是简单的</a:t>
            </a:r>
            <a:r>
              <a:rPr lang="en-US" altLang="zh-CN" dirty="0"/>
              <a:t>&lt; key, value &gt;</a:t>
            </a:r>
            <a:r>
              <a:rPr lang="zh-CN" altLang="en-US" dirty="0"/>
              <a:t>对的形式，而是一个一系列</a:t>
            </a:r>
            <a:r>
              <a:rPr lang="en-US" altLang="zh-CN" dirty="0"/>
              <a:t>key</a:t>
            </a:r>
            <a:r>
              <a:rPr lang="zh-CN" altLang="en-US" dirty="0"/>
              <a:t>值相同的序列化结构，如：</a:t>
            </a:r>
            <a:r>
              <a:rPr lang="en-US" altLang="zh-CN" dirty="0"/>
              <a:t>&lt; hello</a:t>
            </a:r>
            <a:r>
              <a:rPr lang="zh-CN" altLang="en-US" dirty="0"/>
              <a:t>，</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2</a:t>
            </a:r>
            <a:r>
              <a:rPr lang="zh-CN" altLang="en-US" dirty="0"/>
              <a:t>，</a:t>
            </a:r>
            <a:r>
              <a:rPr lang="en-US" altLang="zh-CN" dirty="0"/>
              <a:t>3…&gt;</a:t>
            </a:r>
            <a:r>
              <a:rPr lang="zh-CN" altLang="en-US" dirty="0"/>
              <a:t>。因此，此处</a:t>
            </a:r>
            <a:r>
              <a:rPr lang="en-US" altLang="zh-CN" dirty="0"/>
              <a:t>value</a:t>
            </a:r>
            <a:r>
              <a:rPr lang="zh-CN" altLang="en-US" dirty="0"/>
              <a:t>的值就是单词后面出现的序列化的结构：（</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2</a:t>
            </a:r>
            <a:r>
              <a:rPr lang="zh-CN" altLang="en-US" dirty="0"/>
              <a:t>，</a:t>
            </a:r>
            <a:r>
              <a:rPr lang="en-US" altLang="zh-CN" dirty="0"/>
              <a:t>3…….</a:t>
            </a:r>
            <a:r>
              <a:rPr lang="zh-CN" altLang="en-US" dirty="0"/>
              <a:t>）</a:t>
            </a:r>
          </a:p>
          <a:p>
            <a:r>
              <a:rPr lang="en-US" altLang="zh-CN" dirty="0"/>
              <a:t>3</a:t>
            </a:r>
            <a:r>
              <a:rPr lang="zh-CN" altLang="en-US" dirty="0"/>
              <a:t>、</a:t>
            </a:r>
            <a:r>
              <a:rPr lang="en-US" altLang="zh-CN" dirty="0"/>
              <a:t>context</a:t>
            </a:r>
            <a:r>
              <a:rPr lang="zh-CN" altLang="en-US" dirty="0"/>
              <a:t>：临时存储</a:t>
            </a:r>
            <a:r>
              <a:rPr lang="en-US" altLang="zh-CN" dirty="0"/>
              <a:t>reduce</a:t>
            </a:r>
            <a:r>
              <a:rPr lang="zh-CN" altLang="en-US" dirty="0"/>
              <a:t>端产生的</a:t>
            </a:r>
            <a:r>
              <a:rPr lang="zh-CN" altLang="en-US" dirty="0" smtClean="0"/>
              <a:t>结果</a:t>
            </a:r>
            <a:endParaRPr lang="zh-CN" altLang="en-US" dirty="0"/>
          </a:p>
          <a:p>
            <a:r>
              <a:rPr lang="zh-CN" altLang="en-US" dirty="0" smtClean="0"/>
              <a:t>因此在</a:t>
            </a:r>
            <a:r>
              <a:rPr lang="en-US" altLang="zh-CN" dirty="0" smtClean="0"/>
              <a:t>reduce</a:t>
            </a:r>
            <a:r>
              <a:rPr lang="zh-CN" altLang="en-US" dirty="0"/>
              <a:t>端的代码中，对</a:t>
            </a:r>
            <a:r>
              <a:rPr lang="en-US" altLang="zh-CN" dirty="0"/>
              <a:t>value</a:t>
            </a:r>
            <a:r>
              <a:rPr lang="zh-CN" altLang="en-US" dirty="0"/>
              <a:t>中的值进行累加，所得到的结果就是对应</a:t>
            </a:r>
            <a:r>
              <a:rPr lang="en-US" altLang="zh-CN" dirty="0"/>
              <a:t>key </a:t>
            </a:r>
            <a:r>
              <a:rPr lang="zh-CN" altLang="en-US" dirty="0"/>
              <a:t>值的单词在文本出所出现的词频。</a:t>
            </a:r>
          </a:p>
        </p:txBody>
      </p:sp>
    </p:spTree>
    <p:extLst>
      <p:ext uri="{BB962C8B-B14F-4D97-AF65-F5344CB8AC3E}">
        <p14:creationId xmlns:p14="http://schemas.microsoft.com/office/powerpoint/2010/main" val="441321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120571" y="75986"/>
            <a:ext cx="9388941" cy="5565391"/>
          </a:xfrm>
          <a:prstGeom prst="rect">
            <a:avLst/>
          </a:prstGeom>
        </p:spPr>
      </p:pic>
      <p:sp>
        <p:nvSpPr>
          <p:cNvPr id="3" name="内容占位符 2"/>
          <p:cNvSpPr>
            <a:spLocks noGrp="1"/>
          </p:cNvSpPr>
          <p:nvPr>
            <p:ph idx="1"/>
          </p:nvPr>
        </p:nvSpPr>
        <p:spPr>
          <a:xfrm>
            <a:off x="831272" y="5641377"/>
            <a:ext cx="10501745" cy="468981"/>
          </a:xfrm>
        </p:spPr>
        <p:txBody>
          <a:bodyPr/>
          <a:lstStyle/>
          <a:p>
            <a:r>
              <a:rPr lang="zh-CN" altLang="en-US" dirty="0" smtClean="0"/>
              <a:t>在主函数中设置</a:t>
            </a:r>
            <a:r>
              <a:rPr lang="en-US" altLang="zh-CN" dirty="0" smtClean="0"/>
              <a:t>Job</a:t>
            </a:r>
            <a:r>
              <a:rPr lang="zh-CN" altLang="en-US" dirty="0" smtClean="0"/>
              <a:t>的环境，包括输入输出、</a:t>
            </a:r>
            <a:r>
              <a:rPr lang="en-US" altLang="zh-CN" dirty="0" smtClean="0"/>
              <a:t>Map</a:t>
            </a:r>
            <a:r>
              <a:rPr lang="zh-CN" altLang="en-US" dirty="0" smtClean="0"/>
              <a:t>类和</a:t>
            </a:r>
            <a:r>
              <a:rPr lang="en-US" altLang="zh-CN" dirty="0" smtClean="0"/>
              <a:t>Reduce</a:t>
            </a:r>
            <a:r>
              <a:rPr lang="zh-CN" altLang="en-US" dirty="0" smtClean="0"/>
              <a:t>类</a:t>
            </a:r>
            <a:endParaRPr lang="zh-CN" altLang="en-US" dirty="0"/>
          </a:p>
        </p:txBody>
      </p:sp>
    </p:spTree>
    <p:extLst>
      <p:ext uri="{BB962C8B-B14F-4D97-AF65-F5344CB8AC3E}">
        <p14:creationId xmlns:p14="http://schemas.microsoft.com/office/powerpoint/2010/main" val="1817836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15046" y="631150"/>
            <a:ext cx="8848725" cy="3209925"/>
          </a:xfrm>
          <a:prstGeom prst="rect">
            <a:avLst/>
          </a:prstGeom>
        </p:spPr>
      </p:pic>
    </p:spTree>
    <p:extLst>
      <p:ext uri="{BB962C8B-B14F-4D97-AF65-F5344CB8AC3E}">
        <p14:creationId xmlns:p14="http://schemas.microsoft.com/office/powerpoint/2010/main" val="1449861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70718" y="1177802"/>
            <a:ext cx="11050564" cy="4457685"/>
          </a:xfrm>
          <a:prstGeom prst="rect">
            <a:avLst/>
          </a:prstGeom>
        </p:spPr>
      </p:pic>
    </p:spTree>
    <p:extLst>
      <p:ext uri="{BB962C8B-B14F-4D97-AF65-F5344CB8AC3E}">
        <p14:creationId xmlns:p14="http://schemas.microsoft.com/office/powerpoint/2010/main" val="6194269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在终端运行：</a:t>
            </a:r>
            <a:endParaRPr lang="en-US" altLang="zh-CN" dirty="0"/>
          </a:p>
          <a:p>
            <a:r>
              <a:rPr lang="en-US" altLang="zh-CN" dirty="0" smtClean="0"/>
              <a:t>bin/</a:t>
            </a:r>
            <a:r>
              <a:rPr lang="en-US" altLang="zh-CN" dirty="0" err="1" smtClean="0"/>
              <a:t>hadoop</a:t>
            </a:r>
            <a:r>
              <a:rPr lang="en-US" altLang="zh-CN" dirty="0" smtClean="0"/>
              <a:t> </a:t>
            </a:r>
            <a:r>
              <a:rPr lang="en-US" altLang="zh-CN" dirty="0"/>
              <a:t>jar/home/user/wordmean-0.0.1.jar \</a:t>
            </a:r>
            <a:r>
              <a:rPr lang="en-US" altLang="zh-CN" dirty="0" err="1"/>
              <a:t>alibook</a:t>
            </a:r>
            <a:r>
              <a:rPr lang="en-US" altLang="zh-CN" dirty="0" smtClean="0"/>
              <a:t>.</a:t>
            </a:r>
            <a:r>
              <a:rPr lang="en-US" altLang="zh-CN" dirty="0"/>
              <a:t> </a:t>
            </a:r>
            <a:r>
              <a:rPr lang="en-US" altLang="zh-CN" dirty="0" err="1" smtClean="0"/>
              <a:t>hadoop</a:t>
            </a:r>
            <a:r>
              <a:rPr lang="en-US" altLang="zh-CN" dirty="0" smtClean="0"/>
              <a:t>. </a:t>
            </a:r>
            <a:r>
              <a:rPr lang="en-US" altLang="zh-CN" dirty="0" err="1" smtClean="0"/>
              <a:t>WordCount</a:t>
            </a:r>
            <a:r>
              <a:rPr lang="en-US" altLang="zh-CN" dirty="0" smtClean="0"/>
              <a:t> </a:t>
            </a:r>
            <a:r>
              <a:rPr lang="en-US" altLang="zh-CN" dirty="0"/>
              <a:t>/user/</a:t>
            </a:r>
            <a:r>
              <a:rPr lang="en-US" altLang="zh-CN" dirty="0" err="1"/>
              <a:t>hadoop</a:t>
            </a:r>
            <a:r>
              <a:rPr lang="en-US" altLang="zh-CN" dirty="0"/>
              <a:t>/input \ / </a:t>
            </a:r>
            <a:r>
              <a:rPr lang="en-US" altLang="zh-CN" dirty="0" smtClean="0"/>
              <a:t>user/</a:t>
            </a:r>
            <a:r>
              <a:rPr lang="en-US" altLang="zh-CN" dirty="0" err="1" smtClean="0"/>
              <a:t>hadoop</a:t>
            </a:r>
            <a:r>
              <a:rPr lang="en-US" altLang="zh-CN" dirty="0" smtClean="0"/>
              <a:t>/output</a:t>
            </a:r>
            <a:endParaRPr lang="zh-CN" altLang="en-US" dirty="0"/>
          </a:p>
          <a:p>
            <a:endParaRPr lang="zh-CN" altLang="en-US" dirty="0"/>
          </a:p>
        </p:txBody>
      </p:sp>
    </p:spTree>
    <p:extLst>
      <p:ext uri="{BB962C8B-B14F-4D97-AF65-F5344CB8AC3E}">
        <p14:creationId xmlns:p14="http://schemas.microsoft.com/office/powerpoint/2010/main" val="2469695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1151"/>
            <a:ext cx="9601196" cy="491972"/>
          </a:xfrm>
        </p:spPr>
        <p:txBody>
          <a:bodyPr>
            <a:normAutofit fontScale="90000"/>
          </a:bodyPr>
          <a:lstStyle/>
          <a:p>
            <a:r>
              <a:rPr lang="en-US" altLang="zh-CN" dirty="0" err="1" smtClean="0">
                <a:latin typeface="微软雅黑" panose="020B0503020204020204" charset="-122"/>
                <a:ea typeface="微软雅黑" panose="020B0503020204020204" charset="-122"/>
                <a:cs typeface="微软雅黑" panose="020B0503020204020204" charset="-122"/>
              </a:rPr>
              <a:t>WordMean</a:t>
            </a:r>
            <a:endParaRPr lang="en-US" dirty="0"/>
          </a:p>
        </p:txBody>
      </p:sp>
      <p:sp>
        <p:nvSpPr>
          <p:cNvPr id="3" name="Content Placeholder 2"/>
          <p:cNvSpPr>
            <a:spLocks noGrp="1"/>
          </p:cNvSpPr>
          <p:nvPr>
            <p:ph idx="1"/>
          </p:nvPr>
        </p:nvSpPr>
        <p:spPr>
          <a:xfrm>
            <a:off x="594360" y="1690688"/>
            <a:ext cx="10626918" cy="4351338"/>
          </a:xfrm>
        </p:spPr>
        <p:txBody>
          <a:bodyPr>
            <a:normAutofit/>
          </a:bodyPr>
          <a:lstStyle/>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现在 </a:t>
            </a:r>
            <a:r>
              <a:rPr lang="en-US" altLang="zh-CN" dirty="0">
                <a:latin typeface="微软雅黑" panose="020B0503020204020204" charset="-122"/>
                <a:ea typeface="微软雅黑" panose="020B0503020204020204" charset="-122"/>
                <a:cs typeface="微软雅黑" panose="020B0503020204020204" charset="-122"/>
              </a:rPr>
              <a:t>HDFS</a:t>
            </a:r>
            <a:r>
              <a:rPr lang="zh-CN" altLang="en-US" dirty="0">
                <a:latin typeface="微软雅黑" panose="020B0503020204020204" charset="-122"/>
                <a:ea typeface="微软雅黑" panose="020B0503020204020204" charset="-122"/>
                <a:cs typeface="微软雅黑" panose="020B0503020204020204" charset="-122"/>
              </a:rPr>
              <a:t>集群中有大量的</a:t>
            </a:r>
            <a:r>
              <a:rPr lang="zh-CN" altLang="en-US" dirty="0" smtClean="0">
                <a:latin typeface="微软雅黑" panose="020B0503020204020204" charset="-122"/>
                <a:ea typeface="微软雅黑" panose="020B0503020204020204" charset="-122"/>
                <a:cs typeface="微软雅黑" panose="020B0503020204020204" charset="-122"/>
              </a:rPr>
              <a:t>文件，需要</a:t>
            </a:r>
            <a:r>
              <a:rPr lang="zh-CN" altLang="en-US" dirty="0">
                <a:latin typeface="微软雅黑" panose="020B0503020204020204" charset="-122"/>
                <a:ea typeface="微软雅黑" panose="020B0503020204020204" charset="-122"/>
                <a:cs typeface="微软雅黑" panose="020B0503020204020204" charset="-122"/>
              </a:rPr>
              <a:t>统计所有文件所出现单词 的平均长度 </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其处理也可以采用 </a:t>
            </a:r>
            <a:r>
              <a:rPr lang="en-US" altLang="zh-CN" dirty="0">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方式</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计算结果最后以 </a:t>
            </a:r>
            <a:r>
              <a:rPr lang="en-US" altLang="zh-CN" dirty="0">
                <a:latin typeface="微软雅黑" panose="020B0503020204020204" charset="-122"/>
                <a:ea typeface="微软雅黑" panose="020B0503020204020204" charset="-122"/>
                <a:cs typeface="微软雅黑" panose="020B0503020204020204" charset="-122"/>
              </a:rPr>
              <a:t>HDFS</a:t>
            </a:r>
            <a:r>
              <a:rPr lang="zh-CN" altLang="en-US" dirty="0">
                <a:latin typeface="微软雅黑" panose="020B0503020204020204" charset="-122"/>
                <a:ea typeface="微软雅黑" panose="020B0503020204020204" charset="-122"/>
                <a:cs typeface="微软雅黑" panose="020B0503020204020204" charset="-122"/>
              </a:rPr>
              <a:t>文件的方式保存 </a:t>
            </a:r>
          </a:p>
          <a:p>
            <a:pPr>
              <a:lnSpc>
                <a:spcPct val="150000"/>
              </a:lnSpc>
            </a:pP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0217" y="5606590"/>
            <a:ext cx="8102800" cy="538555"/>
          </a:xfrm>
        </p:spPr>
        <p:txBody>
          <a:bodyPr/>
          <a:lstStyle/>
          <a:p>
            <a:pPr marL="0" indent="0">
              <a:buNone/>
            </a:pPr>
            <a:r>
              <a:rPr lang="en-US" altLang="zh-CN" dirty="0" smtClean="0"/>
              <a:t>Map</a:t>
            </a:r>
            <a:r>
              <a:rPr lang="zh-CN" altLang="en-US" dirty="0" smtClean="0"/>
              <a:t>端对应的代码</a:t>
            </a:r>
            <a:endParaRPr lang="zh-CN" altLang="en-US" dirty="0"/>
          </a:p>
        </p:txBody>
      </p:sp>
      <p:sp>
        <p:nvSpPr>
          <p:cNvPr id="5" name="Rectangle 2"/>
          <p:cNvSpPr>
            <a:spLocks noGrp="1" noChangeArrowheads="1"/>
          </p:cNvSpPr>
          <p:nvPr>
            <p:ph type="title"/>
          </p:nvPr>
        </p:nvSpPr>
        <p:spPr bwMode="auto">
          <a:xfrm>
            <a:off x="685800" y="509787"/>
            <a:ext cx="10883348"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0"/>
              </a:spcBef>
              <a:spcAft>
                <a:spcPts val="0"/>
              </a:spcAft>
              <a:buClrTx/>
              <a:buSzTx/>
              <a:buFontTx/>
              <a:buNone/>
              <a:tabLst/>
            </a:pPr>
            <a:r>
              <a:rPr kumimoji="0" lang="en-US"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public</a:t>
            </a:r>
            <a:r>
              <a:rPr kumimoji="0" lang="zh-CN" altLang="zh-CN" sz="3200" b="0" i="0" u="none" strike="noStrike" cap="none" normalizeH="0" baseline="0" dirty="0" smtClean="0">
                <a:ln>
                  <a:noFill/>
                </a:ln>
                <a:solidFill>
                  <a:srgbClr val="333333"/>
                </a:solidFill>
                <a:effectLst/>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static</a:t>
            </a:r>
            <a:r>
              <a:rPr kumimoji="0" lang="zh-CN" altLang="zh-CN" sz="3200" b="0" i="0" u="none" strike="noStrike" cap="none" normalizeH="0" baseline="0" dirty="0" smtClean="0">
                <a:ln>
                  <a:noFill/>
                </a:ln>
                <a:solidFill>
                  <a:srgbClr val="333333"/>
                </a:solidFill>
                <a:effectLst/>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class</a:t>
            </a:r>
            <a:r>
              <a:rPr kumimoji="0" lang="zh-CN" altLang="zh-CN" sz="3200" b="0" i="0" u="none" strike="noStrike" cap="none" normalizeH="0" baseline="0" dirty="0" smtClean="0">
                <a:ln>
                  <a:noFill/>
                </a:ln>
                <a:solidFill>
                  <a:srgbClr val="333333"/>
                </a:solidFill>
                <a:effectLst/>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WordMeanMapper </a:t>
            </a:r>
            <a:r>
              <a:rPr kumimoji="0" lang="zh-CN" altLang="zh-CN" sz="1800" b="1" i="0" u="none" strike="noStrike" cap="none" normalizeH="0" baseline="0" dirty="0" smtClean="0">
                <a:ln>
                  <a:noFill/>
                </a:ln>
                <a:solidFill>
                  <a:srgbClr val="006699"/>
                </a:solidFill>
                <a:effectLst/>
                <a:latin typeface="Arial Unicode MS"/>
                <a:ea typeface="Monaco"/>
              </a:rPr>
              <a:t>extends</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Mapper&lt;Object, Text, Text, LongWritable&gt; {</a:t>
            </a:r>
            <a:r>
              <a:rPr kumimoji="0" lang="zh-CN" altLang="zh-CN" sz="3200" b="0" i="0" u="none" strike="noStrike" cap="none" normalizeH="0" baseline="0" dirty="0" smtClean="0">
                <a:ln>
                  <a:noFill/>
                </a:ln>
                <a:solidFill>
                  <a:srgbClr val="333333"/>
                </a:solidFill>
                <a:effectLst/>
                <a:latin typeface="Arial" panose="020B0604020202020204" pitchFamily="34" charset="0"/>
                <a:ea typeface="Monaco"/>
              </a:rPr>
              <a:t> </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private</a:t>
            </a:r>
            <a:r>
              <a:rPr kumimoji="0" lang="zh-CN" altLang="zh-CN" sz="3200" b="0" i="0" u="none" strike="noStrike" cap="none" normalizeH="0" baseline="0" dirty="0" smtClean="0">
                <a:ln>
                  <a:noFill/>
                </a:ln>
                <a:solidFill>
                  <a:srgbClr val="333333"/>
                </a:solidFill>
                <a:effectLst/>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LongWritable wordLen = </a:t>
            </a:r>
            <a:r>
              <a:rPr kumimoji="0" lang="zh-CN" altLang="zh-CN" sz="1800" b="1" i="0" u="none" strike="noStrike" cap="none" normalizeH="0" baseline="0" dirty="0" smtClean="0">
                <a:ln>
                  <a:noFill/>
                </a:ln>
                <a:solidFill>
                  <a:srgbClr val="006699"/>
                </a:solidFill>
                <a:effectLst/>
                <a:latin typeface="Arial Unicode MS"/>
                <a:ea typeface="Monaco"/>
              </a:rPr>
              <a:t>new</a:t>
            </a:r>
            <a:r>
              <a:rPr kumimoji="0" lang="zh-CN" altLang="zh-CN" sz="3200" b="0" i="0" u="none" strike="noStrike" cap="none" normalizeH="0" baseline="0" dirty="0" smtClean="0">
                <a:ln>
                  <a:noFill/>
                </a:ln>
                <a:solidFill>
                  <a:srgbClr val="333333"/>
                </a:solidFill>
                <a:effectLst/>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LongWritable();</a:t>
            </a: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3200" b="0" i="0" u="none" strike="noStrike" cap="none" normalizeH="0" baseline="0" dirty="0" smtClean="0">
                <a:ln>
                  <a:noFill/>
                </a:ln>
                <a:solidFill>
                  <a:srgbClr val="333333"/>
                </a:solidFill>
                <a:effectLst/>
                <a:ea typeface="Monaco"/>
              </a:rPr>
              <a:t> </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public</a:t>
            </a:r>
            <a:r>
              <a:rPr kumimoji="0" lang="zh-CN" altLang="zh-CN" sz="3200" b="0" i="0" u="none" strike="noStrike" cap="none" normalizeH="0" baseline="0" dirty="0" smtClean="0">
                <a:ln>
                  <a:noFill/>
                </a:ln>
                <a:solidFill>
                  <a:srgbClr val="333333"/>
                </a:solidFill>
                <a:effectLst/>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void</a:t>
            </a:r>
            <a:r>
              <a:rPr kumimoji="0" lang="zh-CN" altLang="zh-CN" sz="3200" b="0" i="0" u="none" strike="noStrike" cap="none" normalizeH="0" baseline="0" dirty="0" smtClean="0">
                <a:ln>
                  <a:noFill/>
                </a:ln>
                <a:solidFill>
                  <a:srgbClr val="333333"/>
                </a:solidFill>
                <a:effectLst/>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map(Object key, Text value, Context context)</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throws</a:t>
            </a:r>
            <a:r>
              <a:rPr kumimoji="0" lang="zh-CN" altLang="zh-CN" sz="3200" b="0" i="0" u="none" strike="noStrike" cap="none" normalizeH="0" baseline="0" dirty="0" smtClean="0">
                <a:ln>
                  <a:noFill/>
                </a:ln>
                <a:solidFill>
                  <a:srgbClr val="333333"/>
                </a:solidFill>
                <a:effectLst/>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IOException, InterruptedException {</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StringTokenizer itr = </a:t>
            </a:r>
            <a:r>
              <a:rPr kumimoji="0" lang="zh-CN" altLang="zh-CN" sz="1800" b="1" i="0" u="none" strike="noStrike" cap="none" normalizeH="0" baseline="0" dirty="0" smtClean="0">
                <a:ln>
                  <a:noFill/>
                </a:ln>
                <a:solidFill>
                  <a:srgbClr val="006699"/>
                </a:solidFill>
                <a:effectLst/>
                <a:latin typeface="Arial Unicode MS"/>
                <a:ea typeface="Monaco"/>
              </a:rPr>
              <a:t>new</a:t>
            </a:r>
            <a:r>
              <a:rPr kumimoji="0" lang="zh-CN" altLang="zh-CN" sz="3200" b="0" i="0" u="none" strike="noStrike" cap="none" normalizeH="0" baseline="0" dirty="0" smtClean="0">
                <a:ln>
                  <a:noFill/>
                </a:ln>
                <a:solidFill>
                  <a:srgbClr val="333333"/>
                </a:solidFill>
                <a:effectLst/>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StringTokenizer(value.toString());</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while</a:t>
            </a:r>
            <a:r>
              <a:rPr kumimoji="0" lang="zh-CN" altLang="zh-CN" sz="3200" b="0" i="0" u="none" strike="noStrike" cap="none" normalizeH="0" baseline="0" dirty="0" smtClean="0">
                <a:ln>
                  <a:noFill/>
                </a:ln>
                <a:solidFill>
                  <a:srgbClr val="333333"/>
                </a:solidFill>
                <a:effectLst/>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(itr.hasMoreTokens()) {</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String string = itr.nextToken();</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1" i="0" u="none" strike="noStrike" cap="none" normalizeH="0" baseline="0" dirty="0" smtClean="0">
                <a:ln>
                  <a:noFill/>
                </a:ln>
                <a:solidFill>
                  <a:srgbClr val="006699"/>
                </a:solidFill>
                <a:effectLst/>
                <a:latin typeface="Arial Unicode MS"/>
                <a:ea typeface="Monaco"/>
              </a:rPr>
              <a:t>this</a:t>
            </a:r>
            <a:r>
              <a:rPr kumimoji="0" lang="zh-CN" altLang="zh-CN" sz="1800" b="0" i="0" u="none" strike="noStrike" cap="none" normalizeH="0" baseline="0" dirty="0" smtClean="0">
                <a:ln>
                  <a:noFill/>
                </a:ln>
                <a:solidFill>
                  <a:srgbClr val="000000"/>
                </a:solidFill>
                <a:effectLst/>
                <a:latin typeface="Arial Unicode MS"/>
                <a:ea typeface="Monaco"/>
              </a:rPr>
              <a:t>.wordLen.set(string.length());</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context.write(LENGTH, </a:t>
            </a:r>
            <a:r>
              <a:rPr kumimoji="0" lang="zh-CN" altLang="zh-CN" sz="1800" b="1" i="0" u="none" strike="noStrike" cap="none" normalizeH="0" baseline="0" dirty="0" smtClean="0">
                <a:ln>
                  <a:noFill/>
                </a:ln>
                <a:solidFill>
                  <a:srgbClr val="006699"/>
                </a:solidFill>
                <a:effectLst/>
                <a:latin typeface="Arial Unicode MS"/>
                <a:ea typeface="Monaco"/>
              </a:rPr>
              <a:t>this</a:t>
            </a:r>
            <a:r>
              <a:rPr kumimoji="0" lang="zh-CN" altLang="zh-CN" sz="1800" b="0" i="0" u="none" strike="noStrike" cap="none" normalizeH="0" baseline="0" dirty="0" smtClean="0">
                <a:ln>
                  <a:noFill/>
                </a:ln>
                <a:solidFill>
                  <a:srgbClr val="000000"/>
                </a:solidFill>
                <a:effectLst/>
                <a:latin typeface="Arial Unicode MS"/>
                <a:ea typeface="Monaco"/>
              </a:rPr>
              <a:t>.wordLen);</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context.write(COUNT, ONE);</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1800" b="0" i="0" u="none" strike="noStrike" cap="none" normalizeH="0" baseline="0" dirty="0" smtClean="0">
                <a:ln>
                  <a:noFill/>
                </a:ln>
                <a:solidFill>
                  <a:srgbClr val="C7254E"/>
                </a:solidFill>
                <a:effectLst/>
                <a:latin typeface="Arial Unicode MS"/>
                <a:ea typeface="Monaco"/>
              </a:rPr>
              <a:t>  </a:t>
            </a:r>
            <a:r>
              <a:rPr kumimoji="0" lang="zh-CN" altLang="zh-CN" sz="1800" b="0" i="0" u="none" strike="noStrike" cap="none" normalizeH="0" baseline="0" dirty="0" smtClean="0">
                <a:ln>
                  <a:noFill/>
                </a:ln>
                <a:solidFill>
                  <a:srgbClr val="000000"/>
                </a:solidFill>
                <a:effectLst/>
                <a:latin typeface="Arial Unicode MS"/>
                <a:ea typeface="Monaco"/>
              </a:rPr>
              <a:t>}</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ts val="0"/>
              </a:spcBef>
              <a:spcAft>
                <a:spcPts val="0"/>
              </a:spcAft>
              <a:buClrTx/>
              <a:buSzTx/>
              <a:buFontTx/>
              <a:buNone/>
              <a:tabLst/>
            </a:pPr>
            <a:r>
              <a:rPr kumimoji="0" lang="zh-CN" altLang="zh-CN" sz="3200" b="0" i="0" u="none" strike="noStrike" cap="none" normalizeH="0" baseline="0" dirty="0" smtClean="0">
                <a:ln>
                  <a:noFill/>
                </a:ln>
                <a:solidFill>
                  <a:srgbClr val="333333"/>
                </a:solidFill>
                <a:effectLst/>
                <a:latin typeface="Arial" panose="020B0604020202020204" pitchFamily="34" charset="0"/>
                <a:ea typeface="Monaco"/>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606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055167" y="5733035"/>
            <a:ext cx="3409122" cy="588251"/>
          </a:xfrm>
        </p:spPr>
        <p:txBody>
          <a:bodyPr/>
          <a:lstStyle/>
          <a:p>
            <a:pPr marL="0" indent="0">
              <a:buNone/>
            </a:pPr>
            <a:r>
              <a:rPr lang="en-US" altLang="zh-CN" dirty="0" smtClean="0"/>
              <a:t>Reduce</a:t>
            </a:r>
            <a:r>
              <a:rPr lang="zh-CN" altLang="en-US" dirty="0" smtClean="0"/>
              <a:t>端</a:t>
            </a:r>
            <a:r>
              <a:rPr lang="zh-CN" altLang="en-US" dirty="0"/>
              <a:t>对应的代码</a:t>
            </a:r>
          </a:p>
          <a:p>
            <a:endParaRPr lang="zh-CN" altLang="en-US" dirty="0"/>
          </a:p>
        </p:txBody>
      </p:sp>
      <p:sp>
        <p:nvSpPr>
          <p:cNvPr id="11" name="Rectangle 3"/>
          <p:cNvSpPr>
            <a:spLocks noChangeArrowheads="1"/>
          </p:cNvSpPr>
          <p:nvPr/>
        </p:nvSpPr>
        <p:spPr bwMode="auto">
          <a:xfrm>
            <a:off x="874643" y="295797"/>
            <a:ext cx="105156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public</a:t>
            </a:r>
            <a:r>
              <a:rPr kumimoji="0" lang="zh-CN" altLang="zh-CN" sz="3600" b="0" i="0" u="none" strike="noStrike" cap="none" normalizeH="0" baseline="0" dirty="0" smtClean="0">
                <a:ln>
                  <a:noFill/>
                </a:ln>
                <a:solidFill>
                  <a:srgbClr val="333333"/>
                </a:solidFill>
                <a:effectLst/>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static</a:t>
            </a:r>
            <a:r>
              <a:rPr kumimoji="0" lang="zh-CN" altLang="zh-CN" sz="3600" b="0" i="0" u="none" strike="noStrike" cap="none" normalizeH="0" baseline="0" dirty="0" smtClean="0">
                <a:ln>
                  <a:noFill/>
                </a:ln>
                <a:solidFill>
                  <a:srgbClr val="333333"/>
                </a:solidFill>
                <a:effectLst/>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class</a:t>
            </a:r>
            <a:r>
              <a:rPr kumimoji="0" lang="zh-CN" altLang="zh-CN" sz="3600" b="0" i="0" u="none" strike="noStrike" cap="none" normalizeH="0" baseline="0" dirty="0" smtClean="0">
                <a:ln>
                  <a:noFill/>
                </a:ln>
                <a:solidFill>
                  <a:srgbClr val="333333"/>
                </a:solidFill>
                <a:effectLst/>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WordMeanReducer </a:t>
            </a:r>
            <a:r>
              <a:rPr kumimoji="0" lang="zh-CN" altLang="zh-CN" sz="2000" b="1" i="0" u="none" strike="noStrike" cap="none" normalizeH="0" baseline="0" dirty="0" smtClean="0">
                <a:ln>
                  <a:noFill/>
                </a:ln>
                <a:solidFill>
                  <a:srgbClr val="006699"/>
                </a:solidFill>
                <a:effectLst/>
                <a:latin typeface="Arial Unicode MS"/>
                <a:ea typeface="Monaco"/>
              </a:rPr>
              <a:t>extends</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Reducer&lt;Text, LongWritable, Text, LongWritable&gt; {</a:t>
            </a:r>
            <a:r>
              <a:rPr kumimoji="0" lang="zh-CN" altLang="zh-CN" sz="3600" b="0" i="0" u="none" strike="noStrike" cap="none" normalizeH="0" baseline="0" dirty="0" smtClean="0">
                <a:ln>
                  <a:noFill/>
                </a:ln>
                <a:solidFill>
                  <a:srgbClr val="333333"/>
                </a:solidFill>
                <a:effectLst/>
                <a:latin typeface="Arial" panose="020B0604020202020204" pitchFamily="34" charset="0"/>
                <a:ea typeface="Monaco"/>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private</a:t>
            </a:r>
            <a:r>
              <a:rPr kumimoji="0" lang="zh-CN" altLang="zh-CN" sz="3600" b="0" i="0" u="none" strike="noStrike" cap="none" normalizeH="0" baseline="0" dirty="0" smtClean="0">
                <a:ln>
                  <a:noFill/>
                </a:ln>
                <a:solidFill>
                  <a:srgbClr val="333333"/>
                </a:solidFill>
                <a:effectLst/>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LongWritable sum = </a:t>
            </a:r>
            <a:r>
              <a:rPr kumimoji="0" lang="zh-CN" altLang="zh-CN" sz="2000" b="1" i="0" u="none" strike="noStrike" cap="none" normalizeH="0" baseline="0" dirty="0" smtClean="0">
                <a:ln>
                  <a:noFill/>
                </a:ln>
                <a:solidFill>
                  <a:srgbClr val="006699"/>
                </a:solidFill>
                <a:effectLst/>
                <a:latin typeface="Arial Unicode MS"/>
                <a:ea typeface="Monaco"/>
              </a:rPr>
              <a:t>new</a:t>
            </a:r>
            <a:r>
              <a:rPr kumimoji="0" lang="zh-CN" altLang="zh-CN" sz="3600" b="0" i="0" u="none" strike="noStrike" cap="none" normalizeH="0" baseline="0" dirty="0" smtClean="0">
                <a:ln>
                  <a:noFill/>
                </a:ln>
                <a:solidFill>
                  <a:srgbClr val="333333"/>
                </a:solidFill>
                <a:effectLst/>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LongWritable();</a:t>
            </a: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3600" b="0" i="0" u="none" strike="noStrike" cap="none" normalizeH="0" baseline="0" dirty="0" smtClean="0">
                <a:ln>
                  <a:noFill/>
                </a:ln>
                <a:solidFill>
                  <a:srgbClr val="333333"/>
                </a:solidFill>
                <a:effectLst/>
                <a:ea typeface="Monaco"/>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public</a:t>
            </a:r>
            <a:r>
              <a:rPr kumimoji="0" lang="zh-CN" altLang="zh-CN" sz="3600" b="0" i="0" u="none" strike="noStrike" cap="none" normalizeH="0" baseline="0" dirty="0" smtClean="0">
                <a:ln>
                  <a:noFill/>
                </a:ln>
                <a:solidFill>
                  <a:srgbClr val="333333"/>
                </a:solidFill>
                <a:effectLst/>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void</a:t>
            </a:r>
            <a:r>
              <a:rPr kumimoji="0" lang="zh-CN" altLang="zh-CN" sz="3600" b="0" i="0" u="none" strike="noStrike" cap="none" normalizeH="0" baseline="0" dirty="0" smtClean="0">
                <a:ln>
                  <a:noFill/>
                </a:ln>
                <a:solidFill>
                  <a:srgbClr val="333333"/>
                </a:solidFill>
                <a:effectLst/>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reduce(Text key, Iterable&lt;LongWritable&gt; values, Context context)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throws</a:t>
            </a:r>
            <a:r>
              <a:rPr kumimoji="0" lang="zh-CN" altLang="zh-CN" sz="3600" b="0" i="0" u="none" strike="noStrike" cap="none" normalizeH="0" baseline="0" dirty="0" smtClean="0">
                <a:ln>
                  <a:noFill/>
                </a:ln>
                <a:solidFill>
                  <a:srgbClr val="333333"/>
                </a:solidFill>
                <a:effectLst/>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IOException, InterruptedException {</a:t>
            </a:r>
            <a:r>
              <a:rPr kumimoji="0" lang="zh-CN" altLang="zh-CN" sz="3600" b="0" i="0" u="none" strike="noStrike" cap="none" normalizeH="0" baseline="0" dirty="0" smtClean="0">
                <a:ln>
                  <a:noFill/>
                </a:ln>
                <a:solidFill>
                  <a:srgbClr val="333333"/>
                </a:solidFill>
                <a:effectLst/>
                <a:latin typeface="Arial" panose="020B0604020202020204" pitchFamily="34" charset="0"/>
                <a:ea typeface="Monaco"/>
              </a:rPr>
              <a:t> </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int</a:t>
            </a:r>
            <a:r>
              <a:rPr kumimoji="0" lang="zh-CN" altLang="zh-CN" sz="3600" b="0" i="0" u="none" strike="noStrike" cap="none" normalizeH="0" baseline="0" dirty="0" smtClean="0">
                <a:ln>
                  <a:noFill/>
                </a:ln>
                <a:solidFill>
                  <a:srgbClr val="333333"/>
                </a:solidFill>
                <a:effectLst/>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theSum = </a:t>
            </a:r>
            <a:r>
              <a:rPr kumimoji="0" lang="zh-CN" altLang="zh-CN" sz="2000" b="0" i="0" u="none" strike="noStrike" cap="none" normalizeH="0" baseline="0" dirty="0" smtClean="0">
                <a:ln>
                  <a:noFill/>
                </a:ln>
                <a:solidFill>
                  <a:srgbClr val="009900"/>
                </a:solidFill>
                <a:effectLst/>
                <a:latin typeface="Arial Unicode MS"/>
                <a:ea typeface="Monaco"/>
              </a:rPr>
              <a:t>0</a:t>
            </a:r>
            <a:r>
              <a:rPr kumimoji="0" lang="zh-CN" altLang="zh-CN" sz="2000" b="0" i="0" u="none" strike="noStrike" cap="none" normalizeH="0" baseline="0" dirty="0" smtClean="0">
                <a:ln>
                  <a:noFill/>
                </a:ln>
                <a:solidFill>
                  <a:srgbClr val="000000"/>
                </a:solidFill>
                <a:effectLst/>
                <a:latin typeface="Arial Unicode MS"/>
                <a:ea typeface="Monaco"/>
              </a:rPr>
              <a: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1" i="0" u="none" strike="noStrike" cap="none" normalizeH="0" baseline="0" dirty="0" smtClean="0">
                <a:ln>
                  <a:noFill/>
                </a:ln>
                <a:solidFill>
                  <a:srgbClr val="006699"/>
                </a:solidFill>
                <a:effectLst/>
                <a:latin typeface="Arial Unicode MS"/>
                <a:ea typeface="Monaco"/>
              </a:rPr>
              <a:t>for</a:t>
            </a:r>
            <a:r>
              <a:rPr kumimoji="0" lang="zh-CN" altLang="zh-CN" sz="3600" b="0" i="0" u="none" strike="noStrike" cap="none" normalizeH="0" baseline="0" dirty="0" smtClean="0">
                <a:ln>
                  <a:noFill/>
                </a:ln>
                <a:solidFill>
                  <a:srgbClr val="333333"/>
                </a:solidFill>
                <a:effectLst/>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(LongWritable val : values) {</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theSum += val.get();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sum.set(theSum);</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context.write(key, sum);</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C7254E"/>
                </a:solidFill>
                <a:effectLst/>
                <a:latin typeface="Arial Unicode MS"/>
                <a:ea typeface="Monaco"/>
              </a:rPr>
              <a:t>  </a:t>
            </a:r>
            <a:r>
              <a:rPr kumimoji="0" lang="zh-CN" altLang="zh-CN" sz="2000" b="0" i="0" u="none" strike="noStrike" cap="none" normalizeH="0" baseline="0" dirty="0" smtClean="0">
                <a:ln>
                  <a:noFill/>
                </a:ln>
                <a:solidFill>
                  <a:srgbClr val="000000"/>
                </a:solidFill>
                <a:effectLst/>
                <a:latin typeface="Arial Unicode MS"/>
                <a:ea typeface="Monaco"/>
              </a:rPr>
              <a:t>}</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333333"/>
                </a:solidFill>
                <a:effectLst/>
                <a:latin typeface="Arial" panose="020B0604020202020204" pitchFamily="34" charset="0"/>
                <a:ea typeface="Monaco"/>
              </a:rPr>
              <a:t> </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4739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在终端运行：</a:t>
            </a:r>
            <a:endParaRPr lang="en-US" altLang="zh-CN" dirty="0" smtClean="0"/>
          </a:p>
          <a:p>
            <a:r>
              <a:rPr lang="en-US" altLang="zh-CN" dirty="0" smtClean="0"/>
              <a:t>Bin/</a:t>
            </a:r>
            <a:r>
              <a:rPr lang="en-US" altLang="zh-CN" dirty="0" err="1" smtClean="0"/>
              <a:t>hadoop</a:t>
            </a:r>
            <a:r>
              <a:rPr lang="en-US" altLang="zh-CN" dirty="0" smtClean="0"/>
              <a:t> jar/home/user/wordmean-0.0.1.jar \</a:t>
            </a:r>
            <a:r>
              <a:rPr lang="en-US" altLang="zh-CN" dirty="0" err="1" smtClean="0"/>
              <a:t>alibook.wordmean.WordMean</a:t>
            </a:r>
            <a:r>
              <a:rPr lang="en-US" altLang="zh-CN" dirty="0" smtClean="0"/>
              <a:t> /user/</a:t>
            </a:r>
            <a:r>
              <a:rPr lang="en-US" altLang="zh-CN" dirty="0" err="1" smtClean="0"/>
              <a:t>hadoop</a:t>
            </a:r>
            <a:r>
              <a:rPr lang="en-US" altLang="zh-CN" dirty="0" smtClean="0"/>
              <a:t>/input \ /</a:t>
            </a:r>
            <a:r>
              <a:rPr lang="en-US" altLang="zh-CN" dirty="0"/>
              <a:t> </a:t>
            </a:r>
            <a:r>
              <a:rPr lang="en-US" altLang="zh-CN" dirty="0" smtClean="0"/>
              <a:t>user/</a:t>
            </a:r>
            <a:r>
              <a:rPr lang="en-US" altLang="zh-CN" dirty="0" err="1" smtClean="0"/>
              <a:t>hadoop</a:t>
            </a:r>
            <a:r>
              <a:rPr lang="en-US" altLang="zh-CN" dirty="0" smtClean="0"/>
              <a:t>/</a:t>
            </a:r>
            <a:r>
              <a:rPr lang="en-US" altLang="zh-CN" dirty="0" err="1"/>
              <a:t>wordmean</a:t>
            </a:r>
            <a:r>
              <a:rPr lang="en-US" altLang="zh-CN" dirty="0" err="1" smtClean="0"/>
              <a:t>output</a:t>
            </a:r>
            <a:endParaRPr lang="zh-CN" altLang="en-US" dirty="0"/>
          </a:p>
        </p:txBody>
      </p:sp>
    </p:spTree>
    <p:extLst>
      <p:ext uri="{BB962C8B-B14F-4D97-AF65-F5344CB8AC3E}">
        <p14:creationId xmlns:p14="http://schemas.microsoft.com/office/powerpoint/2010/main" val="146597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MapReduce</a:t>
            </a:r>
            <a:r>
              <a:rPr lang="en-US" altLang="zh-CN" dirty="0"/>
              <a:t> </a:t>
            </a:r>
            <a:r>
              <a:rPr lang="zh-CN" altLang="en-US" dirty="0"/>
              <a:t>基本思想</a:t>
            </a:r>
          </a:p>
        </p:txBody>
      </p:sp>
      <p:sp>
        <p:nvSpPr>
          <p:cNvPr id="3" name="内容占位符 2"/>
          <p:cNvSpPr>
            <a:spLocks noGrp="1"/>
          </p:cNvSpPr>
          <p:nvPr>
            <p:ph idx="1"/>
          </p:nvPr>
        </p:nvSpPr>
        <p:spPr>
          <a:xfrm>
            <a:off x="831272" y="1487055"/>
            <a:ext cx="10501745" cy="4665267"/>
          </a:xfrm>
        </p:spPr>
        <p:txBody>
          <a:bodyPr>
            <a:normAutofit/>
          </a:bodyPr>
          <a:lstStyle/>
          <a:p>
            <a:r>
              <a:rPr lang="zh-CN" altLang="en-US" dirty="0"/>
              <a:t>使用 </a:t>
            </a:r>
            <a:r>
              <a:rPr lang="en-US" altLang="zh-CN" dirty="0" err="1"/>
              <a:t>MapReduce</a:t>
            </a:r>
            <a:r>
              <a:rPr lang="en-US" altLang="zh-CN" dirty="0"/>
              <a:t> </a:t>
            </a:r>
            <a:r>
              <a:rPr lang="zh-CN" altLang="en-US" dirty="0"/>
              <a:t>处理大数据的基本思想包括 </a:t>
            </a:r>
            <a:r>
              <a:rPr lang="en-US" altLang="zh-CN" dirty="0"/>
              <a:t>3 </a:t>
            </a:r>
            <a:r>
              <a:rPr lang="zh-CN" altLang="en-US" dirty="0"/>
              <a:t>个层面。首先，对大数据采取</a:t>
            </a:r>
            <a:r>
              <a:rPr lang="zh-CN" altLang="en-US" b="1" dirty="0">
                <a:solidFill>
                  <a:srgbClr val="FF0000"/>
                </a:solidFill>
              </a:rPr>
              <a:t>分而治之</a:t>
            </a:r>
            <a:r>
              <a:rPr lang="zh-CN" altLang="en-US" dirty="0"/>
              <a:t>的思想。对相互间不具有计算依赖关系的大数据实现并行处理，最自然的办法就是采取分而治之的策略</a:t>
            </a:r>
            <a:r>
              <a:rPr lang="zh-CN" altLang="en-US" dirty="0" smtClean="0"/>
              <a:t>。</a:t>
            </a:r>
            <a:endParaRPr lang="zh-CN" altLang="en-US" dirty="0"/>
          </a:p>
          <a:p>
            <a:r>
              <a:rPr lang="zh-CN" altLang="en-US" dirty="0"/>
              <a:t>其次，把分而治之的思想上升到抽象模型。为了克服 </a:t>
            </a:r>
            <a:r>
              <a:rPr lang="en-US" altLang="zh-CN" dirty="0"/>
              <a:t>MPI </a:t>
            </a:r>
            <a:r>
              <a:rPr lang="zh-CN" altLang="en-US" dirty="0"/>
              <a:t>等并行计算方法缺少高层并行编程模型这一缺陷，</a:t>
            </a:r>
            <a:r>
              <a:rPr lang="en-US" altLang="zh-CN" dirty="0" err="1"/>
              <a:t>MapReduce</a:t>
            </a:r>
            <a:r>
              <a:rPr lang="en-US" altLang="zh-CN" dirty="0"/>
              <a:t> </a:t>
            </a:r>
            <a:r>
              <a:rPr lang="zh-CN" altLang="en-US" dirty="0"/>
              <a:t>借鉴了 </a:t>
            </a:r>
            <a:r>
              <a:rPr lang="en-US" altLang="zh-CN" dirty="0"/>
              <a:t>Lisp </a:t>
            </a:r>
            <a:r>
              <a:rPr lang="zh-CN" altLang="en-US" dirty="0"/>
              <a:t>函数式语言中的思想，用 </a:t>
            </a:r>
            <a:r>
              <a:rPr lang="en-US" altLang="zh-CN" dirty="0"/>
              <a:t>Map </a:t>
            </a:r>
            <a:r>
              <a:rPr lang="zh-CN" altLang="en-US" dirty="0"/>
              <a:t>和 </a:t>
            </a:r>
            <a:r>
              <a:rPr lang="en-US" altLang="zh-CN" dirty="0"/>
              <a:t>Reduce </a:t>
            </a:r>
            <a:r>
              <a:rPr lang="zh-CN" altLang="en-US" dirty="0"/>
              <a:t>两个函数提供了高层的并行编程抽象模型</a:t>
            </a:r>
            <a:r>
              <a:rPr lang="zh-CN" altLang="en-US" dirty="0" smtClean="0"/>
              <a:t>。</a:t>
            </a:r>
            <a:endParaRPr lang="zh-CN" altLang="en-US" dirty="0"/>
          </a:p>
          <a:p>
            <a:r>
              <a:rPr lang="zh-CN" altLang="en-US" dirty="0"/>
              <a:t>最后，把分而治之的思想上升到架构层面，统一架构为程序员隐藏系统层的实现细节</a:t>
            </a:r>
            <a:r>
              <a:rPr lang="zh-CN" altLang="en-US" dirty="0" smtClean="0"/>
              <a:t>。</a:t>
            </a:r>
            <a:endParaRPr lang="en-US" altLang="zh-CN" dirty="0" smtClean="0"/>
          </a:p>
          <a:p>
            <a:r>
              <a:rPr lang="en-US" altLang="zh-CN" dirty="0"/>
              <a:t>MPI </a:t>
            </a:r>
            <a:r>
              <a:rPr lang="zh-CN" altLang="en-US" dirty="0"/>
              <a:t>等并行计算方法缺少统一的计算框架支持，程序员需要考虑数据存储、划分、分发、结果收集、错误恢复等诸多细节，为此，</a:t>
            </a:r>
            <a:r>
              <a:rPr lang="en-US" altLang="zh-CN" dirty="0" err="1"/>
              <a:t>MapReduce</a:t>
            </a:r>
            <a:r>
              <a:rPr lang="en-US" altLang="zh-CN" dirty="0"/>
              <a:t> </a:t>
            </a:r>
            <a:r>
              <a:rPr lang="zh-CN" altLang="en-US" dirty="0"/>
              <a:t>设计并提供了统一的计算框架，为程序员隐藏了绝大多数系统层面的处理细节。</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1151"/>
            <a:ext cx="9601196" cy="491972"/>
          </a:xfrm>
        </p:spPr>
        <p:txBody>
          <a:bodyPr>
            <a:normAutofit fontScale="90000"/>
          </a:bodyPr>
          <a:lstStyle/>
          <a:p>
            <a:r>
              <a:rPr lang="en-US" altLang="zh-CN" dirty="0" err="1">
                <a:latin typeface="微软雅黑" panose="020B0503020204020204" charset="-122"/>
                <a:ea typeface="微软雅黑" panose="020B0503020204020204" charset="-122"/>
                <a:cs typeface="微软雅黑" panose="020B0503020204020204" charset="-122"/>
              </a:rPr>
              <a:t>Grep</a:t>
            </a:r>
            <a:endParaRPr lang="en-US" dirty="0"/>
          </a:p>
        </p:txBody>
      </p:sp>
      <p:sp>
        <p:nvSpPr>
          <p:cNvPr id="3" name="Content Placeholder 2"/>
          <p:cNvSpPr>
            <a:spLocks noGrp="1"/>
          </p:cNvSpPr>
          <p:nvPr>
            <p:ph idx="1"/>
          </p:nvPr>
        </p:nvSpPr>
        <p:spPr>
          <a:xfrm>
            <a:off x="881003" y="1123123"/>
            <a:ext cx="10151431" cy="4905680"/>
          </a:xfrm>
        </p:spPr>
        <p:txBody>
          <a:bodyPr>
            <a:normAutofit fontScale="92500" lnSpcReduction="10000"/>
          </a:bodyPr>
          <a:lstStyle/>
          <a:p>
            <a:pPr>
              <a:lnSpc>
                <a:spcPct val="150000"/>
              </a:lnSpc>
            </a:pPr>
            <a:r>
              <a:rPr lang="en-US" altLang="zh-CN" dirty="0" err="1">
                <a:latin typeface="微软雅黑" panose="020B0503020204020204" charset="-122"/>
                <a:ea typeface="微软雅黑" panose="020B0503020204020204" charset="-122"/>
                <a:cs typeface="微软雅黑" panose="020B0503020204020204" charset="-122"/>
              </a:rPr>
              <a:t>grep</a:t>
            </a:r>
            <a:r>
              <a:rPr lang="zh-CN" altLang="en-US" dirty="0" smtClean="0">
                <a:latin typeface="微软雅黑" panose="020B0503020204020204" charset="-122"/>
                <a:ea typeface="微软雅黑" panose="020B0503020204020204" charset="-122"/>
                <a:cs typeface="微软雅黑" panose="020B0503020204020204" charset="-122"/>
              </a:rPr>
              <a:t>简介：</a:t>
            </a:r>
            <a:r>
              <a:rPr lang="en-US" altLang="zh-CN" dirty="0" smtClean="0">
                <a:latin typeface="微软雅黑" panose="020B0503020204020204" charset="-122"/>
                <a:ea typeface="微软雅黑" panose="020B0503020204020204" charset="-122"/>
                <a:cs typeface="微软雅黑" panose="020B0503020204020204" charset="-122"/>
              </a:rPr>
              <a:t>Linux</a:t>
            </a:r>
            <a:r>
              <a:rPr lang="zh-CN" altLang="en-US" dirty="0">
                <a:latin typeface="微软雅黑" panose="020B0503020204020204" charset="-122"/>
                <a:ea typeface="微软雅黑" panose="020B0503020204020204" charset="-122"/>
                <a:cs typeface="微软雅黑" panose="020B0503020204020204" charset="-122"/>
              </a:rPr>
              <a:t>系统中</a:t>
            </a:r>
            <a:r>
              <a:rPr lang="en-US" altLang="zh-CN" dirty="0" err="1">
                <a:latin typeface="微软雅黑" panose="020B0503020204020204" charset="-122"/>
                <a:ea typeface="微软雅黑" panose="020B0503020204020204" charset="-122"/>
                <a:cs typeface="微软雅黑" panose="020B0503020204020204" charset="-122"/>
              </a:rPr>
              <a:t>grep</a:t>
            </a:r>
            <a:r>
              <a:rPr lang="zh-CN" altLang="en-US" dirty="0">
                <a:latin typeface="微软雅黑" panose="020B0503020204020204" charset="-122"/>
                <a:ea typeface="微软雅黑" panose="020B0503020204020204" charset="-122"/>
                <a:cs typeface="微软雅黑" panose="020B0503020204020204" charset="-122"/>
              </a:rPr>
              <a:t>命令是一种强大的文本搜索工具，它能使用正则表达式搜索文本，并把匹 配的行打印出来。</a:t>
            </a:r>
            <a:r>
              <a:rPr lang="en-US" altLang="zh-CN" dirty="0" err="1">
                <a:latin typeface="微软雅黑" panose="020B0503020204020204" charset="-122"/>
                <a:ea typeface="微软雅黑" panose="020B0503020204020204" charset="-122"/>
                <a:cs typeface="微软雅黑" panose="020B0503020204020204" charset="-122"/>
              </a:rPr>
              <a:t>grep</a:t>
            </a:r>
            <a:r>
              <a:rPr lang="zh-CN" altLang="en-US" dirty="0">
                <a:latin typeface="微软雅黑" panose="020B0503020204020204" charset="-122"/>
                <a:ea typeface="微软雅黑" panose="020B0503020204020204" charset="-122"/>
                <a:cs typeface="微软雅黑" panose="020B0503020204020204" charset="-122"/>
              </a:rPr>
              <a:t>全称是</a:t>
            </a:r>
            <a:r>
              <a:rPr lang="en-US" altLang="zh-CN" dirty="0">
                <a:latin typeface="微软雅黑" panose="020B0503020204020204" charset="-122"/>
                <a:ea typeface="微软雅黑" panose="020B0503020204020204" charset="-122"/>
                <a:cs typeface="微软雅黑" panose="020B0503020204020204" charset="-122"/>
              </a:rPr>
              <a:t>Global Regular Expression Print</a:t>
            </a:r>
            <a:r>
              <a:rPr lang="zh-CN" altLang="en-US" dirty="0">
                <a:latin typeface="微软雅黑" panose="020B0503020204020204" charset="-122"/>
                <a:ea typeface="微软雅黑" panose="020B0503020204020204" charset="-122"/>
                <a:cs typeface="微软雅黑" panose="020B0503020204020204" charset="-122"/>
              </a:rPr>
              <a:t>，表示全局正则表达式版本，它的使用权限是所有用户</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smtClean="0">
                <a:latin typeface="微软雅黑" panose="020B0503020204020204" charset="-122"/>
                <a:ea typeface="微软雅黑" panose="020B0503020204020204" charset="-122"/>
                <a:cs typeface="微软雅黑" panose="020B0503020204020204" charset="-122"/>
              </a:rPr>
              <a:t>还是</a:t>
            </a:r>
            <a:r>
              <a:rPr lang="zh-CN" altLang="en-US" sz="2400" dirty="0">
                <a:latin typeface="微软雅黑" panose="020B0503020204020204" charset="-122"/>
                <a:ea typeface="微软雅黑" panose="020B0503020204020204" charset="-122"/>
                <a:cs typeface="微软雅黑" panose="020B0503020204020204" charset="-122"/>
              </a:rPr>
              <a:t>进行大规模文本中单词的相关</a:t>
            </a:r>
            <a:r>
              <a:rPr lang="zh-CN" altLang="en-US" sz="2400" dirty="0" smtClean="0">
                <a:latin typeface="微软雅黑" panose="020B0503020204020204" charset="-122"/>
                <a:ea typeface="微软雅黑" panose="020B0503020204020204" charset="-122"/>
                <a:cs typeface="微软雅黑" panose="020B0503020204020204" charset="-122"/>
              </a:rPr>
              <a:t>操作</a:t>
            </a:r>
            <a:r>
              <a:rPr lang="zh-CN" altLang="en-US"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现在</a:t>
            </a:r>
            <a:r>
              <a:rPr lang="zh-CN" altLang="en-US" sz="2400" dirty="0">
                <a:latin typeface="微软雅黑" panose="020B0503020204020204" charset="-122"/>
                <a:ea typeface="微软雅黑" panose="020B0503020204020204" charset="-122"/>
                <a:cs typeface="微软雅黑" panose="020B0503020204020204" charset="-122"/>
              </a:rPr>
              <a:t>希望提供类似 </a:t>
            </a:r>
            <a:r>
              <a:rPr lang="en-US" altLang="zh-CN" sz="2400" dirty="0">
                <a:latin typeface="微软雅黑" panose="020B0503020204020204" charset="-122"/>
                <a:ea typeface="微软雅黑" panose="020B0503020204020204" charset="-122"/>
                <a:cs typeface="微软雅黑" panose="020B0503020204020204" charset="-122"/>
              </a:rPr>
              <a:t>Linux</a:t>
            </a:r>
            <a:r>
              <a:rPr lang="zh-CN" altLang="en-US" sz="2400" dirty="0">
                <a:latin typeface="微软雅黑" panose="020B0503020204020204" charset="-122"/>
                <a:ea typeface="微软雅黑" panose="020B0503020204020204" charset="-122"/>
                <a:cs typeface="微软雅黑" panose="020B0503020204020204" charset="-122"/>
              </a:rPr>
              <a:t>系统中 </a:t>
            </a:r>
            <a:r>
              <a:rPr lang="en-US" altLang="zh-CN" sz="2400" dirty="0" err="1">
                <a:latin typeface="微软雅黑" panose="020B0503020204020204" charset="-122"/>
                <a:ea typeface="微软雅黑" panose="020B0503020204020204" charset="-122"/>
                <a:cs typeface="微软雅黑" panose="020B0503020204020204" charset="-122"/>
              </a:rPr>
              <a:t>Grep</a:t>
            </a:r>
            <a:r>
              <a:rPr lang="zh-CN" altLang="en-US" sz="2400" dirty="0" smtClean="0">
                <a:latin typeface="微软雅黑" panose="020B0503020204020204" charset="-122"/>
                <a:ea typeface="微软雅黑" panose="020B0503020204020204" charset="-122"/>
                <a:cs typeface="微软雅黑" panose="020B0503020204020204" charset="-122"/>
              </a:rPr>
              <a:t>命令</a:t>
            </a:r>
            <a:r>
              <a:rPr lang="zh-CN" altLang="en-US" sz="2400" dirty="0">
                <a:latin typeface="微软雅黑" panose="020B0503020204020204" charset="-122"/>
                <a:ea typeface="微软雅黑" panose="020B0503020204020204" charset="-122"/>
                <a:cs typeface="微软雅黑" panose="020B0503020204020204" charset="-122"/>
              </a:rPr>
              <a:t>的</a:t>
            </a:r>
            <a:r>
              <a:rPr lang="zh-CN" altLang="en-US" sz="2400" dirty="0" smtClean="0">
                <a:latin typeface="微软雅黑" panose="020B0503020204020204" charset="-122"/>
                <a:ea typeface="微软雅黑" panose="020B0503020204020204" charset="-122"/>
                <a:cs typeface="微软雅黑" panose="020B0503020204020204" charset="-122"/>
              </a:rPr>
              <a:t>功能，找出</a:t>
            </a:r>
            <a:r>
              <a:rPr lang="zh-CN" altLang="en-US" sz="2400" dirty="0">
                <a:latin typeface="微软雅黑" panose="020B0503020204020204" charset="-122"/>
                <a:ea typeface="微软雅黑" panose="020B0503020204020204" charset="-122"/>
                <a:cs typeface="微软雅黑" panose="020B0503020204020204" charset="-122"/>
              </a:rPr>
              <a:t>匹配目标串的所有</a:t>
            </a:r>
            <a:r>
              <a:rPr lang="zh-CN" altLang="en-US" sz="2400" dirty="0" smtClean="0">
                <a:latin typeface="微软雅黑" panose="020B0503020204020204" charset="-122"/>
                <a:ea typeface="微软雅黑" panose="020B0503020204020204" charset="-122"/>
                <a:cs typeface="微软雅黑" panose="020B0503020204020204" charset="-122"/>
              </a:rPr>
              <a:t>文件，并</a:t>
            </a:r>
            <a:r>
              <a:rPr lang="zh-CN" altLang="en-US" sz="2400" dirty="0">
                <a:latin typeface="微软雅黑" panose="020B0503020204020204" charset="-122"/>
                <a:ea typeface="微软雅黑" panose="020B0503020204020204" charset="-122"/>
                <a:cs typeface="微软雅黑" panose="020B0503020204020204" charset="-122"/>
              </a:rPr>
              <a:t>统计出每个文件中出现目标字符串的个数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在 </a:t>
            </a:r>
            <a:r>
              <a:rPr lang="en-US" altLang="zh-CN" sz="2400" dirty="0">
                <a:latin typeface="微软雅黑" panose="020B0503020204020204" charset="-122"/>
                <a:ea typeface="微软雅黑" panose="020B0503020204020204" charset="-122"/>
                <a:cs typeface="微软雅黑" panose="020B0503020204020204" charset="-122"/>
              </a:rPr>
              <a:t>Map</a:t>
            </a:r>
            <a:r>
              <a:rPr lang="zh-CN" altLang="en-US" sz="2400" dirty="0">
                <a:latin typeface="微软雅黑" panose="020B0503020204020204" charset="-122"/>
                <a:ea typeface="微软雅黑" panose="020B0503020204020204" charset="-122"/>
                <a:cs typeface="微软雅黑" panose="020B0503020204020204" charset="-122"/>
              </a:rPr>
              <a:t>阶段根据提供的文件</a:t>
            </a:r>
            <a:r>
              <a:rPr lang="en-US" altLang="zh-CN" sz="2400" dirty="0">
                <a:latin typeface="微软雅黑" panose="020B0503020204020204" charset="-122"/>
                <a:ea typeface="微软雅黑" panose="020B0503020204020204" charset="-122"/>
                <a:cs typeface="微软雅黑" panose="020B0503020204020204" charset="-122"/>
              </a:rPr>
              <a:t>split</a:t>
            </a:r>
            <a:r>
              <a:rPr lang="zh-CN" altLang="en-US" sz="2400" dirty="0">
                <a:latin typeface="微软雅黑" panose="020B0503020204020204" charset="-122"/>
                <a:ea typeface="微软雅黑" panose="020B0503020204020204" charset="-122"/>
                <a:cs typeface="微软雅黑" panose="020B0503020204020204" charset="-122"/>
              </a:rPr>
              <a:t>信息、给定的每个字符串输出 </a:t>
            </a:r>
            <a:r>
              <a:rPr lang="en-US" altLang="zh-CN" sz="2400" dirty="0" smtClean="0">
                <a:latin typeface="微软雅黑" panose="020B0503020204020204" charset="-122"/>
                <a:ea typeface="微软雅黑" panose="020B0503020204020204" charset="-122"/>
                <a:cs typeface="微软雅黑" panose="020B0503020204020204" charset="-122"/>
              </a:rPr>
              <a:t>&lt;filename,1&gt; </a:t>
            </a:r>
            <a:r>
              <a:rPr lang="zh-CN" altLang="en-US" sz="2400" dirty="0" smtClean="0">
                <a:latin typeface="微软雅黑" panose="020B0503020204020204" charset="-122"/>
                <a:ea typeface="微软雅黑" panose="020B0503020204020204" charset="-122"/>
                <a:cs typeface="微软雅黑" panose="020B0503020204020204" charset="-122"/>
              </a:rPr>
              <a:t>这样的</a:t>
            </a:r>
            <a:r>
              <a:rPr lang="zh-CN" altLang="en-US" sz="2400" dirty="0">
                <a:latin typeface="微软雅黑" panose="020B0503020204020204" charset="-122"/>
                <a:ea typeface="微软雅黑" panose="020B0503020204020204" charset="-122"/>
                <a:cs typeface="微软雅黑" panose="020B0503020204020204" charset="-122"/>
              </a:rPr>
              <a:t>键</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值对</a:t>
            </a:r>
            <a:r>
              <a:rPr lang="zh-CN" altLang="en-US" sz="2400" dirty="0" smtClean="0">
                <a:latin typeface="微软雅黑" panose="020B0503020204020204" charset="-122"/>
                <a:ea typeface="微软雅黑" panose="020B0503020204020204" charset="-122"/>
                <a:cs typeface="微软雅黑" panose="020B0503020204020204" charset="-122"/>
              </a:rPr>
              <a:t>信息</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在 </a:t>
            </a:r>
            <a:r>
              <a:rPr lang="en-US" altLang="zh-CN" sz="2400" dirty="0">
                <a:latin typeface="微软雅黑" panose="020B0503020204020204" charset="-122"/>
                <a:ea typeface="微软雅黑" panose="020B0503020204020204" charset="-122"/>
                <a:cs typeface="微软雅黑" panose="020B0503020204020204" charset="-122"/>
              </a:rPr>
              <a:t>Reduce</a:t>
            </a:r>
            <a:r>
              <a:rPr lang="zh-CN" altLang="en-US" sz="2400" dirty="0">
                <a:latin typeface="微软雅黑" panose="020B0503020204020204" charset="-122"/>
                <a:ea typeface="微软雅黑" panose="020B0503020204020204" charset="-122"/>
                <a:cs typeface="微软雅黑" panose="020B0503020204020204" charset="-122"/>
              </a:rPr>
              <a:t>阶段根据</a:t>
            </a:r>
            <a:r>
              <a:rPr lang="en-US" altLang="zh-CN" sz="2400" dirty="0">
                <a:latin typeface="微软雅黑" panose="020B0503020204020204" charset="-122"/>
                <a:ea typeface="微软雅黑" panose="020B0503020204020204" charset="-122"/>
                <a:cs typeface="微软雅黑" panose="020B0503020204020204" charset="-122"/>
              </a:rPr>
              <a:t>filename</a:t>
            </a:r>
            <a:r>
              <a:rPr lang="zh-CN" altLang="en-US" sz="2400" dirty="0">
                <a:latin typeface="微软雅黑" panose="020B0503020204020204" charset="-122"/>
                <a:ea typeface="微软雅黑" panose="020B0503020204020204" charset="-122"/>
                <a:cs typeface="微软雅黑" panose="020B0503020204020204" charset="-122"/>
              </a:rPr>
              <a:t>对 </a:t>
            </a:r>
            <a:r>
              <a:rPr lang="en-US" altLang="zh-CN" sz="2400" dirty="0">
                <a:latin typeface="微软雅黑" panose="020B0503020204020204" charset="-122"/>
                <a:ea typeface="微软雅黑" panose="020B0503020204020204" charset="-122"/>
                <a:cs typeface="微软雅黑" panose="020B0503020204020204" charset="-122"/>
              </a:rPr>
              <a:t>Map</a:t>
            </a:r>
            <a:r>
              <a:rPr lang="zh-CN" altLang="en-US" sz="2400" dirty="0">
                <a:latin typeface="微软雅黑" panose="020B0503020204020204" charset="-122"/>
                <a:ea typeface="微软雅黑" panose="020B0503020204020204" charset="-122"/>
                <a:cs typeface="微软雅黑" panose="020B0503020204020204" charset="-122"/>
              </a:rPr>
              <a:t>阶段产生的结果进行合并 </a:t>
            </a:r>
            <a:r>
              <a:rPr lang="zh-CN" altLang="en-US" sz="2400" dirty="0" smtClean="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任务目标：基于</a:t>
            </a:r>
            <a:r>
              <a:rPr lang="en-US" altLang="zh-CN" dirty="0" err="1"/>
              <a:t>MapReduce</a:t>
            </a:r>
            <a:r>
              <a:rPr lang="zh-CN" altLang="en-US" dirty="0"/>
              <a:t>实现一个分布式的</a:t>
            </a:r>
            <a:r>
              <a:rPr lang="en-US" altLang="zh-CN" dirty="0" err="1"/>
              <a:t>grep</a:t>
            </a:r>
            <a:r>
              <a:rPr lang="zh-CN" altLang="en-US" dirty="0"/>
              <a:t>。搜索哪些文本文件具有匹配的文本，并且打印出匹配的条数</a:t>
            </a:r>
            <a:r>
              <a:rPr lang="zh-CN" altLang="en-US" dirty="0" smtClean="0"/>
              <a:t>。</a:t>
            </a:r>
            <a:endParaRPr lang="en-US" altLang="zh-CN" dirty="0" smtClean="0"/>
          </a:p>
          <a:p>
            <a:r>
              <a:rPr lang="zh-CN" altLang="en-US" dirty="0"/>
              <a:t>算法</a:t>
            </a:r>
            <a:r>
              <a:rPr lang="zh-CN" altLang="en-US" dirty="0" smtClean="0"/>
              <a:t>思路：</a:t>
            </a:r>
            <a:endParaRPr lang="zh-CN" altLang="en-US" dirty="0"/>
          </a:p>
          <a:p>
            <a:r>
              <a:rPr lang="zh-CN" altLang="en-US" dirty="0"/>
              <a:t>其实该算法的实现与</a:t>
            </a:r>
            <a:r>
              <a:rPr lang="en-US" altLang="zh-CN" dirty="0" err="1"/>
              <a:t>WordCount</a:t>
            </a:r>
            <a:r>
              <a:rPr lang="zh-CN" altLang="en-US" dirty="0"/>
              <a:t>算法具有一定的相似度，或者可以说是</a:t>
            </a:r>
            <a:r>
              <a:rPr lang="en-US" altLang="zh-CN" dirty="0" err="1"/>
              <a:t>WordCount</a:t>
            </a:r>
            <a:r>
              <a:rPr lang="zh-CN" altLang="en-US" dirty="0"/>
              <a:t>的升级版，只要将</a:t>
            </a:r>
            <a:r>
              <a:rPr lang="en-US" altLang="zh-CN" dirty="0"/>
              <a:t>map</a:t>
            </a:r>
            <a:r>
              <a:rPr lang="zh-CN" altLang="en-US" dirty="0"/>
              <a:t>端进行匹配，然后</a:t>
            </a:r>
            <a:r>
              <a:rPr lang="en-US" altLang="zh-CN" dirty="0"/>
              <a:t>reduce</a:t>
            </a:r>
            <a:r>
              <a:rPr lang="zh-CN" altLang="en-US" dirty="0"/>
              <a:t>端进行计算求和即可。下面给出该算法的实现代码。</a:t>
            </a:r>
            <a:endParaRPr lang="en-US" altLang="zh-CN" dirty="0" smtClean="0"/>
          </a:p>
          <a:p>
            <a:endParaRPr lang="zh-CN" altLang="en-US" dirty="0"/>
          </a:p>
        </p:txBody>
      </p:sp>
    </p:spTree>
    <p:extLst>
      <p:ext uri="{BB962C8B-B14F-4D97-AF65-F5344CB8AC3E}">
        <p14:creationId xmlns:p14="http://schemas.microsoft.com/office/powerpoint/2010/main" val="2820306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586409"/>
            <a:ext cx="10727937" cy="5289459"/>
          </a:xfrm>
        </p:spPr>
        <p:txBody>
          <a:bodyPr vert="horz" lIns="91440" tIns="45720" rIns="91440" bIns="45720" rtlCol="0" anchor="t">
            <a:normAutofit fontScale="85000" lnSpcReduction="20000"/>
          </a:bodyPr>
          <a:lstStyle/>
          <a:p>
            <a:pPr marL="0" indent="0">
              <a:buNone/>
            </a:pPr>
            <a:r>
              <a:rPr lang="en-US" altLang="zh-CN" dirty="0">
                <a:latin typeface="Arial" panose="020B0604020202020204" pitchFamily="34" charset="0"/>
                <a:cs typeface="Arial" panose="020B0604020202020204" pitchFamily="34" charset="0"/>
              </a:rPr>
              <a:t>    public static class </a:t>
            </a:r>
            <a:r>
              <a:rPr lang="en-US" altLang="zh-CN" dirty="0" err="1">
                <a:latin typeface="Arial" panose="020B0604020202020204" pitchFamily="34" charset="0"/>
                <a:cs typeface="Arial" panose="020B0604020202020204" pitchFamily="34" charset="0"/>
              </a:rPr>
              <a:t>GrepMapper</a:t>
            </a:r>
            <a:r>
              <a:rPr lang="en-US" altLang="zh-CN" dirty="0">
                <a:latin typeface="Arial" panose="020B0604020202020204" pitchFamily="34" charset="0"/>
                <a:cs typeface="Arial" panose="020B0604020202020204" pitchFamily="34" charset="0"/>
              </a:rPr>
              <a:t> extends Mapper&lt;Object, Text, Text, </a:t>
            </a:r>
            <a:r>
              <a:rPr lang="en-US" altLang="zh-CN" dirty="0" err="1">
                <a:latin typeface="Arial" panose="020B0604020202020204" pitchFamily="34" charset="0"/>
                <a:cs typeface="Arial" panose="020B0604020202020204" pitchFamily="34" charset="0"/>
              </a:rPr>
              <a:t>IntWritable</a:t>
            </a:r>
            <a:r>
              <a:rPr lang="en-US" altLang="zh-CN" dirty="0">
                <a:latin typeface="Arial" panose="020B0604020202020204" pitchFamily="34" charset="0"/>
                <a:cs typeface="Arial" panose="020B0604020202020204" pitchFamily="34" charset="0"/>
              </a:rPr>
              <a:t>&gt; </a:t>
            </a:r>
          </a:p>
          <a:p>
            <a:pPr marL="0" indent="0">
              <a:buNone/>
            </a:pP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        public void map(Object </a:t>
            </a:r>
            <a:r>
              <a:rPr lang="en-US" altLang="zh-CN" dirty="0" err="1">
                <a:latin typeface="Arial" panose="020B0604020202020204" pitchFamily="34" charset="0"/>
                <a:cs typeface="Arial" panose="020B0604020202020204" pitchFamily="34" charset="0"/>
              </a:rPr>
              <a:t>obj</a:t>
            </a:r>
            <a:r>
              <a:rPr lang="en-US" altLang="zh-CN" dirty="0">
                <a:latin typeface="Arial" panose="020B0604020202020204" pitchFamily="34" charset="0"/>
                <a:cs typeface="Arial" panose="020B0604020202020204" pitchFamily="34" charset="0"/>
              </a:rPr>
              <a:t>, Text </a:t>
            </a:r>
            <a:r>
              <a:rPr lang="en-US" altLang="zh-CN" dirty="0" err="1">
                <a:latin typeface="Arial" panose="020B0604020202020204" pitchFamily="34" charset="0"/>
                <a:cs typeface="Arial" panose="020B0604020202020204" pitchFamily="34" charset="0"/>
              </a:rPr>
              <a:t>text</a:t>
            </a:r>
            <a:r>
              <a:rPr lang="en-US" altLang="zh-CN" dirty="0">
                <a:latin typeface="Arial" panose="020B0604020202020204" pitchFamily="34" charset="0"/>
                <a:cs typeface="Arial" panose="020B0604020202020204" pitchFamily="34" charset="0"/>
              </a:rPr>
              <a:t>, Context context)</a:t>
            </a:r>
          </a:p>
          <a:p>
            <a:pPr marL="0" indent="0">
              <a:buNone/>
            </a:pPr>
            <a:r>
              <a:rPr lang="en-US" altLang="zh-CN" dirty="0">
                <a:latin typeface="Arial" panose="020B0604020202020204" pitchFamily="34" charset="0"/>
                <a:cs typeface="Arial" panose="020B0604020202020204" pitchFamily="34" charset="0"/>
              </a:rPr>
              <a:t>                throws </a:t>
            </a:r>
            <a:r>
              <a:rPr lang="en-US" altLang="zh-CN" dirty="0" err="1">
                <a:latin typeface="Arial" panose="020B0604020202020204" pitchFamily="34" charset="0"/>
                <a:cs typeface="Arial" panose="020B0604020202020204" pitchFamily="34" charset="0"/>
              </a:rPr>
              <a:t>IOException</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InterruptedException</a:t>
            </a: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            String pattern = </a:t>
            </a:r>
            <a:r>
              <a:rPr lang="en-US" altLang="zh-CN" dirty="0" err="1">
                <a:latin typeface="Arial" panose="020B0604020202020204" pitchFamily="34" charset="0"/>
                <a:cs typeface="Arial" panose="020B0604020202020204" pitchFamily="34" charset="0"/>
              </a:rPr>
              <a:t>context.getConfiguration</a:t>
            </a:r>
            <a:r>
              <a:rPr lang="en-US" altLang="zh-CN" dirty="0">
                <a:latin typeface="Arial" panose="020B0604020202020204" pitchFamily="34" charset="0"/>
                <a:cs typeface="Arial" panose="020B0604020202020204" pitchFamily="34" charset="0"/>
              </a:rPr>
              <a:t>().get("</a:t>
            </a:r>
            <a:r>
              <a:rPr lang="en-US" altLang="zh-CN" dirty="0" err="1">
                <a:latin typeface="Arial" panose="020B0604020202020204" pitchFamily="34" charset="0"/>
                <a:cs typeface="Arial" panose="020B0604020202020204" pitchFamily="34" charset="0"/>
              </a:rPr>
              <a:t>grep</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System.out.println</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split.getPath</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toString</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String </a:t>
            </a:r>
            <a:r>
              <a:rPr lang="en-US" altLang="zh-CN" dirty="0" err="1">
                <a:latin typeface="Arial" panose="020B0604020202020204" pitchFamily="34" charset="0"/>
                <a:cs typeface="Arial" panose="020B0604020202020204" pitchFamily="34" charset="0"/>
              </a:rPr>
              <a:t>str</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text.toString</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Pattern r = </a:t>
            </a:r>
            <a:r>
              <a:rPr lang="en-US" altLang="zh-CN" dirty="0" err="1">
                <a:latin typeface="Arial" panose="020B0604020202020204" pitchFamily="34" charset="0"/>
                <a:cs typeface="Arial" panose="020B0604020202020204" pitchFamily="34" charset="0"/>
              </a:rPr>
              <a:t>Pattern.compile</a:t>
            </a:r>
            <a:r>
              <a:rPr lang="en-US" altLang="zh-CN" dirty="0">
                <a:latin typeface="Arial" panose="020B0604020202020204" pitchFamily="34" charset="0"/>
                <a:cs typeface="Arial" panose="020B0604020202020204" pitchFamily="34" charset="0"/>
              </a:rPr>
              <a:t>(pattern);</a:t>
            </a:r>
          </a:p>
          <a:p>
            <a:pPr marL="0" indent="0">
              <a:buNone/>
            </a:pPr>
            <a:r>
              <a:rPr lang="en-US" altLang="zh-CN" dirty="0">
                <a:latin typeface="Arial" panose="020B0604020202020204" pitchFamily="34" charset="0"/>
                <a:cs typeface="Arial" panose="020B0604020202020204" pitchFamily="34" charset="0"/>
              </a:rPr>
              <a:t>            Matcher m = </a:t>
            </a:r>
            <a:r>
              <a:rPr lang="en-US" altLang="zh-CN" dirty="0" err="1">
                <a:latin typeface="Arial" panose="020B0604020202020204" pitchFamily="34" charset="0"/>
                <a:cs typeface="Arial" panose="020B0604020202020204" pitchFamily="34" charset="0"/>
              </a:rPr>
              <a:t>r.matcher</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str</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if (</a:t>
            </a:r>
            <a:r>
              <a:rPr lang="en-US" altLang="zh-CN" dirty="0" err="1">
                <a:latin typeface="Arial" panose="020B0604020202020204" pitchFamily="34" charset="0"/>
                <a:cs typeface="Arial" panose="020B0604020202020204" pitchFamily="34" charset="0"/>
              </a:rPr>
              <a:t>m.find</a:t>
            </a: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FileSplit</a:t>
            </a:r>
            <a:r>
              <a:rPr lang="en-US" altLang="zh-CN" dirty="0">
                <a:latin typeface="Arial" panose="020B0604020202020204" pitchFamily="34" charset="0"/>
                <a:cs typeface="Arial" panose="020B0604020202020204" pitchFamily="34" charset="0"/>
              </a:rPr>
              <a:t> split = (</a:t>
            </a:r>
            <a:r>
              <a:rPr lang="en-US" altLang="zh-CN" dirty="0" err="1">
                <a:latin typeface="Arial" panose="020B0604020202020204" pitchFamily="34" charset="0"/>
                <a:cs typeface="Arial" panose="020B0604020202020204" pitchFamily="34" charset="0"/>
              </a:rPr>
              <a:t>FileSplit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context.getInputSplit</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String filename = </a:t>
            </a:r>
            <a:r>
              <a:rPr lang="en-US" altLang="zh-CN" dirty="0" err="1">
                <a:latin typeface="Arial" panose="020B0604020202020204" pitchFamily="34" charset="0"/>
                <a:cs typeface="Arial" panose="020B0604020202020204" pitchFamily="34" charset="0"/>
              </a:rPr>
              <a:t>split.getPath</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getName</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context.write</a:t>
            </a:r>
            <a:r>
              <a:rPr lang="en-US" altLang="zh-CN" dirty="0">
                <a:latin typeface="Arial" panose="020B0604020202020204" pitchFamily="34" charset="0"/>
                <a:cs typeface="Arial" panose="020B0604020202020204" pitchFamily="34" charset="0"/>
              </a:rPr>
              <a:t>(new Text(filename), new </a:t>
            </a:r>
            <a:r>
              <a:rPr lang="en-US" altLang="zh-CN" dirty="0" err="1">
                <a:latin typeface="Arial" panose="020B0604020202020204" pitchFamily="34" charset="0"/>
                <a:cs typeface="Arial" panose="020B0604020202020204" pitchFamily="34" charset="0"/>
              </a:rPr>
              <a:t>IntWritable</a:t>
            </a:r>
            <a:r>
              <a:rPr lang="en-US" altLang="zh-CN" dirty="0">
                <a:latin typeface="Arial" panose="020B0604020202020204" pitchFamily="34" charset="0"/>
                <a:cs typeface="Arial" panose="020B0604020202020204" pitchFamily="34" charset="0"/>
              </a:rPr>
              <a:t>(1));</a:t>
            </a:r>
          </a:p>
          <a:p>
            <a:pPr marL="0" indent="0">
              <a:buNone/>
            </a:pPr>
            <a:r>
              <a:rPr lang="en-US" altLang="zh-CN" dirty="0">
                <a:latin typeface="Arial" panose="020B0604020202020204" pitchFamily="34" charset="0"/>
                <a:cs typeface="Arial" panose="020B0604020202020204" pitchFamily="34" charset="0"/>
              </a:rPr>
              <a:t>            }     }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285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1516873"/>
            <a:ext cx="10787571" cy="4388813"/>
          </a:xfrm>
        </p:spPr>
        <p:txBody>
          <a:bodyPr>
            <a:normAutofit fontScale="92500" lnSpcReduction="20000"/>
          </a:bodyPr>
          <a:lstStyle/>
          <a:p>
            <a:pPr marL="0" indent="0">
              <a:buNone/>
            </a:pPr>
            <a:r>
              <a:rPr lang="en-US" altLang="zh-CN" dirty="0">
                <a:latin typeface="Arial" panose="020B0604020202020204" pitchFamily="34" charset="0"/>
                <a:cs typeface="Arial" panose="020B0604020202020204" pitchFamily="34" charset="0"/>
              </a:rPr>
              <a:t>public static class </a:t>
            </a:r>
            <a:r>
              <a:rPr lang="en-US" altLang="zh-CN" dirty="0" err="1">
                <a:latin typeface="Arial" panose="020B0604020202020204" pitchFamily="34" charset="0"/>
                <a:cs typeface="Arial" panose="020B0604020202020204" pitchFamily="34" charset="0"/>
              </a:rPr>
              <a:t>GrepReducer</a:t>
            </a:r>
            <a:r>
              <a:rPr lang="en-US" altLang="zh-CN" dirty="0">
                <a:latin typeface="Arial" panose="020B0604020202020204" pitchFamily="34" charset="0"/>
                <a:cs typeface="Arial" panose="020B0604020202020204" pitchFamily="34" charset="0"/>
              </a:rPr>
              <a:t> extends Reducer&lt;Text, </a:t>
            </a:r>
            <a:r>
              <a:rPr lang="en-US" altLang="zh-CN" dirty="0" err="1">
                <a:latin typeface="Arial" panose="020B0604020202020204" pitchFamily="34" charset="0"/>
                <a:cs typeface="Arial" panose="020B0604020202020204" pitchFamily="34" charset="0"/>
              </a:rPr>
              <a:t>IntWritable</a:t>
            </a:r>
            <a:r>
              <a:rPr lang="en-US" altLang="zh-CN" dirty="0">
                <a:latin typeface="Arial" panose="020B0604020202020204" pitchFamily="34" charset="0"/>
                <a:cs typeface="Arial" panose="020B0604020202020204" pitchFamily="34" charset="0"/>
              </a:rPr>
              <a:t>, Text, </a:t>
            </a:r>
            <a:r>
              <a:rPr lang="en-US" altLang="zh-CN" dirty="0" err="1">
                <a:latin typeface="Arial" panose="020B0604020202020204" pitchFamily="34" charset="0"/>
                <a:cs typeface="Arial" panose="020B0604020202020204" pitchFamily="34" charset="0"/>
              </a:rPr>
              <a:t>IntWritable</a:t>
            </a:r>
            <a:r>
              <a:rPr lang="en-US" altLang="zh-CN" dirty="0">
                <a:latin typeface="Arial" panose="020B0604020202020204" pitchFamily="34" charset="0"/>
                <a:cs typeface="Arial" panose="020B0604020202020204" pitchFamily="34" charset="0"/>
              </a:rPr>
              <a:t>&gt; {</a:t>
            </a:r>
          </a:p>
          <a:p>
            <a:pPr marL="0" indent="0">
              <a:buNone/>
            </a:pPr>
            <a:r>
              <a:rPr lang="en-US" altLang="zh-CN" dirty="0">
                <a:latin typeface="Arial" panose="020B0604020202020204" pitchFamily="34" charset="0"/>
                <a:cs typeface="Arial" panose="020B0604020202020204" pitchFamily="34" charset="0"/>
              </a:rPr>
              <a:t>        public void reduce(Text </a:t>
            </a:r>
            <a:r>
              <a:rPr lang="en-US" altLang="zh-CN" dirty="0" err="1">
                <a:latin typeface="Arial" panose="020B0604020202020204" pitchFamily="34" charset="0"/>
                <a:cs typeface="Arial" panose="020B0604020202020204" pitchFamily="34" charset="0"/>
              </a:rPr>
              <a:t>text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Iterable</a:t>
            </a:r>
            <a:r>
              <a:rPr lang="en-US" altLang="zh-CN" dirty="0">
                <a:latin typeface="Arial" panose="020B0604020202020204" pitchFamily="34" charset="0"/>
                <a:cs typeface="Arial" panose="020B0604020202020204" pitchFamily="34" charset="0"/>
              </a:rPr>
              <a:t>&lt;</a:t>
            </a:r>
            <a:r>
              <a:rPr lang="en-US" altLang="zh-CN" dirty="0" err="1">
                <a:latin typeface="Arial" panose="020B0604020202020204" pitchFamily="34" charset="0"/>
                <a:cs typeface="Arial" panose="020B0604020202020204" pitchFamily="34" charset="0"/>
              </a:rPr>
              <a:t>IntWritable</a:t>
            </a:r>
            <a:r>
              <a:rPr lang="en-US" altLang="zh-CN" dirty="0">
                <a:latin typeface="Arial" panose="020B0604020202020204" pitchFamily="34" charset="0"/>
                <a:cs typeface="Arial" panose="020B0604020202020204" pitchFamily="34" charset="0"/>
              </a:rPr>
              <a:t>&gt; values,</a:t>
            </a:r>
          </a:p>
          <a:p>
            <a:pPr marL="0" indent="0">
              <a:buNone/>
            </a:pPr>
            <a:r>
              <a:rPr lang="en-US" altLang="zh-CN" dirty="0">
                <a:latin typeface="Arial" panose="020B0604020202020204" pitchFamily="34" charset="0"/>
                <a:cs typeface="Arial" panose="020B0604020202020204" pitchFamily="34" charset="0"/>
              </a:rPr>
              <a:t>                Context context) throws </a:t>
            </a:r>
            <a:r>
              <a:rPr lang="en-US" altLang="zh-CN" dirty="0" err="1">
                <a:latin typeface="Arial" panose="020B0604020202020204" pitchFamily="34" charset="0"/>
                <a:cs typeface="Arial" panose="020B0604020202020204" pitchFamily="34" charset="0"/>
              </a:rPr>
              <a:t>IOException</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InterruptedException</a:t>
            </a: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sum = 0;</a:t>
            </a:r>
          </a:p>
          <a:p>
            <a:pPr marL="0" indent="0">
              <a:buNone/>
            </a:pPr>
            <a:r>
              <a:rPr lang="en-US" altLang="zh-CN" dirty="0">
                <a:latin typeface="Arial" panose="020B0604020202020204" pitchFamily="34" charset="0"/>
                <a:cs typeface="Arial" panose="020B0604020202020204" pitchFamily="34" charset="0"/>
              </a:rPr>
              <a:t>            for (</a:t>
            </a:r>
            <a:r>
              <a:rPr lang="en-US" altLang="zh-CN" dirty="0" err="1">
                <a:latin typeface="Arial" panose="020B0604020202020204" pitchFamily="34" charset="0"/>
                <a:cs typeface="Arial" panose="020B0604020202020204" pitchFamily="34" charset="0"/>
              </a:rPr>
              <a:t>IntWritable</a:t>
            </a:r>
            <a:r>
              <a:rPr lang="en-US" altLang="zh-CN" dirty="0">
                <a:latin typeface="Arial" panose="020B0604020202020204" pitchFamily="34" charset="0"/>
                <a:cs typeface="Arial" panose="020B0604020202020204" pitchFamily="34" charset="0"/>
              </a:rPr>
              <a:t> t : values) {</a:t>
            </a:r>
          </a:p>
          <a:p>
            <a:pPr marL="0" indent="0">
              <a:buNone/>
            </a:pPr>
            <a:r>
              <a:rPr lang="en-US" altLang="zh-CN" dirty="0">
                <a:latin typeface="Arial" panose="020B0604020202020204" pitchFamily="34" charset="0"/>
                <a:cs typeface="Arial" panose="020B0604020202020204" pitchFamily="34" charset="0"/>
              </a:rPr>
              <a:t>                sum += </a:t>
            </a:r>
            <a:r>
              <a:rPr lang="en-US" altLang="zh-CN" dirty="0" err="1">
                <a:latin typeface="Arial" panose="020B0604020202020204" pitchFamily="34" charset="0"/>
                <a:cs typeface="Arial" panose="020B0604020202020204" pitchFamily="34" charset="0"/>
              </a:rPr>
              <a:t>t.get</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context.write</a:t>
            </a:r>
            <a:r>
              <a:rPr lang="en-US" altLang="zh-CN" dirty="0">
                <a:latin typeface="Arial" panose="020B0604020202020204" pitchFamily="34" charset="0"/>
                <a:cs typeface="Arial" panose="020B0604020202020204" pitchFamily="34" charset="0"/>
              </a:rPr>
              <a:t>(text, new </a:t>
            </a:r>
            <a:r>
              <a:rPr lang="en-US" altLang="zh-CN" dirty="0" err="1">
                <a:latin typeface="Arial" panose="020B0604020202020204" pitchFamily="34" charset="0"/>
                <a:cs typeface="Arial" panose="020B0604020202020204" pitchFamily="34" charset="0"/>
              </a:rPr>
              <a:t>IntWritable</a:t>
            </a:r>
            <a:r>
              <a:rPr lang="en-US" altLang="zh-CN" dirty="0">
                <a:latin typeface="Arial" panose="020B0604020202020204" pitchFamily="34" charset="0"/>
                <a:cs typeface="Arial" panose="020B0604020202020204" pitchFamily="34" charset="0"/>
              </a:rPr>
              <a:t>(sum));</a:t>
            </a:r>
          </a:p>
          <a:p>
            <a:pPr marL="0" indent="0">
              <a:buNone/>
            </a:pP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481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725557"/>
            <a:ext cx="10501745" cy="5150311"/>
          </a:xfrm>
        </p:spPr>
        <p:txBody>
          <a:bodyPr vert="horz" lIns="91440" tIns="45720" rIns="91440" bIns="45720" rtlCol="0" anchor="t">
            <a:normAutofit/>
          </a:bodyPr>
          <a:lstStyle/>
          <a:p>
            <a:pPr marL="0" indent="0">
              <a:buNone/>
            </a:pPr>
            <a:r>
              <a:rPr lang="en-US" altLang="zh-CN" dirty="0">
                <a:latin typeface="Arial" panose="020B0604020202020204" pitchFamily="34" charset="0"/>
                <a:cs typeface="Arial" panose="020B0604020202020204" pitchFamily="34" charset="0"/>
              </a:rPr>
              <a:t>public static void main(String[] </a:t>
            </a:r>
            <a:r>
              <a:rPr lang="en-US" altLang="zh-CN" dirty="0" err="1">
                <a:latin typeface="Arial" panose="020B0604020202020204" pitchFamily="34" charset="0"/>
                <a:cs typeface="Arial" panose="020B0604020202020204" pitchFamily="34" charset="0"/>
              </a:rPr>
              <a:t>args</a:t>
            </a:r>
            <a:r>
              <a:rPr lang="en-US" altLang="zh-CN" dirty="0">
                <a:latin typeface="Arial" panose="020B0604020202020204" pitchFamily="34" charset="0"/>
                <a:cs typeface="Arial" panose="020B0604020202020204" pitchFamily="34" charset="0"/>
              </a:rPr>
              <a:t>) throws </a:t>
            </a:r>
            <a:r>
              <a:rPr lang="en-US" altLang="zh-CN" dirty="0" err="1">
                <a:latin typeface="Arial" panose="020B0604020202020204" pitchFamily="34" charset="0"/>
                <a:cs typeface="Arial" panose="020B0604020202020204" pitchFamily="34" charset="0"/>
              </a:rPr>
              <a:t>IOException</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ClassNotFoundException</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InterruptedException</a:t>
            </a: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        Configuration </a:t>
            </a:r>
            <a:r>
              <a:rPr lang="en-US" altLang="zh-CN" dirty="0" err="1">
                <a:latin typeface="Arial" panose="020B0604020202020204" pitchFamily="34" charset="0"/>
                <a:cs typeface="Arial" panose="020B0604020202020204" pitchFamily="34" charset="0"/>
              </a:rPr>
              <a:t>conf</a:t>
            </a:r>
            <a:r>
              <a:rPr lang="en-US" altLang="zh-CN" dirty="0">
                <a:latin typeface="Arial" panose="020B0604020202020204" pitchFamily="34" charset="0"/>
                <a:cs typeface="Arial" panose="020B0604020202020204" pitchFamily="34" charset="0"/>
              </a:rPr>
              <a:t> = new Configuration();</a:t>
            </a:r>
          </a:p>
          <a:p>
            <a:pPr marL="0" indent="0">
              <a:buNone/>
            </a:pPr>
            <a:r>
              <a:rPr lang="en-US" altLang="zh-CN" dirty="0">
                <a:latin typeface="Arial" panose="020B0604020202020204" pitchFamily="34" charset="0"/>
                <a:cs typeface="Arial" panose="020B0604020202020204" pitchFamily="34" charset="0"/>
              </a:rPr>
              <a:t>        String pattern = ".22*.";//</a:t>
            </a:r>
            <a:r>
              <a:rPr lang="zh-CN" altLang="en-US" dirty="0">
                <a:latin typeface="Arial" panose="020B0604020202020204" pitchFamily="34" charset="0"/>
                <a:cs typeface="Arial" panose="020B0604020202020204" pitchFamily="34" charset="0"/>
              </a:rPr>
              <a:t>匹配含有</a:t>
            </a:r>
            <a:r>
              <a:rPr lang="en-US" altLang="zh-CN" dirty="0">
                <a:latin typeface="Arial" panose="020B0604020202020204" pitchFamily="34" charset="0"/>
                <a:cs typeface="Arial" panose="020B0604020202020204" pitchFamily="34" charset="0"/>
              </a:rPr>
              <a:t>w</a:t>
            </a:r>
            <a:r>
              <a:rPr lang="zh-CN" altLang="en-US" dirty="0">
                <a:latin typeface="Arial" panose="020B0604020202020204" pitchFamily="34" charset="0"/>
                <a:cs typeface="Arial" panose="020B0604020202020204" pitchFamily="34" charset="0"/>
              </a:rPr>
              <a:t>字符</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这里修改我们需要匹配的模式</a:t>
            </a:r>
          </a:p>
          <a:p>
            <a:pPr marL="0" indent="0">
              <a:buNone/>
            </a:pPr>
            <a:r>
              <a:rPr lang="zh-CN" altLang="en-US"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conf.set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grep</a:t>
            </a:r>
            <a:r>
              <a:rPr lang="en-US" altLang="zh-CN" dirty="0">
                <a:latin typeface="Arial" panose="020B0604020202020204" pitchFamily="34" charset="0"/>
                <a:cs typeface="Arial" panose="020B0604020202020204" pitchFamily="34" charset="0"/>
              </a:rPr>
              <a:t>", pattern);// </a:t>
            </a:r>
            <a:r>
              <a:rPr lang="zh-CN" altLang="en-US" dirty="0">
                <a:latin typeface="Arial" panose="020B0604020202020204" pitchFamily="34" charset="0"/>
                <a:cs typeface="Arial" panose="020B0604020202020204" pitchFamily="34" charset="0"/>
              </a:rPr>
              <a:t>在这里设置需要匹配的正则表达式</a:t>
            </a:r>
          </a:p>
          <a:p>
            <a:pPr marL="0" indent="0">
              <a:buNone/>
            </a:pP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Job </a:t>
            </a:r>
            <a:r>
              <a:rPr lang="en-US" altLang="zh-CN" dirty="0" err="1">
                <a:latin typeface="Arial" panose="020B0604020202020204" pitchFamily="34" charset="0"/>
                <a:cs typeface="Arial" panose="020B0604020202020204" pitchFamily="34" charset="0"/>
              </a:rPr>
              <a:t>job</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Job.getInstance</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conf</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grep</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job.setJarByClass</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testGrep.class</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job.setMapperClass</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GrepMapper.class</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job.setReducerClass</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GrepReducer.class</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job.setCombinerClass</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GrepReducer.class</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56888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1272" y="725557"/>
            <a:ext cx="10501745" cy="5150311"/>
          </a:xfrm>
        </p:spPr>
        <p:txBody>
          <a:bodyPr vert="horz" lIns="91440" tIns="45720" rIns="91440" bIns="45720" rtlCol="0" anchor="t">
            <a:normAutofit fontScale="92500" lnSpcReduction="20000"/>
          </a:bodyPr>
          <a:lstStyle/>
          <a:p>
            <a:pPr marL="0" indent="0">
              <a:buNone/>
            </a:pP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job.setOutputKeyClass</a:t>
            </a:r>
            <a:r>
              <a:rPr lang="en-US" altLang="zh-CN" dirty="0" smtClean="0">
                <a:latin typeface="Arial" panose="020B0604020202020204" pitchFamily="34" charset="0"/>
                <a:cs typeface="Arial" panose="020B0604020202020204" pitchFamily="34" charset="0"/>
              </a:rPr>
              <a:t>(</a:t>
            </a:r>
            <a:r>
              <a:rPr lang="en-US" altLang="zh-CN" dirty="0" err="1" smtClean="0">
                <a:latin typeface="Arial" panose="020B0604020202020204" pitchFamily="34" charset="0"/>
                <a:cs typeface="Arial" panose="020B0604020202020204" pitchFamily="34" charset="0"/>
              </a:rPr>
              <a:t>Text.class</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job.setOutputValueClass</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IntWritable.class</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下面根据具体情况进行修改</a:t>
            </a:r>
          </a:p>
          <a:p>
            <a:pPr marL="0" indent="0">
              <a:buNone/>
            </a:pP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String args1 = "</a:t>
            </a:r>
            <a:r>
              <a:rPr lang="en-US" altLang="zh-CN" dirty="0" err="1">
                <a:latin typeface="Arial" panose="020B0604020202020204" pitchFamily="34" charset="0"/>
                <a:cs typeface="Arial" panose="020B0604020202020204" pitchFamily="34" charset="0"/>
              </a:rPr>
              <a:t>hdfs</a:t>
            </a:r>
            <a:r>
              <a:rPr lang="en-US" altLang="zh-CN" dirty="0">
                <a:latin typeface="Arial" panose="020B0604020202020204" pitchFamily="34" charset="0"/>
                <a:cs typeface="Arial" panose="020B0604020202020204" pitchFamily="34" charset="0"/>
              </a:rPr>
              <a:t>://172.16.47.128:9000/user/</a:t>
            </a:r>
            <a:r>
              <a:rPr lang="en-US" altLang="zh-CN" dirty="0" err="1">
                <a:latin typeface="Arial" panose="020B0604020202020204" pitchFamily="34" charset="0"/>
                <a:cs typeface="Arial" panose="020B0604020202020204" pitchFamily="34" charset="0"/>
              </a:rPr>
              <a:t>grep_input</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String args2 = "</a:t>
            </a:r>
            <a:r>
              <a:rPr lang="en-US" altLang="zh-CN" dirty="0" err="1">
                <a:latin typeface="Arial" panose="020B0604020202020204" pitchFamily="34" charset="0"/>
                <a:cs typeface="Arial" panose="020B0604020202020204" pitchFamily="34" charset="0"/>
              </a:rPr>
              <a:t>hdfs</a:t>
            </a:r>
            <a:r>
              <a:rPr lang="en-US" altLang="zh-CN" dirty="0">
                <a:latin typeface="Arial" panose="020B0604020202020204" pitchFamily="34" charset="0"/>
                <a:cs typeface="Arial" panose="020B0604020202020204" pitchFamily="34" charset="0"/>
              </a:rPr>
              <a:t>://172.16.47.128:9000/user/</a:t>
            </a:r>
            <a:r>
              <a:rPr lang="en-US" altLang="zh-CN" dirty="0" err="1">
                <a:latin typeface="Arial" panose="020B0604020202020204" pitchFamily="34" charset="0"/>
                <a:cs typeface="Arial" panose="020B0604020202020204" pitchFamily="34" charset="0"/>
              </a:rPr>
              <a:t>grep_output</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FileSystem</a:t>
            </a:r>
            <a:r>
              <a:rPr lang="en-US" altLang="zh-CN" dirty="0">
                <a:latin typeface="Arial" panose="020B0604020202020204" pitchFamily="34" charset="0"/>
                <a:cs typeface="Arial" panose="020B0604020202020204" pitchFamily="34" charset="0"/>
              </a:rPr>
              <a:t> fs = </a:t>
            </a:r>
            <a:r>
              <a:rPr lang="en-US" altLang="zh-CN" dirty="0" err="1">
                <a:latin typeface="Arial" panose="020B0604020202020204" pitchFamily="34" charset="0"/>
                <a:cs typeface="Arial" panose="020B0604020202020204" pitchFamily="34" charset="0"/>
              </a:rPr>
              <a:t>FileSystem.newInstance</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URI.create</a:t>
            </a:r>
            <a:r>
              <a:rPr lang="en-US" altLang="zh-CN" dirty="0">
                <a:latin typeface="Arial" panose="020B0604020202020204" pitchFamily="34" charset="0"/>
                <a:cs typeface="Arial" panose="020B0604020202020204" pitchFamily="34" charset="0"/>
              </a:rPr>
              <a:t>(args1), </a:t>
            </a:r>
            <a:r>
              <a:rPr lang="en-US" altLang="zh-CN" dirty="0" err="1">
                <a:latin typeface="Arial" panose="020B0604020202020204" pitchFamily="34" charset="0"/>
                <a:cs typeface="Arial" panose="020B0604020202020204" pitchFamily="34" charset="0"/>
              </a:rPr>
              <a:t>conf</a:t>
            </a:r>
            <a:r>
              <a:rPr lang="en-US" altLang="zh-CN" dirty="0">
                <a:latin typeface="Arial" panose="020B0604020202020204" pitchFamily="34" charset="0"/>
                <a:cs typeface="Arial" panose="020B0604020202020204" pitchFamily="34" charset="0"/>
              </a:rPr>
              <a:t>);</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fs.delete</a:t>
            </a:r>
            <a:r>
              <a:rPr lang="en-US" altLang="zh-CN" dirty="0">
                <a:latin typeface="Arial" panose="020B0604020202020204" pitchFamily="34" charset="0"/>
                <a:cs typeface="Arial" panose="020B0604020202020204" pitchFamily="34" charset="0"/>
              </a:rPr>
              <a:t>(new Path(args2), true);</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FileInputFormat.addInputPath</a:t>
            </a:r>
            <a:r>
              <a:rPr lang="en-US" altLang="zh-CN" dirty="0">
                <a:latin typeface="Arial" panose="020B0604020202020204" pitchFamily="34" charset="0"/>
                <a:cs typeface="Arial" panose="020B0604020202020204" pitchFamily="34" charset="0"/>
              </a:rPr>
              <a:t>(job, new Path(args1));</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FileOutputFormat.setOutputPath</a:t>
            </a:r>
            <a:r>
              <a:rPr lang="en-US" altLang="zh-CN" dirty="0">
                <a:latin typeface="Arial" panose="020B0604020202020204" pitchFamily="34" charset="0"/>
                <a:cs typeface="Arial" panose="020B0604020202020204" pitchFamily="34" charset="0"/>
              </a:rPr>
              <a:t>(job, new Path(args2));</a:t>
            </a:r>
          </a:p>
          <a:p>
            <a:pPr marL="0" indent="0">
              <a:buNone/>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System.exit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job.waitForCompletion</a:t>
            </a:r>
            <a:r>
              <a:rPr lang="en-US" altLang="zh-CN" dirty="0">
                <a:latin typeface="Arial" panose="020B0604020202020204" pitchFamily="34" charset="0"/>
                <a:cs typeface="Arial" panose="020B0604020202020204" pitchFamily="34" charset="0"/>
              </a:rPr>
              <a:t>(true) ? 0 : 1);</a:t>
            </a:r>
          </a:p>
          <a:p>
            <a:pPr marL="0" indent="0">
              <a:buNone/>
            </a:pPr>
            <a:r>
              <a:rPr lang="en-US" altLang="zh-CN" dirty="0">
                <a:latin typeface="Arial" panose="020B0604020202020204" pitchFamily="34" charset="0"/>
                <a:cs typeface="Arial" panose="020B0604020202020204" pitchFamily="34" charset="0"/>
              </a:rPr>
              <a:t>    }</a:t>
            </a:r>
          </a:p>
          <a:p>
            <a:pPr marL="0" indent="0">
              <a:buNone/>
            </a:pPr>
            <a:r>
              <a:rPr lang="en-US" altLang="zh-C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9734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在终端运行：</a:t>
            </a:r>
            <a:endParaRPr lang="en-US" altLang="zh-CN" dirty="0"/>
          </a:p>
          <a:p>
            <a:r>
              <a:rPr lang="en-US" altLang="zh-CN" dirty="0"/>
              <a:t>b</a:t>
            </a:r>
            <a:r>
              <a:rPr lang="en-US" altLang="zh-CN" dirty="0" smtClean="0"/>
              <a:t>in/</a:t>
            </a:r>
            <a:r>
              <a:rPr lang="en-US" altLang="zh-CN" dirty="0" err="1" smtClean="0"/>
              <a:t>hadoop</a:t>
            </a:r>
            <a:r>
              <a:rPr lang="en-US" altLang="zh-CN" dirty="0" smtClean="0"/>
              <a:t> jar/home/user/grep-0.0.1.jar </a:t>
            </a:r>
            <a:r>
              <a:rPr lang="en-US" altLang="zh-CN" dirty="0" err="1" smtClean="0"/>
              <a:t>alibook.grep.Grep</a:t>
            </a:r>
            <a:r>
              <a:rPr lang="en-US" altLang="zh-CN" dirty="0" smtClean="0"/>
              <a:t> </a:t>
            </a:r>
            <a:r>
              <a:rPr lang="en-US" altLang="zh-CN" dirty="0"/>
              <a:t>/user/</a:t>
            </a:r>
            <a:r>
              <a:rPr lang="en-US" altLang="zh-CN" dirty="0" err="1"/>
              <a:t>hadoop</a:t>
            </a:r>
            <a:r>
              <a:rPr lang="en-US" altLang="zh-CN" dirty="0"/>
              <a:t>/input </a:t>
            </a:r>
            <a:r>
              <a:rPr lang="en-US" altLang="zh-CN" dirty="0" smtClean="0"/>
              <a:t>  /user/</a:t>
            </a:r>
            <a:r>
              <a:rPr lang="en-US" altLang="zh-CN" dirty="0" err="1" smtClean="0"/>
              <a:t>hadoop</a:t>
            </a:r>
            <a:r>
              <a:rPr lang="en-US" altLang="zh-CN" dirty="0" smtClean="0"/>
              <a:t>/</a:t>
            </a:r>
            <a:r>
              <a:rPr lang="en-US" altLang="zh-CN" dirty="0" err="1" smtClean="0"/>
              <a:t>grepoutput</a:t>
            </a:r>
            <a:endParaRPr lang="zh-CN" altLang="en-US" dirty="0"/>
          </a:p>
          <a:p>
            <a:endParaRPr lang="zh-CN" altLang="en-US" dirty="0"/>
          </a:p>
        </p:txBody>
      </p:sp>
    </p:spTree>
    <p:extLst>
      <p:ext uri="{BB962C8B-B14F-4D97-AF65-F5344CB8AC3E}">
        <p14:creationId xmlns:p14="http://schemas.microsoft.com/office/powerpoint/2010/main" val="1966226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315" y="682957"/>
            <a:ext cx="5584268" cy="4820251"/>
          </a:xfrm>
          <a:prstGeom prst="rect">
            <a:avLst/>
          </a:prstGeom>
        </p:spPr>
      </p:pic>
      <p:sp>
        <p:nvSpPr>
          <p:cNvPr id="5" name="Rectangle 4"/>
          <p:cNvSpPr/>
          <p:nvPr/>
        </p:nvSpPr>
        <p:spPr>
          <a:xfrm>
            <a:off x="4779187" y="5506536"/>
            <a:ext cx="2012089" cy="369332"/>
          </a:xfrm>
          <a:prstGeom prst="rect">
            <a:avLst/>
          </a:prstGeom>
        </p:spPr>
        <p:txBody>
          <a:bodyPr wrap="none">
            <a:spAutoFit/>
          </a:bodyPr>
          <a:lstStyle/>
          <a:p>
            <a:r>
              <a:rPr lang="en-US" altLang="zh-CN" dirty="0">
                <a:latin typeface="微软雅黑" panose="020B0503020204020204" charset="-122"/>
                <a:ea typeface="微软雅黑" panose="020B0503020204020204" charset="-122"/>
                <a:cs typeface="微软雅黑" panose="020B0503020204020204" charset="-122"/>
              </a:rPr>
              <a:t>Grep </a:t>
            </a:r>
            <a:r>
              <a:rPr lang="zh-CN" altLang="en-US" dirty="0" smtClean="0">
                <a:latin typeface="微软雅黑" panose="020B0503020204020204" charset="-122"/>
                <a:ea typeface="微软雅黑" panose="020B0503020204020204" charset="-122"/>
                <a:cs typeface="微软雅黑" panose="020B0503020204020204" charset="-122"/>
              </a:rPr>
              <a:t>的运行结果 </a:t>
            </a:r>
            <a:endParaRPr lang="zh-CN" altLang="en-US"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5456223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latin typeface="微软雅黑" panose="020B0503020204020204" charset="-122"/>
                <a:ea typeface="微软雅黑" panose="020B0503020204020204" charset="-122"/>
                <a:cs typeface="微软雅黑" panose="020B0503020204020204" charset="-122"/>
              </a:rPr>
              <a:t>MapReduce的缺陷与不足</a:t>
            </a:r>
            <a:r>
              <a:rPr lang="hr-HR"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838199" y="1825625"/>
            <a:ext cx="10422835" cy="4351338"/>
          </a:xfrm>
        </p:spPr>
        <p:txBody>
          <a:bodyPr>
            <a:norm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MapReduce </a:t>
            </a:r>
            <a:r>
              <a:rPr lang="zh-CN" altLang="en-US" sz="2400" dirty="0" smtClean="0">
                <a:latin typeface="微软雅黑" panose="020B0503020204020204" charset="-122"/>
                <a:ea typeface="微软雅黑" panose="020B0503020204020204" charset="-122"/>
                <a:cs typeface="微软雅黑" panose="020B0503020204020204" charset="-122"/>
              </a:rPr>
              <a:t>是一种离线处理框架，比较适合大规模的离线数据处理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MapReduce</a:t>
            </a:r>
            <a:r>
              <a:rPr lang="zh-CN" altLang="en-US" sz="2400" dirty="0">
                <a:latin typeface="微软雅黑" panose="020B0503020204020204" charset="-122"/>
                <a:ea typeface="微软雅黑" panose="020B0503020204020204" charset="-122"/>
                <a:cs typeface="微软雅黑" panose="020B0503020204020204" charset="-122"/>
              </a:rPr>
              <a:t>在实时处理性能方面</a:t>
            </a:r>
            <a:r>
              <a:rPr lang="zh-CN" altLang="en-US" sz="2400">
                <a:latin typeface="微软雅黑" panose="020B0503020204020204" charset="-122"/>
                <a:ea typeface="微软雅黑" panose="020B0503020204020204" charset="-122"/>
                <a:cs typeface="微软雅黑" panose="020B0503020204020204" charset="-122"/>
              </a:rPr>
              <a:t>比较</a:t>
            </a:r>
            <a:r>
              <a:rPr lang="zh-CN" altLang="en-US" sz="2400" smtClean="0">
                <a:latin typeface="微软雅黑" panose="020B0503020204020204" charset="-122"/>
                <a:ea typeface="微软雅黑" panose="020B0503020204020204" charset="-122"/>
                <a:cs typeface="微软雅黑" panose="020B0503020204020204" charset="-122"/>
              </a:rPr>
              <a:t>薄弱，不</a:t>
            </a:r>
            <a:r>
              <a:rPr lang="zh-CN" altLang="en-US" sz="2400" dirty="0">
                <a:latin typeface="微软雅黑" panose="020B0503020204020204" charset="-122"/>
                <a:ea typeface="微软雅黑" panose="020B0503020204020204" charset="-122"/>
                <a:cs typeface="微软雅黑" panose="020B0503020204020204" charset="-122"/>
              </a:rPr>
              <a:t>适合处理事务或者单一处理请求 </a:t>
            </a: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541615"/>
            <a:ext cx="9601196" cy="763541"/>
          </a:xfrm>
        </p:spPr>
        <p:txBody>
          <a:bodyPr/>
          <a:lstStyle/>
          <a:p>
            <a:r>
              <a:rPr lang="en-US" altLang="zh-CN" sz="3600" dirty="0">
                <a:sym typeface="+mn-ea"/>
              </a:rPr>
              <a:t>1. </a:t>
            </a:r>
            <a:r>
              <a:rPr lang="zh-CN" altLang="en-US" sz="3600" dirty="0">
                <a:sym typeface="+mn-ea"/>
              </a:rPr>
              <a:t>大数据处理思想：</a:t>
            </a:r>
            <a:r>
              <a:rPr lang="zh-CN" altLang="en-US" sz="3600" dirty="0" smtClean="0">
                <a:sym typeface="+mn-ea"/>
              </a:rPr>
              <a:t>分而治之</a:t>
            </a:r>
          </a:p>
        </p:txBody>
      </p:sp>
      <p:sp>
        <p:nvSpPr>
          <p:cNvPr id="3" name="内容占位符 2"/>
          <p:cNvSpPr>
            <a:spLocks noGrp="1"/>
          </p:cNvSpPr>
          <p:nvPr>
            <p:ph idx="1"/>
          </p:nvPr>
        </p:nvSpPr>
        <p:spPr>
          <a:xfrm>
            <a:off x="831215" y="1305156"/>
            <a:ext cx="10501630" cy="4908319"/>
          </a:xfrm>
        </p:spPr>
        <p:txBody>
          <a:bodyPr>
            <a:normAutofit/>
          </a:bodyPr>
          <a:lstStyle/>
          <a:p>
            <a:pPr>
              <a:lnSpc>
                <a:spcPct val="120000"/>
              </a:lnSpc>
            </a:pPr>
            <a:r>
              <a:rPr lang="zh-CN" altLang="en-US" dirty="0"/>
              <a:t>并行计算的第一个重要问题是如何划分计算任务或者计算数据，以便对划分的子任务或数据块同时进行计算。但是，一些计算问题的前后数据项之间存在很强的依赖关系，无法进行划分，只能串行计算</a:t>
            </a:r>
            <a:r>
              <a:rPr lang="zh-CN" altLang="en-US" dirty="0" smtClean="0"/>
              <a:t>。</a:t>
            </a:r>
            <a:endParaRPr lang="zh-CN" altLang="en-US" dirty="0"/>
          </a:p>
          <a:p>
            <a:pPr>
              <a:lnSpc>
                <a:spcPct val="120000"/>
              </a:lnSpc>
            </a:pPr>
            <a:r>
              <a:rPr lang="zh-CN" altLang="en-US" dirty="0"/>
              <a:t>对于不可拆分的计算任务或相互间有依赖关系的数据无法进行并行计算。一个大数据若可以分为具有同样计算过程的数据块，并且这些数据块之间不存在数据依赖关系，则提高处理速度的最好办法就是并行计算</a:t>
            </a:r>
            <a:r>
              <a:rPr lang="zh-CN" altLang="en-US" dirty="0" smtClean="0"/>
              <a:t>。</a:t>
            </a:r>
            <a:endParaRPr lang="en-US" altLang="zh-CN" dirty="0" smtClean="0"/>
          </a:p>
          <a:p>
            <a:pPr>
              <a:lnSpc>
                <a:spcPct val="120000"/>
              </a:lnSpc>
            </a:pPr>
            <a:r>
              <a:rPr lang="zh-CN" altLang="en-US" dirty="0"/>
              <a:t>例如，假设有一个巨大的 </a:t>
            </a:r>
            <a:r>
              <a:rPr lang="en-US" altLang="zh-CN" dirty="0"/>
              <a:t>2 </a:t>
            </a:r>
            <a:r>
              <a:rPr lang="zh-CN" altLang="en-US" dirty="0"/>
              <a:t>维数据，大得无法同时放进一个计算机的内存，如图 </a:t>
            </a:r>
            <a:r>
              <a:rPr lang="en-US" altLang="zh-CN" dirty="0"/>
              <a:t>2 </a:t>
            </a:r>
            <a:r>
              <a:rPr lang="zh-CN" altLang="en-US" dirty="0"/>
              <a:t>所示，现在需要求每个元素的开立方。因为对每个元素的处理是相同的，并且数据元素间不存在数据依赖关系，因此可以考虑将其划分为子数组，由一组计算机并行处理。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pic>
        <p:nvPicPr>
          <p:cNvPr id="1026" name="Picture 2" descr="MapReduce分而治之的思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204" y="683143"/>
            <a:ext cx="5937113" cy="5492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ym typeface="+mn-ea"/>
              </a:rPr>
              <a:t>2. </a:t>
            </a:r>
            <a:r>
              <a:rPr lang="zh-CN" altLang="en-US" sz="3200" dirty="0">
                <a:sym typeface="+mn-ea"/>
              </a:rPr>
              <a:t>构建抽象模型：</a:t>
            </a:r>
            <a:r>
              <a:rPr lang="en-US" altLang="zh-CN" sz="3200" dirty="0">
                <a:sym typeface="+mn-ea"/>
              </a:rPr>
              <a:t>Map </a:t>
            </a:r>
            <a:r>
              <a:rPr lang="zh-CN" altLang="en-US" sz="3200" dirty="0">
                <a:sym typeface="+mn-ea"/>
              </a:rPr>
              <a:t>函数和 </a:t>
            </a:r>
            <a:r>
              <a:rPr lang="en-US" altLang="zh-CN" sz="3200" dirty="0">
                <a:sym typeface="+mn-ea"/>
              </a:rPr>
              <a:t>Reduce </a:t>
            </a:r>
            <a:r>
              <a:rPr lang="zh-CN" altLang="en-US" sz="3200" dirty="0">
                <a:sym typeface="+mn-ea"/>
              </a:rPr>
              <a:t>函数</a:t>
            </a:r>
          </a:p>
        </p:txBody>
      </p:sp>
      <p:sp>
        <p:nvSpPr>
          <p:cNvPr id="3" name="内容占位符 2"/>
          <p:cNvSpPr>
            <a:spLocks noGrp="1"/>
          </p:cNvSpPr>
          <p:nvPr>
            <p:ph idx="1"/>
          </p:nvPr>
        </p:nvSpPr>
        <p:spPr/>
        <p:txBody>
          <a:bodyPr>
            <a:normAutofit/>
          </a:bodyPr>
          <a:lstStyle/>
          <a:p>
            <a:pPr>
              <a:lnSpc>
                <a:spcPct val="130000"/>
              </a:lnSpc>
            </a:pPr>
            <a:r>
              <a:rPr lang="en-US" altLang="zh-CN" dirty="0"/>
              <a:t>Lisp </a:t>
            </a:r>
            <a:r>
              <a:rPr lang="zh-CN" altLang="en-US" dirty="0"/>
              <a:t>函数式程序设计语言是一种列表处理语言。</a:t>
            </a:r>
            <a:r>
              <a:rPr lang="en-US" altLang="zh-CN" dirty="0"/>
              <a:t>Lisp</a:t>
            </a:r>
            <a:r>
              <a:rPr lang="zh-CN" altLang="en-US" dirty="0"/>
              <a:t>定义了可对列表元素进行整体处理的各种操作。例如，</a:t>
            </a:r>
            <a:r>
              <a:rPr lang="en-US" altLang="zh-CN" dirty="0"/>
              <a:t>(add #(1 2 3 4) #(4 3 2 1)) </a:t>
            </a:r>
            <a:r>
              <a:rPr lang="zh-CN" altLang="en-US" dirty="0"/>
              <a:t>产生的结果为 </a:t>
            </a:r>
            <a:r>
              <a:rPr lang="en-US" altLang="zh-CN" dirty="0"/>
              <a:t>#(5 5 5 5)</a:t>
            </a:r>
            <a:r>
              <a:rPr lang="zh-CN" altLang="en-US" dirty="0"/>
              <a:t>。</a:t>
            </a:r>
          </a:p>
          <a:p>
            <a:pPr>
              <a:lnSpc>
                <a:spcPct val="130000"/>
              </a:lnSpc>
            </a:pPr>
            <a:r>
              <a:rPr lang="en-US" altLang="zh-CN" dirty="0"/>
              <a:t>Lisp </a:t>
            </a:r>
            <a:r>
              <a:rPr lang="zh-CN" altLang="en-US" dirty="0"/>
              <a:t>中还提供了类似于 </a:t>
            </a:r>
            <a:r>
              <a:rPr lang="en-US" altLang="zh-CN" dirty="0"/>
              <a:t>Map </a:t>
            </a:r>
            <a:r>
              <a:rPr lang="zh-CN" altLang="en-US" dirty="0"/>
              <a:t>函数和 </a:t>
            </a:r>
            <a:r>
              <a:rPr lang="en-US" altLang="zh-CN" dirty="0"/>
              <a:t>Reduce </a:t>
            </a:r>
            <a:r>
              <a:rPr lang="zh-CN" altLang="en-US" dirty="0"/>
              <a:t>函数的操作。如：</a:t>
            </a:r>
          </a:p>
          <a:p>
            <a:pPr>
              <a:lnSpc>
                <a:spcPct val="130000"/>
              </a:lnSpc>
            </a:pPr>
            <a:r>
              <a:rPr lang="en-US" altLang="zh-CN" dirty="0"/>
              <a:t>(map 'vector #+ #(1 2 3 4 5) #(10 11 12 13 14))</a:t>
            </a:r>
            <a:r>
              <a:rPr lang="zh-CN" altLang="en-US" dirty="0"/>
              <a:t>，通过定义加法 </a:t>
            </a:r>
            <a:r>
              <a:rPr lang="en-US" altLang="zh-CN" dirty="0"/>
              <a:t>Map </a:t>
            </a:r>
            <a:r>
              <a:rPr lang="zh-CN" altLang="en-US" dirty="0"/>
              <a:t>运算将两个向量相加产生的结果为 </a:t>
            </a:r>
            <a:r>
              <a:rPr lang="en-US" altLang="zh-CN" dirty="0"/>
              <a:t>#(11 13 15 17 19)</a:t>
            </a:r>
            <a:r>
              <a:rPr lang="zh-CN" altLang="en-US" dirty="0"/>
              <a:t>。</a:t>
            </a:r>
          </a:p>
          <a:p>
            <a:pPr>
              <a:lnSpc>
                <a:spcPct val="130000"/>
              </a:lnSpc>
            </a:pPr>
            <a:r>
              <a:rPr lang="en-US" altLang="zh-CN" dirty="0"/>
              <a:t>(reduce #' + #(11 13 15 17 19)) </a:t>
            </a:r>
            <a:r>
              <a:rPr lang="zh-CN" altLang="en-US" dirty="0"/>
              <a:t>通过加法归并产生的累加结果为 </a:t>
            </a:r>
            <a:r>
              <a:rPr lang="en-US" altLang="zh-CN" dirty="0"/>
              <a:t>75</a:t>
            </a:r>
            <a:r>
              <a:rPr lang="zh-CN" altLang="en-US"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618.4,&quot;width&quot;:9830.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162</TotalTime>
  <Words>5385</Words>
  <Application>Microsoft Office PowerPoint</Application>
  <PresentationFormat>宽屏</PresentationFormat>
  <Paragraphs>292</Paragraphs>
  <Slides>68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68</vt:i4>
      </vt:variant>
    </vt:vector>
  </HeadingPairs>
  <TitlesOfParts>
    <vt:vector size="78" baseType="lpstr">
      <vt:lpstr>Arial Unicode MS</vt:lpstr>
      <vt:lpstr>Monaco</vt:lpstr>
      <vt:lpstr>方正舒体</vt:lpstr>
      <vt:lpstr>黑体</vt:lpstr>
      <vt:lpstr>微软雅黑</vt:lpstr>
      <vt:lpstr>Arial</vt:lpstr>
      <vt:lpstr>Calibri</vt:lpstr>
      <vt:lpstr>Garamond</vt:lpstr>
      <vt:lpstr>Wingdings</vt:lpstr>
      <vt:lpstr>环保</vt:lpstr>
      <vt:lpstr>Hadoop MapReduce解析</vt:lpstr>
      <vt:lpstr>PowerPoint 演示文稿</vt:lpstr>
      <vt:lpstr>PowerPoint 演示文稿</vt:lpstr>
      <vt:lpstr>PowerPoint 演示文稿</vt:lpstr>
      <vt:lpstr>PowerPoint 演示文稿</vt:lpstr>
      <vt:lpstr>MapReduce 基本思想</vt:lpstr>
      <vt:lpstr>1. 大数据处理思想：分而治之</vt:lpstr>
      <vt:lpstr>PowerPoint 演示文稿</vt:lpstr>
      <vt:lpstr>2. 构建抽象模型：Map 函数和 Reduce 函数</vt:lpstr>
      <vt:lpstr>PowerPoint 演示文稿</vt:lpstr>
      <vt:lpstr>PowerPoint 演示文稿</vt:lpstr>
      <vt:lpstr>PowerPoint 演示文稿</vt:lpstr>
      <vt:lpstr>PowerPoint 演示文稿</vt:lpstr>
      <vt:lpstr>Hadoop MapReduce 架构 </vt:lpstr>
      <vt:lpstr>PowerPoint 演示文稿</vt:lpstr>
      <vt:lpstr>PowerPoint 演示文稿</vt:lpstr>
      <vt:lpstr>JobTracker剖析</vt:lpstr>
      <vt:lpstr>TaskTracker剖析</vt:lpstr>
      <vt:lpstr>PowerPoint 演示文稿</vt:lpstr>
      <vt:lpstr>PowerPoint 演示文稿</vt:lpstr>
      <vt:lpstr>PowerPoint 演示文稿</vt:lpstr>
      <vt:lpstr>PowerPoint 演示文稿</vt:lpstr>
      <vt:lpstr>PowerPoint 演示文稿</vt:lpstr>
      <vt:lpstr>MapReduce工作流程</vt:lpstr>
      <vt:lpstr>PowerPoint 演示文稿</vt:lpstr>
      <vt:lpstr>流程说明</vt:lpstr>
      <vt:lpstr>PowerPoint 演示文稿</vt:lpstr>
      <vt:lpstr>Hadoop MapReduce 架构 </vt:lpstr>
      <vt:lpstr>PowerPoint 演示文稿</vt:lpstr>
      <vt:lpstr>Hadoop MapReduce 与高性能计算、网格计算的区别 </vt:lpstr>
      <vt:lpstr>MapReduce 工作机制 </vt:lpstr>
      <vt:lpstr>MapReduce 工作机制 </vt:lpstr>
      <vt:lpstr>MapReduce 工作机制 </vt:lpstr>
      <vt:lpstr>MapReduce 工作机制 </vt:lpstr>
      <vt:lpstr>MapReduce 工作机制 </vt:lpstr>
      <vt:lpstr>Speculative Task </vt:lpstr>
      <vt:lpstr>任务容错 </vt:lpstr>
      <vt:lpstr>10.4 应用案例</vt:lpstr>
      <vt:lpstr>WordCount</vt:lpstr>
      <vt:lpstr>WordCount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WordMean</vt:lpstr>
      <vt:lpstr>  public static class WordMeanMapper extends       Mapper&lt;Object, Text, Text, LongWritable&gt; {      private LongWritable wordLen = new LongWritable();          public void map(Object key, Text value, Context context)         throws IOException, InterruptedException {       StringTokenizer itr = new StringTokenizer(value.toString());       while (itr.hasMoreTokens()) {         String string = itr.nextToken();         this.wordLen.set(string.length());         context.write(LENGTH, this.wordLen);         context.write(COUNT, ONE);       }     }   }  </vt:lpstr>
      <vt:lpstr>PowerPoint 演示文稿</vt:lpstr>
      <vt:lpstr>PowerPoint 演示文稿</vt:lpstr>
      <vt:lpstr>Grep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MapReduce的缺陷与不足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China</cp:lastModifiedBy>
  <cp:revision>117</cp:revision>
  <dcterms:created xsi:type="dcterms:W3CDTF">2017-04-22T14:04:00Z</dcterms:created>
  <dcterms:modified xsi:type="dcterms:W3CDTF">2021-11-19T13:55:00Z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2508A96D93A94339A00508DB7274F6D2</vt:lpwstr>
  </property>
  <property fmtid="{D5CDD505-2E9C-101B-9397-08002B2CF9AE}" pid="3" name="KSOProductBuildVer">
    <vt:lpwstr>2052-11.1.0.11045</vt:lpwstr>
  </property>
</Properties>
</file>