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66" r:id="rId4"/>
    <p:sldId id="267" r:id="rId6"/>
    <p:sldId id="268" r:id="rId7"/>
    <p:sldId id="269" r:id="rId8"/>
    <p:sldId id="270" r:id="rId9"/>
    <p:sldId id="271" r:id="rId10"/>
    <p:sldId id="272" r:id="rId11"/>
    <p:sldId id="273" r:id="rId12"/>
    <p:sldId id="274" r:id="rId13"/>
    <p:sldId id="259" r:id="rId14"/>
    <p:sldId id="263" r:id="rId15"/>
    <p:sldId id="261"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p:restoredTop sz="94682"/>
  </p:normalViewPr>
  <p:slideViewPr>
    <p:cSldViewPr snapToGrid="0" snapToObjects="1">
      <p:cViewPr varScale="1">
        <p:scale>
          <a:sx n="63" d="100"/>
          <a:sy n="63" d="100"/>
        </p:scale>
        <p:origin x="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5F817-7487-4C64-B852-D9BB62B4A7D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9B587-B20C-4185-9FBC-1967FD8046F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a:ln>
            <a:solidFill>
              <a:srgbClr val="000000">
                <a:alpha val="100000"/>
              </a:srgbClr>
            </a:solidFill>
            <a:miter lim="800000"/>
          </a:ln>
        </p:spPr>
      </p:sp>
      <p:sp>
        <p:nvSpPr>
          <p:cNvPr id="13315" name="备注占位符 2"/>
          <p:cNvSpPr>
            <a:spLocks noGrp="1"/>
          </p:cNvSpPr>
          <p:nvPr>
            <p:ph type="body" idx="1"/>
          </p:nvPr>
        </p:nvSpPr>
        <p:spPr>
          <a:noFill/>
          <a:ln>
            <a:noFill/>
          </a:ln>
        </p:spPr>
        <p:txBody>
          <a:bodyPr wrap="square" lIns="91440" tIns="45720" rIns="91440" bIns="45720" anchor="t" anchorCtr="0"/>
          <a:p>
            <a:pPr lvl="0"/>
            <a:r>
              <a:rPr lang="en-US" altLang="zh-CN" dirty="0">
                <a:ea typeface="宋体" panose="02010600030101010101" pitchFamily="2" charset="-122"/>
              </a:rPr>
              <a:t>       </a:t>
            </a:r>
            <a:r>
              <a:rPr lang="zh-CN" altLang="zh-CN" dirty="0">
                <a:ea typeface="宋体" panose="02010600030101010101" pitchFamily="2" charset="-122"/>
              </a:rPr>
              <a:t>如图所示，云计算是从网络即计算机、网格计算池发展而来的概念</a:t>
            </a:r>
            <a:endParaRPr lang="zh-CN" altLang="en-US" dirty="0">
              <a:ea typeface="宋体" panose="02010600030101010101" pitchFamily="2" charset="-122"/>
            </a:endParaRPr>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宋体" panose="02010600030101010101" pitchFamily="2" charset="-122"/>
              </a:rPr>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幻灯片图像占位符 1"/>
          <p:cNvSpPr>
            <a:spLocks noGrp="1" noRot="1" noChangeAspect="1" noTextEdit="1"/>
          </p:cNvSpPr>
          <p:nvPr>
            <p:ph type="sldImg"/>
          </p:nvPr>
        </p:nvSpPr>
        <p:spPr>
          <a:ln>
            <a:solidFill>
              <a:srgbClr val="000000">
                <a:alpha val="100000"/>
              </a:srgbClr>
            </a:solidFill>
            <a:miter lim="800000"/>
          </a:ln>
        </p:spPr>
      </p:sp>
      <p:sp>
        <p:nvSpPr>
          <p:cNvPr id="15363"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5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宋体" panose="02010600030101010101" pitchFamily="2" charset="-122"/>
              </a:rPr>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a:noFill/>
          <a:ln>
            <a:noFill/>
          </a:ln>
        </p:spPr>
        <p:txBody>
          <a:bodyPr wrap="square" lIns="91440" tIns="45720" rIns="91440" bIns="45720" anchor="t" anchorCtr="0"/>
          <a:p>
            <a:pPr lvl="0"/>
            <a:r>
              <a:rPr lang="en-US" altLang="zh-CN" dirty="0">
                <a:ea typeface="宋体" panose="02010600030101010101" pitchFamily="2" charset="-122"/>
              </a:rPr>
              <a:t>       </a:t>
            </a:r>
            <a:r>
              <a:rPr lang="zh-CN" altLang="zh-CN" dirty="0">
                <a:ea typeface="宋体" panose="02010600030101010101" pitchFamily="2" charset="-122"/>
              </a:rPr>
              <a:t>如图所示，云计算实质上是给用户提供像传统的电力、水、煤气一样的按需计算服务，它是一种新的有效的计算使用范式。</a:t>
            </a:r>
            <a:endParaRPr lang="zh-CN" altLang="en-US" dirty="0">
              <a:ea typeface="宋体" panose="02010600030101010101" pitchFamily="2" charset="-122"/>
            </a:endParaRPr>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宋体" panose="02010600030101010101" pitchFamily="2" charset="-122"/>
              </a:rPr>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宋体" panose="02010600030101010101" pitchFamily="2" charset="-122"/>
              </a:rPr>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a:ln>
            <a:solidFill>
              <a:srgbClr val="000000">
                <a:alpha val="100000"/>
              </a:srgbClr>
            </a:solidFill>
            <a:miter lim="800000"/>
          </a:ln>
        </p:spPr>
      </p:sp>
      <p:sp>
        <p:nvSpPr>
          <p:cNvPr id="21507" name="备注占位符 2"/>
          <p:cNvSpPr>
            <a:spLocks noGrp="1"/>
          </p:cNvSpPr>
          <p:nvPr>
            <p:ph type="body" idx="1"/>
          </p:nvPr>
        </p:nvSpPr>
        <p:spPr>
          <a:noFill/>
          <a:ln>
            <a:noFill/>
          </a:ln>
        </p:spPr>
        <p:txBody>
          <a:bodyPr wrap="square" lIns="91440" tIns="45720" rIns="91440" bIns="45720" anchor="t" anchorCtr="0"/>
          <a:p>
            <a:pPr lvl="0"/>
            <a:r>
              <a:rPr lang="en-US" altLang="zh-CN" dirty="0">
                <a:ea typeface="宋体" panose="02010600030101010101" pitchFamily="2" charset="-122"/>
              </a:rPr>
              <a:t>       </a:t>
            </a:r>
            <a:r>
              <a:rPr lang="zh-CN" altLang="zh-CN" dirty="0">
                <a:ea typeface="宋体" panose="02010600030101010101" pitchFamily="2" charset="-122"/>
              </a:rPr>
              <a:t>目前，在学术界和工业界共同推动之下，云计算及其应用呈现迅速增长的趋势，各大云计算厂商如</a:t>
            </a:r>
            <a:r>
              <a:rPr lang="en-US" altLang="zh-CN" dirty="0">
                <a:ea typeface="宋体" panose="02010600030101010101" pitchFamily="2" charset="-122"/>
              </a:rPr>
              <a:t>Amazon</a:t>
            </a:r>
            <a:r>
              <a:rPr lang="zh-CN" altLang="zh-CN" dirty="0">
                <a:ea typeface="宋体" panose="02010600030101010101" pitchFamily="2" charset="-122"/>
              </a:rPr>
              <a:t>、</a:t>
            </a:r>
            <a:r>
              <a:rPr lang="en-US" altLang="zh-CN" dirty="0">
                <a:ea typeface="宋体" panose="02010600030101010101" pitchFamily="2" charset="-122"/>
              </a:rPr>
              <a:t>IBM</a:t>
            </a:r>
            <a:r>
              <a:rPr lang="zh-CN" altLang="zh-CN" dirty="0">
                <a:ea typeface="宋体" panose="02010600030101010101" pitchFamily="2" charset="-122"/>
              </a:rPr>
              <a:t>、</a:t>
            </a:r>
            <a:r>
              <a:rPr lang="en-US" altLang="zh-CN" dirty="0">
                <a:ea typeface="宋体" panose="02010600030101010101" pitchFamily="2" charset="-122"/>
              </a:rPr>
              <a:t>Microsoft</a:t>
            </a:r>
            <a:r>
              <a:rPr lang="zh-CN" altLang="zh-CN" dirty="0">
                <a:ea typeface="宋体" panose="02010600030101010101" pitchFamily="2" charset="-122"/>
              </a:rPr>
              <a:t>、</a:t>
            </a:r>
            <a:r>
              <a:rPr lang="en-US" altLang="zh-CN" dirty="0">
                <a:ea typeface="宋体" panose="02010600030101010101" pitchFamily="2" charset="-122"/>
              </a:rPr>
              <a:t>Sun</a:t>
            </a:r>
            <a:r>
              <a:rPr lang="zh-CN" altLang="zh-CN" dirty="0">
                <a:ea typeface="宋体" panose="02010600030101010101" pitchFamily="2" charset="-122"/>
              </a:rPr>
              <a:t>等公司都推出自己研发的云计算服务平台。而学术界也源于云计算的现实背景纷纷对模型、应用、成本、仿真、性能优化、测试等诸多问题进行了深入研究，提出了各自的理论方法和技术成果，极大地推动了云计算继续向前发展。</a:t>
            </a:r>
            <a:endParaRPr lang="zh-CN" altLang="zh-CN" dirty="0">
              <a:ea typeface="宋体" panose="02010600030101010101" pitchFamily="2" charset="-122"/>
            </a:endParaRPr>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宋体" panose="02010600030101010101" pitchFamily="2" charset="-122"/>
              </a:rPr>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备注占位符 2"/>
          <p:cNvSpPr>
            <a:spLocks noGrp="1"/>
          </p:cNvSpPr>
          <p:nvPr>
            <p:ph type="body" idx="1"/>
          </p:nvPr>
        </p:nvSpPr>
        <p:spPr>
          <a:noFill/>
          <a:ln>
            <a:noFill/>
          </a:ln>
        </p:spPr>
        <p:txBody>
          <a:bodyPr wrap="square" lIns="91440" tIns="45720" rIns="91440" bIns="45720" anchor="t" anchorCtr="0"/>
          <a:p>
            <a:pPr lvl="0"/>
            <a:endParaRPr lang="zh-CN" altLang="zh-CN" dirty="0">
              <a:ea typeface="宋体" panose="02010600030101010101" pitchFamily="2" charset="-122"/>
            </a:endParaRPr>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宋体" panose="02010600030101010101" pitchFamily="2" charset="-122"/>
              </a:rPr>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a:ln>
            <a:solidFill>
              <a:srgbClr val="000000">
                <a:alpha val="100000"/>
              </a:srgbClr>
            </a:solidFill>
            <a:miter lim="800000"/>
          </a:ln>
        </p:spPr>
      </p:sp>
      <p:sp>
        <p:nvSpPr>
          <p:cNvPr id="25603" name="备注占位符 2"/>
          <p:cNvSpPr>
            <a:spLocks noGrp="1"/>
          </p:cNvSpPr>
          <p:nvPr>
            <p:ph type="body" idx="1"/>
          </p:nvPr>
        </p:nvSpPr>
        <p:spPr>
          <a:noFill/>
          <a:ln>
            <a:noFill/>
          </a:ln>
        </p:spPr>
        <p:txBody>
          <a:bodyPr wrap="square" lIns="91440" tIns="45720" rIns="91440" bIns="45720" anchor="t" anchorCtr="0"/>
          <a:p>
            <a:pPr lvl="0"/>
            <a:endParaRPr lang="zh-CN" altLang="zh-CN" dirty="0">
              <a:ea typeface="宋体" panose="02010600030101010101" pitchFamily="2" charset="-122"/>
            </a:endParaRPr>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宋体" panose="02010600030101010101" pitchFamily="2" charset="-122"/>
              </a:rPr>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nchorCtr="0"/>
          <a:p>
            <a:pPr lvl="0"/>
            <a:endParaRPr lang="zh-CN" altLang="zh-CN" dirty="0">
              <a:ea typeface="宋体" panose="02010600030101010101" pitchFamily="2" charset="-122"/>
            </a:endParaRPr>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宋体" panose="02010600030101010101" pitchFamily="2" charset="-122"/>
              </a:rPr>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a:ln>
            <a:solidFill>
              <a:srgbClr val="000000">
                <a:alpha val="100000"/>
              </a:srgbClr>
            </a:solidFill>
            <a:miter lim="800000"/>
          </a:ln>
        </p:spPr>
      </p:sp>
      <p:sp>
        <p:nvSpPr>
          <p:cNvPr id="29699" name="备注占位符 2"/>
          <p:cNvSpPr>
            <a:spLocks noGrp="1"/>
          </p:cNvSpPr>
          <p:nvPr>
            <p:ph type="body" idx="1"/>
          </p:nvPr>
        </p:nvSpPr>
        <p:spPr>
          <a:noFill/>
          <a:ln>
            <a:noFill/>
          </a:ln>
        </p:spPr>
        <p:txBody>
          <a:bodyPr wrap="square" lIns="91440" tIns="45720" rIns="91440" bIns="45720" anchor="t" anchorCtr="0"/>
          <a:p>
            <a:pPr lvl="0"/>
            <a:endParaRPr lang="zh-CN" altLang="zh-CN" dirty="0">
              <a:ea typeface="宋体" panose="02010600030101010101" pitchFamily="2" charset="-122"/>
            </a:endParaRPr>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ea typeface="宋体" panose="02010600030101010101" pitchFamily="2" charset="-122"/>
              </a:rPr>
            </a:fld>
            <a:endParaRPr lang="zh-CN" altLang="en-US" sz="1200" dirty="0">
              <a:latin typeface="Calibri" panose="020F05020202040302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6564E1F-F41D-464F-A325-D1A35C03DACA}" type="datetimeFigureOut">
              <a:rPr lang="en-US" smtClean="0"/>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A06FDE9-15C5-B740-84B3-FE647B4D67B9}" type="slidenum">
              <a:rPr lang="en-US" smtClean="0"/>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16564E1F-F41D-464F-A325-D1A35C03DAC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6FDE9-15C5-B740-84B3-FE647B4D67B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16564E1F-F41D-464F-A325-D1A35C03DA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6FDE9-15C5-B740-84B3-FE647B4D67B9}" type="slidenum">
              <a:rPr lang="en-US" smtClean="0"/>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hasCustomPrompt="1"/>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16564E1F-F41D-464F-A325-D1A35C03DA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6FDE9-15C5-B740-84B3-FE647B4D67B9}" type="slidenum">
              <a:rPr lang="en-US" smtClean="0"/>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16564E1F-F41D-464F-A325-D1A35C03DA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6FDE9-15C5-B740-84B3-FE647B4D67B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hasCustomPrompt="1"/>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16564E1F-F41D-464F-A325-D1A35C03DA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6FDE9-15C5-B740-84B3-FE647B4D67B9}" type="slidenum">
              <a:rPr lang="en-US" smtClean="0"/>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hasCustomPrompt="1"/>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16564E1F-F41D-464F-A325-D1A35C03DA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6FDE9-15C5-B740-84B3-FE647B4D67B9}" type="slidenum">
              <a:rPr lang="en-US" smtClean="0"/>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564E1F-F41D-464F-A325-D1A35C03DA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6FDE9-15C5-B740-84B3-FE647B4D67B9}"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295398" y="982132"/>
            <a:ext cx="7433025" cy="4893734"/>
          </a:xfrm>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564E1F-F41D-464F-A325-D1A35C03DA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6FDE9-15C5-B740-84B3-FE647B4D67B9}" type="slidenum">
              <a:rPr lang="en-US" smtClean="0"/>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564E1F-F41D-464F-A325-D1A35C03DA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6FDE9-15C5-B740-84B3-FE647B4D67B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16564E1F-F41D-464F-A325-D1A35C03DA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6FDE9-15C5-B740-84B3-FE647B4D67B9}" type="slidenum">
              <a:rPr lang="en-US" smtClean="0"/>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298448" y="2560320"/>
            <a:ext cx="4718304" cy="3310128"/>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6181344" y="2560320"/>
            <a:ext cx="4718304" cy="3310128"/>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564E1F-F41D-464F-A325-D1A35C03DAC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6FDE9-15C5-B740-84B3-FE647B4D67B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1295400" y="3243262"/>
            <a:ext cx="4718304" cy="2632605"/>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6180670" y="3243262"/>
            <a:ext cx="4718304" cy="2632605"/>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564E1F-F41D-464F-A325-D1A35C03DAC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06FDE9-15C5-B740-84B3-FE647B4D67B9}" type="slidenum">
              <a:rPr lang="en-US" smtClean="0"/>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564E1F-F41D-464F-A325-D1A35C03DAC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06FDE9-15C5-B740-84B3-FE647B4D67B9}"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64E1F-F41D-464F-A325-D1A35C03DAC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06FDE9-15C5-B740-84B3-FE647B4D67B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418668" y="982131"/>
            <a:ext cx="5469466" cy="4893735"/>
          </a:xfrm>
        </p:spPr>
        <p:txBody>
          <a:bodyPr anchor="ct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16564E1F-F41D-464F-A325-D1A35C03DAC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6FDE9-15C5-B740-84B3-FE647B4D67B9}" type="slidenum">
              <a:rPr lang="en-US" smtClean="0"/>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16564E1F-F41D-464F-A325-D1A35C03DAC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6FDE9-15C5-B740-84B3-FE647B4D67B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564E1F-F41D-464F-A325-D1A35C03DACA}" type="datetimeFigureOut">
              <a:rPr lang="en-US" smtClean="0"/>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06FDE9-15C5-B740-84B3-FE647B4D67B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zh-CN" sz="5400" dirty="0" smtClean="0">
                <a:latin typeface="微软雅黑" panose="020B0503020204020204" charset="-122"/>
                <a:ea typeface="微软雅黑" panose="020B0503020204020204" charset="-122"/>
                <a:cs typeface="微软雅黑" panose="020B0503020204020204" charset="-122"/>
              </a:rPr>
              <a:t>云计算概论</a:t>
            </a:r>
            <a:endParaRPr lang="en-US" sz="5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idx="4294967295"/>
          </p:nvPr>
        </p:nvSpPr>
        <p:spPr bwMode="auto">
          <a:xfrm>
            <a:off x="1884363" y="636588"/>
            <a:ext cx="8382000" cy="511810"/>
          </a:xfrm>
        </p:spPr>
        <p:txBody>
          <a:bodyPr wrap="square" lIns="0" tIns="0" rIns="0" bIns="0" numCol="1" rtlCol="0" anchor="t" anchorCtr="0" compatLnSpc="1">
            <a:spAutoFit/>
          </a:bodyPr>
          <a:lstStyle/>
          <a:p>
            <a:pPr marL="0" marR="0" lvl="0" indent="0" algn="ctr" defTabSz="913130" rtl="0" eaLnBrk="0" fontAlgn="base" latinLnBrk="0" hangingPunct="0">
              <a:lnSpc>
                <a:spcPct val="90000"/>
              </a:lnSpc>
              <a:spcBef>
                <a:spcPct val="0"/>
              </a:spcBef>
              <a:spcAft>
                <a:spcPct val="0"/>
              </a:spcAft>
              <a:buClrTx/>
              <a:buSzTx/>
              <a:buFontTx/>
              <a:buNone/>
              <a:defRPr/>
            </a:pPr>
            <a:r>
              <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rPr>
              <a:t>云计算的两种不同技术模式</a:t>
            </a:r>
            <a:endPar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endParaRPr>
          </a:p>
        </p:txBody>
      </p:sp>
      <p:sp>
        <p:nvSpPr>
          <p:cNvPr id="9" name="Text Box 5"/>
          <p:cNvSpPr txBox="1">
            <a:spLocks noChangeArrowheads="1"/>
          </p:cNvSpPr>
          <p:nvPr/>
        </p:nvSpPr>
        <p:spPr bwMode="auto">
          <a:xfrm>
            <a:off x="1847850" y="1536700"/>
            <a:ext cx="8513763" cy="3784600"/>
          </a:xfrm>
          <a:prstGeom prst="rect">
            <a:avLst/>
          </a:prstGeom>
          <a:noFill/>
          <a:ln w="9525" algn="ctr">
            <a:noFill/>
            <a:miter lim="800000"/>
          </a:ln>
          <a:effectLst>
            <a:prstShdw prst="shdw18" dist="17961" dir="13500000">
              <a:schemeClr val="accent1">
                <a:gamma/>
                <a:shade val="60000"/>
                <a:invGamma/>
              </a:schemeClr>
            </a:prstShdw>
          </a:effectLst>
        </p:spPr>
        <p:txBody>
          <a:bodyPr>
            <a:spAutoFit/>
          </a:bodyPr>
          <a:lstStyle/>
          <a:p>
            <a:pPr marR="0" indent="612140" algn="just" defTabSz="914400" eaLnBrk="1" hangingPunct="1">
              <a:spcBef>
                <a:spcPct val="50000"/>
              </a:spcBef>
              <a:buClrTx/>
              <a:buSzTx/>
              <a:buFontTx/>
              <a:buNone/>
              <a:defRPr/>
            </a:pP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在我们看来，要理解云计算概念，应该区分云计算的两种不同技术模式：</a:t>
            </a:r>
            <a:endPar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marR="0" indent="612140" algn="just" defTabSz="914400" eaLnBrk="1" hangingPunct="1">
              <a:spcBef>
                <a:spcPct val="50000"/>
              </a:spcBef>
              <a:buClrTx/>
              <a:buSzTx/>
              <a:buFontTx/>
              <a:buNone/>
              <a:defRPr/>
            </a:pP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1</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）以大分小（</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Amazon</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模式）：硬件虚拟化技术，统一的资源池管理动态分配资源，提高资源利用率，降低硬件投资成本，适合于公共云平台提供商和面向中小型租赁用户。</a:t>
            </a:r>
            <a:endPar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marR="0" indent="612140" algn="just" defTabSz="914400" eaLnBrk="1" hangingPunct="1">
              <a:spcBef>
                <a:spcPct val="50000"/>
              </a:spcBef>
              <a:buClrTx/>
              <a:buSzTx/>
              <a:buFontTx/>
              <a:buNone/>
              <a:defRPr/>
            </a:pP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2</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）以小聚大（</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Google</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模式）：分布式存储（适合海量数据存储），并行计算（适合海量数据处理），线性的水平扩展能力，适合海量数据存储、检索、统计、挖掘，在互联网企业应用成熟。</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28340"/>
            <a:ext cx="10515600" cy="1325563"/>
          </a:xfrm>
        </p:spPr>
        <p:txBody>
          <a:bodyPr>
            <a:normAutofit/>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节</a:t>
            </a:r>
            <a:r>
              <a:rPr lang="zh-CN"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什么是云计算？</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11201" y="1280899"/>
            <a:ext cx="10871200" cy="4522409"/>
          </a:xfrm>
        </p:spPr>
        <p:txBody>
          <a:bodyPr>
            <a:normAutofit/>
          </a:bodyPr>
          <a:lstStyle/>
          <a:p>
            <a:pPr marL="0" indent="0">
              <a:lnSpc>
                <a:spcPct val="150000"/>
              </a:lnSpc>
              <a:buNone/>
            </a:pP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zh-CN" sz="2400" dirty="0" smtClean="0">
                <a:latin typeface="微软雅黑" panose="020B0503020204020204" charset="-122"/>
                <a:ea typeface="微软雅黑" panose="020B0503020204020204" charset="-122"/>
                <a:cs typeface="微软雅黑" panose="020B0503020204020204" charset="-122"/>
              </a:rPr>
              <a:t>云</a:t>
            </a:r>
            <a:r>
              <a:rPr lang="zh-CN" altLang="zh-CN" sz="2400" dirty="0">
                <a:latin typeface="微软雅黑" panose="020B0503020204020204" charset="-122"/>
                <a:ea typeface="微软雅黑" panose="020B0503020204020204" charset="-122"/>
                <a:cs typeface="微软雅黑" panose="020B0503020204020204" charset="-122"/>
              </a:rPr>
              <a:t>计算（</a:t>
            </a:r>
            <a:r>
              <a:rPr lang="en-US" altLang="zh-CN" sz="2400" dirty="0">
                <a:latin typeface="微软雅黑" panose="020B0503020204020204" charset="-122"/>
                <a:ea typeface="微软雅黑" panose="020B0503020204020204" charset="-122"/>
                <a:cs typeface="微软雅黑" panose="020B0503020204020204" charset="-122"/>
              </a:rPr>
              <a:t>cloud computing</a:t>
            </a:r>
            <a:r>
              <a:rPr lang="zh-CN" altLang="zh-CN" sz="2400" dirty="0">
                <a:latin typeface="微软雅黑" panose="020B0503020204020204" charset="-122"/>
                <a:ea typeface="微软雅黑" panose="020B0503020204020204" charset="-122"/>
                <a:cs typeface="微软雅黑" panose="020B0503020204020204" charset="-122"/>
              </a:rPr>
              <a:t>）是基于互联网的相关服务的增加、使用和交付模式，通常涉及通过互联网来提供动态易扩展且经常是虚拟化的资源。</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sz="2400" dirty="0">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zh-CN" sz="2400" dirty="0" smtClean="0">
                <a:latin typeface="微软雅黑" panose="020B0503020204020204" charset="-122"/>
                <a:ea typeface="微软雅黑" panose="020B0503020204020204" charset="-122"/>
                <a:cs typeface="微软雅黑" panose="020B0503020204020204" charset="-122"/>
              </a:rPr>
              <a:t>美国</a:t>
            </a:r>
            <a:r>
              <a:rPr lang="zh-CN" altLang="zh-CN" sz="2400" dirty="0">
                <a:latin typeface="微软雅黑" panose="020B0503020204020204" charset="-122"/>
                <a:ea typeface="微软雅黑" panose="020B0503020204020204" charset="-122"/>
                <a:cs typeface="微软雅黑" panose="020B0503020204020204" charset="-122"/>
              </a:rPr>
              <a:t>国家标准与技术研究院（</a:t>
            </a:r>
            <a:r>
              <a:rPr lang="en-US" altLang="zh-CN" sz="2400" dirty="0">
                <a:latin typeface="微软雅黑" panose="020B0503020204020204" charset="-122"/>
                <a:ea typeface="微软雅黑" panose="020B0503020204020204" charset="-122"/>
                <a:cs typeface="微软雅黑" panose="020B0503020204020204" charset="-122"/>
              </a:rPr>
              <a:t>NIST</a:t>
            </a:r>
            <a:r>
              <a:rPr lang="zh-CN" altLang="zh-CN" sz="2400" dirty="0">
                <a:latin typeface="微软雅黑" panose="020B0503020204020204" charset="-122"/>
                <a:ea typeface="微软雅黑" panose="020B0503020204020204" charset="-122"/>
                <a:cs typeface="微软雅黑" panose="020B0503020204020204" charset="-122"/>
              </a:rPr>
              <a:t>）的定义</a:t>
            </a:r>
            <a:r>
              <a:rPr lang="zh-CN"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sz="2400" dirty="0">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zh-CN" sz="2400" dirty="0" smtClean="0">
                <a:latin typeface="微软雅黑" panose="020B0503020204020204" charset="-122"/>
                <a:ea typeface="微软雅黑" panose="020B0503020204020204" charset="-122"/>
                <a:cs typeface="微软雅黑" panose="020B0503020204020204" charset="-122"/>
              </a:rPr>
              <a:t>云计</a:t>
            </a:r>
            <a:r>
              <a:rPr lang="zh-CN" altLang="zh-CN" sz="2400" dirty="0">
                <a:latin typeface="微软雅黑" panose="020B0503020204020204" charset="-122"/>
                <a:ea typeface="微软雅黑" panose="020B0503020204020204" charset="-122"/>
                <a:cs typeface="微软雅黑" panose="020B0503020204020204" charset="-122"/>
              </a:rPr>
              <a:t>算是一种</a:t>
            </a:r>
            <a:r>
              <a:rPr lang="zh-CN" altLang="zh-CN" sz="2400" b="1" dirty="0">
                <a:latin typeface="微软雅黑" panose="020B0503020204020204" charset="-122"/>
                <a:ea typeface="微软雅黑" panose="020B0503020204020204" charset="-122"/>
                <a:cs typeface="微软雅黑" panose="020B0503020204020204" charset="-122"/>
              </a:rPr>
              <a:t>按使用量付费</a:t>
            </a:r>
            <a:r>
              <a:rPr lang="zh-CN" altLang="zh-CN" sz="2400" dirty="0">
                <a:latin typeface="微软雅黑" panose="020B0503020204020204" charset="-122"/>
                <a:ea typeface="微软雅黑" panose="020B0503020204020204" charset="-122"/>
                <a:cs typeface="微软雅黑" panose="020B0503020204020204" charset="-122"/>
              </a:rPr>
              <a:t>的模式，这种模式提供可用的、便捷的、按需的网络访问， 进入</a:t>
            </a:r>
            <a:r>
              <a:rPr lang="zh-CN" altLang="zh-CN" sz="2400" b="1" dirty="0">
                <a:latin typeface="微软雅黑" panose="020B0503020204020204" charset="-122"/>
                <a:ea typeface="微软雅黑" panose="020B0503020204020204" charset="-122"/>
                <a:cs typeface="微软雅黑" panose="020B0503020204020204" charset="-122"/>
              </a:rPr>
              <a:t>可配置的计算资源共享池</a:t>
            </a:r>
            <a:r>
              <a:rPr lang="zh-CN" altLang="zh-CN" sz="2400" dirty="0">
                <a:latin typeface="微软雅黑" panose="020B0503020204020204" charset="-122"/>
                <a:ea typeface="微软雅黑" panose="020B0503020204020204" charset="-122"/>
                <a:cs typeface="微软雅黑" panose="020B0503020204020204" charset="-122"/>
              </a:rPr>
              <a:t>（资源包括网络、服务器、存储、应用软件、服务），这些资源能够被快速提供，只需投入</a:t>
            </a:r>
            <a:r>
              <a:rPr lang="zh-CN" altLang="zh-CN" sz="2400" b="1" dirty="0">
                <a:latin typeface="微软雅黑" panose="020B0503020204020204" charset="-122"/>
                <a:ea typeface="微软雅黑" panose="020B0503020204020204" charset="-122"/>
                <a:cs typeface="微软雅黑" panose="020B0503020204020204" charset="-122"/>
              </a:rPr>
              <a:t>很少的管理工作</a:t>
            </a:r>
            <a:r>
              <a:rPr lang="zh-CN" altLang="zh-CN" sz="2400" dirty="0">
                <a:latin typeface="微软雅黑" panose="020B0503020204020204" charset="-122"/>
                <a:ea typeface="微软雅黑" panose="020B0503020204020204" charset="-122"/>
                <a:cs typeface="微软雅黑" panose="020B0503020204020204" charset="-122"/>
              </a:rPr>
              <a:t>，或与服务供应商进行很少的交互。</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920" y="623641"/>
            <a:ext cx="10515600" cy="1325563"/>
          </a:xfrm>
        </p:spPr>
        <p:txBody>
          <a:bodyPr>
            <a:normAutofit/>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节</a:t>
            </a:r>
            <a:r>
              <a:rPr lang="zh-CN"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云计算的产生背景</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56920" y="2173465"/>
            <a:ext cx="10764520" cy="3861575"/>
          </a:xfrm>
        </p:spPr>
        <p:txBody>
          <a:bodyPr>
            <a:normAutofit lnSpcReduction="10000"/>
          </a:bodyPr>
          <a:lstStyle/>
          <a:p>
            <a:pPr marL="0" indent="0">
              <a:lnSpc>
                <a:spcPct val="150000"/>
              </a:lnSpc>
              <a:buNone/>
            </a:pP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云计算是继</a:t>
            </a:r>
            <a:r>
              <a:rPr lang="en-US" altLang="zh-CN" sz="2400" dirty="0" smtClean="0">
                <a:latin typeface="微软雅黑" panose="020B0503020204020204" charset="-122"/>
                <a:ea typeface="微软雅黑" panose="020B0503020204020204" charset="-122"/>
                <a:cs typeface="微软雅黑" panose="020B0503020204020204" charset="-122"/>
              </a:rPr>
              <a:t>1980</a:t>
            </a:r>
            <a:r>
              <a:rPr lang="zh-CN" altLang="en-US" sz="2400" dirty="0" smtClean="0">
                <a:latin typeface="微软雅黑" panose="020B0503020204020204" charset="-122"/>
                <a:ea typeface="微软雅黑" panose="020B0503020204020204" charset="-122"/>
                <a:cs typeface="微软雅黑" panose="020B0503020204020204" charset="-122"/>
              </a:rPr>
              <a:t>年代大型计算机到客户端</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服务器的大转变之后的又一种巨变。</a:t>
            </a:r>
            <a:endParaRPr lang="zh-CN" altLang="en-US" sz="24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sz="2400" dirty="0" smtClean="0">
                <a:latin typeface="微软雅黑" panose="020B0503020204020204" charset="-122"/>
                <a:ea typeface="微软雅黑" panose="020B0503020204020204" charset="-122"/>
                <a:cs typeface="微软雅黑" panose="020B0503020204020204" charset="-122"/>
              </a:rPr>
              <a:t>        云计算是分布式计算（</a:t>
            </a:r>
            <a:r>
              <a:rPr lang="en-US" altLang="zh-CN" sz="2400" dirty="0" smtClean="0">
                <a:latin typeface="微软雅黑" panose="020B0503020204020204" charset="-122"/>
                <a:ea typeface="微软雅黑" panose="020B0503020204020204" charset="-122"/>
                <a:cs typeface="微软雅黑" panose="020B0503020204020204" charset="-122"/>
              </a:rPr>
              <a:t>Distributed Computing</a:t>
            </a:r>
            <a:r>
              <a:rPr lang="zh-CN" altLang="en-US" sz="2400" dirty="0" smtClean="0">
                <a:latin typeface="微软雅黑" panose="020B0503020204020204" charset="-122"/>
                <a:ea typeface="微软雅黑" panose="020B0503020204020204" charset="-122"/>
                <a:cs typeface="微软雅黑" panose="020B0503020204020204" charset="-122"/>
              </a:rPr>
              <a:t>）、并行计算（</a:t>
            </a:r>
            <a:r>
              <a:rPr lang="en-US" altLang="zh-CN" sz="2400" dirty="0" smtClean="0">
                <a:latin typeface="微软雅黑" panose="020B0503020204020204" charset="-122"/>
                <a:ea typeface="微软雅黑" panose="020B0503020204020204" charset="-122"/>
                <a:cs typeface="微软雅黑" panose="020B0503020204020204" charset="-122"/>
              </a:rPr>
              <a:t>Parallel Computing</a:t>
            </a:r>
            <a:r>
              <a:rPr lang="zh-CN" altLang="en-US" sz="2400" dirty="0" smtClean="0">
                <a:latin typeface="微软雅黑" panose="020B0503020204020204" charset="-122"/>
                <a:ea typeface="微软雅黑" panose="020B0503020204020204" charset="-122"/>
                <a:cs typeface="微软雅黑" panose="020B0503020204020204" charset="-122"/>
              </a:rPr>
              <a:t>）、效用计算（</a:t>
            </a:r>
            <a:r>
              <a:rPr lang="en-US" altLang="zh-CN" sz="2400" dirty="0" smtClean="0">
                <a:latin typeface="微软雅黑" panose="020B0503020204020204" charset="-122"/>
                <a:ea typeface="微软雅黑" panose="020B0503020204020204" charset="-122"/>
                <a:cs typeface="微软雅黑" panose="020B0503020204020204" charset="-122"/>
              </a:rPr>
              <a:t>Utility Computing</a:t>
            </a:r>
            <a:r>
              <a:rPr lang="zh-CN" altLang="en-US" sz="2400" dirty="0" smtClean="0">
                <a:latin typeface="微软雅黑" panose="020B0503020204020204" charset="-122"/>
                <a:ea typeface="微软雅黑" panose="020B0503020204020204" charset="-122"/>
                <a:cs typeface="微软雅黑" panose="020B0503020204020204" charset="-122"/>
              </a:rPr>
              <a:t>）、网络存储（</a:t>
            </a:r>
            <a:r>
              <a:rPr lang="en-US" altLang="zh-CN" sz="2400" dirty="0" smtClean="0">
                <a:latin typeface="微软雅黑" panose="020B0503020204020204" charset="-122"/>
                <a:ea typeface="微软雅黑" panose="020B0503020204020204" charset="-122"/>
                <a:cs typeface="微软雅黑" panose="020B0503020204020204" charset="-122"/>
              </a:rPr>
              <a:t>Network Storage Technologies</a:t>
            </a:r>
            <a:r>
              <a:rPr lang="zh-CN" altLang="en-US" sz="2400" dirty="0" smtClean="0">
                <a:latin typeface="微软雅黑" panose="020B0503020204020204" charset="-122"/>
                <a:ea typeface="微软雅黑" panose="020B0503020204020204" charset="-122"/>
                <a:cs typeface="微软雅黑" panose="020B0503020204020204" charset="-122"/>
              </a:rPr>
              <a:t>）、虚拟化（</a:t>
            </a:r>
            <a:r>
              <a:rPr lang="en-US" altLang="zh-CN" sz="2400" dirty="0" smtClean="0">
                <a:latin typeface="微软雅黑" panose="020B0503020204020204" charset="-122"/>
                <a:ea typeface="微软雅黑" panose="020B0503020204020204" charset="-122"/>
                <a:cs typeface="微软雅黑" panose="020B0503020204020204" charset="-122"/>
              </a:rPr>
              <a:t>Virtualization</a:t>
            </a:r>
            <a:r>
              <a:rPr lang="zh-CN" altLang="en-US" sz="2400" dirty="0" smtClean="0">
                <a:latin typeface="微软雅黑" panose="020B0503020204020204" charset="-122"/>
                <a:ea typeface="微软雅黑" panose="020B0503020204020204" charset="-122"/>
                <a:cs typeface="微软雅黑" panose="020B0503020204020204" charset="-122"/>
              </a:rPr>
              <a:t>）、负载均衡（</a:t>
            </a:r>
            <a:r>
              <a:rPr lang="en-US" altLang="zh-CN" sz="2400" dirty="0" smtClean="0">
                <a:latin typeface="微软雅黑" panose="020B0503020204020204" charset="-122"/>
                <a:ea typeface="微软雅黑" panose="020B0503020204020204" charset="-122"/>
                <a:cs typeface="微软雅黑" panose="020B0503020204020204" charset="-122"/>
              </a:rPr>
              <a:t>Load Balance</a:t>
            </a:r>
            <a:r>
              <a:rPr lang="zh-CN" altLang="en-US" sz="2400" dirty="0" smtClean="0">
                <a:latin typeface="微软雅黑" panose="020B0503020204020204" charset="-122"/>
                <a:ea typeface="微软雅黑" panose="020B0503020204020204" charset="-122"/>
                <a:cs typeface="微软雅黑" panose="020B0503020204020204" charset="-122"/>
              </a:rPr>
              <a:t>）、热备份冗余（</a:t>
            </a:r>
            <a:r>
              <a:rPr lang="en-US" altLang="zh-CN" sz="2400" dirty="0" smtClean="0">
                <a:latin typeface="微软雅黑" panose="020B0503020204020204" charset="-122"/>
                <a:ea typeface="微软雅黑" panose="020B0503020204020204" charset="-122"/>
                <a:cs typeface="微软雅黑" panose="020B0503020204020204" charset="-122"/>
              </a:rPr>
              <a:t>High Available</a:t>
            </a:r>
            <a:r>
              <a:rPr lang="zh-CN" altLang="en-US" sz="2400" dirty="0" smtClean="0">
                <a:latin typeface="微软雅黑" panose="020B0503020204020204" charset="-122"/>
                <a:ea typeface="微软雅黑" panose="020B0503020204020204" charset="-122"/>
                <a:cs typeface="微软雅黑" panose="020B0503020204020204" charset="-122"/>
              </a:rPr>
              <a:t>）等传统计算机和网络技术发展融合的产物。</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286" y="502169"/>
            <a:ext cx="10515600" cy="786341"/>
          </a:xfrm>
        </p:spPr>
        <p:txBody>
          <a:bodyPr>
            <a:normAutofit/>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节</a:t>
            </a:r>
            <a:r>
              <a:rPr lang="zh-CN"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云计算的发展历史</a:t>
            </a:r>
            <a:endParaRPr lang="zh-CN" altLang="en-US" dirty="0">
              <a:latin typeface="微软雅黑" panose="020B0503020204020204" charset="-122"/>
              <a:ea typeface="微软雅黑" panose="020B0503020204020204" charset="-122"/>
              <a:cs typeface="微软雅黑" panose="020B0503020204020204" charset="-122"/>
            </a:endParaRPr>
          </a:p>
        </p:txBody>
      </p:sp>
      <p:graphicFrame>
        <p:nvGraphicFramePr>
          <p:cNvPr id="4" name="表格 3"/>
          <p:cNvGraphicFramePr>
            <a:graphicFrameLocks noGrp="1"/>
          </p:cNvGraphicFramePr>
          <p:nvPr/>
        </p:nvGraphicFramePr>
        <p:xfrm>
          <a:off x="2436539" y="1288510"/>
          <a:ext cx="8242750" cy="4980209"/>
        </p:xfrm>
        <a:graphic>
          <a:graphicData uri="http://schemas.openxmlformats.org/drawingml/2006/table">
            <a:tbl>
              <a:tblPr>
                <a:tableStyleId>{69CF1AB2-1976-4502-BF36-3FF5EA218861}</a:tableStyleId>
              </a:tblPr>
              <a:tblGrid>
                <a:gridCol w="1683379"/>
                <a:gridCol w="6559371"/>
              </a:tblGrid>
              <a:tr h="430181">
                <a:tc>
                  <a:txBody>
                    <a:bodyPr/>
                    <a:lstStyle/>
                    <a:p>
                      <a:pPr algn="ctr" fontAlgn="b">
                        <a:lnSpc>
                          <a:spcPct val="150000"/>
                        </a:lnSpc>
                      </a:pPr>
                      <a:r>
                        <a:rPr lang="zh-CN" altLang="en-US" sz="2000" b="1" u="none" strike="noStrike" dirty="0">
                          <a:effectLst/>
                          <a:latin typeface="微软雅黑" panose="020B0503020204020204" charset="-122"/>
                          <a:ea typeface="微软雅黑" panose="020B0503020204020204" charset="-122"/>
                          <a:cs typeface="微软雅黑" panose="020B0503020204020204" charset="-122"/>
                        </a:rPr>
                        <a:t>年份</a:t>
                      </a:r>
                      <a:endParaRPr lang="zh-CN" altLang="en-US" sz="2000" b="1" i="0" u="none" strike="noStrike" dirty="0">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c>
                  <a:txBody>
                    <a:bodyPr/>
                    <a:lstStyle/>
                    <a:p>
                      <a:pPr algn="l" fontAlgn="b">
                        <a:lnSpc>
                          <a:spcPct val="150000"/>
                        </a:lnSpc>
                      </a:pPr>
                      <a:r>
                        <a:rPr lang="zh-CN" altLang="en-US" sz="2000" b="1" u="none" strike="noStrike" dirty="0">
                          <a:effectLst/>
                          <a:latin typeface="微软雅黑" panose="020B0503020204020204" charset="-122"/>
                          <a:ea typeface="微软雅黑" panose="020B0503020204020204" charset="-122"/>
                          <a:cs typeface="微软雅黑" panose="020B0503020204020204" charset="-122"/>
                        </a:rPr>
                        <a:t>云计算的发展</a:t>
                      </a:r>
                      <a:endParaRPr lang="zh-CN" altLang="en-US" sz="2000" b="1" i="0" u="none" strike="noStrike" dirty="0">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r>
              <a:tr h="416199">
                <a:tc>
                  <a:txBody>
                    <a:bodyPr/>
                    <a:lstStyle/>
                    <a:p>
                      <a:pPr algn="ctr" fontAlgn="b">
                        <a:lnSpc>
                          <a:spcPct val="150000"/>
                        </a:lnSpc>
                      </a:pPr>
                      <a:r>
                        <a:rPr lang="en-US" altLang="zh-CN" sz="1600" u="none" strike="noStrike" dirty="0">
                          <a:effectLst/>
                          <a:latin typeface="微软雅黑" panose="020B0503020204020204" charset="-122"/>
                          <a:ea typeface="微软雅黑" panose="020B0503020204020204" charset="-122"/>
                          <a:cs typeface="微软雅黑" panose="020B0503020204020204" charset="-122"/>
                        </a:rPr>
                        <a:t>1983</a:t>
                      </a:r>
                      <a:endParaRPr lang="en-US" altLang="zh-CN" sz="1600" b="0" i="0" u="none" strike="noStrike" dirty="0">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c>
                  <a:txBody>
                    <a:bodyPr/>
                    <a:lstStyle/>
                    <a:p>
                      <a:pPr algn="l" fontAlgn="b">
                        <a:lnSpc>
                          <a:spcPct val="150000"/>
                        </a:lnSpc>
                      </a:pPr>
                      <a:r>
                        <a:rPr lang="zh-CN" altLang="en-US" sz="1600" u="none" strike="noStrike" dirty="0">
                          <a:effectLst/>
                          <a:latin typeface="微软雅黑" panose="020B0503020204020204" charset="-122"/>
                          <a:ea typeface="微软雅黑" panose="020B0503020204020204" charset="-122"/>
                          <a:cs typeface="微软雅黑" panose="020B0503020204020204" charset="-122"/>
                        </a:rPr>
                        <a:t>网络是电脑</a:t>
                      </a:r>
                      <a:endParaRPr lang="zh-CN" altLang="en-US" sz="1600" b="0" i="0" u="none" strike="noStrike" dirty="0">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r>
              <a:tr h="749158">
                <a:tc>
                  <a:txBody>
                    <a:bodyPr/>
                    <a:lstStyle/>
                    <a:p>
                      <a:pPr algn="ctr" fontAlgn="b">
                        <a:lnSpc>
                          <a:spcPct val="150000"/>
                        </a:lnSpc>
                      </a:pPr>
                      <a:r>
                        <a:rPr lang="en-US" altLang="zh-CN" sz="1600" u="none" strike="noStrike">
                          <a:effectLst/>
                          <a:latin typeface="微软雅黑" panose="020B0503020204020204" charset="-122"/>
                          <a:ea typeface="微软雅黑" panose="020B0503020204020204" charset="-122"/>
                          <a:cs typeface="微软雅黑" panose="020B0503020204020204" charset="-122"/>
                        </a:rPr>
                        <a:t>2006</a:t>
                      </a:r>
                      <a:endParaRPr lang="en-US" altLang="zh-CN" sz="1600" b="0" i="0" u="none" strike="noStrike">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c>
                  <a:txBody>
                    <a:bodyPr/>
                    <a:lstStyle/>
                    <a:p>
                      <a:pPr algn="l" fontAlgn="b">
                        <a:lnSpc>
                          <a:spcPct val="150000"/>
                        </a:lnSpc>
                      </a:pPr>
                      <a:r>
                        <a:rPr lang="en-US" altLang="zh-CN" sz="1600" u="none" strike="noStrike" dirty="0">
                          <a:effectLst/>
                          <a:latin typeface="微软雅黑" panose="020B0503020204020204" charset="-122"/>
                          <a:ea typeface="微软雅黑" panose="020B0503020204020204" charset="-122"/>
                          <a:cs typeface="微软雅黑" panose="020B0503020204020204" charset="-122"/>
                        </a:rPr>
                        <a:t>Amazon</a:t>
                      </a:r>
                      <a:r>
                        <a:rPr lang="zh-CN" altLang="en-US" sz="1600" u="none" strike="noStrike" dirty="0">
                          <a:effectLst/>
                          <a:latin typeface="微软雅黑" panose="020B0503020204020204" charset="-122"/>
                          <a:ea typeface="微软雅黑" panose="020B0503020204020204" charset="-122"/>
                          <a:cs typeface="微软雅黑" panose="020B0503020204020204" charset="-122"/>
                        </a:rPr>
                        <a:t>：弹性计算云服务（</a:t>
                      </a:r>
                      <a:r>
                        <a:rPr lang="en-US" altLang="zh-CN" sz="1600" u="none" strike="noStrike" dirty="0">
                          <a:effectLst/>
                          <a:latin typeface="微软雅黑" panose="020B0503020204020204" charset="-122"/>
                          <a:ea typeface="微软雅黑" panose="020B0503020204020204" charset="-122"/>
                          <a:cs typeface="微软雅黑" panose="020B0503020204020204" charset="-122"/>
                        </a:rPr>
                        <a:t>EC2</a:t>
                      </a:r>
                      <a:r>
                        <a:rPr lang="zh-CN" altLang="en-US" sz="1600" u="none" strike="noStrike" dirty="0">
                          <a:effectLst/>
                          <a:latin typeface="微软雅黑" panose="020B0503020204020204" charset="-122"/>
                          <a:ea typeface="微软雅黑" panose="020B0503020204020204" charset="-122"/>
                          <a:cs typeface="微软雅黑" panose="020B0503020204020204" charset="-122"/>
                        </a:rPr>
                        <a:t>）</a:t>
                      </a:r>
                      <a:br>
                        <a:rPr lang="zh-CN" altLang="en-US" sz="1600" u="none" strike="noStrike" dirty="0">
                          <a:effectLst/>
                          <a:latin typeface="微软雅黑" panose="020B0503020204020204" charset="-122"/>
                          <a:ea typeface="微软雅黑" panose="020B0503020204020204" charset="-122"/>
                          <a:cs typeface="微软雅黑" panose="020B0503020204020204" charset="-122"/>
                        </a:rPr>
                      </a:br>
                      <a:r>
                        <a:rPr lang="en-US" altLang="zh-CN" sz="1600" u="none" strike="noStrike" dirty="0">
                          <a:effectLst/>
                          <a:latin typeface="微软雅黑" panose="020B0503020204020204" charset="-122"/>
                          <a:ea typeface="微软雅黑" panose="020B0503020204020204" charset="-122"/>
                          <a:cs typeface="微软雅黑" panose="020B0503020204020204" charset="-122"/>
                        </a:rPr>
                        <a:t>Google</a:t>
                      </a:r>
                      <a:r>
                        <a:rPr lang="zh-CN" altLang="en-US" sz="1600" u="none" strike="noStrike" dirty="0">
                          <a:effectLst/>
                          <a:latin typeface="微软雅黑" panose="020B0503020204020204" charset="-122"/>
                          <a:ea typeface="微软雅黑" panose="020B0503020204020204" charset="-122"/>
                          <a:cs typeface="微软雅黑" panose="020B0503020204020204" charset="-122"/>
                        </a:rPr>
                        <a:t>：云计算的概念</a:t>
                      </a:r>
                      <a:endParaRPr lang="zh-CN" altLang="en-US" sz="1600" b="0" i="0" u="none" strike="noStrike" dirty="0">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r>
              <a:tr h="395389">
                <a:tc>
                  <a:txBody>
                    <a:bodyPr/>
                    <a:lstStyle/>
                    <a:p>
                      <a:pPr algn="ctr" fontAlgn="b">
                        <a:lnSpc>
                          <a:spcPct val="150000"/>
                        </a:lnSpc>
                      </a:pPr>
                      <a:r>
                        <a:rPr lang="en-US" altLang="zh-CN" sz="1600" u="none" strike="noStrike">
                          <a:effectLst/>
                          <a:latin typeface="微软雅黑" panose="020B0503020204020204" charset="-122"/>
                          <a:ea typeface="微软雅黑" panose="020B0503020204020204" charset="-122"/>
                          <a:cs typeface="微软雅黑" panose="020B0503020204020204" charset="-122"/>
                        </a:rPr>
                        <a:t>2007</a:t>
                      </a:r>
                      <a:endParaRPr lang="en-US" altLang="zh-CN" sz="1600" b="0" i="0" u="none" strike="noStrike">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c>
                  <a:txBody>
                    <a:bodyPr/>
                    <a:lstStyle/>
                    <a:p>
                      <a:pPr algn="l" fontAlgn="b">
                        <a:lnSpc>
                          <a:spcPct val="150000"/>
                        </a:lnSpc>
                      </a:pPr>
                      <a:r>
                        <a:rPr lang="en-US" sz="1600" u="none" strike="noStrike" dirty="0">
                          <a:effectLst/>
                          <a:latin typeface="微软雅黑" panose="020B0503020204020204" charset="-122"/>
                          <a:ea typeface="微软雅黑" panose="020B0503020204020204" charset="-122"/>
                          <a:cs typeface="微软雅黑" panose="020B0503020204020204" charset="-122"/>
                        </a:rPr>
                        <a:t>Google</a:t>
                      </a:r>
                      <a:r>
                        <a:rPr lang="zh-CN" altLang="en-US" sz="1600" u="none" strike="noStrike" dirty="0">
                          <a:effectLst/>
                          <a:latin typeface="微软雅黑" panose="020B0503020204020204" charset="-122"/>
                          <a:ea typeface="微软雅黑" panose="020B0503020204020204" charset="-122"/>
                          <a:cs typeface="微软雅黑" panose="020B0503020204020204" charset="-122"/>
                        </a:rPr>
                        <a:t>与 </a:t>
                      </a:r>
                      <a:r>
                        <a:rPr lang="en-US" sz="1600" u="none" strike="noStrike" dirty="0">
                          <a:effectLst/>
                          <a:latin typeface="微软雅黑" panose="020B0503020204020204" charset="-122"/>
                          <a:ea typeface="微软雅黑" panose="020B0503020204020204" charset="-122"/>
                          <a:cs typeface="微软雅黑" panose="020B0503020204020204" charset="-122"/>
                        </a:rPr>
                        <a:t>IBM：</a:t>
                      </a:r>
                      <a:r>
                        <a:rPr lang="zh-CN" altLang="en-US" sz="1600" u="none" strike="noStrike" dirty="0">
                          <a:effectLst/>
                          <a:latin typeface="微软雅黑" panose="020B0503020204020204" charset="-122"/>
                          <a:ea typeface="微软雅黑" panose="020B0503020204020204" charset="-122"/>
                          <a:cs typeface="微软雅黑" panose="020B0503020204020204" charset="-122"/>
                        </a:rPr>
                        <a:t>高校推广，提供技术支持</a:t>
                      </a:r>
                      <a:endParaRPr lang="zh-CN" altLang="en-US" sz="1600" b="0" i="0" u="none" strike="noStrike" dirty="0">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r>
              <a:tr h="749158">
                <a:tc>
                  <a:txBody>
                    <a:bodyPr/>
                    <a:lstStyle/>
                    <a:p>
                      <a:pPr algn="ctr" fontAlgn="b">
                        <a:lnSpc>
                          <a:spcPct val="150000"/>
                        </a:lnSpc>
                      </a:pPr>
                      <a:r>
                        <a:rPr lang="en-US" altLang="zh-CN" sz="1600" u="none" strike="noStrike">
                          <a:effectLst/>
                          <a:latin typeface="微软雅黑" panose="020B0503020204020204" charset="-122"/>
                          <a:ea typeface="微软雅黑" panose="020B0503020204020204" charset="-122"/>
                          <a:cs typeface="微软雅黑" panose="020B0503020204020204" charset="-122"/>
                        </a:rPr>
                        <a:t>2008</a:t>
                      </a:r>
                      <a:endParaRPr lang="en-US" altLang="zh-CN" sz="1600" b="0" i="0" u="none" strike="noStrike">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c>
                  <a:txBody>
                    <a:bodyPr/>
                    <a:lstStyle/>
                    <a:p>
                      <a:pPr algn="l" fontAlgn="b">
                        <a:lnSpc>
                          <a:spcPct val="150000"/>
                        </a:lnSpc>
                      </a:pPr>
                      <a:r>
                        <a:rPr lang="en-US" altLang="zh-CN" sz="1600" u="none" strike="noStrike" dirty="0">
                          <a:effectLst/>
                          <a:latin typeface="微软雅黑" panose="020B0503020204020204" charset="-122"/>
                          <a:ea typeface="微软雅黑" panose="020B0503020204020204" charset="-122"/>
                          <a:cs typeface="微软雅黑" panose="020B0503020204020204" charset="-122"/>
                        </a:rPr>
                        <a:t>IBM</a:t>
                      </a:r>
                      <a:r>
                        <a:rPr lang="zh-CN" altLang="en-US" sz="1600" u="none" strike="noStrike" dirty="0">
                          <a:effectLst/>
                          <a:latin typeface="微软雅黑" panose="020B0503020204020204" charset="-122"/>
                          <a:ea typeface="微软雅黑" panose="020B0503020204020204" charset="-122"/>
                          <a:cs typeface="微软雅黑" panose="020B0503020204020204" charset="-122"/>
                        </a:rPr>
                        <a:t>：第一个云计算中心</a:t>
                      </a:r>
                      <a:br>
                        <a:rPr lang="zh-CN" altLang="en-US" sz="1600" u="none" strike="noStrike" dirty="0">
                          <a:effectLst/>
                          <a:latin typeface="微软雅黑" panose="020B0503020204020204" charset="-122"/>
                          <a:ea typeface="微软雅黑" panose="020B0503020204020204" charset="-122"/>
                          <a:cs typeface="微软雅黑" panose="020B0503020204020204" charset="-122"/>
                        </a:rPr>
                      </a:br>
                      <a:r>
                        <a:rPr lang="zh-CN" altLang="en-US" sz="1600" u="none" strike="noStrike" dirty="0">
                          <a:effectLst/>
                          <a:latin typeface="微软雅黑" panose="020B0503020204020204" charset="-122"/>
                          <a:ea typeface="微软雅黑" panose="020B0503020204020204" charset="-122"/>
                          <a:cs typeface="微软雅黑" panose="020B0503020204020204" charset="-122"/>
                        </a:rPr>
                        <a:t>戴尔：申请云计算商标</a:t>
                      </a:r>
                      <a:endParaRPr lang="zh-CN" altLang="en-US" sz="1600" b="0" i="0" u="none" strike="noStrike" dirty="0">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r>
              <a:tr h="405793">
                <a:tc>
                  <a:txBody>
                    <a:bodyPr/>
                    <a:lstStyle/>
                    <a:p>
                      <a:pPr algn="ctr" fontAlgn="b">
                        <a:lnSpc>
                          <a:spcPct val="150000"/>
                        </a:lnSpc>
                      </a:pPr>
                      <a:r>
                        <a:rPr lang="en-US" altLang="zh-CN" sz="1600" u="none" strike="noStrike">
                          <a:effectLst/>
                          <a:latin typeface="微软雅黑" panose="020B0503020204020204" charset="-122"/>
                          <a:ea typeface="微软雅黑" panose="020B0503020204020204" charset="-122"/>
                          <a:cs typeface="微软雅黑" panose="020B0503020204020204" charset="-122"/>
                        </a:rPr>
                        <a:t>2010</a:t>
                      </a:r>
                      <a:endParaRPr lang="en-US" altLang="zh-CN" sz="1600" b="0" i="0" u="none" strike="noStrike">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c>
                  <a:txBody>
                    <a:bodyPr/>
                    <a:lstStyle/>
                    <a:p>
                      <a:pPr algn="l" fontAlgn="b">
                        <a:lnSpc>
                          <a:spcPct val="150000"/>
                        </a:lnSpc>
                      </a:pPr>
                      <a:r>
                        <a:rPr lang="en-US" sz="1600" u="none" strike="noStrike" dirty="0">
                          <a:effectLst/>
                          <a:latin typeface="微软雅黑" panose="020B0503020204020204" charset="-122"/>
                          <a:ea typeface="微软雅黑" panose="020B0503020204020204" charset="-122"/>
                          <a:cs typeface="微软雅黑" panose="020B0503020204020204" charset="-122"/>
                        </a:rPr>
                        <a:t>Novell</a:t>
                      </a:r>
                      <a:r>
                        <a:rPr lang="zh-CN" altLang="en-US" sz="1600" u="none" strike="noStrike" dirty="0">
                          <a:effectLst/>
                          <a:latin typeface="微软雅黑" panose="020B0503020204020204" charset="-122"/>
                          <a:ea typeface="微软雅黑" panose="020B0503020204020204" charset="-122"/>
                          <a:cs typeface="微软雅黑" panose="020B0503020204020204" charset="-122"/>
                        </a:rPr>
                        <a:t>与 </a:t>
                      </a:r>
                      <a:r>
                        <a:rPr lang="en-US" sz="1600" u="none" strike="noStrike" dirty="0">
                          <a:effectLst/>
                          <a:latin typeface="微软雅黑" panose="020B0503020204020204" charset="-122"/>
                          <a:ea typeface="微软雅黑" panose="020B0503020204020204" charset="-122"/>
                          <a:cs typeface="微软雅黑" panose="020B0503020204020204" charset="-122"/>
                        </a:rPr>
                        <a:t>CSA：</a:t>
                      </a:r>
                      <a:r>
                        <a:rPr lang="zh-CN" altLang="en-US" sz="1600" u="none" strike="noStrike" dirty="0">
                          <a:effectLst/>
                          <a:latin typeface="微软雅黑" panose="020B0503020204020204" charset="-122"/>
                          <a:ea typeface="微软雅黑" panose="020B0503020204020204" charset="-122"/>
                          <a:cs typeface="微软雅黑" panose="020B0503020204020204" charset="-122"/>
                        </a:rPr>
                        <a:t>可信任云计算计划</a:t>
                      </a:r>
                      <a:endParaRPr lang="zh-CN" altLang="en-US" sz="1600" b="0" i="0" u="none" strike="noStrike" dirty="0">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r>
              <a:tr h="1050902">
                <a:tc>
                  <a:txBody>
                    <a:bodyPr/>
                    <a:lstStyle/>
                    <a:p>
                      <a:pPr algn="ctr" fontAlgn="b">
                        <a:lnSpc>
                          <a:spcPct val="150000"/>
                        </a:lnSpc>
                      </a:pPr>
                      <a:r>
                        <a:rPr lang="en-US" altLang="zh-CN" sz="1600" u="none" strike="noStrike">
                          <a:effectLst/>
                          <a:latin typeface="微软雅黑" panose="020B0503020204020204" charset="-122"/>
                          <a:ea typeface="微软雅黑" panose="020B0503020204020204" charset="-122"/>
                          <a:cs typeface="微软雅黑" panose="020B0503020204020204" charset="-122"/>
                        </a:rPr>
                        <a:t>2013</a:t>
                      </a:r>
                      <a:endParaRPr lang="en-US" altLang="zh-CN" sz="1600" b="0" i="0" u="none" strike="noStrike">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c>
                  <a:txBody>
                    <a:bodyPr/>
                    <a:lstStyle/>
                    <a:p>
                      <a:pPr algn="l" fontAlgn="b">
                        <a:lnSpc>
                          <a:spcPct val="150000"/>
                        </a:lnSpc>
                      </a:pPr>
                      <a:r>
                        <a:rPr lang="zh-CN" altLang="en-US" sz="1600" u="none" strike="noStrike" dirty="0">
                          <a:effectLst/>
                          <a:latin typeface="微软雅黑" panose="020B0503020204020204" charset="-122"/>
                          <a:ea typeface="微软雅黑" panose="020B0503020204020204" charset="-122"/>
                          <a:cs typeface="微软雅黑" panose="020B0503020204020204" charset="-122"/>
                        </a:rPr>
                        <a:t>中国</a:t>
                      </a:r>
                      <a:r>
                        <a:rPr lang="en-US" altLang="zh-CN" sz="1600" u="none" strike="noStrike" dirty="0" err="1">
                          <a:effectLst/>
                          <a:latin typeface="微软雅黑" panose="020B0503020204020204" charset="-122"/>
                          <a:ea typeface="微软雅黑" panose="020B0503020204020204" charset="-122"/>
                          <a:cs typeface="微软雅黑" panose="020B0503020204020204" charset="-122"/>
                        </a:rPr>
                        <a:t>IaaS</a:t>
                      </a:r>
                      <a:r>
                        <a:rPr lang="zh-CN" altLang="en-US" sz="1600" u="none" strike="noStrike" dirty="0">
                          <a:effectLst/>
                          <a:latin typeface="微软雅黑" panose="020B0503020204020204" charset="-122"/>
                          <a:ea typeface="微软雅黑" panose="020B0503020204020204" charset="-122"/>
                          <a:cs typeface="微软雅黑" panose="020B0503020204020204" charset="-122"/>
                        </a:rPr>
                        <a:t>：市场规模约为</a:t>
                      </a:r>
                      <a:r>
                        <a:rPr lang="en-US" altLang="zh-CN" sz="1600" u="none" strike="noStrike" dirty="0">
                          <a:effectLst/>
                          <a:latin typeface="微软雅黑" panose="020B0503020204020204" charset="-122"/>
                          <a:ea typeface="微软雅黑" panose="020B0503020204020204" charset="-122"/>
                          <a:cs typeface="微软雅黑" panose="020B0503020204020204" charset="-122"/>
                        </a:rPr>
                        <a:t>10.5</a:t>
                      </a:r>
                      <a:r>
                        <a:rPr lang="zh-CN" altLang="en-US" sz="1600" u="none" strike="noStrike" dirty="0">
                          <a:effectLst/>
                          <a:latin typeface="微软雅黑" panose="020B0503020204020204" charset="-122"/>
                          <a:ea typeface="微软雅黑" panose="020B0503020204020204" charset="-122"/>
                          <a:cs typeface="微软雅黑" panose="020B0503020204020204" charset="-122"/>
                        </a:rPr>
                        <a:t>亿元</a:t>
                      </a:r>
                      <a:br>
                        <a:rPr lang="zh-CN" altLang="en-US" sz="1600" u="none" strike="noStrike" dirty="0">
                          <a:effectLst/>
                          <a:latin typeface="微软雅黑" panose="020B0503020204020204" charset="-122"/>
                          <a:ea typeface="微软雅黑" panose="020B0503020204020204" charset="-122"/>
                          <a:cs typeface="微软雅黑" panose="020B0503020204020204" charset="-122"/>
                        </a:rPr>
                      </a:br>
                      <a:r>
                        <a:rPr lang="zh-CN" altLang="en-US" sz="1600" u="none" strike="noStrike" dirty="0">
                          <a:effectLst/>
                          <a:latin typeface="微软雅黑" panose="020B0503020204020204" charset="-122"/>
                          <a:ea typeface="微软雅黑" panose="020B0503020204020204" charset="-122"/>
                          <a:cs typeface="微软雅黑" panose="020B0503020204020204" charset="-122"/>
                        </a:rPr>
                        <a:t>中国</a:t>
                      </a:r>
                      <a:r>
                        <a:rPr lang="en-US" altLang="zh-CN" sz="1600" u="none" strike="noStrike" dirty="0">
                          <a:effectLst/>
                          <a:latin typeface="微软雅黑" panose="020B0503020204020204" charset="-122"/>
                          <a:ea typeface="微软雅黑" panose="020B0503020204020204" charset="-122"/>
                          <a:cs typeface="微软雅黑" panose="020B0503020204020204" charset="-122"/>
                        </a:rPr>
                        <a:t>PaaS</a:t>
                      </a:r>
                      <a:r>
                        <a:rPr lang="zh-CN" altLang="en-US" sz="1600" u="none" strike="noStrike" dirty="0">
                          <a:effectLst/>
                          <a:latin typeface="微软雅黑" panose="020B0503020204020204" charset="-122"/>
                          <a:ea typeface="微软雅黑" panose="020B0503020204020204" charset="-122"/>
                          <a:cs typeface="微软雅黑" panose="020B0503020204020204" charset="-122"/>
                        </a:rPr>
                        <a:t>：市场规模增长近</a:t>
                      </a:r>
                      <a:r>
                        <a:rPr lang="en-US" altLang="zh-CN" sz="1600" u="none" strike="noStrike" dirty="0">
                          <a:effectLst/>
                          <a:latin typeface="微软雅黑" panose="020B0503020204020204" charset="-122"/>
                          <a:ea typeface="微软雅黑" panose="020B0503020204020204" charset="-122"/>
                          <a:cs typeface="微软雅黑" panose="020B0503020204020204" charset="-122"/>
                        </a:rPr>
                        <a:t>20%</a:t>
                      </a:r>
                      <a:br>
                        <a:rPr lang="en-US" altLang="zh-CN" sz="1600" u="none" strike="noStrike" dirty="0">
                          <a:effectLst/>
                          <a:latin typeface="微软雅黑" panose="020B0503020204020204" charset="-122"/>
                          <a:ea typeface="微软雅黑" panose="020B0503020204020204" charset="-122"/>
                          <a:cs typeface="微软雅黑" panose="020B0503020204020204" charset="-122"/>
                        </a:rPr>
                      </a:br>
                      <a:r>
                        <a:rPr lang="zh-CN" altLang="en-US" sz="1600" u="none" strike="noStrike" dirty="0">
                          <a:effectLst/>
                          <a:latin typeface="微软雅黑" panose="020B0503020204020204" charset="-122"/>
                          <a:ea typeface="微软雅黑" panose="020B0503020204020204" charset="-122"/>
                          <a:cs typeface="微软雅黑" panose="020B0503020204020204" charset="-122"/>
                        </a:rPr>
                        <a:t>全球</a:t>
                      </a:r>
                      <a:r>
                        <a:rPr lang="en-US" altLang="zh-CN" sz="1600" u="none" strike="noStrike" dirty="0">
                          <a:effectLst/>
                          <a:latin typeface="微软雅黑" panose="020B0503020204020204" charset="-122"/>
                          <a:ea typeface="微软雅黑" panose="020B0503020204020204" charset="-122"/>
                          <a:cs typeface="微软雅黑" panose="020B0503020204020204" charset="-122"/>
                        </a:rPr>
                        <a:t>SaaS</a:t>
                      </a:r>
                      <a:r>
                        <a:rPr lang="zh-CN" altLang="en-US" sz="1600" u="none" strike="noStrike" dirty="0">
                          <a:effectLst/>
                          <a:latin typeface="微软雅黑" panose="020B0503020204020204" charset="-122"/>
                          <a:ea typeface="微软雅黑" panose="020B0503020204020204" charset="-122"/>
                          <a:cs typeface="微软雅黑" panose="020B0503020204020204" charset="-122"/>
                        </a:rPr>
                        <a:t>：云计算领域最为成熟的细分市场</a:t>
                      </a:r>
                      <a:endParaRPr lang="zh-CN" altLang="en-US" sz="1600" b="0" i="0" u="none" strike="noStrike" dirty="0">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r>
              <a:tr h="395389">
                <a:tc>
                  <a:txBody>
                    <a:bodyPr/>
                    <a:lstStyle/>
                    <a:p>
                      <a:pPr algn="ctr" fontAlgn="b">
                        <a:lnSpc>
                          <a:spcPct val="150000"/>
                        </a:lnSpc>
                      </a:pPr>
                      <a:r>
                        <a:rPr lang="en-US" altLang="zh-CN" sz="1600" u="none" strike="noStrike" dirty="0">
                          <a:effectLst/>
                          <a:latin typeface="微软雅黑" panose="020B0503020204020204" charset="-122"/>
                          <a:ea typeface="微软雅黑" panose="020B0503020204020204" charset="-122"/>
                          <a:cs typeface="微软雅黑" panose="020B0503020204020204" charset="-122"/>
                        </a:rPr>
                        <a:t>2015</a:t>
                      </a:r>
                      <a:endParaRPr lang="en-US" altLang="zh-CN" sz="1600" b="0" i="0" u="none" strike="noStrike" dirty="0">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c>
                  <a:txBody>
                    <a:bodyPr/>
                    <a:lstStyle/>
                    <a:p>
                      <a:pPr algn="l" fontAlgn="b">
                        <a:lnSpc>
                          <a:spcPct val="150000"/>
                        </a:lnSpc>
                      </a:pPr>
                      <a:r>
                        <a:rPr lang="zh-CN" altLang="en-US" sz="1600" u="none" strike="noStrike" dirty="0">
                          <a:effectLst/>
                          <a:latin typeface="微软雅黑" panose="020B0503020204020204" charset="-122"/>
                          <a:ea typeface="微软雅黑" panose="020B0503020204020204" charset="-122"/>
                          <a:cs typeface="微软雅黑" panose="020B0503020204020204" charset="-122"/>
                        </a:rPr>
                        <a:t>云计算方面的相关政策不断</a:t>
                      </a:r>
                      <a:r>
                        <a:rPr lang="zh-CN" altLang="en-US" sz="1600" u="none" strike="noStrike" dirty="0" smtClean="0">
                          <a:effectLst/>
                          <a:latin typeface="微软雅黑" panose="020B0503020204020204" charset="-122"/>
                          <a:ea typeface="微软雅黑" panose="020B0503020204020204" charset="-122"/>
                          <a:cs typeface="微软雅黑" panose="020B0503020204020204" charset="-122"/>
                        </a:rPr>
                        <a:t>更新</a:t>
                      </a:r>
                      <a:endParaRPr lang="zh-CN" altLang="en-US" sz="1600" b="0" i="0" u="none" strike="noStrike" dirty="0">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r>
              <a:tr h="388040">
                <a:tc>
                  <a:txBody>
                    <a:bodyPr/>
                    <a:lstStyle/>
                    <a:p>
                      <a:pPr algn="ctr" fontAlgn="b">
                        <a:lnSpc>
                          <a:spcPct val="150000"/>
                        </a:lnSpc>
                      </a:pPr>
                      <a:r>
                        <a:rPr lang="en-US" altLang="zh-CN" sz="1600" u="none" strike="noStrike" dirty="0" smtClean="0">
                          <a:effectLst/>
                          <a:latin typeface="微软雅黑" panose="020B0503020204020204" charset="-122"/>
                          <a:ea typeface="微软雅黑" panose="020B0503020204020204" charset="-122"/>
                          <a:cs typeface="微软雅黑" panose="020B0503020204020204" charset="-122"/>
                        </a:rPr>
                        <a:t>…</a:t>
                      </a:r>
                      <a:endParaRPr lang="en-US" altLang="zh-CN" sz="1600" b="0" i="0" u="none" strike="noStrike" dirty="0">
                        <a:solidFill>
                          <a:srgbClr val="000000"/>
                        </a:solidFill>
                        <a:effectLst/>
                        <a:latin typeface="微软雅黑" panose="020B0503020204020204" charset="-122"/>
                        <a:ea typeface="微软雅黑" panose="020B0503020204020204" charset="-122"/>
                        <a:cs typeface="微软雅黑" panose="020B0503020204020204" charset="-122"/>
                      </a:endParaRPr>
                    </a:p>
                  </a:txBody>
                  <a:tcPr marL="9525" marR="9525" marT="9525" marB="0" anchor="ctr"/>
                </a:tc>
                <a:tc>
                  <a:txBody>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467" y="497946"/>
            <a:ext cx="10515600" cy="978253"/>
          </a:xfrm>
        </p:spPr>
        <p:txBody>
          <a:bodyPr>
            <a:normAutofit/>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节</a:t>
            </a:r>
            <a:r>
              <a:rPr lang="zh-CN"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如何学好云计算</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637258" y="1476199"/>
            <a:ext cx="10782018" cy="4522409"/>
          </a:xfrm>
        </p:spPr>
        <p:txBody>
          <a:bodyPr>
            <a:normAutofit lnSpcReduction="10000"/>
          </a:bodyPr>
          <a:lstStyle/>
          <a:p>
            <a:pPr marL="0" indent="0">
              <a:lnSpc>
                <a:spcPct val="150000"/>
              </a:lnSpc>
              <a:buNone/>
            </a:pP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云计</a:t>
            </a:r>
            <a:r>
              <a:rPr lang="zh-CN" altLang="en-US" sz="2400" dirty="0">
                <a:latin typeface="微软雅黑" panose="020B0503020204020204" charset="-122"/>
                <a:ea typeface="微软雅黑" panose="020B0503020204020204" charset="-122"/>
                <a:cs typeface="微软雅黑" panose="020B0503020204020204" charset="-122"/>
              </a:rPr>
              <a:t>算是一种基于互联网的计算方式，要实现云计算则需要一整套的技术架构去实施，包括网络、服务器、存储、虚拟</a:t>
            </a:r>
            <a:r>
              <a:rPr lang="zh-CN" altLang="en-US" sz="2400" dirty="0" smtClean="0">
                <a:latin typeface="微软雅黑" panose="020B0503020204020204" charset="-122"/>
                <a:ea typeface="微软雅黑" panose="020B0503020204020204" charset="-122"/>
                <a:cs typeface="微软雅黑" panose="020B0503020204020204" charset="-122"/>
              </a:rPr>
              <a:t>化等。</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sz="2400" dirty="0" smtClean="0">
                <a:latin typeface="微软雅黑" panose="020B0503020204020204" charset="-122"/>
                <a:ea typeface="微软雅黑" panose="020B0503020204020204" charset="-122"/>
                <a:cs typeface="微软雅黑" panose="020B0503020204020204" charset="-122"/>
              </a:rPr>
              <a:t>  操作系统，懂得</a:t>
            </a:r>
            <a:r>
              <a:rPr lang="en-US" altLang="zh-CN" sz="2400" dirty="0" smtClean="0">
                <a:latin typeface="微软雅黑" panose="020B0503020204020204" charset="-122"/>
                <a:ea typeface="微软雅黑" panose="020B0503020204020204" charset="-122"/>
                <a:cs typeface="微软雅黑" panose="020B0503020204020204" charset="-122"/>
              </a:rPr>
              <a:t>Windows</a:t>
            </a:r>
            <a:r>
              <a:rPr lang="zh-CN" altLang="en-US" sz="2400" dirty="0" smtClean="0">
                <a:latin typeface="微软雅黑" panose="020B0503020204020204" charset="-122"/>
                <a:ea typeface="微软雅黑" panose="020B0503020204020204" charset="-122"/>
                <a:cs typeface="微软雅黑" panose="020B0503020204020204" charset="-122"/>
              </a:rPr>
              <a:t>操作系统的安装和基本操作、懂得</a:t>
            </a:r>
            <a:r>
              <a:rPr lang="en-US" altLang="zh-CN" sz="2400" dirty="0" smtClean="0">
                <a:latin typeface="微软雅黑" panose="020B0503020204020204" charset="-122"/>
                <a:ea typeface="微软雅黑" panose="020B0503020204020204" charset="-122"/>
                <a:cs typeface="微软雅黑" panose="020B0503020204020204" charset="-122"/>
              </a:rPr>
              <a:t>AD</a:t>
            </a:r>
            <a:r>
              <a:rPr lang="zh-CN" altLang="en-US" sz="2400" dirty="0" smtClean="0">
                <a:latin typeface="微软雅黑" panose="020B0503020204020204" charset="-122"/>
                <a:ea typeface="微软雅黑" panose="020B0503020204020204" charset="-122"/>
                <a:cs typeface="微软雅黑" panose="020B0503020204020204" charset="-122"/>
              </a:rPr>
              <a:t>域角色的安装和管理、懂得组策略的配置和管理；</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sz="2400" dirty="0" smtClean="0">
                <a:latin typeface="微软雅黑" panose="020B0503020204020204" charset="-122"/>
                <a:ea typeface="微软雅黑" panose="020B0503020204020204" charset="-122"/>
                <a:cs typeface="微软雅黑" panose="020B0503020204020204" charset="-122"/>
              </a:rPr>
              <a:t>  数据库</a:t>
            </a:r>
            <a:r>
              <a:rPr lang="zh-CN" altLang="en-US" sz="2400" dirty="0">
                <a:latin typeface="微软雅黑" panose="020B0503020204020204" charset="-122"/>
                <a:ea typeface="微软雅黑" panose="020B0503020204020204" charset="-122"/>
                <a:cs typeface="微软雅黑" panose="020B0503020204020204" charset="-122"/>
              </a:rPr>
              <a:t>的安装和使用（如</a:t>
            </a:r>
            <a:r>
              <a:rPr lang="en-US" altLang="zh-CN" sz="2400" dirty="0">
                <a:latin typeface="微软雅黑" panose="020B0503020204020204" charset="-122"/>
                <a:ea typeface="微软雅黑" panose="020B0503020204020204" charset="-122"/>
                <a:cs typeface="微软雅黑" panose="020B0503020204020204" charset="-122"/>
              </a:rPr>
              <a:t>SQL Server</a:t>
            </a:r>
            <a:r>
              <a:rPr lang="zh-CN" altLang="en-US" sz="2400" dirty="0" smtClean="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sz="2400" dirty="0" smtClean="0">
                <a:latin typeface="微软雅黑" panose="020B0503020204020204" charset="-122"/>
                <a:ea typeface="微软雅黑" panose="020B0503020204020204" charset="-122"/>
                <a:cs typeface="微软雅黑" panose="020B0503020204020204" charset="-122"/>
              </a:rPr>
              <a:t>  存储</a:t>
            </a:r>
            <a:r>
              <a:rPr lang="zh-CN" altLang="en-US" sz="2400" dirty="0">
                <a:latin typeface="微软雅黑" panose="020B0503020204020204" charset="-122"/>
                <a:ea typeface="微软雅黑" panose="020B0503020204020204" charset="-122"/>
                <a:cs typeface="微软雅黑" panose="020B0503020204020204" charset="-122"/>
              </a:rPr>
              <a:t>的基础知识（如磁盘性能、</a:t>
            </a:r>
            <a:r>
              <a:rPr lang="en-US" altLang="zh-CN" sz="2400" dirty="0" smtClean="0">
                <a:latin typeface="微软雅黑" panose="020B0503020204020204" charset="-122"/>
                <a:ea typeface="微软雅黑" panose="020B0503020204020204" charset="-122"/>
                <a:cs typeface="微软雅黑" panose="020B0503020204020204" charset="-122"/>
              </a:rPr>
              <a:t>RAID</a:t>
            </a:r>
            <a:r>
              <a:rPr lang="zh-CN" altLang="en-US" sz="2400" dirty="0" smtClean="0">
                <a:latin typeface="微软雅黑" panose="020B0503020204020204" charset="-122"/>
                <a:ea typeface="微软雅黑" panose="020B0503020204020204" charset="-122"/>
                <a:cs typeface="微软雅黑" panose="020B0503020204020204" charset="-122"/>
              </a:rPr>
              <a:t>等</a:t>
            </a:r>
            <a:r>
              <a:rPr lang="zh-CN" altLang="en-US" sz="2400" dirty="0">
                <a:latin typeface="微软雅黑" panose="020B0503020204020204" charset="-122"/>
                <a:ea typeface="微软雅黑" panose="020B0503020204020204" charset="-122"/>
                <a:cs typeface="微软雅黑" panose="020B0503020204020204" charset="-122"/>
              </a:rPr>
              <a:t>）、光纤交换机的</a:t>
            </a:r>
            <a:r>
              <a:rPr lang="zh-CN" altLang="en-US" sz="2400" dirty="0" smtClean="0">
                <a:latin typeface="微软雅黑" panose="020B0503020204020204" charset="-122"/>
                <a:ea typeface="微软雅黑" panose="020B0503020204020204" charset="-122"/>
                <a:cs typeface="微软雅黑" panose="020B0503020204020204" charset="-122"/>
              </a:rPr>
              <a:t>使用等；</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sz="2400" dirty="0" smtClean="0">
                <a:latin typeface="微软雅黑" panose="020B0503020204020204" charset="-122"/>
                <a:ea typeface="微软雅黑" panose="020B0503020204020204" charset="-122"/>
                <a:cs typeface="微软雅黑" panose="020B0503020204020204" charset="-122"/>
              </a:rPr>
              <a:t>  网络</a:t>
            </a:r>
            <a:r>
              <a:rPr lang="zh-CN" altLang="en-US" sz="2400" dirty="0">
                <a:latin typeface="微软雅黑" panose="020B0503020204020204" charset="-122"/>
                <a:ea typeface="微软雅黑" panose="020B0503020204020204" charset="-122"/>
                <a:cs typeface="微软雅黑" panose="020B0503020204020204" charset="-122"/>
              </a:rPr>
              <a:t>的基础知识（如</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地址规划、</a:t>
            </a:r>
            <a:r>
              <a:rPr lang="en-US" altLang="zh-CN" sz="2400" dirty="0" smtClean="0">
                <a:latin typeface="微软雅黑" panose="020B0503020204020204" charset="-122"/>
                <a:ea typeface="微软雅黑" panose="020B0503020204020204" charset="-122"/>
                <a:cs typeface="微软雅黑" panose="020B0503020204020204" charset="-122"/>
              </a:rPr>
              <a:t>VLAN</a:t>
            </a:r>
            <a:r>
              <a:rPr lang="zh-CN" altLang="en-US" sz="2400" dirty="0" smtClean="0">
                <a:latin typeface="微软雅黑" panose="020B0503020204020204" charset="-122"/>
                <a:ea typeface="微软雅黑" panose="020B0503020204020204" charset="-122"/>
                <a:cs typeface="微软雅黑" panose="020B0503020204020204" charset="-122"/>
              </a:rPr>
              <a:t>等）。</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idx="4294967295"/>
          </p:nvPr>
        </p:nvSpPr>
        <p:spPr bwMode="auto">
          <a:xfrm>
            <a:off x="1884363" y="636588"/>
            <a:ext cx="8382000" cy="511810"/>
          </a:xfrm>
        </p:spPr>
        <p:txBody>
          <a:bodyPr wrap="square" lIns="0" tIns="0" rIns="0" bIns="0" numCol="1" rtlCol="0" anchor="t" anchorCtr="0" compatLnSpc="1">
            <a:spAutoFit/>
          </a:bodyPr>
          <a:lstStyle/>
          <a:p>
            <a:pPr marL="0" marR="0" lvl="0" indent="0" algn="ctr" defTabSz="913130" rtl="0" eaLnBrk="0" fontAlgn="base" latinLnBrk="0" hangingPunct="0">
              <a:lnSpc>
                <a:spcPct val="90000"/>
              </a:lnSpc>
              <a:spcBef>
                <a:spcPct val="0"/>
              </a:spcBef>
              <a:spcAft>
                <a:spcPct val="0"/>
              </a:spcAft>
              <a:buClrTx/>
              <a:buSzTx/>
              <a:buFontTx/>
              <a:buNone/>
              <a:defRPr/>
            </a:pPr>
            <a:r>
              <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rPr>
              <a:t>云计算的起源</a:t>
            </a:r>
            <a:endPar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endParaRPr>
          </a:p>
        </p:txBody>
      </p:sp>
      <p:sp>
        <p:nvSpPr>
          <p:cNvPr id="27653" name="Text Box 5"/>
          <p:cNvSpPr txBox="1">
            <a:spLocks noChangeArrowheads="1"/>
          </p:cNvSpPr>
          <p:nvPr/>
        </p:nvSpPr>
        <p:spPr bwMode="auto">
          <a:xfrm>
            <a:off x="1819275" y="1408113"/>
            <a:ext cx="8513763" cy="1938020"/>
          </a:xfrm>
          <a:prstGeom prst="rect">
            <a:avLst/>
          </a:prstGeom>
          <a:noFill/>
          <a:ln w="9525" algn="ctr">
            <a:noFill/>
            <a:miter lim="800000"/>
          </a:ln>
          <a:effectLst>
            <a:prstShdw prst="shdw18" dist="17961" dir="13500000">
              <a:schemeClr val="accent1">
                <a:gamma/>
                <a:shade val="60000"/>
                <a:invGamma/>
              </a:schemeClr>
            </a:prstShdw>
          </a:effectLst>
        </p:spPr>
        <p:txBody>
          <a:bodyPr>
            <a:spAutoFit/>
          </a:bodyPr>
          <a:lstStyle/>
          <a:p>
            <a:pPr marR="0" indent="612140" algn="just" defTabSz="914400" eaLnBrk="1" hangingPunct="1">
              <a:spcBef>
                <a:spcPct val="50000"/>
              </a:spcBef>
              <a:buClrTx/>
              <a:buSzTx/>
              <a:buFontTx/>
              <a:buNone/>
              <a:defRPr/>
            </a:pP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随着信息和网络通信技术的快速发展，计算模式从最初的把任务交给大型处理机集中计算，逐渐发展为更有效率的基于网络的分布式任务处理模式，自上世纪</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80</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年代起，互联网得到快速发展，基于互联网的相关服务的增加，以及使用和交付模式的变化，云计算模式应运而生。</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pic>
        <p:nvPicPr>
          <p:cNvPr id="12292" name="Picture 9"/>
          <p:cNvPicPr>
            <a:picLocks noChangeAspect="1"/>
          </p:cNvPicPr>
          <p:nvPr/>
        </p:nvPicPr>
        <p:blipFill>
          <a:blip r:embed="rId1"/>
          <a:stretch>
            <a:fillRect/>
          </a:stretch>
        </p:blipFill>
        <p:spPr>
          <a:xfrm>
            <a:off x="1941513" y="3573463"/>
            <a:ext cx="8308975" cy="2228850"/>
          </a:xfrm>
          <a:prstGeom prst="rect">
            <a:avLst/>
          </a:prstGeom>
          <a:noFill/>
          <a:ln w="9525">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idx="4294967295"/>
          </p:nvPr>
        </p:nvSpPr>
        <p:spPr bwMode="auto">
          <a:xfrm>
            <a:off x="1884363" y="636588"/>
            <a:ext cx="8382000" cy="511810"/>
          </a:xfrm>
        </p:spPr>
        <p:txBody>
          <a:bodyPr wrap="square" lIns="0" tIns="0" rIns="0" bIns="0" numCol="1" rtlCol="0" anchor="t" anchorCtr="0" compatLnSpc="1">
            <a:spAutoFit/>
          </a:bodyPr>
          <a:lstStyle/>
          <a:p>
            <a:pPr marL="0" marR="0" lvl="0" indent="0" algn="ctr" defTabSz="913130" rtl="0" eaLnBrk="0" fontAlgn="base" latinLnBrk="0" hangingPunct="0">
              <a:lnSpc>
                <a:spcPct val="90000"/>
              </a:lnSpc>
              <a:spcBef>
                <a:spcPct val="0"/>
              </a:spcBef>
              <a:spcAft>
                <a:spcPct val="0"/>
              </a:spcAft>
              <a:buClrTx/>
              <a:buSzTx/>
              <a:buFontTx/>
              <a:buNone/>
              <a:defRPr/>
            </a:pPr>
            <a:r>
              <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rPr>
              <a:t>云计算的起源</a:t>
            </a:r>
            <a:endPar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endParaRPr>
          </a:p>
        </p:txBody>
      </p:sp>
      <p:sp>
        <p:nvSpPr>
          <p:cNvPr id="27653" name="Text Box 5"/>
          <p:cNvSpPr txBox="1">
            <a:spLocks noChangeArrowheads="1"/>
          </p:cNvSpPr>
          <p:nvPr/>
        </p:nvSpPr>
        <p:spPr bwMode="auto">
          <a:xfrm>
            <a:off x="1836738" y="1414463"/>
            <a:ext cx="8513763" cy="829945"/>
          </a:xfrm>
          <a:prstGeom prst="rect">
            <a:avLst/>
          </a:prstGeom>
          <a:noFill/>
          <a:ln w="9525" algn="ctr">
            <a:noFill/>
            <a:miter lim="800000"/>
          </a:ln>
          <a:effectLst>
            <a:prstShdw prst="shdw18" dist="17961" dir="13500000">
              <a:schemeClr val="accent1">
                <a:gamma/>
                <a:shade val="60000"/>
                <a:invGamma/>
              </a:schemeClr>
            </a:prstShdw>
          </a:effectLst>
        </p:spPr>
        <p:txBody>
          <a:bodyPr>
            <a:spAutoFit/>
          </a:bodyPr>
          <a:lstStyle/>
          <a:p>
            <a:pPr marR="0" indent="612140" algn="just" defTabSz="914400" eaLnBrk="1" hangingPunct="1">
              <a:spcBef>
                <a:spcPct val="50000"/>
              </a:spcBef>
              <a:buClrTx/>
              <a:buSzTx/>
              <a:buFontTx/>
              <a:buNone/>
              <a:defRPr/>
            </a:pP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早期的单处理机模式计算能力有限，网络请求通常不能被及时响应，效率低下。</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
        <p:nvSpPr>
          <p:cNvPr id="5" name="Text Box 5"/>
          <p:cNvSpPr txBox="1">
            <a:spLocks noChangeArrowheads="1"/>
          </p:cNvSpPr>
          <p:nvPr/>
        </p:nvSpPr>
        <p:spPr bwMode="auto">
          <a:xfrm>
            <a:off x="1847850" y="2828925"/>
            <a:ext cx="8513763" cy="1198880"/>
          </a:xfrm>
          <a:prstGeom prst="rect">
            <a:avLst/>
          </a:prstGeom>
          <a:noFill/>
          <a:ln w="9525" algn="ctr">
            <a:noFill/>
            <a:miter lim="800000"/>
          </a:ln>
          <a:effectLst>
            <a:prstShdw prst="shdw18" dist="17961" dir="13500000">
              <a:schemeClr val="accent1">
                <a:gamma/>
                <a:shade val="60000"/>
                <a:invGamma/>
              </a:schemeClr>
            </a:prstShdw>
          </a:effectLst>
        </p:spPr>
        <p:txBody>
          <a:bodyPr>
            <a:spAutoFit/>
          </a:bodyPr>
          <a:lstStyle/>
          <a:p>
            <a:pPr marR="0" indent="612140" algn="just" defTabSz="914400" eaLnBrk="1" hangingPunct="1">
              <a:spcBef>
                <a:spcPct val="50000"/>
              </a:spcBef>
              <a:buClrTx/>
              <a:buSzTx/>
              <a:buFontTx/>
              <a:buNone/>
              <a:defRPr/>
            </a:pP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用户通过配置具有高负载通信能力的服务器集群来提供急速增长的互联网服务，但在遇到负载低峰的时候，通常会有资源的浪费和闲置，导致用户的运行维护成本提高。</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
        <p:nvSpPr>
          <p:cNvPr id="6" name="Text Box 5"/>
          <p:cNvSpPr txBox="1">
            <a:spLocks noChangeArrowheads="1"/>
          </p:cNvSpPr>
          <p:nvPr/>
        </p:nvSpPr>
        <p:spPr bwMode="auto">
          <a:xfrm>
            <a:off x="1844675" y="4613275"/>
            <a:ext cx="8513763" cy="1198880"/>
          </a:xfrm>
          <a:prstGeom prst="rect">
            <a:avLst/>
          </a:prstGeom>
          <a:noFill/>
          <a:ln w="9525" algn="ctr">
            <a:noFill/>
            <a:miter lim="800000"/>
          </a:ln>
          <a:effectLst>
            <a:prstShdw prst="shdw18" dist="17961" dir="13500000">
              <a:schemeClr val="accent1">
                <a:gamma/>
                <a:shade val="60000"/>
                <a:invGamma/>
              </a:schemeClr>
            </a:prstShdw>
          </a:effectLst>
        </p:spPr>
        <p:txBody>
          <a:bodyPr>
            <a:spAutoFit/>
          </a:bodyPr>
          <a:lstStyle/>
          <a:p>
            <a:pPr marR="0" indent="612140" algn="just" defTabSz="914400" eaLnBrk="1" hangingPunct="1">
              <a:spcBef>
                <a:spcPct val="50000"/>
              </a:spcBef>
              <a:buClrTx/>
              <a:buSzTx/>
              <a:buFontTx/>
              <a:buNone/>
              <a:defRPr/>
            </a:pP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云计算把网络上的服务资源虚拟化并提供给其他用户使用，整个服务资源的调度、管理、维护等工作都由云端负责，用户不必关心“云”内部的实现就可以直接使用其提供的各种服务。</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
        <p:nvSpPr>
          <p:cNvPr id="2" name="箭头: 下 1"/>
          <p:cNvSpPr/>
          <p:nvPr/>
        </p:nvSpPr>
        <p:spPr bwMode="auto">
          <a:xfrm>
            <a:off x="5638800" y="2244725"/>
            <a:ext cx="533400" cy="609600"/>
          </a:xfrm>
          <a:prstGeom prst="down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109728" tIns="54864" rIns="109728" bIns="54864" anchor="ctr"/>
          <a:lstStyle>
            <a:lvl1pPr defTabSz="1097280">
              <a:defRPr>
                <a:solidFill>
                  <a:schemeClr val="tx1"/>
                </a:solidFill>
                <a:latin typeface="Arial" panose="020B0604020202020204" pitchFamily="34" charset="0"/>
                <a:cs typeface="Arial" panose="020B0604020202020204" pitchFamily="34" charset="0"/>
              </a:defRPr>
            </a:lvl1pPr>
            <a:lvl2pPr marL="742950" indent="-285750" defTabSz="1097280">
              <a:defRPr>
                <a:solidFill>
                  <a:schemeClr val="tx1"/>
                </a:solidFill>
                <a:latin typeface="Arial" panose="020B0604020202020204" pitchFamily="34" charset="0"/>
                <a:cs typeface="Arial" panose="020B0604020202020204" pitchFamily="34" charset="0"/>
              </a:defRPr>
            </a:lvl2pPr>
            <a:lvl3pPr marL="1143000" indent="-228600" defTabSz="1097280">
              <a:defRPr>
                <a:solidFill>
                  <a:schemeClr val="tx1"/>
                </a:solidFill>
                <a:latin typeface="Arial" panose="020B0604020202020204" pitchFamily="34" charset="0"/>
                <a:cs typeface="Arial" panose="020B0604020202020204" pitchFamily="34" charset="0"/>
              </a:defRPr>
            </a:lvl3pPr>
            <a:lvl4pPr marL="1600200" indent="-228600" defTabSz="1097280">
              <a:defRPr>
                <a:solidFill>
                  <a:schemeClr val="tx1"/>
                </a:solidFill>
                <a:latin typeface="Arial" panose="020B0604020202020204" pitchFamily="34" charset="0"/>
                <a:cs typeface="Arial" panose="020B0604020202020204" pitchFamily="34" charset="0"/>
              </a:defRPr>
            </a:lvl4pPr>
            <a:lvl5pPr marL="2057400" indent="-228600" defTabSz="1097280">
              <a:defRPr>
                <a:solidFill>
                  <a:schemeClr val="tx1"/>
                </a:solidFill>
                <a:latin typeface="Arial" panose="020B0604020202020204" pitchFamily="34" charset="0"/>
                <a:cs typeface="Arial" panose="020B0604020202020204" pitchFamily="34" charset="0"/>
              </a:defRPr>
            </a:lvl5pPr>
            <a:lvl6pPr marL="2514600" indent="-228600" defTabSz="10972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972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972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972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outerShdw blurRad="38100" dist="38100" dir="2700000" algn="tl">
                  <a:srgbClr val="000000"/>
                </a:outerShdw>
              </a:effectLst>
              <a:uLnTx/>
              <a:uFillTx/>
              <a:latin typeface="Segoe"/>
              <a:ea typeface="宋体" panose="02010600030101010101" pitchFamily="2" charset="-122"/>
              <a:cs typeface="Arial" panose="020B0604020202020204" pitchFamily="34" charset="0"/>
            </a:endParaRPr>
          </a:p>
        </p:txBody>
      </p:sp>
      <p:sp>
        <p:nvSpPr>
          <p:cNvPr id="8" name="箭头: 下 7"/>
          <p:cNvSpPr/>
          <p:nvPr/>
        </p:nvSpPr>
        <p:spPr bwMode="auto">
          <a:xfrm>
            <a:off x="5638800" y="4029075"/>
            <a:ext cx="533400" cy="609600"/>
          </a:xfrm>
          <a:prstGeom prst="down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109728" tIns="54864" rIns="109728" bIns="54864" anchor="ctr"/>
          <a:lstStyle>
            <a:lvl1pPr defTabSz="1097280">
              <a:defRPr>
                <a:solidFill>
                  <a:schemeClr val="tx1"/>
                </a:solidFill>
                <a:latin typeface="Arial" panose="020B0604020202020204" pitchFamily="34" charset="0"/>
                <a:cs typeface="Arial" panose="020B0604020202020204" pitchFamily="34" charset="0"/>
              </a:defRPr>
            </a:lvl1pPr>
            <a:lvl2pPr marL="742950" indent="-285750" defTabSz="1097280">
              <a:defRPr>
                <a:solidFill>
                  <a:schemeClr val="tx1"/>
                </a:solidFill>
                <a:latin typeface="Arial" panose="020B0604020202020204" pitchFamily="34" charset="0"/>
                <a:cs typeface="Arial" panose="020B0604020202020204" pitchFamily="34" charset="0"/>
              </a:defRPr>
            </a:lvl2pPr>
            <a:lvl3pPr marL="1143000" indent="-228600" defTabSz="1097280">
              <a:defRPr>
                <a:solidFill>
                  <a:schemeClr val="tx1"/>
                </a:solidFill>
                <a:latin typeface="Arial" panose="020B0604020202020204" pitchFamily="34" charset="0"/>
                <a:cs typeface="Arial" panose="020B0604020202020204" pitchFamily="34" charset="0"/>
              </a:defRPr>
            </a:lvl3pPr>
            <a:lvl4pPr marL="1600200" indent="-228600" defTabSz="1097280">
              <a:defRPr>
                <a:solidFill>
                  <a:schemeClr val="tx1"/>
                </a:solidFill>
                <a:latin typeface="Arial" panose="020B0604020202020204" pitchFamily="34" charset="0"/>
                <a:cs typeface="Arial" panose="020B0604020202020204" pitchFamily="34" charset="0"/>
              </a:defRPr>
            </a:lvl4pPr>
            <a:lvl5pPr marL="2057400" indent="-228600" defTabSz="1097280">
              <a:defRPr>
                <a:solidFill>
                  <a:schemeClr val="tx1"/>
                </a:solidFill>
                <a:latin typeface="Arial" panose="020B0604020202020204" pitchFamily="34" charset="0"/>
                <a:cs typeface="Arial" panose="020B0604020202020204" pitchFamily="34" charset="0"/>
              </a:defRPr>
            </a:lvl5pPr>
            <a:lvl6pPr marL="2514600" indent="-228600" defTabSz="10972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972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972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972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outerShdw blurRad="38100" dist="38100" dir="2700000" algn="tl">
                  <a:srgbClr val="000000"/>
                </a:outerShdw>
              </a:effectLst>
              <a:uLnTx/>
              <a:uFillTx/>
              <a:latin typeface="Segoe"/>
              <a:ea typeface="宋体" panose="02010600030101010101" pitchFamily="2" charset="-122"/>
              <a:cs typeface="Arial" panose="020B0604020202020204" pitchFamily="34"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idx="4294967295"/>
          </p:nvPr>
        </p:nvSpPr>
        <p:spPr bwMode="auto">
          <a:xfrm>
            <a:off x="1884363" y="636588"/>
            <a:ext cx="8382000" cy="511810"/>
          </a:xfrm>
        </p:spPr>
        <p:txBody>
          <a:bodyPr wrap="square" lIns="0" tIns="0" rIns="0" bIns="0" numCol="1" rtlCol="0" anchor="t" anchorCtr="0" compatLnSpc="1">
            <a:spAutoFit/>
          </a:bodyPr>
          <a:lstStyle/>
          <a:p>
            <a:pPr marL="0" marR="0" lvl="0" indent="0" algn="ctr" defTabSz="913130" rtl="0" eaLnBrk="0" fontAlgn="base" latinLnBrk="0" hangingPunct="0">
              <a:lnSpc>
                <a:spcPct val="90000"/>
              </a:lnSpc>
              <a:spcBef>
                <a:spcPct val="0"/>
              </a:spcBef>
              <a:spcAft>
                <a:spcPct val="0"/>
              </a:spcAft>
              <a:buClrTx/>
              <a:buSzTx/>
              <a:buFontTx/>
              <a:buNone/>
              <a:defRPr/>
            </a:pPr>
            <a:r>
              <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rPr>
              <a:t>云计算的目标</a:t>
            </a:r>
            <a:endPar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endParaRPr>
          </a:p>
        </p:txBody>
      </p:sp>
      <p:pic>
        <p:nvPicPr>
          <p:cNvPr id="16387" name="Picture 1"/>
          <p:cNvPicPr>
            <a:picLocks noChangeAspect="1"/>
          </p:cNvPicPr>
          <p:nvPr/>
        </p:nvPicPr>
        <p:blipFill>
          <a:blip r:embed="rId1"/>
          <a:stretch>
            <a:fillRect/>
          </a:stretch>
        </p:blipFill>
        <p:spPr>
          <a:xfrm>
            <a:off x="1968500" y="1600200"/>
            <a:ext cx="8255000" cy="4191000"/>
          </a:xfrm>
          <a:prstGeom prst="rect">
            <a:avLst/>
          </a:prstGeom>
          <a:noFill/>
          <a:ln w="9525">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idx="4294967295"/>
          </p:nvPr>
        </p:nvSpPr>
        <p:spPr bwMode="auto">
          <a:xfrm>
            <a:off x="1884363" y="636588"/>
            <a:ext cx="8382000" cy="511810"/>
          </a:xfrm>
        </p:spPr>
        <p:txBody>
          <a:bodyPr wrap="square" lIns="0" tIns="0" rIns="0" bIns="0" numCol="1" rtlCol="0" anchor="t" anchorCtr="0" compatLnSpc="1">
            <a:spAutoFit/>
          </a:bodyPr>
          <a:lstStyle/>
          <a:p>
            <a:pPr marL="0" marR="0" lvl="0" indent="0" algn="ctr" defTabSz="913130" rtl="0" eaLnBrk="0" fontAlgn="base" latinLnBrk="0" hangingPunct="0">
              <a:lnSpc>
                <a:spcPct val="90000"/>
              </a:lnSpc>
              <a:spcBef>
                <a:spcPct val="0"/>
              </a:spcBef>
              <a:spcAft>
                <a:spcPct val="0"/>
              </a:spcAft>
              <a:buClrTx/>
              <a:buSzTx/>
              <a:buFontTx/>
              <a:buNone/>
              <a:defRPr/>
            </a:pPr>
            <a:r>
              <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rPr>
              <a:t>云计算的目标</a:t>
            </a:r>
            <a:endPar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endParaRPr>
          </a:p>
        </p:txBody>
      </p:sp>
      <p:sp>
        <p:nvSpPr>
          <p:cNvPr id="4" name="Text Box 5"/>
          <p:cNvSpPr txBox="1">
            <a:spLocks noChangeArrowheads="1"/>
          </p:cNvSpPr>
          <p:nvPr/>
        </p:nvSpPr>
        <p:spPr bwMode="auto">
          <a:xfrm>
            <a:off x="1839913" y="2209800"/>
            <a:ext cx="8512175" cy="1814830"/>
          </a:xfrm>
          <a:prstGeom prst="rect">
            <a:avLst/>
          </a:prstGeom>
          <a:noFill/>
          <a:ln w="9525" algn="ctr">
            <a:noFill/>
            <a:miter lim="800000"/>
          </a:ln>
          <a:effectLst>
            <a:prstShdw prst="shdw18" dist="17961" dir="13500000">
              <a:schemeClr val="accent1">
                <a:gamma/>
                <a:shade val="60000"/>
                <a:invGamma/>
              </a:schemeClr>
            </a:prstShdw>
          </a:effectLst>
        </p:spPr>
        <p:txBody>
          <a:bodyPr>
            <a:spAutoFit/>
          </a:bodyPr>
          <a:lstStyle/>
          <a:p>
            <a:pPr marR="0" indent="612140" algn="just" defTabSz="914400" eaLnBrk="1" hangingPunct="1">
              <a:spcBef>
                <a:spcPct val="50000"/>
              </a:spcBef>
              <a:buClrTx/>
              <a:buSzTx/>
              <a:buFontTx/>
              <a:buNone/>
              <a:defRPr/>
            </a:pPr>
            <a:r>
              <a:rPr kumimoji="0" lang="zh-CN" altLang="en-US" sz="28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云计算是分布式计算、效用计算、虚拟化技术、</a:t>
            </a:r>
            <a:r>
              <a:rPr kumimoji="0" lang="en-US" altLang="zh-CN" sz="28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Web</a:t>
            </a:r>
            <a:r>
              <a:rPr kumimoji="0" lang="zh-CN" altLang="en-US" sz="28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服务、网格计算等技术的融合和发展，其目标是用户通过网络能够在任何时间、任何地点最大限度地使用虚拟资源池，处理大规模计算问题。</a:t>
            </a:r>
            <a:endParaRPr kumimoji="0" lang="zh-CN" altLang="en-US" sz="28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idx="4294967295"/>
          </p:nvPr>
        </p:nvSpPr>
        <p:spPr bwMode="auto">
          <a:xfrm>
            <a:off x="1884363" y="636588"/>
            <a:ext cx="8382000" cy="511810"/>
          </a:xfrm>
        </p:spPr>
        <p:txBody>
          <a:bodyPr wrap="square" lIns="0" tIns="0" rIns="0" bIns="0" numCol="1" rtlCol="0" anchor="t" anchorCtr="0" compatLnSpc="1">
            <a:spAutoFit/>
          </a:bodyPr>
          <a:lstStyle/>
          <a:p>
            <a:pPr marL="0" marR="0" lvl="0" indent="0" algn="ctr" defTabSz="913130" rtl="0" eaLnBrk="0" fontAlgn="base" latinLnBrk="0" hangingPunct="0">
              <a:lnSpc>
                <a:spcPct val="90000"/>
              </a:lnSpc>
              <a:spcBef>
                <a:spcPct val="0"/>
              </a:spcBef>
              <a:spcAft>
                <a:spcPct val="0"/>
              </a:spcAft>
              <a:buClrTx/>
              <a:buSzTx/>
              <a:buFontTx/>
              <a:buNone/>
              <a:defRPr/>
            </a:pPr>
            <a:r>
              <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rPr>
              <a:t>云计算厂商</a:t>
            </a:r>
            <a:endPar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endParaRPr>
          </a:p>
        </p:txBody>
      </p:sp>
      <p:pic>
        <p:nvPicPr>
          <p:cNvPr id="20483" name="Picture 4"/>
          <p:cNvPicPr>
            <a:picLocks noChangeAspect="1"/>
          </p:cNvPicPr>
          <p:nvPr/>
        </p:nvPicPr>
        <p:blipFill>
          <a:blip r:embed="rId1">
            <a:clrChange>
              <a:clrFrom>
                <a:srgbClr val="FFFFFF"/>
              </a:clrFrom>
              <a:clrTo>
                <a:srgbClr val="FFFFFF">
                  <a:alpha val="0"/>
                </a:srgbClr>
              </a:clrTo>
            </a:clrChange>
          </a:blip>
          <a:stretch>
            <a:fillRect/>
          </a:stretch>
        </p:blipFill>
        <p:spPr>
          <a:xfrm>
            <a:off x="6022975" y="3346450"/>
            <a:ext cx="3422650" cy="1243013"/>
          </a:xfrm>
          <a:prstGeom prst="rect">
            <a:avLst/>
          </a:prstGeom>
          <a:noFill/>
          <a:ln w="9525">
            <a:noFill/>
          </a:ln>
        </p:spPr>
      </p:pic>
      <p:pic>
        <p:nvPicPr>
          <p:cNvPr id="20484" name="Picture 6"/>
          <p:cNvPicPr>
            <a:picLocks noChangeAspect="1"/>
          </p:cNvPicPr>
          <p:nvPr/>
        </p:nvPicPr>
        <p:blipFill>
          <a:blip r:embed="rId2">
            <a:clrChange>
              <a:clrFrom>
                <a:srgbClr val="FFFFFF"/>
              </a:clrFrom>
              <a:clrTo>
                <a:srgbClr val="FFFFFF">
                  <a:alpha val="0"/>
                </a:srgbClr>
              </a:clrTo>
            </a:clrChange>
          </a:blip>
          <a:stretch>
            <a:fillRect/>
          </a:stretch>
        </p:blipFill>
        <p:spPr>
          <a:xfrm>
            <a:off x="6172200" y="1431925"/>
            <a:ext cx="3124200" cy="1631950"/>
          </a:xfrm>
          <a:prstGeom prst="rect">
            <a:avLst/>
          </a:prstGeom>
          <a:noFill/>
          <a:ln w="9525">
            <a:noFill/>
          </a:ln>
        </p:spPr>
      </p:pic>
      <p:pic>
        <p:nvPicPr>
          <p:cNvPr id="20485" name="Picture 8"/>
          <p:cNvPicPr>
            <a:picLocks noChangeAspect="1"/>
          </p:cNvPicPr>
          <p:nvPr/>
        </p:nvPicPr>
        <p:blipFill>
          <a:blip r:embed="rId3">
            <a:clrChange>
              <a:clrFrom>
                <a:srgbClr val="FFFFFF"/>
              </a:clrFrom>
              <a:clrTo>
                <a:srgbClr val="FFFFFF">
                  <a:alpha val="0"/>
                </a:srgbClr>
              </a:clrTo>
            </a:clrChange>
          </a:blip>
          <a:srcRect l="12015" t="32069" r="9888" b="35080"/>
          <a:stretch>
            <a:fillRect/>
          </a:stretch>
        </p:blipFill>
        <p:spPr>
          <a:xfrm>
            <a:off x="5803900" y="4864100"/>
            <a:ext cx="4103688" cy="969963"/>
          </a:xfrm>
          <a:prstGeom prst="rect">
            <a:avLst/>
          </a:prstGeom>
          <a:noFill/>
          <a:ln w="9525">
            <a:noFill/>
          </a:ln>
        </p:spPr>
      </p:pic>
      <p:pic>
        <p:nvPicPr>
          <p:cNvPr id="20486" name="Picture 10"/>
          <p:cNvPicPr>
            <a:picLocks noChangeAspect="1"/>
          </p:cNvPicPr>
          <p:nvPr/>
        </p:nvPicPr>
        <p:blipFill>
          <a:blip r:embed="rId4">
            <a:clrChange>
              <a:clrFrom>
                <a:srgbClr val="FFFFFF"/>
              </a:clrFrom>
              <a:clrTo>
                <a:srgbClr val="FFFFFF">
                  <a:alpha val="0"/>
                </a:srgbClr>
              </a:clrTo>
            </a:clrChange>
          </a:blip>
          <a:stretch>
            <a:fillRect/>
          </a:stretch>
        </p:blipFill>
        <p:spPr>
          <a:xfrm>
            <a:off x="2365375" y="3887788"/>
            <a:ext cx="2590800" cy="1611312"/>
          </a:xfrm>
          <a:prstGeom prst="rect">
            <a:avLst/>
          </a:prstGeom>
          <a:noFill/>
          <a:ln w="9525">
            <a:noFill/>
          </a:ln>
        </p:spPr>
      </p:pic>
      <p:pic>
        <p:nvPicPr>
          <p:cNvPr id="20487" name="Picture 12"/>
          <p:cNvPicPr>
            <a:picLocks noChangeAspect="1"/>
          </p:cNvPicPr>
          <p:nvPr/>
        </p:nvPicPr>
        <p:blipFill>
          <a:blip r:embed="rId5">
            <a:clrChange>
              <a:clrFrom>
                <a:srgbClr val="FFFFFF"/>
              </a:clrFrom>
              <a:clrTo>
                <a:srgbClr val="FFFFFF">
                  <a:alpha val="0"/>
                </a:srgbClr>
              </a:clrTo>
            </a:clrChange>
          </a:blip>
          <a:stretch>
            <a:fillRect/>
          </a:stretch>
        </p:blipFill>
        <p:spPr>
          <a:xfrm>
            <a:off x="2365375" y="1600200"/>
            <a:ext cx="2806700" cy="1570038"/>
          </a:xfrm>
          <a:prstGeom prst="rect">
            <a:avLst/>
          </a:prstGeom>
          <a:noFill/>
          <a:ln w="9525">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idx="4294967295"/>
          </p:nvPr>
        </p:nvSpPr>
        <p:spPr bwMode="auto">
          <a:xfrm>
            <a:off x="1884363" y="636588"/>
            <a:ext cx="8382000" cy="511810"/>
          </a:xfrm>
        </p:spPr>
        <p:txBody>
          <a:bodyPr wrap="square" lIns="0" tIns="0" rIns="0" bIns="0" numCol="1" rtlCol="0" anchor="t" anchorCtr="0" compatLnSpc="1">
            <a:spAutoFit/>
          </a:bodyPr>
          <a:lstStyle/>
          <a:p>
            <a:pPr marL="0" marR="0" lvl="0" indent="0" algn="ctr" defTabSz="913130" rtl="0" eaLnBrk="0" fontAlgn="base" latinLnBrk="0" hangingPunct="0">
              <a:lnSpc>
                <a:spcPct val="90000"/>
              </a:lnSpc>
              <a:spcBef>
                <a:spcPct val="0"/>
              </a:spcBef>
              <a:spcAft>
                <a:spcPct val="0"/>
              </a:spcAft>
              <a:buClrTx/>
              <a:buSzTx/>
              <a:buFontTx/>
              <a:buNone/>
              <a:defRPr/>
            </a:pPr>
            <a:r>
              <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rPr>
              <a:t>云计算的定义</a:t>
            </a:r>
            <a:endPar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endParaRPr>
          </a:p>
        </p:txBody>
      </p:sp>
      <p:sp>
        <p:nvSpPr>
          <p:cNvPr id="22531" name="矩形 13"/>
          <p:cNvSpPr/>
          <p:nvPr/>
        </p:nvSpPr>
        <p:spPr>
          <a:xfrm>
            <a:off x="1844675" y="1349375"/>
            <a:ext cx="8507413" cy="1570038"/>
          </a:xfrm>
          <a:prstGeom prst="rect">
            <a:avLst/>
          </a:prstGeom>
          <a:noFill/>
          <a:ln w="34925" cap="flat" cmpd="sng">
            <a:solidFill>
              <a:srgbClr val="0070C0"/>
            </a:solidFill>
            <a:prstDash val="solid"/>
            <a:round/>
            <a:headEnd type="none" w="med" len="med"/>
            <a:tailEnd type="none" w="med" len="med"/>
          </a:ln>
        </p:spPr>
        <p:txBody>
          <a:bodyPr lIns="89545" tIns="0" rIns="0" bIns="0"/>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lvl="0" indent="0" algn="ctr" defTabSz="914400">
              <a:lnSpc>
                <a:spcPct val="100000"/>
              </a:lnSpc>
              <a:spcBef>
                <a:spcPct val="10000"/>
              </a:spcBef>
              <a:buClr>
                <a:srgbClr val="0000CC"/>
              </a:buClr>
              <a:buFont typeface="Wingdings" panose="05000000000000000000" pitchFamily="2" charset="2"/>
              <a:buChar char="u"/>
            </a:pPr>
            <a:endParaRPr lang="zh-CN" altLang="en-US" sz="1800" dirty="0">
              <a:solidFill>
                <a:schemeClr val="tx1"/>
              </a:solidFill>
              <a:latin typeface="楷体_GB2312" pitchFamily="49" charset="-122"/>
              <a:ea typeface="楷体_GB2312" pitchFamily="49" charset="-122"/>
            </a:endParaRPr>
          </a:p>
        </p:txBody>
      </p:sp>
      <p:sp>
        <p:nvSpPr>
          <p:cNvPr id="9" name="Text Box 5"/>
          <p:cNvSpPr txBox="1">
            <a:spLocks noChangeArrowheads="1"/>
          </p:cNvSpPr>
          <p:nvPr/>
        </p:nvSpPr>
        <p:spPr bwMode="auto">
          <a:xfrm>
            <a:off x="1839913" y="1349375"/>
            <a:ext cx="8512175" cy="1568450"/>
          </a:xfrm>
          <a:prstGeom prst="rect">
            <a:avLst/>
          </a:prstGeom>
          <a:noFill/>
          <a:ln w="9525" algn="ctr">
            <a:noFill/>
            <a:miter lim="800000"/>
          </a:ln>
          <a:effectLst>
            <a:prstShdw prst="shdw18" dist="17961" dir="13500000">
              <a:schemeClr val="accent1">
                <a:gamma/>
                <a:shade val="60000"/>
                <a:invGamma/>
              </a:schemeClr>
            </a:prstShdw>
          </a:effectLst>
        </p:spPr>
        <p:txBody>
          <a:bodyPr>
            <a:spAutoFit/>
          </a:bodyPr>
          <a:lstStyle/>
          <a:p>
            <a:pPr marR="0" indent="612140" algn="just" defTabSz="914400" eaLnBrk="1" hangingPunct="1">
              <a:spcBef>
                <a:spcPct val="50000"/>
              </a:spcBef>
              <a:buClrTx/>
              <a:buSzTx/>
              <a:buFontTx/>
              <a:buNone/>
              <a:defRPr/>
            </a:pP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对一般用户而言：云计算是指通过网络以按需、易扩展的方式获得所需的服务。即随时随地只要能上网就能使用各种各样的服务，如同钱庄、银行、发电厂等。这种服务可以是</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IT</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和软件、互联网相关的，也可以是任意其他的服务。</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pic>
        <p:nvPicPr>
          <p:cNvPr id="22533" name="Picture 2"/>
          <p:cNvPicPr>
            <a:picLocks noChangeAspect="1"/>
          </p:cNvPicPr>
          <p:nvPr/>
        </p:nvPicPr>
        <p:blipFill>
          <a:blip r:embed="rId1"/>
          <a:stretch>
            <a:fillRect/>
          </a:stretch>
        </p:blipFill>
        <p:spPr>
          <a:xfrm>
            <a:off x="3127375" y="3070225"/>
            <a:ext cx="5937250" cy="2873375"/>
          </a:xfrm>
          <a:prstGeom prst="rect">
            <a:avLst/>
          </a:prstGeom>
          <a:noFill/>
          <a:ln w="9525">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idx="4294967295"/>
          </p:nvPr>
        </p:nvSpPr>
        <p:spPr bwMode="auto">
          <a:xfrm>
            <a:off x="1884363" y="636588"/>
            <a:ext cx="8382000" cy="511810"/>
          </a:xfrm>
        </p:spPr>
        <p:txBody>
          <a:bodyPr wrap="square" lIns="0" tIns="0" rIns="0" bIns="0" numCol="1" rtlCol="0" anchor="t" anchorCtr="0" compatLnSpc="1">
            <a:spAutoFit/>
          </a:bodyPr>
          <a:lstStyle/>
          <a:p>
            <a:pPr marL="0" marR="0" lvl="0" indent="0" algn="ctr" defTabSz="913130" rtl="0" eaLnBrk="0" fontAlgn="base" latinLnBrk="0" hangingPunct="0">
              <a:lnSpc>
                <a:spcPct val="90000"/>
              </a:lnSpc>
              <a:spcBef>
                <a:spcPct val="0"/>
              </a:spcBef>
              <a:spcAft>
                <a:spcPct val="0"/>
              </a:spcAft>
              <a:buClrTx/>
              <a:buSzTx/>
              <a:buFontTx/>
              <a:buNone/>
              <a:defRPr/>
            </a:pPr>
            <a:r>
              <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rPr>
              <a:t>云计算的定义</a:t>
            </a:r>
            <a:endPar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endParaRPr>
          </a:p>
        </p:txBody>
      </p:sp>
      <p:sp>
        <p:nvSpPr>
          <p:cNvPr id="24579" name="矩形 13"/>
          <p:cNvSpPr/>
          <p:nvPr/>
        </p:nvSpPr>
        <p:spPr>
          <a:xfrm>
            <a:off x="1844675" y="1349375"/>
            <a:ext cx="8507413" cy="1939925"/>
          </a:xfrm>
          <a:prstGeom prst="rect">
            <a:avLst/>
          </a:prstGeom>
          <a:noFill/>
          <a:ln w="34925" cap="flat" cmpd="sng">
            <a:solidFill>
              <a:srgbClr val="0070C0"/>
            </a:solidFill>
            <a:prstDash val="solid"/>
            <a:round/>
            <a:headEnd type="none" w="med" len="med"/>
            <a:tailEnd type="none" w="med" len="med"/>
          </a:ln>
        </p:spPr>
        <p:txBody>
          <a:bodyPr lIns="89545" tIns="0" rIns="0" bIns="0"/>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lvl="0" indent="0" algn="ctr" defTabSz="914400">
              <a:lnSpc>
                <a:spcPct val="100000"/>
              </a:lnSpc>
              <a:spcBef>
                <a:spcPct val="10000"/>
              </a:spcBef>
              <a:buClr>
                <a:srgbClr val="0000CC"/>
              </a:buClr>
              <a:buFont typeface="Wingdings" panose="05000000000000000000" pitchFamily="2" charset="2"/>
              <a:buChar char="u"/>
            </a:pPr>
            <a:endParaRPr lang="zh-CN" altLang="en-US" sz="1800" dirty="0">
              <a:solidFill>
                <a:schemeClr val="tx1"/>
              </a:solidFill>
              <a:latin typeface="楷体_GB2312" pitchFamily="49" charset="-122"/>
              <a:ea typeface="楷体_GB2312" pitchFamily="49" charset="-122"/>
            </a:endParaRPr>
          </a:p>
        </p:txBody>
      </p:sp>
      <p:sp>
        <p:nvSpPr>
          <p:cNvPr id="9" name="Text Box 5"/>
          <p:cNvSpPr txBox="1">
            <a:spLocks noChangeArrowheads="1"/>
          </p:cNvSpPr>
          <p:nvPr/>
        </p:nvSpPr>
        <p:spPr bwMode="auto">
          <a:xfrm>
            <a:off x="1847850" y="1349375"/>
            <a:ext cx="8513763" cy="1938020"/>
          </a:xfrm>
          <a:prstGeom prst="rect">
            <a:avLst/>
          </a:prstGeom>
          <a:noFill/>
          <a:ln w="9525" algn="ctr">
            <a:noFill/>
            <a:miter lim="800000"/>
          </a:ln>
          <a:effectLst>
            <a:prstShdw prst="shdw18" dist="17961" dir="13500000">
              <a:schemeClr val="accent1">
                <a:gamma/>
                <a:shade val="60000"/>
                <a:invGamma/>
              </a:schemeClr>
            </a:prstShdw>
          </a:effectLst>
        </p:spPr>
        <p:txBody>
          <a:bodyPr>
            <a:spAutoFit/>
          </a:bodyPr>
          <a:lstStyle/>
          <a:p>
            <a:pPr marR="0" indent="612140" algn="just" defTabSz="914400" eaLnBrk="1" hangingPunct="1">
              <a:spcBef>
                <a:spcPct val="50000"/>
              </a:spcBef>
              <a:buClrTx/>
              <a:buSzTx/>
              <a:buFontTx/>
              <a:buNone/>
              <a:defRPr/>
            </a:pP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对专业人员而言：云计算是分布式处理、并行处理和网格计算的发展，或者说是这些计算机科学概念的商业实现。是指基于互联网的超级计算模式</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即把原本存储于个人电脑、移动设备等个人设备上的大量信息集中在一起，在强大的服务器端协同工作。</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pic>
        <p:nvPicPr>
          <p:cNvPr id="24581" name="Picture 2"/>
          <p:cNvPicPr>
            <a:picLocks noChangeAspect="1"/>
          </p:cNvPicPr>
          <p:nvPr/>
        </p:nvPicPr>
        <p:blipFill>
          <a:blip r:embed="rId1">
            <a:clrChange>
              <a:clrFrom>
                <a:srgbClr val="FFFFFF"/>
              </a:clrFrom>
              <a:clrTo>
                <a:srgbClr val="FFFFFF">
                  <a:alpha val="0"/>
                </a:srgbClr>
              </a:clrTo>
            </a:clrChange>
          </a:blip>
          <a:stretch>
            <a:fillRect/>
          </a:stretch>
        </p:blipFill>
        <p:spPr>
          <a:xfrm>
            <a:off x="2309813" y="3489325"/>
            <a:ext cx="7531100" cy="2857500"/>
          </a:xfrm>
          <a:prstGeom prst="rect">
            <a:avLst/>
          </a:prstGeom>
          <a:noFill/>
          <a:ln w="9525">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idx="4294967295"/>
          </p:nvPr>
        </p:nvSpPr>
        <p:spPr bwMode="auto">
          <a:xfrm>
            <a:off x="1884363" y="636588"/>
            <a:ext cx="8382000" cy="511810"/>
          </a:xfrm>
        </p:spPr>
        <p:txBody>
          <a:bodyPr wrap="square" lIns="0" tIns="0" rIns="0" bIns="0" numCol="1" rtlCol="0" anchor="t" anchorCtr="0" compatLnSpc="1">
            <a:spAutoFit/>
          </a:bodyPr>
          <a:lstStyle/>
          <a:p>
            <a:pPr marL="0" marR="0" lvl="0" indent="0" algn="ctr" defTabSz="913130" rtl="0" eaLnBrk="0" fontAlgn="base" latinLnBrk="0" hangingPunct="0">
              <a:lnSpc>
                <a:spcPct val="90000"/>
              </a:lnSpc>
              <a:spcBef>
                <a:spcPct val="0"/>
              </a:spcBef>
              <a:spcAft>
                <a:spcPct val="0"/>
              </a:spcAft>
              <a:buClrTx/>
              <a:buSzTx/>
              <a:buFontTx/>
              <a:buNone/>
              <a:defRPr/>
            </a:pPr>
            <a:r>
              <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rPr>
              <a:t>云计算的定义</a:t>
            </a:r>
            <a:endParaRPr kumimoji="0" lang="zh-CN" altLang="en-US" sz="3700" b="0" i="0" u="none" strike="noStrike" kern="1200" cap="none" spc="-125" normalizeH="0" baseline="0" noProof="0">
              <a:ln>
                <a:noFill/>
              </a:ln>
              <a:solidFill>
                <a:schemeClr val="tx1"/>
              </a:solidFill>
              <a:effectLst/>
              <a:uLnTx/>
              <a:uFillTx/>
              <a:latin typeface="+mj-lt"/>
              <a:ea typeface="宋体" panose="02010600030101010101" pitchFamily="2" charset="-122"/>
              <a:cs typeface="+mj-cs"/>
            </a:endParaRPr>
          </a:p>
        </p:txBody>
      </p:sp>
      <p:sp>
        <p:nvSpPr>
          <p:cNvPr id="9" name="Text Box 5"/>
          <p:cNvSpPr txBox="1">
            <a:spLocks noChangeArrowheads="1"/>
          </p:cNvSpPr>
          <p:nvPr/>
        </p:nvSpPr>
        <p:spPr bwMode="auto">
          <a:xfrm>
            <a:off x="1847850" y="1349375"/>
            <a:ext cx="8513763" cy="4523105"/>
          </a:xfrm>
          <a:prstGeom prst="rect">
            <a:avLst/>
          </a:prstGeom>
          <a:noFill/>
          <a:ln w="9525" algn="ctr">
            <a:noFill/>
            <a:miter lim="800000"/>
          </a:ln>
          <a:effectLst>
            <a:prstShdw prst="shdw18" dist="17961" dir="13500000">
              <a:schemeClr val="accent1">
                <a:gamma/>
                <a:shade val="60000"/>
                <a:invGamma/>
              </a:schemeClr>
            </a:prstShdw>
          </a:effectLst>
        </p:spPr>
        <p:txBody>
          <a:bodyPr>
            <a:spAutoFit/>
          </a:bodyPr>
          <a:lstStyle/>
          <a:p>
            <a:pPr marR="0" indent="612140" algn="just" defTabSz="914400" eaLnBrk="1" hangingPunct="1">
              <a:spcBef>
                <a:spcPct val="50000"/>
              </a:spcBef>
              <a:buClrTx/>
              <a:buSzTx/>
              <a:buFontTx/>
              <a:buNone/>
              <a:defRPr/>
            </a:pP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目前比较权威的云计算定义是美国国家标准技术研究院</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NIST</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提出的，包括以下</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4</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点：</a:t>
            </a:r>
            <a:endPar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marR="0" indent="612140" algn="just" defTabSz="914400" eaLnBrk="1" hangingPunct="1">
              <a:spcBef>
                <a:spcPct val="50000"/>
              </a:spcBef>
              <a:buClrTx/>
              <a:buSzTx/>
              <a:buFontTx/>
              <a:buNone/>
              <a:defRPr/>
            </a:pP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1</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）云计算是一种利用互联网实现随时随地、按需、便捷地访问共享资源池（如计算设施、存储设备、应用程序等）的计算模式；</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marR="0" indent="612140" algn="just" defTabSz="914400" eaLnBrk="1" hangingPunct="1">
              <a:spcBef>
                <a:spcPct val="50000"/>
              </a:spcBef>
              <a:buClrTx/>
              <a:buSzTx/>
              <a:buFontTx/>
              <a:buNone/>
              <a:defRPr/>
            </a:pP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2</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）云计算模式具有</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5</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个基本特征：按需自助服务、广泛的网络访问、共享的资源池、快速弹性能力、可度量的服务；</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marR="0" indent="612140" algn="just" defTabSz="914400" eaLnBrk="1" hangingPunct="1">
              <a:spcBef>
                <a:spcPct val="50000"/>
              </a:spcBef>
              <a:buClrTx/>
              <a:buSzTx/>
              <a:buFontTx/>
              <a:buNone/>
              <a:defRPr/>
            </a:pP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3</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3</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种服务模式：软件即服务（</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SaaS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）、平台即服务（</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PaaS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）、基础设施即服务 （</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IaaS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marR="0" indent="612140" algn="just" defTabSz="914400" eaLnBrk="1" hangingPunct="1">
              <a:spcBef>
                <a:spcPct val="50000"/>
              </a:spcBef>
              <a:buClrTx/>
              <a:buSzTx/>
              <a:buFontTx/>
              <a:buNone/>
              <a:defRPr/>
            </a:pP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4</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4</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种部署方式：私有云、社区云、公有云、混合云。</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ransition>
    <p:fade/>
  </p:transition>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2034</Words>
  <Application>WPS 演示</Application>
  <PresentationFormat>宽屏</PresentationFormat>
  <Paragraphs>101</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宋体</vt:lpstr>
      <vt:lpstr>Wingdings</vt:lpstr>
      <vt:lpstr>Arial</vt:lpstr>
      <vt:lpstr>微软雅黑</vt:lpstr>
      <vt:lpstr>Arial Unicode MS</vt:lpstr>
      <vt:lpstr>方正舒体</vt:lpstr>
      <vt:lpstr>Garamond</vt:lpstr>
      <vt:lpstr>等线</vt:lpstr>
      <vt:lpstr>Calibri</vt:lpstr>
      <vt:lpstr>黑体</vt:lpstr>
      <vt:lpstr>Segoe</vt:lpstr>
      <vt:lpstr>楷体_GB2312</vt:lpstr>
      <vt:lpstr>新宋体</vt:lpstr>
      <vt:lpstr>环保</vt:lpstr>
      <vt:lpstr>云计算概论</vt:lpstr>
      <vt:lpstr>云计算的起源</vt:lpstr>
      <vt:lpstr>云计算的起源</vt:lpstr>
      <vt:lpstr>云计算的目标</vt:lpstr>
      <vt:lpstr>云计算的目标</vt:lpstr>
      <vt:lpstr>云计算厂商</vt:lpstr>
      <vt:lpstr>云计算的定义</vt:lpstr>
      <vt:lpstr>云计算的定义</vt:lpstr>
      <vt:lpstr>云计算的定义</vt:lpstr>
      <vt:lpstr>云计算的两种不同技术模式</vt:lpstr>
      <vt:lpstr>第1节 什么是云计算？</vt:lpstr>
      <vt:lpstr>第2节 云计算的产生背景</vt:lpstr>
      <vt:lpstr>第3节 云计算的发展历史</vt:lpstr>
      <vt:lpstr>第4节 如何学好云计算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云计算概论</dc:title>
  <dc:creator>Microsoft Office User</dc:creator>
  <cp:lastModifiedBy>Administrator</cp:lastModifiedBy>
  <cp:revision>15</cp:revision>
  <dcterms:created xsi:type="dcterms:W3CDTF">2018-10-09T14:10:00Z</dcterms:created>
  <dcterms:modified xsi:type="dcterms:W3CDTF">2021-09-18T14:23:28Z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DC41D3177DAE4EDF88F8363F5FE1C574</vt:lpwstr>
  </property>
  <property fmtid="{D5CDD505-2E9C-101B-9397-08002B2CF9AE}" pid="3" name="KSOProductBuildVer">
    <vt:lpwstr>2052-11.1.0.10700</vt:lpwstr>
  </property>
</Properties>
</file>