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3"/>
    <p:sldId id="274" r:id="rId4"/>
    <p:sldId id="275" r:id="rId5"/>
    <p:sldId id="258" r:id="rId6"/>
    <p:sldId id="277" r:id="rId7"/>
    <p:sldId id="276" r:id="rId8"/>
    <p:sldId id="278" r:id="rId9"/>
    <p:sldId id="280" r:id="rId10"/>
    <p:sldId id="259" r:id="rId12"/>
    <p:sldId id="279" r:id="rId13"/>
    <p:sldId id="281" r:id="rId14"/>
    <p:sldId id="284" r:id="rId15"/>
    <p:sldId id="282" r:id="rId16"/>
    <p:sldId id="283" r:id="rId17"/>
    <p:sldId id="260" r:id="rId18"/>
    <p:sldId id="261" r:id="rId19"/>
    <p:sldId id="287" r:id="rId20"/>
    <p:sldId id="288" r:id="rId21"/>
    <p:sldId id="262" r:id="rId22"/>
    <p:sldId id="290" r:id="rId23"/>
    <p:sldId id="292" r:id="rId24"/>
    <p:sldId id="291" r:id="rId25"/>
    <p:sldId id="263" r:id="rId26"/>
    <p:sldId id="285" r:id="rId27"/>
    <p:sldId id="286" r:id="rId28"/>
    <p:sldId id="294" r:id="rId29"/>
    <p:sldId id="264" r:id="rId30"/>
    <p:sldId id="293" r:id="rId31"/>
    <p:sldId id="265" r:id="rId32"/>
    <p:sldId id="266" r:id="rId33"/>
    <p:sldId id="289" r:id="rId34"/>
    <p:sldId id="295" r:id="rId35"/>
    <p:sldId id="268" r:id="rId36"/>
    <p:sldId id="296" r:id="rId37"/>
    <p:sldId id="297" r:id="rId38"/>
    <p:sldId id="269" r:id="rId39"/>
    <p:sldId id="299" r:id="rId40"/>
    <p:sldId id="270" r:id="rId41"/>
    <p:sldId id="300" r:id="rId42"/>
    <p:sldId id="303" r:id="rId43"/>
    <p:sldId id="271" r:id="rId44"/>
    <p:sldId id="304" r:id="rId45"/>
    <p:sldId id="301" r:id="rId46"/>
    <p:sldId id="305" r:id="rId47"/>
    <p:sldId id="272" r:id="rId48"/>
    <p:sldId id="302" r:id="rId49"/>
    <p:sldId id="306" r:id="rId50"/>
    <p:sldId id="273"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9"/>
    <p:restoredTop sz="94682"/>
  </p:normalViewPr>
  <p:slideViewPr>
    <p:cSldViewPr snapToGrid="0" snapToObjects="1">
      <p:cViewPr varScale="1">
        <p:scale>
          <a:sx n="69" d="100"/>
          <a:sy n="69" d="100"/>
        </p:scale>
        <p:origin x="5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DD5C16-C7DC-42FC-A8A6-ABEA7845125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24A8A-DAB8-4B79-BC70-25EFD305BB8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a:solidFill>
              <a:srgbClr val="000000">
                <a:alpha val="100000"/>
              </a:srgbClr>
            </a:solidFill>
            <a:miter lim="800000"/>
          </a:ln>
        </p:spPr>
      </p:sp>
      <p:sp>
        <p:nvSpPr>
          <p:cNvPr id="89091" name="备注占位符 2"/>
          <p:cNvSpPr>
            <a:spLocks noGrp="1"/>
          </p:cNvSpPr>
          <p:nvPr>
            <p:ph type="body" idx="1"/>
          </p:nvPr>
        </p:nvSpPr>
        <p:spPr>
          <a:noFill/>
          <a:ln>
            <a:noFill/>
          </a:ln>
        </p:spPr>
        <p:txBody>
          <a:bodyPr wrap="square" lIns="91440" tIns="45720" rIns="91440" bIns="45720" anchor="t" anchorCtr="0"/>
          <a:lstStyle/>
          <a:p>
            <a:pPr lvl="0"/>
            <a:endParaRPr lang="zh-CN" altLang="zh-CN" dirty="0">
              <a:ea typeface="宋体" panose="02010600030101010101" pitchFamily="2" charset="-122"/>
            </a:endParaRPr>
          </a:p>
        </p:txBody>
      </p:sp>
      <p:sp>
        <p:nvSpPr>
          <p:cNvPr id="890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3DB8F22-EFB9-8244-AB92-2AD3DCF2944A}" type="datetimeFigureOut">
              <a:rPr lang="en-US" smtClean="0"/>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0EF2A80-DED9-0840-B489-53759D161861}" type="slidenum">
              <a:rPr lang="en-US" smtClean="0"/>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A3DB8F22-EFB9-8244-AB92-2AD3DCF2944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F2A80-DED9-0840-B489-53759D16186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A3DB8F22-EFB9-8244-AB92-2AD3DCF294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F2A80-DED9-0840-B489-53759D161861}" type="slidenum">
              <a:rPr lang="en-US" smtClean="0"/>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hasCustomPrompt="1"/>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A3DB8F22-EFB9-8244-AB92-2AD3DCF294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F2A80-DED9-0840-B489-53759D161861}" type="slidenum">
              <a:rPr lang="en-US" smtClean="0"/>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A3DB8F22-EFB9-8244-AB92-2AD3DCF294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F2A80-DED9-0840-B489-53759D161861}"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hasCustomPrompt="1"/>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A3DB8F22-EFB9-8244-AB92-2AD3DCF294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F2A80-DED9-0840-B489-53759D161861}" type="slidenum">
              <a:rPr lang="en-US" smtClean="0"/>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hasCustomPrompt="1"/>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A3DB8F22-EFB9-8244-AB92-2AD3DCF294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F2A80-DED9-0840-B489-53759D161861}" type="slidenum">
              <a:rPr lang="en-US" smtClean="0"/>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3DB8F22-EFB9-8244-AB92-2AD3DCF294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F2A80-DED9-0840-B489-53759D161861}" type="slidenum">
              <a:rPr lang="en-US" smtClean="0"/>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295398" y="982132"/>
            <a:ext cx="7433025" cy="4893734"/>
          </a:xfrm>
        </p:spPr>
        <p:txBody>
          <a:bodyPr vert="eaVert" ancho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3DB8F22-EFB9-8244-AB92-2AD3DCF294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F2A80-DED9-0840-B489-53759D161861}" type="slidenum">
              <a:rPr lang="en-US" smtClean="0"/>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3DB8F22-EFB9-8244-AB92-2AD3DCF294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F2A80-DED9-0840-B489-53759D16186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A3DB8F22-EFB9-8244-AB92-2AD3DCF2944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F2A80-DED9-0840-B489-53759D161861}" type="slidenum">
              <a:rPr lang="en-US" smtClean="0"/>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298448" y="2560320"/>
            <a:ext cx="4718304" cy="3310128"/>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6181344" y="2560320"/>
            <a:ext cx="4718304" cy="3310128"/>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3DB8F22-EFB9-8244-AB92-2AD3DCF2944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F2A80-DED9-0840-B489-53759D16186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1295400" y="3243262"/>
            <a:ext cx="4718304" cy="2632605"/>
          </a:xfrm>
        </p:spPr>
        <p:txBody>
          <a:bodyPr anchor="t">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6180670" y="3243262"/>
            <a:ext cx="4718304" cy="2632605"/>
          </a:xfrm>
        </p:spPr>
        <p:txBody>
          <a:bodyPr anchor="t">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3DB8F22-EFB9-8244-AB92-2AD3DCF2944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F2A80-DED9-0840-B489-53759D161861}" type="slidenum">
              <a:rPr lang="en-US" smtClean="0"/>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3DB8F22-EFB9-8244-AB92-2AD3DCF2944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F2A80-DED9-0840-B489-53759D161861}" type="slidenum">
              <a:rPr lang="en-US" smtClean="0"/>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DB8F22-EFB9-8244-AB92-2AD3DCF2944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F2A80-DED9-0840-B489-53759D16186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5418668" y="982131"/>
            <a:ext cx="5469466" cy="4893735"/>
          </a:xfrm>
        </p:spPr>
        <p:txBody>
          <a:bodyPr anchor="ct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A3DB8F22-EFB9-8244-AB92-2AD3DCF2944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F2A80-DED9-0840-B489-53759D161861}" type="slidenum">
              <a:rPr lang="en-US" smtClean="0"/>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A3DB8F22-EFB9-8244-AB92-2AD3DCF2944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F2A80-DED9-0840-B489-53759D16186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DB8F22-EFB9-8244-AB92-2AD3DCF2944A}" type="datetimeFigureOut">
              <a:rPr lang="en-US" smtClean="0"/>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EF2A80-DED9-0840-B489-53759D16186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82045"/>
            <a:ext cx="9144000" cy="1139296"/>
          </a:xfrm>
        </p:spPr>
        <p:txBody>
          <a:bodyPr>
            <a:normAutofit/>
          </a:bodyPr>
          <a:lstStyle/>
          <a:p>
            <a:r>
              <a:rPr lang="zh-CN" altLang="en-US" sz="5400" dirty="0">
                <a:latin typeface="微软雅黑" panose="020B0503020204020204" charset="-122"/>
                <a:ea typeface="微软雅黑" panose="020B0503020204020204" charset="-122"/>
                <a:cs typeface="微软雅黑" panose="020B0503020204020204" charset="-122"/>
              </a:rPr>
              <a:t>虚拟化</a:t>
            </a:r>
            <a:endParaRPr lang="en-US" sz="5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1511" y="631151"/>
            <a:ext cx="9601196" cy="1152494"/>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虚拟化技术的萌芽</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015999" y="1783644"/>
            <a:ext cx="10178473" cy="4222045"/>
          </a:xfrm>
        </p:spPr>
        <p:txBody>
          <a:bodyPr>
            <a:normAutofit/>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1959 </a:t>
            </a:r>
            <a:r>
              <a:rPr lang="zh-CN" altLang="en-US" dirty="0">
                <a:latin typeface="微软雅黑" panose="020B0503020204020204" charset="-122"/>
                <a:ea typeface="微软雅黑" panose="020B0503020204020204" charset="-122"/>
                <a:cs typeface="微软雅黑" panose="020B0503020204020204" charset="-122"/>
              </a:rPr>
              <a:t>年 </a:t>
            </a:r>
            <a:r>
              <a:rPr lang="en-US" altLang="zh-CN" dirty="0">
                <a:latin typeface="微软雅黑" panose="020B0503020204020204" charset="-122"/>
                <a:ea typeface="微软雅黑" panose="020B0503020204020204" charset="-122"/>
                <a:cs typeface="微软雅黑" panose="020B0503020204020204" charset="-122"/>
              </a:rPr>
              <a:t>6 </a:t>
            </a:r>
            <a:r>
              <a:rPr lang="zh-CN" altLang="en-US" dirty="0">
                <a:latin typeface="微软雅黑" panose="020B0503020204020204" charset="-122"/>
                <a:ea typeface="微软雅黑" panose="020B0503020204020204" charset="-122"/>
                <a:cs typeface="微软雅黑" panose="020B0503020204020204" charset="-122"/>
              </a:rPr>
              <a:t>月，牛津大学的计算机教授，克里斯</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托弗（</a:t>
            </a:r>
            <a:r>
              <a:rPr lang="en-US" altLang="zh-CN" dirty="0">
                <a:latin typeface="微软雅黑" panose="020B0503020204020204" charset="-122"/>
                <a:ea typeface="微软雅黑" panose="020B0503020204020204" charset="-122"/>
                <a:cs typeface="微软雅黑" panose="020B0503020204020204" charset="-122"/>
              </a:rPr>
              <a:t>Christopher Strachey</a:t>
            </a:r>
            <a:r>
              <a:rPr lang="zh-CN" altLang="en-US" dirty="0">
                <a:latin typeface="微软雅黑" panose="020B0503020204020204" charset="-122"/>
                <a:ea typeface="微软雅黑" panose="020B0503020204020204" charset="-122"/>
                <a:cs typeface="微软雅黑" panose="020B0503020204020204" charset="-122"/>
              </a:rPr>
              <a:t>）在国际信息处理大会（</a:t>
            </a:r>
            <a:r>
              <a:rPr lang="en-US" altLang="zh-CN" dirty="0">
                <a:latin typeface="微软雅黑" panose="020B0503020204020204" charset="-122"/>
                <a:ea typeface="微软雅黑" panose="020B0503020204020204" charset="-122"/>
                <a:cs typeface="微软雅黑" panose="020B0503020204020204" charset="-122"/>
              </a:rPr>
              <a:t>International Conference on Information Processing</a:t>
            </a:r>
            <a:r>
              <a:rPr lang="zh-CN" altLang="en-US" dirty="0">
                <a:latin typeface="微软雅黑" panose="020B0503020204020204" charset="-122"/>
                <a:ea typeface="微软雅黑" panose="020B0503020204020204" charset="-122"/>
                <a:cs typeface="微软雅黑" panose="020B0503020204020204" charset="-122"/>
              </a:rPr>
              <a:t>）上发表了一篇名为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大型高速计算机中的时间共享</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Time Sharing in Large Fast Computer</a:t>
            </a:r>
            <a:r>
              <a:rPr lang="zh-CN" altLang="en-US" dirty="0">
                <a:latin typeface="微软雅黑" panose="020B0503020204020204" charset="-122"/>
                <a:ea typeface="微软雅黑" panose="020B0503020204020204" charset="-122"/>
                <a:cs typeface="微软雅黑" panose="020B0503020204020204" charset="-122"/>
              </a:rPr>
              <a:t>）的学术报告，他在文中首次提出了 “虚拟化” 的基本概念，还论述了什么是虚拟化技术。这篇文章被认为是最早的虚拟化技术论述，从此拉开了虚拟化发展的帷幕。</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1511" y="631151"/>
            <a:ext cx="9601196" cy="837432"/>
          </a:xfrm>
        </p:spPr>
        <p:txBody>
          <a:bodyPr>
            <a:normAutofit/>
          </a:bodyPr>
          <a:lstStyle/>
          <a:p>
            <a:r>
              <a:rPr lang="zh-CN" altLang="en-US" dirty="0" smtClean="0">
                <a:latin typeface="微软雅黑" panose="020B0503020204020204" charset="-122"/>
                <a:ea typeface="微软雅黑" panose="020B0503020204020204" charset="-122"/>
                <a:cs typeface="微软雅黑" panose="020B0503020204020204" charset="-122"/>
              </a:rPr>
              <a:t>虚拟</a:t>
            </a:r>
            <a:r>
              <a:rPr lang="zh-CN" altLang="en-US" dirty="0">
                <a:latin typeface="微软雅黑" panose="020B0503020204020204" charset="-122"/>
                <a:ea typeface="微软雅黑" panose="020B0503020204020204" charset="-122"/>
                <a:cs typeface="微软雅黑" panose="020B0503020204020204" charset="-122"/>
              </a:rPr>
              <a:t>化技术的</a:t>
            </a:r>
            <a:r>
              <a:rPr lang="zh-CN" altLang="en-US" dirty="0" smtClean="0">
                <a:latin typeface="微软雅黑" panose="020B0503020204020204" charset="-122"/>
                <a:ea typeface="微软雅黑" panose="020B0503020204020204" charset="-122"/>
                <a:cs typeface="微软雅黑" panose="020B0503020204020204" charset="-122"/>
              </a:rPr>
              <a:t>雏形</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923636" y="1395717"/>
            <a:ext cx="10196946" cy="4222045"/>
          </a:xfrm>
        </p:spPr>
        <p:txBody>
          <a:bodyPr>
            <a:normAutofit fontScale="92500"/>
          </a:bodyPr>
          <a:lstStyle/>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1964 </a:t>
            </a:r>
            <a:r>
              <a:rPr lang="zh-CN" altLang="en-US" dirty="0">
                <a:latin typeface="微软雅黑" panose="020B0503020204020204" charset="-122"/>
                <a:ea typeface="微软雅黑" panose="020B0503020204020204" charset="-122"/>
                <a:cs typeface="微软雅黑" panose="020B0503020204020204" charset="-122"/>
              </a:rPr>
              <a:t>年：</a:t>
            </a:r>
            <a:r>
              <a:rPr lang="en-US" altLang="zh-CN" dirty="0">
                <a:latin typeface="微软雅黑" panose="020B0503020204020204" charset="-122"/>
                <a:ea typeface="微软雅黑" panose="020B0503020204020204" charset="-122"/>
                <a:cs typeface="微软雅黑" panose="020B0503020204020204" charset="-122"/>
              </a:rPr>
              <a:t>IBM </a:t>
            </a:r>
            <a:r>
              <a:rPr lang="zh-CN" altLang="en-US" dirty="0">
                <a:latin typeface="微软雅黑" panose="020B0503020204020204" charset="-122"/>
                <a:ea typeface="微软雅黑" panose="020B0503020204020204" charset="-122"/>
                <a:cs typeface="微软雅黑" panose="020B0503020204020204" charset="-122"/>
              </a:rPr>
              <a:t>推出了著名的 </a:t>
            </a:r>
            <a:r>
              <a:rPr lang="en-US" altLang="zh-CN" dirty="0">
                <a:latin typeface="微软雅黑" panose="020B0503020204020204" charset="-122"/>
                <a:ea typeface="微软雅黑" panose="020B0503020204020204" charset="-122"/>
                <a:cs typeface="微软雅黑" panose="020B0503020204020204" charset="-122"/>
              </a:rPr>
              <a:t>System/360</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a:latin typeface="微软雅黑" panose="020B0503020204020204" charset="-122"/>
                <a:ea typeface="微软雅黑" panose="020B0503020204020204" charset="-122"/>
                <a:cs typeface="微软雅黑" panose="020B0503020204020204" charset="-122"/>
              </a:rPr>
              <a:t>System/360 </a:t>
            </a:r>
            <a:r>
              <a:rPr lang="zh-CN" altLang="en-US" dirty="0">
                <a:latin typeface="微软雅黑" panose="020B0503020204020204" charset="-122"/>
                <a:ea typeface="微软雅黑" panose="020B0503020204020204" charset="-122"/>
                <a:cs typeface="微软雅黑" panose="020B0503020204020204" charset="-122"/>
              </a:rPr>
              <a:t>不仅提供了新型的操作系统，让单一操作系统适用于整个系列的产品，这是 </a:t>
            </a:r>
            <a:r>
              <a:rPr lang="en-US" altLang="zh-CN" dirty="0">
                <a:latin typeface="微软雅黑" panose="020B0503020204020204" charset="-122"/>
                <a:ea typeface="微软雅黑" panose="020B0503020204020204" charset="-122"/>
                <a:cs typeface="微软雅黑" panose="020B0503020204020204" charset="-122"/>
              </a:rPr>
              <a:t>System/360 </a:t>
            </a:r>
            <a:r>
              <a:rPr lang="zh-CN" altLang="en-US" dirty="0">
                <a:latin typeface="微软雅黑" panose="020B0503020204020204" charset="-122"/>
                <a:ea typeface="微软雅黑" panose="020B0503020204020204" charset="-122"/>
                <a:cs typeface="微软雅黑" panose="020B0503020204020204" charset="-122"/>
              </a:rPr>
              <a:t>系列大型机成功的关键</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zh-CN" altLang="en-US" dirty="0">
                <a:latin typeface="微软雅黑" panose="020B0503020204020204" charset="-122"/>
                <a:ea typeface="微软雅黑" panose="020B0503020204020204" charset="-122"/>
                <a:cs typeface="微软雅黑" panose="020B0503020204020204" charset="-122"/>
              </a:rPr>
              <a:t>还实现了基于全硬件虚拟化（</a:t>
            </a:r>
            <a:r>
              <a:rPr lang="en-US" altLang="zh-CN" dirty="0">
                <a:latin typeface="微软雅黑" panose="020B0503020204020204" charset="-122"/>
                <a:ea typeface="微软雅黑" panose="020B0503020204020204" charset="-122"/>
                <a:cs typeface="微软雅黑" panose="020B0503020204020204" charset="-122"/>
              </a:rPr>
              <a:t>Full Hardware Virtualization</a:t>
            </a:r>
            <a:r>
              <a:rPr lang="zh-CN" altLang="en-US" dirty="0">
                <a:latin typeface="微软雅黑" panose="020B0503020204020204" charset="-122"/>
                <a:ea typeface="微软雅黑" panose="020B0503020204020204" charset="-122"/>
                <a:cs typeface="微软雅黑" panose="020B0503020204020204" charset="-122"/>
              </a:rPr>
              <a:t>）的虚拟机解决方案，包括：页式虚拟内存（</a:t>
            </a:r>
            <a:r>
              <a:rPr lang="en-US" altLang="zh-CN" dirty="0">
                <a:latin typeface="微软雅黑" panose="020B0503020204020204" charset="-122"/>
                <a:ea typeface="微软雅黑" panose="020B0503020204020204" charset="-122"/>
                <a:cs typeface="微软雅黑" panose="020B0503020204020204" charset="-122"/>
              </a:rPr>
              <a:t>4k </a:t>
            </a:r>
            <a:r>
              <a:rPr lang="zh-CN" altLang="en-US" dirty="0">
                <a:latin typeface="微软雅黑" panose="020B0503020204020204" charset="-122"/>
                <a:ea typeface="微软雅黑" panose="020B0503020204020204" charset="-122"/>
                <a:cs typeface="微软雅黑" panose="020B0503020204020204" charset="-122"/>
              </a:rPr>
              <a:t>分页虚拟存储系统），虚拟磁盘以及 </a:t>
            </a:r>
            <a:r>
              <a:rPr lang="en-US" altLang="zh-CN" dirty="0">
                <a:latin typeface="微软雅黑" panose="020B0503020204020204" charset="-122"/>
                <a:ea typeface="微软雅黑" panose="020B0503020204020204" charset="-122"/>
                <a:cs typeface="微软雅黑" panose="020B0503020204020204" charset="-122"/>
              </a:rPr>
              <a:t>TSS </a:t>
            </a:r>
            <a:r>
              <a:rPr lang="zh-CN" altLang="en-US" dirty="0">
                <a:latin typeface="微软雅黑" panose="020B0503020204020204" charset="-122"/>
                <a:ea typeface="微软雅黑" panose="020B0503020204020204" charset="-122"/>
                <a:cs typeface="微软雅黑" panose="020B0503020204020204" charset="-122"/>
              </a:rPr>
              <a:t>分时系统。</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a:latin typeface="微软雅黑" panose="020B0503020204020204" charset="-122"/>
                <a:ea typeface="微软雅黑" panose="020B0503020204020204" charset="-122"/>
                <a:cs typeface="微软雅黑" panose="020B0503020204020204" charset="-122"/>
              </a:rPr>
              <a:t>System/360 </a:t>
            </a:r>
            <a:r>
              <a:rPr lang="zh-CN" altLang="en-US" dirty="0">
                <a:latin typeface="微软雅黑" panose="020B0503020204020204" charset="-122"/>
                <a:ea typeface="微软雅黑" panose="020B0503020204020204" charset="-122"/>
                <a:cs typeface="微软雅黑" panose="020B0503020204020204" charset="-122"/>
              </a:rPr>
              <a:t>最多可提供 </a:t>
            </a:r>
            <a:r>
              <a:rPr lang="en-US" altLang="zh-CN" dirty="0">
                <a:latin typeface="微软雅黑" panose="020B0503020204020204" charset="-122"/>
                <a:ea typeface="微软雅黑" panose="020B0503020204020204" charset="-122"/>
                <a:cs typeface="微软雅黑" panose="020B0503020204020204" charset="-122"/>
              </a:rPr>
              <a:t>14 </a:t>
            </a:r>
            <a:r>
              <a:rPr lang="zh-CN" altLang="en-US" dirty="0">
                <a:latin typeface="微软雅黑" panose="020B0503020204020204" charset="-122"/>
                <a:ea typeface="微软雅黑" panose="020B0503020204020204" charset="-122"/>
                <a:cs typeface="微软雅黑" panose="020B0503020204020204" charset="-122"/>
              </a:rPr>
              <a:t>个虚拟机，每个虚拟机具有 </a:t>
            </a:r>
            <a:r>
              <a:rPr lang="en-US" altLang="zh-CN" dirty="0">
                <a:latin typeface="微软雅黑" panose="020B0503020204020204" charset="-122"/>
                <a:ea typeface="微软雅黑" panose="020B0503020204020204" charset="-122"/>
                <a:cs typeface="微软雅黑" panose="020B0503020204020204" charset="-122"/>
              </a:rPr>
              <a:t>256k </a:t>
            </a:r>
            <a:r>
              <a:rPr lang="zh-CN" altLang="en-US" dirty="0">
                <a:latin typeface="微软雅黑" panose="020B0503020204020204" charset="-122"/>
                <a:ea typeface="微软雅黑" panose="020B0503020204020204" charset="-122"/>
                <a:cs typeface="微软雅黑" panose="020B0503020204020204" charset="-122"/>
              </a:rPr>
              <a:t>固定虚拟内存</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3636" y="1395717"/>
            <a:ext cx="10196946" cy="4222045"/>
          </a:xfrm>
        </p:spPr>
        <p:txBody>
          <a:bodyPr>
            <a:normAutofit fontScale="92500" lnSpcReduction="10000"/>
          </a:bodyPr>
          <a:lstStyle/>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TSS </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Time Sharing System</a:t>
            </a:r>
            <a:r>
              <a:rPr lang="zh-CN" altLang="en-US" dirty="0">
                <a:latin typeface="微软雅黑" panose="020B0503020204020204" charset="-122"/>
                <a:ea typeface="微软雅黑" panose="020B0503020204020204" charset="-122"/>
                <a:cs typeface="微软雅黑" panose="020B0503020204020204" charset="-122"/>
              </a:rPr>
              <a:t>，分时共享系统），它能够让一台主机上连接多个带有显示器和键盘的终端，同时允许多个用户通过主机的终端，以交互方式使用计算机，共享主机中的资源</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zh-CN" altLang="en-US" dirty="0">
                <a:latin typeface="微软雅黑" panose="020B0503020204020204" charset="-122"/>
                <a:ea typeface="微软雅黑" panose="020B0503020204020204" charset="-122"/>
                <a:cs typeface="微软雅黑" panose="020B0503020204020204" charset="-122"/>
              </a:rPr>
              <a:t>“分时” 的含义是将 </a:t>
            </a:r>
            <a:r>
              <a:rPr lang="en-US" altLang="zh-CN" dirty="0">
                <a:latin typeface="微软雅黑" panose="020B0503020204020204" charset="-122"/>
                <a:ea typeface="微软雅黑" panose="020B0503020204020204" charset="-122"/>
                <a:cs typeface="微软雅黑" panose="020B0503020204020204" charset="-122"/>
              </a:rPr>
              <a:t>CPU </a:t>
            </a:r>
            <a:r>
              <a:rPr lang="zh-CN" altLang="en-US" dirty="0">
                <a:latin typeface="微软雅黑" panose="020B0503020204020204" charset="-122"/>
                <a:ea typeface="微软雅黑" panose="020B0503020204020204" charset="-122"/>
                <a:cs typeface="微软雅黑" panose="020B0503020204020204" charset="-122"/>
              </a:rPr>
              <a:t>占用切分为多个极短（</a:t>
            </a:r>
            <a:r>
              <a:rPr lang="en-US" altLang="zh-CN" dirty="0">
                <a:latin typeface="微软雅黑" panose="020B0503020204020204" charset="-122"/>
                <a:ea typeface="微软雅黑" panose="020B0503020204020204" charset="-122"/>
                <a:cs typeface="微软雅黑" panose="020B0503020204020204" charset="-122"/>
              </a:rPr>
              <a:t>e.g. 1/100sec</a:t>
            </a:r>
            <a:r>
              <a:rPr lang="zh-CN" altLang="en-US" dirty="0">
                <a:latin typeface="微软雅黑" panose="020B0503020204020204" charset="-122"/>
                <a:ea typeface="微软雅黑" panose="020B0503020204020204" charset="-122"/>
                <a:cs typeface="微软雅黑" panose="020B0503020204020204" charset="-122"/>
              </a:rPr>
              <a:t>）的时间片，每个时间片都执行着不同的任务。通过对这些时间片的轮询，就可以将一个 </a:t>
            </a:r>
            <a:r>
              <a:rPr lang="en-US" altLang="zh-CN" dirty="0">
                <a:latin typeface="微软雅黑" panose="020B0503020204020204" charset="-122"/>
                <a:ea typeface="微软雅黑" panose="020B0503020204020204" charset="-122"/>
                <a:cs typeface="微软雅黑" panose="020B0503020204020204" charset="-122"/>
              </a:rPr>
              <a:t>CPU “</a:t>
            </a:r>
            <a:r>
              <a:rPr lang="zh-CN" altLang="en-US" dirty="0">
                <a:latin typeface="微软雅黑" panose="020B0503020204020204" charset="-122"/>
                <a:ea typeface="微软雅黑" panose="020B0503020204020204" charset="-122"/>
                <a:cs typeface="微软雅黑" panose="020B0503020204020204" charset="-122"/>
              </a:rPr>
              <a:t>伪装”（虚拟化）成多个 </a:t>
            </a:r>
            <a:r>
              <a:rPr lang="en-US" altLang="zh-CN" dirty="0">
                <a:latin typeface="微软雅黑" panose="020B0503020204020204" charset="-122"/>
                <a:ea typeface="微软雅黑" panose="020B0503020204020204" charset="-122"/>
                <a:cs typeface="微软雅黑" panose="020B0503020204020204" charset="-122"/>
              </a:rPr>
              <a:t>vCPU</a:t>
            </a:r>
            <a:r>
              <a:rPr lang="zh-CN" altLang="en-US" dirty="0">
                <a:latin typeface="微软雅黑" panose="020B0503020204020204" charset="-122"/>
                <a:ea typeface="微软雅黑" panose="020B0503020204020204" charset="-122"/>
                <a:cs typeface="微软雅黑" panose="020B0503020204020204" charset="-122"/>
              </a:rPr>
              <a:t>，并且让每颗 </a:t>
            </a:r>
            <a:r>
              <a:rPr lang="en-US" altLang="zh-CN" dirty="0">
                <a:latin typeface="微软雅黑" panose="020B0503020204020204" charset="-122"/>
                <a:ea typeface="微软雅黑" panose="020B0503020204020204" charset="-122"/>
                <a:cs typeface="微软雅黑" panose="020B0503020204020204" charset="-122"/>
              </a:rPr>
              <a:t>vCPU </a:t>
            </a:r>
            <a:r>
              <a:rPr lang="zh-CN" altLang="en-US" dirty="0">
                <a:latin typeface="微软雅黑" panose="020B0503020204020204" charset="-122"/>
                <a:ea typeface="微软雅黑" panose="020B0503020204020204" charset="-122"/>
                <a:cs typeface="微软雅黑" panose="020B0503020204020204" charset="-122"/>
              </a:rPr>
              <a:t>看起来都是并行运行的。最终达到多个用户分享使用同一台计算机，多个程序分时共享硬件和软件资源的效果，</a:t>
            </a:r>
            <a:r>
              <a:rPr lang="en-US" altLang="zh-CN" dirty="0">
                <a:latin typeface="微软雅黑" panose="020B0503020204020204" charset="-122"/>
                <a:ea typeface="微软雅黑" panose="020B0503020204020204" charset="-122"/>
                <a:cs typeface="微软雅黑" panose="020B0503020204020204" charset="-122"/>
              </a:rPr>
              <a:t>TSS </a:t>
            </a:r>
            <a:r>
              <a:rPr lang="zh-CN" altLang="en-US" dirty="0">
                <a:latin typeface="微软雅黑" panose="020B0503020204020204" charset="-122"/>
                <a:ea typeface="微软雅黑" panose="020B0503020204020204" charset="-122"/>
                <a:cs typeface="微软雅黑" panose="020B0503020204020204" charset="-122"/>
              </a:rPr>
              <a:t>被认为是最原始的虚拟化技术。</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1511" y="631151"/>
            <a:ext cx="9601196" cy="698886"/>
          </a:xfrm>
        </p:spPr>
        <p:txBody>
          <a:bodyPr>
            <a:normAutofit fontScale="90000"/>
          </a:bodyPr>
          <a:lstStyle/>
          <a:p>
            <a:r>
              <a:rPr lang="zh-CN" altLang="en-US" dirty="0" smtClean="0">
                <a:latin typeface="微软雅黑" panose="020B0503020204020204" charset="-122"/>
                <a:ea typeface="微软雅黑" panose="020B0503020204020204" charset="-122"/>
                <a:cs typeface="微软雅黑" panose="020B0503020204020204" charset="-122"/>
              </a:rPr>
              <a:t>虚拟</a:t>
            </a:r>
            <a:r>
              <a:rPr lang="zh-CN" altLang="en-US" dirty="0">
                <a:latin typeface="微软雅黑" panose="020B0503020204020204" charset="-122"/>
                <a:ea typeface="微软雅黑" panose="020B0503020204020204" charset="-122"/>
                <a:cs typeface="微软雅黑" panose="020B0503020204020204" charset="-122"/>
              </a:rPr>
              <a:t>化标准的提出</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099126" y="1413164"/>
            <a:ext cx="10372437" cy="4765963"/>
          </a:xfrm>
        </p:spPr>
        <p:txBody>
          <a:bodyPr>
            <a:noAutofit/>
          </a:bodyPr>
          <a:lstStyle/>
          <a:p>
            <a:pPr>
              <a:lnSpc>
                <a:spcPct val="150000"/>
              </a:lnSpc>
              <a:buFont typeface="Wingdings" panose="05000000000000000000" pitchFamily="2" charset="2"/>
              <a:buChar char="l"/>
            </a:pPr>
            <a:r>
              <a:rPr lang="en-US" altLang="zh-CN" sz="1800" dirty="0">
                <a:latin typeface="微软雅黑" panose="020B0503020204020204" charset="-122"/>
                <a:ea typeface="微软雅黑" panose="020B0503020204020204" charset="-122"/>
                <a:cs typeface="微软雅黑" panose="020B0503020204020204" charset="-122"/>
              </a:rPr>
              <a:t>1974 </a:t>
            </a:r>
            <a:r>
              <a:rPr lang="zh-CN" altLang="en-US" sz="1800" dirty="0">
                <a:latin typeface="微软雅黑" panose="020B0503020204020204" charset="-122"/>
                <a:ea typeface="微软雅黑" panose="020B0503020204020204" charset="-122"/>
                <a:cs typeface="微软雅黑" panose="020B0503020204020204" charset="-122"/>
              </a:rPr>
              <a:t>年，</a:t>
            </a:r>
            <a:r>
              <a:rPr lang="en-US" altLang="zh-CN" sz="1800" dirty="0">
                <a:latin typeface="微软雅黑" panose="020B0503020204020204" charset="-122"/>
                <a:ea typeface="微软雅黑" panose="020B0503020204020204" charset="-122"/>
                <a:cs typeface="微软雅黑" panose="020B0503020204020204" charset="-122"/>
              </a:rPr>
              <a:t>Gerald J. </a:t>
            </a:r>
            <a:r>
              <a:rPr lang="en-US" altLang="zh-CN" sz="1800" dirty="0" err="1">
                <a:latin typeface="微软雅黑" panose="020B0503020204020204" charset="-122"/>
                <a:ea typeface="微软雅黑" panose="020B0503020204020204" charset="-122"/>
                <a:cs typeface="微软雅黑" panose="020B0503020204020204" charset="-122"/>
              </a:rPr>
              <a:t>Popek</a:t>
            </a:r>
            <a:r>
              <a:rPr lang="zh-CN" altLang="en-US" sz="1800" dirty="0">
                <a:latin typeface="微软雅黑" panose="020B0503020204020204" charset="-122"/>
                <a:ea typeface="微软雅黑" panose="020B0503020204020204" charset="-122"/>
                <a:cs typeface="微软雅黑" panose="020B0503020204020204" charset="-122"/>
              </a:rPr>
              <a:t>（杰拉尔德</a:t>
            </a:r>
            <a:r>
              <a:rPr lang="en-US" altLang="zh-CN" sz="1800" dirty="0">
                <a:latin typeface="微软雅黑" panose="020B0503020204020204" charset="-122"/>
                <a:ea typeface="微软雅黑" panose="020B0503020204020204" charset="-122"/>
                <a:cs typeface="微软雅黑" panose="020B0503020204020204" charset="-122"/>
              </a:rPr>
              <a:t>·J·</a:t>
            </a:r>
            <a:r>
              <a:rPr lang="zh-CN" altLang="en-US" sz="1800" dirty="0">
                <a:latin typeface="微软雅黑" panose="020B0503020204020204" charset="-122"/>
                <a:ea typeface="微软雅黑" panose="020B0503020204020204" charset="-122"/>
                <a:cs typeface="微软雅黑" panose="020B0503020204020204" charset="-122"/>
              </a:rPr>
              <a:t>波佩克）和 </a:t>
            </a:r>
            <a:r>
              <a:rPr lang="en-US" altLang="zh-CN" sz="1800" dirty="0">
                <a:latin typeface="微软雅黑" panose="020B0503020204020204" charset="-122"/>
                <a:ea typeface="微软雅黑" panose="020B0503020204020204" charset="-122"/>
                <a:cs typeface="微软雅黑" panose="020B0503020204020204" charset="-122"/>
              </a:rPr>
              <a:t>Robert P. Goldberg</a:t>
            </a:r>
            <a:r>
              <a:rPr lang="zh-CN" altLang="en-US" sz="1800" dirty="0">
                <a:latin typeface="微软雅黑" panose="020B0503020204020204" charset="-122"/>
                <a:ea typeface="微软雅黑" panose="020B0503020204020204" charset="-122"/>
                <a:cs typeface="微软雅黑" panose="020B0503020204020204" charset="-122"/>
              </a:rPr>
              <a:t>（罗伯特</a:t>
            </a:r>
            <a:r>
              <a:rPr lang="en-US" altLang="zh-CN" sz="1800" dirty="0">
                <a:latin typeface="微软雅黑" panose="020B0503020204020204" charset="-122"/>
                <a:ea typeface="微软雅黑" panose="020B0503020204020204" charset="-122"/>
                <a:cs typeface="微软雅黑" panose="020B0503020204020204" charset="-122"/>
              </a:rPr>
              <a:t>·P·</a:t>
            </a:r>
            <a:r>
              <a:rPr lang="zh-CN" altLang="en-US" sz="1800" dirty="0">
                <a:latin typeface="微软雅黑" panose="020B0503020204020204" charset="-122"/>
                <a:ea typeface="微软雅黑" panose="020B0503020204020204" charset="-122"/>
                <a:cs typeface="微软雅黑" panose="020B0503020204020204" charset="-122"/>
              </a:rPr>
              <a:t>戈德堡）在合作论文</a:t>
            </a:r>
            <a:r>
              <a:rPr lang="en-US" altLang="zh-CN" sz="1800" dirty="0">
                <a:latin typeface="微软雅黑" panose="020B0503020204020204" charset="-122"/>
                <a:ea typeface="微软雅黑" panose="020B0503020204020204" charset="-122"/>
                <a:cs typeface="微软雅黑" panose="020B0503020204020204" charset="-122"/>
              </a:rPr>
              <a:t>《</a:t>
            </a:r>
            <a:r>
              <a:rPr lang="zh-CN" altLang="en-US" sz="1800" dirty="0">
                <a:latin typeface="微软雅黑" panose="020B0503020204020204" charset="-122"/>
                <a:ea typeface="微软雅黑" panose="020B0503020204020204" charset="-122"/>
                <a:cs typeface="微软雅黑" panose="020B0503020204020204" charset="-122"/>
              </a:rPr>
              <a:t>可虚拟第三代架构的规范化条件</a:t>
            </a:r>
            <a:r>
              <a:rPr lang="en-US" altLang="zh-CN" sz="1800" dirty="0">
                <a:latin typeface="微软雅黑" panose="020B0503020204020204" charset="-122"/>
                <a:ea typeface="微软雅黑" panose="020B0503020204020204" charset="-122"/>
                <a:cs typeface="微软雅黑" panose="020B0503020204020204" charset="-122"/>
              </a:rPr>
              <a:t>》</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Formal Requirements for </a:t>
            </a:r>
            <a:r>
              <a:rPr lang="en-US" altLang="zh-CN" sz="1800" dirty="0" err="1">
                <a:latin typeface="微软雅黑" panose="020B0503020204020204" charset="-122"/>
                <a:ea typeface="微软雅黑" panose="020B0503020204020204" charset="-122"/>
                <a:cs typeface="微软雅黑" panose="020B0503020204020204" charset="-122"/>
              </a:rPr>
              <a:t>Virtualizable</a:t>
            </a:r>
            <a:r>
              <a:rPr lang="en-US" altLang="zh-CN" sz="1800" dirty="0">
                <a:latin typeface="微软雅黑" panose="020B0503020204020204" charset="-122"/>
                <a:ea typeface="微软雅黑" panose="020B0503020204020204" charset="-122"/>
                <a:cs typeface="微软雅黑" panose="020B0503020204020204" charset="-122"/>
              </a:rPr>
              <a:t> Third Generation Architectures</a:t>
            </a:r>
            <a:r>
              <a:rPr lang="zh-CN" altLang="en-US" sz="1800" dirty="0">
                <a:latin typeface="微软雅黑" panose="020B0503020204020204" charset="-122"/>
                <a:ea typeface="微软雅黑" panose="020B0503020204020204" charset="-122"/>
                <a:cs typeface="微软雅黑" panose="020B0503020204020204" charset="-122"/>
              </a:rPr>
              <a:t>）中提出了一组称为虚拟化准则的充分条件，虚拟化系统结构的三个基本条件</a:t>
            </a:r>
            <a:r>
              <a:rPr lang="zh-CN" altLang="en-US" sz="1800" dirty="0" smtClean="0">
                <a:latin typeface="微软雅黑" panose="020B0503020204020204" charset="-122"/>
                <a:ea typeface="微软雅黑" panose="020B0503020204020204" charset="-122"/>
                <a:cs typeface="微软雅黑" panose="020B0503020204020204" charset="-122"/>
              </a:rPr>
              <a:t>。</a:t>
            </a:r>
            <a:endParaRPr lang="en-US" altLang="zh-CN" sz="1800"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zh-CN" altLang="en-US" sz="1800" dirty="0">
                <a:latin typeface="微软雅黑" panose="020B0503020204020204" charset="-122"/>
                <a:ea typeface="微软雅黑" panose="020B0503020204020204" charset="-122"/>
                <a:cs typeface="微软雅黑" panose="020B0503020204020204" charset="-122"/>
              </a:rPr>
              <a:t>满足这些条件的控制程序才可以被称为虚拟机监控器（</a:t>
            </a:r>
            <a:r>
              <a:rPr lang="en-US" altLang="zh-CN" sz="1800" dirty="0">
                <a:latin typeface="微软雅黑" panose="020B0503020204020204" charset="-122"/>
                <a:ea typeface="微软雅黑" panose="020B0503020204020204" charset="-122"/>
                <a:cs typeface="微软雅黑" panose="020B0503020204020204" charset="-122"/>
              </a:rPr>
              <a:t>Virtual Machine Monitor</a:t>
            </a:r>
            <a:r>
              <a:rPr lang="zh-CN" altLang="en-US" sz="1800" dirty="0">
                <a:latin typeface="微软雅黑" panose="020B0503020204020204" charset="-122"/>
                <a:ea typeface="微软雅黑" panose="020B0503020204020204" charset="-122"/>
                <a:cs typeface="微软雅黑" panose="020B0503020204020204" charset="-122"/>
              </a:rPr>
              <a:t>，简称 </a:t>
            </a:r>
            <a:r>
              <a:rPr lang="en-US" altLang="zh-CN" sz="1800" dirty="0">
                <a:latin typeface="微软雅黑" panose="020B0503020204020204" charset="-122"/>
                <a:ea typeface="微软雅黑" panose="020B0503020204020204" charset="-122"/>
                <a:cs typeface="微软雅黑" panose="020B0503020204020204" charset="-122"/>
              </a:rPr>
              <a:t>VMM</a:t>
            </a:r>
            <a:r>
              <a:rPr lang="zh-CN" altLang="en-US" sz="1800" dirty="0">
                <a:latin typeface="微软雅黑" panose="020B0503020204020204" charset="-122"/>
                <a:ea typeface="微软雅黑" panose="020B0503020204020204" charset="-122"/>
                <a:cs typeface="微软雅黑" panose="020B0503020204020204" charset="-122"/>
              </a:rPr>
              <a:t>）</a:t>
            </a:r>
            <a:r>
              <a:rPr lang="zh-CN" altLang="en-US" sz="1800" dirty="0" smtClean="0">
                <a:latin typeface="微软雅黑" panose="020B0503020204020204" charset="-122"/>
                <a:ea typeface="微软雅黑" panose="020B0503020204020204" charset="-122"/>
                <a:cs typeface="微软雅黑" panose="020B0503020204020204" charset="-122"/>
              </a:rPr>
              <a:t>：</a:t>
            </a:r>
            <a:endParaRPr lang="zh-CN" altLang="en-US" sz="1800" dirty="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zh-CN" altLang="en-US" sz="1800" dirty="0">
                <a:latin typeface="微软雅黑" panose="020B0503020204020204" charset="-122"/>
                <a:ea typeface="微软雅黑" panose="020B0503020204020204" charset="-122"/>
                <a:cs typeface="微软雅黑" panose="020B0503020204020204" charset="-122"/>
              </a:rPr>
              <a:t>资源控制（</a:t>
            </a:r>
            <a:r>
              <a:rPr lang="en-US" altLang="zh-CN" sz="1800" dirty="0">
                <a:latin typeface="微软雅黑" panose="020B0503020204020204" charset="-122"/>
                <a:ea typeface="微软雅黑" panose="020B0503020204020204" charset="-122"/>
                <a:cs typeface="微软雅黑" panose="020B0503020204020204" charset="-122"/>
              </a:rPr>
              <a:t>Resource Control</a:t>
            </a:r>
            <a:r>
              <a:rPr lang="zh-CN" altLang="en-US" sz="1800" dirty="0">
                <a:latin typeface="微软雅黑" panose="020B0503020204020204" charset="-122"/>
                <a:ea typeface="微软雅黑" panose="020B0503020204020204" charset="-122"/>
                <a:cs typeface="微软雅黑" panose="020B0503020204020204" charset="-122"/>
              </a:rPr>
              <a:t>）。控制程序必须能够管理所有的系统资源。</a:t>
            </a:r>
            <a:endParaRPr lang="zh-CN" altLang="en-US" sz="1800" dirty="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zh-CN" altLang="en-US" sz="1800" dirty="0">
                <a:latin typeface="微软雅黑" panose="020B0503020204020204" charset="-122"/>
                <a:ea typeface="微软雅黑" panose="020B0503020204020204" charset="-122"/>
                <a:cs typeface="微软雅黑" panose="020B0503020204020204" charset="-122"/>
              </a:rPr>
              <a:t>等价性（</a:t>
            </a:r>
            <a:r>
              <a:rPr lang="en-US" altLang="zh-CN" sz="1800" dirty="0">
                <a:latin typeface="微软雅黑" panose="020B0503020204020204" charset="-122"/>
                <a:ea typeface="微软雅黑" panose="020B0503020204020204" charset="-122"/>
                <a:cs typeface="微软雅黑" panose="020B0503020204020204" charset="-122"/>
              </a:rPr>
              <a:t>Equivalence</a:t>
            </a:r>
            <a:r>
              <a:rPr lang="zh-CN" altLang="en-US" sz="1800" dirty="0">
                <a:latin typeface="微软雅黑" panose="020B0503020204020204" charset="-122"/>
                <a:ea typeface="微软雅黑" panose="020B0503020204020204" charset="-122"/>
                <a:cs typeface="微软雅黑" panose="020B0503020204020204" charset="-122"/>
              </a:rPr>
              <a:t>）。在控制程序管理下运行的程序（包括操作系统），除时序和资源可用性之外的行为应该与没有控制程序时的完全一致，且预先编写的特权指令可以自由地执行。</a:t>
            </a:r>
            <a:endParaRPr lang="zh-CN" altLang="en-US" sz="1800" dirty="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zh-CN" altLang="en-US" sz="1800" dirty="0">
                <a:latin typeface="微软雅黑" panose="020B0503020204020204" charset="-122"/>
                <a:ea typeface="微软雅黑" panose="020B0503020204020204" charset="-122"/>
                <a:cs typeface="微软雅黑" panose="020B0503020204020204" charset="-122"/>
              </a:rPr>
              <a:t>效率性（</a:t>
            </a:r>
            <a:r>
              <a:rPr lang="en-US" altLang="zh-CN" sz="1800" dirty="0">
                <a:latin typeface="微软雅黑" panose="020B0503020204020204" charset="-122"/>
                <a:ea typeface="微软雅黑" panose="020B0503020204020204" charset="-122"/>
                <a:cs typeface="微软雅黑" panose="020B0503020204020204" charset="-122"/>
              </a:rPr>
              <a:t>Efficiency</a:t>
            </a:r>
            <a:r>
              <a:rPr lang="zh-CN" altLang="en-US" sz="1800" dirty="0">
                <a:latin typeface="微软雅黑" panose="020B0503020204020204" charset="-122"/>
                <a:ea typeface="微软雅黑" panose="020B0503020204020204" charset="-122"/>
                <a:cs typeface="微软雅黑" panose="020B0503020204020204" charset="-122"/>
              </a:rPr>
              <a:t>）。绝大多数的客户机指令应该由主机硬件直接执行而无需控制程序的参与。</a:t>
            </a:r>
            <a:r>
              <a:rPr lang="en-US" altLang="zh-CN" sz="1800" dirty="0" smtClean="0">
                <a:latin typeface="微软雅黑" panose="020B0503020204020204" charset="-122"/>
                <a:ea typeface="微软雅黑" panose="020B0503020204020204" charset="-122"/>
                <a:cs typeface="微软雅黑" panose="020B0503020204020204" charset="-122"/>
              </a:rPr>
              <a:t> </a:t>
            </a:r>
            <a:endParaRPr lang="en-US" altLang="zh-CN" sz="180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1511" y="631150"/>
            <a:ext cx="9601196" cy="671177"/>
          </a:xfrm>
        </p:spPr>
        <p:txBody>
          <a:bodyPr>
            <a:normAutofit fontScale="90000"/>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虚拟化的进一步发展</a:t>
            </a:r>
            <a:endParaRPr lang="zh-CN"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579419" y="1783644"/>
            <a:ext cx="9458036" cy="4222045"/>
          </a:xfrm>
        </p:spPr>
        <p:txBody>
          <a:bodyPr>
            <a:normAutofit/>
          </a:bodyPr>
          <a:lstStyle/>
          <a:p>
            <a:pPr>
              <a:lnSpc>
                <a:spcPct val="150000"/>
              </a:lnSpc>
              <a:buFont typeface="Wingdings" panose="05000000000000000000" pitchFamily="2" charset="2"/>
              <a:buChar char="l"/>
            </a:pPr>
            <a:r>
              <a:rPr lang="zh-CN" altLang="en-US" dirty="0" smtClean="0">
                <a:latin typeface="微软雅黑" panose="020B0503020204020204" charset="-122"/>
                <a:ea typeface="微软雅黑" panose="020B0503020204020204" charset="-122"/>
                <a:cs typeface="微软雅黑" panose="020B0503020204020204" charset="-122"/>
              </a:rPr>
              <a:t>  研究人员开始探索如何利用虚拟化技术解决同廉价硬件激增相关的一些问题，如利用率不足、管理成本不断攀升和易受攻击等</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839774"/>
            <a:ext cx="9601196" cy="1303867"/>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、虚拟化带来的好处</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450108" y="1491708"/>
            <a:ext cx="9873673" cy="4522409"/>
          </a:xfrm>
        </p:spPr>
        <p:txBody>
          <a:bodyPr>
            <a:normAutofit/>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endParaRPr lang="zh-CN"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与</a:t>
            </a:r>
            <a:r>
              <a:rPr lang="zh-CN" altLang="zh-CN" dirty="0" smtClean="0">
                <a:latin typeface="微软雅黑" panose="020B0503020204020204" charset="-122"/>
                <a:ea typeface="微软雅黑" panose="020B0503020204020204" charset="-122"/>
                <a:cs typeface="微软雅黑" panose="020B0503020204020204" charset="-122"/>
              </a:rPr>
              <a:t>传统</a:t>
            </a:r>
            <a:r>
              <a:rPr lang="en-US" altLang="zh-CN" dirty="0">
                <a:latin typeface="微软雅黑" panose="020B0503020204020204" charset="-122"/>
                <a:ea typeface="微软雅黑" panose="020B0503020204020204" charset="-122"/>
                <a:cs typeface="微软雅黑" panose="020B0503020204020204" charset="-122"/>
              </a:rPr>
              <a:t>IT</a:t>
            </a:r>
            <a:r>
              <a:rPr lang="zh-CN" altLang="zh-CN" dirty="0">
                <a:latin typeface="微软雅黑" panose="020B0503020204020204" charset="-122"/>
                <a:ea typeface="微软雅黑" panose="020B0503020204020204" charset="-122"/>
                <a:cs typeface="微软雅黑" panose="020B0503020204020204" charset="-122"/>
              </a:rPr>
              <a:t>资源分配的应用方式相比，使用虚拟化的</a:t>
            </a:r>
            <a:r>
              <a:rPr lang="zh-CN" altLang="zh-CN" dirty="0" smtClean="0">
                <a:latin typeface="微软雅黑" panose="020B0503020204020204" charset="-122"/>
                <a:ea typeface="微软雅黑" panose="020B0503020204020204" charset="-122"/>
                <a:cs typeface="微软雅黑" panose="020B0503020204020204" charset="-122"/>
              </a:rPr>
              <a:t>优势</a:t>
            </a:r>
            <a:r>
              <a:rPr lang="zh-CN" altLang="en-US" dirty="0" smtClean="0">
                <a:latin typeface="微软雅黑" panose="020B0503020204020204" charset="-122"/>
                <a:ea typeface="微软雅黑" panose="020B0503020204020204" charset="-122"/>
                <a:cs typeface="微软雅黑" panose="020B0503020204020204" charset="-122"/>
              </a:rPr>
              <a:t>有以下几个方面：</a:t>
            </a:r>
            <a:endParaRPr lang="en-US" altLang="zh-CN" dirty="0" smtClean="0">
              <a:latin typeface="微软雅黑" panose="020B0503020204020204" charset="-122"/>
              <a:ea typeface="微软雅黑" panose="020B0503020204020204" charset="-122"/>
              <a:cs typeface="微软雅黑" panose="020B0503020204020204" charset="-122"/>
            </a:endParaRPr>
          </a:p>
          <a:p>
            <a:pPr marL="457200" indent="-457200">
              <a:lnSpc>
                <a:spcPct val="150000"/>
              </a:lnSpc>
              <a:buFont typeface="+mj-lt"/>
              <a:buAutoNum type="arabicPeriod"/>
            </a:pPr>
            <a:r>
              <a:rPr lang="zh-CN" altLang="en-US" dirty="0" smtClean="0">
                <a:latin typeface="微软雅黑" panose="020B0503020204020204" charset="-122"/>
                <a:ea typeface="微软雅黑" panose="020B0503020204020204" charset="-122"/>
                <a:cs typeface="微软雅黑" panose="020B0503020204020204" charset="-122"/>
              </a:rPr>
              <a:t>提高资源利用率</a:t>
            </a:r>
            <a:endParaRPr lang="en-US" altLang="zh-CN" dirty="0" smtClean="0">
              <a:latin typeface="微软雅黑" panose="020B0503020204020204" charset="-122"/>
              <a:ea typeface="微软雅黑" panose="020B0503020204020204" charset="-122"/>
              <a:cs typeface="微软雅黑" panose="020B0503020204020204" charset="-122"/>
            </a:endParaRPr>
          </a:p>
          <a:p>
            <a:pPr marL="457200" indent="-457200">
              <a:lnSpc>
                <a:spcPct val="150000"/>
              </a:lnSpc>
              <a:buFont typeface="+mj-lt"/>
              <a:buAutoNum type="arabicPeriod"/>
            </a:pPr>
            <a:r>
              <a:rPr lang="zh-CN" altLang="zh-CN" dirty="0">
                <a:latin typeface="微软雅黑" panose="020B0503020204020204" charset="-122"/>
                <a:ea typeface="微软雅黑" panose="020B0503020204020204" charset="-122"/>
                <a:cs typeface="微软雅黑" panose="020B0503020204020204" charset="-122"/>
              </a:rPr>
              <a:t>降低成本，节能减排</a:t>
            </a:r>
            <a:endParaRPr lang="zh-CN" altLang="zh-CN" dirty="0">
              <a:latin typeface="微软雅黑" panose="020B0503020204020204" charset="-122"/>
              <a:ea typeface="微软雅黑" panose="020B0503020204020204" charset="-122"/>
              <a:cs typeface="微软雅黑" panose="020B0503020204020204" charset="-122"/>
            </a:endParaRPr>
          </a:p>
          <a:p>
            <a:pPr marL="457200" indent="-457200">
              <a:lnSpc>
                <a:spcPct val="150000"/>
              </a:lnSpc>
              <a:buFont typeface="+mj-lt"/>
              <a:buAutoNum type="arabicPeriod"/>
            </a:pPr>
            <a:r>
              <a:rPr lang="zh-CN" altLang="zh-CN" dirty="0">
                <a:latin typeface="微软雅黑" panose="020B0503020204020204" charset="-122"/>
                <a:ea typeface="微软雅黑" panose="020B0503020204020204" charset="-122"/>
                <a:cs typeface="微软雅黑" panose="020B0503020204020204" charset="-122"/>
              </a:rPr>
              <a:t>统一管理</a:t>
            </a:r>
            <a:endParaRPr lang="zh-CN" altLang="zh-CN" dirty="0">
              <a:latin typeface="微软雅黑" panose="020B0503020204020204" charset="-122"/>
              <a:ea typeface="微软雅黑" panose="020B0503020204020204" charset="-122"/>
              <a:cs typeface="微软雅黑" panose="020B0503020204020204" charset="-122"/>
            </a:endParaRPr>
          </a:p>
          <a:p>
            <a:pPr marL="457200" indent="-457200">
              <a:lnSpc>
                <a:spcPct val="150000"/>
              </a:lnSpc>
              <a:buFont typeface="+mj-lt"/>
              <a:buAutoNum type="arabicPeriod"/>
            </a:pPr>
            <a:r>
              <a:rPr lang="zh-CN" altLang="zh-CN" dirty="0">
                <a:latin typeface="微软雅黑" panose="020B0503020204020204" charset="-122"/>
                <a:ea typeface="微软雅黑" panose="020B0503020204020204" charset="-122"/>
                <a:cs typeface="微软雅黑" panose="020B0503020204020204" charset="-122"/>
              </a:rPr>
              <a:t>提高安全性</a:t>
            </a:r>
            <a:endParaRPr lang="zh-CN" altLang="zh-CN"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21913"/>
            <a:ext cx="9601196" cy="1303867"/>
          </a:xfrm>
        </p:spPr>
        <p:txBody>
          <a:bodyPr>
            <a:normAutofit/>
          </a:bodyPr>
          <a:lstStyle/>
          <a:p>
            <a:r>
              <a:rPr lang="zh-CN" altLang="en-US"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节 虚拟化的分类</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38200" y="1600377"/>
            <a:ext cx="10837898" cy="4732689"/>
          </a:xfrm>
        </p:spPr>
        <p:txBody>
          <a:bodyPr>
            <a:normAutofit lnSpcReduction="10000"/>
          </a:bodyPr>
          <a:lstStyle/>
          <a:p>
            <a:pPr marL="0" indent="0">
              <a:lnSpc>
                <a:spcPct val="17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实际上</a:t>
            </a:r>
            <a:r>
              <a:rPr lang="zh-CN" altLang="en-US" dirty="0">
                <a:latin typeface="微软雅黑" panose="020B0503020204020204" charset="-122"/>
                <a:ea typeface="微软雅黑" panose="020B0503020204020204" charset="-122"/>
                <a:cs typeface="微软雅黑" panose="020B0503020204020204" charset="-122"/>
              </a:rPr>
              <a:t>，我们通常所说的虚拟化技术是指服务器虚拟化技术。而除此之外，还有网络虚拟化、存储虚拟化以及应用虚拟</a:t>
            </a:r>
            <a:r>
              <a:rPr lang="zh-CN" altLang="en-US" dirty="0" smtClean="0">
                <a:latin typeface="微软雅黑" panose="020B0503020204020204" charset="-122"/>
                <a:ea typeface="微软雅黑" panose="020B0503020204020204" charset="-122"/>
                <a:cs typeface="微软雅黑" panose="020B0503020204020204" charset="-122"/>
              </a:rPr>
              <a:t>化等。</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70000"/>
              </a:lnSpc>
              <a:buNone/>
            </a:pPr>
            <a:r>
              <a:rPr lang="en-US" altLang="zh-CN" dirty="0" smtClean="0">
                <a:latin typeface="微软雅黑" panose="020B0503020204020204" charset="-122"/>
                <a:ea typeface="微软雅黑" panose="020B0503020204020204" charset="-122"/>
                <a:cs typeface="微软雅黑" panose="020B0503020204020204" charset="-122"/>
              </a:rPr>
              <a:t>1</a:t>
            </a:r>
            <a:r>
              <a:rPr lang="zh-CN" altLang="en-US" dirty="0" smtClean="0">
                <a:latin typeface="微软雅黑" panose="020B0503020204020204" charset="-122"/>
                <a:ea typeface="微软雅黑" panose="020B0503020204020204" charset="-122"/>
                <a:cs typeface="微软雅黑" panose="020B0503020204020204" charset="-122"/>
              </a:rPr>
              <a:t>、服务器虚拟化</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7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服务器</a:t>
            </a:r>
            <a:r>
              <a:rPr lang="zh-CN" altLang="zh-CN" dirty="0">
                <a:latin typeface="微软雅黑" panose="020B0503020204020204" charset="-122"/>
                <a:ea typeface="微软雅黑" panose="020B0503020204020204" charset="-122"/>
                <a:cs typeface="微软雅黑" panose="020B0503020204020204" charset="-122"/>
              </a:rPr>
              <a:t>虚拟化通过区分资源的优先次序，并随时随地地将服务器资源分配给最需要它们的工作负载来简化管理和提高效率，从而减少为单个工作负载峰值而储备的资源</a:t>
            </a:r>
            <a:r>
              <a:rPr lang="zh-CN" altLang="zh-CN" dirty="0" smtClean="0">
                <a:latin typeface="微软雅黑" panose="020B0503020204020204" charset="-122"/>
                <a:ea typeface="微软雅黑" panose="020B0503020204020204" charset="-122"/>
                <a:cs typeface="微软雅黑" panose="020B0503020204020204" charset="-122"/>
              </a:rPr>
              <a:t>。</a:t>
            </a:r>
            <a:r>
              <a:rPr lang="zh-CN" altLang="zh-CN" dirty="0">
                <a:latin typeface="微软雅黑" panose="020B0503020204020204" charset="-122"/>
                <a:ea typeface="微软雅黑" panose="020B0503020204020204" charset="-122"/>
                <a:cs typeface="微软雅黑" panose="020B0503020204020204" charset="-122"/>
              </a:rPr>
              <a:t>通过服务器虚拟化技术，用户可以动态地启用虚拟服务器</a:t>
            </a:r>
            <a:r>
              <a:rPr lang="zh-CN" altLang="zh-CN" dirty="0" smtClean="0">
                <a:latin typeface="微软雅黑" panose="020B0503020204020204" charset="-122"/>
                <a:ea typeface="微软雅黑" panose="020B0503020204020204" charset="-122"/>
                <a:cs typeface="微软雅黑" panose="020B0503020204020204" charset="-122"/>
              </a:rPr>
              <a:t>（虚拟机）</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69818" y="849745"/>
            <a:ext cx="10261599" cy="5310910"/>
          </a:xfrm>
        </p:spPr>
        <p:txBody>
          <a:bodyPr vert="horz" lIns="91440" tIns="45720" rIns="91440" bIns="45720" rtlCol="0" anchor="t">
            <a:normAutofit fontScale="92500" lnSpcReduction="20000"/>
          </a:bodyPr>
          <a:lstStyle/>
          <a:p>
            <a:pPr marL="0" indent="0">
              <a:lnSpc>
                <a:spcPct val="170000"/>
              </a:lnSpc>
              <a:buNone/>
            </a:pPr>
            <a:r>
              <a:rPr lang="zh-CN" altLang="en-US" dirty="0">
                <a:latin typeface="微软雅黑" panose="020B0503020204020204" charset="-122"/>
                <a:ea typeface="微软雅黑" panose="020B0503020204020204" charset="-122"/>
                <a:cs typeface="微软雅黑" panose="020B0503020204020204" charset="-122"/>
              </a:rPr>
              <a:t>服务器虚拟化技术是指通过运用虚拟化的技术充分发挥服务器的硬件性能，能够在确保企业投入成本的同时，提高运营效率，节约能源降低经济成本和空间浪费，对于发展迅速，成长规模大的用户来说，可以通过服务器虚拟化技术带来更多的经济效益。</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170000"/>
              </a:lnSpc>
              <a:buNone/>
            </a:pPr>
            <a:r>
              <a:rPr lang="zh-CN" altLang="en-US" dirty="0">
                <a:latin typeface="微软雅黑" panose="020B0503020204020204" charset="-122"/>
                <a:ea typeface="微软雅黑" panose="020B0503020204020204" charset="-122"/>
                <a:cs typeface="微软雅黑" panose="020B0503020204020204" charset="-122"/>
              </a:rPr>
              <a:t>如果你曾经将硬盘划分为不同分区，那么可能会对虚拟化的概念有所理解。分区是硬盘驱动器的逻辑划分，实际上相当于创建了两个独立的逻辑硬盘。本质上有两种主要的方法构建</a:t>
            </a:r>
            <a:r>
              <a:rPr lang="en-US" altLang="zh-CN" dirty="0">
                <a:latin typeface="微软雅黑" panose="020B0503020204020204" charset="-122"/>
                <a:ea typeface="微软雅黑" panose="020B0503020204020204" charset="-122"/>
                <a:cs typeface="微软雅黑" panose="020B0503020204020204" charset="-122"/>
              </a:rPr>
              <a:t>Hyper-visor</a:t>
            </a:r>
            <a:r>
              <a:rPr lang="zh-CN" altLang="en-US" dirty="0">
                <a:latin typeface="微软雅黑" panose="020B0503020204020204" charset="-122"/>
                <a:ea typeface="微软雅黑" panose="020B0503020204020204" charset="-122"/>
                <a:cs typeface="微软雅黑" panose="020B0503020204020204" charset="-122"/>
              </a:rPr>
              <a:t>解决方案：微内核和宏内核。微内核方法使用非常薄的一层专用代码作为</a:t>
            </a:r>
            <a:r>
              <a:rPr lang="en-US" altLang="zh-CN" dirty="0">
                <a:latin typeface="微软雅黑" panose="020B0503020204020204" charset="-122"/>
                <a:ea typeface="微软雅黑" panose="020B0503020204020204" charset="-122"/>
                <a:cs typeface="微软雅黑" panose="020B0503020204020204" charset="-122"/>
              </a:rPr>
              <a:t>Hyper-visor</a:t>
            </a:r>
            <a:r>
              <a:rPr lang="zh-CN" altLang="en-US" dirty="0">
                <a:latin typeface="微软雅黑" panose="020B0503020204020204" charset="-122"/>
                <a:ea typeface="微软雅黑" panose="020B0503020204020204" charset="-122"/>
                <a:cs typeface="微软雅黑" panose="020B0503020204020204" charset="-122"/>
              </a:rPr>
              <a:t>，只执行确保分区隔离和内存管理的核心任务。这一层并不包括</a:t>
            </a:r>
            <a:r>
              <a:rPr lang="en-US" altLang="zh-CN" dirty="0">
                <a:latin typeface="微软雅黑" panose="020B0503020204020204" charset="-122"/>
                <a:ea typeface="微软雅黑" panose="020B0503020204020204" charset="-122"/>
                <a:cs typeface="微软雅黑" panose="020B0503020204020204" charset="-122"/>
              </a:rPr>
              <a:t>I/O</a:t>
            </a:r>
            <a:r>
              <a:rPr lang="zh-CN" altLang="en-US" dirty="0">
                <a:latin typeface="微软雅黑" panose="020B0503020204020204" charset="-122"/>
                <a:ea typeface="微软雅黑" panose="020B0503020204020204" charset="-122"/>
                <a:cs typeface="微软雅黑" panose="020B0503020204020204" charset="-122"/>
              </a:rPr>
              <a:t>软件栈或设备驱动。这是</a:t>
            </a:r>
            <a:r>
              <a:rPr lang="en-US" altLang="zh-CN" dirty="0">
                <a:latin typeface="微软雅黑" panose="020B0503020204020204" charset="-122"/>
                <a:ea typeface="微软雅黑" panose="020B0503020204020204" charset="-122"/>
                <a:cs typeface="微软雅黑" panose="020B0503020204020204" charset="-122"/>
              </a:rPr>
              <a:t>Hyper-V</a:t>
            </a:r>
            <a:r>
              <a:rPr lang="zh-CN" altLang="en-US" dirty="0">
                <a:latin typeface="微软雅黑" panose="020B0503020204020204" charset="-122"/>
                <a:ea typeface="微软雅黑" panose="020B0503020204020204" charset="-122"/>
                <a:cs typeface="微软雅黑" panose="020B0503020204020204" charset="-122"/>
              </a:rPr>
              <a:t>所用的方法。在这种架构下，虚拟化软件栈和特定于硬件的驱动程序位于一个专用的分区中，称之为父分区。</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8310" y="897464"/>
            <a:ext cx="9601196" cy="3318936"/>
          </a:xfrm>
        </p:spPr>
        <p:txBody>
          <a:bodyPr vert="horz" lIns="91440" tIns="45720" rIns="91440" bIns="45720" rtlCol="0" anchor="t">
            <a:normAutofit/>
          </a:bodyPr>
          <a:lstStyle/>
          <a:p>
            <a:pPr marL="0" indent="0">
              <a:lnSpc>
                <a:spcPct val="170000"/>
              </a:lnSpc>
              <a:buNone/>
            </a:pPr>
            <a:r>
              <a:rPr lang="zh-CN" altLang="en-US" dirty="0">
                <a:latin typeface="微软雅黑" panose="020B0503020204020204" charset="-122"/>
                <a:ea typeface="微软雅黑" panose="020B0503020204020204" charset="-122"/>
                <a:cs typeface="微软雅黑" panose="020B0503020204020204" charset="-122"/>
              </a:rPr>
              <a:t>服务器虚拟化技术是将服务器物理资源抽象成逻辑资源，让一台服务器变成几台甚至上百台相互隔离的虚拟服务器，我们不再受限于物理上的界限，而是让</a:t>
            </a:r>
            <a:r>
              <a:rPr lang="en-US" altLang="zh-CN" dirty="0">
                <a:latin typeface="微软雅黑" panose="020B0503020204020204" charset="-122"/>
                <a:ea typeface="微软雅黑" panose="020B0503020204020204" charset="-122"/>
                <a:cs typeface="微软雅黑" panose="020B0503020204020204" charset="-122"/>
              </a:rPr>
              <a:t>CPU</a:t>
            </a:r>
            <a:r>
              <a:rPr lang="zh-CN" altLang="en-US" dirty="0">
                <a:latin typeface="微软雅黑" panose="020B0503020204020204" charset="-122"/>
                <a:ea typeface="微软雅黑" panose="020B0503020204020204" charset="-122"/>
                <a:cs typeface="微软雅黑" panose="020B0503020204020204" charset="-122"/>
              </a:rPr>
              <a:t>、内存、磁盘、</a:t>
            </a:r>
            <a:r>
              <a:rPr lang="en-US" altLang="zh-CN" dirty="0">
                <a:latin typeface="微软雅黑" panose="020B0503020204020204" charset="-122"/>
                <a:ea typeface="微软雅黑" panose="020B0503020204020204" charset="-122"/>
                <a:cs typeface="微软雅黑" panose="020B0503020204020204" charset="-122"/>
              </a:rPr>
              <a:t>I/0</a:t>
            </a:r>
            <a:r>
              <a:rPr lang="zh-CN" altLang="en-US" dirty="0">
                <a:latin typeface="微软雅黑" panose="020B0503020204020204" charset="-122"/>
                <a:ea typeface="微软雅黑" panose="020B0503020204020204" charset="-122"/>
                <a:cs typeface="微软雅黑" panose="020B0503020204020204" charset="-122"/>
              </a:rPr>
              <a:t>等硬件变成可以动态管理的“资源池”，从而提高资源的利用率，简化系统管理，实现服务器资源整合，让</a:t>
            </a:r>
            <a:r>
              <a:rPr lang="en-US" altLang="zh-CN" dirty="0">
                <a:latin typeface="微软雅黑" panose="020B0503020204020204" charset="-122"/>
                <a:ea typeface="微软雅黑" panose="020B0503020204020204" charset="-122"/>
                <a:cs typeface="微软雅黑" panose="020B0503020204020204" charset="-122"/>
              </a:rPr>
              <a:t>IT</a:t>
            </a:r>
            <a:r>
              <a:rPr lang="zh-CN" altLang="en-US" dirty="0">
                <a:latin typeface="微软雅黑" panose="020B0503020204020204" charset="-122"/>
                <a:ea typeface="微软雅黑" panose="020B0503020204020204" charset="-122"/>
                <a:cs typeface="微软雅黑" panose="020B0503020204020204" charset="-122"/>
              </a:rPr>
              <a:t>对业务的变化更具适应力。</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8262" y="675315"/>
            <a:ext cx="9601196" cy="1303867"/>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x86</a:t>
            </a:r>
            <a:r>
              <a:rPr lang="zh-CN" altLang="en-US" dirty="0">
                <a:latin typeface="微软雅黑" panose="020B0503020204020204" charset="-122"/>
                <a:ea typeface="微软雅黑" panose="020B0503020204020204" charset="-122"/>
                <a:cs typeface="微软雅黑" panose="020B0503020204020204" charset="-122"/>
              </a:rPr>
              <a:t>服务器的虚拟化技术</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346960" y="1920687"/>
            <a:ext cx="7543800" cy="3103896"/>
          </a:xfrm>
        </p:spPr>
        <p:txBody>
          <a:bodyPr>
            <a:normAutofit/>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endParaRPr lang="zh-CN" altLang="zh-CN" dirty="0" smtClean="0">
              <a:latin typeface="微软雅黑" panose="020B0503020204020204" charset="-122"/>
              <a:ea typeface="微软雅黑" panose="020B0503020204020204" charset="-122"/>
              <a:cs typeface="微软雅黑" panose="020B0503020204020204" charset="-122"/>
            </a:endParaRPr>
          </a:p>
          <a:p>
            <a:pPr marL="457200" indent="-457200">
              <a:lnSpc>
                <a:spcPct val="150000"/>
              </a:lnSpc>
              <a:buFont typeface="+mj-lt"/>
              <a:buAutoNum type="arabicPeriod"/>
            </a:pPr>
            <a:r>
              <a:rPr lang="zh-CN" altLang="en-US" dirty="0" smtClean="0">
                <a:latin typeface="微软雅黑" panose="020B0503020204020204" charset="-122"/>
                <a:ea typeface="微软雅黑" panose="020B0503020204020204" charset="-122"/>
                <a:cs typeface="微软雅黑" panose="020B0503020204020204" charset="-122"/>
              </a:rPr>
              <a:t> 完全虚拟化</a:t>
            </a:r>
            <a:endParaRPr lang="en-US" altLang="zh-CN" dirty="0" smtClean="0">
              <a:latin typeface="微软雅黑" panose="020B0503020204020204" charset="-122"/>
              <a:ea typeface="微软雅黑" panose="020B0503020204020204" charset="-122"/>
              <a:cs typeface="微软雅黑" panose="020B0503020204020204" charset="-122"/>
            </a:endParaRPr>
          </a:p>
          <a:p>
            <a:pPr marL="457200" indent="-457200">
              <a:lnSpc>
                <a:spcPct val="150000"/>
              </a:lnSpc>
              <a:buFont typeface="+mj-lt"/>
              <a:buAutoNum type="arabicPeriod"/>
            </a:pPr>
            <a:r>
              <a:rPr lang="zh-CN" altLang="en-US" dirty="0" smtClean="0">
                <a:latin typeface="微软雅黑" panose="020B0503020204020204" charset="-122"/>
                <a:ea typeface="微软雅黑" panose="020B0503020204020204" charset="-122"/>
                <a:cs typeface="微软雅黑" panose="020B0503020204020204" charset="-122"/>
              </a:rPr>
              <a:t>准虚拟化</a:t>
            </a:r>
            <a:endParaRPr lang="en-US" altLang="zh-CN" dirty="0" smtClean="0">
              <a:latin typeface="微软雅黑" panose="020B0503020204020204" charset="-122"/>
              <a:ea typeface="微软雅黑" panose="020B0503020204020204" charset="-122"/>
              <a:cs typeface="微软雅黑" panose="020B0503020204020204" charset="-122"/>
            </a:endParaRPr>
          </a:p>
          <a:p>
            <a:pPr marL="457200" indent="-457200">
              <a:lnSpc>
                <a:spcPct val="150000"/>
              </a:lnSpc>
              <a:buFont typeface="+mj-lt"/>
              <a:buAutoNum type="arabicPeriod"/>
            </a:pPr>
            <a:r>
              <a:rPr lang="zh-CN" altLang="en-US" dirty="0" smtClean="0">
                <a:latin typeface="微软雅黑" panose="020B0503020204020204" charset="-122"/>
                <a:ea typeface="微软雅黑" panose="020B0503020204020204" charset="-122"/>
                <a:cs typeface="微软雅黑" panose="020B0503020204020204" charset="-122"/>
              </a:rPr>
              <a:t>操作系统层虚拟化</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013845" y="827601"/>
            <a:ext cx="10113151" cy="4784914"/>
          </a:xfrm>
        </p:spPr>
        <p:txBody>
          <a:bodyPr>
            <a:normAutofit/>
          </a:bodyPr>
          <a:lstStyle/>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虚拟化简介</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虚拟</a:t>
            </a:r>
            <a:r>
              <a:rPr lang="zh-CN" altLang="en-US" dirty="0" smtClean="0">
                <a:latin typeface="微软雅黑" panose="020B0503020204020204" charset="-122"/>
                <a:ea typeface="微软雅黑" panose="020B0503020204020204" charset="-122"/>
                <a:cs typeface="微软雅黑" panose="020B0503020204020204" charset="-122"/>
              </a:rPr>
              <a:t>化技术的分类</a:t>
            </a:r>
            <a:endParaRPr lang="en-US" altLang="zh-CN"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系统虚拟</a:t>
            </a:r>
            <a:r>
              <a:rPr lang="zh-CN" altLang="en-US" dirty="0">
                <a:latin typeface="微软雅黑" panose="020B0503020204020204" charset="-122"/>
                <a:ea typeface="微软雅黑" panose="020B0503020204020204" charset="-122"/>
                <a:cs typeface="微软雅黑" panose="020B0503020204020204" charset="-122"/>
              </a:rPr>
              <a:t>化</a:t>
            </a:r>
            <a:endParaRPr lang="en-US" altLang="zh-CN"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虚拟</a:t>
            </a:r>
            <a:r>
              <a:rPr lang="zh-CN" altLang="en-US" dirty="0" smtClean="0">
                <a:latin typeface="微软雅黑" panose="020B0503020204020204" charset="-122"/>
                <a:ea typeface="微软雅黑" panose="020B0503020204020204" charset="-122"/>
                <a:cs typeface="微软雅黑" panose="020B0503020204020204" charset="-122"/>
              </a:rPr>
              <a:t>化与云计算</a:t>
            </a:r>
            <a:endParaRPr lang="en-US" altLang="zh-CN"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相关开源技术</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虚拟化未来的发展趋势</a:t>
            </a:r>
            <a:r>
              <a:rPr lang="en-US" altLang="zh-CN" dirty="0" smtClean="0">
                <a:latin typeface="微软雅黑" panose="020B0503020204020204" charset="-122"/>
                <a:ea typeface="微软雅黑" panose="020B0503020204020204" charset="-122"/>
                <a:cs typeface="微软雅黑" panose="020B0503020204020204" charset="-122"/>
              </a:rPr>
              <a:t>    </a:t>
            </a:r>
            <a:endParaRPr lang="en-US" altLang="zh-CN"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9744" y="683491"/>
            <a:ext cx="10584873" cy="5192377"/>
          </a:xfrm>
        </p:spPr>
        <p:txBody>
          <a:bodyPr vert="horz" lIns="91440" tIns="45720" rIns="91440" bIns="45720" rtlCol="0" anchor="t">
            <a:normAutofit/>
          </a:bodyPr>
          <a:lstStyle/>
          <a:p>
            <a:pPr>
              <a:lnSpc>
                <a:spcPct val="170000"/>
              </a:lnSpc>
            </a:pPr>
            <a:r>
              <a:rPr lang="zh-CN" altLang="en-US" dirty="0">
                <a:latin typeface="微软雅黑" panose="020B0503020204020204" charset="-122"/>
                <a:ea typeface="微软雅黑" panose="020B0503020204020204" charset="-122"/>
                <a:cs typeface="微软雅黑" panose="020B0503020204020204" charset="-122"/>
              </a:rPr>
              <a:t>完全</a:t>
            </a:r>
            <a:r>
              <a:rPr lang="zh-CN" altLang="en-US" dirty="0" smtClean="0">
                <a:latin typeface="微软雅黑" panose="020B0503020204020204" charset="-122"/>
                <a:ea typeface="微软雅黑" panose="020B0503020204020204" charset="-122"/>
                <a:cs typeface="微软雅黑" panose="020B0503020204020204" charset="-122"/>
              </a:rPr>
              <a:t>虚拟</a:t>
            </a:r>
            <a:r>
              <a:rPr lang="zh-CN" altLang="en-US" dirty="0">
                <a:latin typeface="微软雅黑" panose="020B0503020204020204" charset="-122"/>
                <a:ea typeface="微软雅黑" panose="020B0503020204020204" charset="-122"/>
                <a:cs typeface="微软雅黑" panose="020B0503020204020204" charset="-122"/>
              </a:rPr>
              <a:t>化方式</a:t>
            </a:r>
            <a:r>
              <a:rPr lang="en-US" altLang="zh-CN" dirty="0">
                <a:latin typeface="微软雅黑" panose="020B0503020204020204" charset="-122"/>
                <a:ea typeface="微软雅黑" panose="020B0503020204020204" charset="-122"/>
                <a:cs typeface="微软雅黑" panose="020B0503020204020204" charset="-122"/>
              </a:rPr>
              <a:t>(Full Virtualization)</a:t>
            </a:r>
            <a:r>
              <a:rPr lang="zh-CN" altLang="en-US" dirty="0">
                <a:latin typeface="微软雅黑" panose="020B0503020204020204" charset="-122"/>
                <a:ea typeface="微软雅黑" panose="020B0503020204020204" charset="-122"/>
                <a:cs typeface="微软雅黑" panose="020B0503020204020204" charset="-122"/>
              </a:rPr>
              <a:t>是指虚拟管理层对底层硬件进行完全模拟，把底层硬件平台的</a:t>
            </a:r>
            <a:r>
              <a:rPr lang="en-US" altLang="zh-CN" dirty="0">
                <a:latin typeface="微软雅黑" panose="020B0503020204020204" charset="-122"/>
                <a:ea typeface="微软雅黑" panose="020B0503020204020204" charset="-122"/>
                <a:cs typeface="微软雅黑" panose="020B0503020204020204" charset="-122"/>
              </a:rPr>
              <a:t>API</a:t>
            </a:r>
            <a:r>
              <a:rPr lang="zh-CN" altLang="en-US" dirty="0">
                <a:latin typeface="微软雅黑" panose="020B0503020204020204" charset="-122"/>
                <a:ea typeface="微软雅黑" panose="020B0503020204020204" charset="-122"/>
                <a:cs typeface="微软雅黑" panose="020B0503020204020204" charset="-122"/>
              </a:rPr>
              <a:t>完整拷贝并提供给上层虚拟机，虚拟机中的客户操作系统和应用无法感知真实机器的存在。全虚拟化方式的优点是兼容性好，可以在虚拟机上使用任何类型的操作系统，客户操作系统无需修改，所有软件都能在虚拟机中运行；但其缺点是性能开销较大，以软件来完全模拟底层硬件必然影响硬件调用的性能。</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9744" y="683491"/>
            <a:ext cx="10584873" cy="5192377"/>
          </a:xfrm>
        </p:spPr>
        <p:txBody>
          <a:bodyPr vert="horz" lIns="91440" tIns="45720" rIns="91440" bIns="45720" rtlCol="0" anchor="t">
            <a:normAutofit/>
          </a:bodyPr>
          <a:lstStyle/>
          <a:p>
            <a:pPr>
              <a:lnSpc>
                <a:spcPct val="170000"/>
              </a:lnSpc>
            </a:pPr>
            <a:r>
              <a:rPr lang="zh-CN" altLang="en-US" dirty="0">
                <a:latin typeface="微软雅黑" panose="020B0503020204020204" charset="-122"/>
                <a:ea typeface="微软雅黑" panose="020B0503020204020204" charset="-122"/>
                <a:cs typeface="微软雅黑" panose="020B0503020204020204" charset="-122"/>
              </a:rPr>
              <a:t>半虚拟化方式</a:t>
            </a:r>
            <a:r>
              <a:rPr lang="en-US" altLang="zh-CN" dirty="0">
                <a:latin typeface="微软雅黑" panose="020B0503020204020204" charset="-122"/>
                <a:ea typeface="微软雅黑" panose="020B0503020204020204" charset="-122"/>
                <a:cs typeface="微软雅黑" panose="020B0503020204020204" charset="-122"/>
              </a:rPr>
              <a:t>(Para—virtualization)</a:t>
            </a:r>
            <a:r>
              <a:rPr lang="zh-CN" altLang="en-US" dirty="0">
                <a:latin typeface="微软雅黑" panose="020B0503020204020204" charset="-122"/>
                <a:ea typeface="微软雅黑" panose="020B0503020204020204" charset="-122"/>
                <a:cs typeface="微软雅黑" panose="020B0503020204020204" charset="-122"/>
              </a:rPr>
              <a:t>是指虚拟管理层对底层硬件进行部分模拟，把底层硬件平台的低级</a:t>
            </a:r>
            <a:r>
              <a:rPr lang="en-US" altLang="zh-CN" dirty="0">
                <a:latin typeface="微软雅黑" panose="020B0503020204020204" charset="-122"/>
                <a:ea typeface="微软雅黑" panose="020B0503020204020204" charset="-122"/>
                <a:cs typeface="微软雅黑" panose="020B0503020204020204" charset="-122"/>
              </a:rPr>
              <a:t>API</a:t>
            </a:r>
            <a:r>
              <a:rPr lang="zh-CN" altLang="en-US" dirty="0">
                <a:latin typeface="微软雅黑" panose="020B0503020204020204" charset="-122"/>
                <a:ea typeface="微软雅黑" panose="020B0503020204020204" charset="-122"/>
                <a:cs typeface="微软雅黑" panose="020B0503020204020204" charset="-122"/>
              </a:rPr>
              <a:t>用一套高级</a:t>
            </a:r>
            <a:r>
              <a:rPr lang="en-US" altLang="zh-CN" dirty="0">
                <a:latin typeface="微软雅黑" panose="020B0503020204020204" charset="-122"/>
                <a:ea typeface="微软雅黑" panose="020B0503020204020204" charset="-122"/>
                <a:cs typeface="微软雅黑" panose="020B0503020204020204" charset="-122"/>
              </a:rPr>
              <a:t>API</a:t>
            </a:r>
            <a:r>
              <a:rPr lang="zh-CN" altLang="en-US" dirty="0">
                <a:latin typeface="微软雅黑" panose="020B0503020204020204" charset="-122"/>
                <a:ea typeface="微软雅黑" panose="020B0503020204020204" charset="-122"/>
                <a:cs typeface="微软雅黑" panose="020B0503020204020204" charset="-122"/>
              </a:rPr>
              <a:t>来代替并提供给上层虚拟机，客户操作系统需要支持底层硬件。这样，虚拟机在运行时可减少用户模式</a:t>
            </a:r>
            <a:r>
              <a:rPr lang="en-US" altLang="zh-CN" dirty="0">
                <a:latin typeface="微软雅黑" panose="020B0503020204020204" charset="-122"/>
                <a:ea typeface="微软雅黑" panose="020B0503020204020204" charset="-122"/>
                <a:cs typeface="微软雅黑" panose="020B0503020204020204" charset="-122"/>
              </a:rPr>
              <a:t>(User Mode)</a:t>
            </a:r>
            <a:r>
              <a:rPr lang="zh-CN" altLang="en-US" dirty="0">
                <a:latin typeface="微软雅黑" panose="020B0503020204020204" charset="-122"/>
                <a:ea typeface="微软雅黑" panose="020B0503020204020204" charset="-122"/>
                <a:cs typeface="微软雅黑" panose="020B0503020204020204" charset="-122"/>
              </a:rPr>
              <a:t>和特权模式</a:t>
            </a:r>
            <a:r>
              <a:rPr lang="en-US" altLang="zh-CN" dirty="0">
                <a:latin typeface="微软雅黑" panose="020B0503020204020204" charset="-122"/>
                <a:ea typeface="微软雅黑" panose="020B0503020204020204" charset="-122"/>
                <a:cs typeface="微软雅黑" panose="020B0503020204020204" charset="-122"/>
              </a:rPr>
              <a:t>(Supervisor Mode)</a:t>
            </a:r>
            <a:r>
              <a:rPr lang="zh-CN" altLang="en-US" dirty="0">
                <a:latin typeface="微软雅黑" panose="020B0503020204020204" charset="-122"/>
                <a:ea typeface="微软雅黑" panose="020B0503020204020204" charset="-122"/>
                <a:cs typeface="微软雅黑" panose="020B0503020204020204" charset="-122"/>
              </a:rPr>
              <a:t>之间的切换，从而降低运行时的开销。例如，虚拟化软件</a:t>
            </a:r>
            <a:r>
              <a:rPr lang="en-US" altLang="zh-CN" dirty="0">
                <a:latin typeface="微软雅黑" panose="020B0503020204020204" charset="-122"/>
                <a:ea typeface="微软雅黑" panose="020B0503020204020204" charset="-122"/>
                <a:cs typeface="微软雅黑" panose="020B0503020204020204" charset="-122"/>
              </a:rPr>
              <a:t>XEN</a:t>
            </a:r>
            <a:r>
              <a:rPr lang="zh-CN" altLang="en-US" dirty="0">
                <a:latin typeface="微软雅黑" panose="020B0503020204020204" charset="-122"/>
                <a:ea typeface="微软雅黑" panose="020B0503020204020204" charset="-122"/>
                <a:cs typeface="微软雅黑" panose="020B0503020204020204" charset="-122"/>
              </a:rPr>
              <a:t>就是使用了半虚拟化方式。</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9744" y="683491"/>
            <a:ext cx="10584873" cy="5192377"/>
          </a:xfrm>
        </p:spPr>
        <p:txBody>
          <a:bodyPr vert="horz" lIns="91440" tIns="45720" rIns="91440" bIns="45720" rtlCol="0" anchor="t">
            <a:normAutofit lnSpcReduction="10000"/>
          </a:bodyPr>
          <a:lstStyle/>
          <a:p>
            <a:pPr marL="0" indent="0">
              <a:lnSpc>
                <a:spcPct val="170000"/>
              </a:lnSpc>
              <a:buNone/>
            </a:pPr>
            <a:r>
              <a:rPr lang="zh-CN" altLang="en-US" dirty="0">
                <a:latin typeface="微软雅黑" panose="020B0503020204020204" charset="-122"/>
                <a:ea typeface="微软雅黑" panose="020B0503020204020204" charset="-122"/>
                <a:cs typeface="微软雅黑" panose="020B0503020204020204" charset="-122"/>
              </a:rPr>
              <a:t>软件虚拟化技术</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170000"/>
              </a:lnSpc>
              <a:buNone/>
            </a:pPr>
            <a:r>
              <a:rPr lang="zh-CN" altLang="en-US" dirty="0">
                <a:latin typeface="微软雅黑" panose="020B0503020204020204" charset="-122"/>
                <a:ea typeface="微软雅黑" panose="020B0503020204020204" charset="-122"/>
                <a:cs typeface="微软雅黑" panose="020B0503020204020204" charset="-122"/>
              </a:rPr>
              <a:t>服务器虚拟化技术采用纯软件的方法，就是在硬件层之上仍然安装被称为主机操作系统的系统，在其上部署虚拟机软件</a:t>
            </a:r>
            <a:r>
              <a:rPr lang="en-US" altLang="zh-CN" dirty="0">
                <a:latin typeface="微软雅黑" panose="020B0503020204020204" charset="-122"/>
                <a:ea typeface="微软雅黑" panose="020B0503020204020204" charset="-122"/>
                <a:cs typeface="微软雅黑" panose="020B0503020204020204" charset="-122"/>
              </a:rPr>
              <a:t>(Virtual Machine Software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VMS)</a:t>
            </a:r>
            <a:r>
              <a:rPr lang="zh-CN" altLang="en-US" dirty="0">
                <a:latin typeface="微软雅黑" panose="020B0503020204020204" charset="-122"/>
                <a:ea typeface="微软雅黑" panose="020B0503020204020204" charset="-122"/>
                <a:cs typeface="微软雅黑" panose="020B0503020204020204" charset="-122"/>
              </a:rPr>
              <a:t>，根据实际应用需求，</a:t>
            </a:r>
            <a:r>
              <a:rPr lang="en-US" altLang="zh-CN" dirty="0">
                <a:latin typeface="微软雅黑" panose="020B0503020204020204" charset="-122"/>
                <a:ea typeface="微软雅黑" panose="020B0503020204020204" charset="-122"/>
                <a:cs typeface="微软雅黑" panose="020B0503020204020204" charset="-122"/>
              </a:rPr>
              <a:t>VMS</a:t>
            </a:r>
            <a:r>
              <a:rPr lang="zh-CN" altLang="en-US" dirty="0">
                <a:latin typeface="微软雅黑" panose="020B0503020204020204" charset="-122"/>
                <a:ea typeface="微软雅黑" panose="020B0503020204020204" charset="-122"/>
                <a:cs typeface="微软雅黑" panose="020B0503020204020204" charset="-122"/>
              </a:rPr>
              <a:t>可以将物理计算机虚拟出多个分区，每一个分区称为一个虚拟机</a:t>
            </a:r>
            <a:r>
              <a:rPr lang="en-US" altLang="zh-CN" dirty="0">
                <a:latin typeface="微软雅黑" panose="020B0503020204020204" charset="-122"/>
                <a:ea typeface="微软雅黑" panose="020B0503020204020204" charset="-122"/>
                <a:cs typeface="微软雅黑" panose="020B0503020204020204" charset="-122"/>
              </a:rPr>
              <a:t>(Virtual Machine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VM)</a:t>
            </a:r>
            <a:r>
              <a:rPr lang="zh-CN" altLang="en-US" dirty="0">
                <a:latin typeface="微软雅黑" panose="020B0503020204020204" charset="-122"/>
                <a:ea typeface="微软雅黑" panose="020B0503020204020204" charset="-122"/>
                <a:cs typeface="微软雅黑" panose="020B0503020204020204" charset="-122"/>
              </a:rPr>
              <a:t>。虚拟机具有完整的计算机应用环境，包括硬件层</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由</a:t>
            </a:r>
            <a:r>
              <a:rPr lang="en-US" altLang="zh-CN" dirty="0">
                <a:latin typeface="微软雅黑" panose="020B0503020204020204" charset="-122"/>
                <a:ea typeface="微软雅黑" panose="020B0503020204020204" charset="-122"/>
                <a:cs typeface="微软雅黑" panose="020B0503020204020204" charset="-122"/>
              </a:rPr>
              <a:t>VMS</a:t>
            </a:r>
            <a:r>
              <a:rPr lang="zh-CN" altLang="en-US" dirty="0">
                <a:latin typeface="微软雅黑" panose="020B0503020204020204" charset="-122"/>
                <a:ea typeface="微软雅黑" panose="020B0503020204020204" charset="-122"/>
                <a:cs typeface="微软雅黑" panose="020B0503020204020204" charset="-122"/>
              </a:rPr>
              <a:t>提供</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、驱动接口层</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由</a:t>
            </a:r>
            <a:r>
              <a:rPr lang="en-US" altLang="zh-CN" dirty="0">
                <a:latin typeface="微软雅黑" panose="020B0503020204020204" charset="-122"/>
                <a:ea typeface="微软雅黑" panose="020B0503020204020204" charset="-122"/>
                <a:cs typeface="微软雅黑" panose="020B0503020204020204" charset="-122"/>
              </a:rPr>
              <a:t>VMS</a:t>
            </a:r>
            <a:r>
              <a:rPr lang="zh-CN" altLang="en-US" dirty="0">
                <a:latin typeface="微软雅黑" panose="020B0503020204020204" charset="-122"/>
                <a:ea typeface="微软雅黑" panose="020B0503020204020204" charset="-122"/>
                <a:cs typeface="微软雅黑" panose="020B0503020204020204" charset="-122"/>
              </a:rPr>
              <a:t>提供</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、操作系统</a:t>
            </a:r>
            <a:r>
              <a:rPr lang="en-US" altLang="zh-CN" dirty="0">
                <a:latin typeface="微软雅黑" panose="020B0503020204020204" charset="-122"/>
                <a:ea typeface="微软雅黑" panose="020B0503020204020204" charset="-122"/>
                <a:cs typeface="微软雅黑" panose="020B0503020204020204" charset="-122"/>
              </a:rPr>
              <a:t>(Guest OS Layer)</a:t>
            </a:r>
            <a:r>
              <a:rPr lang="zh-CN" altLang="en-US" dirty="0">
                <a:latin typeface="微软雅黑" panose="020B0503020204020204" charset="-122"/>
                <a:ea typeface="微软雅黑" panose="020B0503020204020204" charset="-122"/>
                <a:cs typeface="微软雅黑" panose="020B0503020204020204" charset="-122"/>
              </a:rPr>
              <a:t>及应用层</a:t>
            </a:r>
            <a:r>
              <a:rPr lang="en-US" altLang="zh-CN" dirty="0">
                <a:latin typeface="微软雅黑" panose="020B0503020204020204" charset="-122"/>
                <a:ea typeface="微软雅黑" panose="020B0503020204020204" charset="-122"/>
                <a:cs typeface="微软雅黑" panose="020B0503020204020204" charset="-122"/>
              </a:rPr>
              <a:t>(Applications)</a:t>
            </a:r>
            <a:r>
              <a:rPr lang="zh-CN" altLang="en-US" dirty="0">
                <a:latin typeface="微软雅黑" panose="020B0503020204020204" charset="-122"/>
                <a:ea typeface="微软雅黑" panose="020B0503020204020204" charset="-122"/>
                <a:cs typeface="微软雅黑" panose="020B0503020204020204" charset="-122"/>
              </a:rPr>
              <a:t>，都是建立在计算机的</a:t>
            </a:r>
            <a:r>
              <a:rPr lang="zh-CN" altLang="en-US" dirty="0" smtClean="0">
                <a:latin typeface="微软雅黑" panose="020B0503020204020204" charset="-122"/>
                <a:ea typeface="微软雅黑" panose="020B0503020204020204" charset="-122"/>
                <a:cs typeface="微软雅黑" panose="020B0503020204020204" charset="-122"/>
              </a:rPr>
              <a:t>应用</a:t>
            </a:r>
            <a:r>
              <a:rPr lang="zh-CN" altLang="en-US" dirty="0">
                <a:latin typeface="微软雅黑" panose="020B0503020204020204" charset="-122"/>
                <a:ea typeface="微软雅黑" panose="020B0503020204020204" charset="-122"/>
                <a:cs typeface="微软雅黑" panose="020B0503020204020204" charset="-122"/>
              </a:rPr>
              <a:t>环境上，属于用户级软件。</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507498"/>
            <a:ext cx="9601196" cy="1303867"/>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、网络虚拟化</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463039" y="1789815"/>
            <a:ext cx="9311640" cy="4522409"/>
          </a:xfrm>
        </p:spPr>
        <p:txBody>
          <a:bodyPr>
            <a:normAutofit/>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网络</a:t>
            </a:r>
            <a:r>
              <a:rPr lang="zh-CN" altLang="en-US" dirty="0">
                <a:latin typeface="微软雅黑" panose="020B0503020204020204" charset="-122"/>
                <a:ea typeface="微软雅黑" panose="020B0503020204020204" charset="-122"/>
                <a:cs typeface="微软雅黑" panose="020B0503020204020204" charset="-122"/>
              </a:rPr>
              <a:t>虚拟化将不同网络的硬件和软件资源结合成一个虚拟的</a:t>
            </a:r>
            <a:r>
              <a:rPr lang="zh-CN" altLang="en-US" dirty="0" smtClean="0">
                <a:latin typeface="微软雅黑" panose="020B0503020204020204" charset="-122"/>
                <a:ea typeface="微软雅黑" panose="020B0503020204020204" charset="-122"/>
                <a:cs typeface="微软雅黑" panose="020B0503020204020204" charset="-122"/>
              </a:rPr>
              <a:t>整体，</a:t>
            </a:r>
            <a:r>
              <a:rPr lang="zh-CN" altLang="zh-CN" dirty="0" smtClean="0">
                <a:latin typeface="微软雅黑" panose="020B0503020204020204" charset="-122"/>
                <a:ea typeface="微软雅黑" panose="020B0503020204020204" charset="-122"/>
                <a:cs typeface="微软雅黑" panose="020B0503020204020204" charset="-122"/>
              </a:rPr>
              <a:t>通常</a:t>
            </a:r>
            <a:r>
              <a:rPr lang="zh-CN" altLang="zh-CN" dirty="0">
                <a:latin typeface="微软雅黑" panose="020B0503020204020204" charset="-122"/>
                <a:ea typeface="微软雅黑" panose="020B0503020204020204" charset="-122"/>
                <a:cs typeface="微软雅黑" panose="020B0503020204020204" charset="-122"/>
              </a:rPr>
              <a:t>包括虚拟局域网和虚拟专用网。</a:t>
            </a:r>
            <a:endParaRPr lang="en-US" altLang="zh-CN" dirty="0" smtClean="0">
              <a:latin typeface="微软雅黑" panose="020B0503020204020204" charset="-122"/>
              <a:ea typeface="微软雅黑" panose="020B0503020204020204" charset="-122"/>
              <a:cs typeface="微软雅黑" panose="020B0503020204020204" charset="-122"/>
            </a:endParaRPr>
          </a:p>
        </p:txBody>
      </p:sp>
      <p:pic>
        <p:nvPicPr>
          <p:cNvPr id="5" name="图片 4" descr="http://www.h3c.com.cn/res/201004/21/20100421_960417_image003_671505_30008_0.jp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12891" y="3452708"/>
            <a:ext cx="6679465" cy="2859516"/>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5401" y="858982"/>
            <a:ext cx="9601196" cy="5016886"/>
          </a:xfrm>
        </p:spPr>
        <p:txBody>
          <a:bodyPr vert="horz" lIns="91440" tIns="45720" rIns="91440" bIns="45720" rtlCol="0" anchor="t">
            <a:normAutofit/>
          </a:bodyPr>
          <a:lstStyle/>
          <a:p>
            <a:pPr marL="0" indent="0">
              <a:lnSpc>
                <a:spcPct val="170000"/>
              </a:lnSpc>
              <a:buNone/>
            </a:pPr>
            <a:r>
              <a:rPr lang="zh-CN" altLang="en-US" dirty="0">
                <a:latin typeface="微软雅黑" panose="020B0503020204020204" charset="-122"/>
                <a:ea typeface="微软雅黑" panose="020B0503020204020204" charset="-122"/>
                <a:cs typeface="微软雅黑" panose="020B0503020204020204" charset="-122"/>
              </a:rPr>
              <a:t>虚拟局域网（</a:t>
            </a:r>
            <a:r>
              <a:rPr lang="en-US" altLang="zh-CN" dirty="0">
                <a:latin typeface="微软雅黑" panose="020B0503020204020204" charset="-122"/>
                <a:ea typeface="微软雅黑" panose="020B0503020204020204" charset="-122"/>
                <a:cs typeface="微软雅黑" panose="020B0503020204020204" charset="-122"/>
              </a:rPr>
              <a:t>VLAN</a:t>
            </a:r>
            <a:r>
              <a:rPr lang="zh-CN" altLang="en-US" dirty="0">
                <a:latin typeface="微软雅黑" panose="020B0503020204020204" charset="-122"/>
                <a:ea typeface="微软雅黑" panose="020B0503020204020204" charset="-122"/>
                <a:cs typeface="微软雅黑" panose="020B0503020204020204" charset="-122"/>
              </a:rPr>
              <a:t>）是一组逻辑上的设备和用户，这些设备和用户并不受物理位置的限制，可以根据功能、部门及应用等因素将它们组织起来，相互之间的通信就好像它们在同一个网段中一样，由此得名虚拟局域网，由于交换机端口有两种</a:t>
            </a:r>
            <a:r>
              <a:rPr lang="en-US" altLang="zh-CN" dirty="0">
                <a:latin typeface="微软雅黑" panose="020B0503020204020204" charset="-122"/>
                <a:ea typeface="微软雅黑" panose="020B0503020204020204" charset="-122"/>
                <a:cs typeface="微软雅黑" panose="020B0503020204020204" charset="-122"/>
              </a:rPr>
              <a:t>VLAN</a:t>
            </a:r>
            <a:r>
              <a:rPr lang="zh-CN" altLang="en-US" dirty="0">
                <a:latin typeface="微软雅黑" panose="020B0503020204020204" charset="-122"/>
                <a:ea typeface="微软雅黑" panose="020B0503020204020204" charset="-122"/>
                <a:cs typeface="微软雅黑" panose="020B0503020204020204" charset="-122"/>
              </a:rPr>
              <a:t>属性，其一是</a:t>
            </a:r>
            <a:r>
              <a:rPr lang="en-US" altLang="zh-CN" dirty="0">
                <a:latin typeface="微软雅黑" panose="020B0503020204020204" charset="-122"/>
                <a:ea typeface="微软雅黑" panose="020B0503020204020204" charset="-122"/>
                <a:cs typeface="微软雅黑" panose="020B0503020204020204" charset="-122"/>
              </a:rPr>
              <a:t>VLANID</a:t>
            </a:r>
            <a:r>
              <a:rPr lang="zh-CN" altLang="en-US" dirty="0">
                <a:latin typeface="微软雅黑" panose="020B0503020204020204" charset="-122"/>
                <a:ea typeface="微软雅黑" panose="020B0503020204020204" charset="-122"/>
                <a:cs typeface="微软雅黑" panose="020B0503020204020204" charset="-122"/>
              </a:rPr>
              <a:t>，其二是</a:t>
            </a:r>
            <a:r>
              <a:rPr lang="en-US" altLang="zh-CN" dirty="0">
                <a:latin typeface="微软雅黑" panose="020B0503020204020204" charset="-122"/>
                <a:ea typeface="微软雅黑" panose="020B0503020204020204" charset="-122"/>
                <a:cs typeface="微软雅黑" panose="020B0503020204020204" charset="-122"/>
              </a:rPr>
              <a:t>VLANTAG</a:t>
            </a:r>
            <a:r>
              <a:rPr lang="zh-CN" altLang="en-US" dirty="0">
                <a:latin typeface="微软雅黑" panose="020B0503020204020204" charset="-122"/>
                <a:ea typeface="微软雅黑" panose="020B0503020204020204" charset="-122"/>
                <a:cs typeface="微软雅黑" panose="020B0503020204020204" charset="-122"/>
              </a:rPr>
              <a:t>，分别对应</a:t>
            </a:r>
            <a:r>
              <a:rPr lang="en-US" altLang="zh-CN" dirty="0">
                <a:latin typeface="微软雅黑" panose="020B0503020204020204" charset="-122"/>
                <a:ea typeface="微软雅黑" panose="020B0503020204020204" charset="-122"/>
                <a:cs typeface="微软雅黑" panose="020B0503020204020204" charset="-122"/>
              </a:rPr>
              <a:t>VLAN</a:t>
            </a:r>
            <a:r>
              <a:rPr lang="zh-CN" altLang="en-US" dirty="0">
                <a:latin typeface="微软雅黑" panose="020B0503020204020204" charset="-122"/>
                <a:ea typeface="微软雅黑" panose="020B0503020204020204" charset="-122"/>
                <a:cs typeface="微软雅黑" panose="020B0503020204020204" charset="-122"/>
              </a:rPr>
              <a:t>对数据包设置</a:t>
            </a:r>
            <a:r>
              <a:rPr lang="en-US" altLang="zh-CN" dirty="0">
                <a:latin typeface="微软雅黑" panose="020B0503020204020204" charset="-122"/>
                <a:ea typeface="微软雅黑" panose="020B0503020204020204" charset="-122"/>
                <a:cs typeface="微软雅黑" panose="020B0503020204020204" charset="-122"/>
              </a:rPr>
              <a:t>VLAN</a:t>
            </a:r>
            <a:r>
              <a:rPr lang="zh-CN" altLang="en-US" dirty="0">
                <a:latin typeface="微软雅黑" panose="020B0503020204020204" charset="-122"/>
                <a:ea typeface="微软雅黑" panose="020B0503020204020204" charset="-122"/>
                <a:cs typeface="微软雅黑" panose="020B0503020204020204" charset="-122"/>
              </a:rPr>
              <a:t>标签和允许通过的</a:t>
            </a:r>
            <a:r>
              <a:rPr lang="en-US" altLang="zh-CN" dirty="0">
                <a:latin typeface="微软雅黑" panose="020B0503020204020204" charset="-122"/>
                <a:ea typeface="微软雅黑" panose="020B0503020204020204" charset="-122"/>
                <a:cs typeface="微软雅黑" panose="020B0503020204020204" charset="-122"/>
              </a:rPr>
              <a:t>VLANTAG</a:t>
            </a:r>
            <a:r>
              <a:rPr lang="zh-CN" altLang="en-US" dirty="0">
                <a:latin typeface="微软雅黑" panose="020B0503020204020204" charset="-122"/>
                <a:ea typeface="微软雅黑" panose="020B0503020204020204" charset="-122"/>
                <a:cs typeface="微软雅黑" panose="020B0503020204020204" charset="-122"/>
              </a:rPr>
              <a:t>（标签）数据包，不同</a:t>
            </a:r>
            <a:r>
              <a:rPr lang="en-US" altLang="zh-CN" dirty="0">
                <a:latin typeface="微软雅黑" panose="020B0503020204020204" charset="-122"/>
                <a:ea typeface="微软雅黑" panose="020B0503020204020204" charset="-122"/>
                <a:cs typeface="微软雅黑" panose="020B0503020204020204" charset="-122"/>
              </a:rPr>
              <a:t>VLANID</a:t>
            </a:r>
            <a:r>
              <a:rPr lang="zh-CN" altLang="en-US" dirty="0">
                <a:latin typeface="微软雅黑" panose="020B0503020204020204" charset="-122"/>
                <a:ea typeface="微软雅黑" panose="020B0503020204020204" charset="-122"/>
                <a:cs typeface="微软雅黑" panose="020B0503020204020204" charset="-122"/>
              </a:rPr>
              <a:t>端口，可以通过相互允许</a:t>
            </a:r>
            <a:r>
              <a:rPr lang="en-US" altLang="zh-CN" dirty="0">
                <a:latin typeface="微软雅黑" panose="020B0503020204020204" charset="-122"/>
                <a:ea typeface="微软雅黑" panose="020B0503020204020204" charset="-122"/>
                <a:cs typeface="微软雅黑" panose="020B0503020204020204" charset="-122"/>
              </a:rPr>
              <a:t>VLANTAG</a:t>
            </a:r>
            <a:r>
              <a:rPr lang="zh-CN" altLang="en-US" dirty="0">
                <a:latin typeface="微软雅黑" panose="020B0503020204020204" charset="-122"/>
                <a:ea typeface="微软雅黑" panose="020B0503020204020204" charset="-122"/>
                <a:cs typeface="微软雅黑" panose="020B0503020204020204" charset="-122"/>
              </a:rPr>
              <a:t>，构建</a:t>
            </a:r>
            <a:r>
              <a:rPr lang="en-US" altLang="zh-CN" dirty="0">
                <a:latin typeface="微软雅黑" panose="020B0503020204020204" charset="-122"/>
                <a:ea typeface="微软雅黑" panose="020B0503020204020204" charset="-122"/>
                <a:cs typeface="微软雅黑" panose="020B0503020204020204" charset="-122"/>
              </a:rPr>
              <a:t>VLAN</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7455" y="609600"/>
            <a:ext cx="10584872" cy="5781963"/>
          </a:xfrm>
        </p:spPr>
        <p:txBody>
          <a:bodyPr vert="horz" lIns="91440" tIns="45720" rIns="91440" bIns="45720" rtlCol="0" anchor="t">
            <a:normAutofit/>
          </a:bodyPr>
          <a:lstStyle/>
          <a:p>
            <a:pPr>
              <a:lnSpc>
                <a:spcPct val="170000"/>
              </a:lnSpc>
            </a:pPr>
            <a:r>
              <a:rPr lang="en-US" altLang="zh-CN" sz="1800" dirty="0">
                <a:latin typeface="微软雅黑" panose="020B0503020204020204" charset="-122"/>
                <a:ea typeface="微软雅黑" panose="020B0503020204020204" charset="-122"/>
                <a:cs typeface="微软雅黑" panose="020B0503020204020204" charset="-122"/>
              </a:rPr>
              <a:t>VPN</a:t>
            </a:r>
            <a:r>
              <a:rPr lang="zh-CN" altLang="en-US" sz="1800" dirty="0">
                <a:latin typeface="微软雅黑" panose="020B0503020204020204" charset="-122"/>
                <a:ea typeface="微软雅黑" panose="020B0503020204020204" charset="-122"/>
                <a:cs typeface="微软雅黑" panose="020B0503020204020204" charset="-122"/>
              </a:rPr>
              <a:t>属于远程访问技术，简单地说就是利用公用网络架设专用网络。例如某公司员工出差到外地，他想访问企业内网的服务器资源，这种访问就属于</a:t>
            </a:r>
            <a:r>
              <a:rPr lang="zh-CN" altLang="en-US" sz="1800" dirty="0" smtClean="0">
                <a:latin typeface="微软雅黑" panose="020B0503020204020204" charset="-122"/>
                <a:ea typeface="微软雅黑" panose="020B0503020204020204" charset="-122"/>
                <a:cs typeface="微软雅黑" panose="020B0503020204020204" charset="-122"/>
              </a:rPr>
              <a:t>远程访问。</a:t>
            </a:r>
            <a:endParaRPr lang="en-US" altLang="zh-CN" sz="1800" dirty="0" smtClean="0">
              <a:latin typeface="微软雅黑" panose="020B0503020204020204" charset="-122"/>
              <a:ea typeface="微软雅黑" panose="020B0503020204020204" charset="-122"/>
              <a:cs typeface="微软雅黑" panose="020B0503020204020204" charset="-122"/>
            </a:endParaRPr>
          </a:p>
          <a:p>
            <a:pPr>
              <a:lnSpc>
                <a:spcPct val="170000"/>
              </a:lnSpc>
            </a:pPr>
            <a:r>
              <a:rPr lang="zh-CN" altLang="en-US" sz="1800" dirty="0" smtClean="0">
                <a:latin typeface="微软雅黑" panose="020B0503020204020204" charset="-122"/>
                <a:ea typeface="微软雅黑" panose="020B0503020204020204" charset="-122"/>
                <a:cs typeface="微软雅黑" panose="020B0503020204020204" charset="-122"/>
              </a:rPr>
              <a:t>在</a:t>
            </a:r>
            <a:r>
              <a:rPr lang="zh-CN" altLang="en-US" sz="1800" dirty="0">
                <a:latin typeface="微软雅黑" panose="020B0503020204020204" charset="-122"/>
                <a:ea typeface="微软雅黑" panose="020B0503020204020204" charset="-122"/>
                <a:cs typeface="微软雅黑" panose="020B0503020204020204" charset="-122"/>
              </a:rPr>
              <a:t>传统的企业网络配置中，要进行远程访问，传统的方法是租用</a:t>
            </a:r>
            <a:r>
              <a:rPr lang="en-US" altLang="zh-CN" sz="1800" dirty="0">
                <a:latin typeface="微软雅黑" panose="020B0503020204020204" charset="-122"/>
                <a:ea typeface="微软雅黑" panose="020B0503020204020204" charset="-122"/>
                <a:cs typeface="微软雅黑" panose="020B0503020204020204" charset="-122"/>
              </a:rPr>
              <a:t>DDN</a:t>
            </a:r>
            <a:r>
              <a:rPr lang="zh-CN" altLang="en-US" sz="1800" dirty="0">
                <a:latin typeface="微软雅黑" panose="020B0503020204020204" charset="-122"/>
                <a:ea typeface="微软雅黑" panose="020B0503020204020204" charset="-122"/>
                <a:cs typeface="微软雅黑" panose="020B0503020204020204" charset="-122"/>
              </a:rPr>
              <a:t>（数字数据网）专线或帧中继，这样的通讯方案必然导致高昂的网络通讯和维护费用。对于移动用户（移动办公人员）与远端个人用户而言，一般会通过拨号线路（</a:t>
            </a:r>
            <a:r>
              <a:rPr lang="en-US" altLang="zh-CN" sz="1800" dirty="0">
                <a:latin typeface="微软雅黑" panose="020B0503020204020204" charset="-122"/>
                <a:ea typeface="微软雅黑" panose="020B0503020204020204" charset="-122"/>
                <a:cs typeface="微软雅黑" panose="020B0503020204020204" charset="-122"/>
              </a:rPr>
              <a:t>Internet</a:t>
            </a:r>
            <a:r>
              <a:rPr lang="zh-CN" altLang="en-US" sz="1800" dirty="0">
                <a:latin typeface="微软雅黑" panose="020B0503020204020204" charset="-122"/>
                <a:ea typeface="微软雅黑" panose="020B0503020204020204" charset="-122"/>
                <a:cs typeface="微软雅黑" panose="020B0503020204020204" charset="-122"/>
              </a:rPr>
              <a:t>）进入企业的局域网，但这样必然带来安全上的隐患。</a:t>
            </a:r>
            <a:endParaRPr lang="zh-CN" altLang="en-US" sz="1800" dirty="0">
              <a:latin typeface="微软雅黑" panose="020B0503020204020204" charset="-122"/>
              <a:ea typeface="微软雅黑" panose="020B0503020204020204" charset="-122"/>
              <a:cs typeface="微软雅黑" panose="020B0503020204020204" charset="-122"/>
            </a:endParaRPr>
          </a:p>
          <a:p>
            <a:pPr>
              <a:lnSpc>
                <a:spcPct val="170000"/>
              </a:lnSpc>
            </a:pPr>
            <a:r>
              <a:rPr lang="zh-CN" altLang="en-US" sz="1800" dirty="0">
                <a:latin typeface="微软雅黑" panose="020B0503020204020204" charset="-122"/>
                <a:ea typeface="微软雅黑" panose="020B0503020204020204" charset="-122"/>
                <a:cs typeface="微软雅黑" panose="020B0503020204020204" charset="-122"/>
              </a:rPr>
              <a:t>让外地员工访问到内网资源，利用</a:t>
            </a:r>
            <a:r>
              <a:rPr lang="en-US" altLang="zh-CN" sz="1800" dirty="0">
                <a:latin typeface="微软雅黑" panose="020B0503020204020204" charset="-122"/>
                <a:ea typeface="微软雅黑" panose="020B0503020204020204" charset="-122"/>
                <a:cs typeface="微软雅黑" panose="020B0503020204020204" charset="-122"/>
              </a:rPr>
              <a:t>VPN</a:t>
            </a:r>
            <a:r>
              <a:rPr lang="zh-CN" altLang="en-US" sz="1800" dirty="0">
                <a:latin typeface="微软雅黑" panose="020B0503020204020204" charset="-122"/>
                <a:ea typeface="微软雅黑" panose="020B0503020204020204" charset="-122"/>
                <a:cs typeface="微软雅黑" panose="020B0503020204020204" charset="-122"/>
              </a:rPr>
              <a:t>的解决方法就是在内网中架设一台</a:t>
            </a:r>
            <a:r>
              <a:rPr lang="en-US" altLang="zh-CN" sz="1800" dirty="0">
                <a:latin typeface="微软雅黑" panose="020B0503020204020204" charset="-122"/>
                <a:ea typeface="微软雅黑" panose="020B0503020204020204" charset="-122"/>
                <a:cs typeface="微软雅黑" panose="020B0503020204020204" charset="-122"/>
              </a:rPr>
              <a:t>VPN</a:t>
            </a:r>
            <a:r>
              <a:rPr lang="zh-CN" altLang="en-US" sz="1800" dirty="0">
                <a:latin typeface="微软雅黑" panose="020B0503020204020204" charset="-122"/>
                <a:ea typeface="微软雅黑" panose="020B0503020204020204" charset="-122"/>
                <a:cs typeface="微软雅黑" panose="020B0503020204020204" charset="-122"/>
              </a:rPr>
              <a:t>服务器。外地员工在当地连上互联网后，通过互联网连接</a:t>
            </a:r>
            <a:r>
              <a:rPr lang="en-US" altLang="zh-CN" sz="1800" dirty="0">
                <a:latin typeface="微软雅黑" panose="020B0503020204020204" charset="-122"/>
                <a:ea typeface="微软雅黑" panose="020B0503020204020204" charset="-122"/>
                <a:cs typeface="微软雅黑" panose="020B0503020204020204" charset="-122"/>
              </a:rPr>
              <a:t>VPN</a:t>
            </a:r>
            <a:r>
              <a:rPr lang="zh-CN" altLang="en-US" sz="1800" dirty="0">
                <a:latin typeface="微软雅黑" panose="020B0503020204020204" charset="-122"/>
                <a:ea typeface="微软雅黑" panose="020B0503020204020204" charset="-122"/>
                <a:cs typeface="微软雅黑" panose="020B0503020204020204" charset="-122"/>
              </a:rPr>
              <a:t>服务器，然后通过</a:t>
            </a:r>
            <a:r>
              <a:rPr lang="en-US" altLang="zh-CN" sz="1800" dirty="0">
                <a:latin typeface="微软雅黑" panose="020B0503020204020204" charset="-122"/>
                <a:ea typeface="微软雅黑" panose="020B0503020204020204" charset="-122"/>
                <a:cs typeface="微软雅黑" panose="020B0503020204020204" charset="-122"/>
              </a:rPr>
              <a:t>VPN</a:t>
            </a:r>
            <a:r>
              <a:rPr lang="zh-CN" altLang="en-US" sz="1800" dirty="0">
                <a:latin typeface="微软雅黑" panose="020B0503020204020204" charset="-122"/>
                <a:ea typeface="微软雅黑" panose="020B0503020204020204" charset="-122"/>
                <a:cs typeface="微软雅黑" panose="020B0503020204020204" charset="-122"/>
              </a:rPr>
              <a:t>服务器进入企业内网。为了保证数据安全，</a:t>
            </a:r>
            <a:r>
              <a:rPr lang="en-US" altLang="zh-CN" sz="1800" dirty="0">
                <a:latin typeface="微软雅黑" panose="020B0503020204020204" charset="-122"/>
                <a:ea typeface="微软雅黑" panose="020B0503020204020204" charset="-122"/>
                <a:cs typeface="微软雅黑" panose="020B0503020204020204" charset="-122"/>
              </a:rPr>
              <a:t>VPN</a:t>
            </a:r>
            <a:r>
              <a:rPr lang="zh-CN" altLang="en-US" sz="1800" dirty="0">
                <a:latin typeface="微软雅黑" panose="020B0503020204020204" charset="-122"/>
                <a:ea typeface="微软雅黑" panose="020B0503020204020204" charset="-122"/>
                <a:cs typeface="微软雅黑" panose="020B0503020204020204" charset="-122"/>
              </a:rPr>
              <a:t>服务器和客户机之间的通讯数据都进行了加密处理。有了数据加密，就可以认为数据是在一条专用的数据链路上进行安全传输，就如同专门架设了一个专用网络一样，但实际上</a:t>
            </a:r>
            <a:r>
              <a:rPr lang="en-US" altLang="zh-CN" sz="1800" dirty="0">
                <a:latin typeface="微软雅黑" panose="020B0503020204020204" charset="-122"/>
                <a:ea typeface="微软雅黑" panose="020B0503020204020204" charset="-122"/>
                <a:cs typeface="微软雅黑" panose="020B0503020204020204" charset="-122"/>
              </a:rPr>
              <a:t>VPN</a:t>
            </a:r>
            <a:r>
              <a:rPr lang="zh-CN" altLang="en-US" sz="1800" dirty="0">
                <a:latin typeface="微软雅黑" panose="020B0503020204020204" charset="-122"/>
                <a:ea typeface="微软雅黑" panose="020B0503020204020204" charset="-122"/>
                <a:cs typeface="微软雅黑" panose="020B0503020204020204" charset="-122"/>
              </a:rPr>
              <a:t>使用的是互联网上的公用链路，因此</a:t>
            </a:r>
            <a:r>
              <a:rPr lang="en-US" altLang="zh-CN" sz="1800" dirty="0">
                <a:latin typeface="微软雅黑" panose="020B0503020204020204" charset="-122"/>
                <a:ea typeface="微软雅黑" panose="020B0503020204020204" charset="-122"/>
                <a:cs typeface="微软雅黑" panose="020B0503020204020204" charset="-122"/>
              </a:rPr>
              <a:t>VPN</a:t>
            </a:r>
            <a:r>
              <a:rPr lang="zh-CN" altLang="en-US" sz="1800" dirty="0">
                <a:latin typeface="微软雅黑" panose="020B0503020204020204" charset="-122"/>
                <a:ea typeface="微软雅黑" panose="020B0503020204020204" charset="-122"/>
                <a:cs typeface="微软雅黑" panose="020B0503020204020204" charset="-122"/>
              </a:rPr>
              <a:t>称为虚拟专用网络，其实质上就是利用加密技术在公网上封装出一个数据通讯隧道。</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6600" y="139348"/>
            <a:ext cx="10515600" cy="1325563"/>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、存储虚拟化</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026160" y="1274618"/>
            <a:ext cx="10327640" cy="4829811"/>
          </a:xfrm>
        </p:spPr>
        <p:txBody>
          <a:bodyPr>
            <a:normAutofit fontScale="92500" lnSpcReduction="10000"/>
          </a:bodyPr>
          <a:lstStyle/>
          <a:p>
            <a:pPr marL="0" indent="0">
              <a:lnSpc>
                <a:spcPct val="150000"/>
              </a:lnSpc>
              <a:buNone/>
            </a:pPr>
            <a:r>
              <a:rPr lang="zh-CN" altLang="en-US" dirty="0">
                <a:latin typeface="微软雅黑" panose="020B0503020204020204" charset="-122"/>
                <a:ea typeface="微软雅黑" panose="020B0503020204020204" charset="-122"/>
                <a:cs typeface="微软雅黑" panose="020B0503020204020204" charset="-122"/>
              </a:rPr>
              <a:t>虚拟化的存储资源就像是一个巨大的“存储池”，用户不会看到具体的磁盘、磁带，也不必关心自己的数据经过哪一条路径通往哪一个具体的存储设备。</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a:latin typeface="微软雅黑" panose="020B0503020204020204" charset="-122"/>
                <a:ea typeface="微软雅黑" panose="020B0503020204020204" charset="-122"/>
                <a:cs typeface="微软雅黑" panose="020B0503020204020204" charset="-122"/>
              </a:rPr>
              <a:t>从管理的角度来看，虚拟存储池是采取集中化的管理，并根据具体的需求把存储资源动态地分配给各个应用。值得特别指出的是，利用虚拟化技术，可以用磁盘阵列模拟磁带库，为应用提供速度像磁盘一样快、容量却像磁带库一样大的存储资源，这就是当今应用越来越广泛的虚拟磁带库（</a:t>
            </a:r>
            <a:r>
              <a:rPr lang="en-US" altLang="zh-CN" dirty="0">
                <a:latin typeface="微软雅黑" panose="020B0503020204020204" charset="-122"/>
                <a:ea typeface="微软雅黑" panose="020B0503020204020204" charset="-122"/>
                <a:cs typeface="微软雅黑" panose="020B0503020204020204" charset="-122"/>
              </a:rPr>
              <a:t>VTL, Virtual Tape Library</a:t>
            </a:r>
            <a:r>
              <a:rPr lang="zh-CN" altLang="en-US" dirty="0">
                <a:latin typeface="微软雅黑" panose="020B0503020204020204" charset="-122"/>
                <a:ea typeface="微软雅黑" panose="020B0503020204020204" charset="-122"/>
                <a:cs typeface="微软雅黑" panose="020B0503020204020204" charset="-122"/>
              </a:rPr>
              <a:t>），在当今企业存储系统中扮演着越来越重要的角色。</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a:latin typeface="微软雅黑" panose="020B0503020204020204" charset="-122"/>
                <a:ea typeface="微软雅黑" panose="020B0503020204020204" charset="-122"/>
                <a:cs typeface="微软雅黑" panose="020B0503020204020204" charset="-122"/>
              </a:rPr>
              <a:t>将存储作为池子一样</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存储空间如同一个流动的池子的水一样</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可以任意地根据需要进行分配。</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6600" y="139348"/>
            <a:ext cx="10515600" cy="1325563"/>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、存储虚拟化</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026160" y="1582020"/>
            <a:ext cx="10327640" cy="4522409"/>
          </a:xfrm>
        </p:spPr>
        <p:txBody>
          <a:bodyPr>
            <a:normAutofit/>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存储</a:t>
            </a:r>
            <a:r>
              <a:rPr lang="zh-CN" altLang="en-US" dirty="0">
                <a:latin typeface="微软雅黑" panose="020B0503020204020204" charset="-122"/>
                <a:ea typeface="微软雅黑" panose="020B0503020204020204" charset="-122"/>
                <a:cs typeface="微软雅黑" panose="020B0503020204020204" charset="-122"/>
              </a:rPr>
              <a:t>虚拟化就是把各种不同的存储设备有机的结合起来进行使用，从而得到一个容量很大的“存储池”，可以给各种服务器进行灵活的使用，并且数据可以在各存储设备间灵活转移</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smtClean="0">
                <a:latin typeface="微软雅黑" panose="020B0503020204020204" charset="-122"/>
                <a:ea typeface="微软雅黑" panose="020B0503020204020204" charset="-122"/>
                <a:cs typeface="微软雅黑" panose="020B0503020204020204" charset="-122"/>
              </a:rPr>
              <a:t>     存储</a:t>
            </a:r>
            <a:r>
              <a:rPr lang="zh-CN" altLang="en-US" dirty="0">
                <a:latin typeface="微软雅黑" panose="020B0503020204020204" charset="-122"/>
                <a:ea typeface="微软雅黑" panose="020B0503020204020204" charset="-122"/>
                <a:cs typeface="微软雅黑" panose="020B0503020204020204" charset="-122"/>
              </a:rPr>
              <a:t>虚拟化的基本概念是将实际的物理存储实体与存储的逻辑表示分离开来，应用服务器只与分配给它们的逻辑卷（或称虚卷）打交道，而不用关心其数据是在哪个物理存储实体上</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存储</a:t>
            </a:r>
            <a:r>
              <a:rPr lang="zh-CN" altLang="zh-CN" dirty="0">
                <a:latin typeface="微软雅黑" panose="020B0503020204020204" charset="-122"/>
                <a:ea typeface="微软雅黑" panose="020B0503020204020204" charset="-122"/>
                <a:cs typeface="微软雅黑" panose="020B0503020204020204" charset="-122"/>
              </a:rPr>
              <a:t>虚拟化技术主要分为硬件和软件两种方式来实现。</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6600" y="139348"/>
            <a:ext cx="10515600" cy="1325563"/>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、存储虚拟化</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026160" y="1274618"/>
            <a:ext cx="10327640" cy="4829811"/>
          </a:xfrm>
        </p:spPr>
        <p:txBody>
          <a:bodyPr>
            <a:normAutofit/>
          </a:bodyPr>
          <a:lstStyle/>
          <a:p>
            <a:pPr marL="0" indent="0">
              <a:lnSpc>
                <a:spcPct val="150000"/>
              </a:lnSpc>
              <a:buNone/>
            </a:pPr>
            <a:r>
              <a:rPr lang="zh-CN" altLang="en-US" dirty="0">
                <a:latin typeface="微软雅黑" panose="020B0503020204020204" charset="-122"/>
                <a:ea typeface="微软雅黑" panose="020B0503020204020204" charset="-122"/>
                <a:cs typeface="微软雅黑" panose="020B0503020204020204" charset="-122"/>
              </a:rPr>
              <a:t>只有网络级的虚拟化，才是真正意义上的存储虚拟化。它能将存储网络上的各种品牌的存储子系统整合成一个或多个可以集中管理的存储池</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存储池可跨多个存储子系统</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，并在存储池中按需要建立一个或多个不同大小的虚卷，并将这些虚卷按一定的读写授权分配给存储网络上的各种应用服务器。这样就达到了充分利用存储容量、集中管理存储、降低存储成本的目的。</a:t>
            </a: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7889" y="105480"/>
            <a:ext cx="10515600" cy="1325563"/>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4</a:t>
            </a:r>
            <a:r>
              <a:rPr lang="zh-CN" altLang="en-US" dirty="0">
                <a:latin typeface="微软雅黑" panose="020B0503020204020204" charset="-122"/>
                <a:ea typeface="微软雅黑" panose="020B0503020204020204" charset="-122"/>
                <a:cs typeface="微软雅黑" panose="020B0503020204020204" charset="-122"/>
              </a:rPr>
              <a:t>、应用虚拟化</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838200" y="1600377"/>
            <a:ext cx="10827174" cy="4522409"/>
          </a:xfrm>
        </p:spPr>
        <p:txBody>
          <a:bodyPr>
            <a:normAutofit fontScale="92500"/>
          </a:bodyPr>
          <a:lstStyle/>
          <a:p>
            <a:pPr marL="0" indent="0">
              <a:lnSpc>
                <a:spcPct val="16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应用</a:t>
            </a:r>
            <a:r>
              <a:rPr lang="zh-CN" altLang="en-US" dirty="0">
                <a:latin typeface="微软雅黑" panose="020B0503020204020204" charset="-122"/>
                <a:ea typeface="微软雅黑" panose="020B0503020204020204" charset="-122"/>
                <a:cs typeface="微软雅黑" panose="020B0503020204020204" charset="-122"/>
              </a:rPr>
              <a:t>虚拟化通常包括两层含义，一是应用软件的虚拟化，二是桌面的虚拟化</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60000"/>
              </a:lnSpc>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应用软件</a:t>
            </a:r>
            <a:r>
              <a:rPr lang="zh-CN" altLang="en-US" dirty="0">
                <a:latin typeface="微软雅黑" panose="020B0503020204020204" charset="-122"/>
                <a:ea typeface="微软雅黑" panose="020B0503020204020204" charset="-122"/>
                <a:cs typeface="微软雅黑" panose="020B0503020204020204" charset="-122"/>
              </a:rPr>
              <a:t>虚拟化，就是将应用软件从操作系统中分离出来，通过压缩后的可执行文件夹来运行，而不必需要任何设备驱动程序或者与用户的文件系统</a:t>
            </a:r>
            <a:r>
              <a:rPr lang="zh-CN" altLang="en-US" dirty="0" smtClean="0">
                <a:latin typeface="微软雅黑" panose="020B0503020204020204" charset="-122"/>
                <a:ea typeface="微软雅黑" panose="020B0503020204020204" charset="-122"/>
                <a:cs typeface="微软雅黑" panose="020B0503020204020204" charset="-122"/>
              </a:rPr>
              <a:t>相连；</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6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桌面</a:t>
            </a:r>
            <a:r>
              <a:rPr lang="zh-CN" altLang="zh-CN" dirty="0">
                <a:latin typeface="微软雅黑" panose="020B0503020204020204" charset="-122"/>
                <a:ea typeface="微软雅黑" panose="020B0503020204020204" charset="-122"/>
                <a:cs typeface="微软雅黑" panose="020B0503020204020204" charset="-122"/>
              </a:rPr>
              <a:t>虚拟化技术是把应用程序的人机交互逻辑（应用程序界面、键盘及鼠标的操作、音频输入输出、读卡器、打印输出等）与计算逻辑隔离开来，客户端无需安装软件，通过网络连接到应用服务器上，计算逻辑从本地迁移到后台的服务器完成，实现应用的快速交付和统一管理。</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60000"/>
              </a:lnSpc>
              <a:buNone/>
            </a:pP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2022"/>
            <a:ext cx="10515600" cy="1325563"/>
          </a:xfrm>
        </p:spPr>
        <p:txBody>
          <a:bodyPr>
            <a:normAutofit/>
          </a:bodyPr>
          <a:lstStyle/>
          <a:p>
            <a:r>
              <a:rPr lang="zh-CN" altLang="zh-CN"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节</a:t>
            </a:r>
            <a:r>
              <a:rPr lang="zh-CN"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虚拟化简介</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内容占位符 2"/>
          <p:cNvSpPr>
            <a:spLocks noGrp="1"/>
          </p:cNvSpPr>
          <p:nvPr>
            <p:ph idx="1"/>
          </p:nvPr>
        </p:nvSpPr>
        <p:spPr>
          <a:xfrm>
            <a:off x="1161626" y="1464910"/>
            <a:ext cx="10113151" cy="4784914"/>
          </a:xfrm>
        </p:spPr>
        <p:txBody>
          <a:bodyPr>
            <a:normAutofit/>
          </a:bodyPr>
          <a:lstStyle/>
          <a:p>
            <a:pPr marL="0" indent="0">
              <a:lnSpc>
                <a:spcPct val="150000"/>
              </a:lnSpc>
              <a:buNone/>
            </a:pPr>
            <a:r>
              <a:rPr lang="zh-CN" altLang="en-US" dirty="0" smtClean="0">
                <a:latin typeface="微软雅黑" panose="020B0503020204020204" charset="-122"/>
                <a:ea typeface="微软雅黑" panose="020B0503020204020204" charset="-122"/>
                <a:cs typeface="微软雅黑" panose="020B0503020204020204" charset="-122"/>
              </a:rPr>
              <a:t>    随着多核系统、集群、网格、云计算的广泛部署，虚拟化技术在应用上的优势日益体现，通过使用虚拟化，不仅可以降低</a:t>
            </a:r>
            <a:r>
              <a:rPr lang="en-US" altLang="zh-CN" dirty="0" smtClean="0">
                <a:latin typeface="微软雅黑" panose="020B0503020204020204" charset="-122"/>
                <a:ea typeface="微软雅黑" panose="020B0503020204020204" charset="-122"/>
                <a:cs typeface="微软雅黑" panose="020B0503020204020204" charset="-122"/>
              </a:rPr>
              <a:t>IT</a:t>
            </a:r>
            <a:r>
              <a:rPr lang="zh-CN" altLang="en-US" dirty="0" smtClean="0">
                <a:latin typeface="微软雅黑" panose="020B0503020204020204" charset="-122"/>
                <a:ea typeface="微软雅黑" panose="020B0503020204020204" charset="-122"/>
                <a:cs typeface="微软雅黑" panose="020B0503020204020204" charset="-122"/>
              </a:rPr>
              <a:t>成本，而且可以增强系统的安全性和可靠性。</a:t>
            </a:r>
            <a:endParaRPr lang="en-US" altLang="zh-CN" dirty="0" smtClean="0">
              <a:latin typeface="微软雅黑" panose="020B0503020204020204" charset="-122"/>
              <a:ea typeface="微软雅黑" panose="020B0503020204020204" charset="-122"/>
              <a:cs typeface="微软雅黑" panose="020B0503020204020204" charset="-122"/>
            </a:endParaRPr>
          </a:p>
          <a:p>
            <a:pPr marL="0" lv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6093" y="330198"/>
            <a:ext cx="9601196" cy="1303867"/>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5</a:t>
            </a:r>
            <a:r>
              <a:rPr lang="zh-CN" altLang="en-US" dirty="0">
                <a:latin typeface="微软雅黑" panose="020B0503020204020204" charset="-122"/>
                <a:ea typeface="微软雅黑" panose="020B0503020204020204" charset="-122"/>
                <a:cs typeface="微软雅黑" panose="020B0503020204020204" charset="-122"/>
              </a:rPr>
              <a:t>、技术比较</a:t>
            </a: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4" name="图片 3"/>
          <p:cNvPicPr/>
          <p:nvPr/>
        </p:nvPicPr>
        <p:blipFill>
          <a:blip r:embed="rId1" cstate="print"/>
          <a:stretch>
            <a:fillRect/>
          </a:stretch>
        </p:blipFill>
        <p:spPr>
          <a:xfrm>
            <a:off x="1984366" y="1459463"/>
            <a:ext cx="9369433" cy="490747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6691" y="1662545"/>
            <a:ext cx="10467109" cy="4106077"/>
          </a:xfrm>
        </p:spPr>
        <p:txBody>
          <a:bodyPr>
            <a:normAutofit fontScale="92500" lnSpcReduction="10000"/>
          </a:bodyPr>
          <a:lstStyle/>
          <a:p>
            <a:pPr marL="0" indent="0">
              <a:lnSpc>
                <a:spcPct val="150000"/>
              </a:lnSpc>
              <a:buNone/>
            </a:pPr>
            <a:r>
              <a:rPr lang="zh-CN" altLang="en-US" dirty="0">
                <a:latin typeface="微软雅黑" panose="020B0503020204020204" charset="-122"/>
                <a:ea typeface="微软雅黑" panose="020B0503020204020204" charset="-122"/>
                <a:cs typeface="微软雅黑" panose="020B0503020204020204" charset="-122"/>
              </a:rPr>
              <a:t>系统虚拟化是指在一台物理计算机系统上虚拟出一台或多台虚拟计算机系统。虚拟计算机系统</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简称虚拟机</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是指使用虚拟化技术运行在一个隔离环境中的具有完整硬件功能的逻辑计算机系统，包括操作系统和应用程序。一台虚拟机中可以安装多个不同的操作系统，并且这些操作系统之间相互独立虚拟机和物理计算机系统可以有不同的指令集架构，这样会使得虚拟机上的每一条指令都要在物理计算机上模拟执行。显而易见，会导致性能低下。所以，我们一般使虚拟机的指令集架构与物理计算机系统相同。这样大部分指令都会在处理器上直接运行，只有那些需要虚拟化的指令才会在虚拟机上运行。</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5" name="标题 1"/>
          <p:cNvSpPr>
            <a:spLocks noGrp="1"/>
          </p:cNvSpPr>
          <p:nvPr>
            <p:ph type="title"/>
          </p:nvPr>
        </p:nvSpPr>
        <p:spPr>
          <a:xfrm>
            <a:off x="1295402" y="371027"/>
            <a:ext cx="9601196" cy="1303867"/>
          </a:xfrm>
        </p:spPr>
        <p:txBody>
          <a:bodyPr>
            <a:normAutofit/>
          </a:bodyPr>
          <a:lstStyle/>
          <a:p>
            <a:r>
              <a:rPr lang="zh-CN" altLang="en-US" dirty="0" smtClean="0">
                <a:latin typeface="微软雅黑" panose="020B0503020204020204" charset="-122"/>
                <a:ea typeface="微软雅黑" panose="020B0503020204020204" charset="-122"/>
                <a:cs typeface="微软雅黑" panose="020B0503020204020204" charset="-122"/>
              </a:rPr>
              <a:t>第</a:t>
            </a:r>
            <a:r>
              <a:rPr lang="en-US" altLang="zh-CN" dirty="0" smtClean="0">
                <a:latin typeface="微软雅黑" panose="020B0503020204020204" charset="-122"/>
                <a:ea typeface="微软雅黑" panose="020B0503020204020204" charset="-122"/>
                <a:cs typeface="微软雅黑" panose="020B0503020204020204" charset="-122"/>
              </a:rPr>
              <a:t>3</a:t>
            </a:r>
            <a:r>
              <a:rPr lang="zh-CN" altLang="en-US" dirty="0" smtClean="0">
                <a:latin typeface="微软雅黑" panose="020B0503020204020204" charset="-122"/>
                <a:ea typeface="微软雅黑" panose="020B0503020204020204" charset="-122"/>
                <a:cs typeface="微软雅黑" panose="020B0503020204020204" charset="-122"/>
              </a:rPr>
              <a:t>节 系统虚拟化</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86604"/>
            <a:ext cx="9601196" cy="1303867"/>
          </a:xfrm>
        </p:spPr>
        <p:txBody>
          <a:bodyPr>
            <a:normAutofit/>
          </a:bodyPr>
          <a:lstStyle/>
          <a:p>
            <a:r>
              <a:rPr lang="zh-CN" altLang="en-US" dirty="0" smtClean="0">
                <a:latin typeface="微软雅黑" panose="020B0503020204020204" charset="-122"/>
                <a:ea typeface="微软雅黑" panose="020B0503020204020204" charset="-122"/>
                <a:cs typeface="微软雅黑" panose="020B0503020204020204" charset="-122"/>
              </a:rPr>
              <a:t>第</a:t>
            </a:r>
            <a:r>
              <a:rPr lang="en-US" altLang="zh-CN" dirty="0" smtClean="0">
                <a:latin typeface="微软雅黑" panose="020B0503020204020204" charset="-122"/>
                <a:ea typeface="微软雅黑" panose="020B0503020204020204" charset="-122"/>
                <a:cs typeface="微软雅黑" panose="020B0503020204020204" charset="-122"/>
              </a:rPr>
              <a:t>3</a:t>
            </a:r>
            <a:r>
              <a:rPr lang="zh-CN" altLang="en-US" dirty="0" smtClean="0">
                <a:latin typeface="微软雅黑" panose="020B0503020204020204" charset="-122"/>
                <a:ea typeface="微软雅黑" panose="020B0503020204020204" charset="-122"/>
                <a:cs typeface="微软雅黑" panose="020B0503020204020204" charset="-122"/>
              </a:rPr>
              <a:t>节 系统虚拟化</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373292" y="1931975"/>
            <a:ext cx="9980508" cy="3836647"/>
          </a:xfrm>
        </p:spPr>
        <p:txBody>
          <a:bodyPr>
            <a:normAutofit fontScale="92500"/>
          </a:bodyPr>
          <a:lstStyle/>
          <a:p>
            <a:pPr marL="0" indent="0">
              <a:lnSpc>
                <a:spcPct val="150000"/>
              </a:lnSpc>
              <a:buNone/>
            </a:pP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en-US" sz="2400" dirty="0" smtClean="0">
                <a:latin typeface="微软雅黑" panose="020B0503020204020204" charset="-122"/>
                <a:ea typeface="微软雅黑" panose="020B0503020204020204" charset="-122"/>
                <a:cs typeface="微软雅黑" panose="020B0503020204020204" charset="-122"/>
              </a:rPr>
              <a:t>系统</a:t>
            </a:r>
            <a:r>
              <a:rPr lang="zh-CN" altLang="en-US" sz="2400" dirty="0">
                <a:latin typeface="微软雅黑" panose="020B0503020204020204" charset="-122"/>
                <a:ea typeface="微软雅黑" panose="020B0503020204020204" charset="-122"/>
                <a:cs typeface="微软雅黑" panose="020B0503020204020204" charset="-122"/>
              </a:rPr>
              <a:t>虚拟化的核心思想是使用虚拟化软件在一台物理机上，虚拟出一台或多台虚拟机。步骤如下。</a:t>
            </a:r>
            <a:endParaRPr lang="zh-CN" altLang="en-US" sz="2400" dirty="0">
              <a:latin typeface="微软雅黑" panose="020B0503020204020204" charset="-122"/>
              <a:ea typeface="微软雅黑" panose="020B0503020204020204" charset="-122"/>
              <a:cs typeface="微软雅黑" panose="020B0503020204020204" charset="-122"/>
            </a:endParaRPr>
          </a:p>
          <a:p>
            <a:pPr marL="514350" indent="-514350">
              <a:lnSpc>
                <a:spcPct val="150000"/>
              </a:lnSpc>
              <a:buFont typeface="+mj-ea"/>
              <a:buAutoNum type="ea1JpnChsDbPeriod"/>
            </a:pPr>
            <a:r>
              <a:rPr lang="zh-CN" altLang="en-US" sz="2400" dirty="0" smtClean="0">
                <a:latin typeface="微软雅黑" panose="020B0503020204020204" charset="-122"/>
                <a:ea typeface="微软雅黑" panose="020B0503020204020204" charset="-122"/>
                <a:cs typeface="微软雅黑" panose="020B0503020204020204" charset="-122"/>
              </a:rPr>
              <a:t>利用</a:t>
            </a:r>
            <a:r>
              <a:rPr lang="zh-CN" altLang="en-US" sz="2400" dirty="0">
                <a:latin typeface="微软雅黑" panose="020B0503020204020204" charset="-122"/>
                <a:ea typeface="微软雅黑" panose="020B0503020204020204" charset="-122"/>
                <a:cs typeface="微软雅黑" panose="020B0503020204020204" charset="-122"/>
              </a:rPr>
              <a:t>虚拟化评估工具进行容量规划，实现同平台应用的资源</a:t>
            </a:r>
            <a:r>
              <a:rPr lang="zh-CN" altLang="en-US" sz="2400" dirty="0" smtClean="0">
                <a:latin typeface="微软雅黑" panose="020B0503020204020204" charset="-122"/>
                <a:ea typeface="微软雅黑" panose="020B0503020204020204" charset="-122"/>
                <a:cs typeface="微软雅黑" panose="020B0503020204020204" charset="-122"/>
              </a:rPr>
              <a:t>整合；</a:t>
            </a:r>
            <a:endParaRPr lang="en-US" altLang="zh-CN" sz="2400" dirty="0" smtClean="0">
              <a:latin typeface="微软雅黑" panose="020B0503020204020204" charset="-122"/>
              <a:ea typeface="微软雅黑" panose="020B0503020204020204" charset="-122"/>
              <a:cs typeface="微软雅黑" panose="020B0503020204020204" charset="-122"/>
            </a:endParaRPr>
          </a:p>
          <a:p>
            <a:pPr marL="514350" indent="-514350">
              <a:lnSpc>
                <a:spcPct val="150000"/>
              </a:lnSpc>
              <a:buFont typeface="+mj-ea"/>
              <a:buAutoNum type="ea1JpnChsDbPeriod"/>
            </a:pPr>
            <a:r>
              <a:rPr lang="zh-CN" altLang="zh-CN" sz="2400" dirty="0">
                <a:latin typeface="微软雅黑" panose="020B0503020204020204" charset="-122"/>
                <a:ea typeface="微软雅黑" panose="020B0503020204020204" charset="-122"/>
                <a:cs typeface="微软雅黑" panose="020B0503020204020204" charset="-122"/>
              </a:rPr>
              <a:t>在服务器虚拟化的基础上，虚拟化</a:t>
            </a:r>
            <a:r>
              <a:rPr lang="en-US" altLang="zh-CN" sz="2400" dirty="0">
                <a:latin typeface="微软雅黑" panose="020B0503020204020204" charset="-122"/>
                <a:ea typeface="微软雅黑" panose="020B0503020204020204" charset="-122"/>
                <a:cs typeface="微软雅黑" panose="020B0503020204020204" charset="-122"/>
              </a:rPr>
              <a:t>I/O</a:t>
            </a:r>
            <a:r>
              <a:rPr lang="zh-CN" altLang="zh-CN" sz="2400" dirty="0">
                <a:latin typeface="微软雅黑" panose="020B0503020204020204" charset="-122"/>
                <a:ea typeface="微软雅黑" panose="020B0503020204020204" charset="-122"/>
                <a:cs typeface="微软雅黑" panose="020B0503020204020204" charset="-122"/>
              </a:rPr>
              <a:t>和</a:t>
            </a:r>
            <a:r>
              <a:rPr lang="zh-CN" altLang="zh-CN" sz="2400" dirty="0" smtClean="0">
                <a:latin typeface="微软雅黑" panose="020B0503020204020204" charset="-122"/>
                <a:ea typeface="微软雅黑" panose="020B0503020204020204" charset="-122"/>
                <a:cs typeface="微软雅黑" panose="020B0503020204020204" charset="-122"/>
              </a:rPr>
              <a:t>存储</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marL="514350" indent="-514350">
              <a:lnSpc>
                <a:spcPct val="150000"/>
              </a:lnSpc>
              <a:buFont typeface="+mj-ea"/>
              <a:buAutoNum type="ea1JpnChsDbPeriod"/>
            </a:pPr>
            <a:r>
              <a:rPr lang="zh-CN" altLang="zh-CN" sz="2400" dirty="0">
                <a:latin typeface="微软雅黑" panose="020B0503020204020204" charset="-122"/>
                <a:ea typeface="微软雅黑" panose="020B0503020204020204" charset="-122"/>
                <a:cs typeface="微软雅黑" panose="020B0503020204020204" charset="-122"/>
              </a:rPr>
              <a:t>实现虚拟资源池的统一</a:t>
            </a:r>
            <a:r>
              <a:rPr lang="zh-CN" altLang="zh-CN" sz="2400" dirty="0" smtClean="0">
                <a:latin typeface="微软雅黑" panose="020B0503020204020204" charset="-122"/>
                <a:ea typeface="微软雅黑" panose="020B0503020204020204" charset="-122"/>
                <a:cs typeface="微软雅黑" panose="020B0503020204020204" charset="-122"/>
              </a:rPr>
              <a:t>管理</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marL="514350" indent="-514350">
              <a:lnSpc>
                <a:spcPct val="150000"/>
              </a:lnSpc>
              <a:buFont typeface="+mj-ea"/>
              <a:buAutoNum type="ea1JpnChsDbPeriod"/>
            </a:pPr>
            <a:r>
              <a:rPr lang="zh-CN" altLang="zh-CN" sz="2400" dirty="0">
                <a:latin typeface="微软雅黑" panose="020B0503020204020204" charset="-122"/>
                <a:ea typeface="微软雅黑" panose="020B0503020204020204" charset="-122"/>
                <a:cs typeface="微软雅黑" panose="020B0503020204020204" charset="-122"/>
              </a:rPr>
              <a:t>从虚拟化迈向云计算，通过云计算实现跨系统的资源动态</a:t>
            </a:r>
            <a:r>
              <a:rPr lang="zh-CN" altLang="zh-CN" sz="2400" dirty="0" smtClean="0">
                <a:latin typeface="微软雅黑" panose="020B0503020204020204" charset="-122"/>
                <a:ea typeface="微软雅黑" panose="020B0503020204020204" charset="-122"/>
                <a:cs typeface="微软雅黑" panose="020B0503020204020204" charset="-122"/>
              </a:rPr>
              <a:t>调整</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en-US" altLang="zh-CN" sz="2400"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500203"/>
            <a:ext cx="10515600" cy="1325563"/>
          </a:xfrm>
        </p:spPr>
        <p:txBody>
          <a:bodyPr>
            <a:normAutofit/>
          </a:bodyPr>
          <a:lstStyle/>
          <a:p>
            <a:r>
              <a:rPr lang="zh-CN" altLang="en-US"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4</a:t>
            </a:r>
            <a:r>
              <a:rPr lang="zh-CN" altLang="en-US" dirty="0">
                <a:latin typeface="微软雅黑" panose="020B0503020204020204" charset="-122"/>
                <a:ea typeface="微软雅黑" panose="020B0503020204020204" charset="-122"/>
                <a:cs typeface="微软雅黑" panose="020B0503020204020204" charset="-122"/>
              </a:rPr>
              <a:t>节 虚拟化与云计算</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660400" y="1570182"/>
            <a:ext cx="11328400" cy="4187893"/>
          </a:xfrm>
        </p:spPr>
        <p:txBody>
          <a:bodyPr>
            <a:normAutofit/>
          </a:bodyPr>
          <a:lstStyle/>
          <a:p>
            <a:pPr marL="0" indent="0">
              <a:lnSpc>
                <a:spcPct val="150000"/>
              </a:lnSpc>
              <a:buNone/>
            </a:pPr>
            <a:r>
              <a:rPr lang="zh-CN" altLang="en-US" dirty="0" smtClean="0">
                <a:latin typeface="微软雅黑" panose="020B0503020204020204" charset="-122"/>
                <a:ea typeface="微软雅黑" panose="020B0503020204020204" charset="-122"/>
                <a:cs typeface="微软雅黑" panose="020B0503020204020204" charset="-122"/>
              </a:rPr>
              <a:t>        云</a:t>
            </a:r>
            <a:r>
              <a:rPr lang="zh-CN" altLang="en-US" dirty="0">
                <a:latin typeface="微软雅黑" panose="020B0503020204020204" charset="-122"/>
                <a:ea typeface="微软雅黑" panose="020B0503020204020204" charset="-122"/>
                <a:cs typeface="微软雅黑" panose="020B0503020204020204" charset="-122"/>
              </a:rPr>
              <a:t>计算是业务模式，是产业形态，它不是一种具体的技术。比如</a:t>
            </a:r>
            <a:r>
              <a:rPr lang="en-US" altLang="zh-CN" dirty="0" err="1">
                <a:latin typeface="微软雅黑" panose="020B0503020204020204" charset="-122"/>
                <a:ea typeface="微软雅黑" panose="020B0503020204020204" charset="-122"/>
                <a:cs typeface="微软雅黑" panose="020B0503020204020204" charset="-122"/>
              </a:rPr>
              <a:t>IaaS</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PaaS</a:t>
            </a:r>
            <a:r>
              <a:rPr lang="zh-CN" altLang="en-US" dirty="0">
                <a:latin typeface="微软雅黑" panose="020B0503020204020204" charset="-122"/>
                <a:ea typeface="微软雅黑" panose="020B0503020204020204" charset="-122"/>
                <a:cs typeface="微软雅黑" panose="020B0503020204020204" charset="-122"/>
              </a:rPr>
              <a:t>和</a:t>
            </a:r>
            <a:r>
              <a:rPr lang="en-US" altLang="zh-CN" dirty="0">
                <a:latin typeface="微软雅黑" panose="020B0503020204020204" charset="-122"/>
                <a:ea typeface="微软雅黑" panose="020B0503020204020204" charset="-122"/>
                <a:cs typeface="微软雅黑" panose="020B0503020204020204" charset="-122"/>
              </a:rPr>
              <a:t>SaaS</a:t>
            </a:r>
            <a:r>
              <a:rPr lang="zh-CN" altLang="en-US" dirty="0">
                <a:latin typeface="微软雅黑" panose="020B0503020204020204" charset="-122"/>
                <a:ea typeface="微软雅黑" panose="020B0503020204020204" charset="-122"/>
                <a:cs typeface="微软雅黑" panose="020B0503020204020204" charset="-122"/>
              </a:rPr>
              <a:t>都是云计算的表现形式。而虚拟化技术是一种具体的技术，虚拟化和分布式系统都是用来实现云计算的关键技术</a:t>
            </a:r>
            <a:r>
              <a:rPr lang="zh-CN" altLang="en-US" dirty="0" smtClean="0">
                <a:latin typeface="微软雅黑" panose="020B0503020204020204" charset="-122"/>
                <a:ea typeface="微软雅黑" panose="020B0503020204020204" charset="-122"/>
                <a:cs typeface="微软雅黑" panose="020B0503020204020204" charset="-122"/>
              </a:rPr>
              <a:t>之一。</a:t>
            </a:r>
            <a:endParaRPr lang="en-US" altLang="zh-CN" dirty="0" smtClean="0">
              <a:latin typeface="微软雅黑" panose="020B0503020204020204" charset="-122"/>
              <a:ea typeface="微软雅黑" panose="020B0503020204020204" charset="-122"/>
              <a:cs typeface="微软雅黑" panose="020B0503020204020204" charset="-122"/>
            </a:endParaRPr>
          </a:p>
        </p:txBody>
      </p:sp>
      <p:pic>
        <p:nvPicPr>
          <p:cNvPr id="4" name="图片 3"/>
          <p:cNvPicPr/>
          <p:nvPr/>
        </p:nvPicPr>
        <p:blipFill>
          <a:blip r:embed="rId1">
            <a:extLst>
              <a:ext uri="{28A0092B-C50C-407E-A947-70E740481C1C}">
                <a14:useLocalDpi xmlns:a14="http://schemas.microsoft.com/office/drawing/2010/main" val="0"/>
              </a:ext>
            </a:extLst>
          </a:blip>
          <a:srcRect/>
          <a:stretch>
            <a:fillRect/>
          </a:stretch>
        </p:blipFill>
        <p:spPr bwMode="auto">
          <a:xfrm>
            <a:off x="6084994" y="2702543"/>
            <a:ext cx="4455358" cy="3462729"/>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6600" y="701964"/>
            <a:ext cx="10808856" cy="5116945"/>
          </a:xfrm>
        </p:spPr>
        <p:txBody>
          <a:bodyPr>
            <a:normAutofit lnSpcReduction="10000"/>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虚拟化是云计算的重要支撑技术。云计算是基于互联网的相关服务的增加、使用和交付模式，通常涉及通过互联网来提供动态易扩展且经常是虚拟化的资源。通过虚拟化，可以将应用程序和数据在不同层次以不同的方式展现给客户，为云计算的使用者和开发者提供便利。云计算的虚拟化过程为组织带来了灵活性，从而改善</a:t>
            </a:r>
            <a:r>
              <a:rPr lang="en-US" altLang="zh-CN" dirty="0">
                <a:latin typeface="微软雅黑" panose="020B0503020204020204" charset="-122"/>
                <a:ea typeface="微软雅黑" panose="020B0503020204020204" charset="-122"/>
                <a:cs typeface="微软雅黑" panose="020B0503020204020204" charset="-122"/>
              </a:rPr>
              <a:t>IT</a:t>
            </a:r>
            <a:r>
              <a:rPr lang="zh-CN" altLang="en-US" dirty="0">
                <a:latin typeface="微软雅黑" panose="020B0503020204020204" charset="-122"/>
                <a:ea typeface="微软雅黑" panose="020B0503020204020204" charset="-122"/>
                <a:cs typeface="微软雅黑" panose="020B0503020204020204" charset="-122"/>
              </a:rPr>
              <a:t>运维和减少成本支出。</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云计算是通过使计算分布在大量的分布式计算机上，而非本地计算机或远程服务器中，企业数据中心的运行将与互联网更相似。这使得企业能够将资源切换到需要的应用上，根据需求访问计算机和存储系统。对于云计算来说，虚拟化是必不可少的。</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6599" y="701964"/>
            <a:ext cx="11037711" cy="5292436"/>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云计算将计算当做是公共资源，而非具体的产品和技术。早在</a:t>
            </a:r>
            <a:r>
              <a:rPr lang="en-US" altLang="zh-CN" dirty="0">
                <a:latin typeface="微软雅黑" panose="020B0503020204020204" charset="-122"/>
                <a:ea typeface="微软雅黑" panose="020B0503020204020204" charset="-122"/>
                <a:cs typeface="微软雅黑" panose="020B0503020204020204" charset="-122"/>
              </a:rPr>
              <a:t>20</a:t>
            </a:r>
            <a:r>
              <a:rPr lang="zh-CN" altLang="en-US" dirty="0">
                <a:latin typeface="微软雅黑" panose="020B0503020204020204" charset="-122"/>
                <a:ea typeface="微软雅黑" panose="020B0503020204020204" charset="-122"/>
                <a:cs typeface="微软雅黑" panose="020B0503020204020204" charset="-122"/>
              </a:rPr>
              <a:t>世纪</a:t>
            </a:r>
            <a:r>
              <a:rPr lang="en-US" altLang="zh-CN" dirty="0">
                <a:latin typeface="微软雅黑" panose="020B0503020204020204" charset="-122"/>
                <a:ea typeface="微软雅黑" panose="020B0503020204020204" charset="-122"/>
                <a:cs typeface="微软雅黑" panose="020B0503020204020204" charset="-122"/>
              </a:rPr>
              <a:t>70</a:t>
            </a:r>
            <a:r>
              <a:rPr lang="zh-CN" altLang="en-US" dirty="0">
                <a:latin typeface="微软雅黑" panose="020B0503020204020204" charset="-122"/>
                <a:ea typeface="微软雅黑" panose="020B0503020204020204" charset="-122"/>
                <a:cs typeface="微软雅黑" panose="020B0503020204020204" charset="-122"/>
              </a:rPr>
              <a:t>年代，大型计算机就一直在同时运行多个操作系统实例，每个实例也彼此独立。不过直到当今，软硬件方面的进步才使得虚拟化技术有可能出现在基于行业标准的大众化</a:t>
            </a:r>
            <a:r>
              <a:rPr lang="en-US" altLang="zh-CN" dirty="0">
                <a:latin typeface="微软雅黑" panose="020B0503020204020204" charset="-122"/>
                <a:ea typeface="微软雅黑" panose="020B0503020204020204" charset="-122"/>
                <a:cs typeface="微软雅黑" panose="020B0503020204020204" charset="-122"/>
              </a:rPr>
              <a:t>x86</a:t>
            </a:r>
            <a:r>
              <a:rPr lang="zh-CN" altLang="en-US" dirty="0">
                <a:latin typeface="微软雅黑" panose="020B0503020204020204" charset="-122"/>
                <a:ea typeface="微软雅黑" panose="020B0503020204020204" charset="-122"/>
                <a:cs typeface="微软雅黑" panose="020B0503020204020204" charset="-122"/>
              </a:rPr>
              <a:t>服务器上</a:t>
            </a:r>
            <a:r>
              <a:rPr lang="zh-CN" altLang="en-US" dirty="0" smtClean="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在云计算环境下，软件技术、架构将发生显著变化。首先，所开发的软件必须与云相适应，能够与虚拟化为核心的云平台有机结合，适应运算能力、存储能力的动态变化</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二是要能够满足大量用户的使用，包括数据存储结构、处理能力</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三是要互联网化，基于互联网提供软件的应用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四是安全性要求更高，可以抗攻击，并能保护私有信息</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五是可工作于移动终端、手机、网络计算机等各种环境。</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6599" y="840509"/>
            <a:ext cx="11037711" cy="4104024"/>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在云计算环境下，由于软件开发工作的变化，也会对软件测试带来影响和变化。云计算将各种</a:t>
            </a:r>
            <a:r>
              <a:rPr lang="en-US" altLang="zh-CN" dirty="0">
                <a:latin typeface="微软雅黑" panose="020B0503020204020204" charset="-122"/>
                <a:ea typeface="微软雅黑" panose="020B0503020204020204" charset="-122"/>
                <a:cs typeface="微软雅黑" panose="020B0503020204020204" charset="-122"/>
              </a:rPr>
              <a:t>IT</a:t>
            </a:r>
            <a:r>
              <a:rPr lang="zh-CN" altLang="en-US" dirty="0">
                <a:latin typeface="微软雅黑" panose="020B0503020204020204" charset="-122"/>
                <a:ea typeface="微软雅黑" panose="020B0503020204020204" charset="-122"/>
                <a:cs typeface="微软雅黑" panose="020B0503020204020204" charset="-122"/>
              </a:rPr>
              <a:t>资源以服务的方式通过互联网交付给用户。不过，虚拟化本身并不能给用户提供自服务层</a:t>
            </a:r>
            <a:r>
              <a:rPr lang="zh-CN" altLang="en-US" dirty="0" smtClean="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有专家认为，云计算模式可以让终端自行供给自己的服务器和应用程序，甚至是虚拟化资源，而对于企业来说，大量的计算资源消耗也使得系统管理员倾向于提供虚拟机。</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6599" y="840509"/>
            <a:ext cx="11037711" cy="4104024"/>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总的来说，虚拟化和云计算并不是相互捆绑的技术，而是可以优势互补为用户提供更优质的服务。在云计算的部署方案中，虚拟化技术可以使其</a:t>
            </a:r>
            <a:r>
              <a:rPr lang="en-US" altLang="zh-CN" dirty="0">
                <a:latin typeface="微软雅黑" panose="020B0503020204020204" charset="-122"/>
                <a:ea typeface="微软雅黑" panose="020B0503020204020204" charset="-122"/>
                <a:cs typeface="微软雅黑" panose="020B0503020204020204" charset="-122"/>
              </a:rPr>
              <a:t>IT</a:t>
            </a:r>
            <a:r>
              <a:rPr lang="zh-CN" altLang="en-US" dirty="0">
                <a:latin typeface="微软雅黑" panose="020B0503020204020204" charset="-122"/>
                <a:ea typeface="微软雅黑" panose="020B0503020204020204" charset="-122"/>
                <a:cs typeface="微软雅黑" panose="020B0503020204020204" charset="-122"/>
              </a:rPr>
              <a:t>资源应用更加灵活。而在虚拟化的应用过程中，云计算也提供了按需所取的资源和服务。在一些特定场景中，云计算和虚拟化无法剥离，只有相互搭配才能更好地解决客户需求。</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598011"/>
            <a:ext cx="9601196" cy="1303867"/>
          </a:xfrm>
        </p:spPr>
        <p:txBody>
          <a:bodyPr>
            <a:normAutofit/>
          </a:bodyPr>
          <a:lstStyle/>
          <a:p>
            <a:r>
              <a:rPr lang="zh-CN" altLang="en-US"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5</a:t>
            </a:r>
            <a:r>
              <a:rPr lang="zh-CN" altLang="en-US" dirty="0">
                <a:latin typeface="微软雅黑" panose="020B0503020204020204" charset="-122"/>
                <a:ea typeface="微软雅黑" panose="020B0503020204020204" charset="-122"/>
                <a:cs typeface="微软雅黑" panose="020B0503020204020204" charset="-122"/>
              </a:rPr>
              <a:t>节 开源技术</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342248" y="1908037"/>
            <a:ext cx="7543800" cy="4522409"/>
          </a:xfrm>
        </p:spPr>
        <p:txBody>
          <a:bodyPr>
            <a:normAutofit/>
          </a:bodyPr>
          <a:lstStyle/>
          <a:p>
            <a:pPr marL="0" indent="0">
              <a:buNone/>
            </a:pPr>
            <a:r>
              <a:rPr lang="zh-CN" altLang="en-US" dirty="0" smtClean="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marL="0" indent="0">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1</a:t>
            </a:r>
            <a:r>
              <a:rPr lang="zh-CN" altLang="en-US" dirty="0" smtClean="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Xen</a:t>
            </a:r>
            <a:endParaRPr lang="en-US" altLang="zh-CN" dirty="0" smtClean="0">
              <a:latin typeface="微软雅黑" panose="020B0503020204020204" charset="-122"/>
              <a:ea typeface="微软雅黑" panose="020B0503020204020204" charset="-122"/>
              <a:cs typeface="微软雅黑" panose="020B0503020204020204" charset="-122"/>
            </a:endParaRPr>
          </a:p>
        </p:txBody>
      </p:sp>
      <p:pic>
        <p:nvPicPr>
          <p:cNvPr id="5" name="图片 4"/>
          <p:cNvPicPr/>
          <p:nvPr/>
        </p:nvPicPr>
        <p:blipFill>
          <a:blip r:embed="rId1">
            <a:extLst>
              <a:ext uri="{28A0092B-C50C-407E-A947-70E740481C1C}">
                <a14:useLocalDpi xmlns:a14="http://schemas.microsoft.com/office/drawing/2010/main" val="0"/>
              </a:ext>
            </a:extLst>
          </a:blip>
          <a:srcRect/>
          <a:stretch>
            <a:fillRect/>
          </a:stretch>
        </p:blipFill>
        <p:spPr bwMode="auto">
          <a:xfrm>
            <a:off x="4710331" y="1690688"/>
            <a:ext cx="6428980" cy="4739758"/>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5401" y="628073"/>
            <a:ext cx="9954490" cy="5523345"/>
          </a:xfrm>
        </p:spPr>
        <p:txBody>
          <a:bodyPr vert="horz" lIns="91440" tIns="45720" rIns="91440" bIns="45720" rtlCol="0" anchor="t">
            <a:normAutofit fontScale="92500" lnSpcReduction="10000"/>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XEN </a:t>
            </a:r>
            <a:r>
              <a:rPr lang="zh-CN" altLang="en-US" dirty="0">
                <a:latin typeface="微软雅黑" panose="020B0503020204020204" charset="-122"/>
                <a:ea typeface="微软雅黑" panose="020B0503020204020204" charset="-122"/>
                <a:cs typeface="微软雅黑" panose="020B0503020204020204" charset="-122"/>
              </a:rPr>
              <a:t>是一个基于</a:t>
            </a:r>
            <a:r>
              <a:rPr lang="en-US" altLang="zh-CN" dirty="0">
                <a:latin typeface="微软雅黑" panose="020B0503020204020204" charset="-122"/>
                <a:ea typeface="微软雅黑" panose="020B0503020204020204" charset="-122"/>
                <a:cs typeface="微软雅黑" panose="020B0503020204020204" charset="-122"/>
              </a:rPr>
              <a:t>X86</a:t>
            </a:r>
            <a:r>
              <a:rPr lang="zh-CN" altLang="en-US" dirty="0">
                <a:latin typeface="微软雅黑" panose="020B0503020204020204" charset="-122"/>
                <a:ea typeface="微软雅黑" panose="020B0503020204020204" charset="-122"/>
                <a:cs typeface="微软雅黑" panose="020B0503020204020204" charset="-122"/>
              </a:rPr>
              <a:t>架构、发展最快、性能最稳定、占用资源最少的开源虚拟化技术。</a:t>
            </a:r>
            <a:r>
              <a:rPr lang="en-US" altLang="zh-CN" dirty="0" err="1">
                <a:latin typeface="微软雅黑" panose="020B0503020204020204" charset="-122"/>
                <a:ea typeface="微软雅黑" panose="020B0503020204020204" charset="-122"/>
                <a:cs typeface="微软雅黑" panose="020B0503020204020204" charset="-122"/>
              </a:rPr>
              <a:t>Xen</a:t>
            </a:r>
            <a:r>
              <a:rPr lang="zh-CN" altLang="en-US" dirty="0">
                <a:latin typeface="微软雅黑" panose="020B0503020204020204" charset="-122"/>
                <a:ea typeface="微软雅黑" panose="020B0503020204020204" charset="-122"/>
                <a:cs typeface="微软雅黑" panose="020B0503020204020204" charset="-122"/>
              </a:rPr>
              <a:t>可以在一套物理硬件上安全的执行多个虚拟机，与 </a:t>
            </a:r>
            <a:r>
              <a:rPr lang="en-US" altLang="zh-CN" dirty="0">
                <a:latin typeface="微软雅黑" panose="020B0503020204020204" charset="-122"/>
                <a:ea typeface="微软雅黑" panose="020B0503020204020204" charset="-122"/>
                <a:cs typeface="微软雅黑" panose="020B0503020204020204" charset="-122"/>
              </a:rPr>
              <a:t>Linux </a:t>
            </a:r>
            <a:r>
              <a:rPr lang="zh-CN" altLang="en-US" dirty="0">
                <a:latin typeface="微软雅黑" panose="020B0503020204020204" charset="-122"/>
                <a:ea typeface="微软雅黑" panose="020B0503020204020204" charset="-122"/>
                <a:cs typeface="微软雅黑" panose="020B0503020204020204" charset="-122"/>
              </a:rPr>
              <a:t>是一个完美的开源组合，</a:t>
            </a:r>
            <a:r>
              <a:rPr lang="en-US" altLang="zh-CN" dirty="0">
                <a:latin typeface="微软雅黑" panose="020B0503020204020204" charset="-122"/>
                <a:ea typeface="微软雅黑" panose="020B0503020204020204" charset="-122"/>
                <a:cs typeface="微软雅黑" panose="020B0503020204020204" charset="-122"/>
              </a:rPr>
              <a:t>Novell SUSE Linux Enterprise Server </a:t>
            </a:r>
            <a:r>
              <a:rPr lang="zh-CN" altLang="en-US" dirty="0">
                <a:latin typeface="微软雅黑" panose="020B0503020204020204" charset="-122"/>
                <a:ea typeface="微软雅黑" panose="020B0503020204020204" charset="-122"/>
                <a:cs typeface="微软雅黑" panose="020B0503020204020204" charset="-122"/>
              </a:rPr>
              <a:t>最先采用了</a:t>
            </a:r>
            <a:r>
              <a:rPr lang="en-US" altLang="zh-CN" dirty="0">
                <a:latin typeface="微软雅黑" panose="020B0503020204020204" charset="-122"/>
                <a:ea typeface="微软雅黑" panose="020B0503020204020204" charset="-122"/>
                <a:cs typeface="微软雅黑" panose="020B0503020204020204" charset="-122"/>
              </a:rPr>
              <a:t>XEN</a:t>
            </a:r>
            <a:r>
              <a:rPr lang="zh-CN" altLang="en-US" dirty="0">
                <a:latin typeface="微软雅黑" panose="020B0503020204020204" charset="-122"/>
                <a:ea typeface="微软雅黑" panose="020B0503020204020204" charset="-122"/>
                <a:cs typeface="微软雅黑" panose="020B0503020204020204" charset="-122"/>
              </a:rPr>
              <a:t>虚拟技术。它特别适用于服务器应用整合，可有效节省运营成本，提高设备利用率，最大化利用数据中心的</a:t>
            </a:r>
            <a:r>
              <a:rPr lang="en-US" altLang="zh-CN" dirty="0">
                <a:latin typeface="微软雅黑" panose="020B0503020204020204" charset="-122"/>
                <a:ea typeface="微软雅黑" panose="020B0503020204020204" charset="-122"/>
                <a:cs typeface="微软雅黑" panose="020B0503020204020204" charset="-122"/>
              </a:rPr>
              <a:t>IT</a:t>
            </a:r>
            <a:r>
              <a:rPr lang="zh-CN" altLang="en-US" dirty="0">
                <a:latin typeface="微软雅黑" panose="020B0503020204020204" charset="-122"/>
                <a:ea typeface="微软雅黑" panose="020B0503020204020204" charset="-122"/>
                <a:cs typeface="微软雅黑" panose="020B0503020204020204" charset="-122"/>
              </a:rPr>
              <a:t>基础架构</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XEN </a:t>
            </a:r>
            <a:r>
              <a:rPr lang="zh-CN" altLang="en-US" dirty="0">
                <a:latin typeface="微软雅黑" panose="020B0503020204020204" charset="-122"/>
                <a:ea typeface="微软雅黑" panose="020B0503020204020204" charset="-122"/>
                <a:cs typeface="微软雅黑" panose="020B0503020204020204" charset="-122"/>
              </a:rPr>
              <a:t>是英国剑桥大学计算机实验室开发的一个虚拟化开源项目，</a:t>
            </a:r>
            <a:r>
              <a:rPr lang="en-US" altLang="zh-CN" dirty="0">
                <a:latin typeface="微软雅黑" panose="020B0503020204020204" charset="-122"/>
                <a:ea typeface="微软雅黑" panose="020B0503020204020204" charset="-122"/>
                <a:cs typeface="微软雅黑" panose="020B0503020204020204" charset="-122"/>
              </a:rPr>
              <a:t>XEN </a:t>
            </a:r>
            <a:r>
              <a:rPr lang="zh-CN" altLang="en-US" dirty="0">
                <a:latin typeface="微软雅黑" panose="020B0503020204020204" charset="-122"/>
                <a:ea typeface="微软雅黑" panose="020B0503020204020204" charset="-122"/>
                <a:cs typeface="微软雅黑" panose="020B0503020204020204" charset="-122"/>
              </a:rPr>
              <a:t>可以在一套物理硬件上安全的执行多个虚拟机，它和操作平台结合的极为密切，占用的资源最少。编写文档时稳定版本为</a:t>
            </a:r>
            <a:r>
              <a:rPr lang="en-US" altLang="zh-CN" dirty="0">
                <a:latin typeface="微软雅黑" panose="020B0503020204020204" charset="-122"/>
                <a:ea typeface="微软雅黑" panose="020B0503020204020204" charset="-122"/>
                <a:cs typeface="微软雅黑" panose="020B0503020204020204" charset="-122"/>
              </a:rPr>
              <a:t>XEN3.0</a:t>
            </a:r>
            <a:r>
              <a:rPr lang="zh-CN" altLang="en-US" dirty="0">
                <a:latin typeface="微软雅黑" panose="020B0503020204020204" charset="-122"/>
                <a:ea typeface="微软雅黑" panose="020B0503020204020204" charset="-122"/>
                <a:cs typeface="微软雅黑" panose="020B0503020204020204" charset="-122"/>
              </a:rPr>
              <a:t>。支持万贯虚拟化和超虚拟化。以高性能、占用资源少著称，赢得了</a:t>
            </a:r>
            <a:r>
              <a:rPr lang="en-US" altLang="zh-CN" dirty="0">
                <a:latin typeface="微软雅黑" panose="020B0503020204020204" charset="-122"/>
                <a:ea typeface="微软雅黑" panose="020B0503020204020204" charset="-122"/>
                <a:cs typeface="微软雅黑" panose="020B0503020204020204" charset="-122"/>
              </a:rPr>
              <a:t>IBM</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AMD</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HP</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Red Hat</a:t>
            </a:r>
            <a:r>
              <a:rPr lang="zh-CN" altLang="en-US" dirty="0">
                <a:latin typeface="微软雅黑" panose="020B0503020204020204" charset="-122"/>
                <a:ea typeface="微软雅黑" panose="020B0503020204020204" charset="-122"/>
                <a:cs typeface="微软雅黑" panose="020B0503020204020204" charset="-122"/>
              </a:rPr>
              <a:t>和</a:t>
            </a:r>
            <a:r>
              <a:rPr lang="en-US" altLang="zh-CN" dirty="0">
                <a:latin typeface="微软雅黑" panose="020B0503020204020204" charset="-122"/>
                <a:ea typeface="微软雅黑" panose="020B0503020204020204" charset="-122"/>
                <a:cs typeface="微软雅黑" panose="020B0503020204020204" charset="-122"/>
              </a:rPr>
              <a:t>Novell</a:t>
            </a:r>
            <a:r>
              <a:rPr lang="zh-CN" altLang="en-US" dirty="0">
                <a:latin typeface="微软雅黑" panose="020B0503020204020204" charset="-122"/>
                <a:ea typeface="微软雅黑" panose="020B0503020204020204" charset="-122"/>
                <a:cs typeface="微软雅黑" panose="020B0503020204020204" charset="-122"/>
              </a:rPr>
              <a:t>等众多世界级软硬件厂商的高度认可和大力支持，已被国内外众多企事业用户用来搭建高性能的虚拟化平台。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2022"/>
            <a:ext cx="10515600" cy="1325563"/>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什么是虚拟化</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161626" y="1464910"/>
            <a:ext cx="10113151" cy="4784914"/>
          </a:xfrm>
        </p:spPr>
        <p:txBody>
          <a:bodyPr>
            <a:normAutofit/>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虚拟</a:t>
            </a:r>
            <a:r>
              <a:rPr lang="zh-CN" altLang="zh-CN" dirty="0">
                <a:latin typeface="微软雅黑" panose="020B0503020204020204" charset="-122"/>
                <a:ea typeface="微软雅黑" panose="020B0503020204020204" charset="-122"/>
                <a:cs typeface="微软雅黑" panose="020B0503020204020204" charset="-122"/>
              </a:rPr>
              <a:t>化是指</a:t>
            </a:r>
            <a:r>
              <a:rPr lang="zh-CN" altLang="zh-CN" dirty="0" smtClean="0">
                <a:latin typeface="微软雅黑" panose="020B0503020204020204" charset="-122"/>
                <a:ea typeface="微软雅黑" panose="020B0503020204020204" charset="-122"/>
                <a:cs typeface="微软雅黑" panose="020B0503020204020204" charset="-122"/>
              </a:rPr>
              <a:t>计算机</a:t>
            </a:r>
            <a:r>
              <a:rPr lang="zh-CN" altLang="en-US" dirty="0" smtClean="0">
                <a:latin typeface="微软雅黑" panose="020B0503020204020204" charset="-122"/>
                <a:ea typeface="微软雅黑" panose="020B0503020204020204" charset="-122"/>
                <a:cs typeface="微软雅黑" panose="020B0503020204020204" charset="-122"/>
              </a:rPr>
              <a:t>软</a:t>
            </a:r>
            <a:r>
              <a:rPr lang="zh-CN" altLang="zh-CN" dirty="0" smtClean="0">
                <a:latin typeface="微软雅黑" panose="020B0503020204020204" charset="-122"/>
                <a:ea typeface="微软雅黑" panose="020B0503020204020204" charset="-122"/>
                <a:cs typeface="微软雅黑" panose="020B0503020204020204" charset="-122"/>
              </a:rPr>
              <a:t>件</a:t>
            </a:r>
            <a:r>
              <a:rPr lang="zh-CN" altLang="zh-CN" dirty="0">
                <a:latin typeface="微软雅黑" panose="020B0503020204020204" charset="-122"/>
                <a:ea typeface="微软雅黑" panose="020B0503020204020204" charset="-122"/>
                <a:cs typeface="微软雅黑" panose="020B0503020204020204" charset="-122"/>
              </a:rPr>
              <a:t>在虚拟的基础上而不是在真实的、独立的物理硬件基础上运行</a:t>
            </a:r>
            <a:r>
              <a:rPr lang="zh-CN" altLang="zh-CN"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如，</a:t>
            </a:r>
            <a:r>
              <a:rPr lang="en-US" altLang="zh-CN" dirty="0" smtClean="0">
                <a:latin typeface="微软雅黑" panose="020B0503020204020204" charset="-122"/>
                <a:ea typeface="微软雅黑" panose="020B0503020204020204" charset="-122"/>
                <a:cs typeface="微软雅黑" panose="020B0503020204020204" charset="-122"/>
              </a:rPr>
              <a:t>CPU</a:t>
            </a:r>
            <a:r>
              <a:rPr lang="zh-CN" altLang="en-US" dirty="0" smtClean="0">
                <a:latin typeface="微软雅黑" panose="020B0503020204020204" charset="-122"/>
                <a:ea typeface="微软雅黑" panose="020B0503020204020204" charset="-122"/>
                <a:cs typeface="微软雅黑" panose="020B0503020204020204" charset="-122"/>
              </a:rPr>
              <a:t>虚拟化技术可实现单</a:t>
            </a:r>
            <a:r>
              <a:rPr lang="en-US" altLang="zh-CN" dirty="0" smtClean="0">
                <a:latin typeface="微软雅黑" panose="020B0503020204020204" charset="-122"/>
                <a:ea typeface="微软雅黑" panose="020B0503020204020204" charset="-122"/>
                <a:cs typeface="微软雅黑" panose="020B0503020204020204" charset="-122"/>
              </a:rPr>
              <a:t>CPU</a:t>
            </a:r>
            <a:r>
              <a:rPr lang="zh-CN" altLang="en-US" dirty="0" smtClean="0">
                <a:latin typeface="微软雅黑" panose="020B0503020204020204" charset="-122"/>
                <a:ea typeface="微软雅黑" panose="020B0503020204020204" charset="-122"/>
                <a:cs typeface="微软雅黑" panose="020B0503020204020204" charset="-122"/>
              </a:rPr>
              <a:t>模拟多</a:t>
            </a:r>
            <a:r>
              <a:rPr lang="en-US" altLang="zh-CN" dirty="0" smtClean="0">
                <a:latin typeface="微软雅黑" panose="020B0503020204020204" charset="-122"/>
                <a:ea typeface="微软雅黑" panose="020B0503020204020204" charset="-122"/>
                <a:cs typeface="微软雅黑" panose="020B0503020204020204" charset="-122"/>
              </a:rPr>
              <a:t>CPU</a:t>
            </a:r>
            <a:r>
              <a:rPr lang="zh-CN" altLang="en-US" dirty="0" smtClean="0">
                <a:latin typeface="微软雅黑" panose="020B0503020204020204" charset="-122"/>
                <a:ea typeface="微软雅黑" panose="020B0503020204020204" charset="-122"/>
                <a:cs typeface="微软雅黑" panose="020B0503020204020204" charset="-122"/>
              </a:rPr>
              <a:t>并行，允许一个平台运行多个操作系统，并且应用程序可以在相互独立的空间内运行而不互相影响，从而显著提高计算机的工作效率。</a:t>
            </a:r>
            <a:endParaRPr lang="en-US" altLang="zh-CN" dirty="0" smtClean="0">
              <a:latin typeface="微软雅黑" panose="020B0503020204020204" charset="-122"/>
              <a:ea typeface="微软雅黑" panose="020B0503020204020204" charset="-122"/>
              <a:cs typeface="微软雅黑" panose="020B0503020204020204" charset="-122"/>
            </a:endParaRPr>
          </a:p>
          <a:p>
            <a:pPr marL="0" lv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这种以优化资源、简化软件的重新配置过程为目的的解决方案，就是虚拟化技术。</a:t>
            </a:r>
            <a:endParaRPr lang="en-US" altLang="zh-C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5401" y="628073"/>
            <a:ext cx="9954490" cy="5523345"/>
          </a:xfrm>
        </p:spPr>
        <p:txBody>
          <a:bodyPr vert="horz" lIns="91440" tIns="45720" rIns="91440" bIns="45720" rtlCol="0" anchor="t">
            <a:normAutofit fontScale="92500" lnSpcReduction="10000"/>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在</a:t>
            </a:r>
            <a:r>
              <a:rPr lang="en-US" altLang="zh-CN" dirty="0" err="1">
                <a:latin typeface="微软雅黑" panose="020B0503020204020204" charset="-122"/>
                <a:ea typeface="微软雅黑" panose="020B0503020204020204" charset="-122"/>
                <a:cs typeface="微软雅黑" panose="020B0503020204020204" charset="-122"/>
              </a:rPr>
              <a:t>Xen</a:t>
            </a:r>
            <a:r>
              <a:rPr lang="zh-CN" altLang="en-US" dirty="0">
                <a:latin typeface="微软雅黑" panose="020B0503020204020204" charset="-122"/>
                <a:ea typeface="微软雅黑" panose="020B0503020204020204" charset="-122"/>
                <a:cs typeface="微软雅黑" panose="020B0503020204020204" charset="-122"/>
              </a:rPr>
              <a:t>环境中，主要有两个组成部分。一个是虚拟机监控器（</a:t>
            </a:r>
            <a:r>
              <a:rPr lang="en-US" altLang="zh-CN" dirty="0">
                <a:latin typeface="微软雅黑" panose="020B0503020204020204" charset="-122"/>
                <a:ea typeface="微软雅黑" panose="020B0503020204020204" charset="-122"/>
                <a:cs typeface="微软雅黑" panose="020B0503020204020204" charset="-122"/>
              </a:rPr>
              <a:t>VMM</a:t>
            </a:r>
            <a:r>
              <a:rPr lang="zh-CN" altLang="en-US" dirty="0">
                <a:latin typeface="微软雅黑" panose="020B0503020204020204" charset="-122"/>
                <a:ea typeface="微软雅黑" panose="020B0503020204020204" charset="-122"/>
                <a:cs typeface="微软雅黑" panose="020B0503020204020204" charset="-122"/>
              </a:rPr>
              <a:t>），也叫</a:t>
            </a:r>
            <a:r>
              <a:rPr lang="en-US" altLang="zh-CN" dirty="0">
                <a:latin typeface="微软雅黑" panose="020B0503020204020204" charset="-122"/>
                <a:ea typeface="微软雅黑" panose="020B0503020204020204" charset="-122"/>
                <a:cs typeface="微软雅黑" panose="020B0503020204020204" charset="-122"/>
              </a:rPr>
              <a:t>hypervisor</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Hypervisor</a:t>
            </a:r>
            <a:r>
              <a:rPr lang="zh-CN" altLang="en-US" dirty="0">
                <a:latin typeface="微软雅黑" panose="020B0503020204020204" charset="-122"/>
                <a:ea typeface="微软雅黑" panose="020B0503020204020204" charset="-122"/>
                <a:cs typeface="微软雅黑" panose="020B0503020204020204" charset="-122"/>
              </a:rPr>
              <a:t>层在硬件与虚拟机之间，是必须最先载入到硬件的第一层。</a:t>
            </a:r>
            <a:r>
              <a:rPr lang="en-US" altLang="zh-CN" dirty="0">
                <a:latin typeface="微软雅黑" panose="020B0503020204020204" charset="-122"/>
                <a:ea typeface="微软雅黑" panose="020B0503020204020204" charset="-122"/>
                <a:cs typeface="微软雅黑" panose="020B0503020204020204" charset="-122"/>
              </a:rPr>
              <a:t>Hypervisor</a:t>
            </a:r>
            <a:r>
              <a:rPr lang="zh-CN" altLang="en-US" dirty="0">
                <a:latin typeface="微软雅黑" panose="020B0503020204020204" charset="-122"/>
                <a:ea typeface="微软雅黑" panose="020B0503020204020204" charset="-122"/>
                <a:cs typeface="微软雅黑" panose="020B0503020204020204" charset="-122"/>
              </a:rPr>
              <a:t>载入后，就可以部署虚拟机了。在</a:t>
            </a:r>
            <a:r>
              <a:rPr lang="en-US" altLang="zh-CN" dirty="0" err="1">
                <a:latin typeface="微软雅黑" panose="020B0503020204020204" charset="-122"/>
                <a:ea typeface="微软雅黑" panose="020B0503020204020204" charset="-122"/>
                <a:cs typeface="微软雅黑" panose="020B0503020204020204" charset="-122"/>
              </a:rPr>
              <a:t>Xen</a:t>
            </a:r>
            <a:r>
              <a:rPr lang="zh-CN" altLang="en-US" dirty="0">
                <a:latin typeface="微软雅黑" panose="020B0503020204020204" charset="-122"/>
                <a:ea typeface="微软雅黑" panose="020B0503020204020204" charset="-122"/>
                <a:cs typeface="微软雅黑" panose="020B0503020204020204" charset="-122"/>
              </a:rPr>
              <a:t>中，虚拟机叫做“</a:t>
            </a:r>
            <a:r>
              <a:rPr lang="en-US" altLang="zh-CN" dirty="0">
                <a:latin typeface="微软雅黑" panose="020B0503020204020204" charset="-122"/>
                <a:ea typeface="微软雅黑" panose="020B0503020204020204" charset="-122"/>
                <a:cs typeface="微软雅黑" panose="020B0503020204020204" charset="-122"/>
              </a:rPr>
              <a:t>domain”</a:t>
            </a:r>
            <a:r>
              <a:rPr lang="zh-CN" altLang="en-US" dirty="0">
                <a:latin typeface="微软雅黑" panose="020B0503020204020204" charset="-122"/>
                <a:ea typeface="微软雅黑" panose="020B0503020204020204" charset="-122"/>
                <a:cs typeface="微软雅黑" panose="020B0503020204020204" charset="-122"/>
              </a:rPr>
              <a:t>。在这些虚拟机中，其中一个扮演着很重要的角色，就是</a:t>
            </a:r>
            <a:r>
              <a:rPr lang="en-US" altLang="zh-CN" dirty="0">
                <a:latin typeface="微软雅黑" panose="020B0503020204020204" charset="-122"/>
                <a:ea typeface="微软雅黑" panose="020B0503020204020204" charset="-122"/>
                <a:cs typeface="微软雅黑" panose="020B0503020204020204" charset="-122"/>
              </a:rPr>
              <a:t>domain0</a:t>
            </a:r>
            <a:r>
              <a:rPr lang="zh-CN" altLang="en-US" dirty="0">
                <a:latin typeface="微软雅黑" panose="020B0503020204020204" charset="-122"/>
                <a:ea typeface="微软雅黑" panose="020B0503020204020204" charset="-122"/>
                <a:cs typeface="微软雅黑" panose="020B0503020204020204" charset="-122"/>
              </a:rPr>
              <a:t>，具有很高的特权。通常，在任何虚拟机之前安装的操作系统才有这种特权。</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Domain0</a:t>
            </a:r>
            <a:r>
              <a:rPr lang="zh-CN" altLang="en-US" dirty="0">
                <a:latin typeface="微软雅黑" panose="020B0503020204020204" charset="-122"/>
                <a:ea typeface="微软雅黑" panose="020B0503020204020204" charset="-122"/>
                <a:cs typeface="微软雅黑" panose="020B0503020204020204" charset="-122"/>
              </a:rPr>
              <a:t>要负责一些专门的工作。由于</a:t>
            </a:r>
            <a:r>
              <a:rPr lang="en-US" altLang="zh-CN" dirty="0">
                <a:latin typeface="微软雅黑" panose="020B0503020204020204" charset="-122"/>
                <a:ea typeface="微软雅黑" panose="020B0503020204020204" charset="-122"/>
                <a:cs typeface="微软雅黑" panose="020B0503020204020204" charset="-122"/>
              </a:rPr>
              <a:t>hypervisor</a:t>
            </a:r>
            <a:r>
              <a:rPr lang="zh-CN" altLang="en-US" dirty="0">
                <a:latin typeface="微软雅黑" panose="020B0503020204020204" charset="-122"/>
                <a:ea typeface="微软雅黑" panose="020B0503020204020204" charset="-122"/>
                <a:cs typeface="微软雅黑" panose="020B0503020204020204" charset="-122"/>
              </a:rPr>
              <a:t>中不包含任何与硬件对话的驱动，也没有与管理员对话的接口，这些驱动就由</a:t>
            </a:r>
            <a:r>
              <a:rPr lang="en-US" altLang="zh-CN" dirty="0">
                <a:latin typeface="微软雅黑" panose="020B0503020204020204" charset="-122"/>
                <a:ea typeface="微软雅黑" panose="020B0503020204020204" charset="-122"/>
                <a:cs typeface="微软雅黑" panose="020B0503020204020204" charset="-122"/>
              </a:rPr>
              <a:t>domain0</a:t>
            </a:r>
            <a:r>
              <a:rPr lang="zh-CN" altLang="en-US" dirty="0">
                <a:latin typeface="微软雅黑" panose="020B0503020204020204" charset="-122"/>
                <a:ea typeface="微软雅黑" panose="020B0503020204020204" charset="-122"/>
                <a:cs typeface="微软雅黑" panose="020B0503020204020204" charset="-122"/>
              </a:rPr>
              <a:t>来提供了。通过</a:t>
            </a:r>
            <a:r>
              <a:rPr lang="en-US" altLang="zh-CN" dirty="0">
                <a:latin typeface="微软雅黑" panose="020B0503020204020204" charset="-122"/>
                <a:ea typeface="微软雅黑" panose="020B0503020204020204" charset="-122"/>
                <a:cs typeface="微软雅黑" panose="020B0503020204020204" charset="-122"/>
              </a:rPr>
              <a:t>domain0</a:t>
            </a:r>
            <a:r>
              <a:rPr lang="zh-CN" altLang="en-US" dirty="0">
                <a:latin typeface="微软雅黑" panose="020B0503020204020204" charset="-122"/>
                <a:ea typeface="微软雅黑" panose="020B0503020204020204" charset="-122"/>
                <a:cs typeface="微软雅黑" panose="020B0503020204020204" charset="-122"/>
              </a:rPr>
              <a:t>，管理员可以利用一些</a:t>
            </a:r>
            <a:r>
              <a:rPr lang="en-US" altLang="zh-CN" dirty="0" err="1">
                <a:latin typeface="微软雅黑" panose="020B0503020204020204" charset="-122"/>
                <a:ea typeface="微软雅黑" panose="020B0503020204020204" charset="-122"/>
                <a:cs typeface="微软雅黑" panose="020B0503020204020204" charset="-122"/>
              </a:rPr>
              <a:t>Xen</a:t>
            </a:r>
            <a:r>
              <a:rPr lang="zh-CN" altLang="en-US" dirty="0">
                <a:latin typeface="微软雅黑" panose="020B0503020204020204" charset="-122"/>
                <a:ea typeface="微软雅黑" panose="020B0503020204020204" charset="-122"/>
                <a:cs typeface="微软雅黑" panose="020B0503020204020204" charset="-122"/>
              </a:rPr>
              <a:t>工具来创建其它虚拟机（</a:t>
            </a:r>
            <a:r>
              <a:rPr lang="en-US" altLang="zh-CN" dirty="0" err="1">
                <a:latin typeface="微软雅黑" panose="020B0503020204020204" charset="-122"/>
                <a:ea typeface="微软雅黑" panose="020B0503020204020204" charset="-122"/>
                <a:cs typeface="微软雅黑" panose="020B0503020204020204" charset="-122"/>
              </a:rPr>
              <a:t>Xen</a:t>
            </a:r>
            <a:r>
              <a:rPr lang="zh-CN" altLang="en-US" dirty="0">
                <a:latin typeface="微软雅黑" panose="020B0503020204020204" charset="-122"/>
                <a:ea typeface="微软雅黑" panose="020B0503020204020204" charset="-122"/>
                <a:cs typeface="微软雅黑" panose="020B0503020204020204" charset="-122"/>
              </a:rPr>
              <a:t>术语叫</a:t>
            </a:r>
            <a:r>
              <a:rPr lang="en-US" altLang="zh-CN" dirty="0" err="1">
                <a:latin typeface="微软雅黑" panose="020B0503020204020204" charset="-122"/>
                <a:ea typeface="微软雅黑" panose="020B0503020204020204" charset="-122"/>
                <a:cs typeface="微软雅黑" panose="020B0503020204020204" charset="-122"/>
              </a:rPr>
              <a:t>domainU</a:t>
            </a:r>
            <a:r>
              <a:rPr lang="zh-CN" altLang="en-US" dirty="0">
                <a:latin typeface="微软雅黑" panose="020B0503020204020204" charset="-122"/>
                <a:ea typeface="微软雅黑" panose="020B0503020204020204" charset="-122"/>
                <a:cs typeface="微软雅黑" panose="020B0503020204020204" charset="-122"/>
              </a:rPr>
              <a:t>）。这些</a:t>
            </a:r>
            <a:r>
              <a:rPr lang="en-US" altLang="zh-CN" dirty="0" err="1">
                <a:latin typeface="微软雅黑" panose="020B0503020204020204" charset="-122"/>
                <a:ea typeface="微软雅黑" panose="020B0503020204020204" charset="-122"/>
                <a:cs typeface="微软雅黑" panose="020B0503020204020204" charset="-122"/>
              </a:rPr>
              <a:t>domainU</a:t>
            </a:r>
            <a:r>
              <a:rPr lang="zh-CN" altLang="en-US" dirty="0">
                <a:latin typeface="微软雅黑" panose="020B0503020204020204" charset="-122"/>
                <a:ea typeface="微软雅黑" panose="020B0503020204020204" charset="-122"/>
                <a:cs typeface="微软雅黑" panose="020B0503020204020204" charset="-122"/>
              </a:rPr>
              <a:t>也叫无特权</a:t>
            </a:r>
            <a:r>
              <a:rPr lang="en-US" altLang="zh-CN" dirty="0">
                <a:latin typeface="微软雅黑" panose="020B0503020204020204" charset="-122"/>
                <a:ea typeface="微软雅黑" panose="020B0503020204020204" charset="-122"/>
                <a:cs typeface="微软雅黑" panose="020B0503020204020204" charset="-122"/>
              </a:rPr>
              <a:t>domain</a:t>
            </a:r>
            <a:r>
              <a:rPr lang="zh-CN" altLang="en-US" dirty="0">
                <a:latin typeface="微软雅黑" panose="020B0503020204020204" charset="-122"/>
                <a:ea typeface="微软雅黑" panose="020B0503020204020204" charset="-122"/>
                <a:cs typeface="微软雅黑" panose="020B0503020204020204" charset="-122"/>
              </a:rPr>
              <a:t>。这是因为在基于</a:t>
            </a:r>
            <a:r>
              <a:rPr lang="en-US" altLang="zh-CN" dirty="0">
                <a:latin typeface="微软雅黑" panose="020B0503020204020204" charset="-122"/>
                <a:ea typeface="微软雅黑" panose="020B0503020204020204" charset="-122"/>
                <a:cs typeface="微软雅黑" panose="020B0503020204020204" charset="-122"/>
              </a:rPr>
              <a:t>i386</a:t>
            </a:r>
            <a:r>
              <a:rPr lang="zh-CN" altLang="en-US" dirty="0">
                <a:latin typeface="微软雅黑" panose="020B0503020204020204" charset="-122"/>
                <a:ea typeface="微软雅黑" panose="020B0503020204020204" charset="-122"/>
                <a:cs typeface="微软雅黑" panose="020B0503020204020204" charset="-122"/>
              </a:rPr>
              <a:t>的</a:t>
            </a:r>
            <a:r>
              <a:rPr lang="en-US" altLang="zh-CN" dirty="0">
                <a:latin typeface="微软雅黑" panose="020B0503020204020204" charset="-122"/>
                <a:ea typeface="微软雅黑" panose="020B0503020204020204" charset="-122"/>
                <a:cs typeface="微软雅黑" panose="020B0503020204020204" charset="-122"/>
              </a:rPr>
              <a:t>CPU</a:t>
            </a:r>
            <a:r>
              <a:rPr lang="zh-CN" altLang="en-US" dirty="0">
                <a:latin typeface="微软雅黑" panose="020B0503020204020204" charset="-122"/>
                <a:ea typeface="微软雅黑" panose="020B0503020204020204" charset="-122"/>
                <a:cs typeface="微软雅黑" panose="020B0503020204020204" charset="-122"/>
              </a:rPr>
              <a:t>架构中，它们绝不会享有最高优先级，只有</a:t>
            </a:r>
            <a:r>
              <a:rPr lang="en-US" altLang="zh-CN" dirty="0">
                <a:latin typeface="微软雅黑" panose="020B0503020204020204" charset="-122"/>
                <a:ea typeface="微软雅黑" panose="020B0503020204020204" charset="-122"/>
                <a:cs typeface="微软雅黑" panose="020B0503020204020204" charset="-122"/>
              </a:rPr>
              <a:t>domain0</a:t>
            </a:r>
            <a:r>
              <a:rPr lang="zh-CN" altLang="en-US" dirty="0">
                <a:latin typeface="微软雅黑" panose="020B0503020204020204" charset="-122"/>
                <a:ea typeface="微软雅黑" panose="020B0503020204020204" charset="-122"/>
                <a:cs typeface="微软雅黑" panose="020B0503020204020204" charset="-122"/>
              </a:rPr>
              <a:t>才可以。</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0675" y="566496"/>
            <a:ext cx="9601196" cy="818960"/>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KVM</a:t>
            </a:r>
            <a:r>
              <a:rPr lang="zh-CN" altLang="en-US" dirty="0">
                <a:latin typeface="微软雅黑" panose="020B0503020204020204" charset="-122"/>
                <a:ea typeface="微软雅黑" panose="020B0503020204020204" charset="-122"/>
                <a:cs typeface="微软雅黑" panose="020B0503020204020204" charset="-122"/>
              </a:rPr>
              <a:t> </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951345" y="1636352"/>
            <a:ext cx="5246256" cy="4522409"/>
          </a:xfrm>
        </p:spPr>
        <p:txBody>
          <a:bodyPr>
            <a:normAutofit/>
          </a:bodyPr>
          <a:lstStyle/>
          <a:p>
            <a:pPr marL="0" indent="0">
              <a:lnSpc>
                <a:spcPct val="150000"/>
              </a:lnSpc>
              <a:buNone/>
            </a:pPr>
            <a:r>
              <a:rPr lang="zh-CN" altLang="en-US" dirty="0" smtClean="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KVM</a:t>
            </a:r>
            <a:r>
              <a:rPr lang="zh-CN" altLang="en-US" dirty="0" smtClean="0">
                <a:latin typeface="微软雅黑" panose="020B0503020204020204" charset="-122"/>
                <a:ea typeface="微软雅黑" panose="020B0503020204020204" charset="-122"/>
                <a:cs typeface="微软雅黑" panose="020B0503020204020204" charset="-122"/>
              </a:rPr>
              <a:t>使用</a:t>
            </a:r>
            <a:r>
              <a:rPr lang="en-US" altLang="zh-CN" dirty="0">
                <a:latin typeface="微软雅黑" panose="020B0503020204020204" charset="-122"/>
                <a:ea typeface="微软雅黑" panose="020B0503020204020204" charset="-122"/>
                <a:cs typeface="微软雅黑" panose="020B0503020204020204" charset="-122"/>
              </a:rPr>
              <a:t>Linux</a:t>
            </a:r>
            <a:r>
              <a:rPr lang="zh-CN" altLang="en-US" dirty="0">
                <a:latin typeface="微软雅黑" panose="020B0503020204020204" charset="-122"/>
                <a:ea typeface="微软雅黑" panose="020B0503020204020204" charset="-122"/>
                <a:cs typeface="微软雅黑" panose="020B0503020204020204" charset="-122"/>
              </a:rPr>
              <a:t>自身的调度器进行管理，所以相对于</a:t>
            </a:r>
            <a:r>
              <a:rPr lang="en-US" altLang="zh-CN" dirty="0" err="1">
                <a:latin typeface="微软雅黑" panose="020B0503020204020204" charset="-122"/>
                <a:ea typeface="微软雅黑" panose="020B0503020204020204" charset="-122"/>
                <a:cs typeface="微软雅黑" panose="020B0503020204020204" charset="-122"/>
              </a:rPr>
              <a:t>Xen</a:t>
            </a:r>
            <a:r>
              <a:rPr lang="zh-CN" altLang="en-US" dirty="0">
                <a:latin typeface="微软雅黑" panose="020B0503020204020204" charset="-122"/>
                <a:ea typeface="微软雅黑" panose="020B0503020204020204" charset="-122"/>
                <a:cs typeface="微软雅黑" panose="020B0503020204020204" charset="-122"/>
              </a:rPr>
              <a:t>，其核心源码</a:t>
            </a:r>
            <a:r>
              <a:rPr lang="zh-CN" altLang="en-US" dirty="0" smtClean="0">
                <a:latin typeface="微软雅黑" panose="020B0503020204020204" charset="-122"/>
                <a:ea typeface="微软雅黑" panose="020B0503020204020204" charset="-122"/>
                <a:cs typeface="微软雅黑" panose="020B0503020204020204" charset="-122"/>
              </a:rPr>
              <a:t>很少，</a:t>
            </a:r>
            <a:r>
              <a:rPr lang="en-US" altLang="zh-CN" dirty="0" smtClean="0">
                <a:latin typeface="微软雅黑" panose="020B0503020204020204" charset="-122"/>
                <a:ea typeface="微软雅黑" panose="020B0503020204020204" charset="-122"/>
                <a:cs typeface="微软雅黑" panose="020B0503020204020204" charset="-122"/>
              </a:rPr>
              <a:t>KVM</a:t>
            </a:r>
            <a:r>
              <a:rPr lang="zh-CN" altLang="en-US" dirty="0">
                <a:latin typeface="微软雅黑" panose="020B0503020204020204" charset="-122"/>
                <a:ea typeface="微软雅黑" panose="020B0503020204020204" charset="-122"/>
                <a:cs typeface="微软雅黑" panose="020B0503020204020204" charset="-122"/>
              </a:rPr>
              <a:t>的虚拟化需要硬件</a:t>
            </a:r>
            <a:r>
              <a:rPr lang="zh-CN" altLang="en-US" dirty="0" smtClean="0">
                <a:latin typeface="微软雅黑" panose="020B0503020204020204" charset="-122"/>
                <a:ea typeface="微软雅黑" panose="020B0503020204020204" charset="-122"/>
                <a:cs typeface="微软雅黑" panose="020B0503020204020204" charset="-122"/>
              </a:rPr>
              <a:t>支持。</a:t>
            </a:r>
            <a:r>
              <a:rPr lang="zh-CN" altLang="en-US" dirty="0">
                <a:latin typeface="微软雅黑" panose="020B0503020204020204" charset="-122"/>
                <a:ea typeface="微软雅黑" panose="020B0503020204020204" charset="-122"/>
                <a:cs typeface="微软雅黑" panose="020B0503020204020204" charset="-122"/>
              </a:rPr>
              <a:t>它是基于硬件的完全虚拟</a:t>
            </a:r>
            <a:r>
              <a:rPr lang="zh-CN" altLang="en-US" dirty="0" smtClean="0">
                <a:latin typeface="微软雅黑" panose="020B0503020204020204" charset="-122"/>
                <a:ea typeface="微软雅黑" panose="020B0503020204020204" charset="-122"/>
                <a:cs typeface="微软雅黑" panose="020B0503020204020204" charset="-122"/>
              </a:rPr>
              <a:t>化</a:t>
            </a:r>
            <a:r>
              <a:rPr lang="zh-CN" altLang="en-US" dirty="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目前</a:t>
            </a:r>
            <a:r>
              <a:rPr lang="zh-CN" altLang="en-US" dirty="0">
                <a:latin typeface="微软雅黑" panose="020B0503020204020204" charset="-122"/>
                <a:ea typeface="微软雅黑" panose="020B0503020204020204" charset="-122"/>
                <a:cs typeface="微软雅黑" panose="020B0503020204020204" charset="-122"/>
              </a:rPr>
              <a:t>已</a:t>
            </a:r>
            <a:r>
              <a:rPr lang="zh-CN" altLang="en-US" dirty="0" smtClean="0">
                <a:latin typeface="微软雅黑" panose="020B0503020204020204" charset="-122"/>
                <a:ea typeface="微软雅黑" panose="020B0503020204020204" charset="-122"/>
                <a:cs typeface="微软雅黑" panose="020B0503020204020204" charset="-122"/>
              </a:rPr>
              <a:t>成为主流的</a:t>
            </a:r>
            <a:r>
              <a:rPr lang="en-US" altLang="zh-CN" dirty="0" smtClean="0">
                <a:latin typeface="微软雅黑" panose="020B0503020204020204" charset="-122"/>
                <a:ea typeface="微软雅黑" panose="020B0503020204020204" charset="-122"/>
                <a:cs typeface="微软雅黑" panose="020B0503020204020204" charset="-122"/>
              </a:rPr>
              <a:t>VMM</a:t>
            </a:r>
            <a:r>
              <a:rPr lang="zh-CN" altLang="en-US" dirty="0">
                <a:latin typeface="微软雅黑" panose="020B0503020204020204" charset="-122"/>
                <a:ea typeface="微软雅黑" panose="020B0503020204020204" charset="-122"/>
                <a:cs typeface="微软雅黑" panose="020B0503020204020204" charset="-122"/>
              </a:rPr>
              <a:t>之一。</a:t>
            </a:r>
            <a:endParaRPr lang="en-US" altLang="zh-CN" dirty="0" smtClean="0">
              <a:latin typeface="微软雅黑" panose="020B0503020204020204" charset="-122"/>
              <a:ea typeface="微软雅黑" panose="020B0503020204020204" charset="-122"/>
              <a:cs typeface="微软雅黑" panose="020B0503020204020204" charset="-122"/>
            </a:endParaRPr>
          </a:p>
        </p:txBody>
      </p:sp>
      <p:pic>
        <p:nvPicPr>
          <p:cNvPr id="6" name="图片 5"/>
          <p:cNvPicPr/>
          <p:nvPr/>
        </p:nvPicPr>
        <p:blipFill>
          <a:blip r:embed="rId1">
            <a:extLst>
              <a:ext uri="{28A0092B-C50C-407E-A947-70E740481C1C}">
                <a14:useLocalDpi xmlns:a14="http://schemas.microsoft.com/office/drawing/2010/main" val="0"/>
              </a:ext>
            </a:extLst>
          </a:blip>
          <a:srcRect/>
          <a:stretch>
            <a:fillRect/>
          </a:stretch>
        </p:blipFill>
        <p:spPr bwMode="auto">
          <a:xfrm>
            <a:off x="6501127" y="1707478"/>
            <a:ext cx="5453807" cy="4380155"/>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5401" y="628073"/>
            <a:ext cx="9954490" cy="5523345"/>
          </a:xfrm>
        </p:spPr>
        <p:txBody>
          <a:bodyPr vert="horz" lIns="91440" tIns="45720" rIns="91440" bIns="45720" rtlCol="0" anchor="t">
            <a:normAutofit lnSpcReduction="10000"/>
          </a:bodyPr>
          <a:lstStyle/>
          <a:p>
            <a:pPr>
              <a:lnSpc>
                <a:spcPct val="150000"/>
              </a:lnSpc>
            </a:pPr>
            <a:r>
              <a:rPr lang="en-US" altLang="zh-CN">
                <a:latin typeface="微软雅黑" panose="020B0503020204020204" charset="-122"/>
                <a:ea typeface="微软雅黑" panose="020B0503020204020204" charset="-122"/>
                <a:cs typeface="微软雅黑" panose="020B0503020204020204" charset="-122"/>
              </a:rPr>
              <a:t>Kernel-based Virtual Machine</a:t>
            </a:r>
            <a:r>
              <a:rPr lang="zh-CN" altLang="en-US" dirty="0">
                <a:latin typeface="微软雅黑" panose="020B0503020204020204" charset="-122"/>
                <a:ea typeface="微软雅黑" panose="020B0503020204020204" charset="-122"/>
                <a:cs typeface="微软雅黑" panose="020B0503020204020204" charset="-122"/>
              </a:rPr>
              <a:t>的简称，是一个开源的系统虚拟化模块，自</a:t>
            </a:r>
            <a:r>
              <a:rPr lang="en-US" altLang="zh-CN" dirty="0">
                <a:latin typeface="微软雅黑" panose="020B0503020204020204" charset="-122"/>
                <a:ea typeface="微软雅黑" panose="020B0503020204020204" charset="-122"/>
                <a:cs typeface="微软雅黑" panose="020B0503020204020204" charset="-122"/>
              </a:rPr>
              <a:t>Linux 2.6.20</a:t>
            </a:r>
            <a:r>
              <a:rPr lang="zh-CN" altLang="en-US" dirty="0">
                <a:latin typeface="微软雅黑" panose="020B0503020204020204" charset="-122"/>
                <a:ea typeface="微软雅黑" panose="020B0503020204020204" charset="-122"/>
                <a:cs typeface="微软雅黑" panose="020B0503020204020204" charset="-122"/>
              </a:rPr>
              <a:t>之后集成在</a:t>
            </a:r>
            <a:r>
              <a:rPr lang="en-US" altLang="zh-CN" dirty="0">
                <a:latin typeface="微软雅黑" panose="020B0503020204020204" charset="-122"/>
                <a:ea typeface="微软雅黑" panose="020B0503020204020204" charset="-122"/>
                <a:cs typeface="微软雅黑" panose="020B0503020204020204" charset="-122"/>
              </a:rPr>
              <a:t>Linux</a:t>
            </a:r>
            <a:r>
              <a:rPr lang="zh-CN" altLang="en-US" dirty="0">
                <a:latin typeface="微软雅黑" panose="020B0503020204020204" charset="-122"/>
                <a:ea typeface="微软雅黑" panose="020B0503020204020204" charset="-122"/>
                <a:cs typeface="微软雅黑" panose="020B0503020204020204" charset="-122"/>
              </a:rPr>
              <a:t>的各个主要发行版本中。它使用</a:t>
            </a:r>
            <a:r>
              <a:rPr lang="en-US" altLang="zh-CN" dirty="0">
                <a:latin typeface="微软雅黑" panose="020B0503020204020204" charset="-122"/>
                <a:ea typeface="微软雅黑" panose="020B0503020204020204" charset="-122"/>
                <a:cs typeface="微软雅黑" panose="020B0503020204020204" charset="-122"/>
              </a:rPr>
              <a:t>Linux</a:t>
            </a:r>
            <a:r>
              <a:rPr lang="zh-CN" altLang="en-US" dirty="0">
                <a:latin typeface="微软雅黑" panose="020B0503020204020204" charset="-122"/>
                <a:ea typeface="微软雅黑" panose="020B0503020204020204" charset="-122"/>
                <a:cs typeface="微软雅黑" panose="020B0503020204020204" charset="-122"/>
              </a:rPr>
              <a:t>自身的调度器进行管理，所以相对于</a:t>
            </a:r>
            <a:r>
              <a:rPr lang="en-US" altLang="zh-CN" dirty="0" err="1">
                <a:latin typeface="微软雅黑" panose="020B0503020204020204" charset="-122"/>
                <a:ea typeface="微软雅黑" panose="020B0503020204020204" charset="-122"/>
                <a:cs typeface="微软雅黑" panose="020B0503020204020204" charset="-122"/>
              </a:rPr>
              <a:t>Xen</a:t>
            </a:r>
            <a:r>
              <a:rPr lang="zh-CN" altLang="en-US" dirty="0">
                <a:latin typeface="微软雅黑" panose="020B0503020204020204" charset="-122"/>
                <a:ea typeface="微软雅黑" panose="020B0503020204020204" charset="-122"/>
                <a:cs typeface="微软雅黑" panose="020B0503020204020204" charset="-122"/>
              </a:rPr>
              <a:t>，其核心源码很少。</a:t>
            </a:r>
            <a:r>
              <a:rPr lang="en-US" altLang="zh-CN" dirty="0">
                <a:latin typeface="微软雅黑" panose="020B0503020204020204" charset="-122"/>
                <a:ea typeface="微软雅黑" panose="020B0503020204020204" charset="-122"/>
                <a:cs typeface="微软雅黑" panose="020B0503020204020204" charset="-122"/>
              </a:rPr>
              <a:t>KVM</a:t>
            </a:r>
            <a:r>
              <a:rPr lang="zh-CN" altLang="en-US" dirty="0">
                <a:latin typeface="微软雅黑" panose="020B0503020204020204" charset="-122"/>
                <a:ea typeface="微软雅黑" panose="020B0503020204020204" charset="-122"/>
                <a:cs typeface="微软雅黑" panose="020B0503020204020204" charset="-122"/>
              </a:rPr>
              <a:t>已成为学术界的主流</a:t>
            </a:r>
            <a:r>
              <a:rPr lang="en-US" altLang="zh-CN" dirty="0">
                <a:latin typeface="微软雅黑" panose="020B0503020204020204" charset="-122"/>
                <a:ea typeface="微软雅黑" panose="020B0503020204020204" charset="-122"/>
                <a:cs typeface="微软雅黑" panose="020B0503020204020204" charset="-122"/>
              </a:rPr>
              <a:t>VMM</a:t>
            </a:r>
            <a:r>
              <a:rPr lang="zh-CN" altLang="en-US" dirty="0">
                <a:latin typeface="微软雅黑" panose="020B0503020204020204" charset="-122"/>
                <a:ea typeface="微软雅黑" panose="020B0503020204020204" charset="-122"/>
                <a:cs typeface="微软雅黑" panose="020B0503020204020204" charset="-122"/>
              </a:rPr>
              <a:t>之一。</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KVM</a:t>
            </a:r>
            <a:r>
              <a:rPr lang="zh-CN" altLang="en-US" dirty="0">
                <a:latin typeface="微软雅黑" panose="020B0503020204020204" charset="-122"/>
                <a:ea typeface="微软雅黑" panose="020B0503020204020204" charset="-122"/>
                <a:cs typeface="微软雅黑" panose="020B0503020204020204" charset="-122"/>
              </a:rPr>
              <a:t>的虚拟化需要硬件支持（如</a:t>
            </a:r>
            <a:r>
              <a:rPr lang="en-US" altLang="zh-CN" dirty="0">
                <a:latin typeface="微软雅黑" panose="020B0503020204020204" charset="-122"/>
                <a:ea typeface="微软雅黑" panose="020B0503020204020204" charset="-122"/>
                <a:cs typeface="微软雅黑" panose="020B0503020204020204" charset="-122"/>
              </a:rPr>
              <a:t>Intel VT</a:t>
            </a:r>
            <a:r>
              <a:rPr lang="zh-CN" altLang="en-US" dirty="0">
                <a:latin typeface="微软雅黑" panose="020B0503020204020204" charset="-122"/>
                <a:ea typeface="微软雅黑" panose="020B0503020204020204" charset="-122"/>
                <a:cs typeface="微软雅黑" panose="020B0503020204020204" charset="-122"/>
              </a:rPr>
              <a:t>技术或者</a:t>
            </a:r>
            <a:r>
              <a:rPr lang="en-US" altLang="zh-CN" dirty="0">
                <a:latin typeface="微软雅黑" panose="020B0503020204020204" charset="-122"/>
                <a:ea typeface="微软雅黑" panose="020B0503020204020204" charset="-122"/>
                <a:cs typeface="微软雅黑" panose="020B0503020204020204" charset="-122"/>
              </a:rPr>
              <a:t>AMD V</a:t>
            </a:r>
            <a:r>
              <a:rPr lang="zh-CN" altLang="en-US" dirty="0">
                <a:latin typeface="微软雅黑" panose="020B0503020204020204" charset="-122"/>
                <a:ea typeface="微软雅黑" panose="020B0503020204020204" charset="-122"/>
                <a:cs typeface="微软雅黑" panose="020B0503020204020204" charset="-122"/>
              </a:rPr>
              <a:t>技术</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。是基于硬件的完全虚拟化。而</a:t>
            </a:r>
            <a:r>
              <a:rPr lang="en-US" altLang="zh-CN" dirty="0" err="1">
                <a:latin typeface="微软雅黑" panose="020B0503020204020204" charset="-122"/>
                <a:ea typeface="微软雅黑" panose="020B0503020204020204" charset="-122"/>
                <a:cs typeface="微软雅黑" panose="020B0503020204020204" charset="-122"/>
              </a:rPr>
              <a:t>Xen</a:t>
            </a:r>
            <a:r>
              <a:rPr lang="zh-CN" altLang="en-US" dirty="0">
                <a:latin typeface="微软雅黑" panose="020B0503020204020204" charset="-122"/>
                <a:ea typeface="微软雅黑" panose="020B0503020204020204" charset="-122"/>
                <a:cs typeface="微软雅黑" panose="020B0503020204020204" charset="-122"/>
              </a:rPr>
              <a:t>早期则是基于软件模拟的</a:t>
            </a:r>
            <a:r>
              <a:rPr lang="en-US" altLang="zh-CN" dirty="0">
                <a:latin typeface="微软雅黑" panose="020B0503020204020204" charset="-122"/>
                <a:ea typeface="微软雅黑" panose="020B0503020204020204" charset="-122"/>
                <a:cs typeface="微软雅黑" panose="020B0503020204020204" charset="-122"/>
              </a:rPr>
              <a:t>Para-Virtualization</a:t>
            </a:r>
            <a:r>
              <a:rPr lang="zh-CN" altLang="en-US" dirty="0">
                <a:latin typeface="微软雅黑" panose="020B0503020204020204" charset="-122"/>
                <a:ea typeface="微软雅黑" panose="020B0503020204020204" charset="-122"/>
                <a:cs typeface="微软雅黑" panose="020B0503020204020204" charset="-122"/>
              </a:rPr>
              <a:t>，新版本则是基于硬件支持的完全虚拟化。但</a:t>
            </a:r>
            <a:r>
              <a:rPr lang="en-US" altLang="zh-CN" dirty="0" err="1">
                <a:latin typeface="微软雅黑" panose="020B0503020204020204" charset="-122"/>
                <a:ea typeface="微软雅黑" panose="020B0503020204020204" charset="-122"/>
                <a:cs typeface="微软雅黑" panose="020B0503020204020204" charset="-122"/>
              </a:rPr>
              <a:t>Xen</a:t>
            </a:r>
            <a:r>
              <a:rPr lang="zh-CN" altLang="en-US" dirty="0">
                <a:latin typeface="微软雅黑" panose="020B0503020204020204" charset="-122"/>
                <a:ea typeface="微软雅黑" panose="020B0503020204020204" charset="-122"/>
                <a:cs typeface="微软雅黑" panose="020B0503020204020204" charset="-122"/>
              </a:rPr>
              <a:t>本身有自己的进程调度器，存储管理模块等，所以代码较为庞大。广为流传的商业系统虚拟化软件</a:t>
            </a:r>
            <a:r>
              <a:rPr lang="en-US" altLang="zh-CN" dirty="0">
                <a:latin typeface="微软雅黑" panose="020B0503020204020204" charset="-122"/>
                <a:ea typeface="微软雅黑" panose="020B0503020204020204" charset="-122"/>
                <a:cs typeface="微软雅黑" panose="020B0503020204020204" charset="-122"/>
              </a:rPr>
              <a:t>VMware ESX</a:t>
            </a:r>
            <a:r>
              <a:rPr lang="zh-CN" altLang="en-US" dirty="0">
                <a:latin typeface="微软雅黑" panose="020B0503020204020204" charset="-122"/>
                <a:ea typeface="微软雅黑" panose="020B0503020204020204" charset="-122"/>
                <a:cs typeface="微软雅黑" panose="020B0503020204020204" charset="-122"/>
              </a:rPr>
              <a:t>系列是基于软件模拟的</a:t>
            </a:r>
            <a:r>
              <a:rPr lang="en-US" altLang="zh-CN" dirty="0">
                <a:latin typeface="微软雅黑" panose="020B0503020204020204" charset="-122"/>
                <a:ea typeface="微软雅黑" panose="020B0503020204020204" charset="-122"/>
                <a:cs typeface="微软雅黑" panose="020B0503020204020204" charset="-122"/>
              </a:rPr>
              <a:t>Full-Virtualization</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5401" y="628073"/>
            <a:ext cx="9954490" cy="5523345"/>
          </a:xfrm>
        </p:spPr>
        <p:txBody>
          <a:bodyPr vert="horz" lIns="91440" tIns="45720" rIns="91440" bIns="45720" rtlCol="0" anchor="t">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前不久，</a:t>
            </a:r>
            <a:r>
              <a:rPr lang="en-US" altLang="zh-CN" dirty="0">
                <a:latin typeface="微软雅黑" panose="020B0503020204020204" charset="-122"/>
                <a:ea typeface="微软雅黑" panose="020B0503020204020204" charset="-122"/>
                <a:cs typeface="微软雅黑" panose="020B0503020204020204" charset="-122"/>
              </a:rPr>
              <a:t>IBM</a:t>
            </a:r>
            <a:r>
              <a:rPr lang="zh-CN" altLang="en-US" dirty="0">
                <a:latin typeface="微软雅黑" panose="020B0503020204020204" charset="-122"/>
                <a:ea typeface="微软雅黑" panose="020B0503020204020204" charset="-122"/>
                <a:cs typeface="微软雅黑" panose="020B0503020204020204" charset="-122"/>
              </a:rPr>
              <a:t>发布了新版</a:t>
            </a:r>
            <a:r>
              <a:rPr lang="en-US" altLang="zh-CN" dirty="0" err="1">
                <a:latin typeface="微软雅黑" panose="020B0503020204020204" charset="-122"/>
                <a:ea typeface="微软雅黑" panose="020B0503020204020204" charset="-122"/>
                <a:cs typeface="微软雅黑" panose="020B0503020204020204" charset="-122"/>
              </a:rPr>
              <a:t>VMControl</a:t>
            </a:r>
            <a:r>
              <a:rPr lang="en-US" altLang="zh-CN" dirty="0">
                <a:latin typeface="微软雅黑" panose="020B0503020204020204" charset="-122"/>
                <a:ea typeface="微软雅黑" panose="020B0503020204020204" charset="-122"/>
                <a:cs typeface="微软雅黑" panose="020B0503020204020204" charset="-122"/>
              </a:rPr>
              <a:t> 2.4</a:t>
            </a:r>
            <a:r>
              <a:rPr lang="zh-CN" altLang="en-US" dirty="0">
                <a:latin typeface="微软雅黑" panose="020B0503020204020204" charset="-122"/>
                <a:ea typeface="微软雅黑" panose="020B0503020204020204" charset="-122"/>
                <a:cs typeface="微软雅黑" panose="020B0503020204020204" charset="-122"/>
              </a:rPr>
              <a:t>，可管理</a:t>
            </a:r>
            <a:r>
              <a:rPr lang="en-US" altLang="zh-CN" dirty="0">
                <a:latin typeface="微软雅黑" panose="020B0503020204020204" charset="-122"/>
                <a:ea typeface="微软雅黑" panose="020B0503020204020204" charset="-122"/>
                <a:cs typeface="微软雅黑" panose="020B0503020204020204" charset="-122"/>
              </a:rPr>
              <a:t>KVM</a:t>
            </a:r>
            <a:r>
              <a:rPr lang="zh-CN" altLang="en-US" dirty="0">
                <a:latin typeface="微软雅黑" panose="020B0503020204020204" charset="-122"/>
                <a:ea typeface="微软雅黑" panose="020B0503020204020204" charset="-122"/>
                <a:cs typeface="微软雅黑" panose="020B0503020204020204" charset="-122"/>
              </a:rPr>
              <a:t>与其他</a:t>
            </a:r>
            <a:r>
              <a:rPr lang="en-US" altLang="zh-CN" dirty="0">
                <a:latin typeface="微软雅黑" panose="020B0503020204020204" charset="-122"/>
                <a:ea typeface="微软雅黑" panose="020B0503020204020204" charset="-122"/>
                <a:cs typeface="微软雅黑" panose="020B0503020204020204" charset="-122"/>
              </a:rPr>
              <a:t>hypervisor</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VMControl</a:t>
            </a:r>
            <a:r>
              <a:rPr lang="zh-CN" altLang="en-US" dirty="0">
                <a:latin typeface="微软雅黑" panose="020B0503020204020204" charset="-122"/>
                <a:ea typeface="微软雅黑" panose="020B0503020204020204" charset="-122"/>
                <a:cs typeface="微软雅黑" panose="020B0503020204020204" charset="-122"/>
              </a:rPr>
              <a:t>即能管理物理资源也能管理虚拟资源，还能管理异构</a:t>
            </a:r>
            <a:r>
              <a:rPr lang="en-US" altLang="zh-CN" dirty="0">
                <a:latin typeface="微软雅黑" panose="020B0503020204020204" charset="-122"/>
                <a:ea typeface="微软雅黑" panose="020B0503020204020204" charset="-122"/>
                <a:cs typeface="微软雅黑" panose="020B0503020204020204" charset="-122"/>
              </a:rPr>
              <a:t>hypervisor</a:t>
            </a:r>
            <a:r>
              <a:rPr lang="zh-CN" altLang="en-US" dirty="0">
                <a:latin typeface="微软雅黑" panose="020B0503020204020204" charset="-122"/>
                <a:ea typeface="微软雅黑" panose="020B0503020204020204" charset="-122"/>
                <a:cs typeface="微软雅黑" panose="020B0503020204020204" charset="-122"/>
              </a:rPr>
              <a:t>。用户在现有运行</a:t>
            </a:r>
            <a:r>
              <a:rPr lang="en-US" altLang="zh-CN" dirty="0">
                <a:latin typeface="微软雅黑" panose="020B0503020204020204" charset="-122"/>
                <a:ea typeface="微软雅黑" panose="020B0503020204020204" charset="-122"/>
                <a:cs typeface="微软雅黑" panose="020B0503020204020204" charset="-122"/>
              </a:rPr>
              <a:t>VMware</a:t>
            </a:r>
            <a:r>
              <a:rPr lang="zh-CN" altLang="en-US" dirty="0">
                <a:latin typeface="微软雅黑" panose="020B0503020204020204" charset="-122"/>
                <a:ea typeface="微软雅黑" panose="020B0503020204020204" charset="-122"/>
                <a:cs typeface="微软雅黑" panose="020B0503020204020204" charset="-122"/>
              </a:rPr>
              <a:t>的环境中再安装</a:t>
            </a:r>
            <a:r>
              <a:rPr lang="en-US" altLang="zh-CN" dirty="0">
                <a:latin typeface="微软雅黑" panose="020B0503020204020204" charset="-122"/>
                <a:ea typeface="微软雅黑" panose="020B0503020204020204" charset="-122"/>
                <a:cs typeface="微软雅黑" panose="020B0503020204020204" charset="-122"/>
              </a:rPr>
              <a:t>KVM</a:t>
            </a:r>
            <a:r>
              <a:rPr lang="zh-CN" altLang="en-US" dirty="0">
                <a:latin typeface="微软雅黑" panose="020B0503020204020204" charset="-122"/>
                <a:ea typeface="微软雅黑" panose="020B0503020204020204" charset="-122"/>
                <a:cs typeface="微软雅黑" panose="020B0503020204020204" charset="-122"/>
              </a:rPr>
              <a:t>，管理也无压力。</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VMControl</a:t>
            </a:r>
            <a:r>
              <a:rPr lang="en-US" altLang="zh-CN" dirty="0">
                <a:latin typeface="微软雅黑" panose="020B0503020204020204" charset="-122"/>
                <a:ea typeface="微软雅黑" panose="020B0503020204020204" charset="-122"/>
                <a:cs typeface="微软雅黑" panose="020B0503020204020204" charset="-122"/>
              </a:rPr>
              <a:t> 2.4</a:t>
            </a:r>
            <a:r>
              <a:rPr lang="zh-CN" altLang="en-US" dirty="0">
                <a:latin typeface="微软雅黑" panose="020B0503020204020204" charset="-122"/>
                <a:ea typeface="微软雅黑" panose="020B0503020204020204" charset="-122"/>
                <a:cs typeface="微软雅黑" panose="020B0503020204020204" charset="-122"/>
              </a:rPr>
              <a:t>允许跨平台跨</a:t>
            </a:r>
            <a:r>
              <a:rPr lang="en-US" altLang="zh-CN" dirty="0">
                <a:latin typeface="微软雅黑" panose="020B0503020204020204" charset="-122"/>
                <a:ea typeface="微软雅黑" panose="020B0503020204020204" charset="-122"/>
                <a:cs typeface="微软雅黑" panose="020B0503020204020204" charset="-122"/>
              </a:rPr>
              <a:t>hypervisor</a:t>
            </a:r>
            <a:r>
              <a:rPr lang="zh-CN" altLang="en-US" dirty="0">
                <a:latin typeface="微软雅黑" panose="020B0503020204020204" charset="-122"/>
                <a:ea typeface="微软雅黑" panose="020B0503020204020204" charset="-122"/>
                <a:cs typeface="微软雅黑" panose="020B0503020204020204" charset="-122"/>
              </a:rPr>
              <a:t>的镜像管理，降低了复杂性、提升了生产效率。该软件支持</a:t>
            </a:r>
            <a:r>
              <a:rPr lang="en-US" altLang="zh-CN" dirty="0">
                <a:latin typeface="微软雅黑" panose="020B0503020204020204" charset="-122"/>
                <a:ea typeface="微软雅黑" panose="020B0503020204020204" charset="-122"/>
                <a:cs typeface="微软雅黑" panose="020B0503020204020204" charset="-122"/>
              </a:rPr>
              <a:t>IBM </a:t>
            </a:r>
            <a:r>
              <a:rPr lang="en-US" altLang="zh-CN" dirty="0" err="1">
                <a:latin typeface="微软雅黑" panose="020B0503020204020204" charset="-122"/>
                <a:ea typeface="微软雅黑" panose="020B0503020204020204" charset="-122"/>
                <a:cs typeface="微软雅黑" panose="020B0503020204020204" charset="-122"/>
              </a:rPr>
              <a:t>PowerVM</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z/VM VMware</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Microsoft </a:t>
            </a:r>
            <a:r>
              <a:rPr lang="en-US" altLang="zh-CN" dirty="0" err="1">
                <a:latin typeface="微软雅黑" panose="020B0503020204020204" charset="-122"/>
                <a:ea typeface="微软雅黑" panose="020B0503020204020204" charset="-122"/>
                <a:cs typeface="微软雅黑" panose="020B0503020204020204" charset="-122"/>
              </a:rPr>
              <a:t>Xen</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与</a:t>
            </a:r>
            <a:r>
              <a:rPr lang="en-US" altLang="zh-CN" dirty="0">
                <a:latin typeface="微软雅黑" panose="020B0503020204020204" charset="-122"/>
                <a:ea typeface="微软雅黑" panose="020B0503020204020204" charset="-122"/>
                <a:cs typeface="微软雅黑" panose="020B0503020204020204" charset="-122"/>
              </a:rPr>
              <a:t>KVM</a:t>
            </a:r>
            <a:r>
              <a:rPr lang="zh-CN" altLang="en-US" dirty="0">
                <a:latin typeface="微软雅黑" panose="020B0503020204020204" charset="-122"/>
                <a:ea typeface="微软雅黑" panose="020B0503020204020204" charset="-122"/>
                <a:cs typeface="微软雅黑" panose="020B0503020204020204" charset="-122"/>
              </a:rPr>
              <a:t>服务器虚拟机技术。</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5401" y="628073"/>
            <a:ext cx="9954490" cy="5523345"/>
          </a:xfrm>
        </p:spPr>
        <p:txBody>
          <a:bodyPr vert="horz" lIns="91440" tIns="45720" rIns="91440" bIns="45720" rtlCol="0" anchor="t">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主要分为三个版本：</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VMControl</a:t>
            </a:r>
            <a:r>
              <a:rPr lang="en-US" altLang="zh-CN" dirty="0">
                <a:latin typeface="微软雅黑" panose="020B0503020204020204" charset="-122"/>
                <a:ea typeface="微软雅黑" panose="020B0503020204020204" charset="-122"/>
                <a:cs typeface="微软雅黑" panose="020B0503020204020204" charset="-122"/>
              </a:rPr>
              <a:t> Express Edition</a:t>
            </a:r>
            <a:r>
              <a:rPr lang="zh-CN" altLang="en-US" dirty="0">
                <a:latin typeface="微软雅黑" panose="020B0503020204020204" charset="-122"/>
                <a:ea typeface="微软雅黑" panose="020B0503020204020204" charset="-122"/>
                <a:cs typeface="微软雅黑" panose="020B0503020204020204" charset="-122"/>
              </a:rPr>
              <a:t>：轻松管理虚拟机。发现虚拟化资源，了解系统运作情况，并能虚拟工作负载。包括查看、创建、修改与删除虚拟机；开启、停止与迁移虚拟机，以及管理多</a:t>
            </a:r>
            <a:r>
              <a:rPr lang="en-US" altLang="zh-CN" dirty="0">
                <a:latin typeface="微软雅黑" panose="020B0503020204020204" charset="-122"/>
                <a:ea typeface="微软雅黑" panose="020B0503020204020204" charset="-122"/>
                <a:cs typeface="微软雅黑" panose="020B0503020204020204" charset="-122"/>
              </a:rPr>
              <a:t>hypervisor</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VMControl</a:t>
            </a:r>
            <a:r>
              <a:rPr lang="en-US" altLang="zh-CN" dirty="0">
                <a:latin typeface="微软雅黑" panose="020B0503020204020204" charset="-122"/>
                <a:ea typeface="微软雅黑" panose="020B0503020204020204" charset="-122"/>
                <a:cs typeface="微软雅黑" panose="020B0503020204020204" charset="-122"/>
              </a:rPr>
              <a:t> Standard Edition</a:t>
            </a:r>
            <a:r>
              <a:rPr lang="zh-CN" altLang="en-US" dirty="0">
                <a:latin typeface="微软雅黑" panose="020B0503020204020204" charset="-122"/>
                <a:ea typeface="微软雅黑" panose="020B0503020204020204" charset="-122"/>
                <a:cs typeface="微软雅黑" panose="020B0503020204020204" charset="-122"/>
              </a:rPr>
              <a:t>：侧重管理虚拟机镜像。添加对虚拟镜像库的完整支持，包括创建、捕捉、输入和部署镜像。自动化资源配置并能移动资源。</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VMControl</a:t>
            </a:r>
            <a:r>
              <a:rPr lang="en-US" altLang="zh-CN" dirty="0">
                <a:latin typeface="微软雅黑" panose="020B0503020204020204" charset="-122"/>
                <a:ea typeface="微软雅黑" panose="020B0503020204020204" charset="-122"/>
                <a:cs typeface="微软雅黑" panose="020B0503020204020204" charset="-122"/>
              </a:rPr>
              <a:t> Enterprise Edition</a:t>
            </a:r>
            <a:r>
              <a:rPr lang="zh-CN" altLang="en-US" dirty="0">
                <a:latin typeface="微软雅黑" panose="020B0503020204020204" charset="-122"/>
                <a:ea typeface="微软雅黑" panose="020B0503020204020204" charset="-122"/>
                <a:cs typeface="微软雅黑" panose="020B0503020204020204" charset="-122"/>
              </a:rPr>
              <a:t>：自动化工作负载配置。创建并启用系统池管理，自动移动工作负载，完全支持</a:t>
            </a:r>
            <a:r>
              <a:rPr lang="en-US" altLang="zh-CN" dirty="0">
                <a:latin typeface="微软雅黑" panose="020B0503020204020204" charset="-122"/>
                <a:ea typeface="微软雅黑" panose="020B0503020204020204" charset="-122"/>
                <a:cs typeface="微软雅黑" panose="020B0503020204020204" charset="-122"/>
              </a:rPr>
              <a:t>KVM</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01423"/>
            <a:ext cx="9601196" cy="1303867"/>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OpenVZ</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748145" y="1737417"/>
            <a:ext cx="5347855" cy="4522409"/>
          </a:xfrm>
        </p:spPr>
        <p:txBody>
          <a:bodyPr>
            <a:normAutofit/>
          </a:bodyPr>
          <a:lstStyle/>
          <a:p>
            <a:pPr marL="0" indent="0">
              <a:lnSpc>
                <a:spcPct val="150000"/>
              </a:lnSpc>
              <a:buNone/>
            </a:pPr>
            <a:r>
              <a:rPr lang="zh-CN" altLang="en-US" dirty="0" smtClean="0">
                <a:latin typeface="微软雅黑" panose="020B0503020204020204" charset="-122"/>
                <a:ea typeface="微软雅黑" panose="020B0503020204020204" charset="-122"/>
                <a:cs typeface="微软雅黑" panose="020B0503020204020204" charset="-122"/>
              </a:rPr>
              <a:t>        </a:t>
            </a:r>
            <a:r>
              <a:rPr lang="en-US" altLang="zh-CN" dirty="0" err="1">
                <a:latin typeface="微软雅黑" panose="020B0503020204020204" charset="-122"/>
                <a:ea typeface="微软雅黑" panose="020B0503020204020204" charset="-122"/>
                <a:cs typeface="微软雅黑" panose="020B0503020204020204" charset="-122"/>
              </a:rPr>
              <a:t>OpenVZ</a:t>
            </a:r>
            <a:r>
              <a:rPr lang="zh-CN" altLang="en-US" dirty="0">
                <a:latin typeface="微软雅黑" panose="020B0503020204020204" charset="-122"/>
                <a:ea typeface="微软雅黑" panose="020B0503020204020204" charset="-122"/>
                <a:cs typeface="微软雅黑" panose="020B0503020204020204" charset="-122"/>
              </a:rPr>
              <a:t>是基于</a:t>
            </a:r>
            <a:r>
              <a:rPr lang="en-US" altLang="zh-CN" dirty="0">
                <a:latin typeface="微软雅黑" panose="020B0503020204020204" charset="-122"/>
                <a:ea typeface="微软雅黑" panose="020B0503020204020204" charset="-122"/>
                <a:cs typeface="微软雅黑" panose="020B0503020204020204" charset="-122"/>
              </a:rPr>
              <a:t>Linux</a:t>
            </a:r>
            <a:r>
              <a:rPr lang="zh-CN" altLang="en-US" dirty="0">
                <a:latin typeface="微软雅黑" panose="020B0503020204020204" charset="-122"/>
                <a:ea typeface="微软雅黑" panose="020B0503020204020204" charset="-122"/>
                <a:cs typeface="微软雅黑" panose="020B0503020204020204" charset="-122"/>
              </a:rPr>
              <a:t>内核和作业系统的操作系统级虚拟化技术。</a:t>
            </a:r>
            <a:r>
              <a:rPr lang="en-US" altLang="zh-CN" dirty="0" err="1">
                <a:latin typeface="微软雅黑" panose="020B0503020204020204" charset="-122"/>
                <a:ea typeface="微软雅黑" panose="020B0503020204020204" charset="-122"/>
                <a:cs typeface="微软雅黑" panose="020B0503020204020204" charset="-122"/>
              </a:rPr>
              <a:t>OpenVZ</a:t>
            </a:r>
            <a:r>
              <a:rPr lang="zh-CN" altLang="en-US" dirty="0">
                <a:latin typeface="微软雅黑" panose="020B0503020204020204" charset="-122"/>
                <a:ea typeface="微软雅黑" panose="020B0503020204020204" charset="-122"/>
                <a:cs typeface="微软雅黑" panose="020B0503020204020204" charset="-122"/>
              </a:rPr>
              <a:t>允许物理服务器运行多个操作系统，被称为虚拟专用服务器（</a:t>
            </a:r>
            <a:r>
              <a:rPr lang="en-US" altLang="zh-CN" dirty="0">
                <a:latin typeface="微软雅黑" panose="020B0503020204020204" charset="-122"/>
                <a:ea typeface="微软雅黑" panose="020B0503020204020204" charset="-122"/>
                <a:cs typeface="微软雅黑" panose="020B0503020204020204" charset="-122"/>
              </a:rPr>
              <a:t>VPS</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Virtual Private Server</a:t>
            </a:r>
            <a:r>
              <a:rPr lang="zh-CN" altLang="en-US" dirty="0">
                <a:latin typeface="微软雅黑" panose="020B0503020204020204" charset="-122"/>
                <a:ea typeface="微软雅黑" panose="020B0503020204020204" charset="-122"/>
                <a:cs typeface="微软雅黑" panose="020B0503020204020204" charset="-122"/>
              </a:rPr>
              <a:t>）或虚拟环境（</a:t>
            </a:r>
            <a:r>
              <a:rPr lang="en-US" altLang="zh-CN" dirty="0">
                <a:latin typeface="微软雅黑" panose="020B0503020204020204" charset="-122"/>
                <a:ea typeface="微软雅黑" panose="020B0503020204020204" charset="-122"/>
                <a:cs typeface="微软雅黑" panose="020B0503020204020204" charset="-122"/>
              </a:rPr>
              <a:t>VE, Virtual Environment</a:t>
            </a:r>
            <a:r>
              <a:rPr lang="zh-CN" altLang="en-US" dirty="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p:txBody>
      </p:sp>
      <p:pic>
        <p:nvPicPr>
          <p:cNvPr id="5" name="图片 4"/>
          <p:cNvPicPr/>
          <p:nvPr/>
        </p:nvPicPr>
        <p:blipFill>
          <a:blip r:embed="rId1" cstate="print">
            <a:extLst>
              <a:ext uri="{28A0092B-C50C-407E-A947-70E740481C1C}">
                <a14:useLocalDpi xmlns:a14="http://schemas.microsoft.com/office/drawing/2010/main" val="0"/>
              </a:ext>
            </a:extLst>
          </a:blip>
          <a:stretch>
            <a:fillRect/>
          </a:stretch>
        </p:blipFill>
        <p:spPr>
          <a:xfrm>
            <a:off x="6096000" y="1920685"/>
            <a:ext cx="6096000" cy="3836647"/>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5401" y="628073"/>
            <a:ext cx="9954490" cy="5523345"/>
          </a:xfrm>
        </p:spPr>
        <p:txBody>
          <a:bodyPr vert="horz" lIns="91440" tIns="45720" rIns="91440" bIns="45720" rtlCol="0" anchor="t">
            <a:normAutofit/>
          </a:bodyPr>
          <a:lstStyle/>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OpenVZ</a:t>
            </a:r>
            <a:r>
              <a:rPr lang="zh-CN" altLang="en-US" dirty="0">
                <a:latin typeface="微软雅黑" panose="020B0503020204020204" charset="-122"/>
                <a:ea typeface="微软雅黑" panose="020B0503020204020204" charset="-122"/>
                <a:cs typeface="微软雅黑" panose="020B0503020204020204" charset="-122"/>
              </a:rPr>
              <a:t>是开源软件，是基于</a:t>
            </a:r>
            <a:r>
              <a:rPr lang="en-US" altLang="zh-CN" dirty="0">
                <a:latin typeface="微软雅黑" panose="020B0503020204020204" charset="-122"/>
                <a:ea typeface="微软雅黑" panose="020B0503020204020204" charset="-122"/>
                <a:cs typeface="微软雅黑" panose="020B0503020204020204" charset="-122"/>
              </a:rPr>
              <a:t>Linux</a:t>
            </a:r>
            <a:r>
              <a:rPr lang="zh-CN" altLang="en-US" dirty="0">
                <a:latin typeface="微软雅黑" panose="020B0503020204020204" charset="-122"/>
                <a:ea typeface="微软雅黑" panose="020B0503020204020204" charset="-122"/>
                <a:cs typeface="微软雅黑" panose="020B0503020204020204" charset="-122"/>
              </a:rPr>
              <a:t>平台的操作系统级服务器虚拟化解决方案。</a:t>
            </a:r>
            <a:r>
              <a:rPr lang="en-US" altLang="zh-CN" dirty="0" err="1">
                <a:latin typeface="微软雅黑" panose="020B0503020204020204" charset="-122"/>
                <a:ea typeface="微软雅黑" panose="020B0503020204020204" charset="-122"/>
                <a:cs typeface="微软雅黑" panose="020B0503020204020204" charset="-122"/>
              </a:rPr>
              <a:t>OpenVZ</a:t>
            </a:r>
            <a:r>
              <a:rPr lang="zh-CN" altLang="en-US" dirty="0">
                <a:latin typeface="微软雅黑" panose="020B0503020204020204" charset="-122"/>
                <a:ea typeface="微软雅黑" panose="020B0503020204020204" charset="-122"/>
                <a:cs typeface="微软雅黑" panose="020B0503020204020204" charset="-122"/>
              </a:rPr>
              <a:t>采用</a:t>
            </a:r>
            <a:r>
              <a:rPr lang="en-US" altLang="zh-CN" dirty="0" err="1">
                <a:latin typeface="微软雅黑" panose="020B0503020204020204" charset="-122"/>
                <a:ea typeface="微软雅黑" panose="020B0503020204020204" charset="-122"/>
                <a:cs typeface="微软雅黑" panose="020B0503020204020204" charset="-122"/>
              </a:rPr>
              <a:t>SWsoft</a:t>
            </a:r>
            <a:r>
              <a:rPr lang="zh-CN" altLang="en-US" dirty="0">
                <a:latin typeface="微软雅黑" panose="020B0503020204020204" charset="-122"/>
                <a:ea typeface="微软雅黑" panose="020B0503020204020204" charset="-122"/>
                <a:cs typeface="微软雅黑" panose="020B0503020204020204" charset="-122"/>
              </a:rPr>
              <a:t>的</a:t>
            </a:r>
            <a:r>
              <a:rPr lang="en-US" altLang="zh-CN" dirty="0" err="1">
                <a:latin typeface="微软雅黑" panose="020B0503020204020204" charset="-122"/>
                <a:ea typeface="微软雅黑" panose="020B0503020204020204" charset="-122"/>
                <a:cs typeface="微软雅黑" panose="020B0503020204020204" charset="-122"/>
              </a:rPr>
              <a:t>Virtuozzo</a:t>
            </a:r>
            <a:r>
              <a:rPr lang="zh-CN" altLang="en-US" dirty="0">
                <a:latin typeface="微软雅黑" panose="020B0503020204020204" charset="-122"/>
                <a:ea typeface="微软雅黑" panose="020B0503020204020204" charset="-122"/>
                <a:cs typeface="微软雅黑" panose="020B0503020204020204" charset="-122"/>
              </a:rPr>
              <a:t>虚拟化服务器软件产品的内核，</a:t>
            </a:r>
            <a:r>
              <a:rPr lang="en-US" altLang="zh-CN" dirty="0" err="1">
                <a:latin typeface="微软雅黑" panose="020B0503020204020204" charset="-122"/>
                <a:ea typeface="微软雅黑" panose="020B0503020204020204" charset="-122"/>
                <a:cs typeface="微软雅黑" panose="020B0503020204020204" charset="-122"/>
              </a:rPr>
              <a:t>Virutozzo</a:t>
            </a:r>
            <a:r>
              <a:rPr lang="zh-CN" altLang="en-US" dirty="0">
                <a:latin typeface="微软雅黑" panose="020B0503020204020204" charset="-122"/>
                <a:ea typeface="微软雅黑" panose="020B0503020204020204" charset="-122"/>
                <a:cs typeface="微软雅黑" panose="020B0503020204020204" charset="-122"/>
              </a:rPr>
              <a:t>是</a:t>
            </a:r>
            <a:r>
              <a:rPr lang="en-US" altLang="zh-CN" dirty="0" err="1">
                <a:latin typeface="微软雅黑" panose="020B0503020204020204" charset="-122"/>
                <a:ea typeface="微软雅黑" panose="020B0503020204020204" charset="-122"/>
                <a:cs typeface="微软雅黑" panose="020B0503020204020204" charset="-122"/>
              </a:rPr>
              <a:t>SWsoft</a:t>
            </a:r>
            <a:r>
              <a:rPr lang="zh-CN" altLang="en-US" dirty="0">
                <a:latin typeface="微软雅黑" panose="020B0503020204020204" charset="-122"/>
                <a:ea typeface="微软雅黑" panose="020B0503020204020204" charset="-122"/>
                <a:cs typeface="微软雅黑" panose="020B0503020204020204" charset="-122"/>
              </a:rPr>
              <a:t>公司提供的商业虚拟化解决方案</a:t>
            </a:r>
            <a:r>
              <a:rPr lang="zh-CN" altLang="en-US" dirty="0" smtClean="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OpenVZ</a:t>
            </a:r>
            <a:r>
              <a:rPr lang="zh-CN" altLang="en-US" dirty="0">
                <a:latin typeface="微软雅黑" panose="020B0503020204020204" charset="-122"/>
                <a:ea typeface="微软雅黑" panose="020B0503020204020204" charset="-122"/>
                <a:cs typeface="微软雅黑" panose="020B0503020204020204" charset="-122"/>
              </a:rPr>
              <a:t>可以在单个物理服务器上创建多个隔离的虚拟专用服务器</a:t>
            </a:r>
            <a:r>
              <a:rPr lang="en-US" altLang="zh-CN" dirty="0">
                <a:latin typeface="微软雅黑" panose="020B0503020204020204" charset="-122"/>
                <a:ea typeface="微软雅黑" panose="020B0503020204020204" charset="-122"/>
                <a:cs typeface="微软雅黑" panose="020B0503020204020204" charset="-122"/>
              </a:rPr>
              <a:t>(VPS)</a:t>
            </a:r>
            <a:r>
              <a:rPr lang="zh-CN" altLang="en-US" dirty="0">
                <a:latin typeface="微软雅黑" panose="020B0503020204020204" charset="-122"/>
                <a:ea typeface="微软雅黑" panose="020B0503020204020204" charset="-122"/>
                <a:cs typeface="微软雅黑" panose="020B0503020204020204" charset="-122"/>
              </a:rPr>
              <a:t>并以最大效率共享硬件和管理资源。每个</a:t>
            </a:r>
            <a:r>
              <a:rPr lang="en-US" altLang="zh-CN" dirty="0">
                <a:latin typeface="微软雅黑" panose="020B0503020204020204" charset="-122"/>
                <a:ea typeface="微软雅黑" panose="020B0503020204020204" charset="-122"/>
                <a:cs typeface="微软雅黑" panose="020B0503020204020204" charset="-122"/>
              </a:rPr>
              <a:t>VPS</a:t>
            </a:r>
            <a:r>
              <a:rPr lang="zh-CN" altLang="en-US" dirty="0">
                <a:latin typeface="微软雅黑" panose="020B0503020204020204" charset="-122"/>
                <a:ea typeface="微软雅黑" panose="020B0503020204020204" charset="-122"/>
                <a:cs typeface="微软雅黑" panose="020B0503020204020204" charset="-122"/>
              </a:rPr>
              <a:t>的运行和独立服务器完全一致，因其自身的用户、应用程序都可以独立重启，它拥有根访问权限、用户、</a:t>
            </a:r>
            <a:r>
              <a:rPr lang="en-US" altLang="zh-CN" dirty="0">
                <a:latin typeface="微软雅黑" panose="020B0503020204020204" charset="-122"/>
                <a:ea typeface="微软雅黑" panose="020B0503020204020204" charset="-122"/>
                <a:cs typeface="微软雅黑" panose="020B0503020204020204" charset="-122"/>
              </a:rPr>
              <a:t>IP</a:t>
            </a:r>
            <a:r>
              <a:rPr lang="zh-CN" altLang="en-US" dirty="0">
                <a:latin typeface="微软雅黑" panose="020B0503020204020204" charset="-122"/>
                <a:ea typeface="微软雅黑" panose="020B0503020204020204" charset="-122"/>
                <a:cs typeface="微软雅黑" panose="020B0503020204020204" charset="-122"/>
              </a:rPr>
              <a:t>地址、内存、处理器、文件、应用服务、系统库文件和配置文件等。拥有轻量级处理损耗和高效设计的</a:t>
            </a:r>
            <a:r>
              <a:rPr lang="en-US" altLang="zh-CN" dirty="0" err="1">
                <a:latin typeface="微软雅黑" panose="020B0503020204020204" charset="-122"/>
                <a:ea typeface="微软雅黑" panose="020B0503020204020204" charset="-122"/>
                <a:cs typeface="微软雅黑" panose="020B0503020204020204" charset="-122"/>
              </a:rPr>
              <a:t>OpenVZ</a:t>
            </a:r>
            <a:r>
              <a:rPr lang="zh-CN" altLang="en-US" dirty="0">
                <a:latin typeface="微软雅黑" panose="020B0503020204020204" charset="-122"/>
                <a:ea typeface="微软雅黑" panose="020B0503020204020204" charset="-122"/>
                <a:cs typeface="微软雅黑" panose="020B0503020204020204" charset="-122"/>
              </a:rPr>
              <a:t>是运行应用服务和实时数据生产型服务器虚拟化的最佳选择。</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5401" y="628073"/>
            <a:ext cx="9954490" cy="5523345"/>
          </a:xfrm>
        </p:spPr>
        <p:txBody>
          <a:bodyPr vert="horz" lIns="91440" tIns="45720" rIns="91440" bIns="45720" rtlCol="0" anchor="t">
            <a:normAutofit/>
          </a:bodyPr>
          <a:lstStyle/>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OpenVZ</a:t>
            </a:r>
            <a:r>
              <a:rPr lang="zh-CN" altLang="en-US" dirty="0">
                <a:latin typeface="微软雅黑" panose="020B0503020204020204" charset="-122"/>
                <a:ea typeface="微软雅黑" panose="020B0503020204020204" charset="-122"/>
                <a:cs typeface="微软雅黑" panose="020B0503020204020204" charset="-122"/>
              </a:rPr>
              <a:t>是基于</a:t>
            </a:r>
            <a:r>
              <a:rPr lang="en-US" altLang="zh-CN" dirty="0">
                <a:latin typeface="微软雅黑" panose="020B0503020204020204" charset="-122"/>
                <a:ea typeface="微软雅黑" panose="020B0503020204020204" charset="-122"/>
                <a:cs typeface="微软雅黑" panose="020B0503020204020204" charset="-122"/>
              </a:rPr>
              <a:t>Linux</a:t>
            </a:r>
            <a:r>
              <a:rPr lang="zh-CN" altLang="en-US" dirty="0">
                <a:latin typeface="微软雅黑" panose="020B0503020204020204" charset="-122"/>
                <a:ea typeface="微软雅黑" panose="020B0503020204020204" charset="-122"/>
                <a:cs typeface="微软雅黑" panose="020B0503020204020204" charset="-122"/>
              </a:rPr>
              <a:t>内核和作业系统的操作系统级虚拟化技术。</a:t>
            </a:r>
            <a:r>
              <a:rPr lang="en-US" altLang="zh-CN" dirty="0" err="1">
                <a:latin typeface="微软雅黑" panose="020B0503020204020204" charset="-122"/>
                <a:ea typeface="微软雅黑" panose="020B0503020204020204" charset="-122"/>
                <a:cs typeface="微软雅黑" panose="020B0503020204020204" charset="-122"/>
              </a:rPr>
              <a:t>OpenVZ</a:t>
            </a:r>
            <a:r>
              <a:rPr lang="zh-CN" altLang="en-US" dirty="0">
                <a:latin typeface="微软雅黑" panose="020B0503020204020204" charset="-122"/>
                <a:ea typeface="微软雅黑" panose="020B0503020204020204" charset="-122"/>
                <a:cs typeface="微软雅黑" panose="020B0503020204020204" charset="-122"/>
              </a:rPr>
              <a:t>允许物理服务器运行多个操作系统，被称虚拟专用服务器（</a:t>
            </a:r>
            <a:r>
              <a:rPr lang="en-US" altLang="zh-CN" dirty="0">
                <a:latin typeface="微软雅黑" panose="020B0503020204020204" charset="-122"/>
                <a:ea typeface="微软雅黑" panose="020B0503020204020204" charset="-122"/>
                <a:cs typeface="微软雅黑" panose="020B0503020204020204" charset="-122"/>
              </a:rPr>
              <a:t>VPS</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Virtual Private Server</a:t>
            </a:r>
            <a:r>
              <a:rPr lang="zh-CN" altLang="en-US" dirty="0">
                <a:latin typeface="微软雅黑" panose="020B0503020204020204" charset="-122"/>
                <a:ea typeface="微软雅黑" panose="020B0503020204020204" charset="-122"/>
                <a:cs typeface="微软雅黑" panose="020B0503020204020204" charset="-122"/>
              </a:rPr>
              <a:t>）或虚拟环境（</a:t>
            </a:r>
            <a:r>
              <a:rPr lang="en-US" altLang="zh-CN" dirty="0">
                <a:latin typeface="微软雅黑" panose="020B0503020204020204" charset="-122"/>
                <a:ea typeface="微软雅黑" panose="020B0503020204020204" charset="-122"/>
                <a:cs typeface="微软雅黑" panose="020B0503020204020204" charset="-122"/>
              </a:rPr>
              <a:t>VE, Virtual Environment</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与硬件虚拟化的</a:t>
            </a:r>
            <a:r>
              <a:rPr lang="en-US" altLang="zh-CN" dirty="0">
                <a:latin typeface="微软雅黑" panose="020B0503020204020204" charset="-122"/>
                <a:ea typeface="微软雅黑" panose="020B0503020204020204" charset="-122"/>
                <a:cs typeface="微软雅黑" panose="020B0503020204020204" charset="-122"/>
              </a:rPr>
              <a:t>VMware</a:t>
            </a:r>
            <a:r>
              <a:rPr lang="zh-CN" altLang="en-US" dirty="0">
                <a:latin typeface="微软雅黑" panose="020B0503020204020204" charset="-122"/>
                <a:ea typeface="微软雅黑" panose="020B0503020204020204" charset="-122"/>
                <a:cs typeface="微软雅黑" panose="020B0503020204020204" charset="-122"/>
              </a:rPr>
              <a:t>和半虚拟化的</a:t>
            </a:r>
            <a:r>
              <a:rPr lang="en-US" altLang="zh-CN" dirty="0" err="1">
                <a:latin typeface="微软雅黑" panose="020B0503020204020204" charset="-122"/>
                <a:ea typeface="微软雅黑" panose="020B0503020204020204" charset="-122"/>
                <a:cs typeface="微软雅黑" panose="020B0503020204020204" charset="-122"/>
              </a:rPr>
              <a:t>Xen</a:t>
            </a:r>
            <a:r>
              <a:rPr lang="zh-CN" altLang="en-US" dirty="0">
                <a:latin typeface="微软雅黑" panose="020B0503020204020204" charset="-122"/>
                <a:ea typeface="微软雅黑" panose="020B0503020204020204" charset="-122"/>
                <a:cs typeface="微软雅黑" panose="020B0503020204020204" charset="-122"/>
              </a:rPr>
              <a:t>相比，</a:t>
            </a:r>
            <a:r>
              <a:rPr lang="en-US" altLang="zh-CN" dirty="0" err="1">
                <a:latin typeface="微软雅黑" panose="020B0503020204020204" charset="-122"/>
                <a:ea typeface="微软雅黑" panose="020B0503020204020204" charset="-122"/>
                <a:cs typeface="微软雅黑" panose="020B0503020204020204" charset="-122"/>
              </a:rPr>
              <a:t>OpenVZ</a:t>
            </a:r>
            <a:r>
              <a:rPr lang="zh-CN" altLang="en-US" dirty="0">
                <a:latin typeface="微软雅黑" panose="020B0503020204020204" charset="-122"/>
                <a:ea typeface="微软雅黑" panose="020B0503020204020204" charset="-122"/>
                <a:cs typeface="微软雅黑" panose="020B0503020204020204" charset="-122"/>
              </a:rPr>
              <a:t>的</a:t>
            </a:r>
            <a:r>
              <a:rPr lang="en-US" altLang="zh-CN" dirty="0">
                <a:latin typeface="微软雅黑" panose="020B0503020204020204" charset="-122"/>
                <a:ea typeface="微软雅黑" panose="020B0503020204020204" charset="-122"/>
                <a:cs typeface="微软雅黑" panose="020B0503020204020204" charset="-122"/>
              </a:rPr>
              <a:t>host OS</a:t>
            </a:r>
            <a:r>
              <a:rPr lang="zh-CN" altLang="en-US" dirty="0">
                <a:latin typeface="微软雅黑" panose="020B0503020204020204" charset="-122"/>
                <a:ea typeface="微软雅黑" panose="020B0503020204020204" charset="-122"/>
                <a:cs typeface="微软雅黑" panose="020B0503020204020204" charset="-122"/>
              </a:rPr>
              <a:t>和</a:t>
            </a:r>
            <a:r>
              <a:rPr lang="en-US" altLang="zh-CN" dirty="0">
                <a:latin typeface="微软雅黑" panose="020B0503020204020204" charset="-122"/>
                <a:ea typeface="微软雅黑" panose="020B0503020204020204" charset="-122"/>
                <a:cs typeface="微软雅黑" panose="020B0503020204020204" charset="-122"/>
              </a:rPr>
              <a:t>guest OS</a:t>
            </a:r>
            <a:r>
              <a:rPr lang="zh-CN" altLang="en-US" dirty="0">
                <a:latin typeface="微软雅黑" panose="020B0503020204020204" charset="-122"/>
                <a:ea typeface="微软雅黑" panose="020B0503020204020204" charset="-122"/>
                <a:cs typeface="微软雅黑" panose="020B0503020204020204" charset="-122"/>
              </a:rPr>
              <a:t>都必需是</a:t>
            </a:r>
            <a:r>
              <a:rPr lang="en-US" altLang="zh-CN" dirty="0">
                <a:latin typeface="微软雅黑" panose="020B0503020204020204" charset="-122"/>
                <a:ea typeface="微软雅黑" panose="020B0503020204020204" charset="-122"/>
                <a:cs typeface="微软雅黑" panose="020B0503020204020204" charset="-122"/>
              </a:rPr>
              <a:t>Linux</a:t>
            </a:r>
            <a:r>
              <a:rPr lang="zh-CN" altLang="en-US" dirty="0">
                <a:latin typeface="微软雅黑" panose="020B0503020204020204" charset="-122"/>
                <a:ea typeface="微软雅黑" panose="020B0503020204020204" charset="-122"/>
                <a:cs typeface="微软雅黑" panose="020B0503020204020204" charset="-122"/>
              </a:rPr>
              <a:t>（虽然在不同的虚拟环境里可以用不同的</a:t>
            </a:r>
            <a:r>
              <a:rPr lang="en-US" altLang="zh-CN" dirty="0">
                <a:latin typeface="微软雅黑" panose="020B0503020204020204" charset="-122"/>
                <a:ea typeface="微软雅黑" panose="020B0503020204020204" charset="-122"/>
                <a:cs typeface="微软雅黑" panose="020B0503020204020204" charset="-122"/>
              </a:rPr>
              <a:t>Linux</a:t>
            </a:r>
            <a:r>
              <a:rPr lang="zh-CN" altLang="en-US" dirty="0">
                <a:latin typeface="微软雅黑" panose="020B0503020204020204" charset="-122"/>
                <a:ea typeface="微软雅黑" panose="020B0503020204020204" charset="-122"/>
                <a:cs typeface="微软雅黑" panose="020B0503020204020204" charset="-122"/>
              </a:rPr>
              <a:t>发行版）。但是，</a:t>
            </a:r>
            <a:r>
              <a:rPr lang="en-US" altLang="zh-CN" dirty="0" err="1">
                <a:latin typeface="微软雅黑" panose="020B0503020204020204" charset="-122"/>
                <a:ea typeface="微软雅黑" panose="020B0503020204020204" charset="-122"/>
                <a:cs typeface="微软雅黑" panose="020B0503020204020204" charset="-122"/>
              </a:rPr>
              <a:t>OpenVZ</a:t>
            </a:r>
            <a:r>
              <a:rPr lang="zh-CN" altLang="en-US" dirty="0">
                <a:latin typeface="微软雅黑" panose="020B0503020204020204" charset="-122"/>
                <a:ea typeface="微软雅黑" panose="020B0503020204020204" charset="-122"/>
                <a:cs typeface="微软雅黑" panose="020B0503020204020204" charset="-122"/>
              </a:rPr>
              <a:t>声称这样做有性能上的优势。根据</a:t>
            </a:r>
            <a:r>
              <a:rPr lang="en-US" altLang="zh-CN" dirty="0" err="1">
                <a:latin typeface="微软雅黑" panose="020B0503020204020204" charset="-122"/>
                <a:ea typeface="微软雅黑" panose="020B0503020204020204" charset="-122"/>
                <a:cs typeface="微软雅黑" panose="020B0503020204020204" charset="-122"/>
              </a:rPr>
              <a:t>OpenVZ</a:t>
            </a:r>
            <a:r>
              <a:rPr lang="zh-CN" altLang="en-US" dirty="0">
                <a:latin typeface="微软雅黑" panose="020B0503020204020204" charset="-122"/>
                <a:ea typeface="微软雅黑" panose="020B0503020204020204" charset="-122"/>
                <a:cs typeface="微软雅黑" panose="020B0503020204020204" charset="-122"/>
              </a:rPr>
              <a:t>网站的说法，使用</a:t>
            </a:r>
            <a:r>
              <a:rPr lang="en-US" altLang="zh-CN" dirty="0" err="1">
                <a:latin typeface="微软雅黑" panose="020B0503020204020204" charset="-122"/>
                <a:ea typeface="微软雅黑" panose="020B0503020204020204" charset="-122"/>
                <a:cs typeface="微软雅黑" panose="020B0503020204020204" charset="-122"/>
              </a:rPr>
              <a:t>OpenVZ</a:t>
            </a:r>
            <a:r>
              <a:rPr lang="zh-CN" altLang="en-US" dirty="0">
                <a:latin typeface="微软雅黑" panose="020B0503020204020204" charset="-122"/>
                <a:ea typeface="微软雅黑" panose="020B0503020204020204" charset="-122"/>
                <a:cs typeface="微软雅黑" panose="020B0503020204020204" charset="-122"/>
              </a:rPr>
              <a:t>与使用独立的服务器相比，性能只会有</a:t>
            </a:r>
            <a:r>
              <a:rPr lang="en-US" altLang="zh-CN" dirty="0">
                <a:latin typeface="微软雅黑" panose="020B0503020204020204" charset="-122"/>
                <a:ea typeface="微软雅黑" panose="020B0503020204020204" charset="-122"/>
                <a:cs typeface="微软雅黑" panose="020B0503020204020204" charset="-122"/>
              </a:rPr>
              <a:t>1-3%</a:t>
            </a:r>
            <a:r>
              <a:rPr lang="zh-CN" altLang="en-US" dirty="0">
                <a:latin typeface="微软雅黑" panose="020B0503020204020204" charset="-122"/>
                <a:ea typeface="微软雅黑" panose="020B0503020204020204" charset="-122"/>
                <a:cs typeface="微软雅黑" panose="020B0503020204020204" charset="-122"/>
              </a:rPr>
              <a:t>的损失。</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微软雅黑" panose="020B0503020204020204" charset="-122"/>
                <a:ea typeface="微软雅黑" panose="020B0503020204020204" charset="-122"/>
                <a:cs typeface="微软雅黑" panose="020B0503020204020204" charset="-122"/>
              </a:rPr>
              <a:t>第</a:t>
            </a:r>
            <a:r>
              <a:rPr lang="en-US" altLang="zh-CN" dirty="0">
                <a:latin typeface="微软雅黑" panose="020B0503020204020204" charset="-122"/>
                <a:ea typeface="微软雅黑" panose="020B0503020204020204" charset="-122"/>
                <a:cs typeface="微软雅黑" panose="020B0503020204020204" charset="-122"/>
              </a:rPr>
              <a:t>6</a:t>
            </a:r>
            <a:r>
              <a:rPr lang="zh-CN" altLang="en-US" dirty="0">
                <a:latin typeface="微软雅黑" panose="020B0503020204020204" charset="-122"/>
                <a:ea typeface="微软雅黑" panose="020B0503020204020204" charset="-122"/>
                <a:cs typeface="微软雅黑" panose="020B0503020204020204" charset="-122"/>
              </a:rPr>
              <a:t>节 虚拟化未来发展趋势</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198879" y="1250421"/>
            <a:ext cx="10154921" cy="4958468"/>
          </a:xfrm>
        </p:spPr>
        <p:txBody>
          <a:bodyPr>
            <a:normAutofit fontScale="92500"/>
          </a:bodyPr>
          <a:lstStyle/>
          <a:p>
            <a:pPr marL="0" indent="0">
              <a:lnSpc>
                <a:spcPct val="150000"/>
              </a:lnSpc>
              <a:buNone/>
            </a:pPr>
            <a:r>
              <a:rPr lang="zh-CN" altLang="en-US" dirty="0" smtClean="0">
                <a:latin typeface="微软雅黑" panose="020B0503020204020204" charset="-122"/>
                <a:ea typeface="微软雅黑" panose="020B0503020204020204" charset="-122"/>
                <a:cs typeface="微软雅黑" panose="020B0503020204020204" charset="-122"/>
              </a:rPr>
              <a:t>   </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云</a:t>
            </a:r>
            <a:r>
              <a:rPr lang="zh-CN" altLang="zh-CN" dirty="0">
                <a:latin typeface="微软雅黑" panose="020B0503020204020204" charset="-122"/>
                <a:ea typeface="微软雅黑" panose="020B0503020204020204" charset="-122"/>
                <a:cs typeface="微软雅黑" panose="020B0503020204020204" charset="-122"/>
              </a:rPr>
              <a:t>计算时代是开放、共赢的时代，作为云计算基础架构的虚拟化技术，将会不断地有新的技术变革，逐步地增强开放性、安全性、兼容性以及用户体验。</a:t>
            </a:r>
            <a:r>
              <a:rPr lang="zh-CN" altLang="en-US" dirty="0" smtClean="0">
                <a:latin typeface="微软雅黑" panose="020B0503020204020204" charset="-122"/>
                <a:ea typeface="微软雅黑" panose="020B0503020204020204" charset="-122"/>
                <a:cs typeface="微软雅黑" panose="020B0503020204020204" charset="-122"/>
              </a:rPr>
              <a:t>     </a:t>
            </a:r>
            <a:endParaRPr lang="en-US" altLang="zh-CN" dirty="0" smtClean="0">
              <a:latin typeface="微软雅黑" panose="020B0503020204020204" charset="-122"/>
              <a:ea typeface="微软雅黑" panose="020B0503020204020204" charset="-122"/>
              <a:cs typeface="微软雅黑" panose="020B0503020204020204" charset="-122"/>
            </a:endParaRPr>
          </a:p>
          <a:p>
            <a:pPr lvl="0">
              <a:lnSpc>
                <a:spcPct val="150000"/>
              </a:lnSpc>
              <a:buFont typeface="Wingdings" panose="05000000000000000000" pitchFamily="2" charset="2"/>
              <a:buChar char="l"/>
            </a:pPr>
            <a:r>
              <a:rPr lang="en-US" altLang="zh-CN" b="1"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连接</a:t>
            </a:r>
            <a:r>
              <a:rPr lang="zh-CN" altLang="zh-CN" dirty="0">
                <a:latin typeface="微软雅黑" panose="020B0503020204020204" charset="-122"/>
                <a:ea typeface="微软雅黑" panose="020B0503020204020204" charset="-122"/>
                <a:cs typeface="微软雅黑" panose="020B0503020204020204" charset="-122"/>
              </a:rPr>
              <a:t>协议</a:t>
            </a:r>
            <a:r>
              <a:rPr lang="zh-CN" altLang="zh-CN" dirty="0" smtClean="0">
                <a:latin typeface="微软雅黑" panose="020B0503020204020204" charset="-122"/>
                <a:ea typeface="微软雅黑" panose="020B0503020204020204" charset="-122"/>
                <a:cs typeface="微软雅黑" panose="020B0503020204020204" charset="-122"/>
              </a:rPr>
              <a:t>标准化</a:t>
            </a:r>
            <a:endParaRPr lang="en-US" altLang="zh-CN" dirty="0" smtClean="0">
              <a:latin typeface="微软雅黑" panose="020B0503020204020204" charset="-122"/>
              <a:ea typeface="微软雅黑" panose="020B0503020204020204" charset="-122"/>
              <a:cs typeface="微软雅黑" panose="020B0503020204020204" charset="-122"/>
            </a:endParaRPr>
          </a:p>
          <a:p>
            <a:pPr lvl="0">
              <a:lnSpc>
                <a:spcPct val="150000"/>
              </a:lnSpc>
              <a:buFont typeface="Wingdings" panose="05000000000000000000" pitchFamily="2" charset="2"/>
              <a:buChar char="l"/>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平台开放化</a:t>
            </a:r>
            <a:endParaRPr lang="en-US" altLang="zh-CN" dirty="0" smtClean="0">
              <a:latin typeface="微软雅黑" panose="020B0503020204020204" charset="-122"/>
              <a:ea typeface="微软雅黑" panose="020B0503020204020204" charset="-122"/>
              <a:cs typeface="微软雅黑" panose="020B0503020204020204" charset="-122"/>
            </a:endParaRPr>
          </a:p>
          <a:p>
            <a:pPr lvl="0">
              <a:lnSpc>
                <a:spcPct val="150000"/>
              </a:lnSpc>
              <a:buFont typeface="Wingdings" panose="05000000000000000000" pitchFamily="2" charset="2"/>
              <a:buChar char="l"/>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公有云私有化</a:t>
            </a:r>
            <a:endParaRPr lang="en-US" altLang="zh-CN" dirty="0" smtClean="0">
              <a:latin typeface="微软雅黑" panose="020B0503020204020204" charset="-122"/>
              <a:ea typeface="微软雅黑" panose="020B0503020204020204" charset="-122"/>
              <a:cs typeface="微软雅黑" panose="020B0503020204020204" charset="-122"/>
            </a:endParaRPr>
          </a:p>
          <a:p>
            <a:pPr lvl="0">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虚拟</a:t>
            </a:r>
            <a:r>
              <a:rPr lang="zh-CN" altLang="zh-CN" dirty="0">
                <a:latin typeface="微软雅黑" panose="020B0503020204020204" charset="-122"/>
                <a:ea typeface="微软雅黑" panose="020B0503020204020204" charset="-122"/>
                <a:cs typeface="微软雅黑" panose="020B0503020204020204" charset="-122"/>
              </a:rPr>
              <a:t>化客户端硬件</a:t>
            </a:r>
            <a:r>
              <a:rPr lang="zh-CN" altLang="zh-CN" dirty="0" smtClean="0">
                <a:latin typeface="微软雅黑" panose="020B0503020204020204" charset="-122"/>
                <a:ea typeface="微软雅黑" panose="020B0503020204020204" charset="-122"/>
                <a:cs typeface="微软雅黑" panose="020B0503020204020204" charset="-122"/>
              </a:rPr>
              <a:t>化</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433127" y="1505525"/>
            <a:ext cx="4682836" cy="39346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433127" y="1505526"/>
            <a:ext cx="4682836" cy="39346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49746" y="1505524"/>
            <a:ext cx="4682836" cy="39346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立方体 3"/>
          <p:cNvSpPr/>
          <p:nvPr/>
        </p:nvSpPr>
        <p:spPr>
          <a:xfrm>
            <a:off x="2503055" y="2373745"/>
            <a:ext cx="2512290" cy="65578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立方体 4"/>
          <p:cNvSpPr/>
          <p:nvPr/>
        </p:nvSpPr>
        <p:spPr>
          <a:xfrm>
            <a:off x="2503055" y="3311236"/>
            <a:ext cx="2512290" cy="65578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立方体 5"/>
          <p:cNvSpPr/>
          <p:nvPr/>
        </p:nvSpPr>
        <p:spPr>
          <a:xfrm>
            <a:off x="2503055" y="4156363"/>
            <a:ext cx="2512290" cy="65578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a:spLocks noGrp="1"/>
          </p:cNvSpPr>
          <p:nvPr>
            <p:ph idx="1"/>
          </p:nvPr>
        </p:nvSpPr>
        <p:spPr>
          <a:xfrm>
            <a:off x="1161626" y="2379310"/>
            <a:ext cx="1082809" cy="650217"/>
          </a:xfrm>
        </p:spPr>
        <p:txBody>
          <a:bodyPr>
            <a:normAutofit/>
          </a:bodyPr>
          <a:lstStyle/>
          <a:p>
            <a:pPr marL="0" indent="0">
              <a:lnSpc>
                <a:spcPct val="150000"/>
              </a:lnSpc>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应用</a:t>
            </a:r>
            <a:endParaRPr lang="en-US" altLang="zh-CN" dirty="0" smtClean="0"/>
          </a:p>
        </p:txBody>
      </p:sp>
      <p:sp>
        <p:nvSpPr>
          <p:cNvPr id="8" name="内容占位符 2"/>
          <p:cNvSpPr txBox="1"/>
          <p:nvPr/>
        </p:nvSpPr>
        <p:spPr>
          <a:xfrm>
            <a:off x="785091" y="3332548"/>
            <a:ext cx="1533236" cy="65021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lnSpc>
                <a:spcPct val="150000"/>
              </a:lnSpc>
              <a:buFont typeface="Arial" panose="020B0604020202020204"/>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操作系统</a:t>
            </a:r>
            <a:endParaRPr lang="en-US" altLang="zh-CN" dirty="0" smtClean="0"/>
          </a:p>
        </p:txBody>
      </p:sp>
      <p:sp>
        <p:nvSpPr>
          <p:cNvPr id="9" name="内容占位符 2"/>
          <p:cNvSpPr txBox="1"/>
          <p:nvPr/>
        </p:nvSpPr>
        <p:spPr>
          <a:xfrm>
            <a:off x="738912" y="4223914"/>
            <a:ext cx="1560943" cy="650217"/>
          </a:xfrm>
          <a:prstGeom prst="rect">
            <a:avLst/>
          </a:prstGeom>
        </p:spPr>
        <p:txBody>
          <a:bodyPr vert="horz" lIns="91440" tIns="45720" rIns="91440" bIns="45720" rtlCol="0" anchor="t">
            <a:normAutofit fontScale="925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lnSpc>
                <a:spcPct val="150000"/>
              </a:lnSpc>
              <a:buFont typeface="Arial" panose="020B0604020202020204"/>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物理主机</a:t>
            </a:r>
            <a:endParaRPr lang="en-US" altLang="zh-CN" dirty="0" smtClean="0"/>
          </a:p>
        </p:txBody>
      </p:sp>
      <p:sp>
        <p:nvSpPr>
          <p:cNvPr id="12" name="立方体 11"/>
          <p:cNvSpPr/>
          <p:nvPr/>
        </p:nvSpPr>
        <p:spPr>
          <a:xfrm>
            <a:off x="8234218" y="1847271"/>
            <a:ext cx="540327" cy="65578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立方体 12"/>
          <p:cNvSpPr/>
          <p:nvPr/>
        </p:nvSpPr>
        <p:spPr>
          <a:xfrm>
            <a:off x="8250382" y="3417509"/>
            <a:ext cx="2512290" cy="65578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立方体 13"/>
          <p:cNvSpPr/>
          <p:nvPr/>
        </p:nvSpPr>
        <p:spPr>
          <a:xfrm>
            <a:off x="8224982" y="4147126"/>
            <a:ext cx="2512290" cy="65578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内容占位符 2"/>
          <p:cNvSpPr txBox="1"/>
          <p:nvPr/>
        </p:nvSpPr>
        <p:spPr>
          <a:xfrm>
            <a:off x="6732231" y="1825127"/>
            <a:ext cx="1082809" cy="65021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lnSpc>
                <a:spcPct val="150000"/>
              </a:lnSpc>
              <a:buFont typeface="Arial" panose="020B0604020202020204"/>
              <a:buNone/>
            </a:pPr>
            <a:r>
              <a:rPr lang="en-US" altLang="zh-CN" dirty="0" smtClean="0">
                <a:latin typeface="微软雅黑" panose="020B0503020204020204" charset="-122"/>
                <a:ea typeface="微软雅黑" panose="020B0503020204020204" charset="-122"/>
                <a:cs typeface="微软雅黑" panose="020B0503020204020204" charset="-122"/>
              </a:rPr>
              <a:t>   APP</a:t>
            </a:r>
            <a:endParaRPr lang="en-US" altLang="zh-CN" dirty="0" smtClean="0"/>
          </a:p>
        </p:txBody>
      </p:sp>
      <p:sp>
        <p:nvSpPr>
          <p:cNvPr id="16" name="内容占位符 2"/>
          <p:cNvSpPr txBox="1"/>
          <p:nvPr/>
        </p:nvSpPr>
        <p:spPr>
          <a:xfrm>
            <a:off x="6507018" y="3323311"/>
            <a:ext cx="1533236" cy="65021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lnSpc>
                <a:spcPct val="150000"/>
              </a:lnSpc>
              <a:buFont typeface="Arial" panose="020B0604020202020204"/>
              <a:buNone/>
            </a:pPr>
            <a:r>
              <a:rPr lang="en-US" altLang="zh-CN" dirty="0" smtClean="0">
                <a:latin typeface="微软雅黑" panose="020B0503020204020204" charset="-122"/>
                <a:ea typeface="微软雅黑" panose="020B0503020204020204" charset="-122"/>
                <a:cs typeface="微软雅黑" panose="020B0503020204020204" charset="-122"/>
              </a:rPr>
              <a:t> VMware</a:t>
            </a:r>
            <a:endParaRPr lang="en-US" altLang="zh-CN" dirty="0" smtClean="0"/>
          </a:p>
        </p:txBody>
      </p:sp>
      <p:sp>
        <p:nvSpPr>
          <p:cNvPr id="17" name="内容占位符 2"/>
          <p:cNvSpPr txBox="1"/>
          <p:nvPr/>
        </p:nvSpPr>
        <p:spPr>
          <a:xfrm>
            <a:off x="6562437" y="4276549"/>
            <a:ext cx="1533236" cy="65021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lnSpc>
                <a:spcPct val="150000"/>
              </a:lnSpc>
              <a:buFont typeface="Arial" panose="020B0604020202020204"/>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物理主机</a:t>
            </a:r>
            <a:endParaRPr lang="en-US" altLang="zh-CN" dirty="0" smtClean="0"/>
          </a:p>
        </p:txBody>
      </p:sp>
      <p:sp>
        <p:nvSpPr>
          <p:cNvPr id="18" name="立方体 17"/>
          <p:cNvSpPr/>
          <p:nvPr/>
        </p:nvSpPr>
        <p:spPr>
          <a:xfrm>
            <a:off x="8735291" y="1847271"/>
            <a:ext cx="540327" cy="65578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立方体 18"/>
          <p:cNvSpPr/>
          <p:nvPr/>
        </p:nvSpPr>
        <p:spPr>
          <a:xfrm>
            <a:off x="9264073" y="1847271"/>
            <a:ext cx="540327" cy="65578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立方体 19"/>
          <p:cNvSpPr/>
          <p:nvPr/>
        </p:nvSpPr>
        <p:spPr>
          <a:xfrm>
            <a:off x="9742054" y="1847271"/>
            <a:ext cx="540327" cy="65578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立方体 20"/>
          <p:cNvSpPr/>
          <p:nvPr/>
        </p:nvSpPr>
        <p:spPr>
          <a:xfrm>
            <a:off x="10196945" y="1847271"/>
            <a:ext cx="540327" cy="65578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内容占位符 2"/>
          <p:cNvSpPr txBox="1"/>
          <p:nvPr/>
        </p:nvSpPr>
        <p:spPr>
          <a:xfrm>
            <a:off x="6507018" y="2682331"/>
            <a:ext cx="1533236" cy="65021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lnSpc>
                <a:spcPct val="150000"/>
              </a:lnSpc>
              <a:buFont typeface="Arial" panose="020B0604020202020204"/>
              <a:buNone/>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操作系统</a:t>
            </a:r>
            <a:endParaRPr lang="en-US" altLang="zh-CN" dirty="0" smtClean="0"/>
          </a:p>
        </p:txBody>
      </p:sp>
      <p:sp>
        <p:nvSpPr>
          <p:cNvPr id="24" name="立方体 23"/>
          <p:cNvSpPr/>
          <p:nvPr/>
        </p:nvSpPr>
        <p:spPr>
          <a:xfrm>
            <a:off x="8178800" y="2632390"/>
            <a:ext cx="540327" cy="65578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立方体 24"/>
          <p:cNvSpPr/>
          <p:nvPr/>
        </p:nvSpPr>
        <p:spPr>
          <a:xfrm>
            <a:off x="8679873" y="2632390"/>
            <a:ext cx="540327" cy="65578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立方体 25"/>
          <p:cNvSpPr/>
          <p:nvPr/>
        </p:nvSpPr>
        <p:spPr>
          <a:xfrm>
            <a:off x="9208655" y="2632390"/>
            <a:ext cx="540327" cy="65578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立方体 26"/>
          <p:cNvSpPr/>
          <p:nvPr/>
        </p:nvSpPr>
        <p:spPr>
          <a:xfrm>
            <a:off x="9686636" y="2632390"/>
            <a:ext cx="540327" cy="65578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立方体 27"/>
          <p:cNvSpPr/>
          <p:nvPr/>
        </p:nvSpPr>
        <p:spPr>
          <a:xfrm>
            <a:off x="10141527" y="2632390"/>
            <a:ext cx="540327" cy="65578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内容占位符 2"/>
          <p:cNvSpPr txBox="1"/>
          <p:nvPr/>
        </p:nvSpPr>
        <p:spPr>
          <a:xfrm>
            <a:off x="3092027" y="592013"/>
            <a:ext cx="5913427" cy="650217"/>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lnSpc>
                <a:spcPct val="150000"/>
              </a:lnSpc>
              <a:buFont typeface="Arial" panose="020B0604020202020204"/>
              <a:buNone/>
            </a:pPr>
            <a:r>
              <a:rPr lang="en-US" altLang="zh-CN" sz="3200" dirty="0" smtClean="0">
                <a:latin typeface="微软雅黑" panose="020B0503020204020204" charset="-122"/>
                <a:ea typeface="微软雅黑" panose="020B0503020204020204" charset="-122"/>
                <a:cs typeface="微软雅黑" panose="020B0503020204020204" charset="-122"/>
              </a:rPr>
              <a:t> </a:t>
            </a:r>
            <a:r>
              <a:rPr lang="zh-CN" altLang="en-US" sz="3200" dirty="0" smtClean="0">
                <a:latin typeface="微软雅黑" panose="020B0503020204020204" charset="-122"/>
                <a:ea typeface="微软雅黑" panose="020B0503020204020204" charset="-122"/>
                <a:cs typeface="微软雅黑" panose="020B0503020204020204" charset="-122"/>
              </a:rPr>
              <a:t>虚拟化架构与传统架构的对比</a:t>
            </a:r>
            <a:endParaRPr lang="en-US" altLang="zh-CN" sz="32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87736" y="790656"/>
            <a:ext cx="10245282" cy="4784914"/>
          </a:xfrm>
        </p:spPr>
        <p:txBody>
          <a:bodyPr>
            <a:normAutofit lnSpcReduction="10000"/>
          </a:bodyPr>
          <a:lstStyle/>
          <a:p>
            <a:pPr marL="0" indent="0">
              <a:lnSpc>
                <a:spcPct val="150000"/>
              </a:lnSpc>
              <a:buNone/>
            </a:pPr>
            <a:r>
              <a:rPr lang="zh-CN" altLang="zh-CN" dirty="0" smtClean="0">
                <a:latin typeface="微软雅黑" panose="020B0503020204020204" charset="-122"/>
                <a:ea typeface="微软雅黑" panose="020B0503020204020204" charset="-122"/>
                <a:cs typeface="微软雅黑" panose="020B0503020204020204" charset="-122"/>
              </a:rPr>
              <a:t>虚拟</a:t>
            </a:r>
            <a:r>
              <a:rPr lang="zh-CN" altLang="zh-CN" dirty="0">
                <a:latin typeface="微软雅黑" panose="020B0503020204020204" charset="-122"/>
                <a:ea typeface="微软雅黑" panose="020B0503020204020204" charset="-122"/>
                <a:cs typeface="微软雅黑" panose="020B0503020204020204" charset="-122"/>
              </a:rPr>
              <a:t>化架构就是在一个物理硬件机器上同时运行多个不同应用的独立的虚拟系统</a:t>
            </a:r>
            <a:r>
              <a:rPr lang="zh-CN" altLang="zh-CN"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zh-CN" altLang="en-US" dirty="0" smtClean="0">
                <a:latin typeface="微软雅黑" panose="020B0503020204020204" charset="-122"/>
                <a:ea typeface="微软雅黑" panose="020B0503020204020204" charset="-122"/>
                <a:cs typeface="微软雅黑" panose="020B0503020204020204" charset="-122"/>
              </a:rPr>
              <a:t>这些同时运行的虚拟机系统由</a:t>
            </a:r>
            <a:r>
              <a:rPr lang="en-US" altLang="zh-CN" dirty="0" err="1" smtClean="0">
                <a:latin typeface="微软雅黑" panose="020B0503020204020204" charset="-122"/>
                <a:ea typeface="微软雅黑" panose="020B0503020204020204" charset="-122"/>
                <a:cs typeface="微软雅黑" panose="020B0503020204020204" charset="-122"/>
              </a:rPr>
              <a:t>Hyperviser</a:t>
            </a:r>
            <a:r>
              <a:rPr lang="zh-CN" altLang="en-US" dirty="0" smtClean="0">
                <a:latin typeface="微软雅黑" panose="020B0503020204020204" charset="-122"/>
                <a:ea typeface="微软雅黑" panose="020B0503020204020204" charset="-122"/>
                <a:cs typeface="微软雅黑" panose="020B0503020204020204" charset="-122"/>
              </a:rPr>
              <a:t>来控制，虚拟机被称为</a:t>
            </a:r>
            <a:r>
              <a:rPr lang="en-US" altLang="zh-CN" dirty="0" smtClean="0">
                <a:latin typeface="微软雅黑" panose="020B0503020204020204" charset="-122"/>
                <a:ea typeface="微软雅黑" panose="020B0503020204020204" charset="-122"/>
                <a:cs typeface="微软雅黑" panose="020B0503020204020204" charset="-122"/>
              </a:rPr>
              <a:t>guest</a:t>
            </a:r>
            <a:endParaRPr lang="en-US" altLang="zh-CN" dirty="0" smtClean="0">
              <a:latin typeface="微软雅黑" panose="020B0503020204020204" charset="-122"/>
              <a:ea typeface="微软雅黑" panose="020B0503020204020204" charset="-122"/>
              <a:cs typeface="微软雅黑" panose="020B0503020204020204" charset="-122"/>
            </a:endParaRPr>
          </a:p>
          <a:p>
            <a:pPr marL="0" indent="0">
              <a:lnSpc>
                <a:spcPct val="150000"/>
              </a:lnSpc>
              <a:buNone/>
            </a:pPr>
            <a:r>
              <a:rPr lang="en-US" altLang="zh-CN" dirty="0" err="1" smtClean="0">
                <a:latin typeface="微软雅黑" panose="020B0503020204020204" charset="-122"/>
                <a:ea typeface="微软雅黑" panose="020B0503020204020204" charset="-122"/>
                <a:cs typeface="微软雅黑" panose="020B0503020204020204" charset="-122"/>
              </a:rPr>
              <a:t>Hyperviser</a:t>
            </a:r>
            <a:r>
              <a:rPr lang="zh-CN" altLang="en-US" dirty="0" smtClean="0">
                <a:latin typeface="微软雅黑" panose="020B0503020204020204" charset="-122"/>
                <a:ea typeface="微软雅黑" panose="020B0503020204020204" charset="-122"/>
                <a:cs typeface="微软雅黑" panose="020B0503020204020204" charset="-122"/>
              </a:rPr>
              <a:t>提供虚拟机系统资源，进行主机</a:t>
            </a:r>
            <a:r>
              <a:rPr lang="en-US" altLang="zh-CN" dirty="0" smtClean="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虚拟机之间的调度，并且提供虚拟机之间的通信。</a:t>
            </a:r>
            <a:endParaRPr lang="en-US" altLang="zh-CN"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l"/>
            </a:pPr>
            <a:r>
              <a:rPr lang="zh-CN" altLang="zh-CN" dirty="0">
                <a:latin typeface="微软雅黑" panose="020B0503020204020204" charset="-122"/>
                <a:ea typeface="微软雅黑" panose="020B0503020204020204" charset="-122"/>
                <a:cs typeface="微软雅黑" panose="020B0503020204020204" charset="-122"/>
              </a:rPr>
              <a:t>研发与测试</a:t>
            </a:r>
            <a:endParaRPr lang="en-US" altLang="zh-CN"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l"/>
            </a:pPr>
            <a:r>
              <a:rPr lang="en-US" altLang="zh-CN" dirty="0">
                <a:latin typeface="微软雅黑" panose="020B0503020204020204" charset="-122"/>
                <a:ea typeface="微软雅黑" panose="020B0503020204020204" charset="-122"/>
                <a:cs typeface="微软雅黑" panose="020B0503020204020204" charset="-122"/>
              </a:rPr>
              <a:t>  </a:t>
            </a:r>
            <a:r>
              <a:rPr lang="zh-CN" altLang="zh-CN" dirty="0">
                <a:latin typeface="微软雅黑" panose="020B0503020204020204" charset="-122"/>
                <a:ea typeface="微软雅黑" panose="020B0503020204020204" charset="-122"/>
                <a:cs typeface="微软雅黑" panose="020B0503020204020204" charset="-122"/>
              </a:rPr>
              <a:t>服务器合并</a:t>
            </a:r>
            <a:endParaRPr lang="en-US" altLang="zh-CN"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l"/>
            </a:pPr>
            <a:r>
              <a:rPr lang="en-US" altLang="zh-CN" dirty="0">
                <a:latin typeface="微软雅黑" panose="020B0503020204020204" charset="-122"/>
                <a:ea typeface="微软雅黑" panose="020B0503020204020204" charset="-122"/>
                <a:cs typeface="微软雅黑" panose="020B0503020204020204" charset="-122"/>
              </a:rPr>
              <a:t>  </a:t>
            </a:r>
            <a:r>
              <a:rPr lang="zh-CN" altLang="zh-CN" dirty="0">
                <a:latin typeface="微软雅黑" panose="020B0503020204020204" charset="-122"/>
                <a:ea typeface="微软雅黑" panose="020B0503020204020204" charset="-122"/>
                <a:cs typeface="微软雅黑" panose="020B0503020204020204" charset="-122"/>
              </a:rPr>
              <a:t>高级虚拟主机</a:t>
            </a:r>
            <a:endParaRPr lang="zh-CN" altLang="zh-CN"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endParaRPr lang="en-US" altLang="zh-CN" dirty="0" smtClean="0">
              <a:latin typeface="微软雅黑" panose="020B0503020204020204" charset="-122"/>
              <a:ea typeface="微软雅黑" panose="020B0503020204020204" charset="-122"/>
              <a:cs typeface="微软雅黑" panose="020B0503020204020204" charset="-122"/>
            </a:endParaRPr>
          </a:p>
          <a:p>
            <a:pPr marL="457200" lvl="1" indent="0">
              <a:lnSpc>
                <a:spcPct val="150000"/>
              </a:lnSpc>
              <a:buNone/>
            </a:pP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87736" y="790656"/>
            <a:ext cx="10245282" cy="4784914"/>
          </a:xfrm>
        </p:spPr>
        <p:txBody>
          <a:bodyPr>
            <a:normAutofit/>
          </a:bodyPr>
          <a:lstStyle/>
          <a:p>
            <a:pPr marL="0" indent="0">
              <a:lnSpc>
                <a:spcPct val="150000"/>
              </a:lnSpc>
              <a:buNone/>
            </a:pPr>
            <a:r>
              <a:rPr lang="zh-CN" altLang="en-US" dirty="0" smtClean="0">
                <a:latin typeface="微软雅黑" panose="020B0503020204020204" charset="-122"/>
                <a:ea typeface="微软雅黑" panose="020B0503020204020204" charset="-122"/>
                <a:cs typeface="微软雅黑" panose="020B0503020204020204" charset="-122"/>
              </a:rPr>
              <a:t>虚拟机服务器的应用：</a:t>
            </a:r>
            <a:endParaRPr lang="en-US" altLang="zh-CN"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dirty="0" smtClean="0">
                <a:latin typeface="微软雅黑" panose="020B0503020204020204" charset="-122"/>
                <a:ea typeface="微软雅黑" panose="020B0503020204020204" charset="-122"/>
                <a:cs typeface="微软雅黑" panose="020B0503020204020204" charset="-122"/>
              </a:rPr>
              <a:t>研发</a:t>
            </a:r>
            <a:r>
              <a:rPr lang="zh-CN" altLang="zh-CN" dirty="0">
                <a:latin typeface="微软雅黑" panose="020B0503020204020204" charset="-122"/>
                <a:ea typeface="微软雅黑" panose="020B0503020204020204" charset="-122"/>
                <a:cs typeface="微软雅黑" panose="020B0503020204020204" charset="-122"/>
              </a:rPr>
              <a:t>与</a:t>
            </a:r>
            <a:r>
              <a:rPr lang="zh-CN" altLang="zh-CN" dirty="0" smtClean="0">
                <a:latin typeface="微软雅黑" panose="020B0503020204020204" charset="-122"/>
                <a:ea typeface="微软雅黑" panose="020B0503020204020204" charset="-122"/>
                <a:cs typeface="微软雅黑" panose="020B0503020204020204" charset="-122"/>
              </a:rPr>
              <a:t>测试</a:t>
            </a:r>
            <a:r>
              <a:rPr lang="zh-CN" altLang="en-US" dirty="0" smtClean="0">
                <a:latin typeface="微软雅黑" panose="020B0503020204020204" charset="-122"/>
                <a:ea typeface="微软雅黑" panose="020B0503020204020204" charset="-122"/>
                <a:cs typeface="微软雅黑" panose="020B0503020204020204" charset="-122"/>
              </a:rPr>
              <a:t>：研发人员需要不同的操作系统环境进行软件测试，尤其是压力测试</a:t>
            </a:r>
            <a:endParaRPr lang="en-US" altLang="zh-CN"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l"/>
            </a:pPr>
            <a:r>
              <a:rPr lang="en-US" altLang="zh-CN" dirty="0">
                <a:latin typeface="微软雅黑" panose="020B0503020204020204" charset="-122"/>
                <a:ea typeface="微软雅黑" panose="020B0503020204020204" charset="-122"/>
                <a:cs typeface="微软雅黑" panose="020B0503020204020204" charset="-122"/>
              </a:rPr>
              <a:t>  </a:t>
            </a:r>
            <a:r>
              <a:rPr lang="zh-CN" altLang="zh-CN" dirty="0">
                <a:latin typeface="微软雅黑" panose="020B0503020204020204" charset="-122"/>
                <a:ea typeface="微软雅黑" panose="020B0503020204020204" charset="-122"/>
                <a:cs typeface="微软雅黑" panose="020B0503020204020204" charset="-122"/>
              </a:rPr>
              <a:t>服务器</a:t>
            </a:r>
            <a:r>
              <a:rPr lang="zh-CN" altLang="zh-CN" dirty="0" smtClean="0">
                <a:latin typeface="微软雅黑" panose="020B0503020204020204" charset="-122"/>
                <a:ea typeface="微软雅黑" panose="020B0503020204020204" charset="-122"/>
                <a:cs typeface="微软雅黑" panose="020B0503020204020204" charset="-122"/>
              </a:rPr>
              <a:t>合并</a:t>
            </a:r>
            <a:r>
              <a:rPr lang="zh-CN" altLang="en-US" dirty="0" smtClean="0">
                <a:latin typeface="微软雅黑" panose="020B0503020204020204" charset="-122"/>
                <a:ea typeface="微软雅黑" panose="020B0503020204020204" charset="-122"/>
                <a:cs typeface="微软雅黑" panose="020B0503020204020204" charset="-122"/>
              </a:rPr>
              <a:t>：虚拟服务器技术可以轻松解决服务器合并的问题</a:t>
            </a:r>
            <a:endParaRPr lang="en-US" altLang="zh-CN"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l"/>
            </a:pPr>
            <a:r>
              <a:rPr lang="en-US" altLang="zh-CN" dirty="0">
                <a:latin typeface="微软雅黑" panose="020B0503020204020204" charset="-122"/>
                <a:ea typeface="微软雅黑" panose="020B0503020204020204" charset="-122"/>
                <a:cs typeface="微软雅黑" panose="020B0503020204020204" charset="-122"/>
              </a:rPr>
              <a:t>  </a:t>
            </a:r>
            <a:r>
              <a:rPr lang="zh-CN" altLang="zh-CN" dirty="0">
                <a:latin typeface="微软雅黑" panose="020B0503020204020204" charset="-122"/>
                <a:ea typeface="微软雅黑" panose="020B0503020204020204" charset="-122"/>
                <a:cs typeface="微软雅黑" panose="020B0503020204020204" charset="-122"/>
              </a:rPr>
              <a:t>高级虚拟</a:t>
            </a:r>
            <a:r>
              <a:rPr lang="zh-CN" altLang="zh-CN" dirty="0" smtClean="0">
                <a:latin typeface="微软雅黑" panose="020B0503020204020204" charset="-122"/>
                <a:ea typeface="微软雅黑" panose="020B0503020204020204" charset="-122"/>
                <a:cs typeface="微软雅黑" panose="020B0503020204020204" charset="-122"/>
              </a:rPr>
              <a:t>主机</a:t>
            </a:r>
            <a:r>
              <a:rPr lang="zh-CN" altLang="en-US" dirty="0" smtClean="0">
                <a:latin typeface="微软雅黑" panose="020B0503020204020204" charset="-122"/>
                <a:ea typeface="微软雅黑" panose="020B0503020204020204" charset="-122"/>
                <a:cs typeface="微软雅黑" panose="020B0503020204020204" charset="-122"/>
              </a:rPr>
              <a:t>：虚拟主机技术大大降低了在互联网上建立站点的门槛</a:t>
            </a:r>
            <a:endParaRPr lang="zh-CN" altLang="zh-CN" dirty="0">
              <a:latin typeface="微软雅黑" panose="020B0503020204020204" charset="-122"/>
              <a:ea typeface="微软雅黑" panose="020B0503020204020204" charset="-122"/>
              <a:cs typeface="微软雅黑" panose="020B0503020204020204" charset="-122"/>
            </a:endParaRPr>
          </a:p>
          <a:p>
            <a:pPr marL="0" indent="0">
              <a:lnSpc>
                <a:spcPct val="150000"/>
              </a:lnSpc>
              <a:buNone/>
            </a:pPr>
            <a:endParaRPr lang="en-US" altLang="zh-CN" dirty="0" smtClean="0">
              <a:latin typeface="微软雅黑" panose="020B0503020204020204" charset="-122"/>
              <a:ea typeface="微软雅黑" panose="020B0503020204020204" charset="-122"/>
              <a:cs typeface="微软雅黑" panose="020B0503020204020204" charset="-122"/>
            </a:endParaRPr>
          </a:p>
          <a:p>
            <a:pPr marL="457200" lvl="1" indent="0">
              <a:lnSpc>
                <a:spcPct val="150000"/>
              </a:lnSpc>
              <a:buNone/>
            </a:pP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bwMode="auto">
          <a:xfrm>
            <a:off x="1884363" y="636589"/>
            <a:ext cx="8382000" cy="512763"/>
          </a:xfrm>
        </p:spPr>
        <p:txBody>
          <a:bodyPr vert="horz" wrap="square" lIns="0" tIns="0" rIns="0" bIns="0" numCol="1" rtlCol="0" anchor="t" anchorCtr="0" compatLnSpc="1">
            <a:spAutoFit/>
          </a:bodyPr>
          <a:lstStyle/>
          <a:p>
            <a:pPr defTabSz="913130" eaLnBrk="0" fontAlgn="base" hangingPunct="0">
              <a:lnSpc>
                <a:spcPct val="90000"/>
              </a:lnSpc>
              <a:spcAft>
                <a:spcPct val="0"/>
              </a:spcAft>
              <a:defRPr/>
            </a:pPr>
            <a:r>
              <a:rPr lang="zh-CN" altLang="en-US" sz="3700" spc="-125">
                <a:ln>
                  <a:noFill/>
                </a:ln>
                <a:solidFill>
                  <a:schemeClr val="tx1"/>
                </a:solidFill>
                <a:ea typeface="宋体" panose="02010600030101010101" pitchFamily="2" charset="-122"/>
              </a:rPr>
              <a:t>虚拟化</a:t>
            </a:r>
            <a:endParaRPr lang="zh-CN" altLang="en-US" sz="3700" spc="-125">
              <a:ln>
                <a:noFill/>
              </a:ln>
              <a:solidFill>
                <a:schemeClr val="tx1"/>
              </a:solidFill>
              <a:ea typeface="宋体" panose="02010600030101010101" pitchFamily="2" charset="-122"/>
            </a:endParaRPr>
          </a:p>
        </p:txBody>
      </p:sp>
      <p:sp>
        <p:nvSpPr>
          <p:cNvPr id="5" name="Text Box 5"/>
          <p:cNvSpPr txBox="1">
            <a:spLocks noChangeArrowheads="1"/>
          </p:cNvSpPr>
          <p:nvPr/>
        </p:nvSpPr>
        <p:spPr bwMode="auto">
          <a:xfrm>
            <a:off x="2068514" y="1447801"/>
            <a:ext cx="8054975" cy="4340225"/>
          </a:xfrm>
          <a:prstGeom prst="rect">
            <a:avLst/>
          </a:prstGeom>
          <a:noFill/>
          <a:ln w="9525" algn="ctr">
            <a:noFill/>
            <a:miter lim="800000"/>
          </a:ln>
          <a:effectLst>
            <a:prstShdw prst="shdw18" dist="17961" dir="13500000">
              <a:schemeClr val="accent1">
                <a:gamma/>
                <a:shade val="60000"/>
                <a:invGamma/>
              </a:schemeClr>
            </a:prstShdw>
          </a:effectLst>
        </p:spPr>
        <p:txBody>
          <a:bodyPr>
            <a:spAutoFit/>
          </a:bodyPr>
          <a:lstStyle/>
          <a:p>
            <a:pPr indent="521970" algn="just" defTabSz="914400">
              <a:spcBef>
                <a:spcPct val="50000"/>
              </a:spcBef>
              <a:buClr>
                <a:schemeClr val="bg1"/>
              </a:buClr>
              <a:defRPr/>
            </a:pPr>
            <a:r>
              <a:rPr lang="zh-CN" altLang="en-US" sz="2400" dirty="0">
                <a:latin typeface="Arial" panose="020B0604020202020204" pitchFamily="34" charset="0"/>
                <a:ea typeface="黑体" panose="02010609060101010101" pitchFamily="49" charset="-122"/>
                <a:cs typeface="Arial" panose="020B0604020202020204" pitchFamily="34" charset="0"/>
              </a:rPr>
              <a:t>虚拟化是</a:t>
            </a:r>
            <a:r>
              <a:rPr lang="en-US" altLang="zh-CN" sz="2400" dirty="0">
                <a:latin typeface="Arial" panose="020B0604020202020204" pitchFamily="34" charset="0"/>
                <a:ea typeface="黑体" panose="02010609060101010101" pitchFamily="49" charset="-122"/>
                <a:cs typeface="Arial" panose="020B0604020202020204" pitchFamily="34" charset="0"/>
              </a:rPr>
              <a:t>IaaS </a:t>
            </a:r>
            <a:r>
              <a:rPr lang="zh-CN" altLang="en-US" sz="2400" dirty="0">
                <a:latin typeface="Arial" panose="020B0604020202020204" pitchFamily="34" charset="0"/>
                <a:ea typeface="黑体" panose="02010609060101010101" pitchFamily="49" charset="-122"/>
                <a:cs typeface="Arial" panose="020B0604020202020204" pitchFamily="34" charset="0"/>
              </a:rPr>
              <a:t>层的重要组成部分，也是云计算的最重要特点。虚拟化技术可以提供以下特点。</a:t>
            </a:r>
            <a:endParaRPr lang="zh-CN" altLang="en-US" sz="2400" dirty="0">
              <a:latin typeface="Arial" panose="020B0604020202020204" pitchFamily="34" charset="0"/>
              <a:ea typeface="黑体" panose="02010609060101010101" pitchFamily="49" charset="-122"/>
              <a:cs typeface="Arial" panose="020B0604020202020204" pitchFamily="34" charset="0"/>
            </a:endParaRPr>
          </a:p>
          <a:p>
            <a:pPr indent="521970" algn="just" defTabSz="914400">
              <a:spcBef>
                <a:spcPct val="50000"/>
              </a:spcBef>
              <a:buClr>
                <a:schemeClr val="bg1"/>
              </a:buClr>
              <a:defRPr/>
            </a:pPr>
            <a:r>
              <a:rPr lang="en-US" altLang="zh-CN" sz="2400" dirty="0">
                <a:latin typeface="Arial" panose="020B0604020202020204" pitchFamily="34" charset="0"/>
                <a:ea typeface="黑体" panose="02010609060101010101" pitchFamily="49" charset="-122"/>
                <a:cs typeface="Arial" panose="020B0604020202020204" pitchFamily="34" charset="0"/>
              </a:rPr>
              <a:t>1) </a:t>
            </a:r>
            <a:r>
              <a:rPr lang="zh-CN" altLang="en-US" sz="2400" dirty="0">
                <a:latin typeface="Arial" panose="020B0604020202020204" pitchFamily="34" charset="0"/>
                <a:ea typeface="黑体" panose="02010609060101010101" pitchFamily="49" charset="-122"/>
                <a:cs typeface="Arial" panose="020B0604020202020204" pitchFamily="34" charset="0"/>
              </a:rPr>
              <a:t>资源共享：通过虚拟机封装用户各自的运行环境，有效实现多用户分享数据中心资源。</a:t>
            </a:r>
            <a:endParaRPr lang="zh-CN" altLang="en-US" sz="2400" dirty="0">
              <a:latin typeface="Arial" panose="020B0604020202020204" pitchFamily="34" charset="0"/>
              <a:ea typeface="黑体" panose="02010609060101010101" pitchFamily="49" charset="-122"/>
              <a:cs typeface="Arial" panose="020B0604020202020204" pitchFamily="34" charset="0"/>
            </a:endParaRPr>
          </a:p>
          <a:p>
            <a:pPr indent="521970" algn="just" defTabSz="914400">
              <a:spcBef>
                <a:spcPct val="50000"/>
              </a:spcBef>
              <a:buClr>
                <a:schemeClr val="bg1"/>
              </a:buClr>
              <a:defRPr/>
            </a:pPr>
            <a:r>
              <a:rPr lang="en-US" altLang="zh-CN" sz="2400" dirty="0">
                <a:latin typeface="Arial" panose="020B0604020202020204" pitchFamily="34" charset="0"/>
                <a:ea typeface="黑体" panose="02010609060101010101" pitchFamily="49" charset="-122"/>
                <a:cs typeface="Arial" panose="020B0604020202020204" pitchFamily="34" charset="0"/>
              </a:rPr>
              <a:t>2) </a:t>
            </a:r>
            <a:r>
              <a:rPr lang="zh-CN" altLang="en-US" sz="2400" dirty="0">
                <a:latin typeface="Arial" panose="020B0604020202020204" pitchFamily="34" charset="0"/>
                <a:ea typeface="黑体" panose="02010609060101010101" pitchFamily="49" charset="-122"/>
                <a:cs typeface="Arial" panose="020B0604020202020204" pitchFamily="34" charset="0"/>
              </a:rPr>
              <a:t>资源定制：用户利用虚拟化技术，配置私有的服务器，指定所需的</a:t>
            </a:r>
            <a:r>
              <a:rPr lang="en-US" altLang="zh-CN" sz="2400" dirty="0">
                <a:latin typeface="Arial" panose="020B0604020202020204" pitchFamily="34" charset="0"/>
                <a:ea typeface="黑体" panose="02010609060101010101" pitchFamily="49" charset="-122"/>
                <a:cs typeface="Arial" panose="020B0604020202020204" pitchFamily="34" charset="0"/>
              </a:rPr>
              <a:t>CPU </a:t>
            </a:r>
            <a:r>
              <a:rPr lang="zh-CN" altLang="en-US" sz="2400" dirty="0">
                <a:latin typeface="Arial" panose="020B0604020202020204" pitchFamily="34" charset="0"/>
                <a:ea typeface="黑体" panose="02010609060101010101" pitchFamily="49" charset="-122"/>
                <a:cs typeface="Arial" panose="020B0604020202020204" pitchFamily="34" charset="0"/>
              </a:rPr>
              <a:t>数目、内存容量、磁盘空间，实现资源的按需分配。</a:t>
            </a:r>
            <a:endParaRPr lang="zh-CN" altLang="en-US" sz="2400" dirty="0">
              <a:latin typeface="Arial" panose="020B0604020202020204" pitchFamily="34" charset="0"/>
              <a:ea typeface="黑体" panose="02010609060101010101" pitchFamily="49" charset="-122"/>
              <a:cs typeface="Arial" panose="020B0604020202020204" pitchFamily="34" charset="0"/>
            </a:endParaRPr>
          </a:p>
          <a:p>
            <a:pPr indent="521970" algn="just" defTabSz="914400">
              <a:spcBef>
                <a:spcPct val="50000"/>
              </a:spcBef>
              <a:buClr>
                <a:schemeClr val="bg1"/>
              </a:buClr>
              <a:defRPr/>
            </a:pPr>
            <a:r>
              <a:rPr lang="en-US" altLang="zh-CN" sz="2400" dirty="0">
                <a:latin typeface="Arial" panose="020B0604020202020204" pitchFamily="34" charset="0"/>
                <a:ea typeface="黑体" panose="02010609060101010101" pitchFamily="49" charset="-122"/>
                <a:cs typeface="Arial" panose="020B0604020202020204" pitchFamily="34" charset="0"/>
              </a:rPr>
              <a:t>3) </a:t>
            </a:r>
            <a:r>
              <a:rPr lang="zh-CN" altLang="en-US" sz="2400" dirty="0">
                <a:latin typeface="Arial" panose="020B0604020202020204" pitchFamily="34" charset="0"/>
                <a:ea typeface="黑体" panose="02010609060101010101" pitchFamily="49" charset="-122"/>
                <a:cs typeface="Arial" panose="020B0604020202020204" pitchFamily="34" charset="0"/>
              </a:rPr>
              <a:t>细粒度资源管理：将物理服务器拆分成若干虚拟机，可以提高服务器的资源利用率，减少浪费，而且有助于服务器的负载均衡和节能。</a:t>
            </a:r>
            <a:endParaRPr lang="zh-CN" altLang="en-US" sz="2400" dirty="0">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1511" y="631150"/>
            <a:ext cx="9601196" cy="1303867"/>
          </a:xfrm>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、虚拟化的发展历史</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346960" y="1783644"/>
            <a:ext cx="7543800" cy="4222045"/>
          </a:xfrm>
        </p:spPr>
        <p:txBody>
          <a:bodyPr>
            <a:normAutofit/>
          </a:bodyPr>
          <a:lstStyle/>
          <a:p>
            <a:pPr>
              <a:lnSpc>
                <a:spcPct val="150000"/>
              </a:lnSpc>
              <a:buFont typeface="Wingdings" panose="05000000000000000000" pitchFamily="2" charset="2"/>
              <a:buChar char="l"/>
            </a:pP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虚拟化技术的萌芽</a:t>
            </a:r>
            <a:endParaRPr lang="en-US" altLang="zh-CN" dirty="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虚拟化技术的雏形</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虚拟化标准的提出</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buFont typeface="Wingdings" panose="05000000000000000000" pitchFamily="2" charset="2"/>
              <a:buChar char="l"/>
            </a:pPr>
            <a:r>
              <a:rPr lang="zh-CN" altLang="en-US" dirty="0" smtClean="0">
                <a:latin typeface="微软雅黑" panose="020B0503020204020204" charset="-122"/>
                <a:ea typeface="微软雅黑" panose="020B0503020204020204" charset="-122"/>
                <a:cs typeface="微软雅黑" panose="020B0503020204020204" charset="-122"/>
              </a:rPr>
              <a:t>  虚拟化的进一步发展</a:t>
            </a:r>
            <a:endParaRPr lang="zh-CN" altLang="zh-CN" dirty="0">
              <a:latin typeface="微软雅黑" panose="020B0503020204020204" charset="-122"/>
              <a:ea typeface="微软雅黑" panose="020B0503020204020204" charset="-122"/>
              <a:cs typeface="微软雅黑" panose="020B0503020204020204" charset="-122"/>
            </a:endParaRPr>
          </a:p>
          <a:p>
            <a:pPr lvl="0">
              <a:lnSpc>
                <a:spcPct val="150000"/>
              </a:lnSpc>
            </a:pPr>
            <a:endParaRPr lang="en-US" altLang="zh-CN"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9111</Words>
  <Application>WPS 演示</Application>
  <PresentationFormat>宽屏</PresentationFormat>
  <Paragraphs>237</Paragraphs>
  <Slides>48</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48</vt:i4>
      </vt:variant>
    </vt:vector>
  </HeadingPairs>
  <TitlesOfParts>
    <vt:vector size="61" baseType="lpstr">
      <vt:lpstr>Arial</vt:lpstr>
      <vt:lpstr>宋体</vt:lpstr>
      <vt:lpstr>Wingdings</vt:lpstr>
      <vt:lpstr>Arial</vt:lpstr>
      <vt:lpstr>微软雅黑</vt:lpstr>
      <vt:lpstr>黑体</vt:lpstr>
      <vt:lpstr>Calibri</vt:lpstr>
      <vt:lpstr>Arial Unicode MS</vt:lpstr>
      <vt:lpstr>方正舒体</vt:lpstr>
      <vt:lpstr>Garamond</vt:lpstr>
      <vt:lpstr>等线</vt:lpstr>
      <vt:lpstr>Times New Roman</vt:lpstr>
      <vt:lpstr>环保</vt:lpstr>
      <vt:lpstr>虚拟化</vt:lpstr>
      <vt:lpstr>PowerPoint 演示文稿</vt:lpstr>
      <vt:lpstr>第1节 虚拟化简介</vt:lpstr>
      <vt:lpstr>什么是虚拟化</vt:lpstr>
      <vt:lpstr>PowerPoint 演示文稿</vt:lpstr>
      <vt:lpstr>PowerPoint 演示文稿</vt:lpstr>
      <vt:lpstr>PowerPoint 演示文稿</vt:lpstr>
      <vt:lpstr>虚拟化</vt:lpstr>
      <vt:lpstr>2、虚拟化的发展历史</vt:lpstr>
      <vt:lpstr>虚拟化技术的萌芽</vt:lpstr>
      <vt:lpstr>虚拟化技术的雏形</vt:lpstr>
      <vt:lpstr>PowerPoint 演示文稿</vt:lpstr>
      <vt:lpstr>虚拟化标准的提出</vt:lpstr>
      <vt:lpstr>虚拟化的进一步发展</vt:lpstr>
      <vt:lpstr>3、虚拟化带来的好处</vt:lpstr>
      <vt:lpstr>第2节 虚拟化的分类</vt:lpstr>
      <vt:lpstr>PowerPoint 演示文稿</vt:lpstr>
      <vt:lpstr>PowerPoint 演示文稿</vt:lpstr>
      <vt:lpstr>x86服务器的虚拟化技术</vt:lpstr>
      <vt:lpstr>PowerPoint 演示文稿</vt:lpstr>
      <vt:lpstr>PowerPoint 演示文稿</vt:lpstr>
      <vt:lpstr>PowerPoint 演示文稿</vt:lpstr>
      <vt:lpstr>2、网络虚拟化</vt:lpstr>
      <vt:lpstr>PowerPoint 演示文稿</vt:lpstr>
      <vt:lpstr>PowerPoint 演示文稿</vt:lpstr>
      <vt:lpstr>3、存储虚拟化</vt:lpstr>
      <vt:lpstr>3、存储虚拟化</vt:lpstr>
      <vt:lpstr>3、存储虚拟化</vt:lpstr>
      <vt:lpstr>4、应用虚拟化</vt:lpstr>
      <vt:lpstr>5、技术比较</vt:lpstr>
      <vt:lpstr>第3节 系统虚拟化</vt:lpstr>
      <vt:lpstr>第3节 系统虚拟化</vt:lpstr>
      <vt:lpstr>第4节 虚拟化与云计算</vt:lpstr>
      <vt:lpstr>PowerPoint 演示文稿</vt:lpstr>
      <vt:lpstr>PowerPoint 演示文稿</vt:lpstr>
      <vt:lpstr>PowerPoint 演示文稿</vt:lpstr>
      <vt:lpstr>PowerPoint 演示文稿</vt:lpstr>
      <vt:lpstr>第5节 开源技术</vt:lpstr>
      <vt:lpstr>PowerPoint 演示文稿</vt:lpstr>
      <vt:lpstr>PowerPoint 演示文稿</vt:lpstr>
      <vt:lpstr>2、KVM </vt:lpstr>
      <vt:lpstr>PowerPoint 演示文稿</vt:lpstr>
      <vt:lpstr>PowerPoint 演示文稿</vt:lpstr>
      <vt:lpstr>PowerPoint 演示文稿</vt:lpstr>
      <vt:lpstr>3、OpenVZ</vt:lpstr>
      <vt:lpstr>PowerPoint 演示文稿</vt:lpstr>
      <vt:lpstr>PowerPoint 演示文稿</vt:lpstr>
      <vt:lpstr>第6节 虚拟化未来发展趋势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Administrator</cp:lastModifiedBy>
  <cp:revision>35</cp:revision>
  <dcterms:created xsi:type="dcterms:W3CDTF">2018-10-09T15:01:00Z</dcterms:created>
  <dcterms:modified xsi:type="dcterms:W3CDTF">2021-10-17T07:03:18Z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41A24C652904453781DB6A4BF0318286</vt:lpwstr>
  </property>
  <property fmtid="{D5CDD505-2E9C-101B-9397-08002B2CF9AE}" pid="3" name="KSOProductBuildVer">
    <vt:lpwstr>2052-11.1.0.10700</vt:lpwstr>
  </property>
</Properties>
</file>