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81" r:id="rId2"/>
  </p:sldMasterIdLst>
  <p:notesMasterIdLst>
    <p:notesMasterId r:id="rId21"/>
  </p:notesMasterIdLst>
  <p:sldIdLst>
    <p:sldId id="266" r:id="rId3"/>
    <p:sldId id="302" r:id="rId4"/>
    <p:sldId id="290" r:id="rId5"/>
    <p:sldId id="269" r:id="rId6"/>
    <p:sldId id="282" r:id="rId7"/>
    <p:sldId id="283" r:id="rId8"/>
    <p:sldId id="284" r:id="rId9"/>
    <p:sldId id="285" r:id="rId10"/>
    <p:sldId id="286" r:id="rId11"/>
    <p:sldId id="287" r:id="rId12"/>
    <p:sldId id="272" r:id="rId13"/>
    <p:sldId id="279" r:id="rId14"/>
    <p:sldId id="297" r:id="rId15"/>
    <p:sldId id="298" r:id="rId16"/>
    <p:sldId id="299" r:id="rId17"/>
    <p:sldId id="292" r:id="rId18"/>
    <p:sldId id="289" r:id="rId19"/>
    <p:sldId id="301" r:id="rId20"/>
  </p:sldIdLst>
  <p:sldSz cx="9144000" cy="6858000" type="screen4x3"/>
  <p:notesSz cx="6858000" cy="9144000"/>
  <p:custShowLst>
    <p:custShow name="自定义放映1" id="0">
      <p:sldLst>
        <p:sld r:id="rId3"/>
        <p:sld r:id="rId6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8CFDFA"/>
    <a:srgbClr val="0BF5F5"/>
    <a:srgbClr val="0000FF"/>
    <a:srgbClr val="00CC00"/>
    <a:srgbClr val="F9F5AD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4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A7958-D770-4309-BDBD-837BE7492EF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D8E4C-9071-41E4-B92F-0BF5C9077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7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D8E4C-9071-41E4-B92F-0BF5C90777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6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D8E4C-9071-41E4-B92F-0BF5C90777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89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56129A-0125-4293-BADC-79C829DBDA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C5CB16-2D55-4EA0-9FEF-FF8E41582E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CBFE1A-05D8-4077-9D42-3AA23C130A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0E02-967B-4460-A932-BE328B47C1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5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9C2A56-7661-4DDC-AF56-C3717AEC1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55B2AA-9834-4390-853F-FC35928B2C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4024D0-B10A-4424-AA4B-CBC9189156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F61F5-840B-4592-A0ED-AB0DE568E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30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32D1A2-1CF7-4EB3-A1BA-28DA77E62F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5E456B-9D2C-4950-801F-66CE3E08A4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32A990-F21B-4BF0-B469-6C6E321F8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859A0-DF43-43C8-B01D-03DBE3D2CE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51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57A78E-2764-453C-A829-41400581F7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65E26B-C97B-4249-907D-070063646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F47893-75E8-4F88-B013-66308277F1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7BE17-A201-465C-AE32-87CF5480E7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31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5E1235-2BF5-46D9-941C-AE7D908E7A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765986-5816-4CB9-8FA9-B4521E7FB2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FF2062-4884-47B3-9FB9-896AFDCA77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86188-21E8-41AF-88E1-301447EA2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659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6F22B-B346-4637-86F3-18C3248E10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F7D0F1-F6E3-4464-B7F6-EEF3DC44F7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AD7C4A-9B35-4AA5-BBDF-312DD2E093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F1681-FF7E-4C32-9B3E-5883171F83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89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EC2C91-4E7B-4BD5-8085-D943F549FA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683CD-5931-4B45-9E7E-3588B70D62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722BB-DB61-454A-94F6-FF45A3667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68AF-39B5-4706-99EB-D0E7D3A829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553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798917-36A9-4EA8-930B-6A055B27F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B1F0AF-6A76-43B8-9681-FCF568A652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AF4D26A-175B-4E0F-AABD-4AD15581A7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E4DC9-4D08-4EDB-A366-730DDBB58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828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133AC17-C7F5-45A2-A29D-B0EA29DB3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105922-5815-4A9E-98C5-8CD1FA2560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A67D33-0FE5-464F-B45C-4B603509C3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376DC-209F-4B35-9A53-C4ED3876C5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44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894969-8D5F-47F0-B11A-5C1D9AC540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37597B-480D-4DC5-AABB-3215FF4BFC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EBEDAB1-D5F2-4CBA-87FE-967BA28A69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7D88B-F406-46D9-8EBF-D247F9429A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398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1E0F8-44F5-45C8-90D1-9A35E79076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994A4-7A52-4F71-98B7-0413CE3947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36DAE-494F-48A8-B667-5422843D5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0555C-398B-46AF-A11A-DDB3DF3718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07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47AB73-A168-4F96-9C9E-D5E94E0E6D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A58D63-4467-41B2-A953-2688FF9731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BCB4A0-E9FC-41C3-BF8D-AAB41D676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56F6B-54E5-4A9F-969C-66C2C3CFFB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248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E3053-5A11-4552-8EFB-DF25D2D170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59485-F642-41D1-8AD4-1F8656900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0FADD-47AB-40DF-BE93-00A52B5A3B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E864B-A6F4-4344-B800-F7B61BBF80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282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213E4A-F012-4B2A-BF4A-BB7AB23C31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A0F28-D729-4971-8A81-CEBA0CB500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AF3EAC-FE65-4783-9F3F-21BF6C9224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762D1-1EDC-460A-A3B8-21FE39B7B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46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6217EF-657E-4C39-BAF6-292871CC7C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C1C991-14E3-475C-A8CE-DB5EB63AE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952924-0284-4E76-B7DE-6BB082C7D3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4EC01-BE55-4F6C-8028-08449C7A3E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91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BD71A1-9078-4777-A9D2-6EA3F04E1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FD0D7B-8AC9-47A6-A000-1829C18CE9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0F3E56-C7AC-4FBF-B114-B108450E21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F7351-3027-4176-AB72-F2EE743E29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61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D97A0-540E-4E52-9995-DEC0BA954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2E45A-CE0B-4ED4-9B6A-F6D9364ABE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A2E0C-3F25-47A0-A2B5-308A20BEF3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C0388-76BC-4CF1-92AD-9820D8B8C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82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258A5E-D38E-4C99-A4D6-FE5E9128D3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C6B68F-DE91-4B51-A476-771BA1383B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7F92D25-A8DD-4307-A5DC-CC9757AA0A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4E494-28DA-4D34-B809-1EC1BA94D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9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4A38DCA-6ABC-40C5-B3A8-E3FB39677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76CB76-12C6-496F-A969-8756575651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C918A9B-447F-4C8F-B761-5D8DE8AE9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7A684-63E4-49BD-87DE-C8E7F6859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95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472FC87-1BF9-4F48-8DD8-A31FAE04F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43C32FA-C715-4281-870C-47C4AACB9E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D02C06-A336-4D7A-A49C-27E976A5EB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24A5F-255C-44E5-BEB1-C3F7BD8AEF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02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8BFAE-29A5-40D8-8273-26DE1054F9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075C5-7493-4D13-A21C-1B366CACF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56CE8-CEE1-4AF0-A53F-D19C03F76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25020-4ACD-48A5-AF6B-0CBD39010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28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278A7-5F64-411D-B145-9340019A3D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6C298-091F-42CB-A817-B8F7FDFE6E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E6E60A-66A8-4D9F-AA35-E9DC8D3C08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86FC0-B874-4EE7-B32C-F1D32DEE1A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36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12B6A3-E238-4369-AE5B-374CCB569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2E749BB-51BA-4DDD-B7DA-48FDDB941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E451065-3FAA-4462-A08A-63A268E050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3FCCE85-E940-47D4-8E1C-15B7F5A244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E30961E-B16F-48A1-BBAE-D33822F371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0"/>
            </a:lvl1pPr>
          </a:lstStyle>
          <a:p>
            <a:pPr>
              <a:defRPr/>
            </a:pPr>
            <a:fld id="{172F0E66-E190-46BD-BC8D-935B6D1DE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1B23F09A-63B8-4F34-B112-CA540B2F28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996239DF-6654-4CFF-82C6-0CC51ECE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DA896B62-C6A6-4163-A6E8-7577E402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8FC7C978-A679-4BC3-BCD5-AA93D2BE9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">
            <a:extLst>
              <a:ext uri="{FF2B5EF4-FFF2-40B4-BE49-F238E27FC236}">
                <a16:creationId xmlns:a16="http://schemas.microsoft.com/office/drawing/2014/main" id="{C314AF1A-DB1A-4246-82EC-09D090E0A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Oval 8">
            <a:extLst>
              <a:ext uri="{FF2B5EF4-FFF2-40B4-BE49-F238E27FC236}">
                <a16:creationId xmlns:a16="http://schemas.microsoft.com/office/drawing/2014/main" id="{1C303FFC-2AB1-4A00-AA43-4141EDB7A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052" name="Oval 9">
            <a:extLst>
              <a:ext uri="{FF2B5EF4-FFF2-40B4-BE49-F238E27FC236}">
                <a16:creationId xmlns:a16="http://schemas.microsoft.com/office/drawing/2014/main" id="{B5550A5B-C38E-4A71-BE3C-A3ADDF45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053" name="Oval 10">
            <a:extLst>
              <a:ext uri="{FF2B5EF4-FFF2-40B4-BE49-F238E27FC236}">
                <a16:creationId xmlns:a16="http://schemas.microsoft.com/office/drawing/2014/main" id="{29A7BD2A-C204-4B8A-9532-BFE864BC6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2A6D6B6F-6594-419A-A7B6-55FE05FB3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E9B5B701-EF18-45C2-89B4-7A77EF72E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6" name="Rectangle 4">
            <a:extLst>
              <a:ext uri="{FF2B5EF4-FFF2-40B4-BE49-F238E27FC236}">
                <a16:creationId xmlns:a16="http://schemas.microsoft.com/office/drawing/2014/main" id="{03F563EA-2C20-45B1-A4FD-80071DA976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Rectangle 5">
            <a:extLst>
              <a:ext uri="{FF2B5EF4-FFF2-40B4-BE49-F238E27FC236}">
                <a16:creationId xmlns:a16="http://schemas.microsoft.com/office/drawing/2014/main" id="{3ADDBD39-450F-496C-A455-201B10A99B1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6">
            <a:extLst>
              <a:ext uri="{FF2B5EF4-FFF2-40B4-BE49-F238E27FC236}">
                <a16:creationId xmlns:a16="http://schemas.microsoft.com/office/drawing/2014/main" id="{1C546830-84F3-4D66-900B-730CFEAE96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0"/>
            </a:lvl1pPr>
          </a:lstStyle>
          <a:p>
            <a:pPr>
              <a:defRPr/>
            </a:pPr>
            <a:fld id="{A46E3530-0886-41AC-AD97-C2772A2519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ping@ecust.edu.cn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hyperlink" Target="mailto:wangqing@ecust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B0959B33-91C7-40B0-B305-DB8CCA907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08050"/>
            <a:ext cx="8675688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5100" dirty="0">
                <a:latin typeface="隶书" panose="02010509060101010101" pitchFamily="49" charset="-122"/>
                <a:ea typeface="隶书" panose="02010509060101010101" pitchFamily="49" charset="-122"/>
              </a:rPr>
              <a:t>仪 器 分 析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400" dirty="0">
                <a:ea typeface="黑体" panose="02010609060101010101" pitchFamily="49" charset="-122"/>
              </a:rPr>
              <a:t>Instrumental Analysis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3400" dirty="0"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胡坪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/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王氢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/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杜一平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Email: 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  <a:hlinkClick r:id="rId3"/>
              </a:rPr>
              <a:t>huping@ecust.edu.cn</a:t>
            </a:r>
            <a:endParaRPr lang="en-US" altLang="zh-CN" sz="2600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楷体_GB2312" pitchFamily="1" charset="-122"/>
                <a:ea typeface="楷体_GB2312" pitchFamily="1" charset="-122"/>
                <a:hlinkClick r:id="rId4"/>
              </a:rPr>
              <a:t>wangqing@ecust.edu.cn</a:t>
            </a:r>
            <a:endParaRPr lang="en-US" altLang="zh-CN" sz="2600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Yipingdu@ecust.edu.cn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学习平台：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http://s.ecust.edu.cn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53"/>
    </mc:Choice>
    <mc:Fallback xmlns="">
      <p:transition spd="slow" advTm="66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017ED24-7542-4DC1-B4EB-D376C59064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19250" y="228600"/>
            <a:ext cx="7143750" cy="9906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其它方法</a:t>
            </a:r>
            <a:r>
              <a:rPr lang="zh-CN" altLang="en-US" dirty="0"/>
              <a:t>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A2AE439-5EBF-410E-9632-A052E02E56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412875"/>
            <a:ext cx="8027987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4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热分析法</a:t>
            </a: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根据物质的质量、体积等性质与温度之间的关系建立的分析方法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热重量法、差热分析、热导法等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34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质谱</a:t>
            </a: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测量被电离物质的质荷比进行分析</a:t>
            </a:r>
          </a:p>
        </p:txBody>
      </p:sp>
      <p:pic>
        <p:nvPicPr>
          <p:cNvPr id="14340" name="图片 1">
            <a:extLst>
              <a:ext uri="{FF2B5EF4-FFF2-40B4-BE49-F238E27FC236}">
                <a16:creationId xmlns:a16="http://schemas.microsoft.com/office/drawing/2014/main" id="{50785D7B-D2E3-411D-BF07-2D54DEAA4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8313"/>
            <a:ext cx="1989137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2">
            <a:extLst>
              <a:ext uri="{FF2B5EF4-FFF2-40B4-BE49-F238E27FC236}">
                <a16:creationId xmlns:a16="http://schemas.microsoft.com/office/drawing/2014/main" id="{0F0F0FDE-58A2-4392-8C4C-56052B48F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5203825"/>
            <a:ext cx="2016125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图片 3">
            <a:extLst>
              <a:ext uri="{FF2B5EF4-FFF2-40B4-BE49-F238E27FC236}">
                <a16:creationId xmlns:a16="http://schemas.microsoft.com/office/drawing/2014/main" id="{2031CD96-63CD-479E-8F05-89187BAA2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5191125"/>
            <a:ext cx="362267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图片 4">
            <a:extLst>
              <a:ext uri="{FF2B5EF4-FFF2-40B4-BE49-F238E27FC236}">
                <a16:creationId xmlns:a16="http://schemas.microsoft.com/office/drawing/2014/main" id="{86656BA2-C479-4272-BC30-A5EA86F63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283200"/>
            <a:ext cx="23749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26"/>
    </mc:Choice>
    <mc:Fallback xmlns="">
      <p:transition spd="slow" advTm="165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BD28A7C-04BF-4EB8-B655-EF0CA1CFA5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90501"/>
            <a:ext cx="7010400" cy="862236"/>
          </a:xfrm>
        </p:spPr>
        <p:txBody>
          <a:bodyPr/>
          <a:lstStyle/>
          <a:p>
            <a:pPr eaLnBrk="1" hangingPunct="1"/>
            <a:r>
              <a:rPr lang="zh-CN" altLang="zh-CN" sz="4600" dirty="0">
                <a:ea typeface="隶书" panose="02010509060101010101" pitchFamily="49" charset="-122"/>
              </a:rPr>
              <a:t>三、仪器分析的发展概况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672483C-70F7-4223-8EA6-178E31FE20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0661" y="1196752"/>
            <a:ext cx="7010400" cy="5256584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分析化学的三次巨大变革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第一次变革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分析天平的发明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溶液理论的建立（</a:t>
            </a: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四大平衡的建立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第二次变革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第二次世界大战前后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物理学和电子技术的发展为仪器分析奠定了基础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第三次变革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  计算机的发明，尤其微型计算机的发展，给仪器分析带来全新的革命。</a:t>
            </a:r>
          </a:p>
          <a:p>
            <a:pPr lvl="1" eaLnBrk="1" hangingPunct="1">
              <a:spcBef>
                <a:spcPts val="0"/>
              </a:spcBef>
            </a:pP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Tm="37141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716824F6-E03D-4263-8893-879D60C820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476251"/>
            <a:ext cx="8229600" cy="3312790"/>
          </a:xfrm>
        </p:spPr>
        <p:txBody>
          <a:bodyPr/>
          <a:lstStyle/>
          <a:p>
            <a:pPr marL="609600" indent="-609600" algn="ctr" eaLnBrk="1" hangingPunct="1">
              <a:buFont typeface="Wingdings" panose="05000000000000000000" pitchFamily="2" charset="2"/>
              <a:buNone/>
            </a:pPr>
            <a:r>
              <a:rPr lang="zh-CN" altLang="en-US" sz="3400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前景展望</a:t>
            </a:r>
          </a:p>
          <a:p>
            <a:pPr marL="609600" indent="-609600" algn="ctr" eaLnBrk="1" hangingPunct="1">
              <a:buFont typeface="Wingdings" panose="05000000000000000000" pitchFamily="2" charset="2"/>
              <a:buNone/>
            </a:pPr>
            <a:endParaRPr lang="zh-CN" altLang="en-US" sz="3400" b="1" dirty="0">
              <a:solidFill>
                <a:schemeClr val="hlink"/>
              </a:solidFill>
              <a:latin typeface="楷体_GB2312" pitchFamily="1" charset="-122"/>
              <a:ea typeface="楷体_GB2312" pitchFamily="1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hlink"/>
                </a:solidFill>
                <a:ea typeface="楷体_GB2312" pitchFamily="1" charset="-122"/>
              </a:rPr>
              <a:t>“</a:t>
            </a:r>
            <a:r>
              <a:rPr lang="zh-CN" altLang="en-US" sz="2600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眼睛</a:t>
            </a:r>
            <a:r>
              <a:rPr lang="zh-CN" altLang="en-US" sz="2600" b="1" dirty="0">
                <a:solidFill>
                  <a:schemeClr val="hlink"/>
                </a:solidFill>
                <a:ea typeface="楷体_GB2312" pitchFamily="1" charset="-122"/>
              </a:rPr>
              <a:t>”</a:t>
            </a:r>
            <a:r>
              <a:rPr lang="zh-CN" altLang="en-US" sz="2600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的作用：</a:t>
            </a:r>
            <a:r>
              <a:rPr lang="zh-CN" altLang="en-US" sz="2600" b="1" dirty="0">
                <a:latin typeface="楷体_GB2312" pitchFamily="1" charset="-122"/>
                <a:ea typeface="楷体_GB2312" pitchFamily="1" charset="-122"/>
              </a:rPr>
              <a:t>国民经济的发展，科学技术的进步都离不开分析化学，尤其是仪器分析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600" b="1" dirty="0">
              <a:latin typeface="楷体_GB2312" pitchFamily="1" charset="-122"/>
              <a:ea typeface="楷体_GB2312" pitchFamily="1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楷体_GB2312" pitchFamily="1" charset="-122"/>
                <a:ea typeface="楷体_GB2312" pitchFamily="1" charset="-122"/>
              </a:rPr>
              <a:t>例如：生命科学研究对分析化学提出高的要求</a:t>
            </a:r>
            <a:r>
              <a:rPr lang="en-US" altLang="zh-CN" sz="2600" b="1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2600" b="1" dirty="0">
                <a:latin typeface="楷体_GB2312" pitchFamily="1" charset="-122"/>
                <a:ea typeface="楷体_GB2312" pitchFamily="1" charset="-122"/>
              </a:rPr>
              <a:t>生命分析化学）。</a:t>
            </a:r>
          </a:p>
        </p:txBody>
      </p:sp>
      <p:pic>
        <p:nvPicPr>
          <p:cNvPr id="17411" name="图片 1">
            <a:extLst>
              <a:ext uri="{FF2B5EF4-FFF2-40B4-BE49-F238E27FC236}">
                <a16:creationId xmlns:a16="http://schemas.microsoft.com/office/drawing/2014/main" id="{2E658DF4-0B73-436A-BC74-A64C7146C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4848225"/>
            <a:ext cx="331311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2">
            <a:extLst>
              <a:ext uri="{FF2B5EF4-FFF2-40B4-BE49-F238E27FC236}">
                <a16:creationId xmlns:a16="http://schemas.microsoft.com/office/drawing/2014/main" id="{B4390636-F2F1-4DE9-9E5B-70EDD5E47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824413"/>
            <a:ext cx="3360737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19D934C-B77F-4DE4-8FA9-2CC8477EAF7D}"/>
              </a:ext>
            </a:extLst>
          </p:cNvPr>
          <p:cNvSpPr/>
          <p:nvPr/>
        </p:nvSpPr>
        <p:spPr>
          <a:xfrm>
            <a:off x="512813" y="4087800"/>
            <a:ext cx="7488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</a:rPr>
              <a:t>活体分析，单细胞分析，基因分析，药物的检测等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03"/>
    </mc:Choice>
    <mc:Fallback xmlns="">
      <p:transition spd="slow" advTm="74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 autoUpdateAnimBg="0"/>
      <p:bldP spid="16386" grpId="1" uiExpand="1" build="p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4">
            <a:extLst>
              <a:ext uri="{FF2B5EF4-FFF2-40B4-BE49-F238E27FC236}">
                <a16:creationId xmlns:a16="http://schemas.microsoft.com/office/drawing/2014/main" id="{C897A9D7-100F-483B-89D8-F5E9CA5C6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781300"/>
            <a:ext cx="39751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1">
            <a:extLst>
              <a:ext uri="{FF2B5EF4-FFF2-40B4-BE49-F238E27FC236}">
                <a16:creationId xmlns:a16="http://schemas.microsoft.com/office/drawing/2014/main" id="{CD190041-85C2-43B3-966C-F46010E2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173288"/>
            <a:ext cx="18891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2">
            <a:extLst>
              <a:ext uri="{FF2B5EF4-FFF2-40B4-BE49-F238E27FC236}">
                <a16:creationId xmlns:a16="http://schemas.microsoft.com/office/drawing/2014/main" id="{77B1F37F-C58B-4DF2-BDFA-303E4BBD1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3675063"/>
            <a:ext cx="28797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3">
            <a:extLst>
              <a:ext uri="{FF2B5EF4-FFF2-40B4-BE49-F238E27FC236}">
                <a16:creationId xmlns:a16="http://schemas.microsoft.com/office/drawing/2014/main" id="{9E8C9590-B487-4655-A28C-AF9FA9529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12875"/>
            <a:ext cx="2614612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5">
            <a:extLst>
              <a:ext uri="{FF2B5EF4-FFF2-40B4-BE49-F238E27FC236}">
                <a16:creationId xmlns:a16="http://schemas.microsoft.com/office/drawing/2014/main" id="{434FEB6E-EB44-4DA8-A151-F08FAD3CB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896938"/>
            <a:ext cx="3975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</a:rPr>
              <a:t>2017</a:t>
            </a:r>
            <a:r>
              <a:rPr lang="zh-CN" altLang="en-US" sz="2800" b="0" dirty="0">
                <a:solidFill>
                  <a:schemeClr val="tx1"/>
                </a:solidFill>
              </a:rPr>
              <a:t>年：氟虫腈</a:t>
            </a:r>
            <a:r>
              <a:rPr lang="en-US" altLang="zh-CN" sz="2800" b="0" dirty="0">
                <a:solidFill>
                  <a:schemeClr val="tx1"/>
                </a:solidFill>
              </a:rPr>
              <a:t>-</a:t>
            </a:r>
            <a:r>
              <a:rPr lang="zh-CN" altLang="en-US" sz="2800" b="0" dirty="0">
                <a:solidFill>
                  <a:schemeClr val="tx1"/>
                </a:solidFill>
              </a:rPr>
              <a:t>毒鸡蛋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439" name="文本框 6">
            <a:extLst>
              <a:ext uri="{FF2B5EF4-FFF2-40B4-BE49-F238E27FC236}">
                <a16:creationId xmlns:a16="http://schemas.microsoft.com/office/drawing/2014/main" id="{E9325D59-3A90-4E11-9F9D-94BEE0420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5407025"/>
            <a:ext cx="240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液相色谱</a:t>
            </a:r>
            <a:r>
              <a:rPr lang="en-US" altLang="zh-CN" sz="1800">
                <a:solidFill>
                  <a:schemeClr val="tx1"/>
                </a:solidFill>
              </a:rPr>
              <a:t>-</a:t>
            </a:r>
            <a:r>
              <a:rPr lang="zh-CN" altLang="en-US" sz="1800">
                <a:solidFill>
                  <a:schemeClr val="tx1"/>
                </a:solidFill>
              </a:rPr>
              <a:t>质谱联用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18"/>
    </mc:Choice>
    <mc:Fallback xmlns="">
      <p:transition spd="slow" advTm="9081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5">
            <a:extLst>
              <a:ext uri="{FF2B5EF4-FFF2-40B4-BE49-F238E27FC236}">
                <a16:creationId xmlns:a16="http://schemas.microsoft.com/office/drawing/2014/main" id="{D753BDE8-2BB9-4A56-8B46-E2F70C6B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303" y="827729"/>
            <a:ext cx="3113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2018</a:t>
            </a:r>
            <a:r>
              <a:rPr lang="zh-CN" altLang="en-US" sz="2400" b="0" dirty="0">
                <a:solidFill>
                  <a:srgbClr val="FF0000"/>
                </a:solidFill>
              </a:rPr>
              <a:t>年：陈羽凡事件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9459" name="图片 4">
            <a:extLst>
              <a:ext uri="{FF2B5EF4-FFF2-40B4-BE49-F238E27FC236}">
                <a16:creationId xmlns:a16="http://schemas.microsoft.com/office/drawing/2014/main" id="{9C356EE0-C56C-4D31-9D4A-A1A2520E2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1" t="-1451" r="17065" b="41551"/>
          <a:stretch>
            <a:fillRect/>
          </a:stretch>
        </p:blipFill>
        <p:spPr bwMode="auto">
          <a:xfrm>
            <a:off x="5922963" y="1989138"/>
            <a:ext cx="15113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文本框 5">
            <a:extLst>
              <a:ext uri="{FF2B5EF4-FFF2-40B4-BE49-F238E27FC236}">
                <a16:creationId xmlns:a16="http://schemas.microsoft.com/office/drawing/2014/main" id="{78A530FE-4566-404D-BC9F-4DF32C29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1327150"/>
            <a:ext cx="3114675" cy="454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/>
              <a:t>毒品检测方法：</a:t>
            </a:r>
            <a:endParaRPr lang="en-US" altLang="zh-CN" sz="28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尿液检测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唾液检测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血液检测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毛发验毒</a:t>
            </a:r>
          </a:p>
        </p:txBody>
      </p:sp>
      <p:pic>
        <p:nvPicPr>
          <p:cNvPr id="19461" name="图片 7">
            <a:extLst>
              <a:ext uri="{FF2B5EF4-FFF2-40B4-BE49-F238E27FC236}">
                <a16:creationId xmlns:a16="http://schemas.microsoft.com/office/drawing/2014/main" id="{3D900863-60BE-413D-BFB1-990F6B728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5" r="3931" b="46516"/>
          <a:stretch>
            <a:fillRect/>
          </a:stretch>
        </p:blipFill>
        <p:spPr bwMode="auto">
          <a:xfrm>
            <a:off x="2765425" y="2279650"/>
            <a:ext cx="1152525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文本框 8">
            <a:extLst>
              <a:ext uri="{FF2B5EF4-FFF2-40B4-BE49-F238E27FC236}">
                <a16:creationId xmlns:a16="http://schemas.microsoft.com/office/drawing/2014/main" id="{5E472273-C33A-4593-8612-228ADB0C2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3059113"/>
            <a:ext cx="1347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免疫分析法</a:t>
            </a:r>
          </a:p>
        </p:txBody>
      </p:sp>
      <p:pic>
        <p:nvPicPr>
          <p:cNvPr id="19463" name="图片 4">
            <a:extLst>
              <a:ext uri="{FF2B5EF4-FFF2-40B4-BE49-F238E27FC236}">
                <a16:creationId xmlns:a16="http://schemas.microsoft.com/office/drawing/2014/main" id="{6845B348-E44B-47FA-A705-6BA330BF0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r="9862"/>
          <a:stretch>
            <a:fillRect/>
          </a:stretch>
        </p:blipFill>
        <p:spPr bwMode="auto">
          <a:xfrm>
            <a:off x="2708275" y="4502150"/>
            <a:ext cx="23542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文本框 6">
            <a:extLst>
              <a:ext uri="{FF2B5EF4-FFF2-40B4-BE49-F238E27FC236}">
                <a16:creationId xmlns:a16="http://schemas.microsoft.com/office/drawing/2014/main" id="{DF8DC842-13DC-477A-8870-AA678F88C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5346700"/>
            <a:ext cx="2659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FF0000"/>
                </a:solidFill>
              </a:rPr>
              <a:t>液相色谱</a:t>
            </a:r>
            <a:r>
              <a:rPr lang="en-US" altLang="zh-CN" sz="1800">
                <a:solidFill>
                  <a:srgbClr val="FF0000"/>
                </a:solidFill>
              </a:rPr>
              <a:t>-</a:t>
            </a:r>
            <a:r>
              <a:rPr lang="zh-CN" altLang="en-US" sz="1800">
                <a:solidFill>
                  <a:srgbClr val="FF0000"/>
                </a:solidFill>
              </a:rPr>
              <a:t>质谱联用分析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723"/>
    </mc:Choice>
    <mc:Fallback xmlns="">
      <p:transition spd="slow" advTm="12772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CB1B01-CE43-4A74-8BF2-587CEB859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2" t="16384" r="6688"/>
          <a:stretch/>
        </p:blipFill>
        <p:spPr>
          <a:xfrm>
            <a:off x="493764" y="273665"/>
            <a:ext cx="3744416" cy="2170211"/>
          </a:xfrm>
          <a:prstGeom prst="rect">
            <a:avLst/>
          </a:prstGeom>
        </p:spPr>
      </p:pic>
      <p:sp>
        <p:nvSpPr>
          <p:cNvPr id="3" name="文本框 5">
            <a:extLst>
              <a:ext uri="{FF2B5EF4-FFF2-40B4-BE49-F238E27FC236}">
                <a16:creationId xmlns:a16="http://schemas.microsoft.com/office/drawing/2014/main" id="{DF515E52-5DB1-467A-9939-D835EE21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404664"/>
            <a:ext cx="37444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</a:rPr>
              <a:t>2019</a:t>
            </a:r>
            <a:r>
              <a:rPr lang="zh-CN" altLang="en-US" sz="2800" b="0" dirty="0">
                <a:solidFill>
                  <a:schemeClr val="tx1"/>
                </a:solidFill>
              </a:rPr>
              <a:t>年：新冠如何确诊？</a:t>
            </a:r>
            <a:r>
              <a:rPr lang="en-US" altLang="zh-CN" sz="2800" b="0" dirty="0">
                <a:solidFill>
                  <a:schemeClr val="tx1"/>
                </a:solidFill>
              </a:rPr>
              <a:t>——</a:t>
            </a:r>
            <a:r>
              <a:rPr lang="zh-CN" altLang="en-US" sz="2800" b="0" dirty="0">
                <a:solidFill>
                  <a:schemeClr val="tx1"/>
                </a:solidFill>
              </a:rPr>
              <a:t>核酸检测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0E1A1A-BEA8-4529-A74B-6356FE796F26}"/>
              </a:ext>
            </a:extLst>
          </p:cNvPr>
          <p:cNvSpPr/>
          <p:nvPr/>
        </p:nvSpPr>
        <p:spPr>
          <a:xfrm>
            <a:off x="4756687" y="1779542"/>
            <a:ext cx="40951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A1A1A"/>
                </a:solidFill>
                <a:effectLst/>
                <a:latin typeface="-apple-system"/>
              </a:rPr>
              <a:t>核酸检测实质上就是对病毒的遗传物质</a:t>
            </a:r>
            <a:r>
              <a:rPr lang="en-US" altLang="zh-CN" sz="2400" dirty="0">
                <a:solidFill>
                  <a:srgbClr val="FF0000"/>
                </a:solidFill>
                <a:latin typeface="-apple-system"/>
              </a:rPr>
              <a:t>RNA</a:t>
            </a:r>
            <a:r>
              <a:rPr lang="zh-CN" altLang="en-US" sz="2400" b="0" i="0" dirty="0">
                <a:solidFill>
                  <a:srgbClr val="1A1A1A"/>
                </a:solidFill>
                <a:effectLst/>
                <a:latin typeface="-apple-system"/>
              </a:rPr>
              <a:t>进行检测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FD4CD1-FB1B-413B-BAD5-7FA53D58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14" y="3068960"/>
            <a:ext cx="3690410" cy="29523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CDA3E55-67E5-4D39-BF3D-E9A882D8F589}"/>
              </a:ext>
            </a:extLst>
          </p:cNvPr>
          <p:cNvSpPr/>
          <p:nvPr/>
        </p:nvSpPr>
        <p:spPr>
          <a:xfrm>
            <a:off x="498642" y="2864647"/>
            <a:ext cx="4365419" cy="1947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方法：</a:t>
            </a:r>
            <a:r>
              <a:rPr lang="zh-CN" altLang="en-US" sz="2800" dirty="0">
                <a:solidFill>
                  <a:srgbClr val="1A1A1A"/>
                </a:solidFill>
                <a:latin typeface="-apple-system"/>
              </a:rPr>
              <a:t>实时定量</a:t>
            </a:r>
            <a:r>
              <a:rPr lang="en-US" altLang="zh-CN" sz="2800" dirty="0">
                <a:solidFill>
                  <a:srgbClr val="1A1A1A"/>
                </a:solidFill>
                <a:latin typeface="-apple-system"/>
              </a:rPr>
              <a:t>PCR</a:t>
            </a:r>
            <a:endParaRPr lang="en-US" altLang="zh-CN" sz="2800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技术</a:t>
            </a:r>
            <a:r>
              <a:rPr lang="zh-CN" altLang="en-US" sz="2800" b="0" dirty="0">
                <a:solidFill>
                  <a:srgbClr val="FF0000"/>
                </a:solidFill>
                <a:latin typeface="-apple-system"/>
              </a:rPr>
              <a:t>：</a:t>
            </a:r>
            <a:r>
              <a:rPr lang="en-US" altLang="zh-CN" sz="2800" b="0" i="0" dirty="0">
                <a:solidFill>
                  <a:srgbClr val="1A1A1A"/>
                </a:solidFill>
                <a:effectLst/>
                <a:latin typeface="-apple-system"/>
              </a:rPr>
              <a:t>PCR</a:t>
            </a:r>
            <a:r>
              <a:rPr lang="zh-CN" altLang="en-US" sz="2800" b="0" i="0" dirty="0">
                <a:solidFill>
                  <a:srgbClr val="1A1A1A"/>
                </a:solidFill>
                <a:effectLst/>
                <a:latin typeface="-apple-system"/>
              </a:rPr>
              <a:t>技术以及分子探针技术（荧光）等。</a:t>
            </a:r>
            <a:endParaRPr lang="zh-CN" altLang="en-US" sz="2800" dirty="0"/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7A7C84BF-5ABE-43A5-810E-DC85E2DE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97" y="5008740"/>
            <a:ext cx="3637907" cy="156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8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30"/>
    </mc:Choice>
    <mc:Fallback xmlns="">
      <p:transition spd="slow" advTm="14143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F11A123-D7F4-4AD5-A4B0-3D104C3FE4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620713"/>
            <a:ext cx="1008063" cy="5256212"/>
          </a:xfrm>
        </p:spPr>
        <p:txBody>
          <a:bodyPr/>
          <a:lstStyle/>
          <a:p>
            <a:pPr eaLnBrk="1" hangingPunct="1"/>
            <a:r>
              <a:rPr lang="zh-CN" altLang="zh-CN" sz="3400">
                <a:solidFill>
                  <a:schemeClr val="hlink"/>
                </a:solidFill>
                <a:ea typeface="华文彩云" panose="02010800040101010101" pitchFamily="2" charset="-122"/>
              </a:rPr>
              <a:t>本课程的主要内容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E7F9200-9F37-4D26-9A9C-0CA78C0ECE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13062" y="296862"/>
            <a:ext cx="4754563" cy="5903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ea typeface="隶书" panose="02010509060101010101" pitchFamily="49" charset="-122"/>
              </a:rPr>
              <a:t>色谱分析法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ea typeface="隶书" panose="02010509060101010101" pitchFamily="49" charset="-122"/>
              </a:rPr>
              <a:t>色谱分析基本原理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ea typeface="隶书" panose="02010509060101010101" pitchFamily="49" charset="-122"/>
              </a:rPr>
              <a:t>气相色谱法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ea typeface="隶书" panose="02010509060101010101" pitchFamily="49" charset="-122"/>
              </a:rPr>
              <a:t>高效液相色谱法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ea typeface="隶书" panose="02010509060101010101" pitchFamily="49" charset="-122"/>
              </a:rPr>
              <a:t>电化学分析法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ea typeface="隶书" panose="02010509060101010101" pitchFamily="49" charset="-122"/>
              </a:rPr>
              <a:t>电位分析法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ea typeface="隶书" panose="02010509060101010101" pitchFamily="49" charset="-122"/>
              </a:rPr>
              <a:t>极谱及伏安分析法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ea typeface="隶书" panose="02010509060101010101" pitchFamily="49" charset="-122"/>
              </a:rPr>
              <a:t>库仑分析法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ea typeface="隶书" panose="02010509060101010101" pitchFamily="49" charset="-122"/>
              </a:rPr>
              <a:t>原子光谱法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ea typeface="隶书" panose="02010509060101010101" pitchFamily="49" charset="-122"/>
              </a:rPr>
              <a:t>原子吸收光谱法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ea typeface="隶书" panose="02010509060101010101" pitchFamily="49" charset="-122"/>
              </a:rPr>
              <a:t>原子发射光谱法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ea typeface="隶书" panose="02010509060101010101" pitchFamily="49" charset="-122"/>
              </a:rPr>
              <a:t>分子光谱法</a:t>
            </a:r>
            <a:endParaRPr lang="en-US" altLang="zh-CN" dirty="0">
              <a:ea typeface="隶书" panose="02010509060101010101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ea typeface="隶书" panose="02010509060101010101" pitchFamily="49" charset="-122"/>
              </a:rPr>
              <a:t>荧光分析法</a:t>
            </a:r>
            <a:r>
              <a:rPr lang="en-US" altLang="zh-CN" sz="3200" dirty="0">
                <a:ea typeface="隶书" panose="02010509060101010101" pitchFamily="49" charset="-122"/>
              </a:rPr>
              <a:t>    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25"/>
    </mc:Choice>
    <mc:Fallback xmlns="">
      <p:transition spd="slow" advTm="3382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03D878F7-A59B-4406-814C-2311784F09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31913" y="620713"/>
            <a:ext cx="7437437" cy="5113337"/>
          </a:xfrm>
        </p:spPr>
        <p:txBody>
          <a:bodyPr/>
          <a:lstStyle/>
          <a:p>
            <a:pPr marL="609600" indent="-609600"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900" b="1" dirty="0">
                <a:solidFill>
                  <a:schemeClr val="hlink"/>
                </a:solidFill>
                <a:ea typeface="隶书" panose="02010509060101010101" pitchFamily="49" charset="-122"/>
              </a:rPr>
              <a:t>四、如何学好这门课程？</a:t>
            </a:r>
            <a:endParaRPr lang="zh-CN" altLang="en-US" sz="39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要求掌握</a:t>
            </a:r>
            <a:r>
              <a:rPr lang="zh-CN" altLang="en-US" sz="3400" i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常用仪器分析方法的原理 和仪器的简单结构</a:t>
            </a: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 marL="609600" indent="-609600" eaLnBrk="1" hangingPunct="1">
              <a:spcBef>
                <a:spcPct val="40000"/>
              </a:spcBef>
              <a:buFont typeface="Wingdings" panose="05000000000000000000" pitchFamily="2" charset="2"/>
              <a:buAutoNum type="arabicPeriod" startAt="2"/>
            </a:pP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要求初步具备根据分析的目的，结合学到的各种仪器分析方法的特点、应用范围，</a:t>
            </a:r>
            <a:r>
              <a:rPr lang="zh-CN" altLang="en-US" sz="34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选择适宜的分析方法</a:t>
            </a: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的能力。</a:t>
            </a:r>
          </a:p>
          <a:p>
            <a:pPr marL="609600" indent="-609600" eaLnBrk="1" hangingPunct="1">
              <a:spcBef>
                <a:spcPct val="40000"/>
              </a:spcBef>
              <a:buFont typeface="Wingdings" panose="05000000000000000000" pitchFamily="2" charset="2"/>
              <a:buAutoNum type="arabicPeriod" startAt="2"/>
            </a:pP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学习方法：</a:t>
            </a:r>
            <a:r>
              <a:rPr lang="zh-CN" altLang="en-US" sz="34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纵向阅读，横向比较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54"/>
    </mc:Choice>
    <mc:Fallback xmlns="">
      <p:transition spd="slow" advTm="7775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C8C561CF-474D-4745-9E4F-7E1851B754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88640"/>
            <a:ext cx="8229600" cy="6191969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教材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11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《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仪器分析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》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5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版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胡坪，王氢   高等教育出版社 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2019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 marL="0" indent="0" algn="ctr" eaLnBrk="1" hangingPunct="1">
              <a:spcBef>
                <a:spcPct val="50000"/>
              </a:spcBef>
              <a:buNone/>
            </a:pPr>
            <a:r>
              <a:rPr lang="zh-CN" altLang="en-US" sz="4000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参考书</a:t>
            </a:r>
            <a:endParaRPr lang="en-US" altLang="zh-CN" sz="4000" dirty="0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600" b="1" dirty="0">
                <a:latin typeface="楷体_GB2312" pitchFamily="1" charset="-122"/>
                <a:ea typeface="楷体_GB2312" pitchFamily="1" charset="-122"/>
              </a:rPr>
              <a:t>电子资源</a:t>
            </a:r>
            <a:endParaRPr lang="en-US" altLang="zh-CN" sz="2600" b="1" dirty="0">
              <a:latin typeface="楷体_GB2312" pitchFamily="1" charset="-122"/>
              <a:ea typeface="楷体_GB2312" pitchFamily="1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600" b="1" dirty="0">
                <a:latin typeface="楷体_GB2312" pitchFamily="1" charset="-122"/>
                <a:ea typeface="楷体_GB2312" pitchFamily="1" charset="-122"/>
              </a:rPr>
              <a:t>使用</a:t>
            </a:r>
            <a:r>
              <a:rPr lang="en-US" altLang="zh-CN" sz="2600" b="1" dirty="0" err="1">
                <a:latin typeface="楷体_GB2312" pitchFamily="1" charset="-122"/>
                <a:ea typeface="楷体_GB2312" pitchFamily="1" charset="-122"/>
              </a:rPr>
              <a:t>vpn</a:t>
            </a:r>
            <a:r>
              <a:rPr lang="en-US" altLang="zh-CN" sz="2600" b="1" dirty="0">
                <a:latin typeface="楷体_GB2312" pitchFamily="1" charset="-122"/>
                <a:ea typeface="楷体_GB2312" pitchFamily="1" charset="-122"/>
              </a:rPr>
              <a:t>——</a:t>
            </a:r>
            <a:r>
              <a:rPr lang="zh-CN" altLang="en-US" sz="2600" b="1" dirty="0">
                <a:latin typeface="楷体_GB2312" pitchFamily="1" charset="-122"/>
                <a:ea typeface="楷体_GB2312" pitchFamily="1" charset="-122"/>
              </a:rPr>
              <a:t>进入学校图书馆</a:t>
            </a:r>
            <a:r>
              <a:rPr lang="en-US" altLang="zh-CN" sz="2600" b="1" dirty="0">
                <a:latin typeface="楷体_GB2312" pitchFamily="1" charset="-122"/>
                <a:ea typeface="楷体_GB2312" pitchFamily="1" charset="-122"/>
              </a:rPr>
              <a:t>——</a:t>
            </a:r>
            <a:r>
              <a:rPr lang="zh-CN" altLang="en-US" sz="2600" b="1" dirty="0">
                <a:latin typeface="楷体_GB2312" pitchFamily="1" charset="-122"/>
                <a:ea typeface="楷体_GB2312" pitchFamily="1" charset="-122"/>
              </a:rPr>
              <a:t>馆藏目录</a:t>
            </a:r>
            <a:r>
              <a:rPr lang="en-US" altLang="zh-CN" sz="2600" b="1" dirty="0">
                <a:latin typeface="楷体_GB2312" pitchFamily="1" charset="-122"/>
                <a:ea typeface="楷体_GB2312" pitchFamily="1" charset="-122"/>
              </a:rPr>
              <a:t>——</a:t>
            </a:r>
            <a:r>
              <a:rPr lang="zh-CN" altLang="en-US" sz="2600" b="1" dirty="0">
                <a:latin typeface="楷体_GB2312" pitchFamily="1" charset="-122"/>
                <a:ea typeface="楷体_GB2312" pitchFamily="1" charset="-122"/>
              </a:rPr>
              <a:t>搜索仪器分析</a:t>
            </a:r>
            <a:r>
              <a:rPr lang="en-US" altLang="zh-CN" sz="2600" b="1" dirty="0">
                <a:latin typeface="楷体_GB2312" pitchFamily="1" charset="-122"/>
                <a:ea typeface="楷体_GB2312" pitchFamily="1" charset="-122"/>
              </a:rPr>
              <a:t>——</a:t>
            </a:r>
            <a:r>
              <a:rPr lang="zh-CN" altLang="en-US" sz="2600" b="1" dirty="0">
                <a:latin typeface="楷体_GB2312" pitchFamily="1" charset="-122"/>
                <a:ea typeface="楷体_GB2312" pitchFamily="1" charset="-122"/>
              </a:rPr>
              <a:t>电子资源</a:t>
            </a:r>
            <a:r>
              <a:rPr lang="en-US" altLang="zh-CN" sz="2600" b="1" dirty="0">
                <a:latin typeface="楷体_GB2312" pitchFamily="1" charset="-122"/>
                <a:ea typeface="楷体_GB2312" pitchFamily="1" charset="-122"/>
              </a:rPr>
              <a:t>——</a:t>
            </a:r>
            <a:r>
              <a:rPr lang="zh-CN" altLang="en-US" sz="2600" b="1" dirty="0">
                <a:latin typeface="楷体_GB2312" pitchFamily="1" charset="-122"/>
                <a:ea typeface="楷体_GB2312" pitchFamily="1" charset="-122"/>
              </a:rPr>
              <a:t>在线阅读</a:t>
            </a:r>
            <a:endParaRPr lang="en-US" altLang="zh-CN" sz="2600" b="1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E6D419-7F72-4FC2-A7E2-41F4186125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32" t="34593" r="40796" b="49317"/>
          <a:stretch/>
        </p:blipFill>
        <p:spPr>
          <a:xfrm>
            <a:off x="770676" y="4653136"/>
            <a:ext cx="5745542" cy="2016224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D6AC8DF3-6432-48C8-9019-C745034E3997}"/>
              </a:ext>
            </a:extLst>
          </p:cNvPr>
          <p:cNvSpPr/>
          <p:nvPr/>
        </p:nvSpPr>
        <p:spPr bwMode="auto">
          <a:xfrm>
            <a:off x="755650" y="4797152"/>
            <a:ext cx="1872134" cy="1727473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562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62"/>
    </mc:Choice>
    <mc:Fallback xmlns="">
      <p:transition spd="slow" advTm="56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autoUpdateAnimBg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D7660B0-2A7A-4398-9345-5A8D8CB84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36912"/>
            <a:ext cx="64262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4800" b="0" kern="0">
                <a:latin typeface="隶书" panose="02010509060101010101" pitchFamily="49" charset="-122"/>
                <a:ea typeface="隶书" panose="02010509060101010101" pitchFamily="49" charset="-122"/>
              </a:rPr>
              <a:t>第一章  绪论</a:t>
            </a:r>
            <a:endParaRPr lang="zh-CN" altLang="zh-CN" sz="4800" b="0" kern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93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26"/>
    </mc:Choice>
    <mc:Fallback xmlns="">
      <p:transition spd="slow" advTm="235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7C91DDE-912B-48A6-A6FF-62EB4A1B3C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332656"/>
            <a:ext cx="7078663" cy="165735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隶书" panose="02010509060101010101" pitchFamily="49" charset="-122"/>
              </a:rPr>
              <a:t>分析化学</a:t>
            </a:r>
            <a:br>
              <a:rPr lang="zh-CN" altLang="en-US" dirty="0">
                <a:ea typeface="隶书" panose="02010509060101010101" pitchFamily="49" charset="-122"/>
              </a:rPr>
            </a:br>
            <a:r>
              <a:rPr lang="en-US" altLang="zh-CN" dirty="0">
                <a:latin typeface="Bodoni MT Condensed" panose="02070606080606020203" pitchFamily="18" charset="0"/>
                <a:ea typeface="隶书" panose="02010509060101010101" pitchFamily="49" charset="-122"/>
              </a:rPr>
              <a:t>Analytical Chemistry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B6607DC-3FDF-4F86-BFE5-0C5CE60B75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2204864"/>
            <a:ext cx="7787655" cy="4032424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b="1" dirty="0">
                <a:ea typeface="隶书" panose="02010509060101010101" pitchFamily="49" charset="-122"/>
              </a:rPr>
              <a:t>分析化学是化学学科的一个</a:t>
            </a:r>
            <a:r>
              <a:rPr lang="zh-CN" altLang="zh-CN" b="1" dirty="0">
                <a:solidFill>
                  <a:schemeClr val="hlink"/>
                </a:solidFill>
                <a:ea typeface="隶书" panose="02010509060101010101" pitchFamily="49" charset="-122"/>
              </a:rPr>
              <a:t>重要分支</a:t>
            </a:r>
            <a:r>
              <a:rPr lang="zh-CN" altLang="zh-CN" b="1" dirty="0">
                <a:ea typeface="隶书" panose="02010509060101010101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 b="1" dirty="0">
                <a:ea typeface="隶书" panose="02010509060101010101" pitchFamily="49" charset="-122"/>
              </a:rPr>
              <a:t>分析化学是</a:t>
            </a:r>
            <a:r>
              <a:rPr lang="zh-CN" altLang="zh-CN" b="1" dirty="0">
                <a:solidFill>
                  <a:schemeClr val="accent2"/>
                </a:solidFill>
                <a:ea typeface="隶书" panose="02010509060101010101" pitchFamily="49" charset="-122"/>
              </a:rPr>
              <a:t>发展</a:t>
            </a:r>
            <a:r>
              <a:rPr lang="zh-CN" altLang="zh-CN" b="1" dirty="0">
                <a:ea typeface="隶书" panose="02010509060101010101" pitchFamily="49" charset="-122"/>
              </a:rPr>
              <a:t>和</a:t>
            </a:r>
            <a:r>
              <a:rPr lang="zh-CN" altLang="zh-CN" b="1" dirty="0">
                <a:solidFill>
                  <a:schemeClr val="accent2"/>
                </a:solidFill>
                <a:ea typeface="隶书" panose="02010509060101010101" pitchFamily="49" charset="-122"/>
              </a:rPr>
              <a:t>应用</a:t>
            </a:r>
            <a:r>
              <a:rPr lang="zh-CN" altLang="zh-CN" b="1" dirty="0">
                <a:solidFill>
                  <a:schemeClr val="hlink"/>
                </a:solidFill>
                <a:ea typeface="隶书" panose="02010509060101010101" pitchFamily="49" charset="-122"/>
              </a:rPr>
              <a:t>各种方法、仪器、策略</a:t>
            </a:r>
            <a:r>
              <a:rPr lang="zh-CN" altLang="zh-CN" b="1" dirty="0">
                <a:ea typeface="隶书" panose="02010509060101010101" pitchFamily="49" charset="-122"/>
              </a:rPr>
              <a:t>以获得有关物质在空间及时间方面的组成和性质的信息的科学。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 b="1" dirty="0">
                <a:solidFill>
                  <a:schemeClr val="hlink"/>
                </a:solidFill>
                <a:ea typeface="隶书" panose="02010509060101010101" pitchFamily="49" charset="-122"/>
              </a:rPr>
              <a:t>分析化学是科学技术的眼睛。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61"/>
    </mc:Choice>
    <mc:Fallback xmlns="">
      <p:transition spd="slow" advTm="674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150C5F6-5585-4F00-A266-99C9FAF7BD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17675" y="365125"/>
            <a:ext cx="6619875" cy="1322388"/>
          </a:xfrm>
        </p:spPr>
        <p:txBody>
          <a:bodyPr/>
          <a:lstStyle/>
          <a:p>
            <a:pPr eaLnBrk="1" hangingPunct="1"/>
            <a:r>
              <a:rPr lang="zh-CN" altLang="zh-CN" b="1">
                <a:ea typeface="隶书" panose="02010509060101010101" pitchFamily="49" charset="-122"/>
              </a:rPr>
              <a:t>一、仪器分析的定义、特点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3523A14-B834-471B-BFA8-EB1C1629FB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73238"/>
            <a:ext cx="8229600" cy="4392612"/>
          </a:xfrm>
        </p:spPr>
        <p:txBody>
          <a:bodyPr tIns="108000"/>
          <a:lstStyle/>
          <a:p>
            <a:pPr marL="742950" indent="-74295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仪器分析的定义</a:t>
            </a:r>
            <a:endParaRPr lang="en-US" altLang="zh-CN" sz="3200" b="1" dirty="0">
              <a:solidFill>
                <a:schemeClr val="hlin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隶书" panose="02010509060101010101" pitchFamily="49" charset="-122"/>
              </a:rPr>
              <a:t>       </a:t>
            </a:r>
            <a:r>
              <a:rPr lang="zh-CN" altLang="zh-CN" sz="2800" b="1" dirty="0">
                <a:ea typeface="隶书" panose="02010509060101010101" pitchFamily="49" charset="-122"/>
              </a:rPr>
              <a:t>按原理的不同，分析化学可以分为化学分析和仪器分析两类。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化学分析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：利用</a:t>
            </a:r>
            <a:r>
              <a:rPr lang="zh-CN" altLang="en-US" b="1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化学反应及其计量关系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测定物质组成及含量 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仪器分析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：利用测量表征物质的</a:t>
            </a:r>
            <a:r>
              <a:rPr lang="zh-CN" altLang="en-US" b="1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物理或物理化学性质的参数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来确定其化学组成、含量和结构的分析方法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ransition advTm="59601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B772095-2B8A-407A-B8B1-E37578F665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63713" y="549275"/>
            <a:ext cx="6491287" cy="1119188"/>
          </a:xfrm>
        </p:spPr>
        <p:txBody>
          <a:bodyPr/>
          <a:lstStyle/>
          <a:p>
            <a:pPr eaLnBrk="1" hangingPunct="1"/>
            <a:r>
              <a:rPr lang="en-US" altLang="zh-CN" sz="3900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sz="3900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仪器分析的特点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EA2B8C1-7CE1-4F61-BBA9-55C32778D2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73238"/>
            <a:ext cx="8280400" cy="4648200"/>
          </a:xfrm>
        </p:spPr>
        <p:txBody>
          <a:bodyPr/>
          <a:lstStyle/>
          <a:p>
            <a:pPr eaLnBrk="1" hangingPunct="1"/>
            <a:r>
              <a:rPr lang="en-US" altLang="zh-CN" sz="3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4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灵敏度高，</a:t>
            </a: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检出限低，但相对误差一般较大。</a:t>
            </a:r>
          </a:p>
          <a:p>
            <a:pPr eaLnBrk="1" hangingPunct="1"/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 选择性好。</a:t>
            </a:r>
          </a:p>
          <a:p>
            <a:pPr eaLnBrk="1" hangingPunct="1"/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 操作简便</a:t>
            </a:r>
            <a:r>
              <a:rPr lang="en-US" altLang="zh-CN" sz="34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分析速度快</a:t>
            </a:r>
            <a:r>
              <a:rPr lang="en-US" altLang="zh-CN" sz="34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易于实现自动化。</a:t>
            </a:r>
          </a:p>
          <a:p>
            <a:pPr eaLnBrk="1" hangingPunct="1"/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 价格一般来说比较昂贵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143"/>
    </mc:Choice>
    <mc:Fallback xmlns="">
      <p:transition spd="slow" advTm="305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24B579F-2508-4F99-AF26-8E75B1D607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19250" y="404813"/>
            <a:ext cx="7132638" cy="990600"/>
          </a:xfrm>
        </p:spPr>
        <p:txBody>
          <a:bodyPr/>
          <a:lstStyle/>
          <a:p>
            <a:pPr eaLnBrk="1" hangingPunct="1"/>
            <a:r>
              <a:rPr lang="zh-CN" altLang="zh-CN"/>
              <a:t>二</a:t>
            </a:r>
            <a:r>
              <a:rPr lang="zh-CN" altLang="zh-CN">
                <a:ea typeface="隶书" panose="02010509060101010101" pitchFamily="49" charset="-122"/>
              </a:rPr>
              <a:t>、仪器分析的分类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0D8E45E-65FC-49DB-A767-1B77FCFC32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9613" y="1557338"/>
            <a:ext cx="6342062" cy="3913187"/>
          </a:xfrm>
        </p:spPr>
        <p:txBody>
          <a:bodyPr/>
          <a:lstStyle/>
          <a:p>
            <a:pPr marL="609600" indent="-609600" eaLnBrk="1" hangingPunct="1"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zh-CN" altLang="zh-CN" sz="39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光学分析法</a:t>
            </a:r>
          </a:p>
          <a:p>
            <a:pPr marL="609600" indent="-609600" eaLnBrk="1" hangingPunct="1"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zh-CN" altLang="zh-CN" sz="39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电化学分析法 </a:t>
            </a:r>
          </a:p>
          <a:p>
            <a:pPr marL="609600" indent="-609600" algn="just" eaLnBrk="1" hangingPunct="1"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zh-CN" altLang="zh-CN" sz="39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色谱分析法</a:t>
            </a:r>
          </a:p>
          <a:p>
            <a:pPr marL="609600" indent="-609600" eaLnBrk="1" hangingPunct="1"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zh-CN" altLang="zh-CN" sz="39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其它方法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25"/>
    </mc:Choice>
    <mc:Fallback xmlns="">
      <p:transition spd="slow" advTm="226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159FDCF-67D8-418D-B32F-72A7679C4A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38325" y="268288"/>
            <a:ext cx="6491288" cy="1019175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光学分析法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9690CD8-85C8-4DD5-980E-856072E463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3450" y="1136650"/>
            <a:ext cx="7842250" cy="5029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基于电磁波作用于被测物质后辐射信号产生的变化建立的分析方法 </a:t>
            </a:r>
          </a:p>
          <a:p>
            <a:pPr algn="just" eaLnBrk="1" hangingPunct="1">
              <a:spcBef>
                <a:spcPct val="40000"/>
              </a:spcBef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分为</a:t>
            </a: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光谱法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非光谱法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两类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光谱法有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IR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UV-VIS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、荧光和磷光、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AAS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AES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NMR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、拉曼光谱等 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非光谱法有折射、干涉、旋光、散射浊度、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射线衍射等</a:t>
            </a:r>
            <a:r>
              <a:rPr lang="zh-CN" altLang="en-US" sz="3400" dirty="0"/>
              <a:t> </a:t>
            </a:r>
          </a:p>
        </p:txBody>
      </p:sp>
      <p:pic>
        <p:nvPicPr>
          <p:cNvPr id="11268" name="图片 1">
            <a:extLst>
              <a:ext uri="{FF2B5EF4-FFF2-40B4-BE49-F238E27FC236}">
                <a16:creationId xmlns:a16="http://schemas.microsoft.com/office/drawing/2014/main" id="{3858F1E7-97C7-45E6-9402-9DE00CDEB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5784850"/>
            <a:ext cx="15652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2">
            <a:extLst>
              <a:ext uri="{FF2B5EF4-FFF2-40B4-BE49-F238E27FC236}">
                <a16:creationId xmlns:a16="http://schemas.microsoft.com/office/drawing/2014/main" id="{AD44EEFC-A005-4D53-8C2E-7081A26D6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5384800"/>
            <a:ext cx="1776412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3">
            <a:extLst>
              <a:ext uri="{FF2B5EF4-FFF2-40B4-BE49-F238E27FC236}">
                <a16:creationId xmlns:a16="http://schemas.microsoft.com/office/drawing/2014/main" id="{87FE2D09-9A90-4A83-B55D-989C9C635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13" y="4624388"/>
            <a:ext cx="18923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4">
            <a:extLst>
              <a:ext uri="{FF2B5EF4-FFF2-40B4-BE49-F238E27FC236}">
                <a16:creationId xmlns:a16="http://schemas.microsoft.com/office/drawing/2014/main" id="{D54AAFC6-732E-4F79-9184-15D414C0A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5110163"/>
            <a:ext cx="20320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56"/>
    </mc:Choice>
    <mc:Fallback xmlns="">
      <p:transition spd="slow" advTm="409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4CCF892-9775-451C-93A7-A007F02D29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1050" y="620713"/>
            <a:ext cx="6253163" cy="838200"/>
          </a:xfrm>
        </p:spPr>
        <p:txBody>
          <a:bodyPr/>
          <a:lstStyle/>
          <a:p>
            <a:pPr marL="838200" indent="-838200" eaLnBrk="1" hangingPunct="1"/>
            <a:r>
              <a:rPr lang="en-US" altLang="zh-CN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电化学分析法</a:t>
            </a:r>
            <a:r>
              <a:rPr lang="zh-CN" altLang="en-US" sz="500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0DA042A-FBB1-452E-9BFB-268F4C1D7F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47813" y="1611313"/>
            <a:ext cx="7056437" cy="377825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zh-CN" sz="3400" dirty="0">
                <a:latin typeface="隶书" panose="02010509060101010101" pitchFamily="49" charset="-122"/>
                <a:ea typeface="隶书" panose="02010509060101010101" pitchFamily="49" charset="-122"/>
              </a:rPr>
              <a:t>根据物质在溶液或电极上的</a:t>
            </a:r>
            <a:r>
              <a:rPr lang="zh-CN" altLang="zh-CN" sz="34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电化学性质</a:t>
            </a:r>
            <a:r>
              <a:rPr lang="zh-CN" altLang="zh-CN" sz="3400" dirty="0">
                <a:latin typeface="隶书" panose="02010509060101010101" pitchFamily="49" charset="-122"/>
                <a:ea typeface="隶书" panose="02010509060101010101" pitchFamily="49" charset="-122"/>
              </a:rPr>
              <a:t>为基础建立起来的分析方法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3400" dirty="0">
                <a:latin typeface="隶书" panose="02010509060101010101" pitchFamily="49" charset="-122"/>
                <a:ea typeface="隶书" panose="02010509060101010101" pitchFamily="49" charset="-122"/>
              </a:rPr>
              <a:t>有电位分析、电导法、</a:t>
            </a: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伏安</a:t>
            </a:r>
            <a:r>
              <a:rPr lang="zh-CN" altLang="zh-CN" sz="3400" dirty="0">
                <a:latin typeface="隶书" panose="02010509060101010101" pitchFamily="49" charset="-122"/>
                <a:ea typeface="隶书" panose="02010509060101010101" pitchFamily="49" charset="-122"/>
              </a:rPr>
              <a:t>法、库仑法等</a:t>
            </a:r>
            <a:r>
              <a:rPr lang="zh-CN" altLang="zh-CN" dirty="0"/>
              <a:t> </a:t>
            </a:r>
          </a:p>
        </p:txBody>
      </p:sp>
      <p:pic>
        <p:nvPicPr>
          <p:cNvPr id="12292" name="图片 1">
            <a:extLst>
              <a:ext uri="{FF2B5EF4-FFF2-40B4-BE49-F238E27FC236}">
                <a16:creationId xmlns:a16="http://schemas.microsoft.com/office/drawing/2014/main" id="{2A566BFB-819D-453C-9164-C21960049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5541963"/>
            <a:ext cx="1971675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2">
            <a:extLst>
              <a:ext uri="{FF2B5EF4-FFF2-40B4-BE49-F238E27FC236}">
                <a16:creationId xmlns:a16="http://schemas.microsoft.com/office/drawing/2014/main" id="{713EE043-162A-4EF7-BDB2-AE77F72BF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8"/>
          <a:stretch>
            <a:fillRect/>
          </a:stretch>
        </p:blipFill>
        <p:spPr bwMode="auto">
          <a:xfrm>
            <a:off x="3492500" y="4941888"/>
            <a:ext cx="2009775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图片 3">
            <a:extLst>
              <a:ext uri="{FF2B5EF4-FFF2-40B4-BE49-F238E27FC236}">
                <a16:creationId xmlns:a16="http://schemas.microsoft.com/office/drawing/2014/main" id="{885DD2DA-094C-4F63-95E0-084A3301C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997325"/>
            <a:ext cx="2243137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30"/>
    </mc:Choice>
    <mc:Fallback xmlns="">
      <p:transition spd="slow" advTm="24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36F1437-1F13-430D-BEAC-747F6BF337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476250"/>
            <a:ext cx="6475413" cy="8382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色谱分析法</a:t>
            </a:r>
            <a:r>
              <a:rPr lang="zh-CN" altLang="en-US"/>
              <a:t>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7123EE4-84F1-4448-8DFE-FD6BCF22C0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19250" y="1628775"/>
            <a:ext cx="7056438" cy="391318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zh-CN" sz="3400" dirty="0">
                <a:latin typeface="隶书" panose="02010509060101010101" pitchFamily="49" charset="-122"/>
                <a:ea typeface="隶书" panose="02010509060101010101" pitchFamily="49" charset="-122"/>
              </a:rPr>
              <a:t>根据混合物中不同物质在两相间</a:t>
            </a:r>
            <a:r>
              <a:rPr lang="zh-CN" altLang="zh-CN" sz="34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作用力的差异</a:t>
            </a:r>
            <a:r>
              <a:rPr lang="zh-CN" altLang="zh-CN" sz="3400" dirty="0">
                <a:latin typeface="隶书" panose="02010509060101010101" pitchFamily="49" charset="-122"/>
                <a:ea typeface="隶书" panose="02010509060101010101" pitchFamily="49" charset="-122"/>
              </a:rPr>
              <a:t>建立的分离分析方法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3400" dirty="0">
                <a:latin typeface="隶书" panose="02010509060101010101" pitchFamily="49" charset="-122"/>
                <a:ea typeface="隶书" panose="02010509060101010101" pitchFamily="49" charset="-122"/>
              </a:rPr>
              <a:t>如气相色谱、液相色谱、超临界流体色谱、毛细管电泳等</a:t>
            </a:r>
            <a:r>
              <a:rPr lang="zh-CN" altLang="zh-CN" sz="3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pic>
        <p:nvPicPr>
          <p:cNvPr id="13316" name="图片 1">
            <a:extLst>
              <a:ext uri="{FF2B5EF4-FFF2-40B4-BE49-F238E27FC236}">
                <a16:creationId xmlns:a16="http://schemas.microsoft.com/office/drawing/2014/main" id="{271816AF-12D2-455D-B995-03D6CBB5C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4652963"/>
            <a:ext cx="2506663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2">
            <a:extLst>
              <a:ext uri="{FF2B5EF4-FFF2-40B4-BE49-F238E27FC236}">
                <a16:creationId xmlns:a16="http://schemas.microsoft.com/office/drawing/2014/main" id="{31176581-60B8-4ECF-816C-C5A4B7418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4641850"/>
            <a:ext cx="265271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图片 3">
            <a:extLst>
              <a:ext uri="{FF2B5EF4-FFF2-40B4-BE49-F238E27FC236}">
                <a16:creationId xmlns:a16="http://schemas.microsoft.com/office/drawing/2014/main" id="{03E76997-76B2-4261-A739-68EFD1B9D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4652963"/>
            <a:ext cx="168275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14"/>
    </mc:Choice>
    <mc:Fallback xmlns="">
      <p:transition spd="slow" advTm="186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8|0.6|58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8|23.1|1.2|3.1|1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7|9.7|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1|170.6|40.3|3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8.2|3.5|2.1|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0.9|10.4|5.3|8.6|1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9|10|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5|7.1|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6|1.9|8.1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1.4|0.8|1.2|2.2"/>
</p:tagLst>
</file>

<file path=ppt/theme/theme1.xml><?xml version="1.0" encoding="utf-8"?>
<a:theme xmlns:a="http://schemas.openxmlformats.org/drawingml/2006/main" name="Echo">
  <a:themeElements>
    <a:clrScheme name="Echo 8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336699"/>
      </a:hlink>
      <a:folHlink>
        <a:srgbClr val="808080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cho">
  <a:themeElements>
    <a:clrScheme name="1_Echo 8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336699"/>
      </a:hlink>
      <a:folHlink>
        <a:srgbClr val="808080"/>
      </a:folHlink>
    </a:clrScheme>
    <a:fontScheme name="1_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1048</TotalTime>
  <Pages>0</Pages>
  <Words>733</Words>
  <Characters>0</Characters>
  <Application>Microsoft Office PowerPoint</Application>
  <DocSecurity>0</DocSecurity>
  <PresentationFormat>全屏显示(4:3)</PresentationFormat>
  <Lines>0</Lines>
  <Paragraphs>104</Paragraphs>
  <Slides>18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1</vt:i4>
      </vt:variant>
    </vt:vector>
  </HeadingPairs>
  <TitlesOfParts>
    <vt:vector size="30" baseType="lpstr">
      <vt:lpstr>-apple-system</vt:lpstr>
      <vt:lpstr>等线</vt:lpstr>
      <vt:lpstr>华文新魏</vt:lpstr>
      <vt:lpstr>楷体_GB2312</vt:lpstr>
      <vt:lpstr>隶书</vt:lpstr>
      <vt:lpstr>Arial</vt:lpstr>
      <vt:lpstr>Bodoni MT Condensed</vt:lpstr>
      <vt:lpstr>Times New Roman</vt:lpstr>
      <vt:lpstr>Wingdings</vt:lpstr>
      <vt:lpstr>Echo</vt:lpstr>
      <vt:lpstr>1_Echo</vt:lpstr>
      <vt:lpstr>PowerPoint 演示文稿</vt:lpstr>
      <vt:lpstr>PowerPoint 演示文稿</vt:lpstr>
      <vt:lpstr>分析化学 Analytical Chemistry</vt:lpstr>
      <vt:lpstr>一、仪器分析的定义、特点</vt:lpstr>
      <vt:lpstr>2. 仪器分析的特点</vt:lpstr>
      <vt:lpstr>二、仪器分析的分类</vt:lpstr>
      <vt:lpstr>1.光学分析法</vt:lpstr>
      <vt:lpstr>2.电化学分析法 </vt:lpstr>
      <vt:lpstr>3. 色谱分析法 </vt:lpstr>
      <vt:lpstr>4.其它方法 </vt:lpstr>
      <vt:lpstr>三、仪器分析的发展概况</vt:lpstr>
      <vt:lpstr>PowerPoint 演示文稿</vt:lpstr>
      <vt:lpstr>PowerPoint 演示文稿</vt:lpstr>
      <vt:lpstr>PowerPoint 演示文稿</vt:lpstr>
      <vt:lpstr>PowerPoint 演示文稿</vt:lpstr>
      <vt:lpstr>本课程的主要内容</vt:lpstr>
      <vt:lpstr>PowerPoint 演示文稿</vt:lpstr>
      <vt:lpstr>PowerPoint 演示文稿</vt:lpstr>
      <vt:lpstr>自定义放映1</vt:lpstr>
    </vt:vector>
  </TitlesOfParts>
  <Manager/>
  <Company>hitti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绪论</dc:title>
  <dc:subject/>
  <dc:creator>hp</dc:creator>
  <cp:keywords/>
  <dc:description/>
  <cp:lastModifiedBy>hp</cp:lastModifiedBy>
  <cp:revision>109</cp:revision>
  <dcterms:created xsi:type="dcterms:W3CDTF">2000-07-02T12:14:36Z</dcterms:created>
  <dcterms:modified xsi:type="dcterms:W3CDTF">2020-03-01T03:15:36Z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2052-9.1.0.4985</vt:lpwstr>
  </property>
</Properties>
</file>