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0"/>
  </p:notesMasterIdLst>
  <p:handoutMasterIdLst>
    <p:handoutMasterId r:id="rId11"/>
  </p:handoutMasterIdLst>
  <p:sldIdLst>
    <p:sldId id="569" r:id="rId2"/>
    <p:sldId id="570" r:id="rId3"/>
    <p:sldId id="616" r:id="rId4"/>
    <p:sldId id="617" r:id="rId5"/>
    <p:sldId id="655" r:id="rId6"/>
    <p:sldId id="618" r:id="rId7"/>
    <p:sldId id="660" r:id="rId8"/>
    <p:sldId id="661" r:id="rId9"/>
  </p:sldIdLst>
  <p:sldSz cx="92202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29166E"/>
    <a:srgbClr val="666699"/>
    <a:srgbClr val="333399"/>
    <a:srgbClr val="FFFFFF"/>
    <a:srgbClr val="FFCC66"/>
    <a:srgbClr val="0201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 autoAdjust="0"/>
    <p:restoredTop sz="94685" autoAdjust="0"/>
  </p:normalViewPr>
  <p:slideViewPr>
    <p:cSldViewPr>
      <p:cViewPr varScale="1">
        <p:scale>
          <a:sx n="79" d="100"/>
          <a:sy n="79" d="100"/>
        </p:scale>
        <p:origin x="1550" y="62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147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D74DCA3-F0B0-4CB9-85EC-05634FCA49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23950" y="685800"/>
            <a:ext cx="46101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4D4AE46-7F23-4EE8-B41A-1709501527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>
            <a:spLocks noChangeArrowheads="1"/>
          </p:cNvSpPr>
          <p:nvPr/>
        </p:nvSpPr>
        <p:spPr bwMode="gray">
          <a:xfrm>
            <a:off x="690563" y="333375"/>
            <a:ext cx="5954712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0" y="4437063"/>
            <a:ext cx="9220200" cy="17287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gray">
          <a:xfrm>
            <a:off x="979488" y="1628775"/>
            <a:ext cx="3559175" cy="36718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gray">
          <a:xfrm>
            <a:off x="1270000" y="260350"/>
            <a:ext cx="942975" cy="936625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gray">
          <a:xfrm>
            <a:off x="4246563" y="2636838"/>
            <a:ext cx="1235075" cy="1223962"/>
          </a:xfrm>
          <a:prstGeom prst="ellipse">
            <a:avLst/>
          </a:prstGeom>
          <a:solidFill>
            <a:srgbClr val="1BABE5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gray">
          <a:xfrm>
            <a:off x="1287463" y="277813"/>
            <a:ext cx="906462" cy="90011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pic>
        <p:nvPicPr>
          <p:cNvPr id="10" name="Picture 13" descr="未标题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5013325"/>
            <a:ext cx="18034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4"/>
          <p:cNvSpPr>
            <a:spLocks noChangeArrowheads="1"/>
          </p:cNvSpPr>
          <p:nvPr/>
        </p:nvSpPr>
        <p:spPr bwMode="gray">
          <a:xfrm>
            <a:off x="1001713" y="1651000"/>
            <a:ext cx="3521075" cy="3629025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gray">
          <a:xfrm>
            <a:off x="3887788" y="3500438"/>
            <a:ext cx="1597025" cy="1582737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1800" smtClean="0"/>
          </a:p>
        </p:txBody>
      </p:sp>
      <p:sp>
        <p:nvSpPr>
          <p:cNvPr id="13" name="Oval 16"/>
          <p:cNvSpPr>
            <a:spLocks noChangeArrowheads="1"/>
          </p:cNvSpPr>
          <p:nvPr/>
        </p:nvSpPr>
        <p:spPr bwMode="gray">
          <a:xfrm>
            <a:off x="3913188" y="3521075"/>
            <a:ext cx="1546225" cy="154305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gray">
          <a:xfrm>
            <a:off x="327025" y="1268413"/>
            <a:ext cx="1449388" cy="15113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gray">
          <a:xfrm>
            <a:off x="333375" y="1287463"/>
            <a:ext cx="1430338" cy="146208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6" name="Rectangle 20"/>
          <p:cNvSpPr>
            <a:spLocks noChangeArrowheads="1"/>
          </p:cNvSpPr>
          <p:nvPr userDrawn="1"/>
        </p:nvSpPr>
        <p:spPr bwMode="gray">
          <a:xfrm>
            <a:off x="361950" y="5516563"/>
            <a:ext cx="768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0" smtClean="0">
                <a:solidFill>
                  <a:schemeClr val="bg1"/>
                </a:solidFill>
              </a:rPr>
              <a:t>华东理工大学分析测试中心</a:t>
            </a:r>
          </a:p>
        </p:txBody>
      </p:sp>
      <p:sp>
        <p:nvSpPr>
          <p:cNvPr id="38093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4302125" y="1219200"/>
            <a:ext cx="4533900" cy="1752600"/>
          </a:xfrm>
        </p:spPr>
        <p:txBody>
          <a:bodyPr/>
          <a:lstStyle>
            <a:lvl1pPr algn="r">
              <a:defRPr sz="66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8093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5546725" y="4652963"/>
            <a:ext cx="283845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3611563" y="6400800"/>
            <a:ext cx="2227262" cy="244475"/>
          </a:xfr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5983288" y="6391275"/>
            <a:ext cx="1949450" cy="2444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84175" y="6400800"/>
            <a:ext cx="2151063" cy="244475"/>
          </a:xfrm>
        </p:spPr>
        <p:txBody>
          <a:bodyPr/>
          <a:lstStyle>
            <a:lvl1pPr algn="l">
              <a:defRPr sz="1200"/>
            </a:lvl1pPr>
          </a:lstStyle>
          <a:p>
            <a:pPr>
              <a:defRPr/>
            </a:pPr>
            <a:fld id="{5540DF7A-0A81-4E24-959D-0D54BC03AB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693617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4A035-8523-495F-BCFB-8D99214F3A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647547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3538" y="609600"/>
            <a:ext cx="208438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0375" y="609600"/>
            <a:ext cx="6100763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18E13-2F37-4883-8CE3-BDA7273F05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465188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4863" y="609600"/>
            <a:ext cx="6069012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60375" y="1676400"/>
            <a:ext cx="8337550" cy="4648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0E731-C924-4052-AB50-ECBBCBECF2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66533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40B38-64D8-4857-A7DE-96D2062C54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00596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8663" y="4406900"/>
            <a:ext cx="78374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8663" y="2906713"/>
            <a:ext cx="78374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7E4CC-20F8-4620-ADDF-A9C11759BA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723156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0375" y="1676400"/>
            <a:ext cx="409257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676400"/>
            <a:ext cx="409257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AC1C8-8E3F-426C-8EC1-3989D484D6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197033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375" y="274638"/>
            <a:ext cx="829945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0375" y="1535113"/>
            <a:ext cx="40751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375" y="2174875"/>
            <a:ext cx="40751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83125" y="1535113"/>
            <a:ext cx="40767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83125" y="2174875"/>
            <a:ext cx="40767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29FEF-C652-4B18-B5C9-7CEB5A9D2F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848675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B042E-BE80-4443-B0CA-5388CA18DE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265133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63DFC-40FD-40E1-AE89-7DB363A7A5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1631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375" y="273050"/>
            <a:ext cx="30337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5213" y="273050"/>
            <a:ext cx="51546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0375" y="1435100"/>
            <a:ext cx="30337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FABA0-736A-4E76-878E-6169B14131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59725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575" y="4800600"/>
            <a:ext cx="553243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06575" y="612775"/>
            <a:ext cx="553243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06575" y="5367338"/>
            <a:ext cx="553243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D8E0A-522A-4CDA-9844-00BCAAA4FD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729713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Oval 2"/>
          <p:cNvSpPr>
            <a:spLocks noChangeArrowheads="1"/>
          </p:cNvSpPr>
          <p:nvPr/>
        </p:nvSpPr>
        <p:spPr bwMode="gray">
          <a:xfrm>
            <a:off x="180975" y="0"/>
            <a:ext cx="686117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0" y="549275"/>
            <a:ext cx="9220200" cy="64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028" name="Oval 4"/>
          <p:cNvSpPr>
            <a:spLocks noChangeArrowheads="1"/>
          </p:cNvSpPr>
          <p:nvPr/>
        </p:nvSpPr>
        <p:spPr bwMode="gray">
          <a:xfrm>
            <a:off x="1125538" y="58738"/>
            <a:ext cx="871537" cy="89217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0375" y="1676400"/>
            <a:ext cx="83375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3"/>
            <a:r>
              <a:rPr lang="zh-CN" altLang="en-US" smtClean="0"/>
              <a:t>第五级</a:t>
            </a:r>
          </a:p>
        </p:txBody>
      </p:sp>
      <p:sp>
        <p:nvSpPr>
          <p:cNvPr id="379910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607175" y="6553200"/>
            <a:ext cx="2152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9911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225925" y="6534150"/>
            <a:ext cx="8445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/>
            </a:lvl1pPr>
          </a:lstStyle>
          <a:p>
            <a:pPr>
              <a:defRPr/>
            </a:pPr>
            <a:fld id="{F046C7F9-3B86-4ECB-9884-6656AF9A34F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2074863" y="609600"/>
            <a:ext cx="606901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79913" name="Rectangle 9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4175" y="6534150"/>
            <a:ext cx="19208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" name="Oval 10"/>
          <p:cNvSpPr>
            <a:spLocks noChangeArrowheads="1"/>
          </p:cNvSpPr>
          <p:nvPr/>
        </p:nvSpPr>
        <p:spPr bwMode="gray">
          <a:xfrm>
            <a:off x="1143000" y="76200"/>
            <a:ext cx="835025" cy="857250"/>
          </a:xfrm>
          <a:prstGeom prst="ellipse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035" name="Oval 11"/>
          <p:cNvSpPr>
            <a:spLocks noChangeArrowheads="1"/>
          </p:cNvSpPr>
          <p:nvPr/>
        </p:nvSpPr>
        <p:spPr bwMode="gray">
          <a:xfrm>
            <a:off x="180975" y="333375"/>
            <a:ext cx="1162050" cy="122396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036" name="Oval 12"/>
          <p:cNvSpPr>
            <a:spLocks noChangeArrowheads="1"/>
          </p:cNvSpPr>
          <p:nvPr/>
        </p:nvSpPr>
        <p:spPr bwMode="gray">
          <a:xfrm>
            <a:off x="192088" y="352425"/>
            <a:ext cx="1138237" cy="1185863"/>
          </a:xfrm>
          <a:prstGeom prst="ellipse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pic>
        <p:nvPicPr>
          <p:cNvPr id="1037" name="Picture 13" descr="未标题-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213" y="0"/>
            <a:ext cx="1169987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30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  <p:sldLayoutId id="2147484129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71488" y="1412875"/>
            <a:ext cx="829945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4000" b="1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第三章  原子吸收分光光度法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000" smtClean="0">
                <a:solidFill>
                  <a:srgbClr val="000000"/>
                </a:solidFill>
              </a:rPr>
              <a:t> 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000000"/>
                </a:solidFill>
              </a:rPr>
              <a:t>  </a:t>
            </a:r>
            <a:r>
              <a:rPr lang="en-US" altLang="zh-CN" sz="3600" b="1" smtClean="0">
                <a:solidFill>
                  <a:srgbClr val="000000"/>
                </a:solidFill>
              </a:rPr>
              <a:t>Atomic absorption spectrometry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1000" b="1" smtClean="0">
              <a:solidFill>
                <a:srgbClr val="000000"/>
              </a:solidFill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000000"/>
                </a:solidFill>
              </a:rPr>
              <a:t>  </a:t>
            </a:r>
            <a:r>
              <a:rPr lang="en-US" altLang="zh-CN" sz="3600" b="1" smtClean="0">
                <a:solidFill>
                  <a:srgbClr val="000000"/>
                </a:solidFill>
              </a:rPr>
              <a:t>AAS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8029575" y="2406650"/>
            <a:ext cx="1009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SzPct val="70000"/>
              <a:buFont typeface="Wingdings" pitchFamily="2" charset="2"/>
              <a:buChar char="n"/>
              <a:defRPr/>
            </a:pPr>
            <a:endParaRPr lang="zh-CN" altLang="en-US" sz="36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itchFamily="49" charset="-122"/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 bwMode="gray">
          <a:xfrm>
            <a:off x="1312863" y="333375"/>
            <a:ext cx="73279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zh-CN" sz="4000" kern="0" dirty="0" smtClean="0">
                <a:solidFill>
                  <a:schemeClr val="tx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一、</a:t>
            </a:r>
            <a:r>
              <a:rPr lang="zh-CN" altLang="zh-CN" sz="4000" kern="0" dirty="0" smtClean="0">
                <a:solidFill>
                  <a:schemeClr val="tx1"/>
                </a:solidFill>
                <a:ea typeface="隶书" panose="02010509060101010101" pitchFamily="49" charset="-122"/>
              </a:rPr>
              <a:t>原子吸收分光光度法概论</a:t>
            </a:r>
            <a:r>
              <a:rPr lang="zh-CN" altLang="zh-CN" b="0" kern="0" dirty="0" smtClean="0">
                <a:solidFill>
                  <a:schemeClr val="tx1"/>
                </a:solidFill>
              </a:rPr>
              <a:t> </a:t>
            </a:r>
            <a:r>
              <a:rPr lang="zh-CN" altLang="zh-CN" b="0" kern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gray">
          <a:xfrm>
            <a:off x="1296988" y="1476375"/>
            <a:ext cx="606901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zh-CN" sz="4000" kern="0" dirty="0" smtClean="0">
                <a:solidFill>
                  <a:schemeClr val="tx1"/>
                </a:solidFill>
                <a:ea typeface="隶书" panose="02010509060101010101" pitchFamily="49" charset="-122"/>
              </a:rPr>
              <a:t>二、基本原理</a:t>
            </a:r>
            <a:r>
              <a:rPr lang="zh-CN" altLang="zh-CN" b="0" kern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</a:p>
        </p:txBody>
      </p:sp>
      <p:pic>
        <p:nvPicPr>
          <p:cNvPr id="614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2133600"/>
            <a:ext cx="8302626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Rot="1" noChangeArrowheads="1"/>
          </p:cNvSpPr>
          <p:nvPr/>
        </p:nvSpPr>
        <p:spPr bwMode="gray">
          <a:xfrm>
            <a:off x="-935038" y="3124200"/>
            <a:ext cx="86121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4000" b="0" kern="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四、干扰及其消除</a:t>
            </a:r>
            <a:r>
              <a:rPr lang="zh-CN" altLang="zh-CN" b="0" kern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9" name="Rectangle 2"/>
          <p:cNvSpPr txBox="1">
            <a:spLocks noRot="1" noChangeArrowheads="1"/>
          </p:cNvSpPr>
          <p:nvPr/>
        </p:nvSpPr>
        <p:spPr bwMode="gray">
          <a:xfrm>
            <a:off x="793750" y="4581525"/>
            <a:ext cx="6069013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4000" b="0" kern="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五、分析方法</a:t>
            </a:r>
            <a:r>
              <a:rPr lang="zh-CN" altLang="zh-CN" b="0" kern="0" dirty="0" smtClean="0">
                <a:solidFill>
                  <a:srgbClr val="FFC000"/>
                </a:solidFill>
                <a:latin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4000" smtClean="0">
                <a:latin typeface="隶书" panose="02010509060101010101" pitchFamily="49" charset="-122"/>
                <a:ea typeface="隶书" panose="02010509060101010101" pitchFamily="49" charset="-122"/>
              </a:rPr>
              <a:t>五、分析方法</a:t>
            </a:r>
            <a:r>
              <a:rPr lang="zh-CN" altLang="zh-CN" smtClean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577850" y="1700213"/>
            <a:ext cx="8289925" cy="4752975"/>
          </a:xfrm>
        </p:spPr>
        <p:txBody>
          <a:bodyPr/>
          <a:lstStyle/>
          <a:p>
            <a:pPr marL="609600" indent="-609600" eaLnBrk="1" hangingPunct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测量条件的选择</a:t>
            </a:r>
            <a:r>
              <a:rPr lang="zh-CN" altLang="en-US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  <a:p>
            <a:pPr marL="990600" lvl="1" indent="-533400" algn="just" eaLnBrk="1" hangingPunct="1">
              <a:lnSpc>
                <a:spcPct val="110000"/>
              </a:lnSpc>
              <a:buClr>
                <a:schemeClr val="hlink"/>
              </a:buClr>
            </a:pPr>
            <a:r>
              <a:rPr lang="zh-CN" altLang="en-US" sz="26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分析线：通常选元素的</a:t>
            </a:r>
            <a:r>
              <a:rPr lang="zh-CN" altLang="en-US" sz="2600" smtClean="0">
                <a:latin typeface="隶书" panose="02010509060101010101" pitchFamily="49" charset="-122"/>
                <a:ea typeface="隶书" panose="02010509060101010101" pitchFamily="49" charset="-122"/>
              </a:rPr>
              <a:t>第一共振线</a:t>
            </a:r>
            <a:r>
              <a:rPr lang="zh-CN" altLang="en-US" sz="26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作分析线</a:t>
            </a:r>
          </a:p>
          <a:p>
            <a:pPr marL="990600" lvl="1" indent="-533400" algn="just" eaLnBrk="1" hangingPunct="1">
              <a:lnSpc>
                <a:spcPct val="110000"/>
              </a:lnSpc>
              <a:buClr>
                <a:schemeClr val="hlink"/>
              </a:buClr>
            </a:pPr>
            <a:r>
              <a:rPr lang="zh-CN" altLang="en-US" sz="26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狭缝宽度：影响通带宽度与检测器接受的辐射能量。</a:t>
            </a:r>
            <a:r>
              <a:rPr lang="en-US" altLang="zh-CN" sz="26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W=D</a:t>
            </a:r>
            <a:r>
              <a:rPr lang="en-US" altLang="zh-CN" sz="2600" baseline="-250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(mm)</a:t>
            </a:r>
            <a:r>
              <a:rPr lang="en-US" altLang="zh-CN" sz="26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en-US" altLang="zh-CN" sz="2600" baseline="-250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(nm/mm)</a:t>
            </a:r>
            <a:r>
              <a:rPr lang="zh-CN" altLang="en-US" sz="26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，没有干扰情况下，尽量增加</a:t>
            </a:r>
            <a:r>
              <a:rPr lang="en-US" altLang="zh-CN" sz="26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W</a:t>
            </a:r>
            <a:r>
              <a:rPr lang="zh-CN" altLang="en-US" sz="26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，增强辐射能</a:t>
            </a:r>
          </a:p>
          <a:p>
            <a:pPr marL="990600" lvl="1" indent="-533400" algn="just" eaLnBrk="1" hangingPunct="1">
              <a:lnSpc>
                <a:spcPct val="110000"/>
              </a:lnSpc>
              <a:buClr>
                <a:schemeClr val="hlink"/>
              </a:buClr>
            </a:pPr>
            <a:r>
              <a:rPr lang="zh-CN" altLang="en-US" sz="26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灯电流：决定空心阴极灯的发射特性</a:t>
            </a:r>
          </a:p>
          <a:p>
            <a:pPr marL="990600" lvl="1" indent="-533400" algn="just" eaLnBrk="1" hangingPunct="1">
              <a:lnSpc>
                <a:spcPct val="110000"/>
              </a:lnSpc>
              <a:buClr>
                <a:schemeClr val="hlink"/>
              </a:buClr>
            </a:pPr>
            <a:r>
              <a:rPr lang="zh-CN" altLang="en-US" sz="26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原子化条件：火焰原子化考虑火焰和燃烧器高度；石墨炉考虑干燥、灰化、原子化、净化温度和时间等条件</a:t>
            </a:r>
            <a:endParaRPr lang="en-US" altLang="zh-CN" sz="260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altLang="zh-CN" sz="260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 </a:t>
            </a:r>
            <a:r>
              <a:rPr lang="zh-CN" altLang="en-US" b="1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定量分析方法</a:t>
            </a:r>
            <a:r>
              <a:rPr lang="zh-CN" altLang="en-US" smtClean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88925" y="1557338"/>
            <a:ext cx="4897239" cy="5111750"/>
          </a:xfrm>
        </p:spPr>
        <p:txBody>
          <a:bodyPr/>
          <a:lstStyle/>
          <a:p>
            <a:pPr algn="just" eaLnBrk="1" hangingPunct="1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标准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曲线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法：最常用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直线部分：线性范围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标准曲线弯曲的原因有：</a:t>
            </a:r>
          </a:p>
          <a:p>
            <a:pPr lvl="1" eaLnBrk="1" hangingPunct="1"/>
            <a:r>
              <a:rPr lang="zh-CN" altLang="en-US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浓度高，原子化效率下降，分析曲线向浓度轴弯曲</a:t>
            </a:r>
          </a:p>
          <a:p>
            <a:pPr lvl="1" eaLnBrk="1" hangingPunct="1"/>
            <a:r>
              <a:rPr lang="zh-CN" altLang="en-US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含量增高，压力变宽使辐射线与吸收线中心频率不重叠</a:t>
            </a:r>
            <a:endParaRPr lang="en-US" altLang="zh-CN" sz="2800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z="28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低浓度，响应信号弱，噪声干扰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306" y="1556272"/>
            <a:ext cx="3805479" cy="2232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 txBox="1">
            <a:spLocks noRot="1" noChangeArrowheads="1"/>
          </p:cNvSpPr>
          <p:nvPr/>
        </p:nvSpPr>
        <p:spPr bwMode="gray">
          <a:xfrm>
            <a:off x="2074863" y="611188"/>
            <a:ext cx="60690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灵敏度和检出限</a:t>
            </a:r>
          </a:p>
        </p:txBody>
      </p:sp>
      <p:sp>
        <p:nvSpPr>
          <p:cNvPr id="9219" name="Rectangle 3"/>
          <p:cNvSpPr txBox="1">
            <a:spLocks noRot="1" noChangeArrowheads="1"/>
          </p:cNvSpPr>
          <p:nvPr/>
        </p:nvSpPr>
        <p:spPr bwMode="gray">
          <a:xfrm>
            <a:off x="393700" y="2005013"/>
            <a:ext cx="8375650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>
                <a:latin typeface="隶书" panose="02010509060101010101" pitchFamily="49" charset="-122"/>
                <a:ea typeface="隶书" panose="02010509060101010101" pitchFamily="49" charset="-122"/>
              </a:rPr>
              <a:t>标准曲线</a:t>
            </a:r>
            <a:endParaRPr lang="en-US" altLang="zh-CN" sz="28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 = k c  </a:t>
            </a:r>
            <a:r>
              <a:rPr lang="zh-CN" altLang="en-US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或 </a:t>
            </a:r>
            <a:r>
              <a:rPr lang="en-US" altLang="zh-CN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 = k m </a:t>
            </a:r>
            <a:r>
              <a:rPr lang="zh-CN" altLang="en-US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（绝对质量）</a:t>
            </a:r>
          </a:p>
          <a:p>
            <a:pPr lvl="1" eaLnBrk="1" hangingPunct="1"/>
            <a:r>
              <a:rPr lang="zh-CN" altLang="en-US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灵敏度就是</a:t>
            </a:r>
            <a:r>
              <a:rPr lang="en-US" altLang="zh-CN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</a:t>
            </a:r>
            <a:r>
              <a:rPr lang="zh-CN" altLang="en-US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值：</a:t>
            </a:r>
            <a:r>
              <a:rPr lang="el-GR" altLang="zh-CN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Δ</a:t>
            </a:r>
            <a:r>
              <a:rPr lang="en-US" altLang="zh-CN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A/</a:t>
            </a:r>
            <a:r>
              <a:rPr lang="el-GR" altLang="zh-CN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Δ</a:t>
            </a:r>
            <a:r>
              <a:rPr lang="en-US" altLang="zh-CN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</a:p>
          <a:p>
            <a:pPr lvl="1" eaLnBrk="1" hangingPunct="1"/>
            <a:r>
              <a:rPr lang="zh-CN" altLang="en-US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检出限</a:t>
            </a:r>
            <a:r>
              <a:rPr lang="en-US" altLang="zh-CN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DL</a:t>
            </a:r>
            <a:r>
              <a:rPr lang="zh-CN" altLang="en-US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或</a:t>
            </a:r>
            <a:r>
              <a:rPr lang="en-US" altLang="zh-CN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LOD</a:t>
            </a:r>
            <a:r>
              <a:rPr lang="zh-CN" altLang="en-US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定义：</a:t>
            </a:r>
            <a:endParaRPr lang="en-US" altLang="zh-CN" sz="28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2" eaLnBrk="1" hangingPunct="1"/>
            <a:r>
              <a:rPr lang="en-US" altLang="zh-CN" sz="30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LOD = 3</a:t>
            </a:r>
            <a:r>
              <a:rPr lang="el-GR" altLang="zh-CN" sz="3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σ</a:t>
            </a:r>
            <a:r>
              <a:rPr lang="en-US" altLang="zh-CN" sz="30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/k</a:t>
            </a:r>
          </a:p>
          <a:p>
            <a:pPr lvl="2" eaLnBrk="1" hangingPunct="1"/>
            <a:r>
              <a:rPr lang="el-GR" altLang="zh-CN" sz="3000" b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σ</a:t>
            </a:r>
            <a:r>
              <a:rPr lang="zh-CN" altLang="en-US" sz="3000" b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r>
              <a:rPr lang="zh-CN" altLang="en-US" sz="3000" b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空白样品多次测量的标准偏差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20750" y="1196975"/>
            <a:ext cx="8147050" cy="560388"/>
          </a:xfrm>
        </p:spPr>
        <p:txBody>
          <a:bodyPr/>
          <a:lstStyle/>
          <a:p>
            <a:pPr algn="l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200" b="1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标准加入法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4538663" y="2554288"/>
          <a:ext cx="3695700" cy="265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r:id="rId3" imgW="4553010" imgH="3276690" progId="">
                  <p:embed/>
                </p:oleObj>
              </mc:Choice>
              <mc:Fallback>
                <p:oleObj r:id="rId3" imgW="4553010" imgH="327669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8663" y="2554288"/>
                        <a:ext cx="3695700" cy="265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314450" y="2886075"/>
          <a:ext cx="2300288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r:id="rId5" imgW="904770" imgH="342900" progId="Equation.3">
                  <p:embed/>
                </p:oleObj>
              </mc:Choice>
              <mc:Fallback>
                <p:oleObj r:id="rId5" imgW="904770" imgH="342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2886075"/>
                        <a:ext cx="2300288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673475" y="1206500"/>
            <a:ext cx="5205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chemeClr val="hlink"/>
                </a:solidFill>
                <a:latin typeface="Garamond" panose="02020404030301010803" pitchFamily="18" charset="0"/>
                <a:ea typeface="隶书" panose="02010509060101010101" pitchFamily="49" charset="-122"/>
              </a:rPr>
              <a:t>消除基体干扰，不能消背景干扰</a:t>
            </a:r>
          </a:p>
        </p:txBody>
      </p:sp>
      <p:sp>
        <p:nvSpPr>
          <p:cNvPr id="10246" name="TextBox 2"/>
          <p:cNvSpPr txBox="1">
            <a:spLocks noChangeArrowheads="1"/>
          </p:cNvSpPr>
          <p:nvPr/>
        </p:nvSpPr>
        <p:spPr bwMode="auto">
          <a:xfrm>
            <a:off x="1225550" y="2152650"/>
            <a:ext cx="2016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两次测量：</a:t>
            </a:r>
          </a:p>
        </p:txBody>
      </p:sp>
      <p:sp>
        <p:nvSpPr>
          <p:cNvPr id="10247" name="TextBox 7"/>
          <p:cNvSpPr txBox="1">
            <a:spLocks noChangeArrowheads="1"/>
          </p:cNvSpPr>
          <p:nvPr/>
        </p:nvSpPr>
        <p:spPr bwMode="auto">
          <a:xfrm>
            <a:off x="5284788" y="1925638"/>
            <a:ext cx="2016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多次测量：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 txBox="1">
            <a:spLocks noRot="1" noChangeArrowheads="1"/>
          </p:cNvSpPr>
          <p:nvPr/>
        </p:nvSpPr>
        <p:spPr bwMode="gray">
          <a:xfrm>
            <a:off x="2074863" y="611188"/>
            <a:ext cx="5343549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 smtClean="0">
                <a:latin typeface="宋体" panose="02010600030101010101" pitchFamily="2" charset="-122"/>
                <a:ea typeface="黑体" panose="02010609060101010101" pitchFamily="49" charset="-122"/>
              </a:rPr>
              <a:t>仪器分析方法的步骤</a:t>
            </a:r>
            <a:endParaRPr lang="zh-CN" altLang="en-US" sz="2800" dirty="0"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11267" name="Rectangle 3"/>
          <p:cNvSpPr txBox="1">
            <a:spLocks noRot="1" noChangeArrowheads="1"/>
          </p:cNvSpPr>
          <p:nvPr/>
        </p:nvSpPr>
        <p:spPr bwMode="gray">
          <a:xfrm>
            <a:off x="1441450" y="1412875"/>
            <a:ext cx="58674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dirty="0">
                <a:latin typeface="宋体" panose="02010600030101010101" pitchFamily="2" charset="-122"/>
                <a:ea typeface="黑体" panose="02010609060101010101" pitchFamily="49" charset="-122"/>
              </a:rPr>
              <a:t>样品前处理</a:t>
            </a:r>
            <a:endParaRPr lang="en-US" altLang="zh-CN" sz="2800" dirty="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 eaLnBrk="1" hangingPunct="1"/>
            <a:r>
              <a:rPr lang="zh-CN" altLang="en-US" sz="2800" dirty="0">
                <a:latin typeface="宋体" panose="02010600030101010101" pitchFamily="2" charset="-122"/>
                <a:ea typeface="黑体" panose="02010609060101010101" pitchFamily="49" charset="-122"/>
              </a:rPr>
              <a:t>操作条件选择</a:t>
            </a:r>
            <a:endParaRPr lang="en-US" altLang="zh-CN" sz="2800" dirty="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 eaLnBrk="1" hangingPunct="1"/>
            <a:r>
              <a:rPr lang="zh-CN" altLang="en-US" sz="2800" dirty="0">
                <a:latin typeface="宋体" panose="02010600030101010101" pitchFamily="2" charset="-122"/>
                <a:ea typeface="黑体" panose="02010609060101010101" pitchFamily="49" charset="-122"/>
              </a:rPr>
              <a:t>标准曲线制作</a:t>
            </a:r>
            <a:endParaRPr lang="en-US" altLang="zh-CN" sz="2800" dirty="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lvl="1" algn="just" eaLnBrk="1" hangingPunct="1"/>
            <a:r>
              <a:rPr lang="zh-CN" altLang="en-US" sz="2600" dirty="0">
                <a:latin typeface="宋体" panose="02010600030101010101" pitchFamily="2" charset="-122"/>
                <a:ea typeface="黑体" panose="02010609060101010101" pitchFamily="49" charset="-122"/>
              </a:rPr>
              <a:t>标准曲线：工作曲线</a:t>
            </a:r>
            <a:r>
              <a:rPr lang="en-US" altLang="zh-CN" sz="2600" dirty="0">
                <a:latin typeface="宋体" panose="02010600030101010101" pitchFamily="2" charset="-122"/>
                <a:ea typeface="黑体" panose="02010609060101010101" pitchFamily="49" charset="-122"/>
              </a:rPr>
              <a:t>/</a:t>
            </a:r>
            <a:r>
              <a:rPr lang="zh-CN" altLang="en-US" sz="2600" dirty="0">
                <a:latin typeface="宋体" panose="02010600030101010101" pitchFamily="2" charset="-122"/>
                <a:ea typeface="黑体" panose="02010609060101010101" pitchFamily="49" charset="-122"/>
              </a:rPr>
              <a:t>校正曲线</a:t>
            </a:r>
            <a:endParaRPr lang="en-US" altLang="zh-CN" sz="2600" dirty="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lvl="2" algn="just"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线性相关系数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2" algn="just"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线性范围</a:t>
            </a:r>
            <a:endParaRPr lang="en-US" altLang="zh-CN" sz="2600" dirty="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lvl="1" algn="just" eaLnBrk="1" hangingPunct="1"/>
            <a:r>
              <a:rPr lang="zh-CN" altLang="en-US" sz="2600" dirty="0">
                <a:latin typeface="宋体" panose="02010600030101010101" pitchFamily="2" charset="-122"/>
                <a:ea typeface="黑体" panose="02010609060101010101" pitchFamily="49" charset="-122"/>
              </a:rPr>
              <a:t>标准加入曲线</a:t>
            </a:r>
            <a:endParaRPr lang="en-US" altLang="zh-CN" sz="2600" dirty="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 eaLnBrk="1" hangingPunct="1"/>
            <a:r>
              <a:rPr lang="zh-CN" altLang="en-US" sz="2800" dirty="0">
                <a:latin typeface="宋体" panose="02010600030101010101" pitchFamily="2" charset="-122"/>
                <a:ea typeface="黑体" panose="02010609060101010101" pitchFamily="49" charset="-122"/>
              </a:rPr>
              <a:t>含量计算</a:t>
            </a:r>
            <a:endParaRPr lang="en-US" altLang="zh-CN" sz="2800" dirty="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 eaLnBrk="1" hangingPunct="1"/>
            <a:endParaRPr lang="en-US" altLang="zh-CN" sz="2800" dirty="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 eaLnBrk="1" hangingPunct="1"/>
            <a:r>
              <a:rPr lang="zh-CN" altLang="en-US" sz="2800" dirty="0">
                <a:latin typeface="宋体" panose="02010600030101010101" pitchFamily="2" charset="-122"/>
                <a:ea typeface="黑体" panose="02010609060101010101" pitchFamily="49" charset="-122"/>
              </a:rPr>
              <a:t>分析方法性能评价</a:t>
            </a:r>
            <a:endParaRPr lang="en-US" altLang="zh-CN" sz="2800" dirty="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lvl="1" eaLnBrk="1" hangingPunct="1"/>
            <a:endParaRPr lang="zh-CN" altLang="en-US" sz="3000" b="0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 txBox="1">
            <a:spLocks noRot="1" noChangeArrowheads="1"/>
          </p:cNvSpPr>
          <p:nvPr/>
        </p:nvSpPr>
        <p:spPr bwMode="gray">
          <a:xfrm>
            <a:off x="2074863" y="611188"/>
            <a:ext cx="60690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 smtClean="0">
                <a:latin typeface="宋体" panose="02010600030101010101" pitchFamily="2" charset="-122"/>
                <a:ea typeface="黑体" panose="02010609060101010101" pitchFamily="49" charset="-122"/>
              </a:rPr>
              <a:t>仪器分析方法的性能评价指标</a:t>
            </a:r>
            <a:endParaRPr lang="zh-CN" altLang="en-US" sz="2800" dirty="0"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12291" name="Rectangle 3"/>
          <p:cNvSpPr txBox="1">
            <a:spLocks noRot="1" noChangeArrowheads="1"/>
          </p:cNvSpPr>
          <p:nvPr/>
        </p:nvSpPr>
        <p:spPr bwMode="gray">
          <a:xfrm>
            <a:off x="1335088" y="1628775"/>
            <a:ext cx="6808787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>
                <a:latin typeface="宋体" panose="02010600030101010101" pitchFamily="2" charset="-122"/>
                <a:ea typeface="黑体" panose="02010609060101010101" pitchFamily="49" charset="-122"/>
              </a:rPr>
              <a:t>分析方法性能指标</a:t>
            </a:r>
            <a:endParaRPr lang="en-US" altLang="zh-CN" sz="280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lvl="1" algn="just" eaLnBrk="1" hangingPunct="1"/>
            <a:r>
              <a:rPr lang="zh-CN" altLang="en-US" sz="2400">
                <a:latin typeface="宋体" panose="02010600030101010101" pitchFamily="2" charset="-122"/>
                <a:ea typeface="黑体" panose="02010609060101010101" pitchFamily="49" charset="-122"/>
              </a:rPr>
              <a:t>灵敏度和检出限：标准曲线计算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algn="just" eaLnBrk="1" hangingPunct="1"/>
            <a:r>
              <a:rPr lang="zh-CN" altLang="en-US" sz="2400">
                <a:latin typeface="宋体" panose="02010600030101010101" pitchFamily="2" charset="-122"/>
                <a:ea typeface="黑体" panose="02010609060101010101" pitchFamily="49" charset="-122"/>
              </a:rPr>
              <a:t>准确度：误差、加标回收率</a:t>
            </a:r>
            <a:endParaRPr lang="en-US" altLang="zh-CN" sz="240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lvl="1" algn="just" eaLnBrk="1" hangingPunct="1"/>
            <a:r>
              <a:rPr lang="zh-CN" altLang="en-US" sz="2400">
                <a:latin typeface="宋体" panose="02010600030101010101" pitchFamily="2" charset="-122"/>
                <a:ea typeface="黑体" panose="02010609060101010101" pitchFamily="49" charset="-122"/>
              </a:rPr>
              <a:t>精密度：平行实验，相对标准偏差</a:t>
            </a:r>
            <a:r>
              <a:rPr lang="en-US" altLang="zh-CN" sz="2400">
                <a:latin typeface="宋体" panose="02010600030101010101" pitchFamily="2" charset="-122"/>
                <a:ea typeface="黑体" panose="02010609060101010101" pitchFamily="49" charset="-122"/>
              </a:rPr>
              <a:t>RSD%</a:t>
            </a:r>
          </a:p>
          <a:p>
            <a:pPr lvl="1" algn="just" eaLnBrk="1" hangingPunct="1"/>
            <a:r>
              <a:rPr lang="zh-CN" altLang="en-US" sz="2400">
                <a:latin typeface="宋体" panose="02010600030101010101" pitchFamily="2" charset="-122"/>
                <a:ea typeface="黑体" panose="02010609060101010101" pitchFamily="49" charset="-122"/>
              </a:rPr>
              <a:t>选择性：干扰实验</a:t>
            </a:r>
            <a:endParaRPr lang="en-US" altLang="zh-CN" sz="240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lvl="1" algn="just" eaLnBrk="1" hangingPunct="1"/>
            <a:r>
              <a:rPr lang="zh-CN" altLang="en-US" sz="2400">
                <a:latin typeface="宋体" panose="02010600030101010101" pitchFamily="2" charset="-122"/>
                <a:ea typeface="黑体" panose="02010609060101010101" pitchFamily="49" charset="-122"/>
              </a:rPr>
              <a:t>标准曲线：</a:t>
            </a:r>
            <a:r>
              <a:rPr lang="en-US" altLang="zh-CN" sz="2400">
                <a:latin typeface="宋体" panose="02010600030101010101" pitchFamily="2" charset="-122"/>
                <a:ea typeface="黑体" panose="02010609060101010101" pitchFamily="49" charset="-122"/>
              </a:rPr>
              <a:t>R,</a:t>
            </a:r>
            <a:r>
              <a:rPr lang="zh-CN" altLang="en-US" sz="2400">
                <a:latin typeface="宋体" panose="02010600030101010101" pitchFamily="2" charset="-122"/>
                <a:ea typeface="黑体" panose="02010609060101010101" pitchFamily="49" charset="-122"/>
              </a:rPr>
              <a:t>线性范围</a:t>
            </a:r>
            <a:endParaRPr lang="en-US" altLang="zh-CN" sz="240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lvl="1" algn="just" eaLnBrk="1" hangingPunct="1"/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其他：多组分同时测定、速度、简单程度、经济、环保</a:t>
            </a: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endParaRPr lang="zh-CN" altLang="en-US" sz="3000" b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213TGp_natural_light_v2">
  <a:themeElements>
    <a:clrScheme name="1_213TGp_natural_light_v2 2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1_213TGp_natural_light_v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rnd" cmpd="sng" algn="ctr">
          <a:solidFill>
            <a:schemeClr val="bg2"/>
          </a:solidFill>
          <a:prstDash val="sysDot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rnd" cmpd="sng" algn="ctr">
          <a:solidFill>
            <a:schemeClr val="bg2"/>
          </a:solidFill>
          <a:prstDash val="sysDot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2" charset="-122"/>
          </a:defRPr>
        </a:defPPr>
      </a:lstStyle>
    </a:lnDef>
  </a:objectDefaults>
  <a:extraClrSchemeLst>
    <a:extraClrScheme>
      <a:clrScheme name="1_213TGp_natural_light_v2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13TGp_natural_light_v2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13TGp_natural_light_v2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6517</TotalTime>
  <Words>297</Words>
  <Application>Microsoft Office PowerPoint</Application>
  <PresentationFormat>自定义</PresentationFormat>
  <Paragraphs>53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黑体</vt:lpstr>
      <vt:lpstr>Wingdings</vt:lpstr>
      <vt:lpstr>Times New Roman</vt:lpstr>
      <vt:lpstr>隶书</vt:lpstr>
      <vt:lpstr>Garamond</vt:lpstr>
      <vt:lpstr>Arial Unicode MS</vt:lpstr>
      <vt:lpstr>1_213TGp_natural_light_v2</vt:lpstr>
      <vt:lpstr>Equation.3</vt:lpstr>
      <vt:lpstr>PowerPoint 演示文稿</vt:lpstr>
      <vt:lpstr>PowerPoint 演示文稿</vt:lpstr>
      <vt:lpstr>五、分析方法 </vt:lpstr>
      <vt:lpstr>2. 定量分析方法 </vt:lpstr>
      <vt:lpstr>PowerPoint 演示文稿</vt:lpstr>
      <vt:lpstr> 标准加入法</vt:lpstr>
      <vt:lpstr>PowerPoint 演示文稿</vt:lpstr>
      <vt:lpstr>PowerPoint 演示文稿</vt:lpstr>
    </vt:vector>
  </TitlesOfParts>
  <Manager/>
  <Company>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1 绪  论 </dc:title>
  <dc:creator>FH-2</dc:creator>
  <cp:lastModifiedBy>yiping du</cp:lastModifiedBy>
  <cp:revision>323</cp:revision>
  <dcterms:created xsi:type="dcterms:W3CDTF">2001-09-11T08:37:22Z</dcterms:created>
  <dcterms:modified xsi:type="dcterms:W3CDTF">2020-06-13T06:42:20Z</dcterms:modified>
</cp:coreProperties>
</file>