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507" r:id="rId2"/>
    <p:sldId id="567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60" r:id="rId18"/>
  </p:sldIdLst>
  <p:sldSz cx="92202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9166E"/>
    <a:srgbClr val="666699"/>
    <a:srgbClr val="333399"/>
    <a:srgbClr val="FFFFFF"/>
    <a:srgbClr val="FFCC66"/>
    <a:srgbClr val="020100"/>
    <a:srgbClr val="FF0000"/>
    <a:srgbClr val="BED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85" autoAdjust="0"/>
  </p:normalViewPr>
  <p:slideViewPr>
    <p:cSldViewPr>
      <p:cViewPr varScale="1">
        <p:scale>
          <a:sx n="79" d="100"/>
          <a:sy n="79" d="100"/>
        </p:scale>
        <p:origin x="1550" y="6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50D07421-CDAF-4CEC-8B0C-92151064B00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23950" y="685800"/>
            <a:ext cx="46101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4386EFE4-FC4F-46E5-981F-D91D49D2EBB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gray">
          <a:xfrm>
            <a:off x="690563" y="333375"/>
            <a:ext cx="5954712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4437063"/>
            <a:ext cx="92202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gray">
          <a:xfrm>
            <a:off x="979488" y="1628775"/>
            <a:ext cx="3559175" cy="36718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1270000" y="260350"/>
            <a:ext cx="942975" cy="9366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4246563" y="2636838"/>
            <a:ext cx="1235075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gray">
          <a:xfrm>
            <a:off x="1287463" y="277813"/>
            <a:ext cx="906462" cy="90011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" name="Picture 13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5013325"/>
            <a:ext cx="18034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4"/>
          <p:cNvSpPr>
            <a:spLocks noChangeArrowheads="1"/>
          </p:cNvSpPr>
          <p:nvPr/>
        </p:nvSpPr>
        <p:spPr bwMode="gray">
          <a:xfrm>
            <a:off x="1001713" y="1651000"/>
            <a:ext cx="3521075" cy="362902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3887788" y="3500438"/>
            <a:ext cx="1597025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ea typeface="宋体" pitchFamily="2" charset="-122"/>
            </a:endParaRPr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gray">
          <a:xfrm>
            <a:off x="3913188" y="3521075"/>
            <a:ext cx="1546225" cy="15430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gray">
          <a:xfrm>
            <a:off x="327025" y="1268413"/>
            <a:ext cx="1449388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gray">
          <a:xfrm>
            <a:off x="333375" y="1287463"/>
            <a:ext cx="1430338" cy="146208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6" name="Rectangle 20"/>
          <p:cNvSpPr>
            <a:spLocks noChangeArrowheads="1"/>
          </p:cNvSpPr>
          <p:nvPr userDrawn="1"/>
        </p:nvSpPr>
        <p:spPr bwMode="gray">
          <a:xfrm>
            <a:off x="361950" y="5516563"/>
            <a:ext cx="768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0" smtClean="0">
                <a:solidFill>
                  <a:schemeClr val="bg1"/>
                </a:solidFill>
                <a:ea typeface="宋体" pitchFamily="2" charset="-122"/>
              </a:rPr>
              <a:t>华东理工大学分析测试中心</a:t>
            </a:r>
          </a:p>
        </p:txBody>
      </p:sp>
      <p:sp>
        <p:nvSpPr>
          <p:cNvPr id="38093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302125" y="1219200"/>
            <a:ext cx="4533900" cy="1752600"/>
          </a:xfrm>
        </p:spPr>
        <p:txBody>
          <a:bodyPr/>
          <a:lstStyle>
            <a:lvl1pPr algn="r">
              <a:defRPr sz="6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8093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5546725" y="4652963"/>
            <a:ext cx="283845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611563" y="6400800"/>
            <a:ext cx="2227262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5983288" y="6391275"/>
            <a:ext cx="194945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4175" y="6400800"/>
            <a:ext cx="2151063" cy="244475"/>
          </a:xfrm>
        </p:spPr>
        <p:txBody>
          <a:bodyPr/>
          <a:lstStyle>
            <a:lvl1pPr algn="l">
              <a:defRPr sz="1200"/>
            </a:lvl1pPr>
          </a:lstStyle>
          <a:p>
            <a:fld id="{E4C11F5A-9534-463F-A4A9-9212819787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98808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C0A8A-4FDA-41E2-97C3-ACAF6F0DE50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40057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3538" y="609600"/>
            <a:ext cx="208438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0375" y="609600"/>
            <a:ext cx="6100763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6CDA0-0E22-421A-9B41-28E3627D209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67759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4863" y="609600"/>
            <a:ext cx="6069012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0375" y="1676400"/>
            <a:ext cx="8337550" cy="4648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36108-AD85-4E6B-B0B8-9ACDA20226C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46231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60529" y="214313"/>
            <a:ext cx="7869185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71575" y="6243638"/>
            <a:ext cx="1920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87763" y="6243638"/>
            <a:ext cx="29194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100888" y="6243638"/>
            <a:ext cx="1920875" cy="457200"/>
          </a:xfrm>
        </p:spPr>
        <p:txBody>
          <a:bodyPr/>
          <a:lstStyle>
            <a:lvl1pPr>
              <a:defRPr/>
            </a:lvl1pPr>
          </a:lstStyle>
          <a:p>
            <a:fld id="{A95A5D20-29A5-480B-822B-C0897562AD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91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87180-E05A-47E8-BB65-794348CF133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92901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4406900"/>
            <a:ext cx="78374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8663" y="2906713"/>
            <a:ext cx="78374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44FDD-60B0-474A-A904-BE654D053B5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32378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0375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4D967-CBF0-4DF4-B620-3A3C1D8F770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703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4638"/>
            <a:ext cx="82994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375" y="1535113"/>
            <a:ext cx="4075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375" y="2174875"/>
            <a:ext cx="4075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3125" y="1535113"/>
            <a:ext cx="40767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3125" y="2174875"/>
            <a:ext cx="40767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EB641-FB0B-4E43-97EB-55E4D889EC7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8488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123A9-7611-4674-8CD3-A09A09A183D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525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2B230-D4A7-4918-A750-DB740C75056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07201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3050"/>
            <a:ext cx="30337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5213" y="273050"/>
            <a:ext cx="5154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0375" y="1435100"/>
            <a:ext cx="3033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11484A-642C-4F76-BFED-F1589BD751C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34476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4800600"/>
            <a:ext cx="55324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06575" y="612775"/>
            <a:ext cx="55324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6575" y="5367338"/>
            <a:ext cx="55324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888F8-85E8-42DF-A453-6F57DB86418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08385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Oval 2"/>
          <p:cNvSpPr>
            <a:spLocks noChangeArrowheads="1"/>
          </p:cNvSpPr>
          <p:nvPr/>
        </p:nvSpPr>
        <p:spPr bwMode="gray">
          <a:xfrm>
            <a:off x="180975" y="0"/>
            <a:ext cx="686117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549275"/>
            <a:ext cx="92202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gray">
          <a:xfrm>
            <a:off x="1125538" y="58738"/>
            <a:ext cx="871537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0375" y="1676400"/>
            <a:ext cx="83375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37991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07175" y="6553200"/>
            <a:ext cx="2152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991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225925" y="6534150"/>
            <a:ext cx="8445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ea typeface="宋体" panose="02010600030101010101" pitchFamily="2" charset="-122"/>
              </a:defRPr>
            </a:lvl1pPr>
          </a:lstStyle>
          <a:p>
            <a:fld id="{14FF1CB3-728B-4EE9-AEEA-4D0C9CB63CB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074863" y="609600"/>
            <a:ext cx="606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9913" name="Rectangle 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4175" y="6534150"/>
            <a:ext cx="19208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gray">
          <a:xfrm>
            <a:off x="1143000" y="76200"/>
            <a:ext cx="835025" cy="857250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gray">
          <a:xfrm>
            <a:off x="180975" y="333375"/>
            <a:ext cx="1162050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gray">
          <a:xfrm>
            <a:off x="192088" y="352425"/>
            <a:ext cx="1138237" cy="1185863"/>
          </a:xfrm>
          <a:prstGeom prst="ellipse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37" name="Picture 13" descr="未标题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0"/>
            <a:ext cx="11699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9" r:id="rId13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06638" y="404813"/>
            <a:ext cx="6567487" cy="1462087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仪器分析</a:t>
            </a:r>
            <a:r>
              <a:rPr kumimoji="1" lang="en-US" altLang="zh-CN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/>
            </a:r>
            <a:br>
              <a:rPr kumimoji="1" lang="en-US" altLang="zh-CN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kumimoji="1" lang="en-US" altLang="zh-CN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--</a:t>
            </a:r>
            <a:r>
              <a:rPr lang="zh-CN" altLang="en-US" sz="4800" b="1" dirty="0" smtClean="0"/>
              <a:t>分子发光分析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306638" y="1843088"/>
            <a:ext cx="668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>
                <a:solidFill>
                  <a:schemeClr val="folHlink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Molecular Luminescence Analysis</a:t>
            </a:r>
            <a:r>
              <a:rPr lang="en-US" altLang="zh-CN" sz="3200">
                <a:latin typeface="Rockwell Extra Bold" panose="02060903040505020403" pitchFamily="18" charset="0"/>
              </a:rPr>
              <a:t>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665413" y="152400"/>
            <a:ext cx="2651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本科生课程</a:t>
            </a:r>
            <a:endParaRPr kumimoji="1"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华文行楷" pitchFamily="2" charset="-122"/>
            </a:endParaRPr>
          </a:p>
        </p:txBody>
      </p:sp>
      <p:sp>
        <p:nvSpPr>
          <p:cNvPr id="4101" name="Rectangle 8"/>
          <p:cNvSpPr txBox="1">
            <a:spLocks noChangeArrowheads="1"/>
          </p:cNvSpPr>
          <p:nvPr/>
        </p:nvSpPr>
        <p:spPr bwMode="gray">
          <a:xfrm>
            <a:off x="5435600" y="2852738"/>
            <a:ext cx="34575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主讲人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杜一平</a:t>
            </a:r>
            <a:endParaRPr lang="en-US" altLang="zh-CN">
              <a:latin typeface="楷体_GB2312" pitchFamily="49" charset="-122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 pitchFamily="49" charset="-122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64250551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yipingdu@ecust.edu.cn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hlink"/>
                </a:solidFill>
              </a:rPr>
              <a:t>2. </a:t>
            </a:r>
            <a:r>
              <a:rPr lang="zh-CN" altLang="en-US" b="1" smtClean="0">
                <a:solidFill>
                  <a:schemeClr val="hlink"/>
                </a:solidFill>
              </a:rPr>
              <a:t>荧光分析法的应用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44513" y="1484313"/>
            <a:ext cx="8374062" cy="379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宋体" panose="02010600030101010101" pitchFamily="2" charset="-122"/>
              </a:rPr>
              <a:t>(1) </a:t>
            </a:r>
            <a:r>
              <a:rPr kumimoji="1" lang="zh-CN" altLang="en-US" sz="2800">
                <a:solidFill>
                  <a:schemeClr val="folHlink"/>
                </a:solidFill>
                <a:latin typeface="宋体" panose="02010600030101010101" pitchFamily="2" charset="-122"/>
              </a:rPr>
              <a:t>定量分析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>
                <a:latin typeface="宋体" panose="02010600030101010101" pitchFamily="2" charset="-122"/>
              </a:rPr>
              <a:t> 适用于微量及痕量无机离子、有机化合物及生物分子的定量分析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>
                <a:latin typeface="宋体" panose="02010600030101010101" pitchFamily="2" charset="-122"/>
              </a:rPr>
              <a:t> 多通过间接方法实现，如荧光猝灭法、荧光探针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>
                <a:latin typeface="宋体" panose="02010600030101010101" pitchFamily="2" charset="-122"/>
              </a:rPr>
              <a:t> 相对于</a:t>
            </a:r>
            <a:r>
              <a:rPr kumimoji="1" lang="en-US" altLang="zh-CN" sz="2400">
                <a:latin typeface="宋体" panose="02010600030101010101" pitchFamily="2" charset="-122"/>
              </a:rPr>
              <a:t>UV-Vis</a:t>
            </a:r>
            <a:r>
              <a:rPr kumimoji="1" lang="zh-CN" altLang="en-US" sz="2400">
                <a:latin typeface="宋体" panose="02010600030101010101" pitchFamily="2" charset="-122"/>
              </a:rPr>
              <a:t>，定量测定的应用范围小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>
                <a:latin typeface="宋体" panose="02010600030101010101" pitchFamily="2" charset="-122"/>
              </a:rPr>
              <a:t> 磷光分析法适合于微量及痕量的稠环芳烃、农药、生物碱、激素的分析、药物分析和临床分析。</a:t>
            </a:r>
            <a:r>
              <a:rPr kumimoji="1"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3789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33438" y="188913"/>
          <a:ext cx="7624762" cy="632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BMP 图象" r:id="rId3" imgW="4676190" imgH="3914286" progId="Paint.Picture">
                  <p:embed/>
                </p:oleObj>
              </mc:Choice>
              <mc:Fallback>
                <p:oleObj name="BMP 图象" r:id="rId3" imgW="4676190" imgH="391428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33438" y="188913"/>
                        <a:ext cx="7624762" cy="632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3891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25538" y="549275"/>
          <a:ext cx="7842250" cy="573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BMP 图象" r:id="rId3" imgW="5552381" imgH="4095238" progId="Paint.Picture">
                  <p:embed/>
                </p:oleObj>
              </mc:Choice>
              <mc:Fallback>
                <p:oleObj name="BMP 图象" r:id="rId3" imgW="5552381" imgH="409523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1125538" y="549275"/>
                        <a:ext cx="7842250" cy="573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381000"/>
            <a:ext cx="8297862" cy="577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609600"/>
            <a:ext cx="8374062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1153716" y="1124744"/>
            <a:ext cx="7837488" cy="42910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）联用技术的检测器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    高效液相色谱、毛细管电泳的检测器。微型化分析方法如基因芯片、微流控芯片的检测手段。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）分子结构性能测定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zh-CN" altLang="en-US" b="1" dirty="0" smtClean="0"/>
              <a:t>为分子结构及分子间相互作用的研究提供有用的信息。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1181" y="692696"/>
            <a:ext cx="6069012" cy="4873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hlink"/>
                </a:solidFill>
              </a:rPr>
              <a:t>3. </a:t>
            </a:r>
            <a:r>
              <a:rPr lang="zh-CN" altLang="en-US" b="1" dirty="0" smtClean="0">
                <a:solidFill>
                  <a:schemeClr val="hlink"/>
                </a:solidFill>
              </a:rPr>
              <a:t>荧光分析技术进展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778000" y="2017713"/>
            <a:ext cx="4992688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同步荧光光谱 </a:t>
            </a:r>
            <a:endParaRPr lang="en-US" altLang="zh-CN" smtClean="0"/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三维荧光光谱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激光诱导荧光光谱分析法 </a:t>
            </a:r>
            <a:endParaRPr lang="en-US" altLang="zh-CN" smtClean="0"/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FF0000"/>
                </a:solidFill>
              </a:rPr>
              <a:t>共聚焦荧光显微镜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时间分辨荧光分析法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激光扫描共聚焦荧光显微镜</a:t>
            </a:r>
          </a:p>
        </p:txBody>
      </p:sp>
      <p:pic>
        <p:nvPicPr>
          <p:cNvPr id="44035" name="Picture 6" descr="多重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b="6644"/>
          <a:stretch>
            <a:fillRect/>
          </a:stretch>
        </p:blipFill>
        <p:spPr bwMode="auto">
          <a:xfrm>
            <a:off x="4897438" y="4192588"/>
            <a:ext cx="3424237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内容占位符 3" descr="激光共聚焦荧光显微镜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17488" y="1557338"/>
            <a:ext cx="3746500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3" descr="scanheadS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6050" y="4076700"/>
            <a:ext cx="3817938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754563" y="1557338"/>
            <a:ext cx="3024187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latin typeface="Arial" charset="0"/>
              </a:rPr>
              <a:t>细胞成像</a:t>
            </a:r>
            <a:endParaRPr lang="en-US" altLang="zh-CN" dirty="0">
              <a:latin typeface="Arial" charset="0"/>
            </a:endParaRPr>
          </a:p>
          <a:p>
            <a:pPr marL="176213" indent="-176213" algn="l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Arial" charset="0"/>
              </a:rPr>
              <a:t>荧光标记物</a:t>
            </a:r>
            <a:endParaRPr lang="en-US" altLang="zh-CN" dirty="0">
              <a:latin typeface="Arial" charset="0"/>
            </a:endParaRPr>
          </a:p>
          <a:p>
            <a:pPr marL="176213" indent="-176213" algn="l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Arial" charset="0"/>
              </a:rPr>
              <a:t>3D</a:t>
            </a:r>
            <a:r>
              <a:rPr lang="zh-CN" altLang="en-US" dirty="0">
                <a:latin typeface="Arial" charset="0"/>
              </a:rPr>
              <a:t>成像</a:t>
            </a:r>
            <a:endParaRPr lang="en-US" altLang="zh-CN" dirty="0">
              <a:latin typeface="Arial" charset="0"/>
            </a:endParaRPr>
          </a:p>
          <a:p>
            <a:pPr marL="176213" indent="-176213" algn="l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Arial" charset="0"/>
              </a:rPr>
              <a:t>可视化</a:t>
            </a:r>
            <a:endParaRPr lang="en-US" altLang="zh-CN" dirty="0">
              <a:latin typeface="Arial" charset="0"/>
            </a:endParaRPr>
          </a:p>
          <a:p>
            <a:pPr marL="176213" indent="-176213" algn="l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Arial" charset="0"/>
              </a:rPr>
              <a:t>药物</a:t>
            </a:r>
            <a:r>
              <a:rPr lang="zh-CN" altLang="en-US">
                <a:latin typeface="Arial" charset="0"/>
              </a:rPr>
              <a:t>作用位点检测</a:t>
            </a:r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0763" y="626888"/>
            <a:ext cx="4264025" cy="487363"/>
          </a:xfrm>
        </p:spPr>
        <p:txBody>
          <a:bodyPr/>
          <a:lstStyle/>
          <a:p>
            <a:pPr eaLnBrk="1" hangingPunct="1"/>
            <a:endParaRPr lang="zh-CN" altLang="en-US" b="1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93676" y="1412776"/>
            <a:ext cx="8337550" cy="4648200"/>
          </a:xfrm>
        </p:spPr>
        <p:txBody>
          <a:bodyPr/>
          <a:lstStyle/>
          <a:p>
            <a:r>
              <a:rPr lang="zh-CN" altLang="en-US" b="1" dirty="0" smtClean="0"/>
              <a:t>一、概述</a:t>
            </a:r>
            <a:endParaRPr lang="en-US" altLang="zh-CN" b="1" dirty="0" smtClean="0"/>
          </a:p>
          <a:p>
            <a:r>
              <a:rPr lang="zh-CN" altLang="en-US" b="1" dirty="0" smtClean="0"/>
              <a:t>二、荧光和磷光分析基本原理</a:t>
            </a:r>
            <a:endParaRPr lang="en-US" altLang="zh-CN" b="1" dirty="0" smtClean="0"/>
          </a:p>
          <a:p>
            <a:endParaRPr lang="en-US" altLang="zh-CN" b="1" dirty="0" smtClean="0">
              <a:solidFill>
                <a:srgbClr val="FF9900"/>
              </a:solidFill>
            </a:endParaRPr>
          </a:p>
          <a:p>
            <a:endParaRPr lang="en-US" altLang="zh-CN" b="1" dirty="0">
              <a:solidFill>
                <a:srgbClr val="FF9900"/>
              </a:solidFill>
            </a:endParaRPr>
          </a:p>
          <a:p>
            <a:r>
              <a:rPr lang="zh-CN" altLang="en-US" b="1" dirty="0" smtClean="0">
                <a:solidFill>
                  <a:srgbClr val="FF9900"/>
                </a:solidFill>
              </a:rPr>
              <a:t>三</a:t>
            </a:r>
            <a:r>
              <a:rPr lang="zh-CN" altLang="en-US" b="1" dirty="0">
                <a:solidFill>
                  <a:srgbClr val="FF9900"/>
                </a:solidFill>
              </a:rPr>
              <a:t>、荧光（磷光）分析仪</a:t>
            </a:r>
          </a:p>
          <a:p>
            <a:r>
              <a:rPr lang="zh-CN" altLang="en-US" b="1" dirty="0">
                <a:solidFill>
                  <a:srgbClr val="FF9900"/>
                </a:solidFill>
              </a:rPr>
              <a:t>四、荧光（磷光）定量分析</a:t>
            </a:r>
            <a:endParaRPr lang="en-US" altLang="zh-CN" b="1" dirty="0">
              <a:solidFill>
                <a:srgbClr val="FF9900"/>
              </a:solidFill>
            </a:endParaRPr>
          </a:p>
          <a:p>
            <a:r>
              <a:rPr lang="zh-CN" altLang="en-US" b="1" dirty="0">
                <a:solidFill>
                  <a:srgbClr val="FF9900"/>
                </a:solidFill>
              </a:rPr>
              <a:t>五、荧光分析的特点与应用</a:t>
            </a:r>
            <a:endParaRPr lang="en-US" altLang="zh-CN" b="1" dirty="0">
              <a:solidFill>
                <a:srgbClr val="FF9900"/>
              </a:solidFill>
            </a:endParaRPr>
          </a:p>
          <a:p>
            <a:endParaRPr lang="en-US" altLang="zh-CN" b="1" dirty="0"/>
          </a:p>
          <a:p>
            <a:endParaRPr lang="en-US" altLang="zh-CN" b="1" dirty="0" smtClean="0">
              <a:solidFill>
                <a:srgbClr val="FF99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187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三</a:t>
            </a:r>
            <a:r>
              <a:rPr lang="zh-CN" altLang="en-US" b="1" dirty="0" smtClean="0"/>
              <a:t>、荧光（磷光）分析仪</a:t>
            </a:r>
          </a:p>
        </p:txBody>
      </p:sp>
      <p:pic>
        <p:nvPicPr>
          <p:cNvPr id="28675" name="Picture 4" descr="12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0" y="1302630"/>
            <a:ext cx="4352156" cy="35936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995488" y="6165850"/>
            <a:ext cx="5083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5989638" y="1652588"/>
            <a:ext cx="25781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四个部分：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hlink"/>
                </a:solidFill>
                <a:ea typeface="黑体" panose="02010609060101010101" pitchFamily="49" charset="-122"/>
              </a:rPr>
              <a:t> 激发光源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hlink"/>
                </a:solidFill>
                <a:ea typeface="黑体" panose="02010609060101010101" pitchFamily="49" charset="-122"/>
              </a:rPr>
              <a:t> 样品池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hlink"/>
                </a:solidFill>
                <a:ea typeface="黑体" panose="02010609060101010101" pitchFamily="49" charset="-122"/>
              </a:rPr>
              <a:t> 单色器系统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hlink"/>
                </a:solidFill>
                <a:ea typeface="黑体" panose="02010609060101010101" pitchFamily="49" charset="-122"/>
              </a:rPr>
              <a:t> 检测器</a:t>
            </a:r>
            <a:endParaRPr lang="en-US" altLang="zh-CN">
              <a:solidFill>
                <a:schemeClr val="hlink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特点</a:t>
            </a:r>
            <a:endParaRPr lang="en-US" altLang="zh-CN"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hlink"/>
                </a:solidFill>
                <a:ea typeface="黑体" panose="02010609060101010101" pitchFamily="49" charset="-122"/>
              </a:rPr>
              <a:t> 双单色器系统</a:t>
            </a:r>
            <a:endParaRPr lang="en-US" altLang="zh-CN">
              <a:solidFill>
                <a:schemeClr val="hlink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hlink"/>
                </a:solidFill>
                <a:ea typeface="黑体" panose="02010609060101010101" pitchFamily="49" charset="-122"/>
              </a:rPr>
              <a:t> 直角位置检测</a:t>
            </a:r>
            <a:r>
              <a:rPr lang="zh-CN" altLang="en-US"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13" name="图片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8" t="48100" r="2214" b="3002"/>
          <a:stretch/>
        </p:blipFill>
        <p:spPr bwMode="auto">
          <a:xfrm>
            <a:off x="2321681" y="5115645"/>
            <a:ext cx="1728193" cy="1512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4"/>
          <p:cNvGraphicFramePr>
            <a:graphicFrameLocks noGrp="1" noChangeAspect="1"/>
          </p:cNvGraphicFramePr>
          <p:nvPr>
            <p:ph/>
          </p:nvPr>
        </p:nvGraphicFramePr>
        <p:xfrm>
          <a:off x="1196975" y="620713"/>
          <a:ext cx="7115175" cy="555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BMP 图象" r:id="rId3" imgW="4753639" imgH="3742857" progId="Paint.Picture">
                  <p:embed/>
                </p:oleObj>
              </mc:Choice>
              <mc:Fallback>
                <p:oleObj name="BMP 图象" r:id="rId3" imgW="4753639" imgH="37428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1196975" y="620713"/>
                        <a:ext cx="7115175" cy="555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RF-5301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125538"/>
            <a:ext cx="75533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2233613" y="576263"/>
            <a:ext cx="3081337" cy="64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smtClean="0"/>
              <a:t>磷光检测附件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33388" y="1412875"/>
            <a:ext cx="4757737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Tx/>
              <a:buFont typeface="Wingdings" pitchFamily="2" charset="2"/>
              <a:buChar char="Ø"/>
              <a:defRPr/>
            </a:pPr>
            <a:r>
              <a:rPr kumimoji="1" lang="zh-CN" altLang="en-US" dirty="0" smtClean="0">
                <a:latin typeface="宋体" pitchFamily="2" charset="-122"/>
              </a:rPr>
              <a:t>磷光的产生：效率低，通常低温检测；固定磷光体（增加刚性）</a:t>
            </a:r>
            <a:endParaRPr kumimoji="1" lang="en-US" altLang="zh-CN" dirty="0" smtClean="0">
              <a:latin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Font typeface="Wingdings" pitchFamily="2" charset="2"/>
              <a:buChar char="Ø"/>
              <a:defRPr/>
            </a:pPr>
            <a:r>
              <a:rPr kumimoji="1" lang="zh-CN" altLang="en-US" dirty="0" smtClean="0">
                <a:latin typeface="宋体" pitchFamily="2" charset="-122"/>
              </a:rPr>
              <a:t>磷光镜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  <a:defRPr/>
            </a:pPr>
            <a:r>
              <a:rPr kumimoji="1" lang="zh-CN" altLang="en-US" sz="2600" dirty="0" smtClean="0">
                <a:latin typeface="宋体" pitchFamily="2" charset="-122"/>
              </a:rPr>
              <a:t>杜瓦瓶：盛液氮，</a:t>
            </a:r>
            <a:r>
              <a:rPr kumimoji="1" lang="zh-CN" altLang="en-US" sz="2400" dirty="0" smtClean="0">
                <a:latin typeface="宋体" pitchFamily="2" charset="-122"/>
              </a:rPr>
              <a:t>实现磷光的低温测定</a:t>
            </a:r>
            <a:endParaRPr kumimoji="1" lang="en-US" altLang="zh-CN" sz="2400" dirty="0" smtClean="0">
              <a:latin typeface="宋体" pitchFamily="2" charset="-122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  <a:defRPr/>
            </a:pPr>
            <a:r>
              <a:rPr kumimoji="1" lang="zh-CN" altLang="en-US" sz="2400" dirty="0" smtClean="0">
                <a:latin typeface="宋体" pitchFamily="2" charset="-122"/>
              </a:rPr>
              <a:t>室温磷光技术：固体基质、表面活性剂（胶束固定）</a:t>
            </a:r>
            <a:endParaRPr kumimoji="1" lang="en-US" altLang="zh-CN" sz="2400" dirty="0" smtClean="0">
              <a:latin typeface="宋体" pitchFamily="2" charset="-122"/>
            </a:endParaRPr>
          </a:p>
          <a:p>
            <a:pPr marL="342900" indent="-342900" algn="just">
              <a:lnSpc>
                <a:spcPct val="140000"/>
              </a:lnSpc>
              <a:spcBef>
                <a:spcPct val="0"/>
              </a:spcBef>
              <a:buClrTx/>
              <a:buFont typeface="Wingdings" pitchFamily="2" charset="2"/>
              <a:buChar char="Ø"/>
              <a:defRPr/>
            </a:pPr>
            <a:r>
              <a:rPr kumimoji="1" lang="zh-CN" altLang="en-US" dirty="0" smtClean="0">
                <a:latin typeface="宋体" pitchFamily="2" charset="-122"/>
              </a:rPr>
              <a:t>荧光和磷光同时测定：寿命差别，开有孔洞的转筒来实现</a:t>
            </a:r>
            <a:endParaRPr kumimoji="1" lang="en-US" altLang="zh-CN" dirty="0" smtClean="0">
              <a:latin typeface="宋体" pitchFamily="2" charset="-122"/>
            </a:endParaRPr>
          </a:p>
          <a:p>
            <a:pPr marL="800100" lvl="1" indent="-342900" algn="just">
              <a:lnSpc>
                <a:spcPct val="140000"/>
              </a:lnSpc>
              <a:spcBef>
                <a:spcPct val="0"/>
              </a:spcBef>
              <a:buClrTx/>
              <a:buFont typeface="Wingdings" pitchFamily="2" charset="2"/>
              <a:buChar char="Ø"/>
              <a:defRPr/>
            </a:pPr>
            <a:r>
              <a:rPr kumimoji="1" lang="zh-CN" altLang="en-US" dirty="0" smtClean="0">
                <a:latin typeface="宋体" pitchFamily="2" charset="-122"/>
              </a:rPr>
              <a:t>遮挡激发光：测磷光</a:t>
            </a:r>
            <a:endParaRPr kumimoji="1" lang="en-US" altLang="zh-CN" dirty="0" smtClean="0">
              <a:latin typeface="宋体" pitchFamily="2" charset="-122"/>
            </a:endParaRPr>
          </a:p>
          <a:p>
            <a:pPr marL="800100" lvl="1" indent="-342900" algn="just">
              <a:lnSpc>
                <a:spcPct val="140000"/>
              </a:lnSpc>
              <a:spcBef>
                <a:spcPct val="0"/>
              </a:spcBef>
              <a:buClrTx/>
              <a:buFont typeface="Wingdings" pitchFamily="2" charset="2"/>
              <a:buChar char="Ø"/>
              <a:defRPr/>
            </a:pPr>
            <a:r>
              <a:rPr kumimoji="1" lang="zh-CN" altLang="en-US" dirty="0" smtClean="0">
                <a:latin typeface="宋体" pitchFamily="2" charset="-122"/>
              </a:rPr>
              <a:t>开启激发光：测荧光</a:t>
            </a:r>
            <a:r>
              <a:rPr kumimoji="1" lang="en-US" altLang="zh-CN" dirty="0" smtClean="0">
                <a:latin typeface="宋体" pitchFamily="2" charset="-122"/>
              </a:rPr>
              <a:t>+</a:t>
            </a:r>
            <a:r>
              <a:rPr kumimoji="1" lang="zh-CN" altLang="en-US" dirty="0" smtClean="0">
                <a:latin typeface="宋体" pitchFamily="2" charset="-122"/>
              </a:rPr>
              <a:t>磷光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ClrTx/>
              <a:buFontTx/>
              <a:buNone/>
              <a:defRPr/>
            </a:pPr>
            <a:endParaRPr kumimoji="1" lang="zh-CN" altLang="en-US" dirty="0" smtClean="0">
              <a:latin typeface="宋体" pitchFamily="2" charset="-122"/>
            </a:endParaRPr>
          </a:p>
        </p:txBody>
      </p:sp>
      <p:pic>
        <p:nvPicPr>
          <p:cNvPr id="32772" name="Picture 5" descr="12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1198563"/>
            <a:ext cx="3402013" cy="44624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264" name="Group 16"/>
          <p:cNvGraphicFramePr>
            <a:graphicFrameLocks noGrp="1"/>
          </p:cNvGraphicFramePr>
          <p:nvPr/>
        </p:nvGraphicFramePr>
        <p:xfrm>
          <a:off x="0" y="2219325"/>
          <a:ext cx="209550" cy="517690"/>
        </p:xfrm>
        <a:graphic>
          <a:graphicData uri="http://schemas.openxmlformats.org/drawingml/2006/table">
            <a:tbl>
              <a:tblPr/>
              <a:tblGrid>
                <a:gridCol w="20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981" marR="91981" marT="45485" marB="4548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75" name="Rectangle 17"/>
          <p:cNvSpPr>
            <a:spLocks noChangeArrowheads="1"/>
          </p:cNvSpPr>
          <p:nvPr/>
        </p:nvSpPr>
        <p:spPr bwMode="auto">
          <a:xfrm>
            <a:off x="5772150" y="5708650"/>
            <a:ext cx="212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转筒式磷光镜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563" y="609600"/>
            <a:ext cx="6746875" cy="487363"/>
          </a:xfrm>
        </p:spPr>
        <p:txBody>
          <a:bodyPr/>
          <a:lstStyle/>
          <a:p>
            <a:pPr eaLnBrk="1" hangingPunct="1"/>
            <a:r>
              <a:rPr lang="zh-CN" altLang="en-US" sz="4000" b="1" dirty="0" smtClean="0"/>
              <a:t>四、荧光（磷光）定量分析</a:t>
            </a: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0" y="0"/>
            <a:ext cx="314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0" y="454025"/>
            <a:ext cx="2619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10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797" name="Object 8"/>
          <p:cNvGraphicFramePr>
            <a:graphicFrameLocks noChangeAspect="1"/>
          </p:cNvGraphicFramePr>
          <p:nvPr/>
        </p:nvGraphicFramePr>
        <p:xfrm>
          <a:off x="4827588" y="2349500"/>
          <a:ext cx="13795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3" imgW="596900" imgH="228600" progId="Equation.DSMT4">
                  <p:embed/>
                </p:oleObj>
              </mc:Choice>
              <mc:Fallback>
                <p:oleObj name="Equation" r:id="rId3" imgW="5969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2349500"/>
                        <a:ext cx="13795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10"/>
          <p:cNvGraphicFramePr>
            <a:graphicFrameLocks noChangeAspect="1"/>
          </p:cNvGraphicFramePr>
          <p:nvPr/>
        </p:nvGraphicFramePr>
        <p:xfrm>
          <a:off x="4106863" y="2997200"/>
          <a:ext cx="3403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5" imgW="1600200" imgH="241300" progId="Equation.DSMT4">
                  <p:embed/>
                </p:oleObj>
              </mc:Choice>
              <mc:Fallback>
                <p:oleObj name="Equation" r:id="rId5" imgW="16002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2997200"/>
                        <a:ext cx="3403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2"/>
          <p:cNvGraphicFramePr>
            <a:graphicFrameLocks noChangeAspect="1"/>
          </p:cNvGraphicFramePr>
          <p:nvPr/>
        </p:nvGraphicFramePr>
        <p:xfrm>
          <a:off x="1778000" y="4221163"/>
          <a:ext cx="61722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7" imgW="2921000" imgH="419100" progId="Equation.DSMT4">
                  <p:embed/>
                </p:oleObj>
              </mc:Choice>
              <mc:Fallback>
                <p:oleObj name="Equation" r:id="rId7" imgW="29210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221163"/>
                        <a:ext cx="61722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15"/>
          <p:cNvSpPr>
            <a:spLocks noChangeArrowheads="1"/>
          </p:cNvSpPr>
          <p:nvPr/>
        </p:nvSpPr>
        <p:spPr bwMode="auto">
          <a:xfrm>
            <a:off x="4518025" y="2335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>
              <a:ea typeface="黑体" panose="02010609060101010101" pitchFamily="49" charset="-122"/>
            </a:endParaRPr>
          </a:p>
        </p:txBody>
      </p:sp>
      <p:graphicFrame>
        <p:nvGraphicFramePr>
          <p:cNvPr id="33801" name="Object 14"/>
          <p:cNvGraphicFramePr>
            <a:graphicFrameLocks noChangeAspect="1"/>
          </p:cNvGraphicFramePr>
          <p:nvPr/>
        </p:nvGraphicFramePr>
        <p:xfrm>
          <a:off x="2940050" y="5229225"/>
          <a:ext cx="20335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9" imgW="914400" imgH="228600" progId="Equation.DSMT4">
                  <p:embed/>
                </p:oleObj>
              </mc:Choice>
              <mc:Fallback>
                <p:oleObj name="Equation" r:id="rId9" imgW="9144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229225"/>
                        <a:ext cx="20335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6"/>
          <p:cNvGraphicFramePr>
            <a:graphicFrameLocks noChangeAspect="1"/>
          </p:cNvGraphicFramePr>
          <p:nvPr/>
        </p:nvGraphicFramePr>
        <p:xfrm>
          <a:off x="1706563" y="3644900"/>
          <a:ext cx="29749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Equation" r:id="rId11" imgW="1409088" imgH="241195" progId="Equation.DSMT4">
                  <p:embed/>
                </p:oleObj>
              </mc:Choice>
              <mc:Fallback>
                <p:oleObj name="Equation" r:id="rId11" imgW="1409088" imgH="24119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644900"/>
                        <a:ext cx="29749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Text Box 18"/>
          <p:cNvSpPr txBox="1">
            <a:spLocks noChangeArrowheads="1"/>
          </p:cNvSpPr>
          <p:nvPr/>
        </p:nvSpPr>
        <p:spPr bwMode="auto">
          <a:xfrm>
            <a:off x="1560513" y="2349500"/>
            <a:ext cx="334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Tahoma" panose="020B0604030504040204" pitchFamily="34" charset="0"/>
              </a:rPr>
              <a:t>根据荧光效率的定义：</a:t>
            </a:r>
          </a:p>
        </p:txBody>
      </p:sp>
      <p:sp>
        <p:nvSpPr>
          <p:cNvPr id="33804" name="Text Box 19"/>
          <p:cNvSpPr txBox="1">
            <a:spLocks noChangeArrowheads="1"/>
          </p:cNvSpPr>
          <p:nvPr/>
        </p:nvSpPr>
        <p:spPr bwMode="auto">
          <a:xfrm>
            <a:off x="1560513" y="2997200"/>
            <a:ext cx="334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Tahoma" panose="020B0604030504040204" pitchFamily="34" charset="0"/>
              </a:rPr>
              <a:t>根据比尔定律：</a:t>
            </a:r>
          </a:p>
        </p:txBody>
      </p:sp>
      <p:sp>
        <p:nvSpPr>
          <p:cNvPr id="33805" name="AutoShape 20"/>
          <p:cNvSpPr>
            <a:spLocks noChangeArrowheads="1"/>
          </p:cNvSpPr>
          <p:nvPr/>
        </p:nvSpPr>
        <p:spPr bwMode="auto">
          <a:xfrm>
            <a:off x="6353175" y="1989138"/>
            <a:ext cx="2468563" cy="431800"/>
          </a:xfrm>
          <a:prstGeom prst="wedgeEllipseCallout">
            <a:avLst>
              <a:gd name="adj1" fmla="val -58440"/>
              <a:gd name="adj2" fmla="val 8303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吸收的光强度</a:t>
            </a:r>
          </a:p>
        </p:txBody>
      </p:sp>
      <p:sp>
        <p:nvSpPr>
          <p:cNvPr id="33806" name="Text Box 21"/>
          <p:cNvSpPr txBox="1">
            <a:spLocks noChangeArrowheads="1"/>
          </p:cNvSpPr>
          <p:nvPr/>
        </p:nvSpPr>
        <p:spPr bwMode="auto">
          <a:xfrm>
            <a:off x="5337175" y="5243513"/>
            <a:ext cx="3338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solidFill>
                  <a:schemeClr val="folHlink"/>
                </a:solidFill>
                <a:latin typeface="Tahoma" panose="020B0604030504040204" pitchFamily="34" charset="0"/>
              </a:rPr>
              <a:t>荧光定量关系式！</a:t>
            </a:r>
          </a:p>
        </p:txBody>
      </p:sp>
      <p:sp>
        <p:nvSpPr>
          <p:cNvPr id="33807" name="Text Box 22"/>
          <p:cNvSpPr txBox="1">
            <a:spLocks noChangeArrowheads="1"/>
          </p:cNvSpPr>
          <p:nvPr/>
        </p:nvSpPr>
        <p:spPr bwMode="auto">
          <a:xfrm>
            <a:off x="890588" y="5214938"/>
            <a:ext cx="224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Tahoma" panose="020B0604030504040204" pitchFamily="34" charset="0"/>
              </a:rPr>
              <a:t>对于稀溶液：</a:t>
            </a:r>
          </a:p>
        </p:txBody>
      </p:sp>
      <p:sp>
        <p:nvSpPr>
          <p:cNvPr id="33808" name="Text Box 23"/>
          <p:cNvSpPr txBox="1">
            <a:spLocks noChangeArrowheads="1"/>
          </p:cNvSpPr>
          <p:nvPr/>
        </p:nvSpPr>
        <p:spPr bwMode="auto">
          <a:xfrm>
            <a:off x="1225724" y="1492537"/>
            <a:ext cx="4792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latin typeface="Tahoma" panose="020B0604030504040204" pitchFamily="34" charset="0"/>
              </a:rPr>
              <a:t>1.  </a:t>
            </a:r>
            <a:r>
              <a:rPr lang="zh-CN" altLang="en-US" sz="2800" dirty="0">
                <a:solidFill>
                  <a:schemeClr val="hlink"/>
                </a:solidFill>
                <a:latin typeface="Tahoma" panose="020B0604030504040204" pitchFamily="34" charset="0"/>
              </a:rPr>
              <a:t>定量依据</a:t>
            </a:r>
            <a:r>
              <a:rPr lang="en-US" altLang="zh-CN" sz="2800" dirty="0">
                <a:solidFill>
                  <a:schemeClr val="hlink"/>
                </a:solidFill>
              </a:rPr>
              <a:t>——</a:t>
            </a:r>
            <a:r>
              <a:rPr lang="zh-CN" altLang="en-US" sz="2800" dirty="0">
                <a:solidFill>
                  <a:schemeClr val="hlink"/>
                </a:solidFill>
                <a:latin typeface="Tahoma" panose="020B0604030504040204" pitchFamily="34" charset="0"/>
              </a:rPr>
              <a:t>荧光强度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196975" y="1052513"/>
            <a:ext cx="7832725" cy="53292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hlink"/>
                </a:solidFill>
              </a:rPr>
              <a:t>2. </a:t>
            </a:r>
            <a:r>
              <a:rPr lang="zh-CN" altLang="en-US" sz="2800" b="1" smtClean="0">
                <a:solidFill>
                  <a:schemeClr val="hlink"/>
                </a:solidFill>
              </a:rPr>
              <a:t>线性关系偏离的原因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/>
              <a:t>内滤效应：溶液中杂质（增多）及前部溶液对入射光吸收，使激发光（溶液中后部）强度降低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/>
              <a:t>浓溶液：发生溶质间相互作用，碰撞去活概率增大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/>
              <a:t>自吸收：荧光发射波长与化合物的吸收波长有重叠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000" b="1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hlink"/>
                </a:solidFill>
              </a:rPr>
              <a:t>3. </a:t>
            </a:r>
            <a:r>
              <a:rPr lang="zh-CN" altLang="en-US" sz="2800" b="1" smtClean="0">
                <a:solidFill>
                  <a:schemeClr val="hlink"/>
                </a:solidFill>
              </a:rPr>
              <a:t>定量方法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/>
              <a:t>标准曲线法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/>
              <a:t>单点校正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74863" y="609600"/>
            <a:ext cx="6567487" cy="487363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五、荧光分析的特点与应用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1.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荧光分析法的特点</a:t>
            </a:r>
          </a:p>
          <a:p>
            <a:pPr marL="990600" lvl="1" indent="-533400" eaLnBrk="1" hangingPunct="1">
              <a:lnSpc>
                <a:spcPct val="130000"/>
              </a:lnSpc>
            </a:pPr>
            <a:r>
              <a:rPr lang="zh-CN" altLang="en-US" sz="2800" b="1" dirty="0" smtClean="0"/>
              <a:t>灵敏度高：可</a:t>
            </a:r>
            <a:r>
              <a:rPr lang="zh-CN" altLang="en-US" sz="2800" b="1" dirty="0" smtClean="0"/>
              <a:t>提高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/>
              <a:t>，单分子检测</a:t>
            </a:r>
          </a:p>
          <a:p>
            <a:pPr marL="990600" lvl="1" indent="-533400" eaLnBrk="1" hangingPunct="1">
              <a:lnSpc>
                <a:spcPct val="130000"/>
              </a:lnSpc>
            </a:pPr>
            <a:r>
              <a:rPr lang="zh-CN" altLang="en-US" sz="2800" b="1" dirty="0" smtClean="0"/>
              <a:t>试样用量少</a:t>
            </a:r>
          </a:p>
          <a:p>
            <a:pPr marL="990600" lvl="1" indent="-533400" eaLnBrk="1" hangingPunct="1">
              <a:lnSpc>
                <a:spcPct val="130000"/>
              </a:lnSpc>
            </a:pPr>
            <a:r>
              <a:rPr lang="zh-CN" altLang="en-US" sz="2800" b="1" dirty="0" smtClean="0"/>
              <a:t>选择性</a:t>
            </a:r>
            <a:r>
              <a:rPr lang="zh-CN" altLang="en-US" sz="2800" b="1" dirty="0" smtClean="0"/>
              <a:t>高</a:t>
            </a:r>
            <a:endParaRPr lang="zh-CN" altLang="en-US" sz="2800" b="1" dirty="0" smtClean="0"/>
          </a:p>
          <a:p>
            <a:pPr marL="990600" lvl="1" indent="-533400" eaLnBrk="1" hangingPunct="1">
              <a:lnSpc>
                <a:spcPct val="130000"/>
              </a:lnSpc>
            </a:pPr>
            <a:r>
              <a:rPr lang="zh-CN" altLang="en-US" sz="2800" b="1" dirty="0" smtClean="0"/>
              <a:t>信息量丰富</a:t>
            </a:r>
            <a:endParaRPr lang="en-US" altLang="zh-CN" sz="2800" b="1" dirty="0" smtClean="0"/>
          </a:p>
          <a:p>
            <a:pPr marL="990600" lvl="1" indent="-533400" eaLnBrk="1" hangingPunct="1">
              <a:lnSpc>
                <a:spcPct val="130000"/>
              </a:lnSpc>
            </a:pPr>
            <a:r>
              <a:rPr lang="zh-CN" altLang="en-US" sz="2800" b="1" dirty="0" smtClean="0"/>
              <a:t>可直接检测的分子较少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13TGp_natural_light_v2">
  <a:themeElements>
    <a:clrScheme name="1_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1_213TGp_natural_light_v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1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</TotalTime>
  <Words>456</Words>
  <Application>Microsoft Office PowerPoint</Application>
  <PresentationFormat>自定义</PresentationFormat>
  <Paragraphs>80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GungsuhChe</vt:lpstr>
      <vt:lpstr>黑体</vt:lpstr>
      <vt:lpstr>华文行楷</vt:lpstr>
      <vt:lpstr>楷体_GB2312</vt:lpstr>
      <vt:lpstr>宋体</vt:lpstr>
      <vt:lpstr>Arial</vt:lpstr>
      <vt:lpstr>Rockwell Extra Bold</vt:lpstr>
      <vt:lpstr>Tahoma</vt:lpstr>
      <vt:lpstr>Times New Roman</vt:lpstr>
      <vt:lpstr>Wingdings</vt:lpstr>
      <vt:lpstr>1_213TGp_natural_light_v2</vt:lpstr>
      <vt:lpstr>BMP 图象</vt:lpstr>
      <vt:lpstr>Equation</vt:lpstr>
      <vt:lpstr>仪器分析 --分子发光分析</vt:lpstr>
      <vt:lpstr>PowerPoint 演示文稿</vt:lpstr>
      <vt:lpstr>三、荧光（磷光）分析仪</vt:lpstr>
      <vt:lpstr>PowerPoint 演示文稿</vt:lpstr>
      <vt:lpstr>PowerPoint 演示文稿</vt:lpstr>
      <vt:lpstr>PowerPoint 演示文稿</vt:lpstr>
      <vt:lpstr>四、荧光（磷光）定量分析</vt:lpstr>
      <vt:lpstr>PowerPoint 演示文稿</vt:lpstr>
      <vt:lpstr>五、荧光分析的特点与应用</vt:lpstr>
      <vt:lpstr>2. 荧光分析法的应用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荧光分析技术进展</vt:lpstr>
      <vt:lpstr>激光扫描共聚焦荧光显微镜</vt:lpstr>
    </vt:vector>
  </TitlesOfParts>
  <Company>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 绪  论 </dc:title>
  <dc:creator>FH-2</dc:creator>
  <cp:lastModifiedBy>yiping du</cp:lastModifiedBy>
  <cp:revision>282</cp:revision>
  <dcterms:created xsi:type="dcterms:W3CDTF">2001-09-11T08:37:22Z</dcterms:created>
  <dcterms:modified xsi:type="dcterms:W3CDTF">2020-06-19T03:13:41Z</dcterms:modified>
</cp:coreProperties>
</file>