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2"/>
  </p:notesMasterIdLst>
  <p:handoutMasterIdLst>
    <p:handoutMasterId r:id="rId13"/>
  </p:handoutMasterIdLst>
  <p:sldIdLst>
    <p:sldId id="507" r:id="rId2"/>
    <p:sldId id="508" r:id="rId3"/>
    <p:sldId id="522" r:id="rId4"/>
    <p:sldId id="523" r:id="rId5"/>
    <p:sldId id="524" r:id="rId6"/>
    <p:sldId id="525" r:id="rId7"/>
    <p:sldId id="526" r:id="rId8"/>
    <p:sldId id="527" r:id="rId9"/>
    <p:sldId id="528" r:id="rId10"/>
    <p:sldId id="529" r:id="rId11"/>
  </p:sldIdLst>
  <p:sldSz cx="9220200" cy="6858000"/>
  <p:notesSz cx="6858000" cy="9144000"/>
  <p:defaultTextStyle>
    <a:defPPr>
      <a:defRPr lang="en-US"/>
    </a:defPPr>
    <a:lvl1pPr algn="ctr" rtl="0" fontAlgn="base">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1pPr>
    <a:lvl2pPr marL="457200" algn="ctr" rtl="0" fontAlgn="base">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2pPr>
    <a:lvl3pPr marL="914400" algn="ctr" rtl="0" fontAlgn="base">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3pPr>
    <a:lvl4pPr marL="1371600" algn="ctr" rtl="0" fontAlgn="base">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4pPr>
    <a:lvl5pPr marL="1828800" algn="ctr" rtl="0" fontAlgn="base">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29166E"/>
    <a:srgbClr val="666699"/>
    <a:srgbClr val="333399"/>
    <a:srgbClr val="FFFFFF"/>
    <a:srgbClr val="FFCC66"/>
    <a:srgbClr val="020100"/>
    <a:srgbClr val="FF0000"/>
    <a:srgbClr val="BED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85" autoAdjust="0"/>
  </p:normalViewPr>
  <p:slideViewPr>
    <p:cSldViewPr>
      <p:cViewPr varScale="1">
        <p:scale>
          <a:sx n="79" d="100"/>
          <a:sy n="79" d="100"/>
        </p:scale>
        <p:origin x="1550" y="6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147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atin typeface="Times New Roman" panose="02020603050405020304" pitchFamily="18" charset="0"/>
                <a:ea typeface="宋体" panose="02010600030101010101" pitchFamily="2" charset="-122"/>
              </a:defRPr>
            </a:lvl1pPr>
          </a:lstStyle>
          <a:p>
            <a:fld id="{50D07421-CDAF-4CEC-8B0C-92151064B008}"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57348" name="Rectangle 4"/>
          <p:cNvSpPr>
            <a:spLocks noGrp="1" noRot="1" noChangeAspect="1" noChangeArrowheads="1"/>
          </p:cNvSpPr>
          <p:nvPr>
            <p:ph type="sldImg" idx="2"/>
          </p:nvPr>
        </p:nvSpPr>
        <p:spPr bwMode="auto">
          <a:xfrm>
            <a:off x="1123950" y="685800"/>
            <a:ext cx="46101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atin typeface="Times New Roman" panose="02020603050405020304" pitchFamily="18" charset="0"/>
                <a:ea typeface="宋体" panose="02010600030101010101" pitchFamily="2" charset="-122"/>
              </a:defRPr>
            </a:lvl1pPr>
          </a:lstStyle>
          <a:p>
            <a:fld id="{4386EFE4-FC4F-46E5-981F-D91D49D2EBB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mtClean="0"/>
              <a:t>长波长</a:t>
            </a:r>
            <a:r>
              <a:rPr lang="en-US" altLang="zh-CN" smtClean="0"/>
              <a:t>(</a:t>
            </a:r>
            <a:r>
              <a:rPr lang="zh-CN" altLang="en-US" smtClean="0"/>
              <a:t>近红外或类近红外</a:t>
            </a:r>
            <a:r>
              <a:rPr lang="en-US" altLang="zh-CN" smtClean="0"/>
              <a:t>)</a:t>
            </a:r>
            <a:r>
              <a:rPr lang="zh-CN" altLang="en-US" smtClean="0"/>
              <a:t>荧光探针</a:t>
            </a:r>
            <a:r>
              <a:rPr lang="en-US" altLang="zh-CN" smtClean="0"/>
              <a:t>,</a:t>
            </a:r>
            <a:r>
              <a:rPr lang="zh-CN" altLang="en-US" smtClean="0"/>
              <a:t>不仅有较强的组织渗透性和较小的自荧光干扰</a:t>
            </a:r>
            <a:r>
              <a:rPr lang="en-US" altLang="zh-CN" smtClean="0"/>
              <a:t>,</a:t>
            </a:r>
            <a:r>
              <a:rPr lang="zh-CN" altLang="en-US" smtClean="0"/>
              <a:t>而且对生物组织的光损害较小</a:t>
            </a:r>
            <a:r>
              <a:rPr lang="en-US" altLang="zh-CN" smtClean="0"/>
              <a:t>,</a:t>
            </a:r>
            <a:r>
              <a:rPr lang="zh-CN" altLang="en-US" smtClean="0"/>
              <a:t>因此被广泛用于生物体内成像。</a:t>
            </a:r>
            <a:endParaRPr lang="en-US" altLang="zh-CN" smtClean="0"/>
          </a:p>
          <a:p>
            <a:pPr>
              <a:spcBef>
                <a:spcPct val="0"/>
              </a:spcBef>
            </a:pPr>
            <a:r>
              <a:rPr lang="zh-CN" altLang="en-US" smtClean="0"/>
              <a:t>菲</a:t>
            </a:r>
            <a:r>
              <a:rPr lang="en-US" altLang="zh-CN" smtClean="0"/>
              <a:t>225/340</a:t>
            </a:r>
            <a:endParaRPr lang="zh-CN" altLang="en-US" smtClean="0"/>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5D1F872A-3CC6-4B2D-8BCD-AA43BFFE9F16}" type="slidenum">
              <a:rPr lang="zh-CN" altLang="en-US">
                <a:latin typeface="Tahoma" panose="020B0604030504040204" pitchFamily="34" charset="0"/>
              </a:rPr>
              <a:pPr algn="r" eaLnBrk="1" hangingPunct="1">
                <a:spcBef>
                  <a:spcPct val="0"/>
                </a:spcBef>
              </a:pPr>
              <a:t>4</a:t>
            </a:fld>
            <a:endParaRPr lang="zh-CN" altLang="en-US">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mtClean="0"/>
              <a:t>荧光内滤效应，指当荧光体浓度较大或与其它吸光物质共存时，由于荧光体或其它吸光物质对于激发光或发射光的吸收而导致荧光减弱的现象。</a:t>
            </a:r>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A90F0CDD-5482-42B3-929C-AD8A6BC8179D}" type="slidenum">
              <a:rPr lang="zh-CN" altLang="en-US">
                <a:latin typeface="Tahoma" panose="020B0604030504040204" pitchFamily="34" charset="0"/>
              </a:rPr>
              <a:pPr algn="r" eaLnBrk="1" hangingPunct="1">
                <a:spcBef>
                  <a:spcPct val="0"/>
                </a:spcBef>
              </a:pPr>
              <a:t>9</a:t>
            </a:fld>
            <a:endParaRPr lang="zh-CN" altLang="en-US">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2"/>
          <p:cNvSpPr>
            <a:spLocks noChangeArrowheads="1"/>
          </p:cNvSpPr>
          <p:nvPr/>
        </p:nvSpPr>
        <p:spPr bwMode="gray">
          <a:xfrm>
            <a:off x="690563" y="333375"/>
            <a:ext cx="5954712"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a:defRPr/>
            </a:pPr>
            <a:endParaRPr lang="zh-CN" altLang="en-US">
              <a:ea typeface="黑体" pitchFamily="2" charset="-122"/>
            </a:endParaRPr>
          </a:p>
        </p:txBody>
      </p:sp>
      <p:sp>
        <p:nvSpPr>
          <p:cNvPr id="5" name="Rectangle 3"/>
          <p:cNvSpPr>
            <a:spLocks noChangeArrowheads="1"/>
          </p:cNvSpPr>
          <p:nvPr/>
        </p:nvSpPr>
        <p:spPr bwMode="ltGray">
          <a:xfrm>
            <a:off x="0" y="4437063"/>
            <a:ext cx="9220200" cy="17287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6" name="Oval 4"/>
          <p:cNvSpPr>
            <a:spLocks noChangeArrowheads="1"/>
          </p:cNvSpPr>
          <p:nvPr/>
        </p:nvSpPr>
        <p:spPr bwMode="gray">
          <a:xfrm>
            <a:off x="979488" y="1628775"/>
            <a:ext cx="3559175" cy="3671888"/>
          </a:xfrm>
          <a:prstGeom prst="ellipse">
            <a:avLst/>
          </a:prstGeom>
          <a:solidFill>
            <a:schemeClr val="accent1"/>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7" name="Oval 5"/>
          <p:cNvSpPr>
            <a:spLocks noChangeArrowheads="1"/>
          </p:cNvSpPr>
          <p:nvPr/>
        </p:nvSpPr>
        <p:spPr bwMode="gray">
          <a:xfrm>
            <a:off x="1270000" y="260350"/>
            <a:ext cx="942975" cy="936625"/>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8" name="Oval 6"/>
          <p:cNvSpPr>
            <a:spLocks noChangeArrowheads="1"/>
          </p:cNvSpPr>
          <p:nvPr/>
        </p:nvSpPr>
        <p:spPr bwMode="gray">
          <a:xfrm>
            <a:off x="4246563" y="2636838"/>
            <a:ext cx="1235075"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9" name="Oval 12"/>
          <p:cNvSpPr>
            <a:spLocks noChangeArrowheads="1"/>
          </p:cNvSpPr>
          <p:nvPr/>
        </p:nvSpPr>
        <p:spPr bwMode="gray">
          <a:xfrm>
            <a:off x="1287463" y="277813"/>
            <a:ext cx="906462" cy="900112"/>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pic>
        <p:nvPicPr>
          <p:cNvPr id="10" name="Picture 13"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5013325"/>
            <a:ext cx="1803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4"/>
          <p:cNvSpPr>
            <a:spLocks noChangeArrowheads="1"/>
          </p:cNvSpPr>
          <p:nvPr/>
        </p:nvSpPr>
        <p:spPr bwMode="gray">
          <a:xfrm>
            <a:off x="1001713" y="1651000"/>
            <a:ext cx="3521075" cy="362902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12" name="Oval 15"/>
          <p:cNvSpPr>
            <a:spLocks noChangeArrowheads="1"/>
          </p:cNvSpPr>
          <p:nvPr/>
        </p:nvSpPr>
        <p:spPr bwMode="gray">
          <a:xfrm>
            <a:off x="3887788" y="3500438"/>
            <a:ext cx="1597025" cy="1582737"/>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z="1800" smtClean="0">
              <a:ea typeface="宋体" pitchFamily="2" charset="-122"/>
            </a:endParaRPr>
          </a:p>
        </p:txBody>
      </p:sp>
      <p:sp>
        <p:nvSpPr>
          <p:cNvPr id="13" name="Oval 16"/>
          <p:cNvSpPr>
            <a:spLocks noChangeArrowheads="1"/>
          </p:cNvSpPr>
          <p:nvPr/>
        </p:nvSpPr>
        <p:spPr bwMode="gray">
          <a:xfrm>
            <a:off x="3913188" y="3521075"/>
            <a:ext cx="1546225" cy="1543050"/>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14" name="Oval 17"/>
          <p:cNvSpPr>
            <a:spLocks noChangeArrowheads="1"/>
          </p:cNvSpPr>
          <p:nvPr/>
        </p:nvSpPr>
        <p:spPr bwMode="gray">
          <a:xfrm>
            <a:off x="327025" y="1268413"/>
            <a:ext cx="1449388" cy="1511300"/>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15" name="Oval 18"/>
          <p:cNvSpPr>
            <a:spLocks noChangeArrowheads="1"/>
          </p:cNvSpPr>
          <p:nvPr/>
        </p:nvSpPr>
        <p:spPr bwMode="gray">
          <a:xfrm>
            <a:off x="333375" y="1287463"/>
            <a:ext cx="1430338" cy="1462087"/>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16" name="Rectangle 20"/>
          <p:cNvSpPr>
            <a:spLocks noChangeArrowheads="1"/>
          </p:cNvSpPr>
          <p:nvPr userDrawn="1"/>
        </p:nvSpPr>
        <p:spPr bwMode="gray">
          <a:xfrm>
            <a:off x="361950" y="5516563"/>
            <a:ext cx="768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spcBef>
                <a:spcPct val="20000"/>
              </a:spcBef>
              <a:buClr>
                <a:schemeClr val="tx2"/>
              </a:buClr>
              <a:buFont typeface="Wingdings" pitchFamily="2" charset="2"/>
              <a:buNone/>
              <a:defRPr/>
            </a:pPr>
            <a:r>
              <a:rPr lang="zh-CN" altLang="en-US" b="0" smtClean="0">
                <a:solidFill>
                  <a:schemeClr val="bg1"/>
                </a:solidFill>
                <a:ea typeface="宋体" pitchFamily="2" charset="-122"/>
              </a:rPr>
              <a:t>华东理工大学分析测试中心</a:t>
            </a:r>
          </a:p>
        </p:txBody>
      </p:sp>
      <p:sp>
        <p:nvSpPr>
          <p:cNvPr id="380938" name="Rectangle 10"/>
          <p:cNvSpPr>
            <a:spLocks noGrp="1" noChangeArrowheads="1"/>
          </p:cNvSpPr>
          <p:nvPr>
            <p:ph type="ctrTitle"/>
          </p:nvPr>
        </p:nvSpPr>
        <p:spPr>
          <a:xfrm>
            <a:off x="4302125" y="1219200"/>
            <a:ext cx="4533900" cy="1752600"/>
          </a:xfrm>
        </p:spPr>
        <p:txBody>
          <a:bodyPr/>
          <a:lstStyle>
            <a:lvl1pPr algn="r">
              <a:defRPr sz="6600">
                <a:solidFill>
                  <a:schemeClr val="tx2"/>
                </a:solidFill>
              </a:defRPr>
            </a:lvl1pPr>
          </a:lstStyle>
          <a:p>
            <a:r>
              <a:rPr lang="zh-CN" altLang="en-US"/>
              <a:t>单击此处编辑母版标题样式</a:t>
            </a:r>
          </a:p>
        </p:txBody>
      </p:sp>
      <p:sp>
        <p:nvSpPr>
          <p:cNvPr id="380939" name="Rectangle 11"/>
          <p:cNvSpPr>
            <a:spLocks noGrp="1" noChangeArrowheads="1"/>
          </p:cNvSpPr>
          <p:nvPr>
            <p:ph type="subTitle" idx="1"/>
          </p:nvPr>
        </p:nvSpPr>
        <p:spPr>
          <a:xfrm>
            <a:off x="5546725" y="4652963"/>
            <a:ext cx="2838450" cy="304800"/>
          </a:xfrm>
        </p:spPr>
        <p:txBody>
          <a:bodyPr/>
          <a:lstStyle>
            <a:lvl1pPr marL="0" indent="0" algn="ctr">
              <a:buFont typeface="Wingdings" pitchFamily="2" charset="2"/>
              <a:buNone/>
              <a:defRPr>
                <a:solidFill>
                  <a:schemeClr val="bg1"/>
                </a:solidFill>
              </a:defRPr>
            </a:lvl1pPr>
          </a:lstStyle>
          <a:p>
            <a:r>
              <a:rPr lang="zh-CN" altLang="en-US"/>
              <a:t>单击此处编辑母版副标题样式</a:t>
            </a:r>
          </a:p>
        </p:txBody>
      </p:sp>
      <p:sp>
        <p:nvSpPr>
          <p:cNvPr id="17" name="Rectangle 7"/>
          <p:cNvSpPr>
            <a:spLocks noGrp="1" noChangeArrowheads="1"/>
          </p:cNvSpPr>
          <p:nvPr>
            <p:ph type="dt" sz="half" idx="10"/>
          </p:nvPr>
        </p:nvSpPr>
        <p:spPr>
          <a:xfrm>
            <a:off x="3611563" y="6400800"/>
            <a:ext cx="2227262" cy="244475"/>
          </a:xfrm>
        </p:spPr>
        <p:txBody>
          <a:bodyPr/>
          <a:lstStyle>
            <a:lvl1pPr algn="ctr">
              <a:defRPr sz="1200"/>
            </a:lvl1pPr>
          </a:lstStyle>
          <a:p>
            <a:pPr>
              <a:defRPr/>
            </a:pPr>
            <a:endParaRPr lang="en-US" altLang="zh-CN"/>
          </a:p>
        </p:txBody>
      </p:sp>
      <p:sp>
        <p:nvSpPr>
          <p:cNvPr id="18" name="Rectangle 8"/>
          <p:cNvSpPr>
            <a:spLocks noGrp="1" noChangeArrowheads="1"/>
          </p:cNvSpPr>
          <p:nvPr>
            <p:ph type="ftr" sz="quarter" idx="11"/>
          </p:nvPr>
        </p:nvSpPr>
        <p:spPr>
          <a:xfrm>
            <a:off x="5983288" y="6391275"/>
            <a:ext cx="1949450" cy="244475"/>
          </a:xfrm>
        </p:spPr>
        <p:txBody>
          <a:bodyPr/>
          <a:lstStyle>
            <a:lvl1pPr>
              <a:defRPr>
                <a:solidFill>
                  <a:schemeClr val="tx2"/>
                </a:solidFill>
              </a:defRPr>
            </a:lvl1pPr>
          </a:lstStyle>
          <a:p>
            <a:pPr>
              <a:defRPr/>
            </a:pPr>
            <a:endParaRPr lang="zh-CN" altLang="en-US"/>
          </a:p>
        </p:txBody>
      </p:sp>
      <p:sp>
        <p:nvSpPr>
          <p:cNvPr id="19" name="Rectangle 9"/>
          <p:cNvSpPr>
            <a:spLocks noGrp="1" noChangeArrowheads="1"/>
          </p:cNvSpPr>
          <p:nvPr>
            <p:ph type="sldNum" sz="quarter" idx="12"/>
          </p:nvPr>
        </p:nvSpPr>
        <p:spPr>
          <a:xfrm>
            <a:off x="384175" y="6400800"/>
            <a:ext cx="2151063" cy="244475"/>
          </a:xfrm>
        </p:spPr>
        <p:txBody>
          <a:bodyPr/>
          <a:lstStyle>
            <a:lvl1pPr algn="l">
              <a:defRPr sz="1200"/>
            </a:lvl1pPr>
          </a:lstStyle>
          <a:p>
            <a:fld id="{E4C11F5A-9534-463F-A4A9-921281978734}" type="slidenum">
              <a:rPr lang="zh-CN" altLang="en-US"/>
              <a:pPr/>
              <a:t>‹#›</a:t>
            </a:fld>
            <a:endParaRPr lang="en-US" altLang="zh-CN"/>
          </a:p>
        </p:txBody>
      </p:sp>
    </p:spTree>
    <p:extLst>
      <p:ext uri="{BB962C8B-B14F-4D97-AF65-F5344CB8AC3E}">
        <p14:creationId xmlns:p14="http://schemas.microsoft.com/office/powerpoint/2010/main" val="145198808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fld id="{CD3C0A8A-4FDA-41E2-97C3-ACAF6F0DE502}" type="slidenum">
              <a:rPr lang="zh-CN" altLang="en-US"/>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8840057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3538" y="609600"/>
            <a:ext cx="208438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0375" y="609600"/>
            <a:ext cx="6100763"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fld id="{4D46CDA0-0E22-421A-9B41-28E3627D209C}" type="slidenum">
              <a:rPr lang="zh-CN" altLang="en-US"/>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6967759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074863" y="609600"/>
            <a:ext cx="6069012" cy="487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60375" y="1676400"/>
            <a:ext cx="8337550" cy="4648200"/>
          </a:xfrm>
        </p:spPr>
        <p:txBody>
          <a:bodyPr/>
          <a:lstStyle/>
          <a:p>
            <a:pPr lvl="0"/>
            <a:endParaRPr lang="zh-CN" alt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fld id="{08736108-AD85-4E6B-B0B8-9ACDA20226CE}" type="slidenum">
              <a:rPr lang="zh-CN" altLang="en-US"/>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546231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fld id="{35987180-E05A-47E8-BB65-794348CF1330}" type="slidenum">
              <a:rPr lang="zh-CN" altLang="en-US"/>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0692901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8663" y="4406900"/>
            <a:ext cx="7837487"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8663" y="2906713"/>
            <a:ext cx="78374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fld id="{4CA44FDD-60B0-474A-A904-BE654D053B50}" type="slidenum">
              <a:rPr lang="zh-CN" altLang="en-US"/>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153237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0375" y="1676400"/>
            <a:ext cx="409257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676400"/>
            <a:ext cx="409257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fld id="{4B64D967-CBF0-4DF4-B620-3A3C1D8F7701}" type="slidenum">
              <a:rPr lang="zh-CN" altLang="en-US"/>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837037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0375" y="274638"/>
            <a:ext cx="829945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0375" y="1535113"/>
            <a:ext cx="40751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0375" y="2174875"/>
            <a:ext cx="40751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83125" y="1535113"/>
            <a:ext cx="40767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83125" y="2174875"/>
            <a:ext cx="40767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7"/>
          <p:cNvSpPr>
            <a:spLocks noGrp="1" noChangeArrowheads="1"/>
          </p:cNvSpPr>
          <p:nvPr>
            <p:ph type="sldNum" sz="quarter" idx="11"/>
          </p:nvPr>
        </p:nvSpPr>
        <p:spPr>
          <a:ln/>
        </p:spPr>
        <p:txBody>
          <a:bodyPr/>
          <a:lstStyle>
            <a:lvl1pPr>
              <a:defRPr/>
            </a:lvl1pPr>
          </a:lstStyle>
          <a:p>
            <a:fld id="{E94EB641-FB0B-4E43-97EB-55E4D889EC72}" type="slidenum">
              <a:rPr lang="zh-CN" altLang="en-US"/>
              <a:pPr/>
              <a:t>‹#›</a:t>
            </a:fld>
            <a:endParaRPr lang="en-US" altLang="zh-CN"/>
          </a:p>
        </p:txBody>
      </p:sp>
      <p:sp>
        <p:nvSpPr>
          <p:cNvPr id="9"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7984885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1"/>
          </p:nvPr>
        </p:nvSpPr>
        <p:spPr>
          <a:ln/>
        </p:spPr>
        <p:txBody>
          <a:bodyPr/>
          <a:lstStyle>
            <a:lvl1pPr>
              <a:defRPr/>
            </a:lvl1pPr>
          </a:lstStyle>
          <a:p>
            <a:fld id="{82C123A9-7611-4674-8CD3-A09A09A183D9}" type="slidenum">
              <a:rPr lang="zh-CN" altLang="en-US"/>
              <a:pPr/>
              <a:t>‹#›</a:t>
            </a:fld>
            <a:endParaRPr lang="en-US" altLang="zh-CN"/>
          </a:p>
        </p:txBody>
      </p:sp>
      <p:sp>
        <p:nvSpPr>
          <p:cNvPr id="5"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445250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7"/>
          <p:cNvSpPr>
            <a:spLocks noGrp="1" noChangeArrowheads="1"/>
          </p:cNvSpPr>
          <p:nvPr>
            <p:ph type="sldNum" sz="quarter" idx="11"/>
          </p:nvPr>
        </p:nvSpPr>
        <p:spPr>
          <a:ln/>
        </p:spPr>
        <p:txBody>
          <a:bodyPr/>
          <a:lstStyle>
            <a:lvl1pPr>
              <a:defRPr/>
            </a:lvl1pPr>
          </a:lstStyle>
          <a:p>
            <a:fld id="{B562B230-D4A7-4918-A750-DB740C750568}" type="slidenum">
              <a:rPr lang="zh-CN" altLang="en-US"/>
              <a:pPr/>
              <a:t>‹#›</a:t>
            </a:fld>
            <a:endParaRPr lang="en-US" altLang="zh-CN"/>
          </a:p>
        </p:txBody>
      </p:sp>
      <p:sp>
        <p:nvSpPr>
          <p:cNvPr id="4"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3307201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0375" y="273050"/>
            <a:ext cx="30337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605213" y="273050"/>
            <a:ext cx="5154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0375" y="1435100"/>
            <a:ext cx="3033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fld id="{E611484A-642C-4F76-BFED-F1589BD751C2}" type="slidenum">
              <a:rPr lang="zh-CN" altLang="en-US"/>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9534476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06575" y="4800600"/>
            <a:ext cx="553243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06575" y="612775"/>
            <a:ext cx="55324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806575" y="5367338"/>
            <a:ext cx="55324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fld id="{88E888F8-85E8-42DF-A453-6F57DB864189}" type="slidenum">
              <a:rPr lang="zh-CN" altLang="en-US"/>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0308385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79906" name="Oval 2"/>
          <p:cNvSpPr>
            <a:spLocks noChangeArrowheads="1"/>
          </p:cNvSpPr>
          <p:nvPr/>
        </p:nvSpPr>
        <p:spPr bwMode="gray">
          <a:xfrm>
            <a:off x="180975" y="0"/>
            <a:ext cx="6861175"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a:defRPr/>
            </a:pPr>
            <a:endParaRPr lang="zh-CN" altLang="en-US">
              <a:ea typeface="黑体" pitchFamily="2" charset="-122"/>
            </a:endParaRPr>
          </a:p>
        </p:txBody>
      </p:sp>
      <p:sp>
        <p:nvSpPr>
          <p:cNvPr id="1027" name="Rectangle 3"/>
          <p:cNvSpPr>
            <a:spLocks noChangeArrowheads="1"/>
          </p:cNvSpPr>
          <p:nvPr/>
        </p:nvSpPr>
        <p:spPr bwMode="gray">
          <a:xfrm>
            <a:off x="0" y="549275"/>
            <a:ext cx="9220200"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1028" name="Oval 4"/>
          <p:cNvSpPr>
            <a:spLocks noChangeArrowheads="1"/>
          </p:cNvSpPr>
          <p:nvPr/>
        </p:nvSpPr>
        <p:spPr bwMode="gray">
          <a:xfrm>
            <a:off x="1125538" y="58738"/>
            <a:ext cx="871537" cy="892175"/>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1029" name="Rectangle 5"/>
          <p:cNvSpPr>
            <a:spLocks noGrp="1" noChangeArrowheads="1"/>
          </p:cNvSpPr>
          <p:nvPr>
            <p:ph type="body" idx="1"/>
          </p:nvPr>
        </p:nvSpPr>
        <p:spPr bwMode="gray">
          <a:xfrm>
            <a:off x="460375" y="1676400"/>
            <a:ext cx="83375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3"/>
            <a:r>
              <a:rPr lang="zh-CN" altLang="en-US" smtClean="0"/>
              <a:t>第五级</a:t>
            </a:r>
          </a:p>
        </p:txBody>
      </p:sp>
      <p:sp>
        <p:nvSpPr>
          <p:cNvPr id="379910" name="Rectangle 6"/>
          <p:cNvSpPr>
            <a:spLocks noGrp="1" noChangeArrowheads="1"/>
          </p:cNvSpPr>
          <p:nvPr>
            <p:ph type="ftr" sz="quarter" idx="3"/>
          </p:nvPr>
        </p:nvSpPr>
        <p:spPr bwMode="gray">
          <a:xfrm>
            <a:off x="6607175" y="6553200"/>
            <a:ext cx="215265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pitchFamily="34" charset="0"/>
                <a:ea typeface="+mn-ea"/>
              </a:defRPr>
            </a:lvl1pPr>
          </a:lstStyle>
          <a:p>
            <a:pPr>
              <a:defRPr/>
            </a:pPr>
            <a:endParaRPr lang="zh-CN" altLang="en-US"/>
          </a:p>
        </p:txBody>
      </p:sp>
      <p:sp>
        <p:nvSpPr>
          <p:cNvPr id="379911" name="Rectangle 7"/>
          <p:cNvSpPr>
            <a:spLocks noGrp="1" noChangeArrowheads="1"/>
          </p:cNvSpPr>
          <p:nvPr>
            <p:ph type="sldNum" sz="quarter" idx="4"/>
          </p:nvPr>
        </p:nvSpPr>
        <p:spPr bwMode="gray">
          <a:xfrm>
            <a:off x="4225925" y="6534150"/>
            <a:ext cx="84455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ea typeface="宋体" panose="02010600030101010101" pitchFamily="2" charset="-122"/>
              </a:defRPr>
            </a:lvl1pPr>
          </a:lstStyle>
          <a:p>
            <a:fld id="{14FF1CB3-728B-4EE9-AEEA-4D0C9CB63CB9}" type="slidenum">
              <a:rPr lang="zh-CN" altLang="en-US"/>
              <a:pPr/>
              <a:t>‹#›</a:t>
            </a:fld>
            <a:endParaRPr lang="en-US" altLang="zh-CN"/>
          </a:p>
        </p:txBody>
      </p:sp>
      <p:sp>
        <p:nvSpPr>
          <p:cNvPr id="1032" name="Rectangle 8"/>
          <p:cNvSpPr>
            <a:spLocks noGrp="1" noChangeArrowheads="1"/>
          </p:cNvSpPr>
          <p:nvPr>
            <p:ph type="title"/>
          </p:nvPr>
        </p:nvSpPr>
        <p:spPr bwMode="gray">
          <a:xfrm>
            <a:off x="2074863" y="609600"/>
            <a:ext cx="606901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79913" name="Rectangle 9"/>
          <p:cNvSpPr>
            <a:spLocks noGrp="1" noChangeArrowheads="1"/>
          </p:cNvSpPr>
          <p:nvPr>
            <p:ph type="dt" sz="half" idx="2"/>
          </p:nvPr>
        </p:nvSpPr>
        <p:spPr bwMode="gray">
          <a:xfrm>
            <a:off x="384175" y="6534150"/>
            <a:ext cx="1920875"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ea typeface="+mn-ea"/>
              </a:defRPr>
            </a:lvl1pPr>
          </a:lstStyle>
          <a:p>
            <a:pPr>
              <a:defRPr/>
            </a:pPr>
            <a:endParaRPr lang="en-US" altLang="zh-CN"/>
          </a:p>
        </p:txBody>
      </p:sp>
      <p:sp>
        <p:nvSpPr>
          <p:cNvPr id="1034" name="Oval 10"/>
          <p:cNvSpPr>
            <a:spLocks noChangeArrowheads="1"/>
          </p:cNvSpPr>
          <p:nvPr/>
        </p:nvSpPr>
        <p:spPr bwMode="gray">
          <a:xfrm>
            <a:off x="1143000" y="76200"/>
            <a:ext cx="835025" cy="857250"/>
          </a:xfrm>
          <a:prstGeom prst="ellipse">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1035" name="Oval 11"/>
          <p:cNvSpPr>
            <a:spLocks noChangeArrowheads="1"/>
          </p:cNvSpPr>
          <p:nvPr/>
        </p:nvSpPr>
        <p:spPr bwMode="gray">
          <a:xfrm>
            <a:off x="180975" y="333375"/>
            <a:ext cx="1162050" cy="1223963"/>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sp>
        <p:nvSpPr>
          <p:cNvPr id="1036" name="Oval 12"/>
          <p:cNvSpPr>
            <a:spLocks noChangeArrowheads="1"/>
          </p:cNvSpPr>
          <p:nvPr/>
        </p:nvSpPr>
        <p:spPr bwMode="gray">
          <a:xfrm>
            <a:off x="192088" y="352425"/>
            <a:ext cx="1138237" cy="1185863"/>
          </a:xfrm>
          <a:prstGeom prst="ellipse">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charset="0"/>
                <a:ea typeface="黑体" pitchFamily="49" charset="-122"/>
              </a:defRPr>
            </a:lvl1pPr>
            <a:lvl2pPr marL="742950" indent="-285750" eaLnBrk="0" hangingPunct="0">
              <a:defRPr sz="2400" b="1">
                <a:solidFill>
                  <a:schemeClr val="tx1"/>
                </a:solidFill>
                <a:latin typeface="Arial" charset="0"/>
                <a:ea typeface="黑体" pitchFamily="49" charset="-122"/>
              </a:defRPr>
            </a:lvl2pPr>
            <a:lvl3pPr marL="1143000" indent="-228600" eaLnBrk="0" hangingPunct="0">
              <a:defRPr sz="2400" b="1">
                <a:solidFill>
                  <a:schemeClr val="tx1"/>
                </a:solidFill>
                <a:latin typeface="Arial" charset="0"/>
                <a:ea typeface="黑体" pitchFamily="49" charset="-122"/>
              </a:defRPr>
            </a:lvl3pPr>
            <a:lvl4pPr marL="1600200" indent="-228600" eaLnBrk="0" hangingPunct="0">
              <a:defRPr sz="2400" b="1">
                <a:solidFill>
                  <a:schemeClr val="tx1"/>
                </a:solidFill>
                <a:latin typeface="Arial" charset="0"/>
                <a:ea typeface="黑体" pitchFamily="49" charset="-122"/>
              </a:defRPr>
            </a:lvl4pPr>
            <a:lvl5pPr marL="2057400" indent="-228600" eaLnBrk="0" hangingPunct="0">
              <a:defRPr sz="2400" b="1">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b="1">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b="1">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b="1">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b="1">
                <a:solidFill>
                  <a:schemeClr val="tx1"/>
                </a:solidFill>
                <a:latin typeface="Arial" charset="0"/>
                <a:ea typeface="黑体" pitchFamily="49" charset="-122"/>
              </a:defRPr>
            </a:lvl9pPr>
          </a:lstStyle>
          <a:p>
            <a:pPr eaLnBrk="1" hangingPunct="1">
              <a:defRPr/>
            </a:pPr>
            <a:endParaRPr lang="zh-CN" altLang="en-US" smtClean="0"/>
          </a:p>
        </p:txBody>
      </p:sp>
      <p:pic>
        <p:nvPicPr>
          <p:cNvPr id="1037" name="Picture 13" descr="未标题-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50213" y="0"/>
            <a:ext cx="116998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8"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06638" y="404813"/>
            <a:ext cx="6567487" cy="1462087"/>
          </a:xfrm>
        </p:spPr>
        <p:txBody>
          <a:bodyPr/>
          <a:lstStyle/>
          <a:p>
            <a:pPr eaLnBrk="1" hangingPunct="1">
              <a:defRPr/>
            </a:pPr>
            <a:r>
              <a:rPr kumimoji="1" lang="zh-CN" altLang="en-US" sz="4800" b="1" dirty="0" smtClean="0">
                <a:effectLst>
                  <a:outerShdw blurRad="38100" dist="38100" dir="2700000" algn="tl">
                    <a:srgbClr val="C0C0C0"/>
                  </a:outerShdw>
                </a:effectLst>
                <a:ea typeface="宋体" pitchFamily="2" charset="-122"/>
              </a:rPr>
              <a:t>仪器分析</a:t>
            </a:r>
            <a:r>
              <a:rPr kumimoji="1" lang="en-US" altLang="zh-CN" sz="4800" b="1" dirty="0" smtClean="0">
                <a:effectLst>
                  <a:outerShdw blurRad="38100" dist="38100" dir="2700000" algn="tl">
                    <a:srgbClr val="C0C0C0"/>
                  </a:outerShdw>
                </a:effectLst>
                <a:ea typeface="宋体" pitchFamily="2" charset="-122"/>
              </a:rPr>
              <a:t/>
            </a:r>
            <a:br>
              <a:rPr kumimoji="1" lang="en-US" altLang="zh-CN" sz="4800" b="1" dirty="0" smtClean="0">
                <a:effectLst>
                  <a:outerShdw blurRad="38100" dist="38100" dir="2700000" algn="tl">
                    <a:srgbClr val="C0C0C0"/>
                  </a:outerShdw>
                </a:effectLst>
                <a:ea typeface="宋体" pitchFamily="2" charset="-122"/>
              </a:rPr>
            </a:br>
            <a:r>
              <a:rPr kumimoji="1" lang="en-US" altLang="zh-CN" sz="4800" b="1" dirty="0" smtClean="0">
                <a:effectLst>
                  <a:outerShdw blurRad="38100" dist="38100" dir="2700000" algn="tl">
                    <a:srgbClr val="C0C0C0"/>
                  </a:outerShdw>
                </a:effectLst>
                <a:ea typeface="宋体" pitchFamily="2" charset="-122"/>
              </a:rPr>
              <a:t>--</a:t>
            </a:r>
            <a:r>
              <a:rPr lang="zh-CN" altLang="en-US" sz="4800" b="1" dirty="0" smtClean="0"/>
              <a:t>分子发光分析</a:t>
            </a:r>
          </a:p>
        </p:txBody>
      </p:sp>
      <p:sp>
        <p:nvSpPr>
          <p:cNvPr id="4099" name="Text Box 4"/>
          <p:cNvSpPr txBox="1">
            <a:spLocks noChangeArrowheads="1"/>
          </p:cNvSpPr>
          <p:nvPr/>
        </p:nvSpPr>
        <p:spPr bwMode="auto">
          <a:xfrm>
            <a:off x="2306638" y="1843088"/>
            <a:ext cx="6680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en-US" altLang="zh-CN" sz="3200">
                <a:solidFill>
                  <a:schemeClr val="folHlink"/>
                </a:solidFill>
                <a:latin typeface="GungsuhChe" panose="02030609000101010101" pitchFamily="49" charset="-127"/>
                <a:ea typeface="GungsuhChe" panose="02030609000101010101" pitchFamily="49" charset="-127"/>
              </a:rPr>
              <a:t>Molecular Luminescence Analysis</a:t>
            </a:r>
            <a:r>
              <a:rPr lang="en-US" altLang="zh-CN" sz="3200">
                <a:latin typeface="Rockwell Extra Bold" panose="02060903040505020403" pitchFamily="18" charset="0"/>
              </a:rPr>
              <a:t> </a:t>
            </a:r>
          </a:p>
        </p:txBody>
      </p:sp>
      <p:sp>
        <p:nvSpPr>
          <p:cNvPr id="5" name="Rectangle 10"/>
          <p:cNvSpPr>
            <a:spLocks noChangeArrowheads="1"/>
          </p:cNvSpPr>
          <p:nvPr/>
        </p:nvSpPr>
        <p:spPr bwMode="auto">
          <a:xfrm>
            <a:off x="2665413" y="152400"/>
            <a:ext cx="2651125" cy="579438"/>
          </a:xfrm>
          <a:prstGeom prst="rect">
            <a:avLst/>
          </a:prstGeom>
          <a:noFill/>
          <a:ln w="9525">
            <a:noFill/>
            <a:miter lim="800000"/>
            <a:headEnd/>
            <a:tailEnd/>
          </a:ln>
          <a:effectLst/>
        </p:spPr>
        <p:txBody>
          <a:bodyPr>
            <a:spAutoFit/>
          </a:bodyPr>
          <a:lstStyle/>
          <a:p>
            <a:pPr algn="l">
              <a:defRPr/>
            </a:pPr>
            <a:r>
              <a:rPr kumimoji="1" lang="zh-CN" altLang="en-US" sz="3200" dirty="0">
                <a:solidFill>
                  <a:srgbClr val="FF0000"/>
                </a:solidFill>
                <a:effectLst>
                  <a:outerShdw blurRad="38100" dist="38100" dir="2700000" algn="tl">
                    <a:srgbClr val="C0C0C0"/>
                  </a:outerShdw>
                </a:effectLst>
                <a:latin typeface="Arial" charset="0"/>
                <a:ea typeface="楷体_GB2312" pitchFamily="49" charset="-122"/>
              </a:rPr>
              <a:t>本科生课程</a:t>
            </a:r>
            <a:endParaRPr kumimoji="1" lang="zh-CN" altLang="en-US" sz="3200" b="0" dirty="0">
              <a:solidFill>
                <a:srgbClr val="FF0000"/>
              </a:solidFill>
              <a:effectLst>
                <a:outerShdw blurRad="38100" dist="38100" dir="2700000" algn="tl">
                  <a:srgbClr val="C0C0C0"/>
                </a:outerShdw>
              </a:effectLst>
              <a:latin typeface="Arial" charset="0"/>
              <a:ea typeface="华文行楷" pitchFamily="2" charset="-122"/>
            </a:endParaRPr>
          </a:p>
        </p:txBody>
      </p:sp>
      <p:sp>
        <p:nvSpPr>
          <p:cNvPr id="4101" name="Rectangle 8"/>
          <p:cNvSpPr txBox="1">
            <a:spLocks noChangeArrowheads="1"/>
          </p:cNvSpPr>
          <p:nvPr/>
        </p:nvSpPr>
        <p:spPr bwMode="gray">
          <a:xfrm>
            <a:off x="5435600" y="2852738"/>
            <a:ext cx="345757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 typeface="Wingdings" panose="05000000000000000000" pitchFamily="2" charset="2"/>
              <a:buNone/>
            </a:pPr>
            <a:r>
              <a:rPr lang="zh-CN" altLang="en-US">
                <a:latin typeface="楷体_GB2312" pitchFamily="49" charset="-122"/>
              </a:rPr>
              <a:t>主讲人</a:t>
            </a:r>
            <a:r>
              <a:rPr lang="en-US" altLang="zh-CN">
                <a:latin typeface="楷体_GB2312" pitchFamily="49" charset="-122"/>
              </a:rPr>
              <a:t>:</a:t>
            </a:r>
            <a:r>
              <a:rPr lang="zh-CN" altLang="en-US">
                <a:latin typeface="楷体_GB2312" pitchFamily="49" charset="-122"/>
              </a:rPr>
              <a:t>杜一平</a:t>
            </a:r>
            <a:endParaRPr lang="en-US" altLang="zh-CN">
              <a:latin typeface="楷体_GB2312" pitchFamily="49" charset="-122"/>
            </a:endParaRPr>
          </a:p>
          <a:p>
            <a:pPr algn="ctr" eaLnBrk="1" hangingPunct="1">
              <a:lnSpc>
                <a:spcPct val="80000"/>
              </a:lnSpc>
              <a:buFont typeface="Wingdings" panose="05000000000000000000" pitchFamily="2" charset="2"/>
              <a:buNone/>
            </a:pPr>
            <a:endParaRPr lang="en-US" altLang="zh-CN">
              <a:latin typeface="楷体_GB2312" pitchFamily="49" charset="-122"/>
            </a:endParaRPr>
          </a:p>
          <a:p>
            <a:pPr algn="ctr" eaLnBrk="1" hangingPunct="1">
              <a:lnSpc>
                <a:spcPct val="80000"/>
              </a:lnSpc>
              <a:buFont typeface="Wingdings" panose="05000000000000000000" pitchFamily="2" charset="2"/>
              <a:buNone/>
            </a:pPr>
            <a:r>
              <a:rPr lang="en-US" altLang="zh-CN">
                <a:latin typeface="楷体_GB2312" pitchFamily="49" charset="-122"/>
              </a:rPr>
              <a:t>64250551</a:t>
            </a:r>
          </a:p>
          <a:p>
            <a:pPr algn="ctr" eaLnBrk="1" hangingPunct="1">
              <a:lnSpc>
                <a:spcPct val="80000"/>
              </a:lnSpc>
              <a:buFont typeface="Wingdings" panose="05000000000000000000" pitchFamily="2" charset="2"/>
              <a:buNone/>
            </a:pPr>
            <a:r>
              <a:rPr lang="en-US" altLang="zh-CN">
                <a:latin typeface="楷体_GB2312" pitchFamily="49" charset="-122"/>
              </a:rPr>
              <a:t>yipingdu@ecust.edu.cn</a:t>
            </a:r>
          </a:p>
        </p:txBody>
      </p:sp>
    </p:spTree>
  </p:cSld>
  <p:clrMapOvr>
    <a:masterClrMapping/>
  </p:clrMapOvr>
  <p:transition>
    <p:split orient="ver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692150"/>
            <a:ext cx="8059738"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1" name="Text Box 6"/>
          <p:cNvSpPr txBox="1">
            <a:spLocks noChangeArrowheads="1"/>
          </p:cNvSpPr>
          <p:nvPr/>
        </p:nvSpPr>
        <p:spPr bwMode="auto">
          <a:xfrm>
            <a:off x="1995488" y="2636838"/>
            <a:ext cx="18891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000">
                <a:solidFill>
                  <a:schemeClr val="hlink"/>
                </a:solidFill>
                <a:latin typeface="Tahoma" panose="020B0604030504040204" pitchFamily="34" charset="0"/>
              </a:rPr>
              <a:t>瑞利散射</a:t>
            </a:r>
          </a:p>
          <a:p>
            <a:pPr algn="ctr" eaLnBrk="1" hangingPunct="1">
              <a:spcBef>
                <a:spcPct val="50000"/>
              </a:spcBef>
              <a:buClrTx/>
              <a:buFontTx/>
              <a:buNone/>
            </a:pPr>
            <a:r>
              <a:rPr lang="zh-CN" altLang="en-US" sz="2000">
                <a:solidFill>
                  <a:schemeClr val="hlink"/>
                </a:solidFill>
                <a:latin typeface="Tahoma" panose="020B0604030504040204" pitchFamily="34" charset="0"/>
              </a:rPr>
              <a:t>       拉曼散射</a:t>
            </a:r>
          </a:p>
        </p:txBody>
      </p:sp>
      <p:sp>
        <p:nvSpPr>
          <p:cNvPr id="27652" name="Text Box 7"/>
          <p:cNvSpPr txBox="1">
            <a:spLocks noChangeArrowheads="1"/>
          </p:cNvSpPr>
          <p:nvPr/>
        </p:nvSpPr>
        <p:spPr bwMode="auto">
          <a:xfrm>
            <a:off x="5699125" y="3284538"/>
            <a:ext cx="24701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000">
                <a:solidFill>
                  <a:schemeClr val="hlink"/>
                </a:solidFill>
                <a:latin typeface="Tahoma" panose="020B0604030504040204" pitchFamily="34" charset="0"/>
              </a:rPr>
              <a:t>二级瑞利散射</a:t>
            </a:r>
          </a:p>
          <a:p>
            <a:pPr algn="ctr" eaLnBrk="1" hangingPunct="1">
              <a:spcBef>
                <a:spcPct val="50000"/>
              </a:spcBef>
              <a:buClrTx/>
              <a:buFontTx/>
              <a:buNone/>
            </a:pPr>
            <a:r>
              <a:rPr lang="zh-CN" altLang="en-US" sz="2000">
                <a:solidFill>
                  <a:schemeClr val="hlink"/>
                </a:solidFill>
                <a:latin typeface="Tahoma" panose="020B0604030504040204" pitchFamily="34" charset="0"/>
              </a:rPr>
              <a:t>        二级拉曼散射</a:t>
            </a:r>
          </a:p>
        </p:txBody>
      </p:sp>
      <p:sp>
        <p:nvSpPr>
          <p:cNvPr id="27653" name="Text Box 8"/>
          <p:cNvSpPr txBox="1">
            <a:spLocks noChangeArrowheads="1"/>
          </p:cNvSpPr>
          <p:nvPr/>
        </p:nvSpPr>
        <p:spPr bwMode="auto">
          <a:xfrm>
            <a:off x="4246563" y="981075"/>
            <a:ext cx="5810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a:solidFill>
                  <a:schemeClr val="folHlink"/>
                </a:solidFill>
                <a:latin typeface="Tahoma" panose="020B0604030504040204" pitchFamily="34" charset="0"/>
              </a:rPr>
              <a:t>荧光</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90763" y="626888"/>
            <a:ext cx="4264025" cy="487363"/>
          </a:xfrm>
        </p:spPr>
        <p:txBody>
          <a:bodyPr/>
          <a:lstStyle/>
          <a:p>
            <a:pPr eaLnBrk="1" hangingPunct="1"/>
            <a:endParaRPr lang="zh-CN" altLang="en-US" b="1" dirty="0" smtClean="0"/>
          </a:p>
        </p:txBody>
      </p:sp>
      <p:sp>
        <p:nvSpPr>
          <p:cNvPr id="2" name="内容占位符 1"/>
          <p:cNvSpPr>
            <a:spLocks noGrp="1"/>
          </p:cNvSpPr>
          <p:nvPr>
            <p:ph idx="1"/>
          </p:nvPr>
        </p:nvSpPr>
        <p:spPr>
          <a:xfrm>
            <a:off x="793676" y="1412776"/>
            <a:ext cx="8337550" cy="4648200"/>
          </a:xfrm>
        </p:spPr>
        <p:txBody>
          <a:bodyPr/>
          <a:lstStyle/>
          <a:p>
            <a:r>
              <a:rPr lang="zh-CN" altLang="en-US" b="1" dirty="0" smtClean="0"/>
              <a:t>一、概述</a:t>
            </a:r>
            <a:endParaRPr lang="en-US" altLang="zh-CN" b="1" dirty="0" smtClean="0"/>
          </a:p>
          <a:p>
            <a:r>
              <a:rPr lang="zh-CN" altLang="en-US" b="1" dirty="0" smtClean="0"/>
              <a:t>二、荧光和磷光分析基本原理</a:t>
            </a:r>
            <a:endParaRPr lang="en-US" altLang="zh-CN" b="1" dirty="0" smtClean="0"/>
          </a:p>
          <a:p>
            <a:r>
              <a:rPr lang="en-US" altLang="zh-CN" b="1" dirty="0" smtClean="0"/>
              <a:t>1. </a:t>
            </a:r>
            <a:r>
              <a:rPr lang="zh-CN" altLang="en-US" b="1" dirty="0" smtClean="0"/>
              <a:t>荧光和磷光的产生</a:t>
            </a:r>
          </a:p>
          <a:p>
            <a:r>
              <a:rPr lang="en-US" altLang="zh-CN" b="1" dirty="0" smtClean="0"/>
              <a:t>2. </a:t>
            </a:r>
            <a:r>
              <a:rPr lang="zh-CN" altLang="en-US" b="1" dirty="0" smtClean="0"/>
              <a:t>激发光谱和发射光谱</a:t>
            </a:r>
            <a:endParaRPr lang="en-US" altLang="zh-CN" b="1" dirty="0"/>
          </a:p>
          <a:p>
            <a:endParaRPr lang="en-US" altLang="zh-CN" b="1" dirty="0" smtClean="0"/>
          </a:p>
          <a:p>
            <a:r>
              <a:rPr lang="en-US" altLang="zh-CN" b="1" dirty="0" smtClean="0">
                <a:solidFill>
                  <a:schemeClr val="hlink"/>
                </a:solidFill>
                <a:latin typeface="宋体" panose="02010600030101010101" pitchFamily="2" charset="-122"/>
              </a:rPr>
              <a:t>3.</a:t>
            </a:r>
            <a:r>
              <a:rPr lang="zh-CN" altLang="en-US" b="1" dirty="0" smtClean="0">
                <a:solidFill>
                  <a:schemeClr val="hlink"/>
                </a:solidFill>
                <a:latin typeface="宋体" panose="02010600030101010101" pitchFamily="2" charset="-122"/>
              </a:rPr>
              <a:t>荧光的产生与分子结构的关系</a:t>
            </a:r>
            <a:endParaRPr lang="en-US" altLang="zh-CN" b="1" dirty="0"/>
          </a:p>
          <a:p>
            <a:r>
              <a:rPr lang="en-US" altLang="zh-CN" b="1" dirty="0" smtClean="0">
                <a:solidFill>
                  <a:schemeClr val="hlink"/>
                </a:solidFill>
                <a:latin typeface="宋体" panose="02010600030101010101" pitchFamily="2" charset="-122"/>
              </a:rPr>
              <a:t>4.</a:t>
            </a:r>
            <a:r>
              <a:rPr lang="zh-CN" altLang="en-US" b="1" smtClean="0">
                <a:solidFill>
                  <a:schemeClr val="hlink"/>
                </a:solidFill>
                <a:latin typeface="宋体" panose="02010600030101010101" pitchFamily="2" charset="-122"/>
              </a:rPr>
              <a:t>影响荧光强度的外部因素</a:t>
            </a:r>
            <a:endParaRPr lang="zh-CN" altLang="en-US" b="1" dirty="0" smtClean="0"/>
          </a:p>
          <a:p>
            <a:endParaRPr lang="zh-CN" altLang="en-US"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45541" y="363538"/>
            <a:ext cx="7189788" cy="1066800"/>
          </a:xfrm>
        </p:spPr>
        <p:txBody>
          <a:bodyPr/>
          <a:lstStyle/>
          <a:p>
            <a:pPr eaLnBrk="1" hangingPunct="1">
              <a:lnSpc>
                <a:spcPct val="80000"/>
              </a:lnSpc>
            </a:pPr>
            <a:r>
              <a:rPr lang="en-US" altLang="zh-CN" b="1" dirty="0" smtClean="0">
                <a:solidFill>
                  <a:schemeClr val="hlink"/>
                </a:solidFill>
                <a:latin typeface="宋体" panose="02010600030101010101" pitchFamily="2" charset="-122"/>
              </a:rPr>
              <a:t>3.</a:t>
            </a:r>
            <a:r>
              <a:rPr lang="zh-CN" altLang="en-US" b="1" dirty="0" smtClean="0">
                <a:solidFill>
                  <a:schemeClr val="hlink"/>
                </a:solidFill>
                <a:latin typeface="宋体" panose="02010600030101010101" pitchFamily="2" charset="-122"/>
              </a:rPr>
              <a:t>荧光的产生与分子结构的关系</a:t>
            </a:r>
            <a:endParaRPr lang="zh-CN" altLang="en-US" b="1" dirty="0" smtClean="0">
              <a:solidFill>
                <a:schemeClr val="folHlink"/>
              </a:solidFill>
            </a:endParaRPr>
          </a:p>
        </p:txBody>
      </p:sp>
      <p:sp>
        <p:nvSpPr>
          <p:cNvPr id="20483" name="Text Box 3"/>
          <p:cNvSpPr txBox="1">
            <a:spLocks noChangeArrowheads="1"/>
          </p:cNvSpPr>
          <p:nvPr/>
        </p:nvSpPr>
        <p:spPr bwMode="auto">
          <a:xfrm>
            <a:off x="979488" y="1844675"/>
            <a:ext cx="7939087"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ClrTx/>
              <a:buFontTx/>
              <a:buNone/>
            </a:pPr>
            <a:r>
              <a:rPr kumimoji="1" lang="en-US" altLang="zh-CN" sz="3200">
                <a:solidFill>
                  <a:srgbClr val="990033"/>
                </a:solidFill>
                <a:latin typeface="宋体" panose="02010600030101010101" pitchFamily="2" charset="-122"/>
              </a:rPr>
              <a:t> (1) </a:t>
            </a:r>
            <a:r>
              <a:rPr kumimoji="1" lang="zh-CN" altLang="en-US" sz="3200">
                <a:solidFill>
                  <a:srgbClr val="990033"/>
                </a:solidFill>
                <a:latin typeface="宋体" panose="02010600030101010101" pitchFamily="2" charset="-122"/>
              </a:rPr>
              <a:t>分子产生荧光必须具备的条件</a:t>
            </a:r>
          </a:p>
          <a:p>
            <a:pPr lvl="2" algn="just">
              <a:lnSpc>
                <a:spcPct val="150000"/>
              </a:lnSpc>
              <a:spcBef>
                <a:spcPct val="0"/>
              </a:spcBef>
              <a:buClrTx/>
              <a:buFont typeface="Wingdings" panose="05000000000000000000" pitchFamily="2" charset="2"/>
              <a:buChar char="Ø"/>
            </a:pPr>
            <a:r>
              <a:rPr kumimoji="1" lang="zh-CN" altLang="en-US" sz="2800">
                <a:latin typeface="Times New Roman" panose="02020603050405020304" pitchFamily="18" charset="0"/>
              </a:rPr>
              <a:t> 具有合适的结构，能吸收激发光</a:t>
            </a:r>
          </a:p>
          <a:p>
            <a:pPr lvl="2" algn="just">
              <a:lnSpc>
                <a:spcPct val="150000"/>
              </a:lnSpc>
              <a:spcBef>
                <a:spcPct val="0"/>
              </a:spcBef>
              <a:buClrTx/>
              <a:buFont typeface="Wingdings" panose="05000000000000000000" pitchFamily="2" charset="2"/>
              <a:buChar char="Ø"/>
            </a:pPr>
            <a:r>
              <a:rPr kumimoji="1" lang="zh-CN" altLang="en-US" sz="2800">
                <a:latin typeface="Times New Roman" panose="02020603050405020304" pitchFamily="18" charset="0"/>
              </a:rPr>
              <a:t> 具有一定的荧光效率</a:t>
            </a:r>
          </a:p>
        </p:txBody>
      </p:sp>
      <p:graphicFrame>
        <p:nvGraphicFramePr>
          <p:cNvPr id="20484" name="Object 4"/>
          <p:cNvGraphicFramePr>
            <a:graphicFrameLocks noChangeAspect="1"/>
          </p:cNvGraphicFramePr>
          <p:nvPr/>
        </p:nvGraphicFramePr>
        <p:xfrm>
          <a:off x="4392613" y="4365625"/>
          <a:ext cx="4032250" cy="914400"/>
        </p:xfrm>
        <a:graphic>
          <a:graphicData uri="http://schemas.openxmlformats.org/presentationml/2006/ole">
            <mc:AlternateContent xmlns:mc="http://schemas.openxmlformats.org/markup-compatibility/2006">
              <mc:Choice xmlns:v="urn:schemas-microsoft-com:vml" Requires="v">
                <p:oleObj spid="_x0000_s20491" name="Equation" r:id="rId3" imgW="1771740" imgH="362040" progId="Equation.DSMT4">
                  <p:embed/>
                </p:oleObj>
              </mc:Choice>
              <mc:Fallback>
                <p:oleObj name="Equation" r:id="rId3" imgW="1771740" imgH="362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4365625"/>
                        <a:ext cx="40322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6"/>
          <p:cNvSpPr>
            <a:spLocks noChangeArrowheads="1"/>
          </p:cNvSpPr>
          <p:nvPr/>
        </p:nvSpPr>
        <p:spPr bwMode="auto">
          <a:xfrm>
            <a:off x="762000" y="4437063"/>
            <a:ext cx="374808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40000"/>
              </a:lnSpc>
              <a:spcBef>
                <a:spcPct val="0"/>
              </a:spcBef>
              <a:buClrTx/>
              <a:buFontTx/>
              <a:buNone/>
            </a:pPr>
            <a:r>
              <a:rPr kumimoji="1" lang="en-US" altLang="zh-CN" sz="2800">
                <a:ea typeface="黑体" panose="02010609060101010101" pitchFamily="49" charset="-122"/>
              </a:rPr>
              <a:t> </a:t>
            </a:r>
            <a:r>
              <a:rPr kumimoji="1" lang="zh-CN" altLang="en-US" sz="2800">
                <a:solidFill>
                  <a:schemeClr val="hlink"/>
                </a:solidFill>
                <a:ea typeface="黑体" panose="02010609060101010101" pitchFamily="49" charset="-122"/>
              </a:rPr>
              <a:t>荧光量子产率（</a:t>
            </a:r>
            <a:r>
              <a:rPr kumimoji="1" lang="zh-CN" altLang="en-US" sz="2800">
                <a:solidFill>
                  <a:schemeClr val="hlink"/>
                </a:solidFill>
                <a:ea typeface="黑体" panose="02010609060101010101" pitchFamily="49" charset="-122"/>
                <a:sym typeface="Symbol" panose="05050102010706020507" pitchFamily="18" charset="2"/>
              </a:rPr>
              <a:t></a:t>
            </a:r>
            <a:r>
              <a:rPr kumimoji="1" lang="zh-CN" altLang="en-US" sz="2800">
                <a:solidFill>
                  <a:schemeClr val="hlink"/>
                </a:solidFill>
                <a:ea typeface="黑体" panose="02010609060101010101" pitchFamily="49" charset="-122"/>
              </a:rPr>
              <a:t>）：</a:t>
            </a:r>
          </a:p>
        </p:txBody>
      </p:sp>
    </p:spTree>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90563" y="476250"/>
            <a:ext cx="7858125" cy="742950"/>
          </a:xfrm>
        </p:spPr>
        <p:txBody>
          <a:bodyPr/>
          <a:lstStyle/>
          <a:p>
            <a:pPr eaLnBrk="1" hangingPunct="1"/>
            <a:r>
              <a:rPr kumimoji="1" lang="zh-CN" altLang="en-US" sz="3200" b="1" smtClean="0">
                <a:solidFill>
                  <a:srgbClr val="990033"/>
                </a:solidFill>
                <a:latin typeface="宋体" panose="02010600030101010101" pitchFamily="2" charset="-122"/>
              </a:rPr>
              <a:t>（</a:t>
            </a:r>
            <a:r>
              <a:rPr kumimoji="1" lang="en-US" altLang="zh-CN" sz="3200" b="1" smtClean="0">
                <a:solidFill>
                  <a:srgbClr val="990033"/>
                </a:solidFill>
                <a:latin typeface="宋体" panose="02010600030101010101" pitchFamily="2" charset="-122"/>
              </a:rPr>
              <a:t>2</a:t>
            </a:r>
            <a:r>
              <a:rPr kumimoji="1" lang="zh-CN" altLang="en-US" sz="3200" b="1" smtClean="0">
                <a:solidFill>
                  <a:srgbClr val="990033"/>
                </a:solidFill>
                <a:latin typeface="宋体" panose="02010600030101010101" pitchFamily="2" charset="-122"/>
              </a:rPr>
              <a:t>）荧光与分子结构的关系</a:t>
            </a:r>
          </a:p>
        </p:txBody>
      </p:sp>
      <p:sp>
        <p:nvSpPr>
          <p:cNvPr id="21507" name="Rectangle 4"/>
          <p:cNvSpPr>
            <a:spLocks noChangeArrowheads="1"/>
          </p:cNvSpPr>
          <p:nvPr/>
        </p:nvSpPr>
        <p:spPr bwMode="auto">
          <a:xfrm>
            <a:off x="833438" y="1484313"/>
            <a:ext cx="3049587"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Pct val="80000"/>
              <a:buFont typeface="Wingdings" panose="05000000000000000000" pitchFamily="2" charset="2"/>
              <a:buChar char="Ø"/>
            </a:pPr>
            <a:r>
              <a:rPr kumimoji="1" lang="en-US" altLang="zh-CN">
                <a:solidFill>
                  <a:schemeClr val="hlink"/>
                </a:solidFill>
                <a:ea typeface="黑体" panose="02010609060101010101" pitchFamily="49" charset="-122"/>
                <a:sym typeface="Symbol" panose="05050102010706020507" pitchFamily="18" charset="2"/>
              </a:rPr>
              <a:t> </a:t>
            </a:r>
            <a:r>
              <a:rPr kumimoji="1" lang="zh-CN" altLang="en-US">
                <a:solidFill>
                  <a:schemeClr val="hlink"/>
                </a:solidFill>
                <a:ea typeface="黑体" panose="02010609060101010101" pitchFamily="49" charset="-122"/>
                <a:sym typeface="Symbol" panose="05050102010706020507" pitchFamily="18" charset="2"/>
              </a:rPr>
              <a:t>共轭效应</a:t>
            </a:r>
          </a:p>
          <a:p>
            <a:pPr eaLnBrk="1" hangingPunct="1">
              <a:lnSpc>
                <a:spcPct val="120000"/>
              </a:lnSpc>
              <a:buClrTx/>
              <a:buSzPct val="80000"/>
              <a:buFont typeface="Wingdings" panose="05000000000000000000" pitchFamily="2" charset="2"/>
              <a:buNone/>
            </a:pPr>
            <a:r>
              <a:rPr kumimoji="1" lang="zh-CN" altLang="en-US">
                <a:ea typeface="黑体" panose="02010609060101010101" pitchFamily="49" charset="-122"/>
                <a:sym typeface="Symbol" panose="05050102010706020507" pitchFamily="18" charset="2"/>
              </a:rPr>
              <a:t> * → 的荧光效率高，提高共轭度有利于增加荧光效率并产生红移。</a:t>
            </a:r>
          </a:p>
        </p:txBody>
      </p:sp>
      <p:pic>
        <p:nvPicPr>
          <p:cNvPr id="215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888" y="4508500"/>
            <a:ext cx="6610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5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075" y="1557338"/>
            <a:ext cx="45815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615950" y="836613"/>
            <a:ext cx="3559175" cy="4724400"/>
          </a:xfrm>
        </p:spPr>
        <p:txBody>
          <a:bodyPr/>
          <a:lstStyle/>
          <a:p>
            <a:pPr eaLnBrk="1" hangingPunct="1">
              <a:lnSpc>
                <a:spcPct val="120000"/>
              </a:lnSpc>
              <a:buClr>
                <a:schemeClr val="hlink"/>
              </a:buClr>
              <a:buSzPct val="80000"/>
              <a:buFont typeface="Wingdings" panose="05000000000000000000" pitchFamily="2" charset="2"/>
              <a:buChar char="Ø"/>
            </a:pPr>
            <a:r>
              <a:rPr kumimoji="1" lang="zh-CN" altLang="en-US" sz="2800" b="1" smtClean="0">
                <a:solidFill>
                  <a:schemeClr val="hlink"/>
                </a:solidFill>
                <a:sym typeface="Symbol" panose="05050102010706020507" pitchFamily="18" charset="2"/>
              </a:rPr>
              <a:t>刚性平面结构</a:t>
            </a:r>
          </a:p>
          <a:p>
            <a:pPr eaLnBrk="1" hangingPunct="1">
              <a:lnSpc>
                <a:spcPct val="120000"/>
              </a:lnSpc>
              <a:buFont typeface="Wingdings" panose="05000000000000000000" pitchFamily="2" charset="2"/>
              <a:buNone/>
            </a:pPr>
            <a:r>
              <a:rPr kumimoji="1" lang="zh-CN" altLang="en-US" b="1" smtClean="0">
                <a:sym typeface="Symbol" panose="05050102010706020507" pitchFamily="18" charset="2"/>
              </a:rPr>
              <a:t>     可降低分子振动，减少系间窜跃及碰撞去活的可能性。</a:t>
            </a:r>
            <a:endParaRPr kumimoji="1" lang="en-US" altLang="zh-CN" b="1" smtClean="0">
              <a:sym typeface="Symbol" panose="05050102010706020507" pitchFamily="18" charset="2"/>
            </a:endParaRPr>
          </a:p>
          <a:p>
            <a:pPr eaLnBrk="1" hangingPunct="1">
              <a:lnSpc>
                <a:spcPct val="120000"/>
              </a:lnSpc>
              <a:buFont typeface="Wingdings" panose="05000000000000000000" pitchFamily="2" charset="2"/>
              <a:buNone/>
            </a:pPr>
            <a:endParaRPr kumimoji="1" lang="zh-CN" altLang="en-US" b="1" smtClean="0">
              <a:sym typeface="Symbol" panose="05050102010706020507" pitchFamily="18" charset="2"/>
            </a:endParaRPr>
          </a:p>
          <a:p>
            <a:pPr eaLnBrk="1" hangingPunct="1">
              <a:lnSpc>
                <a:spcPct val="120000"/>
              </a:lnSpc>
            </a:pPr>
            <a:r>
              <a:rPr kumimoji="1" lang="zh-CN" altLang="en-US" sz="2800" b="1" smtClean="0">
                <a:solidFill>
                  <a:schemeClr val="hlink"/>
                </a:solidFill>
                <a:sym typeface="Symbol" panose="05050102010706020507" pitchFamily="18" charset="2"/>
              </a:rPr>
              <a:t> 取代基效应</a:t>
            </a:r>
          </a:p>
          <a:p>
            <a:pPr eaLnBrk="1" hangingPunct="1">
              <a:lnSpc>
                <a:spcPct val="120000"/>
              </a:lnSpc>
              <a:buFont typeface="Wingdings" panose="05000000000000000000" pitchFamily="2" charset="2"/>
              <a:buNone/>
            </a:pPr>
            <a:r>
              <a:rPr kumimoji="1" lang="zh-CN" altLang="en-US" b="1" smtClean="0">
                <a:sym typeface="Symbol" panose="05050102010706020507" pitchFamily="18" charset="2"/>
              </a:rPr>
              <a:t>    芳环上如有供电基，</a:t>
            </a:r>
            <a:r>
              <a:rPr kumimoji="1" lang="en-US" altLang="zh-CN" b="1" smtClean="0">
                <a:sym typeface="Symbol" panose="05050102010706020507" pitchFamily="18" charset="2"/>
              </a:rPr>
              <a:t>p-</a:t>
            </a:r>
            <a:r>
              <a:rPr kumimoji="1" lang="el-GR" altLang="zh-CN" b="1" smtClean="0">
                <a:sym typeface="Symbol" panose="05050102010706020507" pitchFamily="18" charset="2"/>
              </a:rPr>
              <a:t>π</a:t>
            </a:r>
            <a:r>
              <a:rPr kumimoji="1" lang="zh-CN" altLang="el-GR" b="1" smtClean="0">
                <a:sym typeface="Symbol" panose="05050102010706020507" pitchFamily="18" charset="2"/>
              </a:rPr>
              <a:t>作用使</a:t>
            </a:r>
            <a:r>
              <a:rPr kumimoji="1" lang="zh-CN" altLang="en-US" b="1" smtClean="0">
                <a:sym typeface="Symbol" panose="05050102010706020507" pitchFamily="18" charset="2"/>
              </a:rPr>
              <a:t>共轭程度增大，荧光增强。</a:t>
            </a: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981075"/>
            <a:ext cx="474345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2179638" y="58738"/>
            <a:ext cx="543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folHlink"/>
                </a:solidFill>
                <a:latin typeface="Times New Roman" panose="02020603050405020304" pitchFamily="18" charset="0"/>
                <a:ea typeface="黑体" panose="02010609060101010101" pitchFamily="49" charset="-122"/>
                <a:cs typeface="Times New Roman" panose="02020603050405020304" pitchFamily="18" charset="0"/>
              </a:rPr>
              <a:t>取代基对苯分子荧光强度及波长的影响</a:t>
            </a:r>
            <a:endParaRPr lang="zh-CN" altLang="en-US">
              <a:solidFill>
                <a:schemeClr val="folHlink"/>
              </a:solidFill>
              <a:ea typeface="黑体" panose="02010609060101010101" pitchFamily="49" charset="-122"/>
              <a:cs typeface="Times New Roman" panose="02020603050405020304" pitchFamily="18" charset="0"/>
            </a:endParaRPr>
          </a:p>
        </p:txBody>
      </p:sp>
      <p:graphicFrame>
        <p:nvGraphicFramePr>
          <p:cNvPr id="75183" name="Group 431"/>
          <p:cNvGraphicFramePr>
            <a:graphicFrameLocks noGrp="1"/>
          </p:cNvGraphicFramePr>
          <p:nvPr/>
        </p:nvGraphicFramePr>
        <p:xfrm>
          <a:off x="865188" y="1414463"/>
          <a:ext cx="7767638" cy="5399090"/>
        </p:xfrm>
        <a:graphic>
          <a:graphicData uri="http://schemas.openxmlformats.org/drawingml/2006/table">
            <a:tbl>
              <a:tblPr/>
              <a:tblGrid>
                <a:gridCol w="2104768">
                  <a:extLst>
                    <a:ext uri="{9D8B030D-6E8A-4147-A177-3AD203B41FA5}">
                      <a16:colId xmlns:a16="http://schemas.microsoft.com/office/drawing/2014/main" val="20000"/>
                    </a:ext>
                  </a:extLst>
                </a:gridCol>
                <a:gridCol w="1743038">
                  <a:extLst>
                    <a:ext uri="{9D8B030D-6E8A-4147-A177-3AD203B41FA5}">
                      <a16:colId xmlns:a16="http://schemas.microsoft.com/office/drawing/2014/main" val="20001"/>
                    </a:ext>
                  </a:extLst>
                </a:gridCol>
                <a:gridCol w="2037544">
                  <a:extLst>
                    <a:ext uri="{9D8B030D-6E8A-4147-A177-3AD203B41FA5}">
                      <a16:colId xmlns:a16="http://schemas.microsoft.com/office/drawing/2014/main" val="20002"/>
                    </a:ext>
                  </a:extLst>
                </a:gridCol>
                <a:gridCol w="1882288">
                  <a:extLst>
                    <a:ext uri="{9D8B030D-6E8A-4147-A177-3AD203B41FA5}">
                      <a16:colId xmlns:a16="http://schemas.microsoft.com/office/drawing/2014/main" val="20003"/>
                    </a:ext>
                  </a:extLst>
                </a:gridCol>
              </a:tblGrid>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化 合 物</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化 学 式</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荧光波长（</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nm</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荧光相对强度</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苯</a:t>
                      </a:r>
                      <a:endParaRPr kumimoji="0" lang="zh-CN" altLang="en-US" sz="1800" b="1" i="0" u="none" strike="noStrike" cap="none" normalizeH="0" baseline="0" dirty="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dirty="0" smtClean="0">
                          <a:ln>
                            <a:noFill/>
                          </a:ln>
                          <a:solidFill>
                            <a:schemeClr val="hlink"/>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dirty="0" smtClean="0">
                          <a:ln>
                            <a:noFill/>
                          </a:ln>
                          <a:solidFill>
                            <a:schemeClr val="hlink"/>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dirty="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270</a:t>
                      </a:r>
                      <a:r>
                        <a:rPr kumimoji="0" lang="zh-CN" altLang="en-US"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312</a:t>
                      </a:r>
                      <a:endParaRPr kumimoji="0" lang="en-US" altLang="zh-CN" sz="1800" b="1" i="0" u="none" strike="noStrike" cap="none" normalizeH="0" baseline="0" dirty="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10</a:t>
                      </a:r>
                      <a:endParaRPr kumimoji="0" lang="en-US" altLang="zh-CN" sz="1800" b="1" i="0" u="none" strike="noStrike" cap="none" normalizeH="0" baseline="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甲   苯</a:t>
                      </a:r>
                      <a:endParaRPr kumimoji="0" lang="zh-CN" altLang="en-US" sz="1800" b="1" i="0" u="none" strike="noStrike" cap="none" normalizeH="0" baseline="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chemeClr val="hlink"/>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chemeClr val="hlink"/>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CH</a:t>
                      </a:r>
                      <a:r>
                        <a:rPr kumimoji="0" lang="en-US" altLang="zh-CN" sz="1800" b="1" i="0" u="none" strike="noStrike" cap="none" normalizeH="0" baseline="-30000" smtClean="0">
                          <a:ln>
                            <a:noFill/>
                          </a:ln>
                          <a:solidFill>
                            <a:schemeClr val="hlink"/>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270</a:t>
                      </a:r>
                      <a:r>
                        <a:rPr kumimoji="0" lang="zh-CN" altLang="en-US"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320</a:t>
                      </a:r>
                      <a:endParaRPr kumimoji="0" lang="en-US" altLang="zh-CN" sz="1800" b="1" i="0" u="none" strike="noStrike" cap="none" normalizeH="0" baseline="0" dirty="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17</a:t>
                      </a:r>
                      <a:endParaRPr kumimoji="0" lang="en-US" altLang="zh-CN" sz="1800" b="1" i="0" u="none" strike="noStrike" cap="none" normalizeH="0" baseline="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丙   苯</a:t>
                      </a:r>
                      <a:endParaRPr kumimoji="0" lang="zh-CN" altLang="en-US" sz="1800" b="1" i="0" u="none" strike="noStrike" cap="none" normalizeH="0" baseline="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chemeClr val="hlink"/>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chemeClr val="hlink"/>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chemeClr val="hlink"/>
                          </a:solidFill>
                          <a:effectLst/>
                          <a:latin typeface="Times New Roman" pitchFamily="18" charset="0"/>
                          <a:ea typeface="宋体" pitchFamily="2" charset="-122"/>
                          <a:cs typeface="Times New Roman" pitchFamily="18" charset="0"/>
                        </a:rPr>
                        <a:t>3</a:t>
                      </a: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chemeClr val="hlink"/>
                          </a:solidFill>
                          <a:effectLst/>
                          <a:latin typeface="Times New Roman" pitchFamily="18" charset="0"/>
                          <a:ea typeface="宋体" pitchFamily="2" charset="-122"/>
                          <a:cs typeface="Times New Roman" pitchFamily="18" charset="0"/>
                        </a:rPr>
                        <a:t>7</a:t>
                      </a:r>
                      <a:endParaRPr kumimoji="0" lang="en-US" altLang="zh-CN" sz="1800" b="1" i="0" u="none" strike="noStrike" cap="none" normalizeH="0" baseline="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270</a:t>
                      </a:r>
                      <a:r>
                        <a:rPr kumimoji="0" lang="zh-CN" altLang="en-US"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320</a:t>
                      </a:r>
                      <a:endParaRPr kumimoji="0" lang="en-US" altLang="zh-CN" sz="1800" b="1" i="0" u="none" strike="noStrike" cap="none" normalizeH="0" baseline="0" dirty="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17</a:t>
                      </a:r>
                      <a:endParaRPr kumimoji="0" lang="en-US" altLang="zh-CN" sz="1800" b="1" i="0" u="none" strike="noStrike" cap="none" normalizeH="0" baseline="0" smtClean="0">
                        <a:ln>
                          <a:noFill/>
                        </a:ln>
                        <a:solidFill>
                          <a:schemeClr val="hlink"/>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氟   苯</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dirty="0" smtClean="0">
                          <a:ln>
                            <a:noFill/>
                          </a:ln>
                          <a:solidFill>
                            <a:srgbClr val="FF0000"/>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dirty="0" smtClean="0">
                          <a:ln>
                            <a:noFill/>
                          </a:ln>
                          <a:solidFill>
                            <a:srgbClr val="FF0000"/>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F</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270</a:t>
                      </a:r>
                      <a:r>
                        <a:rPr kumimoji="0" lang="zh-CN" altLang="en-US"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320</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氯   苯</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rgbClr val="FF0000"/>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rgbClr val="FF0000"/>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Cl</a:t>
                      </a:r>
                      <a:endParaRPr kumimoji="0" lang="en-US" altLang="zh-CN" sz="1800" b="1" i="0" u="none" strike="noStrike" cap="none" normalizeH="0" baseline="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275</a:t>
                      </a:r>
                      <a:r>
                        <a:rPr kumimoji="0" lang="zh-CN" altLang="en-US"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345</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7</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溴   苯</a:t>
                      </a:r>
                      <a:endParaRPr kumimoji="0" lang="zh-CN" altLang="en-US" sz="1800" b="1" i="0" u="none" strike="noStrike" cap="none" normalizeH="0" baseline="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rgbClr val="FF0000"/>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rgbClr val="FF0000"/>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Br</a:t>
                      </a:r>
                      <a:endParaRPr kumimoji="0" lang="en-US" altLang="zh-CN" sz="1800" b="1" i="0" u="none" strike="noStrike" cap="none" normalizeH="0" baseline="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290</a:t>
                      </a:r>
                      <a:r>
                        <a:rPr kumimoji="0" lang="zh-CN" altLang="en-US"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380</a:t>
                      </a:r>
                      <a:endParaRPr kumimoji="0" lang="en-US" altLang="zh-CN" sz="1800" b="1" i="0" u="none" strike="noStrike" cap="none" normalizeH="0" baseline="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5</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碘   苯</a:t>
                      </a:r>
                      <a:endParaRPr kumimoji="0" lang="zh-CN" altLang="en-US" sz="1800" b="1" i="0" u="none" strike="noStrike" cap="none" normalizeH="0" baseline="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rgbClr val="FF0000"/>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rgbClr val="FF0000"/>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I</a:t>
                      </a:r>
                      <a:endParaRPr kumimoji="0" lang="en-US" altLang="zh-CN" sz="1800" b="1" i="0" u="none" strike="noStrike" cap="none" normalizeH="0" baseline="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0</a:t>
                      </a:r>
                      <a:endParaRPr kumimoji="0" lang="en-US" altLang="zh-CN" sz="1800" b="1" i="0" u="none" strike="noStrike" cap="none" normalizeH="0" baseline="0" dirty="0" smtClean="0">
                        <a:ln>
                          <a:noFill/>
                        </a:ln>
                        <a:solidFill>
                          <a:srgbClr val="FF0000"/>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酚</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OH</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365</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苯   胺</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NH</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405</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苯胺离子</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NH</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苄   腈</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CN</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280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360</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硝 基 苯</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L="92194" marR="921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3627" name="矩形 1"/>
          <p:cNvSpPr>
            <a:spLocks noChangeArrowheads="1"/>
          </p:cNvSpPr>
          <p:nvPr/>
        </p:nvSpPr>
        <p:spPr bwMode="auto">
          <a:xfrm>
            <a:off x="2017713" y="593725"/>
            <a:ext cx="6264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a:solidFill>
                  <a:schemeClr val="hlink"/>
                </a:solidFill>
                <a:latin typeface="宋体" panose="02010600030101010101" pitchFamily="2" charset="-122"/>
              </a:rPr>
              <a:t>吸电子基团</a:t>
            </a:r>
            <a:r>
              <a:rPr kumimoji="1" lang="zh-CN" altLang="en-US">
                <a:solidFill>
                  <a:srgbClr val="000066"/>
                </a:solidFill>
                <a:latin typeface="宋体" panose="02010600030101010101" pitchFamily="2" charset="-122"/>
              </a:rPr>
              <a:t>荧光减弱：羧基、羰基或亚硝基</a:t>
            </a:r>
            <a:endParaRPr kumimoji="1" lang="en-US" altLang="zh-CN">
              <a:solidFill>
                <a:srgbClr val="000066"/>
              </a:solidFill>
              <a:latin typeface="宋体" panose="02010600030101010101" pitchFamily="2" charset="-122"/>
            </a:endParaRPr>
          </a:p>
          <a:p>
            <a:pPr eaLnBrk="1" hangingPunct="1">
              <a:spcBef>
                <a:spcPct val="0"/>
              </a:spcBef>
              <a:buClrTx/>
              <a:buFontTx/>
              <a:buNone/>
            </a:pPr>
            <a:r>
              <a:rPr kumimoji="1" lang="zh-CN" altLang="en-US">
                <a:solidFill>
                  <a:schemeClr val="hlink"/>
                </a:solidFill>
                <a:latin typeface="宋体" panose="02010600030101010101" pitchFamily="2" charset="-122"/>
              </a:rPr>
              <a:t>给电子基</a:t>
            </a:r>
            <a:r>
              <a:rPr kumimoji="1" lang="zh-CN" altLang="en-US">
                <a:solidFill>
                  <a:srgbClr val="000066"/>
                </a:solidFill>
                <a:latin typeface="宋体" panose="02010600030101010101" pitchFamily="2" charset="-122"/>
              </a:rPr>
              <a:t>荧光增强</a:t>
            </a:r>
            <a:r>
              <a:rPr kumimoji="1" lang="zh-CN" altLang="en-US">
                <a:solidFill>
                  <a:schemeClr val="hlink"/>
                </a:solidFill>
                <a:latin typeface="宋体" panose="02010600030101010101" pitchFamily="2" charset="-122"/>
              </a:rPr>
              <a:t>：</a:t>
            </a:r>
            <a:r>
              <a:rPr kumimoji="1" lang="en-US" altLang="zh-CN">
                <a:solidFill>
                  <a:srgbClr val="000066"/>
                </a:solidFill>
                <a:latin typeface="宋体" panose="02010600030101010101" pitchFamily="2" charset="-122"/>
              </a:rPr>
              <a:t>-OH</a:t>
            </a:r>
            <a:r>
              <a:rPr kumimoji="1" lang="zh-CN" altLang="en-US">
                <a:solidFill>
                  <a:srgbClr val="000066"/>
                </a:solidFill>
                <a:latin typeface="宋体" panose="02010600030101010101" pitchFamily="2" charset="-122"/>
              </a:rPr>
              <a:t>、</a:t>
            </a:r>
            <a:r>
              <a:rPr kumimoji="1" lang="en-US" altLang="zh-CN">
                <a:solidFill>
                  <a:srgbClr val="000066"/>
                </a:solidFill>
                <a:latin typeface="宋体" panose="02010600030101010101" pitchFamily="2" charset="-122"/>
              </a:rPr>
              <a:t>-NH</a:t>
            </a:r>
            <a:r>
              <a:rPr kumimoji="1" lang="en-US" altLang="zh-CN" baseline="-25000">
                <a:solidFill>
                  <a:srgbClr val="000066"/>
                </a:solidFill>
                <a:latin typeface="宋体" panose="02010600030101010101" pitchFamily="2" charset="-122"/>
              </a:rPr>
              <a:t>2</a:t>
            </a:r>
            <a:r>
              <a:rPr kumimoji="1" lang="zh-CN" altLang="en-US">
                <a:solidFill>
                  <a:srgbClr val="000066"/>
                </a:solidFill>
                <a:latin typeface="宋体" panose="02010600030101010101" pitchFamily="2" charset="-122"/>
              </a:rPr>
              <a:t>、</a:t>
            </a:r>
            <a:r>
              <a:rPr kumimoji="1" lang="en-US" altLang="zh-CN">
                <a:solidFill>
                  <a:srgbClr val="000066"/>
                </a:solidFill>
                <a:latin typeface="宋体" panose="02010600030101010101" pitchFamily="2" charset="-122"/>
              </a:rPr>
              <a:t>-CN</a:t>
            </a:r>
            <a:r>
              <a:rPr kumimoji="1" lang="zh-CN" altLang="en-US">
                <a:solidFill>
                  <a:srgbClr val="000066"/>
                </a:solidFill>
                <a:latin typeface="宋体" panose="02010600030101010101" pitchFamily="2" charset="-122"/>
              </a:rPr>
              <a:t>、</a:t>
            </a:r>
            <a:r>
              <a:rPr kumimoji="1" lang="en-US" altLang="zh-CN">
                <a:solidFill>
                  <a:srgbClr val="000066"/>
                </a:solidFill>
                <a:latin typeface="宋体" panose="02010600030101010101" pitchFamily="2" charset="-122"/>
              </a:rPr>
              <a:t>-OCH</a:t>
            </a:r>
            <a:r>
              <a:rPr kumimoji="1" lang="en-US" altLang="zh-CN" baseline="-25000">
                <a:solidFill>
                  <a:srgbClr val="000066"/>
                </a:solidFill>
                <a:latin typeface="宋体" panose="02010600030101010101" pitchFamily="2" charset="-122"/>
              </a:rPr>
              <a:t>3</a:t>
            </a:r>
            <a:endParaRPr lang="zh-CN" altLang="en-US">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a:noFill/>
        </p:spPr>
        <p:txBody>
          <a:bodyPr/>
          <a:lstStyle/>
          <a:p>
            <a:pPr eaLnBrk="1" hangingPunct="1">
              <a:lnSpc>
                <a:spcPct val="80000"/>
              </a:lnSpc>
            </a:pPr>
            <a:r>
              <a:rPr lang="en-US" altLang="zh-CN" b="1" dirty="0" smtClean="0">
                <a:solidFill>
                  <a:schemeClr val="hlink"/>
                </a:solidFill>
                <a:latin typeface="宋体" panose="02010600030101010101" pitchFamily="2" charset="-122"/>
              </a:rPr>
              <a:t>4.</a:t>
            </a:r>
            <a:r>
              <a:rPr lang="zh-CN" altLang="en-US" b="1" dirty="0" smtClean="0">
                <a:solidFill>
                  <a:schemeClr val="hlink"/>
                </a:solidFill>
                <a:latin typeface="宋体" panose="02010600030101010101" pitchFamily="2" charset="-122"/>
              </a:rPr>
              <a:t>影响荧光强度的外部因素</a:t>
            </a:r>
          </a:p>
        </p:txBody>
      </p:sp>
      <p:sp>
        <p:nvSpPr>
          <p:cNvPr id="24579" name="Rectangle 3"/>
          <p:cNvSpPr>
            <a:spLocks noGrp="1" noChangeArrowheads="1"/>
          </p:cNvSpPr>
          <p:nvPr>
            <p:ph idx="1"/>
          </p:nvPr>
        </p:nvSpPr>
        <p:spPr>
          <a:xfrm>
            <a:off x="979488" y="1484313"/>
            <a:ext cx="7837487" cy="4840287"/>
          </a:xfrm>
        </p:spPr>
        <p:txBody>
          <a:bodyPr/>
          <a:lstStyle/>
          <a:p>
            <a:pPr eaLnBrk="1" hangingPunct="1">
              <a:lnSpc>
                <a:spcPct val="120000"/>
              </a:lnSpc>
            </a:pPr>
            <a:r>
              <a:rPr kumimoji="1" lang="zh-CN" altLang="en-US" sz="2800" b="1" smtClean="0">
                <a:solidFill>
                  <a:schemeClr val="folHlink"/>
                </a:solidFill>
              </a:rPr>
              <a:t>溶剂的影响</a:t>
            </a:r>
          </a:p>
          <a:p>
            <a:pPr eaLnBrk="1" hangingPunct="1">
              <a:lnSpc>
                <a:spcPct val="120000"/>
              </a:lnSpc>
              <a:buFont typeface="Wingdings" panose="05000000000000000000" pitchFamily="2" charset="2"/>
              <a:buNone/>
            </a:pPr>
            <a:r>
              <a:rPr kumimoji="1" lang="zh-CN" altLang="en-US" smtClean="0"/>
              <a:t>    </a:t>
            </a:r>
            <a:r>
              <a:rPr kumimoji="1" lang="zh-CN" altLang="en-US" b="1" smtClean="0"/>
              <a:t>一般荧光波长随着溶剂极性的增大而向长波方向移动</a:t>
            </a:r>
            <a:r>
              <a:rPr kumimoji="1" lang="zh-CN" altLang="en-US" smtClean="0"/>
              <a:t> </a:t>
            </a:r>
            <a:endParaRPr kumimoji="1" lang="zh-CN" altLang="en-US" sz="2800" smtClean="0"/>
          </a:p>
          <a:p>
            <a:pPr eaLnBrk="1" hangingPunct="1">
              <a:lnSpc>
                <a:spcPct val="120000"/>
              </a:lnSpc>
            </a:pPr>
            <a:r>
              <a:rPr kumimoji="1" lang="zh-CN" altLang="en-US" sz="2800" b="1" smtClean="0">
                <a:solidFill>
                  <a:schemeClr val="folHlink"/>
                </a:solidFill>
              </a:rPr>
              <a:t>温度的影响</a:t>
            </a:r>
          </a:p>
          <a:p>
            <a:pPr eaLnBrk="1" hangingPunct="1">
              <a:lnSpc>
                <a:spcPct val="120000"/>
              </a:lnSpc>
              <a:buFont typeface="Wingdings" panose="05000000000000000000" pitchFamily="2" charset="2"/>
              <a:buNone/>
            </a:pPr>
            <a:r>
              <a:rPr kumimoji="1" lang="zh-CN" altLang="en-US" smtClean="0"/>
              <a:t>    </a:t>
            </a:r>
            <a:r>
              <a:rPr kumimoji="1" lang="zh-CN" altLang="en-US" b="1" smtClean="0"/>
              <a:t>大多数荧光物质随着温度的增高，其荧光效率和荧光强度降低</a:t>
            </a:r>
            <a:r>
              <a:rPr kumimoji="1" lang="zh-CN" altLang="en-US" smtClean="0"/>
              <a:t> </a:t>
            </a:r>
            <a:endParaRPr kumimoji="1" lang="zh-CN" altLang="en-US" sz="2800" smtClean="0"/>
          </a:p>
          <a:p>
            <a:pPr eaLnBrk="1" hangingPunct="1">
              <a:lnSpc>
                <a:spcPct val="120000"/>
              </a:lnSpc>
            </a:pPr>
            <a:r>
              <a:rPr kumimoji="1" lang="zh-CN" altLang="en-US" sz="2800" b="1" smtClean="0">
                <a:solidFill>
                  <a:schemeClr val="folHlink"/>
                </a:solidFill>
              </a:rPr>
              <a:t>溶液</a:t>
            </a:r>
            <a:r>
              <a:rPr kumimoji="1" lang="en-US" altLang="zh-CN" sz="2800" b="1" smtClean="0">
                <a:solidFill>
                  <a:schemeClr val="folHlink"/>
                </a:solidFill>
              </a:rPr>
              <a:t>pH</a:t>
            </a:r>
            <a:r>
              <a:rPr kumimoji="1" lang="zh-CN" altLang="en-US" sz="2800" b="1" smtClean="0">
                <a:solidFill>
                  <a:schemeClr val="folHlink"/>
                </a:solidFill>
              </a:rPr>
              <a:t>值的影响</a:t>
            </a:r>
          </a:p>
          <a:p>
            <a:pPr eaLnBrk="1" hangingPunct="1">
              <a:lnSpc>
                <a:spcPct val="120000"/>
              </a:lnSpc>
              <a:buFont typeface="Wingdings" panose="05000000000000000000" pitchFamily="2" charset="2"/>
              <a:buNone/>
            </a:pPr>
            <a:r>
              <a:rPr kumimoji="1" lang="zh-CN" altLang="en-US" smtClean="0"/>
              <a:t>    </a:t>
            </a:r>
            <a:r>
              <a:rPr kumimoji="1" lang="zh-CN" altLang="en-US" b="1" smtClean="0"/>
              <a:t>影响分子的电离状态，从而显著影响荧光光谱的形状和强度 </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690563" y="765175"/>
            <a:ext cx="8132762" cy="5184775"/>
          </a:xfrm>
        </p:spPr>
        <p:txBody>
          <a:bodyPr/>
          <a:lstStyle/>
          <a:p>
            <a:pPr eaLnBrk="1" hangingPunct="1">
              <a:lnSpc>
                <a:spcPct val="120000"/>
              </a:lnSpc>
            </a:pPr>
            <a:r>
              <a:rPr kumimoji="1" lang="zh-CN" altLang="en-US" b="1" dirty="0" smtClean="0">
                <a:solidFill>
                  <a:schemeClr val="folHlink"/>
                </a:solidFill>
              </a:rPr>
              <a:t>荧光猝灭（</a:t>
            </a:r>
            <a:r>
              <a:rPr kumimoji="1" lang="en-US" altLang="zh-CN" b="1" dirty="0" smtClean="0">
                <a:solidFill>
                  <a:schemeClr val="folHlink"/>
                </a:solidFill>
              </a:rPr>
              <a:t>quenching</a:t>
            </a:r>
            <a:r>
              <a:rPr kumimoji="1" lang="zh-CN" altLang="en-US" b="1" dirty="0" smtClean="0">
                <a:solidFill>
                  <a:schemeClr val="folHlink"/>
                </a:solidFill>
              </a:rPr>
              <a:t>）</a:t>
            </a:r>
          </a:p>
          <a:p>
            <a:pPr eaLnBrk="1" hangingPunct="1">
              <a:lnSpc>
                <a:spcPct val="120000"/>
              </a:lnSpc>
              <a:buFont typeface="Wingdings" panose="05000000000000000000" pitchFamily="2" charset="2"/>
              <a:buChar char="Ø"/>
            </a:pPr>
            <a:r>
              <a:rPr kumimoji="1" lang="zh-CN" altLang="en-US" b="1" dirty="0" smtClean="0"/>
              <a:t>荧光物质与溶剂分子或其他溶剂分子相互作用，引起荧光强度下降或消失的现象。</a:t>
            </a:r>
          </a:p>
          <a:p>
            <a:pPr eaLnBrk="1" hangingPunct="1">
              <a:lnSpc>
                <a:spcPct val="120000"/>
              </a:lnSpc>
              <a:buFont typeface="Wingdings" panose="05000000000000000000" pitchFamily="2" charset="2"/>
              <a:buChar char="Ø"/>
            </a:pPr>
            <a:r>
              <a:rPr kumimoji="1" lang="zh-CN" altLang="en-US" b="1" dirty="0" smtClean="0"/>
              <a:t>猝灭剂：能引起荧光猝灭的物质</a:t>
            </a:r>
            <a:r>
              <a:rPr kumimoji="1" lang="zh-CN" altLang="en-US" dirty="0" smtClean="0"/>
              <a:t> </a:t>
            </a:r>
            <a:endParaRPr kumimoji="1" lang="zh-CN" altLang="en-US" b="1" dirty="0" smtClean="0"/>
          </a:p>
          <a:p>
            <a:pPr eaLnBrk="1" hangingPunct="1">
              <a:lnSpc>
                <a:spcPct val="120000"/>
              </a:lnSpc>
              <a:buFont typeface="Wingdings" panose="05000000000000000000" pitchFamily="2" charset="2"/>
              <a:buChar char="Ø"/>
            </a:pPr>
            <a:r>
              <a:rPr kumimoji="1" lang="zh-CN" altLang="en-US" b="1" dirty="0" smtClean="0"/>
              <a:t>动态猝灭：激发态荧光分子与猝灭剂碰撞后，发生能量转移引起猝灭</a:t>
            </a:r>
          </a:p>
          <a:p>
            <a:pPr eaLnBrk="1" hangingPunct="1">
              <a:lnSpc>
                <a:spcPct val="120000"/>
              </a:lnSpc>
              <a:buFont typeface="Wingdings" panose="05000000000000000000" pitchFamily="2" charset="2"/>
              <a:buChar char="Ø"/>
            </a:pPr>
            <a:r>
              <a:rPr kumimoji="1" lang="zh-CN" altLang="en-US" b="1" dirty="0" smtClean="0"/>
              <a:t>静态猝灭：猝灭剂与基态荧光分子形成配合物等引起的荧光猝灭</a:t>
            </a:r>
            <a:r>
              <a:rPr kumimoji="1" lang="zh-CN" altLang="en-US" dirty="0" smtClean="0"/>
              <a:t> </a:t>
            </a:r>
            <a:endParaRPr kumimoji="1" lang="zh-CN" altLang="en-US" b="1" dirty="0" smtClean="0"/>
          </a:p>
          <a:p>
            <a:pPr eaLnBrk="1" hangingPunct="1">
              <a:lnSpc>
                <a:spcPct val="120000"/>
              </a:lnSpc>
              <a:buFont typeface="Wingdings" panose="05000000000000000000" pitchFamily="2" charset="2"/>
              <a:buNone/>
            </a:pPr>
            <a:endParaRPr kumimoji="1" lang="zh-CN" altLang="en-US" b="1" dirty="0" smtClean="0"/>
          </a:p>
          <a:p>
            <a:pPr eaLnBrk="1" hangingPunct="1">
              <a:lnSpc>
                <a:spcPct val="80000"/>
              </a:lnSpc>
              <a:buFont typeface="Wingdings" panose="05000000000000000000" pitchFamily="2" charset="2"/>
              <a:buNone/>
            </a:pPr>
            <a:r>
              <a:rPr lang="zh-CN" altLang="en-US" b="1" dirty="0" smtClean="0">
                <a:solidFill>
                  <a:schemeClr val="folHlink"/>
                </a:solidFill>
              </a:rPr>
              <a:t>采用荧光进行痕量测定时要除</a:t>
            </a:r>
            <a:r>
              <a:rPr lang="zh-CN" altLang="en-US" b="1" dirty="0" smtClean="0">
                <a:solidFill>
                  <a:schemeClr val="folHlink"/>
                </a:solidFill>
              </a:rPr>
              <a:t>氧</a:t>
            </a:r>
            <a:endParaRPr lang="zh-CN" altLang="en-US" b="1" dirty="0" smtClean="0">
              <a:solidFill>
                <a:schemeClr val="folHlink"/>
              </a:solidFill>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937692" y="1124744"/>
            <a:ext cx="7524005" cy="4525962"/>
          </a:xfrm>
        </p:spPr>
        <p:txBody>
          <a:bodyPr/>
          <a:lstStyle/>
          <a:p>
            <a:pPr eaLnBrk="1" hangingPunct="1">
              <a:lnSpc>
                <a:spcPct val="120000"/>
              </a:lnSpc>
            </a:pPr>
            <a:r>
              <a:rPr kumimoji="1" lang="zh-CN" altLang="en-US" b="1" dirty="0" smtClean="0">
                <a:solidFill>
                  <a:schemeClr val="folHlink"/>
                </a:solidFill>
              </a:rPr>
              <a:t>与光谱有关的干扰</a:t>
            </a:r>
          </a:p>
          <a:p>
            <a:pPr lvl="1" eaLnBrk="1" hangingPunct="1">
              <a:lnSpc>
                <a:spcPct val="120000"/>
              </a:lnSpc>
              <a:buFont typeface="Wingdings" panose="05000000000000000000" pitchFamily="2" charset="2"/>
              <a:buChar char="Ø"/>
            </a:pPr>
            <a:r>
              <a:rPr kumimoji="1" lang="zh-CN" altLang="en-US" sz="2400" b="1" dirty="0" smtClean="0"/>
              <a:t>散射光的影响：瑞利散射、拉曼散射</a:t>
            </a:r>
          </a:p>
          <a:p>
            <a:pPr lvl="1" eaLnBrk="1" hangingPunct="1">
              <a:lnSpc>
                <a:spcPct val="120000"/>
              </a:lnSpc>
              <a:buFont typeface="Wingdings" panose="05000000000000000000" pitchFamily="2" charset="2"/>
              <a:buNone/>
            </a:pPr>
            <a:r>
              <a:rPr kumimoji="1" lang="zh-CN" altLang="en-US" sz="2400" b="1" dirty="0" smtClean="0"/>
              <a:t>   </a:t>
            </a:r>
            <a:r>
              <a:rPr kumimoji="1" lang="zh-CN" altLang="en-US" sz="2400" b="1" dirty="0" smtClean="0">
                <a:solidFill>
                  <a:schemeClr val="folHlink"/>
                </a:solidFill>
              </a:rPr>
              <a:t>什么是瑞利散射和拉曼散射？改变激发光的波长能避免其</a:t>
            </a:r>
            <a:r>
              <a:rPr kumimoji="1" lang="zh-CN" altLang="en-US" sz="2400" b="1" dirty="0" smtClean="0">
                <a:solidFill>
                  <a:schemeClr val="folHlink"/>
                </a:solidFill>
              </a:rPr>
              <a:t>干扰</a:t>
            </a:r>
            <a:endParaRPr kumimoji="1" lang="zh-CN" altLang="en-US" sz="2400" b="1" dirty="0" smtClean="0">
              <a:solidFill>
                <a:schemeClr val="folHlink"/>
              </a:solidFill>
            </a:endParaRPr>
          </a:p>
          <a:p>
            <a:pPr lvl="1" eaLnBrk="1" hangingPunct="1">
              <a:lnSpc>
                <a:spcPct val="120000"/>
              </a:lnSpc>
              <a:buFont typeface="Wingdings" panose="05000000000000000000" pitchFamily="2" charset="2"/>
              <a:buChar char="Ø"/>
            </a:pPr>
            <a:r>
              <a:rPr kumimoji="1" lang="zh-CN" altLang="en-US" sz="2400" b="1" dirty="0" smtClean="0"/>
              <a:t>激发光照的影响：光分解</a:t>
            </a:r>
            <a:endParaRPr kumimoji="1" lang="en-US" altLang="zh-CN" sz="2400" b="1" dirty="0" smtClean="0"/>
          </a:p>
          <a:p>
            <a:pPr lvl="1" eaLnBrk="1" hangingPunct="1">
              <a:lnSpc>
                <a:spcPct val="120000"/>
              </a:lnSpc>
              <a:buFont typeface="Wingdings" panose="05000000000000000000" pitchFamily="2" charset="2"/>
              <a:buChar char="Ø"/>
            </a:pPr>
            <a:r>
              <a:rPr kumimoji="1" lang="zh-CN" altLang="en-US" sz="2400" b="1" dirty="0" smtClean="0"/>
              <a:t>内滤光作用：溶液中存在组分吸收激发或发射光</a:t>
            </a:r>
            <a:endParaRPr kumimoji="1" lang="en-US" altLang="zh-CN" sz="2400" dirty="0" smtClean="0"/>
          </a:p>
          <a:p>
            <a:pPr eaLnBrk="1" hangingPunct="1">
              <a:lnSpc>
                <a:spcPct val="120000"/>
              </a:lnSpc>
              <a:buFont typeface="Wingdings" panose="05000000000000000000" pitchFamily="2" charset="2"/>
              <a:buNone/>
            </a:pPr>
            <a:endParaRPr kumimoji="1" lang="en-US" altLang="zh-CN" b="1" dirty="0" smtClean="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213TGp_natural_light_v2">
  <a:themeElements>
    <a:clrScheme name="1_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1_213TGp_natural_light_v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9050" cap="rnd" cmpd="sng" algn="ctr">
          <a:solidFill>
            <a:schemeClr val="bg2"/>
          </a:solidFill>
          <a:prstDash val="sysDot"/>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bg1"/>
        </a:solidFill>
        <a:ln w="19050" cap="rnd" cmpd="sng" algn="ctr">
          <a:solidFill>
            <a:schemeClr val="bg2"/>
          </a:solidFill>
          <a:prstDash val="sysDot"/>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1_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1_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1_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5338</TotalTime>
  <Words>583</Words>
  <Application>Microsoft Office PowerPoint</Application>
  <PresentationFormat>自定义</PresentationFormat>
  <Paragraphs>111</Paragraphs>
  <Slides>10</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3" baseType="lpstr">
      <vt:lpstr>GungsuhChe</vt:lpstr>
      <vt:lpstr>黑体</vt:lpstr>
      <vt:lpstr>华文行楷</vt:lpstr>
      <vt:lpstr>楷体_GB2312</vt:lpstr>
      <vt:lpstr>宋体</vt:lpstr>
      <vt:lpstr>Arial</vt:lpstr>
      <vt:lpstr>Rockwell Extra Bold</vt:lpstr>
      <vt:lpstr>Symbol</vt:lpstr>
      <vt:lpstr>Tahoma</vt:lpstr>
      <vt:lpstr>Times New Roman</vt:lpstr>
      <vt:lpstr>Wingdings</vt:lpstr>
      <vt:lpstr>1_213TGp_natural_light_v2</vt:lpstr>
      <vt:lpstr>Equation</vt:lpstr>
      <vt:lpstr>仪器分析 --分子发光分析</vt:lpstr>
      <vt:lpstr>PowerPoint 演示文稿</vt:lpstr>
      <vt:lpstr>3.荧光的产生与分子结构的关系</vt:lpstr>
      <vt:lpstr>（2）荧光与分子结构的关系</vt:lpstr>
      <vt:lpstr>PowerPoint 演示文稿</vt:lpstr>
      <vt:lpstr>PowerPoint 演示文稿</vt:lpstr>
      <vt:lpstr>4.影响荧光强度的外部因素</vt:lpstr>
      <vt:lpstr>PowerPoint 演示文稿</vt:lpstr>
      <vt:lpstr>PowerPoint 演示文稿</vt:lpstr>
      <vt:lpstr>PowerPoint 演示文稿</vt:lpstr>
    </vt:vector>
  </TitlesOfParts>
  <Company>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1 绪  论 </dc:title>
  <dc:creator>FH-2</dc:creator>
  <cp:lastModifiedBy>yiping du</cp:lastModifiedBy>
  <cp:revision>281</cp:revision>
  <dcterms:created xsi:type="dcterms:W3CDTF">2001-09-11T08:37:22Z</dcterms:created>
  <dcterms:modified xsi:type="dcterms:W3CDTF">2020-06-19T02:45:08Z</dcterms:modified>
</cp:coreProperties>
</file>