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1" r:id="rId2"/>
    <p:sldId id="542" r:id="rId3"/>
    <p:sldId id="543" r:id="rId4"/>
    <p:sldId id="545" r:id="rId5"/>
    <p:sldId id="546" r:id="rId6"/>
    <p:sldId id="547" r:id="rId7"/>
    <p:sldId id="548" r:id="rId8"/>
    <p:sldId id="549" r:id="rId9"/>
    <p:sldId id="550" r:id="rId10"/>
    <p:sldId id="664" r:id="rId11"/>
    <p:sldId id="5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F10AF-526D-46F8-AEBD-27902CDE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0020F-4C1E-4E91-83C4-49FA0C893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75D24-5EBF-4078-89EB-1429AAC8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A2C29-7E47-47E4-8980-3D8665C8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1B81B-32C2-47EF-88E1-F8E95F54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9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67BD1-BF30-441E-9E80-360F7E1D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456D0-22E4-425D-91F2-4315A229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F62-C22D-47C6-BA53-0A56B48F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880FE-F641-485C-AA13-86B1F133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702E-639C-4257-A5B3-81262FE9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29B34-0AEA-43A3-9CDA-E259CA391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42FCE-7760-45DE-8F58-2A2DBBED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1259C-57EB-4CB0-9344-6AED82E7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16C4F-D08E-43A0-93F4-CFB1403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B8A10-CF08-406F-8600-FE4D2B1B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21355-4446-4475-91DE-E645274E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6BCF-BB5D-4BDA-9C33-E2E4F2EA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CBF2-9C4F-4BEF-834E-A33F3906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4A5A-FD99-4742-8305-49A212DD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BF7BF-C4D7-46A9-9122-E9A384E7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A08D-583E-4403-8E7C-31444D5C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C928-DABE-4A12-B228-D854E023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E06DA-B6B1-46D9-B2F1-30D395EA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66DAA-84CA-4EDA-A5BC-CEA2CE4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93723-7B43-4B60-8843-14CC19D3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D9BC-5CD5-459B-BB5C-6AA5814B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BFBF6-C962-448F-AD68-DE3590CFA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AFC81-2120-458E-87D0-40811E46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77DC6-913D-4B6B-991E-6007BBB6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6BAEA-C9BB-4120-96F8-4C842153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59D31-312B-4CFB-B922-4BDD6A9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0340-BCE7-4988-A4C8-FD0FED66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61FD-D3AF-4523-B9EC-FEBC18B6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58EAA-032D-49AE-A8D3-7979A1B32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2F97AD-2F47-4655-8B27-96B2F23A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0BB12-F326-45A0-9332-F24E29135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BCF12-7D4A-475E-B9D7-84EDBC27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0318C-8A0A-4FBF-B441-9898280C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DCE51-299F-4723-928C-24C71E4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6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FD84-586E-4B72-80E5-63BA25D0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8BEB3-2E25-404A-8106-74D9A5B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CAED5-CA46-41BC-AC15-8A269956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63C941-8AE5-471E-A6F4-EB813D37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BA8E7B-0A73-417C-BBDB-A3D61720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C396E-4597-4D56-9D99-77D0FC4C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C6B4F-56C1-4822-A4A9-1111BA95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2EF7-B92E-4DDE-AC67-3327997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2EE8F-5025-4A19-8D8A-76D55D7F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67238-F20C-4A85-B5A8-DAA5729A1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6A495-422D-4AC9-9125-C76833B7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A938B-C796-4127-B68A-29FED93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ABF01-58AC-41A0-AB77-9D268247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D5A35-4634-42F6-8B58-44588A6F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57064-11BB-492E-A353-D9D621C3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8FC52-C41E-4386-AAA5-F9150836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F37FB-E9FD-4D68-AC55-2CC4989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B38EF-109C-435D-8394-CF1F7E09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A279A-1422-4C7F-A41E-434F0153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D7970B-27CC-436D-80F6-49E80BB1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10F24-76A4-4333-A7A4-F67DF23A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EEE83-3742-4546-8D9B-F29A0BCA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549-F22D-4964-ADFF-DB795EAD555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0A504-8003-499E-A758-6A46C324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5C7E5-49F6-465B-BB2A-6367B80D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D75D-C0FE-4FBD-B4BC-CB58178B1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040E756-5E4C-48C1-BE72-C2908CC7982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26503" y="1550504"/>
            <a:ext cx="7738993" cy="322027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ea typeface="隶书" panose="02010509060101010101" pitchFamily="49" charset="-122"/>
              </a:rPr>
              <a:t>二、气相色谱固定相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800" b="1" dirty="0"/>
              <a:t>Stationary Phase</a:t>
            </a:r>
            <a:r>
              <a:rPr lang="en-US" altLang="zh-CN" sz="4800" dirty="0">
                <a:latin typeface="Times New Roman" panose="02020603050405020304" pitchFamily="18" charset="0"/>
              </a:rPr>
              <a:t>  </a:t>
            </a:r>
            <a:endParaRPr lang="zh-CN" altLang="en-US" sz="4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8"/>
    </mc:Choice>
    <mc:Fallback xmlns="">
      <p:transition spd="slow" advTm="22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E786A07-A59E-4D8E-A419-E16D5A3DDA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692150"/>
            <a:ext cx="7924800" cy="6413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ea typeface="隶书" panose="02010509060101010101" pitchFamily="49" charset="-122"/>
              </a:rPr>
              <a:t>组分与固定液之间的相互作用力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6A14E2C-F57B-4522-8B6A-65D8CA5E152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82863" y="1654175"/>
            <a:ext cx="7189787" cy="462438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静电力（定向力）：</a:t>
            </a:r>
          </a:p>
          <a:p>
            <a:pPr algn="just">
              <a:lnSpc>
                <a:spcPct val="130000"/>
              </a:lnSpc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存在于极性组分与极性固定液之间</a:t>
            </a:r>
          </a:p>
          <a:p>
            <a:pPr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诱导力</a:t>
            </a:r>
          </a:p>
          <a:p>
            <a:pPr algn="just">
              <a:lnSpc>
                <a:spcPct val="130000"/>
              </a:lnSpc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存在于非极性组分与极性固定液之间</a:t>
            </a:r>
          </a:p>
          <a:p>
            <a:pPr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色散力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色散力与沸点成正比，任何物质间都有色散力</a:t>
            </a:r>
          </a:p>
          <a:p>
            <a:pPr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氢键力</a:t>
            </a:r>
          </a:p>
          <a:p>
            <a:pPr marL="0" indent="0"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存在于具有特殊官能团的组分和固定液之间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5866A036-013F-4DCF-9E02-11D387F5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0527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92D7DA5C-2BDD-4A61-81E2-27476239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30718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738"/>
    </mc:Choice>
    <mc:Fallback xmlns="">
      <p:transition spd="slow" advTm="191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707E8-6AB1-4182-90ED-2C24FFF5FAC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51088" y="549275"/>
            <a:ext cx="7859712" cy="1143000"/>
          </a:xfrm>
        </p:spPr>
        <p:txBody>
          <a:bodyPr/>
          <a:lstStyle/>
          <a:p>
            <a:pPr algn="l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>
                <a:solidFill>
                  <a:srgbClr val="EC5C22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>
                <a:solidFill>
                  <a:srgbClr val="EC5C22"/>
                </a:solidFill>
                <a:ea typeface="隶书" panose="02010509060101010101" pitchFamily="49" charset="-122"/>
              </a:rPr>
              <a:t>固定液的选择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BFF4962-BA7D-4325-B182-61EC3B676B4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351088" y="1628775"/>
            <a:ext cx="8368494" cy="3886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固定液的选择原则</a:t>
            </a:r>
          </a:p>
          <a:p>
            <a:pPr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一般是根据</a:t>
            </a:r>
            <a:r>
              <a:rPr lang="zh-CN" altLang="en-US" sz="3200" dirty="0"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相似相溶</a:t>
            </a:r>
            <a:r>
              <a:rPr lang="zh-CN" altLang="en-US" sz="3200" dirty="0"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的原则进行，即固定液与被测物组分在性质上有某些相似时，其溶解度就大，即作用力大，保留时间越长。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54"/>
    </mc:Choice>
    <mc:Fallback xmlns="">
      <p:transition spd="slow" advTm="86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592E434-84DD-4F63-99BE-CE16C1CF6AF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47827" y="1113183"/>
            <a:ext cx="8229600" cy="842087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气固色谱固定相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A1C6AB8-BCCD-4690-BFC6-A3020549C5C9}"/>
              </a:ext>
            </a:extLst>
          </p:cNvPr>
          <p:cNvGrpSpPr>
            <a:grpSpLocks/>
          </p:cNvGrpSpPr>
          <p:nvPr/>
        </p:nvGrpSpPr>
        <p:grpSpPr bwMode="auto">
          <a:xfrm>
            <a:off x="892955" y="2070109"/>
            <a:ext cx="10755705" cy="4126319"/>
            <a:chOff x="0" y="0"/>
            <a:chExt cx="4045" cy="3118"/>
          </a:xfrm>
        </p:grpSpPr>
        <p:grpSp>
          <p:nvGrpSpPr>
            <p:cNvPr id="162820" name="Group 4">
              <a:extLst>
                <a:ext uri="{FF2B5EF4-FFF2-40B4-BE49-F238E27FC236}">
                  <a16:creationId xmlns:a16="http://schemas.microsoft.com/office/drawing/2014/main" id="{14132A82-8CC3-40B1-BF4F-F23A5F601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4039" cy="3112"/>
              <a:chOff x="0" y="0"/>
              <a:chExt cx="4039" cy="3112"/>
            </a:xfrm>
          </p:grpSpPr>
          <p:grpSp>
            <p:nvGrpSpPr>
              <p:cNvPr id="162822" name="Group 5">
                <a:extLst>
                  <a:ext uri="{FF2B5EF4-FFF2-40B4-BE49-F238E27FC236}">
                    <a16:creationId xmlns:a16="http://schemas.microsoft.com/office/drawing/2014/main" id="{53615329-7206-4612-97A2-3E544A397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81" cy="461"/>
                <a:chOff x="0" y="0"/>
                <a:chExt cx="381" cy="461"/>
              </a:xfrm>
            </p:grpSpPr>
            <p:sp>
              <p:nvSpPr>
                <p:cNvPr id="162865" name="Rectangle 6">
                  <a:extLst>
                    <a:ext uri="{FF2B5EF4-FFF2-40B4-BE49-F238E27FC236}">
                      <a16:creationId xmlns:a16="http://schemas.microsoft.com/office/drawing/2014/main" id="{C2385A89-7E6D-42FC-90EF-1EA6A427D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5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+mj-lt"/>
                      <a:ea typeface="+mj-ea"/>
                    </a:rPr>
                    <a:t>类</a:t>
                  </a:r>
                  <a:endParaRPr lang="zh-CN" altLang="en-US" sz="2400" dirty="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4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66" name="Rectangle 7">
                  <a:extLst>
                    <a:ext uri="{FF2B5EF4-FFF2-40B4-BE49-F238E27FC236}">
                      <a16:creationId xmlns:a16="http://schemas.microsoft.com/office/drawing/2014/main" id="{1AEFB719-EE82-4C58-BA26-9B2FE34B6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1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3" name="Group 8">
                <a:extLst>
                  <a:ext uri="{FF2B5EF4-FFF2-40B4-BE49-F238E27FC236}">
                    <a16:creationId xmlns:a16="http://schemas.microsoft.com/office/drawing/2014/main" id="{FBD95471-F322-491A-8395-AB46E54F8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0"/>
                <a:ext cx="800" cy="461"/>
                <a:chOff x="0" y="0"/>
                <a:chExt cx="800" cy="461"/>
              </a:xfrm>
            </p:grpSpPr>
            <p:sp>
              <p:nvSpPr>
                <p:cNvPr id="162863" name="Rectangle 9">
                  <a:extLst>
                    <a:ext uri="{FF2B5EF4-FFF2-40B4-BE49-F238E27FC236}">
                      <a16:creationId xmlns:a16="http://schemas.microsoft.com/office/drawing/2014/main" id="{271B26FB-DA08-4CC2-BCEE-9E1BEC79C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14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名称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64" name="Rectangle 10">
                  <a:extLst>
                    <a:ext uri="{FF2B5EF4-FFF2-40B4-BE49-F238E27FC236}">
                      <a16:creationId xmlns:a16="http://schemas.microsoft.com/office/drawing/2014/main" id="{F5313AAB-2F70-4E70-88FF-CBC3CD63CE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4" name="Group 11">
                <a:extLst>
                  <a:ext uri="{FF2B5EF4-FFF2-40B4-BE49-F238E27FC236}">
                    <a16:creationId xmlns:a16="http://schemas.microsoft.com/office/drawing/2014/main" id="{DC5506F5-6797-4D12-9B0C-BC0F6CA30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0"/>
                <a:ext cx="2858" cy="461"/>
                <a:chOff x="0" y="0"/>
                <a:chExt cx="2858" cy="461"/>
              </a:xfrm>
            </p:grpSpPr>
            <p:sp>
              <p:nvSpPr>
                <p:cNvPr id="162861" name="Rectangle 12">
                  <a:extLst>
                    <a:ext uri="{FF2B5EF4-FFF2-40B4-BE49-F238E27FC236}">
                      <a16:creationId xmlns:a16="http://schemas.microsoft.com/office/drawing/2014/main" id="{9E2A8ED8-EE05-4A1E-A66A-D686656A8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+mj-lt"/>
                      <a:ea typeface="+mj-ea"/>
                    </a:rPr>
                    <a:t>分离对象</a:t>
                  </a:r>
                  <a:endParaRPr lang="zh-CN" altLang="en-US" sz="2400" dirty="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62" name="Rectangle 13">
                  <a:extLst>
                    <a:ext uri="{FF2B5EF4-FFF2-40B4-BE49-F238E27FC236}">
                      <a16:creationId xmlns:a16="http://schemas.microsoft.com/office/drawing/2014/main" id="{2FA25D87-4C84-49DF-B75D-7009D3E72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5" name="Group 14">
                <a:extLst>
                  <a:ext uri="{FF2B5EF4-FFF2-40B4-BE49-F238E27FC236}">
                    <a16:creationId xmlns:a16="http://schemas.microsoft.com/office/drawing/2014/main" id="{9DEDDC88-4EFA-4E6E-85AC-07CF7BD37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61"/>
                <a:ext cx="381" cy="2017"/>
                <a:chOff x="0" y="0"/>
                <a:chExt cx="381" cy="2017"/>
              </a:xfrm>
            </p:grpSpPr>
            <p:sp>
              <p:nvSpPr>
                <p:cNvPr id="162859" name="Rectangle 15">
                  <a:extLst>
                    <a:ext uri="{FF2B5EF4-FFF2-40B4-BE49-F238E27FC236}">
                      <a16:creationId xmlns:a16="http://schemas.microsoft.com/office/drawing/2014/main" id="{E1A7B05E-4F1C-4447-9A06-943BD649A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5" cy="20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吸附剂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60" name="Rectangle 16">
                  <a:extLst>
                    <a:ext uri="{FF2B5EF4-FFF2-40B4-BE49-F238E27FC236}">
                      <a16:creationId xmlns:a16="http://schemas.microsoft.com/office/drawing/2014/main" id="{F02904C9-DD31-41EC-B07E-1E5B95ED4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1" cy="20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6" name="Group 17">
                <a:extLst>
                  <a:ext uri="{FF2B5EF4-FFF2-40B4-BE49-F238E27FC236}">
                    <a16:creationId xmlns:a16="http://schemas.microsoft.com/office/drawing/2014/main" id="{68FCA47B-7646-4821-86A3-9D9486BA8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461"/>
                <a:ext cx="800" cy="461"/>
                <a:chOff x="0" y="0"/>
                <a:chExt cx="800" cy="461"/>
              </a:xfrm>
            </p:grpSpPr>
            <p:sp>
              <p:nvSpPr>
                <p:cNvPr id="162857" name="Rectangle 18">
                  <a:extLst>
                    <a:ext uri="{FF2B5EF4-FFF2-40B4-BE49-F238E27FC236}">
                      <a16:creationId xmlns:a16="http://schemas.microsoft.com/office/drawing/2014/main" id="{CE0B6CFC-5891-416F-9A0B-20C15E345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14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+mj-lt"/>
                      <a:ea typeface="+mj-ea"/>
                    </a:rPr>
                    <a:t>碳吸附剂</a:t>
                  </a:r>
                  <a:endParaRPr lang="zh-CN" altLang="en-US" sz="2400" dirty="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4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58" name="Rectangle 19">
                  <a:extLst>
                    <a:ext uri="{FF2B5EF4-FFF2-40B4-BE49-F238E27FC236}">
                      <a16:creationId xmlns:a16="http://schemas.microsoft.com/office/drawing/2014/main" id="{CEAA3895-7110-4C1E-BBCD-249E60608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7" name="Group 20">
                <a:extLst>
                  <a:ext uri="{FF2B5EF4-FFF2-40B4-BE49-F238E27FC236}">
                    <a16:creationId xmlns:a16="http://schemas.microsoft.com/office/drawing/2014/main" id="{047702AA-BC14-42DA-9102-4D3423E94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461"/>
                <a:ext cx="2858" cy="461"/>
                <a:chOff x="0" y="0"/>
                <a:chExt cx="2858" cy="461"/>
              </a:xfrm>
            </p:grpSpPr>
            <p:sp>
              <p:nvSpPr>
                <p:cNvPr id="162855" name="Rectangle 21">
                  <a:extLst>
                    <a:ext uri="{FF2B5EF4-FFF2-40B4-BE49-F238E27FC236}">
                      <a16:creationId xmlns:a16="http://schemas.microsoft.com/office/drawing/2014/main" id="{A9D4B77B-FDAF-4109-ADC9-EA2697090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永久性气体和低沸点烃类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56" name="Rectangle 22">
                  <a:extLst>
                    <a:ext uri="{FF2B5EF4-FFF2-40B4-BE49-F238E27FC236}">
                      <a16:creationId xmlns:a16="http://schemas.microsoft.com/office/drawing/2014/main" id="{3D570816-172D-4B89-8270-F71BF15E9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8" name="Group 23">
                <a:extLst>
                  <a:ext uri="{FF2B5EF4-FFF2-40B4-BE49-F238E27FC236}">
                    <a16:creationId xmlns:a16="http://schemas.microsoft.com/office/drawing/2014/main" id="{4DA63B9C-CCDE-456D-9A3A-92A5D5139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922"/>
                <a:ext cx="800" cy="461"/>
                <a:chOff x="0" y="0"/>
                <a:chExt cx="800" cy="461"/>
              </a:xfrm>
            </p:grpSpPr>
            <p:sp>
              <p:nvSpPr>
                <p:cNvPr id="162853" name="Rectangle 24">
                  <a:extLst>
                    <a:ext uri="{FF2B5EF4-FFF2-40B4-BE49-F238E27FC236}">
                      <a16:creationId xmlns:a16="http://schemas.microsoft.com/office/drawing/2014/main" id="{FCEAEB9D-7AB5-4E2D-8A2A-7E72099F6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14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硅胶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54" name="Rectangle 25">
                  <a:extLst>
                    <a:ext uri="{FF2B5EF4-FFF2-40B4-BE49-F238E27FC236}">
                      <a16:creationId xmlns:a16="http://schemas.microsoft.com/office/drawing/2014/main" id="{B306FFB3-C070-44A0-B4A5-435A0188B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29" name="Group 26">
                <a:extLst>
                  <a:ext uri="{FF2B5EF4-FFF2-40B4-BE49-F238E27FC236}">
                    <a16:creationId xmlns:a16="http://schemas.microsoft.com/office/drawing/2014/main" id="{30C44C0A-27E8-4CD5-ACCD-EF5C58C486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922"/>
                <a:ext cx="2858" cy="461"/>
                <a:chOff x="0" y="0"/>
                <a:chExt cx="2858" cy="461"/>
              </a:xfrm>
            </p:grpSpPr>
            <p:sp>
              <p:nvSpPr>
                <p:cNvPr id="162851" name="Rectangle 27">
                  <a:extLst>
                    <a:ext uri="{FF2B5EF4-FFF2-40B4-BE49-F238E27FC236}">
                      <a16:creationId xmlns:a16="http://schemas.microsoft.com/office/drawing/2014/main" id="{A4969112-821F-4AE4-B4EA-CA1FE598A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+mj-lt"/>
                      <a:ea typeface="+mj-ea"/>
                    </a:rPr>
                    <a:t>一般气体和低级烃</a:t>
                  </a:r>
                  <a:endParaRPr lang="zh-CN" altLang="en-US" sz="2400" dirty="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52" name="Rectangle 28">
                  <a:extLst>
                    <a:ext uri="{FF2B5EF4-FFF2-40B4-BE49-F238E27FC236}">
                      <a16:creationId xmlns:a16="http://schemas.microsoft.com/office/drawing/2014/main" id="{2EA2D271-1817-438A-B754-A8D6D7699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0" name="Group 29">
                <a:extLst>
                  <a:ext uri="{FF2B5EF4-FFF2-40B4-BE49-F238E27FC236}">
                    <a16:creationId xmlns:a16="http://schemas.microsoft.com/office/drawing/2014/main" id="{36126CE4-A01A-434A-A996-EFC84D144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1383"/>
                <a:ext cx="800" cy="634"/>
                <a:chOff x="0" y="0"/>
                <a:chExt cx="800" cy="634"/>
              </a:xfrm>
            </p:grpSpPr>
            <p:sp>
              <p:nvSpPr>
                <p:cNvPr id="162849" name="Rectangle 30">
                  <a:extLst>
                    <a:ext uri="{FF2B5EF4-FFF2-40B4-BE49-F238E27FC236}">
                      <a16:creationId xmlns:a16="http://schemas.microsoft.com/office/drawing/2014/main" id="{4082FE8E-940D-4C55-B45A-68F782C8C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14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氧化铝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50" name="Rectangle 31">
                  <a:extLst>
                    <a:ext uri="{FF2B5EF4-FFF2-40B4-BE49-F238E27FC236}">
                      <a16:creationId xmlns:a16="http://schemas.microsoft.com/office/drawing/2014/main" id="{A65D0FFB-8DB0-468C-B8CF-A452E1B1D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1" name="Group 32">
                <a:extLst>
                  <a:ext uri="{FF2B5EF4-FFF2-40B4-BE49-F238E27FC236}">
                    <a16:creationId xmlns:a16="http://schemas.microsoft.com/office/drawing/2014/main" id="{93817866-F9D1-461C-A7F5-9A3F446F2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1383"/>
                <a:ext cx="2858" cy="634"/>
                <a:chOff x="0" y="0"/>
                <a:chExt cx="2858" cy="634"/>
              </a:xfrm>
            </p:grpSpPr>
            <p:sp>
              <p:nvSpPr>
                <p:cNvPr id="162847" name="Rectangle 33">
                  <a:extLst>
                    <a:ext uri="{FF2B5EF4-FFF2-40B4-BE49-F238E27FC236}">
                      <a16:creationId xmlns:a16="http://schemas.microsoft.com/office/drawing/2014/main" id="{8B6291B6-6535-4CBD-A5AD-62277C088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烃类及</a:t>
                  </a:r>
                  <a:r>
                    <a:rPr lang="zh-CN" altLang="en-US" sz="2400" b="1">
                      <a:solidFill>
                        <a:schemeClr val="hlink"/>
                      </a:solidFill>
                      <a:latin typeface="+mj-lt"/>
                      <a:ea typeface="+mj-ea"/>
                    </a:rPr>
                    <a:t>有机异构体</a:t>
                  </a:r>
                  <a:r>
                    <a:rPr lang="zh-CN" altLang="en-US" sz="2400" b="1">
                      <a:latin typeface="+mj-lt"/>
                      <a:ea typeface="+mj-ea"/>
                    </a:rPr>
                    <a:t>，在低温下可分氢同位素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48" name="Rectangle 34">
                  <a:extLst>
                    <a:ext uri="{FF2B5EF4-FFF2-40B4-BE49-F238E27FC236}">
                      <a16:creationId xmlns:a16="http://schemas.microsoft.com/office/drawing/2014/main" id="{8C84B401-F497-4760-AE2B-D31CFC7D5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2" name="Group 35">
                <a:extLst>
                  <a:ext uri="{FF2B5EF4-FFF2-40B4-BE49-F238E27FC236}">
                    <a16:creationId xmlns:a16="http://schemas.microsoft.com/office/drawing/2014/main" id="{E4B4A584-2206-4C77-8F36-B28F133D36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2017"/>
                <a:ext cx="800" cy="461"/>
                <a:chOff x="0" y="0"/>
                <a:chExt cx="800" cy="461"/>
              </a:xfrm>
            </p:grpSpPr>
            <p:sp>
              <p:nvSpPr>
                <p:cNvPr id="162845" name="Rectangle 36">
                  <a:extLst>
                    <a:ext uri="{FF2B5EF4-FFF2-40B4-BE49-F238E27FC236}">
                      <a16:creationId xmlns:a16="http://schemas.microsoft.com/office/drawing/2014/main" id="{12901601-8A50-4B74-B4F6-95C9EEE95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14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分子筛</a:t>
                  </a:r>
                  <a:endParaRPr lang="zh-CN" altLang="en-US" sz="240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46" name="Rectangle 37">
                  <a:extLst>
                    <a:ext uri="{FF2B5EF4-FFF2-40B4-BE49-F238E27FC236}">
                      <a16:creationId xmlns:a16="http://schemas.microsoft.com/office/drawing/2014/main" id="{115BD7E3-40DF-43FF-A397-0ED99D5C8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3" name="Group 38">
                <a:extLst>
                  <a:ext uri="{FF2B5EF4-FFF2-40B4-BE49-F238E27FC236}">
                    <a16:creationId xmlns:a16="http://schemas.microsoft.com/office/drawing/2014/main" id="{E90ED326-E216-43A3-994E-8413008A2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2017"/>
                <a:ext cx="2858" cy="461"/>
                <a:chOff x="0" y="0"/>
                <a:chExt cx="2858" cy="461"/>
              </a:xfrm>
            </p:grpSpPr>
            <p:sp>
              <p:nvSpPr>
                <p:cNvPr id="162843" name="Rectangle 39">
                  <a:extLst>
                    <a:ext uri="{FF2B5EF4-FFF2-40B4-BE49-F238E27FC236}">
                      <a16:creationId xmlns:a16="http://schemas.microsoft.com/office/drawing/2014/main" id="{6E507114-12E1-4CE4-B03A-C3DDC7632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+mj-lt"/>
                      <a:ea typeface="+mj-ea"/>
                    </a:rPr>
                    <a:t>特别适合</a:t>
                  </a:r>
                  <a:r>
                    <a:rPr lang="zh-CN" altLang="en-US" sz="2400" b="1" dirty="0">
                      <a:solidFill>
                        <a:schemeClr val="hlink"/>
                      </a:solidFill>
                      <a:latin typeface="+mj-lt"/>
                      <a:ea typeface="+mj-ea"/>
                    </a:rPr>
                    <a:t>永久气体和惰性气体</a:t>
                  </a:r>
                  <a:r>
                    <a:rPr lang="zh-CN" altLang="en-US" sz="2400" b="1" dirty="0">
                      <a:latin typeface="+mj-lt"/>
                      <a:ea typeface="+mj-ea"/>
                    </a:rPr>
                    <a:t>分离</a:t>
                  </a:r>
                  <a:endParaRPr lang="zh-CN" altLang="en-US" sz="2400" dirty="0">
                    <a:latin typeface="+mj-lt"/>
                    <a:ea typeface="+mj-ea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4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44" name="Rectangle 40">
                  <a:extLst>
                    <a:ext uri="{FF2B5EF4-FFF2-40B4-BE49-F238E27FC236}">
                      <a16:creationId xmlns:a16="http://schemas.microsoft.com/office/drawing/2014/main" id="{A136362C-8840-40A0-A7E7-2EDD014F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4" name="Group 41">
                <a:extLst>
                  <a:ext uri="{FF2B5EF4-FFF2-40B4-BE49-F238E27FC236}">
                    <a16:creationId xmlns:a16="http://schemas.microsoft.com/office/drawing/2014/main" id="{DDD09B9D-B4D1-4C5B-8096-9558CD52B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78"/>
                <a:ext cx="381" cy="634"/>
                <a:chOff x="0" y="0"/>
                <a:chExt cx="381" cy="634"/>
              </a:xfrm>
            </p:grpSpPr>
            <p:sp>
              <p:nvSpPr>
                <p:cNvPr id="162841" name="Rectangle 42">
                  <a:extLst>
                    <a:ext uri="{FF2B5EF4-FFF2-40B4-BE49-F238E27FC236}">
                      <a16:creationId xmlns:a16="http://schemas.microsoft.com/office/drawing/2014/main" id="{AE6223B1-A5A3-486D-B1D9-3403FAE0E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5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360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latin typeface="+mj-lt"/>
                      <a:ea typeface="+mj-ea"/>
                    </a:rPr>
                    <a:t>合成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>
                    <a:latin typeface="+mj-lt"/>
                    <a:ea typeface="+mj-ea"/>
                  </a:endParaRPr>
                </a:p>
              </p:txBody>
            </p:sp>
            <p:sp>
              <p:nvSpPr>
                <p:cNvPr id="162842" name="Rectangle 43">
                  <a:extLst>
                    <a:ext uri="{FF2B5EF4-FFF2-40B4-BE49-F238E27FC236}">
                      <a16:creationId xmlns:a16="http://schemas.microsoft.com/office/drawing/2014/main" id="{87E4FE44-1E94-4088-A8F4-7B92BFA46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1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5" name="Group 44">
                <a:extLst>
                  <a:ext uri="{FF2B5EF4-FFF2-40B4-BE49-F238E27FC236}">
                    <a16:creationId xmlns:a16="http://schemas.microsoft.com/office/drawing/2014/main" id="{598254C2-B563-4B77-AF6F-829717734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2478"/>
                <a:ext cx="800" cy="634"/>
                <a:chOff x="0" y="0"/>
                <a:chExt cx="800" cy="634"/>
              </a:xfrm>
            </p:grpSpPr>
            <p:sp>
              <p:nvSpPr>
                <p:cNvPr id="162839" name="Rectangle 45">
                  <a:extLst>
                    <a:ext uri="{FF2B5EF4-FFF2-40B4-BE49-F238E27FC236}">
                      <a16:creationId xmlns:a16="http://schemas.microsoft.com/office/drawing/2014/main" id="{6D096280-DA4E-4751-AF04-725E5565F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0"/>
                  <a:ext cx="754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44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+mj-lt"/>
                      <a:ea typeface="+mj-ea"/>
                    </a:rPr>
                    <a:t>高分子多孔小球</a:t>
                  </a:r>
                  <a:endParaRPr lang="zh-CN" altLang="en-US" sz="20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40" name="Rectangle 46">
                  <a:extLst>
                    <a:ext uri="{FF2B5EF4-FFF2-40B4-BE49-F238E27FC236}">
                      <a16:creationId xmlns:a16="http://schemas.microsoft.com/office/drawing/2014/main" id="{3BBC8D0A-9499-4AD9-B36D-26A1F68AF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162836" name="Group 47">
                <a:extLst>
                  <a:ext uri="{FF2B5EF4-FFF2-40B4-BE49-F238E27FC236}">
                    <a16:creationId xmlns:a16="http://schemas.microsoft.com/office/drawing/2014/main" id="{84C2387C-D118-4F7F-B8F7-CCC7B3DDA8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" y="2478"/>
                <a:ext cx="2858" cy="634"/>
                <a:chOff x="0" y="0"/>
                <a:chExt cx="2858" cy="634"/>
              </a:xfrm>
            </p:grpSpPr>
            <p:sp>
              <p:nvSpPr>
                <p:cNvPr id="162837" name="Rectangle 48">
                  <a:extLst>
                    <a:ext uri="{FF2B5EF4-FFF2-40B4-BE49-F238E27FC236}">
                      <a16:creationId xmlns:a16="http://schemas.microsoft.com/office/drawing/2014/main" id="{55FDAD5A-8C64-48D8-A26D-860A220D8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72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440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solidFill>
                        <a:schemeClr val="hlink"/>
                      </a:solidFill>
                      <a:latin typeface="+mj-lt"/>
                      <a:ea typeface="+mj-ea"/>
                    </a:rPr>
                    <a:t>分离气体和液体中的水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CO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CO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2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CH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4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，低级醇，以及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H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2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S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SO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2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NH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3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，</a:t>
                  </a:r>
                  <a:r>
                    <a:rPr lang="en-US" altLang="zh-CN" sz="2000" b="1" dirty="0">
                      <a:latin typeface="+mj-lt"/>
                      <a:ea typeface="+mj-ea"/>
                    </a:rPr>
                    <a:t>NO</a:t>
                  </a:r>
                  <a:r>
                    <a:rPr lang="en-US" altLang="zh-CN" sz="2000" b="1" baseline="-30000" dirty="0">
                      <a:latin typeface="+mj-lt"/>
                      <a:ea typeface="+mj-ea"/>
                    </a:rPr>
                    <a:t>2</a:t>
                  </a:r>
                  <a:r>
                    <a:rPr lang="zh-CN" altLang="en-US" sz="2000" b="1" dirty="0">
                      <a:latin typeface="+mj-lt"/>
                      <a:ea typeface="+mj-ea"/>
                    </a:rPr>
                    <a:t>等</a:t>
                  </a:r>
                  <a:endParaRPr lang="zh-CN" altLang="en-US" sz="2000" dirty="0">
                    <a:latin typeface="+mj-lt"/>
                    <a:ea typeface="+mj-ea"/>
                  </a:endParaRPr>
                </a:p>
              </p:txBody>
            </p:sp>
            <p:sp>
              <p:nvSpPr>
                <p:cNvPr id="162838" name="Rectangle 49">
                  <a:extLst>
                    <a:ext uri="{FF2B5EF4-FFF2-40B4-BE49-F238E27FC236}">
                      <a16:creationId xmlns:a16="http://schemas.microsoft.com/office/drawing/2014/main" id="{79CD33C8-EB2F-4DEC-9170-074CBB703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58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3600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+mj-lt"/>
                    <a:ea typeface="+mj-ea"/>
                  </a:endParaRPr>
                </a:p>
              </p:txBody>
            </p:sp>
          </p:grpSp>
        </p:grpSp>
        <p:sp>
          <p:nvSpPr>
            <p:cNvPr id="162821" name="Rectangle 50">
              <a:extLst>
                <a:ext uri="{FF2B5EF4-FFF2-40B4-BE49-F238E27FC236}">
                  <a16:creationId xmlns:a16="http://schemas.microsoft.com/office/drawing/2014/main" id="{5443470A-332B-4B43-A790-20C2874B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45" cy="311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360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+mj-lt"/>
                <a:ea typeface="+mj-ea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2D12A86-251D-424D-8470-815926885F2E}"/>
              </a:ext>
            </a:extLst>
          </p:cNvPr>
          <p:cNvSpPr/>
          <p:nvPr/>
        </p:nvSpPr>
        <p:spPr>
          <a:xfrm>
            <a:off x="1015270" y="401282"/>
            <a:ext cx="11073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根据固定相形态的不同，可分为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气固色谱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气液色谱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两类</a:t>
            </a:r>
            <a:endParaRPr lang="zh-CN" altLang="en-US" sz="3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77E69D5-9630-4857-804D-A990D5636AF6}"/>
              </a:ext>
            </a:extLst>
          </p:cNvPr>
          <p:cNvSpPr/>
          <p:nvPr/>
        </p:nvSpPr>
        <p:spPr>
          <a:xfrm>
            <a:off x="3926889" y="2619683"/>
            <a:ext cx="4103928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8EA059D-0D62-4E92-A38D-73B72DF3AC39}"/>
              </a:ext>
            </a:extLst>
          </p:cNvPr>
          <p:cNvSpPr/>
          <p:nvPr/>
        </p:nvSpPr>
        <p:spPr>
          <a:xfrm>
            <a:off x="3926889" y="3248987"/>
            <a:ext cx="4103928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52B9FB0-65A8-48E4-B64B-A7BB54223467}"/>
              </a:ext>
            </a:extLst>
          </p:cNvPr>
          <p:cNvSpPr/>
          <p:nvPr/>
        </p:nvSpPr>
        <p:spPr>
          <a:xfrm>
            <a:off x="4147586" y="3974715"/>
            <a:ext cx="6361387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650021A-2AF5-4390-8523-2BECF8557A0C}"/>
              </a:ext>
            </a:extLst>
          </p:cNvPr>
          <p:cNvSpPr/>
          <p:nvPr/>
        </p:nvSpPr>
        <p:spPr>
          <a:xfrm>
            <a:off x="3802259" y="4700443"/>
            <a:ext cx="6361387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DB0FFDF-9863-4AD4-BE6F-0DAC19BDFEA2}"/>
              </a:ext>
            </a:extLst>
          </p:cNvPr>
          <p:cNvSpPr/>
          <p:nvPr/>
        </p:nvSpPr>
        <p:spPr>
          <a:xfrm>
            <a:off x="3818213" y="5310524"/>
            <a:ext cx="3682517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25"/>
    </mc:Choice>
    <mc:Fallback xmlns="">
      <p:transition spd="slow" advTm="103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C380657-9585-4A84-94B8-7A0F1F45F0C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03391" y="46960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气液色谱固定相（担体</a:t>
            </a: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固定液）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6AF00D-0F0B-4D6F-8452-8016DF9CB488}"/>
              </a:ext>
            </a:extLst>
          </p:cNvPr>
          <p:cNvSpPr/>
          <p:nvPr/>
        </p:nvSpPr>
        <p:spPr>
          <a:xfrm>
            <a:off x="1715887" y="173638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）担体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948D07-D1A2-4615-8754-A3C8233BCC2F}"/>
              </a:ext>
            </a:extLst>
          </p:cNvPr>
          <p:cNvSpPr/>
          <p:nvPr/>
        </p:nvSpPr>
        <p:spPr>
          <a:xfrm>
            <a:off x="2846966" y="2506492"/>
            <a:ext cx="6096000" cy="35594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对担体的要求</a:t>
            </a:r>
          </a:p>
          <a:p>
            <a:pPr lvl="1">
              <a:lnSpc>
                <a:spcPct val="120000"/>
              </a:lnSpc>
              <a:buClr>
                <a:srgbClr val="3AA84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表面积大</a:t>
            </a:r>
          </a:p>
          <a:p>
            <a:pPr lvl="1">
              <a:lnSpc>
                <a:spcPct val="120000"/>
              </a:lnSpc>
              <a:buClr>
                <a:srgbClr val="3AA84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化学惰性</a:t>
            </a:r>
          </a:p>
          <a:p>
            <a:pPr lvl="1">
              <a:lnSpc>
                <a:spcPct val="120000"/>
              </a:lnSpc>
              <a:buClr>
                <a:srgbClr val="3AA84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热稳定性好，机械强度高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3AA84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颗粒细小、均匀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93"/>
    </mc:Choice>
    <mc:Fallback xmlns="">
      <p:transition spd="slow" advTm="74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7C43A441-5956-4DAC-AD99-9A12595DDB0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00375" y="476250"/>
            <a:ext cx="5589588" cy="64135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硅藻土型担体（</a:t>
            </a: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graphicFrame>
        <p:nvGraphicFramePr>
          <p:cNvPr id="174083" name="Group 3">
            <a:extLst>
              <a:ext uri="{FF2B5EF4-FFF2-40B4-BE49-F238E27FC236}">
                <a16:creationId xmlns:a16="http://schemas.microsoft.com/office/drawing/2014/main" id="{A5BE7D3E-10B5-4FBB-BEA5-63284319F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78354"/>
              </p:ext>
            </p:extLst>
          </p:nvPr>
        </p:nvGraphicFramePr>
        <p:xfrm>
          <a:off x="2424113" y="1341438"/>
          <a:ext cx="8154792" cy="4679953"/>
        </p:xfrm>
        <a:graphic>
          <a:graphicData uri="http://schemas.openxmlformats.org/drawingml/2006/table">
            <a:tbl>
              <a:tblPr/>
              <a:tblGrid>
                <a:gridCol w="383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物理性质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红色担体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白色担体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pH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6-7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7-8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实际密度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/g.ml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-1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2-2.6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2.20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填充密度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/ g.ml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-1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0.47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0.24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孔隙直径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/um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0.4-1.0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8-9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孔隙率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0.8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0.9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比表面积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/m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.g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-1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3.5-4.0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1-1.3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液相负荷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/%</a:t>
                      </a:r>
                    </a:p>
                  </a:txBody>
                  <a:tcPr marL="38100" marR="381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30-40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20-30</a:t>
                      </a:r>
                    </a:p>
                  </a:txBody>
                  <a:tcPr marL="38100" marR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F42157E2-A523-4C44-B199-EC90103EB875}"/>
              </a:ext>
            </a:extLst>
          </p:cNvPr>
          <p:cNvSpPr/>
          <p:nvPr/>
        </p:nvSpPr>
        <p:spPr>
          <a:xfrm>
            <a:off x="6852352" y="3561494"/>
            <a:ext cx="3475221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D38269-316E-470D-95DA-02884F455D7C}"/>
              </a:ext>
            </a:extLst>
          </p:cNvPr>
          <p:cNvSpPr/>
          <p:nvPr/>
        </p:nvSpPr>
        <p:spPr>
          <a:xfrm>
            <a:off x="6852352" y="4680163"/>
            <a:ext cx="3475221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6"/>
    </mc:Choice>
    <mc:Fallback xmlns="">
      <p:transition spd="slow" advTm="52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C5E45F6-2E9A-4649-82EC-CDF5679C703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94299" y="404814"/>
            <a:ext cx="8540750" cy="1044575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硅藻土型担体（</a:t>
            </a: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86A0A3B-7E95-4995-BC11-C3DEBA95D68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47446" y="1268414"/>
            <a:ext cx="9369084" cy="518477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红色担体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适合涂非极性固定液，分析非极性和弱极性样品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白色担体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适合涂渍极性固定液，分析极性样品。适合制备低含量的固定相。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担体表面的活性与去活</a:t>
            </a:r>
            <a:endParaRPr lang="zh-CN" altLang="en-US" sz="3200" b="1" dirty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酸洗、碱洗、硅烷化、釉化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42"/>
    </mc:Choice>
    <mc:Fallback xmlns="">
      <p:transition spd="slow" advTm="79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4AE26DE-527B-46EF-9118-D8A5007EFAA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82396" y="584200"/>
            <a:ext cx="8229600" cy="1044575"/>
          </a:xfrm>
        </p:spPr>
        <p:txBody>
          <a:bodyPr/>
          <a:lstStyle/>
          <a:p>
            <a:pPr eaLnBrk="1" hangingPunct="1"/>
            <a:r>
              <a:rPr lang="zh-CN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非硅藻土型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EA2ECEC-6751-4F5D-AC1A-789DE97F306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79650" y="1628775"/>
            <a:ext cx="7920038" cy="3886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聚四氟乙烯担体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表面惰性，耐腐蚀，适合于分离强极性化合物、腐蚀性化合物。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玻璃微球担体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表面积小，适合于低固定液含量，适合分离高沸点、强极性化合物。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76"/>
    </mc:Choice>
    <mc:Fallback xmlns="">
      <p:transition spd="slow" advTm="45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B5AAEF23-A4F1-4E2D-A00E-E09B94C8018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49145" y="618123"/>
            <a:ext cx="5832475" cy="792163"/>
          </a:xfrm>
        </p:spPr>
        <p:txBody>
          <a:bodyPr/>
          <a:lstStyle/>
          <a:p>
            <a:pPr algn="l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）固定液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12AAE5BF-4605-48C7-8F38-7649872E59B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855742" y="1628775"/>
            <a:ext cx="7613822" cy="441226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3200" dirty="0">
                <a:solidFill>
                  <a:srgbClr val="EC5C2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对固定液的要求</a:t>
            </a:r>
            <a:r>
              <a:rPr lang="zh-CN" altLang="en-US" sz="3200" b="1" dirty="0">
                <a:solidFill>
                  <a:srgbClr val="EC5C2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小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热稳定性好</a:t>
            </a:r>
          </a:p>
          <a:p>
            <a:pPr lvl="1"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可溶性好</a:t>
            </a:r>
          </a:p>
          <a:p>
            <a:pPr lvl="1"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化学稳定性好</a:t>
            </a:r>
          </a:p>
          <a:p>
            <a:pPr lvl="1" algn="just" eaLnBrk="1" hangingPunct="1">
              <a:lnSpc>
                <a:spcPct val="130000"/>
              </a:lnSpc>
              <a:buClr>
                <a:srgbClr val="3AA84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黏度小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10"/>
    </mc:Choice>
    <mc:Fallback xmlns="">
      <p:transition spd="slow" advTm="51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73A4DA5-A765-451B-8BB7-1E8236971B9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08214" y="692151"/>
            <a:ext cx="8180387" cy="1044575"/>
          </a:xfrm>
        </p:spPr>
        <p:txBody>
          <a:bodyPr/>
          <a:lstStyle/>
          <a:p>
            <a:pPr algn="l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>
                <a:solidFill>
                  <a:srgbClr val="EC5C2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rgbClr val="EC5C2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固定液分类及其应用</a:t>
            </a:r>
          </a:p>
        </p:txBody>
      </p:sp>
      <p:graphicFrame>
        <p:nvGraphicFramePr>
          <p:cNvPr id="178179" name="Group 3">
            <a:extLst>
              <a:ext uri="{FF2B5EF4-FFF2-40B4-BE49-F238E27FC236}">
                <a16:creationId xmlns:a16="http://schemas.microsoft.com/office/drawing/2014/main" id="{5044AF49-51D9-4C63-BC4A-72DC498F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55199"/>
              </p:ext>
            </p:extLst>
          </p:nvPr>
        </p:nvGraphicFramePr>
        <p:xfrm>
          <a:off x="1631852" y="1736726"/>
          <a:ext cx="9370477" cy="4828296"/>
        </p:xfrm>
        <a:graphic>
          <a:graphicData uri="http://schemas.openxmlformats.org/drawingml/2006/table">
            <a:tbl>
              <a:tblPr/>
              <a:tblGrid>
                <a:gridCol w="209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固定液类型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应用特点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固定液举例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烃类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最弱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非极性化合物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角鲨烷</a:t>
                      </a: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、阿匹松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硅油类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极性范围广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应用范围广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SE-30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、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SE-54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、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OV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聚乙二醇类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强极性化合物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PEG-20M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酯类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极性化合物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苯二甲酸二壬酯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FFAP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腈类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极性化合物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Β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,β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’—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氧二丙腈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特殊固定液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分离异构体</a:t>
                      </a: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有机皂土，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环糊精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76200" marR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1C7DA3AA-8008-4F5B-81C2-4FE2CFA9A4D2}"/>
              </a:ext>
            </a:extLst>
          </p:cNvPr>
          <p:cNvSpPr/>
          <p:nvPr/>
        </p:nvSpPr>
        <p:spPr>
          <a:xfrm>
            <a:off x="7510072" y="2390308"/>
            <a:ext cx="1229193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4C84BA-35FC-4361-8860-EB5E8C6FF7C0}"/>
              </a:ext>
            </a:extLst>
          </p:cNvPr>
          <p:cNvSpPr/>
          <p:nvPr/>
        </p:nvSpPr>
        <p:spPr>
          <a:xfrm>
            <a:off x="7510071" y="3043890"/>
            <a:ext cx="1229193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E11242-EF93-45DB-9D54-84556B422717}"/>
              </a:ext>
            </a:extLst>
          </p:cNvPr>
          <p:cNvSpPr/>
          <p:nvPr/>
        </p:nvSpPr>
        <p:spPr>
          <a:xfrm>
            <a:off x="7465099" y="3664580"/>
            <a:ext cx="1586460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0D44B0-D850-4BB9-93D2-D2D1E03C9A75}"/>
              </a:ext>
            </a:extLst>
          </p:cNvPr>
          <p:cNvSpPr/>
          <p:nvPr/>
        </p:nvSpPr>
        <p:spPr>
          <a:xfrm>
            <a:off x="9626182" y="4339137"/>
            <a:ext cx="1229193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1B38A6-7B0A-4F6B-B7E9-C1FF6DF682B3}"/>
              </a:ext>
            </a:extLst>
          </p:cNvPr>
          <p:cNvSpPr/>
          <p:nvPr/>
        </p:nvSpPr>
        <p:spPr>
          <a:xfrm>
            <a:off x="7465099" y="5051186"/>
            <a:ext cx="2407771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68170A-34C6-428D-B5C9-94F96217AD06}"/>
              </a:ext>
            </a:extLst>
          </p:cNvPr>
          <p:cNvSpPr/>
          <p:nvPr/>
        </p:nvSpPr>
        <p:spPr>
          <a:xfrm>
            <a:off x="8914702" y="5695221"/>
            <a:ext cx="1522897" cy="674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93"/>
    </mc:Choice>
    <mc:Fallback xmlns="">
      <p:transition spd="slow" advTm="183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C49E44C8-41CB-4623-B8D1-EB917578BBC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89293" y="517355"/>
            <a:ext cx="8540750" cy="1143000"/>
          </a:xfrm>
        </p:spPr>
        <p:txBody>
          <a:bodyPr/>
          <a:lstStyle/>
          <a:p>
            <a:pPr algn="l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ea typeface="隶书" panose="02010509060101010101" pitchFamily="49" charset="-122"/>
              </a:rPr>
              <a:t> </a:t>
            </a:r>
            <a:r>
              <a:rPr lang="en-US" altLang="zh-CN" sz="3600" i="1" dirty="0"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solidFill>
                  <a:srgbClr val="EC5C22"/>
                </a:solidFill>
                <a:ea typeface="隶书" panose="02010509060101010101" pitchFamily="49" charset="-122"/>
              </a:rPr>
              <a:t>固定液的表征</a:t>
            </a:r>
            <a:r>
              <a:rPr lang="en-US" altLang="zh-CN" sz="3600" dirty="0">
                <a:solidFill>
                  <a:srgbClr val="EC5C22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3600" dirty="0">
                <a:solidFill>
                  <a:srgbClr val="EC5C22"/>
                </a:solidFill>
                <a:ea typeface="隶书" panose="02010509060101010101" pitchFamily="49" charset="-122"/>
              </a:rPr>
              <a:t>麦克雷诺常数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3F504747-0615-45AC-B5F1-0056B48A8CF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20836" y="1660355"/>
            <a:ext cx="10156875" cy="403706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  <a:buClr>
                <a:srgbClr val="3AA842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即以苯、正丁醇、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戊酮、硝基丙烷、吡啶、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甲基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-2-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戊醇、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碘丁烷、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辛炔、二氧六环、顺式八氢化茚十种标准物质为探针，测定这些化合物在被测固定液上的保留指数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Ip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与它们在角鲨烷上的保留指数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Is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之差，即          ，对这十种的探针，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ΔI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分别以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’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’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’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’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’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J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表示，称为麦克雷诺常数。它们反映了样品与固定液之间不同类型的作用力。 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21761EA2-4F80-44AA-8A0D-8F8CE4F0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2432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75265D6A-D534-40AC-B351-A518B926B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10508"/>
              </p:ext>
            </p:extLst>
          </p:nvPr>
        </p:nvGraphicFramePr>
        <p:xfrm>
          <a:off x="9430043" y="3427929"/>
          <a:ext cx="1859573" cy="52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4" imgW="774700" imgH="203200" progId="Equation.3">
                  <p:embed/>
                </p:oleObj>
              </mc:Choice>
              <mc:Fallback>
                <p:oleObj r:id="rId4" imgW="774700" imgH="203200" progId="Equation.3">
                  <p:embed/>
                  <p:pic>
                    <p:nvPicPr>
                      <p:cNvPr id="171013" name="Object 5">
                        <a:extLst>
                          <a:ext uri="{FF2B5EF4-FFF2-40B4-BE49-F238E27FC236}">
                            <a16:creationId xmlns:a16="http://schemas.microsoft.com/office/drawing/2014/main" id="{75265D6A-D534-40AC-B351-A518B926B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0043" y="3427929"/>
                        <a:ext cx="1859573" cy="5268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138"/>
    </mc:Choice>
    <mc:Fallback xmlns="">
      <p:transition spd="slow" advTm="199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6.8|2|12.5|20.9|45.7|9.6|41.4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.8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5.9|14.3|4.1|2.3|12.4|1.8|10|2|13.3|1.6|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6.9|9.2|1.9|10.6|10.7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4|17.9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.8|2.3|11.2|6.2|3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9|1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1|2.2|7.5|4.9|13.5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8.7|10.4|35.3|58.5|13.4|13.8|2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8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631</Words>
  <Application>Microsoft Office PowerPoint</Application>
  <PresentationFormat>宽屏</PresentationFormat>
  <Paragraphs>113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楷体_GB2312</vt:lpstr>
      <vt:lpstr>隶书</vt:lpstr>
      <vt:lpstr>宋体</vt:lpstr>
      <vt:lpstr>Arial</vt:lpstr>
      <vt:lpstr>Times New Roman</vt:lpstr>
      <vt:lpstr>Wingdings</vt:lpstr>
      <vt:lpstr>Office 主题​​</vt:lpstr>
      <vt:lpstr>Equation.3</vt:lpstr>
      <vt:lpstr>PowerPoint 演示文稿</vt:lpstr>
      <vt:lpstr>1.气固色谱固定相</vt:lpstr>
      <vt:lpstr>2. 气液色谱固定相（担体+固定液） </vt:lpstr>
      <vt:lpstr>硅藻土型担体（1）</vt:lpstr>
      <vt:lpstr>硅藻土型担体（2）</vt:lpstr>
      <vt:lpstr>非硅藻土型</vt:lpstr>
      <vt:lpstr>（2）固定液</vt:lpstr>
      <vt:lpstr> 固定液分类及其应用</vt:lpstr>
      <vt:lpstr>  固定液的表征——麦克雷诺常数</vt:lpstr>
      <vt:lpstr> 组分与固定液之间的相互作用力</vt:lpstr>
      <vt:lpstr> 固定液的选择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20</cp:revision>
  <dcterms:created xsi:type="dcterms:W3CDTF">2020-03-10T11:12:05Z</dcterms:created>
  <dcterms:modified xsi:type="dcterms:W3CDTF">2020-03-15T03:32:24Z</dcterms:modified>
</cp:coreProperties>
</file>