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  <p:sldId id="530" r:id="rId3"/>
    <p:sldId id="531" r:id="rId4"/>
    <p:sldId id="533" r:id="rId5"/>
    <p:sldId id="535" r:id="rId6"/>
    <p:sldId id="537" r:id="rId7"/>
    <p:sldId id="538" r:id="rId8"/>
    <p:sldId id="6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D93A-A3E0-4675-BD00-8DED3940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60A2B-1AD7-43D5-9AEE-61EDCC5E6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026DB-9B21-474F-AF34-BF5B4C6D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C01B-7370-4E1F-8094-CFE8656B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5EFF-1559-4FDB-A36D-A9DEE17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F21B-F863-4F86-B18F-5E3F379B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07712-390B-4B0E-8B78-2564E3DF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A1D65-34ED-43F0-85F7-B2DB2FD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8FA71-3603-4C39-A204-8DF7E70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D4D8E-DAAD-4AD1-B0C6-1DA6BAD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4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FE982-78D5-422C-A061-19D2933B0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63888-B2E1-464B-BEF6-AFBA9E9A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600B3-59B4-4182-A794-FCEF55E5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221ED-6C39-463A-BD19-CEC041C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8E439-2C9F-471A-BD70-FA4E0A1A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222CF-2F6D-4605-A7C0-BF775090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E5A63-DED4-48D8-8807-039134EA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0BC6A-88FA-453E-9F28-8E76B89C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C9219-1C4F-4F4A-9C36-885CD5E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68A6E-F4AE-4B99-8DDD-A916DED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2E4B-6337-477F-B577-3B7E70E5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6B83E-E5E8-4377-BD8A-57093E19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6D5E4-CB89-4382-83AE-05BEDC00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15D0-D298-4B78-A23B-55A46DA3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499C9-D907-409E-BD16-EE3500AB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8EA9-01D4-494D-936F-919D9243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3AEBB-FCF6-4FF0-B65F-C50954459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F2326-D7AF-4B9D-90A4-BA09823D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AA6A0-D2E1-4158-A6A5-3A7825B9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F5B41-0B5F-4266-92C7-2FB7A8B7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BB97F-64E1-4377-9077-38ECAFC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52D78-80A6-40CB-8820-6E4B122C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862CE-FB20-4EF2-A9FC-9EF11536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AAB00-BADD-4DDE-8F5E-373FC0FF6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AC40F-A2C5-4CC4-A117-F2AFD4BC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3634D-7439-435E-BBE5-3B07849D5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FDD1C-2C9B-4DDE-A374-617A616A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764951-12E3-4865-AD7D-3ABAA299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CC34-5639-4306-9224-5D26532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453E-BF2F-4F85-A238-5ADB7138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162DD-7433-4089-905F-441DE233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65D879-9AA5-4549-B574-2CFC9A17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84CB5-72DB-4778-B771-BA14651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7BC4B-6788-4E11-A156-34299AF2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2ECEA-7009-4D7D-826A-01D203CD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EEB39-B976-4B37-8996-44C8C8C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E8DB9-B193-457F-A69F-3957CDA4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197D1-CEB6-4370-A480-3C72B810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162C1-0FD5-4263-BA83-CBC50355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AF5B0-499C-4BA1-B04B-B05B149B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B3702-BEF7-4E01-B18B-AE71BA3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CFD0A-21C5-4C8A-A5D2-5A9B0942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1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3A21-35E4-42A3-B23B-77EE6241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8606F-99D8-4DA9-8E8A-A4AB91320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B607F-24A4-4DBE-9C94-3BA81D21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550AD-780D-4C2B-A88B-FA94CC9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1EDCA-3FF9-423B-9360-EA220B58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F401E-9564-4188-8C63-904B1C43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6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1AD05-DDCB-44B0-A26D-145889DF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23A84-0936-4D2D-8062-4398E8E2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D7B2F-6C2E-41AA-B022-07028E9B2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55F3-38C6-4E9E-8232-EA00BDE8153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0E516-1A94-465B-BD4A-D4618B2CC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D2F5-A654-4C08-87BE-F4C6ACFCE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B5E2-A1FB-4190-B954-6C5F1D20F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7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3911DBE-BFE1-48E9-9CCF-CBE33604280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21252" y="52408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 </a:t>
            </a:r>
            <a:r>
              <a:rPr lang="zh-CN" altLang="en-US" sz="4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检测器的主要性能指标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7B6623C7-F6C5-4662-BB8B-EDE8886FF95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84719" y="1547813"/>
            <a:ext cx="6661150" cy="381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灵敏度（响应值、应答值）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检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出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限（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检测限，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敏感度）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最小检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出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量 </a:t>
            </a:r>
          </a:p>
          <a:p>
            <a:pPr>
              <a:lnSpc>
                <a:spcPct val="13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线性范围</a:t>
            </a:r>
            <a:r>
              <a:rPr lang="zh-CN" altLang="zh-CN" sz="3200" dirty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响应时间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54"/>
    </mc:Choice>
    <mc:Fallback xmlns="">
      <p:transition spd="slow" advTm="29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F6738C6B-F459-4D6D-9A5F-8E33EF5EFD7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89948" y="394667"/>
            <a:ext cx="822960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检测器的分类方式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7A97031-B697-45FE-A3CE-57C04B43F93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71638" y="1557338"/>
            <a:ext cx="9367423" cy="4631427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根据检测原理的不同，可将检测器分为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浓度型检测器：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检测器的响应值与组分的浓度成正比，如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TCD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质量型检测器：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检测器的响应值与单位时间内进入检测器的组分的量成正比，如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FID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破坏型和非破坏型检测器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通用型和选择性检测器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51"/>
    </mc:Choice>
    <mc:Fallback xmlns="">
      <p:transition spd="slow" advTm="144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E59C174-23E4-4702-A625-3CFC60F41DC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38639" y="882092"/>
            <a:ext cx="2683238" cy="566151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灵敏度</a:t>
            </a:r>
          </a:p>
        </p:txBody>
      </p:sp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B9E7EA20-081B-4BD5-BF3E-3F85A685E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49897"/>
              </p:ext>
            </p:extLst>
          </p:nvPr>
        </p:nvGraphicFramePr>
        <p:xfrm>
          <a:off x="1417983" y="1692475"/>
          <a:ext cx="1295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418987" imgH="304800" progId="Equation.3">
                  <p:embed/>
                </p:oleObj>
              </mc:Choice>
              <mc:Fallback>
                <p:oleObj r:id="rId4" imgW="418987" imgH="304800" progId="Equation.3">
                  <p:embed/>
                  <p:pic>
                    <p:nvPicPr>
                      <p:cNvPr id="159747" name="Object 3">
                        <a:extLst>
                          <a:ext uri="{FF2B5EF4-FFF2-40B4-BE49-F238E27FC236}">
                            <a16:creationId xmlns:a16="http://schemas.microsoft.com/office/drawing/2014/main" id="{B9E7EA20-081B-4BD5-BF3E-3F85A685E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83" y="1692475"/>
                        <a:ext cx="12954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D158E9E-140B-40BF-8F7E-AE90D9149D0E}"/>
              </a:ext>
            </a:extLst>
          </p:cNvPr>
          <p:cNvSpPr/>
          <p:nvPr/>
        </p:nvSpPr>
        <p:spPr>
          <a:xfrm>
            <a:off x="1417983" y="2878315"/>
            <a:ext cx="5187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响应信号对进样量的变化率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B60DF3-6ECF-40EF-B6B1-406BBAF2E049}"/>
              </a:ext>
            </a:extLst>
          </p:cNvPr>
          <p:cNvSpPr/>
          <p:nvPr/>
        </p:nvSpPr>
        <p:spPr>
          <a:xfrm>
            <a:off x="1343742" y="3971884"/>
            <a:ext cx="5182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浓度型检测器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mV</a:t>
            </a:r>
            <a:r>
              <a:rPr lang="en-US" altLang="zh-CN" sz="3200" b="1" dirty="0">
                <a:ea typeface="隶书" panose="02010509060101010101" pitchFamily="49" charset="-122"/>
              </a:rPr>
              <a:t>·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mL</a:t>
            </a:r>
            <a:r>
              <a:rPr lang="en-US" altLang="zh-CN" sz="3200" b="1" dirty="0">
                <a:ea typeface="隶书" panose="02010509060101010101" pitchFamily="49" charset="-122"/>
              </a:rPr>
              <a:t>·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mg</a:t>
            </a:r>
            <a:r>
              <a:rPr lang="en-US" altLang="zh-CN" sz="3200" b="1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1FF49-D70F-483C-8A4F-E772EBB1EE0C}"/>
              </a:ext>
            </a:extLst>
          </p:cNvPr>
          <p:cNvSpPr/>
          <p:nvPr/>
        </p:nvSpPr>
        <p:spPr>
          <a:xfrm>
            <a:off x="1343742" y="5178522"/>
            <a:ext cx="4358886" cy="673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质量型检测器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mV</a:t>
            </a:r>
            <a:r>
              <a:rPr lang="en-US" altLang="zh-CN" sz="3200" b="1" dirty="0">
                <a:ea typeface="隶书" panose="02010509060101010101" pitchFamily="49" charset="-122"/>
              </a:rPr>
              <a:t>·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200" b="1" dirty="0">
                <a:ea typeface="隶书" panose="02010509060101010101" pitchFamily="49" charset="-122"/>
              </a:rPr>
              <a:t>·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zh-CN" sz="3200" b="1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32FCE-E2B2-452C-B8E9-5B3A335F2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803" y="3755477"/>
            <a:ext cx="2145186" cy="10175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C9C3A4-FFDB-4DED-8CC2-8E548C43C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445" y="4989472"/>
            <a:ext cx="1576661" cy="11340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9939CE-598B-451E-AD4F-AA6CA6DA9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2600" y="58120"/>
            <a:ext cx="3638550" cy="433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30"/>
    </mc:Choice>
    <mc:Fallback xmlns="">
      <p:transition spd="slow" advTm="108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EE5CE8F7-0852-461E-873C-7C18ABA5407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93600" y="300037"/>
            <a:ext cx="822960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检</a:t>
            </a:r>
            <a:r>
              <a:rPr lang="zh-CN" altLang="en-US" dirty="0">
                <a:solidFill>
                  <a:srgbClr val="EC5C22"/>
                </a:solidFill>
                <a:ea typeface="隶书" panose="02010509060101010101" pitchFamily="49" charset="-122"/>
              </a:rPr>
              <a:t>出</a:t>
            </a: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限（</a:t>
            </a:r>
            <a:r>
              <a:rPr lang="zh-CN" altLang="en-US" dirty="0">
                <a:solidFill>
                  <a:srgbClr val="EC5C22"/>
                </a:solidFill>
                <a:ea typeface="隶书" panose="02010509060101010101" pitchFamily="49" charset="-122"/>
              </a:rPr>
              <a:t>检测限，</a:t>
            </a: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敏感度）</a:t>
            </a:r>
            <a:r>
              <a:rPr lang="zh-CN" altLang="zh-CN" dirty="0"/>
              <a:t> 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F2C2DEC-73A2-4B78-BC46-7296CACEF3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13182" y="1323767"/>
            <a:ext cx="9965635" cy="53609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检出限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是指检测器恰能产生和噪声相鉴别的信号时，在单位体积或时间内需向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检测器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进入的物质质量（单位为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），</a:t>
            </a:r>
            <a:r>
              <a:rPr lang="zh-CN" altLang="en-US" sz="32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通常认为恰能和噪声相鉴别的信号至少应等于噪声的三倍</a:t>
            </a:r>
            <a:r>
              <a:rPr lang="zh-CN" altLang="en-US" sz="32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越小，说明仪器性能越好。检出限是检测器的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最主要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性能指标。</a:t>
            </a:r>
            <a:r>
              <a:rPr lang="zh-CN" altLang="en-US" sz="32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6" name="Object 4">
                <a:extLst>
                  <a:ext uri="{FF2B5EF4-FFF2-40B4-BE49-F238E27FC236}">
                    <a16:creationId xmlns:a16="http://schemas.microsoft.com/office/drawing/2014/main" id="{19CC0091-0294-4BEC-AC48-2C3B2665C31B}"/>
                  </a:ext>
                </a:extLst>
              </p:cNvPr>
              <p:cNvSpPr txBox="1"/>
              <p:nvPr/>
            </p:nvSpPr>
            <p:spPr bwMode="auto">
              <a:xfrm>
                <a:off x="2923539" y="3775660"/>
                <a:ext cx="1417637" cy="985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1796" name="Object 4">
                <a:extLst>
                  <a:ext uri="{FF2B5EF4-FFF2-40B4-BE49-F238E27FC236}">
                    <a16:creationId xmlns:a16="http://schemas.microsoft.com/office/drawing/2014/main" id="{19CC0091-0294-4BEC-AC48-2C3B2665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3539" y="3775660"/>
                <a:ext cx="1417637" cy="985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A9EE01C-C2ED-4C81-8DD2-A305745B7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3753" y="2828384"/>
            <a:ext cx="5164490" cy="24710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42"/>
    </mc:Choice>
    <mc:Fallback xmlns="">
      <p:transition spd="slow" advTm="126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uiExpand="1" build="p" autoUpdateAnimBg="0"/>
      <p:bldP spid="1617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ED2412C6-BA91-46D4-8A49-2F39BDAFA44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20198" y="518767"/>
            <a:ext cx="854075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最小检</a:t>
            </a:r>
            <a:r>
              <a:rPr lang="zh-CN" altLang="en-US" dirty="0">
                <a:solidFill>
                  <a:srgbClr val="EC5C22"/>
                </a:solidFill>
                <a:ea typeface="隶书" panose="02010509060101010101" pitchFamily="49" charset="-122"/>
              </a:rPr>
              <a:t>出</a:t>
            </a: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量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E208E881-AD70-4C4A-A949-A4C52E80A19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23349" y="1538494"/>
            <a:ext cx="10278320" cy="4941819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最小检出量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en-US" altLang="zh-CN" sz="3200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是指检测器恰能产生和噪声相鉴别的信号时，所需进入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色谱柱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的最小物质量（或最小浓度）。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最小检出量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en-US" altLang="zh-CN" sz="3200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与检出限成正比，但不同的是，</a:t>
            </a:r>
            <a:r>
              <a:rPr lang="en-US" altLang="zh-CN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en-US" altLang="zh-CN" sz="3200" baseline="-300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不仅与检测器的性能有关，还与柱效和操作条件有关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，所得色谱峰越窄，最小检出量越小。</a:t>
            </a:r>
            <a:r>
              <a:rPr lang="zh-CN" altLang="en-US" sz="3200" dirty="0"/>
              <a:t>  </a:t>
            </a:r>
            <a:endParaRPr lang="en-US" altLang="zh-CN" sz="3200" dirty="0"/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浓度型：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质量型：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D684F-E5FA-490B-ADEB-AF3C22B2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7" y="4664920"/>
            <a:ext cx="4438650" cy="514350"/>
          </a:xfrm>
          <a:prstGeom prst="rect">
            <a:avLst/>
          </a:prstGeom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321D15F-717A-42DA-91E7-F112B5EA7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00681"/>
              </p:ext>
            </p:extLst>
          </p:nvPr>
        </p:nvGraphicFramePr>
        <p:xfrm>
          <a:off x="3428370" y="5456643"/>
          <a:ext cx="2895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5" imgW="1130791" imgH="228699" progId="Equation.3">
                  <p:embed/>
                </p:oleObj>
              </mc:Choice>
              <mc:Fallback>
                <p:oleObj r:id="rId5" imgW="1130791" imgH="228699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D33837-6868-4BA7-8B07-F3481FA55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370" y="5456643"/>
                        <a:ext cx="2895600" cy="582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52"/>
    </mc:Choice>
    <mc:Fallback xmlns="">
      <p:transition spd="slow" advTm="103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005A5422-68DE-418D-A2B8-D00736E28DD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线性范围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815F1A6E-4171-46B3-A881-86722B63B86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85459" y="1485900"/>
            <a:ext cx="10392879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是指试样量与信号之间保持线性关系的范围，用最大进样量和最小进样量的比值来表示，此范围越大，越有利于准确定量。</a:t>
            </a:r>
            <a:r>
              <a:rPr lang="zh-CN" altLang="zh-CN" sz="3200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EC7A94-616F-4655-804C-649C47A24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1"/>
          <a:stretch/>
        </p:blipFill>
        <p:spPr bwMode="auto">
          <a:xfrm>
            <a:off x="4298466" y="3067276"/>
            <a:ext cx="5097325" cy="3425599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27"/>
    </mc:Choice>
    <mc:Fallback xmlns="">
      <p:transition spd="slow" advTm="137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7FD1597-DBF9-43AD-A279-068437261DF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5082" y="447675"/>
            <a:ext cx="10041835" cy="1325563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响应时间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207BE9D7-2700-4224-B9C9-20F594E40C7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69774" y="1773238"/>
            <a:ext cx="9170504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指进入检测器的组分输出达到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63%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所需的时间，该时间受到检测器死体积、电路滞后等影响。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希望越小越好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74"/>
    </mc:Choice>
    <mc:Fallback xmlns="">
      <p:transition spd="slow" advTm="35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3C835BF-9353-442E-B32E-F9004AD1627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91165" y="599385"/>
            <a:ext cx="8229600" cy="762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EC5C22"/>
                </a:solidFill>
                <a:ea typeface="隶书" panose="02010509060101010101" pitchFamily="49" charset="-122"/>
              </a:rPr>
              <a:t>完美的检测器该是什么样的？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A809056D-1DA0-4B27-8D82-0126234E8B8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15548" y="1600200"/>
            <a:ext cx="9872869" cy="4953000"/>
          </a:xfrm>
        </p:spPr>
        <p:txBody>
          <a:bodyPr vert="horz" lIns="0" tIns="45720" rIns="0" bIns="45720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通用性强，能检测多种物质，或选择性好，只对某一类物质有特别高的灵敏度。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即可作常量分析，也能作微量分析，即线性范围宽。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稳定性好，对色谱条件不敏感，噪音、漂移小。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仪器死体积小，响应时间快。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样品通过检测器时，不被破坏。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操作简便，易维修，价廉。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27"/>
    </mc:Choice>
    <mc:Fallback xmlns="">
      <p:transition spd="slow" advTm="11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6.6|2.9|1.8|1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3|74.7|2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5.6|26.3|6.8|8.7|7.2|22.4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0|20.1|0.6|3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4|24.2|39.6|1.3|7.7|1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.7|1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1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8|17.4|14|13.5|13.8|1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隶书</vt:lpstr>
      <vt:lpstr>Arial</vt:lpstr>
      <vt:lpstr>Cambria Math</vt:lpstr>
      <vt:lpstr>Wingdings</vt:lpstr>
      <vt:lpstr>Office 主题​​</vt:lpstr>
      <vt:lpstr>Equation.3</vt:lpstr>
      <vt:lpstr>(3) 检测器的主要性能指标</vt:lpstr>
      <vt:lpstr>检测器的分类方式</vt:lpstr>
      <vt:lpstr>灵敏度</vt:lpstr>
      <vt:lpstr>检出限（检测限，敏感度） </vt:lpstr>
      <vt:lpstr>最小检出量</vt:lpstr>
      <vt:lpstr>线性范围</vt:lpstr>
      <vt:lpstr>响应时间</vt:lpstr>
      <vt:lpstr>完美的检测器该是什么样的？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(3) 检测器的主要性能指标</dc:title>
  <dc:creator>hp</dc:creator>
  <cp:lastModifiedBy>hp</cp:lastModifiedBy>
  <cp:revision>17</cp:revision>
  <dcterms:created xsi:type="dcterms:W3CDTF">2020-02-25T07:26:18Z</dcterms:created>
  <dcterms:modified xsi:type="dcterms:W3CDTF">2020-03-27T03:19:21Z</dcterms:modified>
</cp:coreProperties>
</file>