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8" r:id="rId2"/>
  </p:sldMasterIdLst>
  <p:notesMasterIdLst>
    <p:notesMasterId r:id="rId14"/>
  </p:notesMasterIdLst>
  <p:sldIdLst>
    <p:sldId id="27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640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10" autoAdjust="0"/>
  </p:normalViewPr>
  <p:slideViewPr>
    <p:cSldViewPr snapToGrid="0">
      <p:cViewPr varScale="1">
        <p:scale>
          <a:sx n="87" d="100"/>
          <a:sy n="87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B2E3-AC59-4913-9D84-085E34E4CA46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AAAA-3245-4998-9FD9-E949E7CB9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DAAAA-3245-4998-9FD9-E949E7CB90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5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0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47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04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032000" y="190500"/>
            <a:ext cx="9347200" cy="5829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8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032000" y="1905000"/>
            <a:ext cx="93472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89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07200" y="19050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07200" y="40386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05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75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15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47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23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175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515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58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625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943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019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850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623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8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50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3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6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9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46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4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19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6.wmf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8.w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0.w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010" y="2127823"/>
            <a:ext cx="10515600" cy="1325563"/>
          </a:xfrm>
        </p:spPr>
        <p:txBody>
          <a:bodyPr/>
          <a:lstStyle/>
          <a:p>
            <a:r>
              <a:rPr lang="zh-CN" altLang="en-US" sz="3800" b="1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en-US" altLang="zh-CN" sz="38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38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极谱定量分析基础与定性分析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2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1"/>
    </mc:Choice>
    <mc:Fallback xmlns="">
      <p:transition spd="slow" advTm="798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/>
          <p:nvPr/>
        </p:nvSpPr>
        <p:spPr>
          <a:xfrm>
            <a:off x="958468" y="5577852"/>
            <a:ext cx="5288095" cy="1052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mol/L KCl底液中，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不同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浓度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Cd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2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极谱波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半波电位及分解电压）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195587" name="Text Box 3"/>
          <p:cNvSpPr txBox="1"/>
          <p:nvPr/>
        </p:nvSpPr>
        <p:spPr>
          <a:xfrm>
            <a:off x="1755278" y="322746"/>
            <a:ext cx="45684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半波电位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E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1/2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→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定性分析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Wingdings 2" panose="05020102010507070707" pitchFamily="18" charset="2"/>
            </a:endParaRPr>
          </a:p>
        </p:txBody>
      </p:sp>
      <p:graphicFrame>
        <p:nvGraphicFramePr>
          <p:cNvPr id="128004" name="Object 4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1619480" y="1179501"/>
          <a:ext cx="4516915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4" imgW="2606040" imgH="3314700" progId="Paint.Picture">
                  <p:embed/>
                </p:oleObj>
              </mc:Choice>
              <mc:Fallback>
                <p:oleObj r:id="rId4" imgW="2606040" imgH="3314700" progId="Paint.Picture">
                  <p:embed/>
                  <p:pic>
                    <p:nvPicPr>
                      <p:cNvPr id="128004" name="Object 4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619480" y="1179501"/>
                        <a:ext cx="4516915" cy="4254500"/>
                      </a:xfrm>
                      <a:prstGeom prst="rect">
                        <a:avLst/>
                      </a:prstGeom>
                      <a:noFill/>
                      <a:ln w="12700" cap="sq">
                        <a:solidFill>
                          <a:srgbClr val="FF0000">
                            <a:alpha val="100000"/>
                          </a:srgbClr>
                        </a:solidFill>
                        <a:miter lim="800000"/>
                        <a:headEnd w="sm" len="sm"/>
                        <a:tailEnd w="sm" len="sm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6621137" y="1203325"/>
          <a:ext cx="4858438" cy="423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BMP 图像" r:id="rId6" imgW="3800520" imgH="3438360" progId="Paint.Picture">
                  <p:embed/>
                </p:oleObj>
              </mc:Choice>
              <mc:Fallback>
                <p:oleObj name="BMP 图像" r:id="rId6" imgW="3800520" imgH="3438360" progId="Paint.Picture">
                  <p:embed/>
                  <p:pic>
                    <p:nvPicPr>
                      <p:cNvPr id="6" name="Object 2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6621137" y="1203325"/>
                        <a:ext cx="4858438" cy="423067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/>
          <p:nvPr/>
        </p:nvSpPr>
        <p:spPr>
          <a:xfrm>
            <a:off x="6323682" y="5688651"/>
            <a:ext cx="528809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mol/L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NH</a:t>
            </a:r>
            <a:r>
              <a:rPr kumimoji="0" lang="en-US" altLang="zh-CN" sz="2400" b="0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-NH</a:t>
            </a:r>
            <a:r>
              <a:rPr kumimoji="0" lang="en-US" altLang="zh-CN" sz="2400" b="0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Cl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底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液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Cd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2+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Ni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2+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Zn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2+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及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Mn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2+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混合离子极谱波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Wingdings 2" panose="05020102010507070707" pitchFamily="18" charset="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7465634"/>
      </p:ext>
    </p:extLst>
  </p:cSld>
  <p:clrMapOvr>
    <a:masterClrMapping/>
  </p:clrMapOvr>
  <p:transition spd="med" advTm="98204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/>
          </p:cNvSpPr>
          <p:nvPr>
            <p:ph type="title"/>
          </p:nvPr>
        </p:nvSpPr>
        <p:spPr>
          <a:xfrm>
            <a:off x="2895600" y="620713"/>
            <a:ext cx="7772400" cy="8382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zh-CN" altLang="en-US" sz="26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某些金属离子在不同底液中的半波电位（</a:t>
            </a:r>
            <a:r>
              <a:rPr lang="en-US" altLang="zh-CN" sz="26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6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graphicFrame>
        <p:nvGraphicFramePr>
          <p:cNvPr id="197635" name="Group 3"/>
          <p:cNvGraphicFramePr>
            <a:graphicFrameLocks noGrp="1"/>
          </p:cNvGraphicFramePr>
          <p:nvPr>
            <p:ph idx="1"/>
          </p:nvPr>
        </p:nvGraphicFramePr>
        <p:xfrm>
          <a:off x="2422066" y="1564395"/>
          <a:ext cx="8207375" cy="4188220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836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底液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金属离子</a:t>
                      </a:r>
                      <a:endParaRPr kumimoji="0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1mol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7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KCl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1mol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7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HCl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1mol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7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KOH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2mol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7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HAc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+2mol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7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NH</a:t>
                      </a:r>
                      <a:r>
                        <a:rPr kumimoji="0" lang="en-US" altLang="zh-CN" sz="17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Ac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1mol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7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NH</a:t>
                      </a:r>
                      <a:r>
                        <a:rPr kumimoji="0" lang="en-US" altLang="zh-CN" sz="17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1mol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7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NH</a:t>
                      </a:r>
                      <a:r>
                        <a:rPr kumimoji="0" lang="en-US" altLang="zh-CN" sz="17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Cl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3+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3+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2+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Mn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2+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2+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2+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Zn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2+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-1.75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-1.30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-1.51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-1.30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-1.00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-1.46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(-0.9)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-1.70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-1.43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-1.48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1.10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1.10</a:t>
                      </a:r>
                      <a:endParaRPr kumimoji="0" lang="en-US" altLang="zh-CN" sz="2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1.10</a:t>
                      </a:r>
                      <a:endParaRPr kumimoji="0" lang="en-US" altLang="zh-CN" sz="2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-1.49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(-0.34)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-1.66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-1.29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-1.35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音频 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7734861"/>
      </p:ext>
    </p:extLst>
  </p:cSld>
  <p:clrMapOvr>
    <a:masterClrMapping/>
  </p:clrMapOvr>
  <p:transition advTm="417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>
          <a:xfrm>
            <a:off x="2427962" y="-248252"/>
            <a:ext cx="7272337" cy="11430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en-US" altLang="zh-CN" sz="36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3600" u="sng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极谱定量分析基础与定性分析</a:t>
            </a:r>
          </a:p>
        </p:txBody>
      </p:sp>
      <p:sp>
        <p:nvSpPr>
          <p:cNvPr id="186371" name="Rectangle 3"/>
          <p:cNvSpPr>
            <a:spLocks noGrp="1"/>
          </p:cNvSpPr>
          <p:nvPr>
            <p:ph type="body" sz="half" idx="1"/>
          </p:nvPr>
        </p:nvSpPr>
        <p:spPr>
          <a:xfrm>
            <a:off x="899795" y="894748"/>
            <a:ext cx="10328669" cy="27787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极谱定量分析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</a:t>
            </a:r>
            <a:r>
              <a:rPr lang="zh-CN" altLang="en-US" sz="32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极谱分析定量</a:t>
            </a: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依据</a:t>
            </a:r>
            <a:r>
              <a:rPr lang="zh-CN" altLang="en-US" sz="3200" dirty="0" smtClean="0">
                <a:solidFill>
                  <a:srgbClr val="003399"/>
                </a:solidFill>
                <a:ea typeface="隶书" panose="02010509060101010101" pitchFamily="49" charset="-122"/>
              </a:rPr>
              <a:t>：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i</a:t>
            </a:r>
            <a:r>
              <a:rPr lang="en-US" altLang="zh-CN" sz="2400" baseline="-25000" dirty="0" smtClean="0"/>
              <a:t>d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K·C</a:t>
            </a:r>
            <a:r>
              <a:rPr lang="en-US" altLang="zh-CN" sz="2400" baseline="-25000" dirty="0" smtClean="0"/>
              <a:t>0</a:t>
            </a:r>
            <a:r>
              <a:rPr lang="zh-CN" altLang="en-US" sz="2400" baseline="-25000" dirty="0"/>
              <a:t>，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400" dirty="0" smtClean="0"/>
              <a:t>                          </a:t>
            </a:r>
            <a:r>
              <a:rPr lang="en-US" altLang="zh-CN" dirty="0" smtClean="0"/>
              <a:t>K=607nD</a:t>
            </a:r>
            <a:r>
              <a:rPr lang="en-US" altLang="zh-CN" baseline="30000" dirty="0" smtClean="0"/>
              <a:t> </a:t>
            </a:r>
            <a:r>
              <a:rPr lang="en-US" altLang="zh-CN" baseline="30000" dirty="0"/>
              <a:t>1/2</a:t>
            </a:r>
            <a:r>
              <a:rPr lang="en-US" altLang="zh-CN" dirty="0"/>
              <a:t> m </a:t>
            </a:r>
            <a:r>
              <a:rPr lang="en-US" altLang="zh-CN" baseline="30000" dirty="0"/>
              <a:t>2/3</a:t>
            </a:r>
            <a:r>
              <a:rPr lang="en-US" altLang="zh-CN" dirty="0"/>
              <a:t> t </a:t>
            </a:r>
            <a:r>
              <a:rPr lang="en-US" altLang="zh-CN" baseline="30000" dirty="0"/>
              <a:t>1/6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尤考维奇系数）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              </a:t>
            </a:r>
            <a:endParaRPr lang="zh-CN" altLang="en-US" sz="2800" baseline="-25000" dirty="0"/>
          </a:p>
        </p:txBody>
      </p:sp>
      <p:sp>
        <p:nvSpPr>
          <p:cNvPr id="186372" name="Text Box 4"/>
          <p:cNvSpPr txBox="1"/>
          <p:nvPr/>
        </p:nvSpPr>
        <p:spPr>
          <a:xfrm>
            <a:off x="3543972" y="3673520"/>
            <a:ext cx="5040313" cy="31705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 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平均极限电流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uA)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电极反应转移电子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 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扩散系数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600" b="0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/s)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毛细管中汞流量 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mg/s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汞滴下落周期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2600" b="0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待测物原始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浓度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mmol/L)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154627" y="3005614"/>
            <a:ext cx="10328669" cy="7878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i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 607nD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1/2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m 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2/3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t 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1/6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       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（尤考维奇公式）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8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99"/>
    </mc:Choice>
    <mc:Fallback xmlns="">
      <p:transition spd="slow" advTm="109799"/>
    </mc:Fallback>
  </mc:AlternateContent>
  <p:timing>
    <p:tnLst>
      <p:par>
        <p:cTn id="1" dur="indefinite" restart="never" nodeType="tmRoot"/>
      </p:par>
    </p:tnLst>
    <p:bldLst>
      <p:bldP spid="186371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idx="1"/>
          </p:nvPr>
        </p:nvSpPr>
        <p:spPr>
          <a:xfrm>
            <a:off x="2065532" y="1104698"/>
            <a:ext cx="9026525" cy="5363214"/>
          </a:xfrm>
        </p:spPr>
        <p:txBody>
          <a:bodyPr vert="horz" wrap="square" lIns="91440" tIns="45720" rIns="91440" bIns="45720" rtlCol="0" anchor="t">
            <a:normAutofit fontScale="62500" lnSpcReduction="20000"/>
          </a:bodyPr>
          <a:lstStyle/>
          <a:p>
            <a:pPr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4000" i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待测物反应决定</a:t>
            </a:r>
            <a:endParaRPr lang="en-US" altLang="zh-CN" sz="4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4000" i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en-US" altLang="zh-CN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被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测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物质性质、溶液离子强度、黏度、温度等 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4000" i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sz="4000" i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i="1" dirty="0" smtClean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t   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毛细管特性参数：内径、汞瓶高度等</a:t>
            </a:r>
            <a:endParaRPr lang="en-US" altLang="zh-CN" sz="4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4500" dirty="0" smtClean="0">
                <a:ea typeface="隶书" panose="02010509060101010101" pitchFamily="49" charset="-122"/>
              </a:rPr>
              <a:t>影响</a:t>
            </a:r>
            <a:r>
              <a:rPr lang="zh-CN" altLang="en-US" sz="4500" dirty="0">
                <a:ea typeface="隶书" panose="02010509060101010101" pitchFamily="49" charset="-122"/>
              </a:rPr>
              <a:t>扩散电流的因素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4000" dirty="0">
                <a:solidFill>
                  <a:srgbClr val="003399"/>
                </a:solidFill>
                <a:ea typeface="隶书" panose="02010509060101010101" pitchFamily="49" charset="-122"/>
              </a:rPr>
              <a:t>被测物质的性质及浓度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4000" dirty="0" smtClean="0">
                <a:solidFill>
                  <a:srgbClr val="003399"/>
                </a:solidFill>
                <a:ea typeface="隶书" panose="02010509060101010101" pitchFamily="49" charset="-122"/>
              </a:rPr>
              <a:t>滴汞电极、汞瓶高度</a:t>
            </a:r>
            <a:endParaRPr lang="zh-CN" altLang="en-US" sz="4000" dirty="0">
              <a:solidFill>
                <a:srgbClr val="003399"/>
              </a:solidFill>
              <a:ea typeface="隶书" panose="02010509060101010101" pitchFamily="49" charset="-122"/>
            </a:endParaRPr>
          </a:p>
          <a:p>
            <a:pPr lvl="1" eaLnBrk="1" hangingPunct="1">
              <a:lnSpc>
                <a:spcPct val="170000"/>
              </a:lnSpc>
            </a:pPr>
            <a:r>
              <a:rPr lang="zh-CN" altLang="en-US" sz="4000" dirty="0" smtClean="0">
                <a:solidFill>
                  <a:srgbClr val="003399"/>
                </a:solidFill>
                <a:ea typeface="隶书" panose="02010509060101010101" pitchFamily="49" charset="-122"/>
              </a:rPr>
              <a:t>温度、电解质溶液组成（</a:t>
            </a:r>
            <a:r>
              <a:rPr lang="zh-CN" altLang="en-US" sz="4000" dirty="0">
                <a:solidFill>
                  <a:srgbClr val="003399"/>
                </a:solidFill>
                <a:ea typeface="隶书" panose="02010509060101010101" pitchFamily="49" charset="-122"/>
              </a:rPr>
              <a:t>底液</a:t>
            </a:r>
            <a:r>
              <a:rPr lang="zh-CN" altLang="en-US" sz="4000" dirty="0" smtClean="0">
                <a:solidFill>
                  <a:srgbClr val="003399"/>
                </a:solidFill>
                <a:ea typeface="隶书" panose="02010509060101010101" pitchFamily="49" charset="-122"/>
              </a:rPr>
              <a:t>）</a:t>
            </a:r>
            <a:endParaRPr lang="en-US" altLang="zh-CN" sz="4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定量分析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控制实验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条件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时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：   </a:t>
            </a:r>
            <a:r>
              <a:rPr lang="zh-CN" altLang="en-US" sz="40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sz="4000" baseline="-25000" dirty="0" smtClean="0">
                <a:solidFill>
                  <a:srgbClr val="FF0000"/>
                </a:solidFill>
                <a:sym typeface="+mn-ea"/>
              </a:rPr>
              <a:t>d </a:t>
            </a:r>
            <a:r>
              <a:rPr lang="el-GR" altLang="zh-CN" sz="4000" dirty="0" smtClean="0">
                <a:solidFill>
                  <a:srgbClr val="FF0000"/>
                </a:solidFill>
                <a:sym typeface="+mn-ea"/>
              </a:rPr>
              <a:t>α</a:t>
            </a:r>
            <a:r>
              <a:rPr lang="en-US" altLang="zh-CN" sz="4000" dirty="0" smtClean="0">
                <a:solidFill>
                  <a:srgbClr val="FF0000"/>
                </a:solidFill>
                <a:sym typeface="+mn-ea"/>
              </a:rPr>
              <a:t> C</a:t>
            </a:r>
            <a:r>
              <a:rPr lang="en-US" altLang="zh-CN" sz="4000" baseline="-25000" dirty="0" smtClean="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sz="4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7395" name="Rectangle 3"/>
          <p:cNvSpPr/>
          <p:nvPr/>
        </p:nvSpPr>
        <p:spPr>
          <a:xfrm>
            <a:off x="1798899" y="191025"/>
            <a:ext cx="9861797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(2)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对扩散电流方程的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讨论：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K=607nD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1/2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m 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2/3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t 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1/6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0" lang="en-US" altLang="zh-CN" sz="32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2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70"/>
    </mc:Choice>
    <mc:Fallback xmlns="">
      <p:transition spd="slow" advTm="611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body" sz="half" idx="1"/>
          </p:nvPr>
        </p:nvSpPr>
        <p:spPr>
          <a:xfrm>
            <a:off x="1478804" y="1137607"/>
            <a:ext cx="5076231" cy="1521609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  <a:buNone/>
            </a:pPr>
            <a:endParaRPr lang="en-US" altLang="zh-CN" b="1" dirty="0">
              <a:solidFill>
                <a:srgbClr val="FF6600"/>
              </a:solidFill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>
                <a:ea typeface="隶书" panose="02010509060101010101" pitchFamily="49" charset="-122"/>
              </a:rPr>
              <a:t> 直接</a:t>
            </a:r>
            <a:r>
              <a:rPr lang="zh-CN" altLang="en-US" dirty="0">
                <a:ea typeface="隶书" panose="02010509060101010101" pitchFamily="49" charset="-122"/>
              </a:rPr>
              <a:t>比较法（单点校正</a:t>
            </a:r>
            <a:r>
              <a:rPr lang="zh-CN" altLang="en-US" dirty="0" smtClean="0">
                <a:ea typeface="隶书" panose="02010509060101010101" pitchFamily="49" charset="-122"/>
              </a:rPr>
              <a:t>）：</a:t>
            </a:r>
            <a:endParaRPr lang="zh-CN" altLang="en-US" dirty="0">
              <a:ea typeface="隶书" panose="02010509060101010101" pitchFamily="49" charset="-122"/>
            </a:endParaRPr>
          </a:p>
        </p:txBody>
      </p:sp>
      <p:graphicFrame>
        <p:nvGraphicFramePr>
          <p:cNvPr id="12288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44087" y="1578128"/>
          <a:ext cx="17287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4" imgW="541020" imgH="336550" progId="Equation.3">
                  <p:embed/>
                </p:oleObj>
              </mc:Choice>
              <mc:Fallback>
                <p:oleObj r:id="rId4" imgW="541020" imgH="336550" progId="Equation.3">
                  <p:embed/>
                  <p:pic>
                    <p:nvPicPr>
                      <p:cNvPr id="122883" name="Object 3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7244087" y="1578128"/>
                        <a:ext cx="1728788" cy="1081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70463" y="3338111"/>
          <a:ext cx="4323039" cy="291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6" imgW="1714320" imgH="1155600" progId="Equation.3">
                  <p:embed/>
                </p:oleObj>
              </mc:Choice>
              <mc:Fallback>
                <p:oleObj name="公式" r:id="rId6" imgW="1714320" imgH="1155600" progId="Equation.3">
                  <p:embed/>
                  <p:pic>
                    <p:nvPicPr>
                      <p:cNvPr id="122884" name="Object 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970463" y="3338111"/>
                        <a:ext cx="4323039" cy="2913464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570300" y="722517"/>
            <a:ext cx="3986989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sz="2800" i="1" dirty="0" smtClean="0">
                <a:solidFill>
                  <a:srgbClr val="FF0000"/>
                </a:solidFill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ea typeface="隶书" panose="02010509060101010101" pitchFamily="49" charset="-122"/>
              </a:rPr>
              <a:t>定量依据： </a:t>
            </a:r>
            <a:r>
              <a:rPr lang="en-US" altLang="zh-CN" sz="2800" i="1" dirty="0">
                <a:solidFill>
                  <a:srgbClr val="FF0000"/>
                </a:solidFill>
              </a:rPr>
              <a:t>i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d</a:t>
            </a:r>
            <a:r>
              <a:rPr lang="en-US" altLang="zh-CN" sz="2800" i="1" dirty="0">
                <a:solidFill>
                  <a:srgbClr val="FF0000"/>
                </a:solidFill>
              </a:rPr>
              <a:t>= K·C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2800" baseline="-25000" dirty="0"/>
              <a:t>，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1478805" y="2832893"/>
            <a:ext cx="4392612" cy="482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ct val="20000"/>
              </a:spcAft>
            </a:pPr>
            <a:endParaRPr lang="zh-CN" altLang="en-US" sz="1000" dirty="0" smtClean="0">
              <a:ea typeface="隶书" panose="02010509060101010101" pitchFamily="49" charset="-122"/>
            </a:endParaRPr>
          </a:p>
          <a:p>
            <a:pPr lvl="1">
              <a:spcAft>
                <a:spcPct val="20000"/>
              </a:spcAft>
              <a:buFont typeface="Arial" panose="020B0604020202020204" pitchFamily="34" charset="0"/>
              <a:buNone/>
            </a:pPr>
            <a:endParaRPr lang="zh-CN" altLang="en-US" sz="1000" dirty="0" smtClean="0">
              <a:ea typeface="隶书" panose="02010509060101010101" pitchFamily="49" charset="-122"/>
            </a:endParaRPr>
          </a:p>
          <a:p>
            <a:pPr>
              <a:spcAft>
                <a:spcPct val="20000"/>
              </a:spcAft>
            </a:pPr>
            <a:r>
              <a:rPr lang="zh-CN" altLang="en-US" dirty="0" smtClean="0">
                <a:ea typeface="隶书" panose="02010509060101010101" pitchFamily="49" charset="-122"/>
              </a:rPr>
              <a:t>标准加入法：</a:t>
            </a:r>
            <a:endParaRPr lang="en-US" altLang="zh-CN" dirty="0" smtClean="0">
              <a:ea typeface="隶书" panose="02010509060101010101" pitchFamily="49" charset="-122"/>
            </a:endParaRPr>
          </a:p>
          <a:p>
            <a:pPr>
              <a:spcAft>
                <a:spcPct val="20000"/>
              </a:spcAft>
            </a:pPr>
            <a:endParaRPr lang="en-US" altLang="zh-CN" dirty="0" smtClean="0">
              <a:ea typeface="隶书" panose="02010509060101010101" pitchFamily="49" charset="-122"/>
            </a:endParaRPr>
          </a:p>
          <a:p>
            <a:pPr>
              <a:spcAft>
                <a:spcPct val="20000"/>
              </a:spcAft>
            </a:pPr>
            <a:endParaRPr lang="en-US" altLang="zh-CN" dirty="0" smtClean="0">
              <a:ea typeface="隶书" panose="02010509060101010101" pitchFamily="49" charset="-122"/>
            </a:endParaRPr>
          </a:p>
          <a:p>
            <a:pPr>
              <a:spcAft>
                <a:spcPct val="20000"/>
              </a:spcAft>
            </a:pPr>
            <a:endParaRPr lang="en-US" altLang="zh-CN" dirty="0" smtClean="0">
              <a:ea typeface="隶书" panose="02010509060101010101" pitchFamily="49" charset="-122"/>
            </a:endParaRPr>
          </a:p>
          <a:p>
            <a:pPr>
              <a:spcAft>
                <a:spcPct val="20000"/>
              </a:spcAft>
              <a:buFont typeface="Arial" panose="020B0604020202020204" pitchFamily="34" charset="0"/>
              <a:buNone/>
            </a:pPr>
            <a:endParaRPr lang="zh-CN" altLang="en-US" dirty="0"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950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77"/>
    </mc:Choice>
    <mc:Fallback xmlns="">
      <p:transition spd="slow" advTm="10677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291184" y="1910490"/>
          <a:ext cx="3421062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MP 图像" r:id="rId4" imgW="3086280" imgH="2009880" progId="Paint.Picture">
                  <p:embed/>
                </p:oleObj>
              </mc:Choice>
              <mc:Fallback>
                <p:oleObj name="BMP 图像" r:id="rId4" imgW="3086280" imgH="2009880" progId="Paint.Picture">
                  <p:embed/>
                  <p:pic>
                    <p:nvPicPr>
                      <p:cNvPr id="121859" name="Object 3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7291184" y="1910490"/>
                        <a:ext cx="3421062" cy="22272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4" name="Rectangle 4"/>
          <p:cNvSpPr/>
          <p:nvPr/>
        </p:nvSpPr>
        <p:spPr>
          <a:xfrm>
            <a:off x="2945846" y="453656"/>
            <a:ext cx="58262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(3)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极谱波波高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测量示意图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374" y="5914398"/>
            <a:ext cx="398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两种</a:t>
            </a: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测量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极谱波高度的方法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1087599" y="1713170"/>
          <a:ext cx="3421062" cy="391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BMP 图像" r:id="rId6" imgW="3086280" imgH="3019320" progId="Paint.Picture">
                  <p:embed/>
                </p:oleObj>
              </mc:Choice>
              <mc:Fallback>
                <p:oleObj name="BMP 图像" r:id="rId6" imgW="3086280" imgH="3019320" progId="Paint.Picture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087599" y="1713170"/>
                        <a:ext cx="3421062" cy="391707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508662" y="2466783"/>
            <a:ext cx="1707704" cy="369332"/>
            <a:chOff x="5280922" y="2051553"/>
            <a:chExt cx="1707704" cy="369332"/>
          </a:xfrm>
        </p:grpSpPr>
        <p:sp>
          <p:nvSpPr>
            <p:cNvPr id="7" name="文本框 6"/>
            <p:cNvSpPr txBox="1"/>
            <p:nvPr/>
          </p:nvSpPr>
          <p:spPr>
            <a:xfrm>
              <a:off x="5822064" y="2051553"/>
              <a:ext cx="116656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平行线法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 rot="10800000">
              <a:off x="5280922" y="2139193"/>
              <a:ext cx="493509" cy="194052"/>
            </a:xfrm>
            <a:prstGeom prst="rightArrow">
              <a:avLst>
                <a:gd name="adj1" fmla="val 50000"/>
                <a:gd name="adj2" fmla="val 1016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52194" y="4303006"/>
            <a:ext cx="1707704" cy="369332"/>
            <a:chOff x="5280922" y="2051553"/>
            <a:chExt cx="1707704" cy="369332"/>
          </a:xfrm>
        </p:grpSpPr>
        <p:sp>
          <p:nvSpPr>
            <p:cNvPr id="13" name="文本框 12"/>
            <p:cNvSpPr txBox="1"/>
            <p:nvPr/>
          </p:nvSpPr>
          <p:spPr>
            <a:xfrm>
              <a:off x="5822064" y="2051553"/>
              <a:ext cx="116656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三切线法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 rot="10800000">
              <a:off x="5280922" y="2139193"/>
              <a:ext cx="493509" cy="194052"/>
            </a:xfrm>
            <a:prstGeom prst="rightArrow">
              <a:avLst>
                <a:gd name="adj1" fmla="val 50000"/>
                <a:gd name="adj2" fmla="val 1016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291184" y="4609702"/>
            <a:ext cx="398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两种物质各自极谱波的高度测量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666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86"/>
    </mc:Choice>
    <mc:Fallback xmlns="">
      <p:transition spd="slow" advTm="3558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/>
          </p:nvPr>
        </p:nvSpPr>
        <p:spPr>
          <a:xfrm>
            <a:off x="1038174" y="300114"/>
            <a:ext cx="7412038" cy="11430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极谱定性分析</a:t>
            </a:r>
          </a:p>
        </p:txBody>
      </p:sp>
      <p:sp>
        <p:nvSpPr>
          <p:cNvPr id="123907" name="Rectangle 3"/>
          <p:cNvSpPr>
            <a:spLocks noGrp="1"/>
          </p:cNvSpPr>
          <p:nvPr>
            <p:ph type="body" sz="half" idx="1"/>
          </p:nvPr>
        </p:nvSpPr>
        <p:spPr>
          <a:xfrm>
            <a:off x="793752" y="1780903"/>
            <a:ext cx="4627373" cy="3925834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609600" indent="-609600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AutoNum type="arabicParenBoth"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半波电位 </a:t>
            </a:r>
            <a:r>
              <a:rPr lang="en-US" altLang="zh-CN" sz="32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sz="3200" baseline="-250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1/2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极限扩散电流一半高度对应的电位 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sz="3200" baseline="-25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1/2 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浓度无关，是极谱定性分析的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依据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59275" y="1549549"/>
            <a:ext cx="3830269" cy="3476148"/>
            <a:chOff x="3808958" y="2539062"/>
            <a:chExt cx="4637378" cy="402180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958" y="2539062"/>
              <a:ext cx="4637378" cy="402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007894" y="4458216"/>
            <a:ext cx="505876" cy="482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公式" r:id="rId5" imgW="291960" imgH="406080" progId="Equation.3">
                    <p:embed/>
                  </p:oleObj>
                </mc:Choice>
                <mc:Fallback>
                  <p:oleObj name="公式" r:id="rId5" imgW="291960" imgH="406080" progId="Equation.3">
                    <p:embed/>
                    <p:pic>
                      <p:nvPicPr>
                        <p:cNvPr id="8" name="Object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07894" y="4458216"/>
                          <a:ext cx="505876" cy="482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箭头连接符 10"/>
            <p:cNvCxnSpPr/>
            <p:nvPr/>
          </p:nvCxnSpPr>
          <p:spPr>
            <a:xfrm flipV="1">
              <a:off x="5354198" y="4373696"/>
              <a:ext cx="242371" cy="176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422832" y="5245072"/>
            <a:ext cx="346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极谱波的半波电位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1/2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951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81"/>
    </mc:Choice>
    <mc:Fallback xmlns="">
      <p:transition spd="slow" advTm="3858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/>
          <p:nvPr/>
        </p:nvSpPr>
        <p:spPr>
          <a:xfrm>
            <a:off x="2927350" y="404813"/>
            <a:ext cx="7513638" cy="7017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电极反应：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A+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= B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2515" name="Text Box 3"/>
          <p:cNvSpPr txBox="1"/>
          <p:nvPr/>
        </p:nvSpPr>
        <p:spPr>
          <a:xfrm>
            <a:off x="4629842" y="2689995"/>
            <a:ext cx="6372225" cy="124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Ae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滴汞电极表面的浓度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0" lang="en-US" altLang="zh-C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Be</a:t>
            </a:r>
            <a:r>
              <a:rPr kumimoji="0" lang="en-US" altLang="zh-C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在汞齐表面的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浓度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/>
          </p:nvPr>
        </p:nvGraphicFramePr>
        <p:xfrm>
          <a:off x="3925079" y="1271918"/>
          <a:ext cx="50117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4" imgW="1660525" imgH="343535" progId="Equation.3">
                  <p:embed/>
                </p:oleObj>
              </mc:Choice>
              <mc:Fallback>
                <p:oleObj r:id="rId4" imgW="1660525" imgH="343535" progId="Equation.3">
                  <p:embed/>
                  <p:pic>
                    <p:nvPicPr>
                      <p:cNvPr id="192516" name="Object 4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5079" y="1271918"/>
                        <a:ext cx="5011738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/>
          <p:nvPr/>
        </p:nvSpPr>
        <p:spPr>
          <a:xfrm>
            <a:off x="1130876" y="2789371"/>
            <a:ext cx="3592948" cy="12461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l-GR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γ</a:t>
            </a:r>
            <a:r>
              <a:rPr kumimoji="0" lang="en-US" altLang="zh-C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的活度系数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l-GR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γ</a:t>
            </a:r>
            <a:r>
              <a:rPr kumimoji="0" lang="en-US" altLang="zh-C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活度系数</a:t>
            </a:r>
          </a:p>
        </p:txBody>
      </p:sp>
      <p:sp>
        <p:nvSpPr>
          <p:cNvPr id="6" name="Text Box 2"/>
          <p:cNvSpPr txBox="1"/>
          <p:nvPr/>
        </p:nvSpPr>
        <p:spPr>
          <a:xfrm>
            <a:off x="3137104" y="4312474"/>
            <a:ext cx="7596187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扩散电流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公式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k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达到完全浓差极化前，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不等于零；则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3485446" y="6141588"/>
          <a:ext cx="47513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6" imgW="2032000" imgH="241300" progId="Equation.3">
                  <p:embed/>
                </p:oleObj>
              </mc:Choice>
              <mc:Fallback>
                <p:oleObj r:id="rId6" imgW="2032000" imgH="241300" progId="Equation.3">
                  <p:embed/>
                  <p:pic>
                    <p:nvPicPr>
                      <p:cNvPr id="7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5446" y="6141588"/>
                        <a:ext cx="475138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00351271"/>
      </p:ext>
    </p:extLst>
  </p:cSld>
  <p:clrMapOvr>
    <a:masterClrMapping/>
  </p:clrMapOvr>
  <p:transition advTm="6871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Text Box 3"/>
          <p:cNvSpPr txBox="1"/>
          <p:nvPr/>
        </p:nvSpPr>
        <p:spPr>
          <a:xfrm>
            <a:off x="3172904" y="450701"/>
            <a:ext cx="22336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(2)-(3)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1281113"/>
          <a:ext cx="6291263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4" imgW="2336760" imgH="685800" progId="Equation.3">
                  <p:embed/>
                </p:oleObj>
              </mc:Choice>
              <mc:Fallback>
                <p:oleObj name="公式" r:id="rId4" imgW="2336760" imgH="685800" progId="Equation.3">
                  <p:embed/>
                  <p:pic>
                    <p:nvPicPr>
                      <p:cNvPr id="193540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3650" y="1281113"/>
                        <a:ext cx="6291263" cy="184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2960688" y="4383358"/>
          <a:ext cx="5864225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6" imgW="2197080" imgH="685800" progId="Equation.3">
                  <p:embed/>
                </p:oleObj>
              </mc:Choice>
              <mc:Fallback>
                <p:oleObj name="公式" r:id="rId6" imgW="2197080" imgH="685800" progId="Equation.3">
                  <p:embed/>
                  <p:pic>
                    <p:nvPicPr>
                      <p:cNvPr id="6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0688" y="4383358"/>
                        <a:ext cx="5864225" cy="183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/>
          <p:nvPr/>
        </p:nvSpPr>
        <p:spPr>
          <a:xfrm>
            <a:off x="3172904" y="3392471"/>
            <a:ext cx="582741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电极电流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浓度变化成正比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86754866"/>
      </p:ext>
    </p:extLst>
  </p:cSld>
  <p:clrMapOvr>
    <a:masterClrMapping/>
  </p:clrMapOvr>
  <p:transition advTm="6919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6" name="Object 6"/>
          <p:cNvGraphicFramePr>
            <a:graphicFrameLocks noChangeAspect="1"/>
          </p:cNvGraphicFramePr>
          <p:nvPr>
            <p:extLst/>
          </p:nvPr>
        </p:nvGraphicFramePr>
        <p:xfrm>
          <a:off x="2085354" y="1077907"/>
          <a:ext cx="8077641" cy="108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5" imgW="2349360" imgH="444240" progId="Equation.3">
                  <p:embed/>
                </p:oleObj>
              </mc:Choice>
              <mc:Fallback>
                <p:oleObj name="公式" r:id="rId5" imgW="2349360" imgH="444240" progId="Equation.3">
                  <p:embed/>
                  <p:pic>
                    <p:nvPicPr>
                      <p:cNvPr id="194566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5354" y="1077907"/>
                        <a:ext cx="8077641" cy="1086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40211" y="4663326"/>
          <a:ext cx="53101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7" imgW="2044440" imgH="444240" progId="Equation.3">
                  <p:embed/>
                </p:oleObj>
              </mc:Choice>
              <mc:Fallback>
                <p:oleObj name="公式" r:id="rId7" imgW="2044440" imgH="4442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0211" y="4663326"/>
                        <a:ext cx="5310188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/>
          <p:nvPr/>
        </p:nvSpPr>
        <p:spPr>
          <a:xfrm>
            <a:off x="703774" y="5758253"/>
            <a:ext cx="833421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i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= 1/2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d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时代入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E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表达式，得到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半波电位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E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1/2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为：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10" name="Text Box 3"/>
          <p:cNvSpPr txBox="1"/>
          <p:nvPr/>
        </p:nvSpPr>
        <p:spPr>
          <a:xfrm>
            <a:off x="8911533" y="5713680"/>
            <a:ext cx="194160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E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1/2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= E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’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Wingdings 2" panose="05020102010507070707" pitchFamily="18" charset="2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Wingdings 2" panose="05020102010507070707" pitchFamily="18" charset="2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/>
          </p:nvPr>
        </p:nvGraphicFramePr>
        <p:xfrm>
          <a:off x="2995211" y="3479476"/>
          <a:ext cx="62579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公式" r:id="rId9" imgW="1726920" imgH="406080" progId="Equation.3">
                  <p:embed/>
                </p:oleObj>
              </mc:Choice>
              <mc:Fallback>
                <p:oleObj name="公式" r:id="rId9" imgW="1726920" imgH="406080" progId="Equation.3">
                  <p:embed/>
                  <p:pic>
                    <p:nvPicPr>
                      <p:cNvPr id="12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5211" y="3479476"/>
                        <a:ext cx="6257925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70598"/>
              </p:ext>
            </p:extLst>
          </p:nvPr>
        </p:nvGraphicFramePr>
        <p:xfrm>
          <a:off x="2651440" y="2294631"/>
          <a:ext cx="82788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11" imgW="2286000" imgH="444240" progId="Equation.3">
                  <p:embed/>
                </p:oleObj>
              </mc:Choice>
              <mc:Fallback>
                <p:oleObj name="公式" r:id="rId11" imgW="2286000" imgH="444240" progId="Equation.3">
                  <p:embed/>
                  <p:pic>
                    <p:nvPicPr>
                      <p:cNvPr id="13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51440" y="2294631"/>
                        <a:ext cx="827881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/>
          <p:nvPr/>
        </p:nvSpPr>
        <p:spPr>
          <a:xfrm>
            <a:off x="4302438" y="294066"/>
            <a:ext cx="5844097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极谱波方程式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8142655"/>
      </p:ext>
    </p:extLst>
  </p:cSld>
  <p:clrMapOvr>
    <a:masterClrMapping/>
  </p:clrMapOvr>
  <p:transition advTm="91293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4.6|1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1.6|7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8.2|16.1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4.1|1.7|2.1|5|20.5|7.3|3.8|3.6|10.2|7.5|5.7|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7|5.6|7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.4|13.5|4.4|11.4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9|28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2|8.5|16.8|6.7|15.8|9.3|5.5|10.7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520</Words>
  <Application>Microsoft Office PowerPoint</Application>
  <PresentationFormat>宽屏</PresentationFormat>
  <Paragraphs>118</Paragraphs>
  <Slides>11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等线</vt:lpstr>
      <vt:lpstr>等线 Light</vt:lpstr>
      <vt:lpstr>隶书</vt:lpstr>
      <vt:lpstr>宋体</vt:lpstr>
      <vt:lpstr>Arial</vt:lpstr>
      <vt:lpstr>Symbol</vt:lpstr>
      <vt:lpstr>Times New Roman</vt:lpstr>
      <vt:lpstr>Wingdings</vt:lpstr>
      <vt:lpstr>Wingdings 2</vt:lpstr>
      <vt:lpstr>1_Office 主题​​</vt:lpstr>
      <vt:lpstr>2_Office 主题​​</vt:lpstr>
      <vt:lpstr>Microsoft 公式 3.0</vt:lpstr>
      <vt:lpstr>公式</vt:lpstr>
      <vt:lpstr>BMP 图像</vt:lpstr>
      <vt:lpstr>Bitmap Image</vt:lpstr>
      <vt:lpstr>二. 极谱定量分析基础与定性分析</vt:lpstr>
      <vt:lpstr>二. 极谱定量分析基础与定性分析</vt:lpstr>
      <vt:lpstr>PowerPoint 演示文稿</vt:lpstr>
      <vt:lpstr>PowerPoint 演示文稿</vt:lpstr>
      <vt:lpstr>PowerPoint 演示文稿</vt:lpstr>
      <vt:lpstr>2. 极谱定性分析</vt:lpstr>
      <vt:lpstr>PowerPoint 演示文稿</vt:lpstr>
      <vt:lpstr>PowerPoint 演示文稿</vt:lpstr>
      <vt:lpstr>PowerPoint 演示文稿</vt:lpstr>
      <vt:lpstr>PowerPoint 演示文稿</vt:lpstr>
      <vt:lpstr>  某些金属离子在不同底液中的半波电位（V）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145</cp:revision>
  <dcterms:created xsi:type="dcterms:W3CDTF">2020-04-19T03:01:32Z</dcterms:created>
  <dcterms:modified xsi:type="dcterms:W3CDTF">2020-05-07T12:10:09Z</dcterms:modified>
</cp:coreProperties>
</file>