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640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10" autoAdjust="0"/>
  </p:normalViewPr>
  <p:slideViewPr>
    <p:cSldViewPr snapToGrid="0">
      <p:cViewPr varScale="1">
        <p:scale>
          <a:sx n="87" d="100"/>
          <a:sy n="87" d="100"/>
        </p:scale>
        <p:origin x="14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B2E3-AC59-4913-9D84-085E34E4CA46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AAAA-3245-4998-9FD9-E949E7CB9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DAAAA-3245-4998-9FD9-E949E7CB90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68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5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0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47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530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12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03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10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73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136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1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23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175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92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127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917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07200" y="19050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07200" y="40386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59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50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3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6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9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46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4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2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90236" y="939915"/>
            <a:ext cx="4074427" cy="232649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2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加电压</a:t>
            </a:r>
            <a:r>
              <a:rPr kumimoji="1" lang="zh-CN" altLang="en-US" sz="3200" b="1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r>
              <a:rPr lang="zh-CN" altLang="en-US" sz="32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32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32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直流电压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上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叠加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小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振幅方形电压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0264" y="190651"/>
            <a:ext cx="7124700" cy="9915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53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方波极谱法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 flipV="1">
            <a:off x="4060264" y="677811"/>
            <a:ext cx="3356097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67020" y="4334105"/>
            <a:ext cx="2665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方波极谱电流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E1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E2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E3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区域方波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周期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对应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电流变化为</a:t>
            </a:r>
            <a:r>
              <a:rPr kumimoji="0" lang="el-GR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Δ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58104" r="7034" b="3363"/>
          <a:stretch/>
        </p:blipFill>
        <p:spPr>
          <a:xfrm>
            <a:off x="5277912" y="1069203"/>
            <a:ext cx="4959536" cy="2197205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5497619" y="3505639"/>
            <a:ext cx="3837483" cy="2877908"/>
            <a:chOff x="7217105" y="3514597"/>
            <a:chExt cx="3837483" cy="2877908"/>
          </a:xfrm>
        </p:grpSpPr>
        <p:pic>
          <p:nvPicPr>
            <p:cNvPr id="22" name="Picture 4" descr="5-21(扫描版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7105" y="3514597"/>
              <a:ext cx="3837483" cy="28779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" name="矩形 29"/>
            <p:cNvSpPr/>
            <p:nvPr/>
          </p:nvSpPr>
          <p:spPr>
            <a:xfrm>
              <a:off x="9231049" y="4153170"/>
              <a:ext cx="557188" cy="937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833607" y="6153881"/>
              <a:ext cx="557188" cy="238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87467" y="5900040"/>
              <a:ext cx="92280" cy="14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58709" y="5729139"/>
              <a:ext cx="144681" cy="212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13294" y="4261038"/>
            <a:ext cx="707678" cy="683555"/>
            <a:chOff x="8271545" y="4269996"/>
            <a:chExt cx="707678" cy="683555"/>
          </a:xfrm>
          <a:noFill/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8271545" y="4269996"/>
              <a:ext cx="707678" cy="8389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8296712" y="4953551"/>
              <a:ext cx="536895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31769" y="4489010"/>
              <a:ext cx="293615" cy="2539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Δ</a:t>
              </a:r>
              <a:r>
                <a:rPr kumimoji="0" lang="en-US" altLang="zh-CN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8472881" y="4278385"/>
              <a:ext cx="0" cy="210625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8478576" y="4742926"/>
              <a:ext cx="0" cy="210625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322529" y="2816767"/>
            <a:ext cx="3221504" cy="163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电极上电流：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37448" y="1960056"/>
            <a:ext cx="1361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方波极谱电压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92715" y="1860977"/>
            <a:ext cx="67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方形波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902893" y="5218404"/>
            <a:ext cx="67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Δ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i≈0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790157" y="3648931"/>
            <a:ext cx="67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Δ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i≈0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476277" y="3579913"/>
            <a:ext cx="3688385" cy="500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记录交变电流</a:t>
            </a:r>
            <a:r>
              <a:rPr kumimoji="0" lang="el-GR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Δ</a:t>
            </a: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</a:t>
            </a:r>
            <a:r>
              <a:rPr kumimoji="0" lang="el-GR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Δ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max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</a:t>
            </a:r>
            <a:r>
              <a:rPr kumimoji="0" lang="el-G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α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仿宋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12870" y="2231841"/>
            <a:ext cx="99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直流电压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1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07"/>
    </mc:Choice>
    <mc:Fallback xmlns="">
      <p:transition spd="slow" advTm="9930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16745" y="116749"/>
            <a:ext cx="7124700" cy="9915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53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方波极谱法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 flipV="1">
            <a:off x="4162696" y="593774"/>
            <a:ext cx="3616399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5337938" y="2751664"/>
            <a:ext cx="6003507" cy="500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D: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测量电流窗口：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后期纯电解电流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3" t="3923" r="4281" b="6902"/>
          <a:stretch/>
        </p:blipFill>
        <p:spPr>
          <a:xfrm>
            <a:off x="1585043" y="698312"/>
            <a:ext cx="3581158" cy="292675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15164" y="680906"/>
            <a:ext cx="5113773" cy="140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B: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充电电流随时间变化快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/>
            </a:r>
            <a:b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b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指数衰减：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3112" y="1161057"/>
            <a:ext cx="207291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0" lang="el-G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α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e 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-t/RC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5164" y="1728127"/>
            <a:ext cx="48714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C: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电解电流随时间变化慢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平方根衰减：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f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-1/2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Rectangle 2"/>
          <p:cNvSpPr>
            <a:spLocks noGrp="1"/>
          </p:cNvSpPr>
          <p:nvPr>
            <p:ph idx="1"/>
          </p:nvPr>
        </p:nvSpPr>
        <p:spPr>
          <a:xfrm>
            <a:off x="1272857" y="4023739"/>
            <a:ext cx="9836750" cy="4968875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        方波极谱特点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灵敏度比</a:t>
            </a:r>
            <a:r>
              <a:rPr lang="zh-CN" altLang="en-US" dirty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经典极谱高</a:t>
            </a:r>
            <a:r>
              <a:rPr lang="en-US" altLang="zh-CN" dirty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3-4</a:t>
            </a:r>
            <a:r>
              <a:rPr lang="zh-CN" altLang="en-US" dirty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</a:t>
            </a:r>
            <a:r>
              <a:rPr lang="zh-CN" altLang="en-US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数量级，约</a:t>
            </a:r>
            <a:r>
              <a:rPr lang="en-US" altLang="zh-CN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baseline="30000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-8</a:t>
            </a:r>
            <a:r>
              <a:rPr lang="en-US" altLang="zh-CN" sz="3600" dirty="0" smtClean="0">
                <a:solidFill>
                  <a:srgbClr val="5B9BD5">
                    <a:lumMod val="75000"/>
                  </a:srgbClr>
                </a:solidFill>
                <a:latin typeface="Rage Italic" panose="03070502040507070304" pitchFamily="66" charset="0"/>
                <a:ea typeface="Yu Gothic Light" panose="020B0300000000000000" pitchFamily="34" charset="-128"/>
              </a:rPr>
              <a:t>~</a:t>
            </a:r>
            <a:r>
              <a:rPr lang="en-US" altLang="zh-CN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baseline="30000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-9</a:t>
            </a:r>
            <a:r>
              <a:rPr lang="en-US" altLang="zh-CN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err="1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mol</a:t>
            </a:r>
            <a:r>
              <a:rPr lang="en-US" altLang="zh-CN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/L</a:t>
            </a:r>
            <a:r>
              <a:rPr lang="zh-CN" altLang="en-US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5B9BD5">
                  <a:lumMod val="75000"/>
                </a:srgb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电极反应的可逆性对测定的灵敏度影响</a:t>
            </a:r>
            <a:r>
              <a:rPr lang="zh-CN" altLang="en-US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 </a:t>
            </a:r>
            <a:endParaRPr lang="zh-CN" altLang="en-US" dirty="0">
              <a:solidFill>
                <a:srgbClr val="5B9BD5">
                  <a:lumMod val="75000"/>
                </a:srgb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高浓度支持电解质，对痕量分析不利 </a:t>
            </a:r>
            <a:endParaRPr lang="zh-CN" altLang="en-US" dirty="0">
              <a:solidFill>
                <a:srgbClr val="5B9BD5">
                  <a:lumMod val="75000"/>
                </a:srgb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毛细管噪声</a:t>
            </a:r>
            <a:r>
              <a:rPr lang="zh-CN" altLang="en-US" dirty="0" smtClean="0">
                <a:solidFill>
                  <a:srgbClr val="5B9BD5">
                    <a:lumMod val="7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影响检测下限</a:t>
            </a:r>
            <a:endParaRPr lang="zh-CN" altLang="en-US" dirty="0">
              <a:solidFill>
                <a:srgbClr val="5B9BD5">
                  <a:lumMod val="75000"/>
                </a:srgb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82722" y="3688136"/>
            <a:ext cx="2784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方波极谱采集电流的时间窗口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9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919"/>
    </mc:Choice>
    <mc:Fallback xmlns="">
      <p:transition spd="slow" advTm="15591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767" y="1"/>
            <a:ext cx="10515600" cy="138215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53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脉冲极谱法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 flipV="1">
            <a:off x="3402767" y="716095"/>
            <a:ext cx="3106897" cy="63833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" name="Picture 4" descr="16p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" b="70273"/>
          <a:stretch/>
        </p:blipFill>
        <p:spPr bwMode="auto">
          <a:xfrm>
            <a:off x="2071171" y="1020134"/>
            <a:ext cx="4779694" cy="2831931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7137233" y="1512866"/>
            <a:ext cx="435336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常规脉冲极谱电极电压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每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2.5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秒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对应一滴汞周期，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每周期末期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40ms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加脉冲电压，并逐渐增大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37233" y="4795008"/>
            <a:ext cx="40329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常规脉冲极谱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电极电流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发生电解时：电解电流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衰减慢，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电容电流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衰减快，后期采集电流为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20782" y="3939416"/>
            <a:ext cx="4880472" cy="2830449"/>
            <a:chOff x="2071171" y="3977089"/>
            <a:chExt cx="4880472" cy="2830449"/>
          </a:xfrm>
        </p:grpSpPr>
        <p:pic>
          <p:nvPicPr>
            <p:cNvPr id="10" name="Picture 4" descr="16p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4" b="41961"/>
            <a:stretch/>
          </p:blipFill>
          <p:spPr bwMode="auto">
            <a:xfrm>
              <a:off x="2071171" y="3977089"/>
              <a:ext cx="4880472" cy="2830449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6161047" y="5510588"/>
              <a:ext cx="399007" cy="369332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</a:t>
              </a:r>
              <a:r>
                <a:rPr kumimoji="0" lang="en-US" altLang="zh-CN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F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161046" y="6084433"/>
              <a:ext cx="399007" cy="338554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</a:t>
              </a: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12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441"/>
    </mc:Choice>
    <mc:Fallback xmlns="">
      <p:transition spd="slow" advTm="1594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8" name="Picture 4" descr="16p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43"/>
          <a:stretch/>
        </p:blipFill>
        <p:spPr bwMode="auto">
          <a:xfrm>
            <a:off x="1049693" y="852424"/>
            <a:ext cx="4140200" cy="165789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109" name="Picture 5" descr="16-p3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8" b="14868"/>
          <a:stretch/>
        </p:blipFill>
        <p:spPr>
          <a:xfrm>
            <a:off x="5711024" y="4262076"/>
            <a:ext cx="4171950" cy="1586613"/>
          </a:xfrm>
          <a:noFill/>
          <a:ln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38200" y="5779302"/>
            <a:ext cx="3807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常规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脉冲极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谱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   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18882" y="5779302"/>
            <a:ext cx="380750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微分脉冲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谱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7" name="Picture 4" descr="16p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2" b="14297"/>
          <a:stretch/>
        </p:blipFill>
        <p:spPr bwMode="auto">
          <a:xfrm>
            <a:off x="1049693" y="4262076"/>
            <a:ext cx="4140200" cy="159566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6p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2" b="41407"/>
          <a:stretch/>
        </p:blipFill>
        <p:spPr bwMode="auto">
          <a:xfrm>
            <a:off x="1049693" y="2523174"/>
            <a:ext cx="4140200" cy="172964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16-p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9" b="41492"/>
          <a:stretch/>
        </p:blipFill>
        <p:spPr>
          <a:xfrm>
            <a:off x="5711024" y="2562448"/>
            <a:ext cx="4171950" cy="1709324"/>
          </a:xfrm>
          <a:prstGeom prst="rect">
            <a:avLst/>
          </a:prstGeom>
          <a:noFill/>
          <a:ln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 descr="16-p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41"/>
          <a:stretch/>
        </p:blipFill>
        <p:spPr>
          <a:xfrm>
            <a:off x="5711023" y="852424"/>
            <a:ext cx="4160089" cy="1693064"/>
          </a:xfrm>
          <a:prstGeom prst="rect">
            <a:avLst/>
          </a:prstGeom>
          <a:noFill/>
          <a:ln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8780909" y="1438938"/>
            <a:ext cx="38075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(a)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加电压方式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    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00525" y="3178127"/>
            <a:ext cx="380750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(b)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电流随时间变化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6182525"/>
            <a:ext cx="3807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(c)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常规脉冲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极谱波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60323" y="6177840"/>
            <a:ext cx="3807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   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(c)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微分脉冲极谱波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199" y="-19416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常规脉冲极谱与微分脉冲极谱</a:t>
            </a:r>
            <a:r>
              <a:rPr lang="zh-CN" altLang="en-US" sz="2700" b="1" dirty="0"/>
              <a:t/>
            </a:r>
            <a:br>
              <a:rPr lang="zh-CN" altLang="en-US" sz="27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521883" y="553260"/>
            <a:ext cx="6259026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4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27"/>
    </mc:Choice>
    <mc:Fallback xmlns="">
      <p:transition spd="slow" advTm="7762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/>
          </p:cNvSpPr>
          <p:nvPr>
            <p:ph idx="1"/>
          </p:nvPr>
        </p:nvSpPr>
        <p:spPr>
          <a:xfrm>
            <a:off x="1494114" y="974574"/>
            <a:ext cx="5349406" cy="5752229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特长</a:t>
            </a:r>
            <a:endParaRPr lang="zh-CN" altLang="en-US" sz="32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灵敏度极高</a:t>
            </a: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脉冲</a:t>
            </a: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电解电流值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</a:t>
            </a: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消除电容电流</a:t>
            </a: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毛细管噪声  </a:t>
            </a:r>
            <a:endParaRPr lang="zh-CN" altLang="en-US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不加大</a:t>
            </a:r>
            <a:r>
              <a:rPr lang="zh-CN" altLang="en-US" sz="32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量</a:t>
            </a: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支持电解质 </a:t>
            </a: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宜于痕量分析 </a:t>
            </a:r>
            <a:endParaRPr lang="zh-CN" altLang="en-US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可用于有机物测定 </a:t>
            </a: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不可逆电极反应 </a:t>
            </a:r>
            <a:endParaRPr lang="zh-CN" altLang="en-US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620" y="4451445"/>
            <a:ext cx="38075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Cu</a:t>
            </a:r>
            <a:r>
              <a:rPr kumimoji="0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2+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Cd</a:t>
            </a:r>
            <a:r>
              <a:rPr kumimoji="0" lang="en-US" altLang="zh-CN" sz="1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、</a:t>
            </a:r>
            <a:r>
              <a:rPr kumimoji="0" lang="en-US" altLang="zh-CN" sz="1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Ni</a:t>
            </a:r>
            <a:r>
              <a:rPr kumimoji="0" lang="en-US" altLang="zh-CN" sz="1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Zn</a:t>
            </a:r>
            <a:r>
              <a:rPr kumimoji="0" lang="en-US" altLang="zh-CN" sz="1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2+ </a:t>
            </a:r>
            <a:r>
              <a:rPr kumimoji="0" lang="en-US" altLang="zh-CN" sz="1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四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种离子微分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脉冲极谱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84489" y="974574"/>
            <a:ext cx="4807027" cy="3459232"/>
            <a:chOff x="5365892" y="1011295"/>
            <a:chExt cx="5654649" cy="433761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6218" r="23111" b="29527"/>
            <a:stretch/>
          </p:blipFill>
          <p:spPr>
            <a:xfrm>
              <a:off x="5798546" y="1011295"/>
              <a:ext cx="5221995" cy="421946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365892" y="1486772"/>
              <a:ext cx="824761" cy="385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/</a:t>
              </a:r>
              <a:r>
                <a:rPr kumimoji="0" lang="el-GR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μ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A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91985" y="4962984"/>
              <a:ext cx="664945" cy="385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E/V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endParaRPr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767" y="1"/>
            <a:ext cx="4142162" cy="1299989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53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脉冲极谱法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402767" y="694540"/>
            <a:ext cx="3281722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6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89"/>
    </mc:Choice>
    <mc:Fallback xmlns="">
      <p:transition spd="slow" advTm="6918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294" y="51595"/>
            <a:ext cx="10515600" cy="138215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53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平行催化极谱波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 flipV="1">
            <a:off x="3111452" y="782538"/>
            <a:ext cx="5156617" cy="60401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1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85941" y="1171011"/>
          <a:ext cx="5792901" cy="179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3665220" imgH="1135380" progId="Paint.Picture">
                  <p:embed/>
                </p:oleObj>
              </mc:Choice>
              <mc:Fallback>
                <p:oleObj r:id="rId4" imgW="3665220" imgH="1135380" progId="Paint.Picture">
                  <p:embed/>
                  <p:pic>
                    <p:nvPicPr>
                      <p:cNvPr id="12" name="Object 5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2385941" y="1171011"/>
                        <a:ext cx="5792901" cy="179381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/>
          </p:cNvSpPr>
          <p:nvPr/>
        </p:nvSpPr>
        <p:spPr>
          <a:xfrm>
            <a:off x="2151272" y="3393167"/>
            <a:ext cx="6696075" cy="47132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原理与条件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经典极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谱分析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装置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溶液中含大量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Z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平行反应 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相当于催化剂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电流大小与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在一定范围内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成正比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763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830"/>
    </mc:Choice>
    <mc:Fallback xmlns="">
      <p:transition spd="slow" advTm="1278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767" y="1"/>
            <a:ext cx="10515600" cy="138215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平行催化极谱波</a:t>
            </a:r>
            <a:r>
              <a:rPr lang="zh-CN" altLang="en-US" sz="3100" b="1" dirty="0"/>
              <a:t/>
            </a:r>
            <a:br>
              <a:rPr lang="zh-CN" altLang="en-US" sz="31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507964" y="631853"/>
            <a:ext cx="3604936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981427" y="800208"/>
            <a:ext cx="7551296" cy="57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Fe</a:t>
            </a:r>
            <a:r>
              <a:rPr lang="en-US" altLang="zh-CN" sz="2800" b="1" baseline="30000" dirty="0" smtClean="0"/>
              <a:t>3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+ </a:t>
            </a:r>
            <a:r>
              <a:rPr lang="en-US" altLang="zh-CN" sz="2800" b="1" dirty="0" smtClean="0"/>
              <a:t>e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→</a:t>
            </a:r>
            <a:r>
              <a:rPr lang="en-US" altLang="zh-CN" sz="2800" b="1" dirty="0"/>
              <a:t> Fe</a:t>
            </a:r>
            <a:r>
              <a:rPr lang="en-US" altLang="zh-CN" sz="2800" b="1" baseline="30000" dirty="0"/>
              <a:t>2</a:t>
            </a:r>
            <a:r>
              <a:rPr lang="en-US" altLang="zh-CN" sz="2800" b="1" baseline="30000" dirty="0" smtClean="0"/>
              <a:t>+                                           </a:t>
            </a:r>
            <a:r>
              <a:rPr lang="zh-CN" altLang="en-US" sz="2400" b="1" dirty="0" smtClean="0"/>
              <a:t>（电极反应）</a:t>
            </a:r>
            <a:endParaRPr lang="en-US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3001548" y="1598581"/>
            <a:ext cx="712813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Fe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2+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 H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OH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+OH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·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+Fe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3+</a:t>
            </a:r>
            <a:endParaRPr kumimoji="0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1548" y="2141367"/>
            <a:ext cx="3785011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Fe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2+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OH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·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→ OH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Fe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3+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86008" y="1977146"/>
            <a:ext cx="26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（溶液反应）</a:t>
            </a:r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1847720" y="2801319"/>
            <a:ext cx="11188587" cy="7878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i’</a:t>
            </a:r>
            <a:r>
              <a:rPr kumimoji="0" lang="en-US" altLang="zh-CN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 0.51nFD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1/2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m 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2/3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t 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2/3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1/2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1/2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  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…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催化极限扩散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电流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Rectangle 2"/>
          <p:cNvSpPr txBox="1">
            <a:spLocks/>
          </p:cNvSpPr>
          <p:nvPr/>
        </p:nvSpPr>
        <p:spPr>
          <a:xfrm>
            <a:off x="2877075" y="3624667"/>
            <a:ext cx="7927791" cy="32333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特点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催化电流大，灵敏度高，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10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-8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-10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-11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mol/L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催化电流与汞高无关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温度影响较大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选择性好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应用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痕量金属元素测定，如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Mo(VI)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W(VI)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V(V)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5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432"/>
    </mc:Choice>
    <mc:Fallback xmlns="">
      <p:transition spd="slow" advTm="168432"/>
    </mc:Fallback>
  </mc:AlternateContent>
  <p:timing>
    <p:tnLst>
      <p:par>
        <p:cTn id="1" dur="indefinite" restart="never" nodeType="tmRoot"/>
      </p:par>
    </p:tnLst>
    <p:bldLst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0.6|3.9|25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6|7.4|33.1|1.5|12.6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47.7|4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6.9|3|4.4|11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21.4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8.7|64|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6|22.2|94.6|10.9|21.3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397</Words>
  <Application>Microsoft Office PowerPoint</Application>
  <PresentationFormat>宽屏</PresentationFormat>
  <Paragraphs>76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Yu Gothic Light</vt:lpstr>
      <vt:lpstr>等线</vt:lpstr>
      <vt:lpstr>等线 Light</vt:lpstr>
      <vt:lpstr>仿宋</vt:lpstr>
      <vt:lpstr>华文楷体</vt:lpstr>
      <vt:lpstr>隶书</vt:lpstr>
      <vt:lpstr>宋体</vt:lpstr>
      <vt:lpstr>Arial</vt:lpstr>
      <vt:lpstr>Rage Italic</vt:lpstr>
      <vt:lpstr>Times New Roman</vt:lpstr>
      <vt:lpstr>Wingdings</vt:lpstr>
      <vt:lpstr>1_Office 主题​​</vt:lpstr>
      <vt:lpstr>2_Office 主题​​</vt:lpstr>
      <vt:lpstr>Bitmap Image</vt:lpstr>
      <vt:lpstr>方波极谱法  </vt:lpstr>
      <vt:lpstr>方波极谱法  </vt:lpstr>
      <vt:lpstr>脉冲极谱法  </vt:lpstr>
      <vt:lpstr>常规脉冲极谱与微分脉冲极谱  </vt:lpstr>
      <vt:lpstr>脉冲极谱法  </vt:lpstr>
      <vt:lpstr>平行催化极谱波  </vt:lpstr>
      <vt:lpstr>平行催化极谱波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158</cp:revision>
  <dcterms:created xsi:type="dcterms:W3CDTF">2020-04-19T03:01:32Z</dcterms:created>
  <dcterms:modified xsi:type="dcterms:W3CDTF">2020-05-22T18:15:26Z</dcterms:modified>
</cp:coreProperties>
</file>