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8"/>
  </p:notesMasterIdLst>
  <p:sldIdLst>
    <p:sldId id="285" r:id="rId2"/>
    <p:sldId id="280" r:id="rId3"/>
    <p:sldId id="281" r:id="rId4"/>
    <p:sldId id="282" r:id="rId5"/>
    <p:sldId id="283" r:id="rId6"/>
    <p:sldId id="28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640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910" autoAdjust="0"/>
  </p:normalViewPr>
  <p:slideViewPr>
    <p:cSldViewPr snapToGrid="0">
      <p:cViewPr varScale="1">
        <p:scale>
          <a:sx n="87" d="100"/>
          <a:sy n="87" d="100"/>
        </p:scale>
        <p:origin x="14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7B2E3-AC59-4913-9D84-085E34E4CA46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DAAAA-3245-4998-9FD9-E949E7CB9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768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55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100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470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00" y="190500"/>
            <a:ext cx="9347200" cy="1527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032000" y="1905000"/>
            <a:ext cx="4572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07200" y="1905000"/>
            <a:ext cx="4572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95F7B9-D666-4DE4-852C-ADC1853F829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045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00" y="190500"/>
            <a:ext cx="9347200" cy="1527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032000" y="1905000"/>
            <a:ext cx="4572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807200" y="1905000"/>
            <a:ext cx="4572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07200" y="4038600"/>
            <a:ext cx="4572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95F7B9-D666-4DE4-852C-ADC1853F829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8056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032000" y="190500"/>
            <a:ext cx="9347200" cy="5829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595F7B9-D666-4DE4-852C-ADC1853F8294}" type="slidenum">
              <a:rPr lang="en-US" altLang="zh-CN" sz="14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47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017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86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50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03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66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33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298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46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42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7" r:id="rId13"/>
    <p:sldLayoutId id="214748371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/>
          </p:cNvSpPr>
          <p:nvPr>
            <p:ph type="title"/>
          </p:nvPr>
        </p:nvSpPr>
        <p:spPr>
          <a:xfrm>
            <a:off x="1399947" y="1464847"/>
            <a:ext cx="8979728" cy="2009316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49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900" dirty="0">
                <a:latin typeface="黑体" panose="02010609060101010101" pitchFamily="49" charset="-122"/>
                <a:ea typeface="黑体" panose="02010609060101010101" pitchFamily="49" charset="-122"/>
              </a:rPr>
              <a:t>伏安分析</a:t>
            </a:r>
            <a:r>
              <a:rPr lang="en-US" altLang="zh-CN" sz="4900" dirty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49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经典极谱分析（三）</a:t>
            </a:r>
            <a:endParaRPr lang="en-US" altLang="zh-CN" sz="4900" b="0" dirty="0">
              <a:ea typeface="Gungsuh" panose="02030600000101010101" pitchFamily="18" charset="-127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86512" y="3474163"/>
            <a:ext cx="8227765" cy="894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干扰电流及消除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8513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57"/>
    </mc:Choice>
    <mc:Fallback>
      <p:transition spd="slow" advTm="45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76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0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3" name="Picture 6"/>
          <p:cNvPicPr>
            <a:picLocks noGrp="1" noChangeAspect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729370" y="351100"/>
            <a:ext cx="2310900" cy="1922318"/>
          </a:xfrm>
          <a:ln w="22225">
            <a:solidFill>
              <a:srgbClr val="FF6600">
                <a:alpha val="100000"/>
              </a:srgbClr>
            </a:solidFill>
            <a:miter lim="800000"/>
            <a:headEnd/>
            <a:tailEnd/>
          </a:ln>
        </p:spPr>
      </p:pic>
      <p:sp>
        <p:nvSpPr>
          <p:cNvPr id="17" name="文本框 16"/>
          <p:cNvSpPr txBox="1"/>
          <p:nvPr/>
        </p:nvSpPr>
        <p:spPr>
          <a:xfrm>
            <a:off x="1392959" y="2440573"/>
            <a:ext cx="863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极谱波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3517" y="2963854"/>
            <a:ext cx="120884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563C1"/>
              </a:buClr>
              <a:buSzPct val="70000"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                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32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F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=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32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d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+i</a:t>
            </a:r>
            <a:r>
              <a:rPr kumimoji="0" lang="en-US" altLang="zh-CN" sz="32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c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+i</a:t>
            </a:r>
            <a:r>
              <a:rPr kumimoji="0" lang="en-US" altLang="zh-CN" sz="32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m</a:t>
            </a:r>
            <a:endParaRPr kumimoji="0" lang="en-US" altLang="zh-CN" sz="3200" b="1" i="0" u="none" strike="noStrike" kern="1200" cap="none" spc="0" normalizeH="0" baseline="-2500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563C1"/>
              </a:buClr>
              <a:buSzPct val="70000"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: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法拉第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电解电流  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d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:(diffusion)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扩散电流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</a:t>
            </a:r>
            <a:r>
              <a:rPr kumimoji="0" lang="en-US" altLang="zh-CN" sz="36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c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:(convection)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对流 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</a:t>
            </a:r>
            <a:r>
              <a:rPr kumimoji="0" lang="en-US" altLang="zh-CN" sz="36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m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:(migration)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迁移电流</a:t>
            </a:r>
            <a:endParaRPr kumimoji="0" lang="zh-CN" altLang="en-US" sz="28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92291" y="2368011"/>
            <a:ext cx="6096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563C1"/>
              </a:buClr>
              <a:buSzPct val="7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离子的移动：扩散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+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对流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+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迁移，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12404" y="2965091"/>
            <a:ext cx="3891468" cy="60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563C1"/>
              </a:buClr>
              <a:buSzPct val="70000"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i</a:t>
            </a:r>
            <a:r>
              <a:rPr kumimoji="0" lang="zh-CN" altLang="en-US" sz="28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对流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≈0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(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溶液静止）</a:t>
            </a:r>
          </a:p>
        </p:txBody>
      </p:sp>
      <p:sp>
        <p:nvSpPr>
          <p:cNvPr id="25" name="矩形 24"/>
          <p:cNvSpPr/>
          <p:nvPr/>
        </p:nvSpPr>
        <p:spPr>
          <a:xfrm>
            <a:off x="3105280" y="5054858"/>
            <a:ext cx="908672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563C1"/>
              </a:buClr>
              <a:buSzPct val="70000"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i</a:t>
            </a:r>
            <a:r>
              <a:rPr kumimoji="0" lang="zh-CN" altLang="en-US" sz="32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迁移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≈0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加入大量支持电解质（惰性电解质）后</a:t>
            </a:r>
            <a:endParaRPr kumimoji="0" lang="zh-CN" altLang="en-US" sz="32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35753" y="2348044"/>
            <a:ext cx="6096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563C1"/>
              </a:buClr>
              <a:buSzPct val="7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迁移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: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电场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力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作用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33400" y="4338958"/>
            <a:ext cx="6096000" cy="6402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563C1"/>
              </a:buClr>
              <a:buSzPct val="70000"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d </a:t>
            </a:r>
            <a:r>
              <a:rPr kumimoji="0" lang="el-GR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α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C</a:t>
            </a:r>
            <a:endParaRPr kumimoji="0" lang="zh-CN" altLang="en-US" sz="32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15444" y="5813782"/>
            <a:ext cx="6096000" cy="6832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563C1"/>
              </a:buClr>
              <a:buSzPct val="70000"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32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F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≈i</a:t>
            </a:r>
            <a:r>
              <a:rPr kumimoji="0" lang="en-US" altLang="zh-CN" sz="32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d</a:t>
            </a:r>
            <a:r>
              <a:rPr kumimoji="0" lang="zh-CN" altLang="en-US" sz="3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l-GR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α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C</a:t>
            </a:r>
            <a:endParaRPr kumimoji="0" lang="zh-CN" altLang="en-US" sz="32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699521" y="887302"/>
            <a:ext cx="6688346" cy="732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563C1"/>
              </a:buClr>
              <a:buSzPct val="70000"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干扰电流之一：迁移电流</a:t>
            </a:r>
            <a:endParaRPr kumimoji="0" lang="zh-CN" altLang="en-US" sz="32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983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043"/>
    </mc:Choice>
    <mc:Fallback xmlns="">
      <p:transition spd="slow" advTm="18204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9" t="7143" r="13012" b="26122"/>
          <a:stretch/>
        </p:blipFill>
        <p:spPr>
          <a:xfrm>
            <a:off x="371238" y="1274218"/>
            <a:ext cx="4337902" cy="3103926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500653" y="4639244"/>
            <a:ext cx="2079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1.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空气饱和，出现氧波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2.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部分除氧  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/>
            </a:r>
            <a:b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3.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完全除氧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Rectangle 2"/>
          <p:cNvSpPr>
            <a:spLocks noGrp="1"/>
          </p:cNvSpPr>
          <p:nvPr>
            <p:ph idx="1"/>
          </p:nvPr>
        </p:nvSpPr>
        <p:spPr>
          <a:xfrm>
            <a:off x="4709140" y="1274218"/>
            <a:ext cx="7196138" cy="5040312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eaLnBrk="1" hangingPunct="1"/>
            <a:r>
              <a:rPr lang="zh-CN" altLang="en-US" sz="2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原因</a:t>
            </a:r>
            <a:endParaRPr lang="zh-CN" altLang="en-US" sz="2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sz="2600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酸性</a:t>
            </a:r>
            <a:r>
              <a:rPr lang="zh-CN" altLang="en-US" sz="2600" dirty="0">
                <a:latin typeface="隶书" panose="02010509060101010101" pitchFamily="49" charset="-122"/>
                <a:ea typeface="隶书" panose="02010509060101010101" pitchFamily="49" charset="-122"/>
              </a:rPr>
              <a:t>溶液中：</a:t>
            </a:r>
          </a:p>
          <a:p>
            <a:pPr eaLnBrk="1" hangingPunct="1">
              <a:buNone/>
            </a:pPr>
            <a:r>
              <a:rPr lang="zh-CN" altLang="en-US" sz="2100" dirty="0">
                <a:ea typeface="隶书" panose="02010509060101010101" pitchFamily="49" charset="-122"/>
              </a:rPr>
              <a:t>     </a:t>
            </a:r>
            <a:r>
              <a:rPr lang="zh-CN" altLang="en-US" sz="2100" dirty="0" smtClean="0">
                <a:ea typeface="隶书" panose="02010509060101010101" pitchFamily="49" charset="-122"/>
              </a:rPr>
              <a:t>     </a:t>
            </a:r>
            <a:r>
              <a:rPr lang="en-US" altLang="zh-CN" sz="2100" dirty="0" smtClean="0">
                <a:ea typeface="隶书" panose="02010509060101010101" pitchFamily="49" charset="-122"/>
              </a:rPr>
              <a:t>O</a:t>
            </a:r>
            <a:r>
              <a:rPr lang="en-US" altLang="zh-CN" sz="2100" baseline="-25000" dirty="0" smtClean="0">
                <a:ea typeface="隶书" panose="02010509060101010101" pitchFamily="49" charset="-122"/>
              </a:rPr>
              <a:t>2 </a:t>
            </a:r>
            <a:r>
              <a:rPr lang="en-US" altLang="zh-CN" sz="2100" dirty="0">
                <a:ea typeface="隶书" panose="02010509060101010101" pitchFamily="49" charset="-122"/>
              </a:rPr>
              <a:t>+ 2H</a:t>
            </a:r>
            <a:r>
              <a:rPr lang="en-US" altLang="zh-CN" sz="2100" baseline="30000" dirty="0">
                <a:ea typeface="隶书" panose="02010509060101010101" pitchFamily="49" charset="-122"/>
              </a:rPr>
              <a:t>+ </a:t>
            </a:r>
            <a:r>
              <a:rPr lang="en-US" altLang="zh-CN" sz="2100" dirty="0">
                <a:ea typeface="隶书" panose="02010509060101010101" pitchFamily="49" charset="-122"/>
              </a:rPr>
              <a:t>+ 2e = H</a:t>
            </a:r>
            <a:r>
              <a:rPr lang="en-US" altLang="zh-CN" sz="2100" baseline="-25000" dirty="0">
                <a:ea typeface="隶书" panose="02010509060101010101" pitchFamily="49" charset="-122"/>
              </a:rPr>
              <a:t>2</a:t>
            </a:r>
            <a:r>
              <a:rPr lang="en-US" altLang="zh-CN" sz="2100" dirty="0">
                <a:ea typeface="隶书" panose="02010509060101010101" pitchFamily="49" charset="-122"/>
              </a:rPr>
              <a:t>O</a:t>
            </a:r>
            <a:r>
              <a:rPr lang="en-US" altLang="zh-CN" sz="2100" baseline="-25000" dirty="0">
                <a:ea typeface="隶书" panose="02010509060101010101" pitchFamily="49" charset="-122"/>
              </a:rPr>
              <a:t>2    </a:t>
            </a:r>
            <a:r>
              <a:rPr lang="en-US" altLang="zh-CN" sz="2100" baseline="-25000" dirty="0" smtClean="0">
                <a:ea typeface="隶书" panose="02010509060101010101" pitchFamily="49" charset="-122"/>
              </a:rPr>
              <a:t>                 </a:t>
            </a:r>
            <a:r>
              <a:rPr lang="en-US" altLang="zh-CN" sz="2100" dirty="0">
                <a:ea typeface="隶书" panose="02010509060101010101" pitchFamily="49" charset="-122"/>
              </a:rPr>
              <a:t>-0.05v</a:t>
            </a:r>
            <a:r>
              <a:rPr lang="zh-CN" altLang="en-US" sz="2100" dirty="0">
                <a:ea typeface="隶书" panose="02010509060101010101" pitchFamily="49" charset="-122"/>
              </a:rPr>
              <a:t>（</a:t>
            </a:r>
            <a:r>
              <a:rPr lang="en-US" altLang="zh-CN" sz="2100" dirty="0">
                <a:ea typeface="隶书" panose="02010509060101010101" pitchFamily="49" charset="-122"/>
              </a:rPr>
              <a:t>vs.SCE</a:t>
            </a:r>
            <a:r>
              <a:rPr lang="zh-CN" altLang="en-US" sz="2100" dirty="0">
                <a:ea typeface="隶书" panose="02010509060101010101" pitchFamily="49" charset="-122"/>
              </a:rPr>
              <a:t>）</a:t>
            </a:r>
          </a:p>
          <a:p>
            <a:pPr eaLnBrk="1" hangingPunct="1">
              <a:buNone/>
            </a:pPr>
            <a:r>
              <a:rPr lang="zh-CN" altLang="en-US" sz="2100" dirty="0">
                <a:ea typeface="隶书" panose="02010509060101010101" pitchFamily="49" charset="-122"/>
              </a:rPr>
              <a:t>     </a:t>
            </a:r>
            <a:r>
              <a:rPr lang="zh-CN" altLang="en-US" sz="2100" dirty="0" smtClean="0">
                <a:ea typeface="隶书" panose="02010509060101010101" pitchFamily="49" charset="-122"/>
              </a:rPr>
              <a:t>     </a:t>
            </a:r>
            <a:r>
              <a:rPr lang="en-US" altLang="zh-CN" sz="2100" dirty="0" smtClean="0">
                <a:ea typeface="隶书" panose="02010509060101010101" pitchFamily="49" charset="-122"/>
              </a:rPr>
              <a:t>H</a:t>
            </a:r>
            <a:r>
              <a:rPr lang="en-US" altLang="zh-CN" sz="2100" baseline="-25000" dirty="0" smtClean="0">
                <a:ea typeface="隶书" panose="02010509060101010101" pitchFamily="49" charset="-122"/>
              </a:rPr>
              <a:t>2</a:t>
            </a:r>
            <a:r>
              <a:rPr lang="en-US" altLang="zh-CN" sz="2100" dirty="0" smtClean="0">
                <a:ea typeface="隶书" panose="02010509060101010101" pitchFamily="49" charset="-122"/>
              </a:rPr>
              <a:t>O</a:t>
            </a:r>
            <a:r>
              <a:rPr lang="en-US" altLang="zh-CN" sz="2100" baseline="-25000" dirty="0" smtClean="0">
                <a:ea typeface="隶书" panose="02010509060101010101" pitchFamily="49" charset="-122"/>
              </a:rPr>
              <a:t>2 </a:t>
            </a:r>
            <a:r>
              <a:rPr lang="en-US" altLang="zh-CN" sz="2100" dirty="0">
                <a:ea typeface="隶书" panose="02010509060101010101" pitchFamily="49" charset="-122"/>
              </a:rPr>
              <a:t>+ 2H</a:t>
            </a:r>
            <a:r>
              <a:rPr lang="en-US" altLang="zh-CN" sz="2100" baseline="30000" dirty="0">
                <a:ea typeface="隶书" panose="02010509060101010101" pitchFamily="49" charset="-122"/>
              </a:rPr>
              <a:t>+ </a:t>
            </a:r>
            <a:r>
              <a:rPr lang="en-US" altLang="zh-CN" sz="2100" dirty="0">
                <a:ea typeface="隶书" panose="02010509060101010101" pitchFamily="49" charset="-122"/>
              </a:rPr>
              <a:t>+ 2e = 2H</a:t>
            </a:r>
            <a:r>
              <a:rPr lang="en-US" altLang="zh-CN" sz="2100" baseline="-25000" dirty="0">
                <a:ea typeface="隶书" panose="02010509060101010101" pitchFamily="49" charset="-122"/>
              </a:rPr>
              <a:t>2</a:t>
            </a:r>
            <a:r>
              <a:rPr lang="en-US" altLang="zh-CN" sz="2100" dirty="0">
                <a:ea typeface="隶书" panose="02010509060101010101" pitchFamily="49" charset="-122"/>
              </a:rPr>
              <a:t>O  </a:t>
            </a:r>
            <a:r>
              <a:rPr lang="en-US" altLang="zh-CN" sz="2100" dirty="0" smtClean="0">
                <a:ea typeface="隶书" panose="02010509060101010101" pitchFamily="49" charset="-122"/>
              </a:rPr>
              <a:t>        -</a:t>
            </a:r>
            <a:r>
              <a:rPr lang="en-US" altLang="zh-CN" sz="2100" dirty="0">
                <a:ea typeface="隶书" panose="02010509060101010101" pitchFamily="49" charset="-122"/>
              </a:rPr>
              <a:t>0.94v</a:t>
            </a:r>
            <a:r>
              <a:rPr lang="zh-CN" altLang="en-US" sz="2100" dirty="0">
                <a:ea typeface="隶书" panose="02010509060101010101" pitchFamily="49" charset="-122"/>
              </a:rPr>
              <a:t>（</a:t>
            </a:r>
            <a:r>
              <a:rPr lang="en-US" altLang="zh-CN" sz="2100" dirty="0">
                <a:ea typeface="隶书" panose="02010509060101010101" pitchFamily="49" charset="-122"/>
              </a:rPr>
              <a:t>vs.SCE</a:t>
            </a:r>
            <a:r>
              <a:rPr lang="zh-CN" altLang="en-US" sz="2100" dirty="0">
                <a:ea typeface="隶书" panose="02010509060101010101" pitchFamily="49" charset="-122"/>
              </a:rPr>
              <a:t>）</a:t>
            </a:r>
          </a:p>
          <a:p>
            <a:pPr eaLnBrk="1" hangingPunct="1"/>
            <a:r>
              <a:rPr lang="zh-CN" altLang="en-US" sz="2600" dirty="0">
                <a:latin typeface="隶书" panose="02010509060101010101" pitchFamily="49" charset="-122"/>
                <a:ea typeface="隶书" panose="02010509060101010101" pitchFamily="49" charset="-122"/>
              </a:rPr>
              <a:t>消除</a:t>
            </a:r>
          </a:p>
          <a:p>
            <a:pPr eaLnBrk="1" hangingPunct="1">
              <a:buNone/>
            </a:pPr>
            <a:r>
              <a:rPr lang="zh-CN" altLang="en-US" sz="2600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通</a:t>
            </a:r>
            <a:r>
              <a:rPr lang="zh-CN" altLang="en-US" sz="2600" dirty="0">
                <a:latin typeface="隶书" panose="02010509060101010101" pitchFamily="49" charset="-122"/>
                <a:ea typeface="隶书" panose="02010509060101010101" pitchFamily="49" charset="-122"/>
              </a:rPr>
              <a:t>惰性气体如</a:t>
            </a:r>
            <a:r>
              <a:rPr lang="en-US" altLang="zh-CN" sz="2600" dirty="0"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en-US" altLang="zh-CN" sz="2600" baseline="-25000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600" dirty="0">
                <a:latin typeface="隶书" panose="02010509060101010101" pitchFamily="49" charset="-122"/>
                <a:ea typeface="隶书" panose="02010509060101010101" pitchFamily="49" charset="-122"/>
              </a:rPr>
              <a:t>，碱性溶液中可加亚硫酸钠</a:t>
            </a: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FF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氢波</a:t>
            </a:r>
          </a:p>
          <a:p>
            <a:pPr eaLnBrk="1" hangingPunct="1">
              <a:buNone/>
            </a:pPr>
            <a:r>
              <a:rPr lang="zh-CN" altLang="en-US" sz="2600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酸性溶液：</a:t>
            </a: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-1.2</a:t>
            </a:r>
            <a:r>
              <a:rPr lang="en-US" altLang="zh-CN" sz="2600" dirty="0">
                <a:latin typeface="Times New Roman" panose="02020603050405020304" pitchFamily="18" charset="0"/>
                <a:ea typeface="隶书" panose="02010509060101010101" pitchFamily="49" charset="-122"/>
              </a:rPr>
              <a:t>~-1.4V</a:t>
            </a:r>
            <a:r>
              <a:rPr lang="zh-CN" altLang="en-US" sz="2600" dirty="0">
                <a:latin typeface="隶书" panose="02010509060101010101" pitchFamily="49" charset="-122"/>
                <a:ea typeface="隶书" panose="02010509060101010101" pitchFamily="49" charset="-122"/>
              </a:rPr>
              <a:t>起</a:t>
            </a:r>
            <a:r>
              <a:rPr lang="zh-CN" altLang="en-US" sz="2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波</a:t>
            </a:r>
            <a:endParaRPr lang="en-US" altLang="zh-CN" sz="2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en-US" altLang="zh-CN" sz="26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sz="2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碱性溶液：</a:t>
            </a:r>
            <a:r>
              <a:rPr lang="en-US" altLang="zh-CN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-2.0</a:t>
            </a:r>
            <a:r>
              <a:rPr lang="zh-CN" altLang="en-US" sz="2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之后</a:t>
            </a:r>
            <a:endParaRPr lang="zh-CN" altLang="en-US" sz="26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8" name="Rectangle 2"/>
          <p:cNvSpPr>
            <a:spLocks noGrp="1"/>
          </p:cNvSpPr>
          <p:nvPr>
            <p:ph idx="1"/>
          </p:nvPr>
        </p:nvSpPr>
        <p:spPr>
          <a:xfrm>
            <a:off x="2032000" y="291891"/>
            <a:ext cx="5108895" cy="571252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pPr eaLnBrk="1" hangingPunct="1">
              <a:buNone/>
            </a:pPr>
            <a:r>
              <a:rPr lang="zh-CN" altLang="en-US" sz="36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干扰电流之二：氧 波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193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887"/>
    </mc:Choice>
    <mc:Fallback xmlns="">
      <p:transition spd="slow" advTm="14488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/>
          </p:cNvSpPr>
          <p:nvPr>
            <p:ph idx="1"/>
          </p:nvPr>
        </p:nvSpPr>
        <p:spPr>
          <a:xfrm>
            <a:off x="3509330" y="1445048"/>
            <a:ext cx="7158469" cy="4464050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marL="533400" indent="-533400"/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现象：背景（空白）电流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/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两个因素及后果：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</a:pPr>
            <a:r>
              <a:rPr lang="zh-CN" altLang="en-US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微量杂质</a:t>
            </a:r>
            <a:r>
              <a:rPr lang="zh-CN" altLang="en-US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电解电流</a:t>
            </a:r>
            <a:r>
              <a:rPr lang="en-US" altLang="zh-CN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/>
            </a:r>
            <a:br>
              <a:rPr lang="en-US" altLang="zh-CN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---</a:t>
            </a:r>
            <a:r>
              <a:rPr lang="zh-CN" altLang="en-US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可</a:t>
            </a:r>
            <a:r>
              <a:rPr lang="zh-CN" altLang="en-US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通过试剂提纯、预电解</a:t>
            </a:r>
            <a:r>
              <a:rPr lang="zh-CN" altLang="en-US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等减小</a:t>
            </a:r>
            <a:endParaRPr lang="zh-CN" altLang="en-US" dirty="0">
              <a:solidFill>
                <a:srgbClr val="0033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电容电流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充电电流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电极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表面与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溶液形成双电层，电极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面积和外加电压的变化，产生充电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变化</a:t>
            </a:r>
            <a:r>
              <a:rPr lang="en-US" altLang="zh-CN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dirty="0">
              <a:solidFill>
                <a:srgbClr val="0033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2368926" y="165433"/>
            <a:ext cx="8773991" cy="105908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干扰电流之三：残余电流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84" t="18602" r="4036" b="20730"/>
          <a:stretch/>
        </p:blipFill>
        <p:spPr>
          <a:xfrm>
            <a:off x="214627" y="1445048"/>
            <a:ext cx="3105252" cy="254214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4627" y="4116464"/>
            <a:ext cx="3294703" cy="37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电极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表面与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溶液的双电层图形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9" name="Rectangle 3"/>
          <p:cNvSpPr txBox="1">
            <a:spLocks/>
          </p:cNvSpPr>
          <p:nvPr/>
        </p:nvSpPr>
        <p:spPr>
          <a:xfrm>
            <a:off x="5033531" y="5499345"/>
            <a:ext cx="7158469" cy="446405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---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影响极谱分析的灵敏度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-95342" y="5131051"/>
            <a:ext cx="416094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  充电电流：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0.1</a:t>
            </a:r>
            <a:r>
              <a:rPr kumimoji="0" lang="el-GR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隶书" panose="02010509060101010101" pitchFamily="49" charset="-122"/>
                <a:cs typeface="+mn-cs"/>
              </a:rPr>
              <a:t>μ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10</a:t>
            </a:r>
            <a:r>
              <a:rPr kumimoji="0" lang="en-US" altLang="zh-CN" sz="18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-5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mol/L M</a:t>
            </a:r>
            <a:r>
              <a:rPr kumimoji="0" lang="en-US" altLang="zh-CN" sz="18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+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d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： 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0.02 </a:t>
            </a:r>
            <a:r>
              <a:rPr kumimoji="0" lang="el-GR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隶书" panose="02010509060101010101" pitchFamily="49" charset="-122"/>
                <a:cs typeface="+mn-cs"/>
              </a:rPr>
              <a:t>μ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A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隶书" panose="02010509060101010101" pitchFamily="49" charset="-122"/>
                <a:cs typeface="+mn-cs"/>
              </a:rPr>
              <a:t>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295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851"/>
    </mc:Choice>
    <mc:Fallback xmlns="">
      <p:transition spd="slow" advTm="12985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Text Box 3"/>
          <p:cNvSpPr txBox="1"/>
          <p:nvPr/>
        </p:nvSpPr>
        <p:spPr>
          <a:xfrm>
            <a:off x="5190836" y="1289785"/>
            <a:ext cx="6557819" cy="34901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</a:lstStyle>
          <a:p>
            <a:pPr eaLnBrk="1" hangingPunct="1">
              <a:lnSpc>
                <a:spcPct val="150000"/>
              </a:lnSpc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现象</a:t>
            </a:r>
            <a:r>
              <a:rPr lang="zh-CN" altLang="en-US" sz="3200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：极限电流</a:t>
            </a:r>
            <a:r>
              <a:rPr lang="zh-CN" altLang="en-US" sz="3200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前信号异常</a:t>
            </a:r>
            <a:r>
              <a:rPr lang="zh-CN" altLang="en-US" sz="3200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增大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原因：汞</a:t>
            </a:r>
            <a:r>
              <a:rPr lang="zh-CN" altLang="en-US" sz="3200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滴</a:t>
            </a:r>
            <a:r>
              <a:rPr lang="zh-CN" altLang="en-US" sz="3200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表面张力差异</a:t>
            </a:r>
            <a:endParaRPr lang="zh-CN" altLang="en-US" sz="3200" dirty="0">
              <a:solidFill>
                <a:srgbClr val="0033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消除方法：加入少量极大抑制剂           </a:t>
            </a:r>
            <a:endParaRPr lang="en-US" altLang="zh-CN" sz="3200" dirty="0" smtClean="0">
              <a:solidFill>
                <a:srgbClr val="0033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30000"/>
              </a:spcBef>
              <a:buClr>
                <a:schemeClr val="hlink"/>
              </a:buClr>
              <a:buNone/>
            </a:pPr>
            <a:r>
              <a:rPr lang="en-US" altLang="zh-CN" sz="3200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</a:t>
            </a:r>
            <a:r>
              <a:rPr lang="zh-CN" altLang="en-US" sz="3200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zh-CN" altLang="en-US" sz="3200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表面活性剂）</a:t>
            </a:r>
            <a:endParaRPr lang="zh-CN" altLang="en-US" sz="2400" dirty="0">
              <a:solidFill>
                <a:srgbClr val="0033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2368926" y="165433"/>
            <a:ext cx="8773991" cy="105908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干扰电流之</a:t>
            </a:r>
            <a:r>
              <a:rPr lang="zh-CN" altLang="en-US" sz="40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</a:t>
            </a:r>
            <a:r>
              <a:rPr lang="zh-CN" altLang="en-US" sz="40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：极谱极大（畸峰）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73150" y="1084263"/>
            <a:ext cx="3675063" cy="4405058"/>
            <a:chOff x="1073150" y="1084263"/>
            <a:chExt cx="3675063" cy="4405058"/>
          </a:xfrm>
        </p:grpSpPr>
        <p:grpSp>
          <p:nvGrpSpPr>
            <p:cNvPr id="4" name="组合 3"/>
            <p:cNvGrpSpPr/>
            <p:nvPr/>
          </p:nvGrpSpPr>
          <p:grpSpPr>
            <a:xfrm>
              <a:off x="1073150" y="1084263"/>
              <a:ext cx="3675063" cy="3654425"/>
              <a:chOff x="1073150" y="1084263"/>
              <a:chExt cx="3675063" cy="3654425"/>
            </a:xfrm>
          </p:grpSpPr>
          <p:graphicFrame>
            <p:nvGraphicFramePr>
              <p:cNvPr id="201732" name="Object 4"/>
              <p:cNvGraphicFramePr>
                <a:graphicFrameLocks noChangeAspect="1"/>
              </p:cNvGraphicFramePr>
              <p:nvPr/>
            </p:nvGraphicFramePr>
            <p:xfrm>
              <a:off x="1073150" y="1084263"/>
              <a:ext cx="3675063" cy="36544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42" name="BMP 图像" r:id="rId4" imgW="3247920" imgH="2905200" progId="Paint.Picture">
                      <p:embed/>
                    </p:oleObj>
                  </mc:Choice>
                  <mc:Fallback>
                    <p:oleObj name="BMP 图像" r:id="rId4" imgW="3247920" imgH="2905200" progId="Paint.Picture">
                      <p:embed/>
                      <p:pic>
                        <p:nvPicPr>
                          <p:cNvPr id="201732" name="Object 4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1073150" y="1084263"/>
                            <a:ext cx="3675063" cy="3654425"/>
                          </a:xfrm>
                          <a:prstGeom prst="rect">
                            <a:avLst/>
                          </a:prstGeom>
                          <a:noFill/>
                          <a:ln w="25400" cap="sq" cmpd="sng">
                            <a:solidFill>
                              <a:srgbClr val="FF6600"/>
                            </a:solidFill>
                            <a:prstDash val="solid"/>
                            <a:miter/>
                            <a:headEnd type="none" w="sm" len="sm"/>
                            <a:tailEnd type="none" w="sm" len="sm"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" name="矩形 1"/>
              <p:cNvSpPr/>
              <p:nvPr/>
            </p:nvSpPr>
            <p:spPr>
              <a:xfrm>
                <a:off x="3989492" y="4311957"/>
                <a:ext cx="576345" cy="29425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E</a:t>
                </a:r>
                <a:r>
                  <a:rPr lang="zh-CN" altLang="en-US" sz="1000" dirty="0" smtClean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sz="1000" dirty="0" smtClean="0">
                    <a:solidFill>
                      <a:schemeClr val="tx1"/>
                    </a:solidFill>
                  </a:rPr>
                  <a:t>V</a:t>
                </a:r>
                <a:r>
                  <a:rPr lang="zh-CN" altLang="en-US" sz="1000" dirty="0" smtClean="0">
                    <a:solidFill>
                      <a:schemeClr val="tx1"/>
                    </a:solidFill>
                  </a:rPr>
                  <a:t>）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073791" y="1958110"/>
                <a:ext cx="385893" cy="135127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err="1" smtClean="0">
                    <a:solidFill>
                      <a:schemeClr val="tx1"/>
                    </a:solidFill>
                  </a:rPr>
                  <a:t>i</a:t>
                </a:r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l-GR" altLang="zh-CN" sz="800" dirty="0" smtClean="0">
                    <a:solidFill>
                      <a:schemeClr val="tx1"/>
                    </a:solidFill>
                  </a:rPr>
                  <a:t>μ</a:t>
                </a:r>
                <a:r>
                  <a:rPr lang="en-US" altLang="zh-CN" sz="800" dirty="0" smtClean="0">
                    <a:solidFill>
                      <a:schemeClr val="tx1"/>
                    </a:solidFill>
                  </a:rPr>
                  <a:t>A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1303681" y="5073823"/>
              <a:ext cx="329470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zh-CN" altLang="en-US" sz="1400" dirty="0" smtClean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     </a:t>
              </a:r>
              <a:r>
                <a:rPr lang="zh-CN" altLang="en-US" sz="1400" b="1" dirty="0" smtClean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极谱畸峰图形（不同</a:t>
              </a:r>
              <a:r>
                <a:rPr lang="en-US" altLang="zh-CN" sz="1400" b="1" dirty="0" smtClean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M</a:t>
              </a:r>
              <a:r>
                <a:rPr lang="en-US" altLang="zh-CN" sz="1400" b="1" baseline="30000" dirty="0" smtClean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+</a:t>
              </a:r>
              <a:r>
                <a:rPr lang="zh-CN" altLang="en-US" sz="1400" b="1" dirty="0" smtClean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浓度）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596717" y="3252296"/>
              <a:ext cx="301334" cy="21544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latin typeface="Bahnschrift SemiLight Condensed" panose="020B0502040204020203" pitchFamily="34" charset="0"/>
                </a:rPr>
                <a:t>-3</a:t>
              </a:r>
              <a:endParaRPr lang="zh-CN" altLang="en-US" sz="800" dirty="0">
                <a:latin typeface="Bahnschrift SemiLight Condensed" panose="020B0502040204020203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620499" y="2577437"/>
              <a:ext cx="341283" cy="21544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latin typeface="Bahnschrift SemiLight Condensed" panose="020B0502040204020203" pitchFamily="34" charset="0"/>
                </a:rPr>
                <a:t>-3</a:t>
              </a:r>
              <a:endParaRPr lang="zh-CN" altLang="en-US" sz="800" dirty="0">
                <a:latin typeface="Bahnschrift SemiLight Condensed" panose="020B0502040204020203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20499" y="3592655"/>
              <a:ext cx="277552" cy="184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600" dirty="0" smtClean="0">
                  <a:latin typeface="Bahnschrift SemiLight Condensed" panose="020B0502040204020203" pitchFamily="34" charset="0"/>
                </a:rPr>
                <a:t>-4</a:t>
              </a:r>
              <a:endParaRPr lang="zh-CN" altLang="en-US" sz="600" dirty="0">
                <a:latin typeface="Bahnschrift SemiLight Condensed" panose="020B0502040204020203" pitchFamily="34" charset="0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723803885"/>
      </p:ext>
    </p:extLst>
  </p:cSld>
  <p:clrMapOvr>
    <a:masterClrMapping/>
  </p:clrMapOvr>
  <p:transition advTm="6418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/>
          <p:nvPr/>
        </p:nvSpPr>
        <p:spPr>
          <a:xfrm>
            <a:off x="1546963" y="1995158"/>
            <a:ext cx="5472112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可逆波与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不可逆波</a:t>
            </a:r>
          </a:p>
        </p:txBody>
      </p:sp>
      <p:sp>
        <p:nvSpPr>
          <p:cNvPr id="205827" name="Rectangle 3"/>
          <p:cNvSpPr/>
          <p:nvPr/>
        </p:nvSpPr>
        <p:spPr>
          <a:xfrm>
            <a:off x="1605994" y="2649841"/>
            <a:ext cx="4185205" cy="121264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</a:lstStyle>
          <a:p>
            <a:pPr eaLnBrk="1" hangingPunct="1">
              <a:lnSpc>
                <a:spcPct val="12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olidFill>
                  <a:srgbClr val="FF66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可逆波</a:t>
            </a:r>
            <a:r>
              <a:rPr lang="en-US" altLang="zh-CN" sz="2800" dirty="0">
                <a:solidFill>
                  <a:srgbClr val="FF66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:</a:t>
            </a:r>
          </a:p>
          <a:p>
            <a:pPr marL="0" indent="0" eaLnBrk="1" hangingPunct="1">
              <a:lnSpc>
                <a:spcPct val="120000"/>
              </a:lnSpc>
              <a:buClrTx/>
              <a:buSzPct val="100000"/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  电流</a:t>
            </a:r>
            <a:r>
              <a:rPr lang="zh-CN" altLang="en-US" sz="28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只受</a:t>
            </a:r>
            <a:r>
              <a:rPr lang="zh-CN" altLang="en-US" sz="280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扩散控制</a:t>
            </a:r>
            <a:endParaRPr lang="zh-CN" altLang="en-US" sz="2800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36196" name="Object 4"/>
          <p:cNvGraphicFramePr>
            <a:graphicFrameLocks noGrp="1" noChangeAspect="1"/>
          </p:cNvGraphicFramePr>
          <p:nvPr>
            <p:ph/>
            <p:extLst/>
          </p:nvPr>
        </p:nvGraphicFramePr>
        <p:xfrm>
          <a:off x="6260757" y="1337046"/>
          <a:ext cx="4341340" cy="3935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BMP 图像" r:id="rId4" imgW="4876920" imgH="3886200" progId="Paint.Picture">
                  <p:embed/>
                </p:oleObj>
              </mc:Choice>
              <mc:Fallback>
                <p:oleObj name="BMP 图像" r:id="rId4" imgW="4876920" imgH="3886200" progId="Paint.Picture">
                  <p:embed/>
                  <p:pic>
                    <p:nvPicPr>
                      <p:cNvPr id="136196" name="Object 4"/>
                      <p:cNvPicPr/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6260757" y="1337046"/>
                        <a:ext cx="4341340" cy="393517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6600">
                            <a:alpha val="100000"/>
                          </a:srgb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/>
          <p:nvPr/>
        </p:nvSpPr>
        <p:spPr>
          <a:xfrm>
            <a:off x="1546963" y="753481"/>
            <a:ext cx="5472112" cy="58356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氧化波与还原波</a:t>
            </a:r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4410041" y="79996"/>
            <a:ext cx="398907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相关极谱波概念</a:t>
            </a:r>
            <a:endParaRPr lang="zh-CN" altLang="en-US" sz="4000" b="1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98898" y="1374319"/>
            <a:ext cx="5472112" cy="54072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20000"/>
              </a:lnSpc>
              <a:buClrTx/>
              <a:buSzPct val="100000"/>
              <a:buNone/>
            </a:pPr>
            <a:r>
              <a:rPr lang="zh-CN" altLang="en-US" sz="28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阳极波与阴极波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731211" y="4950940"/>
            <a:ext cx="1565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超电势</a:t>
            </a:r>
            <a:r>
              <a:rPr lang="en-US" altLang="zh-CN" sz="1000" b="1" dirty="0" smtClean="0"/>
              <a:t>=</a:t>
            </a:r>
            <a:r>
              <a:rPr lang="zh-CN" altLang="en-US" sz="1000" b="1" dirty="0" smtClean="0"/>
              <a:t>半波电位差</a:t>
            </a:r>
            <a:endParaRPr lang="zh-CN" altLang="en-US" sz="1000" b="1" dirty="0"/>
          </a:p>
        </p:txBody>
      </p:sp>
      <p:sp>
        <p:nvSpPr>
          <p:cNvPr id="10" name="Rectangle 3"/>
          <p:cNvSpPr/>
          <p:nvPr/>
        </p:nvSpPr>
        <p:spPr>
          <a:xfrm>
            <a:off x="1605993" y="3937727"/>
            <a:ext cx="4185205" cy="172970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</a:lstStyle>
          <a:p>
            <a:pPr eaLnBrk="1" hangingPunct="1">
              <a:lnSpc>
                <a:spcPct val="12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olidFill>
                  <a:srgbClr val="FF66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不可逆波</a:t>
            </a:r>
            <a:r>
              <a:rPr lang="en-US" altLang="zh-CN" sz="2800" dirty="0">
                <a:solidFill>
                  <a:srgbClr val="FF66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:</a:t>
            </a:r>
          </a:p>
          <a:p>
            <a:pPr marL="0" indent="0" eaLnBrk="1" hangingPunct="1">
              <a:lnSpc>
                <a:spcPct val="120000"/>
              </a:lnSpc>
              <a:buClrTx/>
              <a:buSzPct val="100000"/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  电流</a:t>
            </a:r>
            <a:r>
              <a:rPr lang="zh-CN" altLang="en-US" sz="28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受扩散速度和</a:t>
            </a:r>
            <a:r>
              <a:rPr lang="zh-CN" altLang="en-US" sz="280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电 </a:t>
            </a:r>
            <a:r>
              <a:rPr lang="en-US" altLang="zh-CN" sz="280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/>
            </a:r>
            <a:br>
              <a:rPr lang="en-US" altLang="zh-CN" sz="280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</a:br>
            <a:r>
              <a:rPr lang="en-US" altLang="zh-CN" sz="280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  </a:t>
            </a:r>
            <a:r>
              <a:rPr lang="zh-CN" altLang="en-US" sz="280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极</a:t>
            </a:r>
            <a:r>
              <a:rPr lang="zh-CN" altLang="en-US" sz="28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反应速度控制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7780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464"/>
    </mc:Choice>
    <mc:Fallback xmlns="">
      <p:transition spd="slow" advTm="174464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7|26.6|9.9|30.8|25.8|32.5|5.5|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3|2.4|22.9|24.2|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23.8|19.6|9.5|25.1|8|33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2.6|4.6|6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9|23.7|25.3|16.7|34.5|3.6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4557</TotalTime>
  <Words>322</Words>
  <Application>Microsoft Office PowerPoint</Application>
  <PresentationFormat>宽屏</PresentationFormat>
  <Paragraphs>56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Gungsuh</vt:lpstr>
      <vt:lpstr>等线</vt:lpstr>
      <vt:lpstr>等线 Light</vt:lpstr>
      <vt:lpstr>黑体</vt:lpstr>
      <vt:lpstr>华文楷体</vt:lpstr>
      <vt:lpstr>楷体</vt:lpstr>
      <vt:lpstr>隶书</vt:lpstr>
      <vt:lpstr>宋体</vt:lpstr>
      <vt:lpstr>Arial</vt:lpstr>
      <vt:lpstr>Bahnschrift SemiLight Condensed</vt:lpstr>
      <vt:lpstr>Symbol</vt:lpstr>
      <vt:lpstr>Times New Roman</vt:lpstr>
      <vt:lpstr>Wingdings</vt:lpstr>
      <vt:lpstr>1_Office 主题​​</vt:lpstr>
      <vt:lpstr>BMP 图像</vt:lpstr>
      <vt:lpstr> 伏安分析---经典极谱分析（三）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wangqing</dc:creator>
  <cp:lastModifiedBy>wangqing</cp:lastModifiedBy>
  <cp:revision>148</cp:revision>
  <dcterms:created xsi:type="dcterms:W3CDTF">2020-04-19T03:01:32Z</dcterms:created>
  <dcterms:modified xsi:type="dcterms:W3CDTF">2020-05-11T02:32:05Z</dcterms:modified>
</cp:coreProperties>
</file>