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3" r:id="rId3"/>
    <p:sldId id="264" r:id="rId4"/>
    <p:sldId id="265" r:id="rId5"/>
    <p:sldId id="266" r:id="rId6"/>
    <p:sldId id="268" r:id="rId7"/>
    <p:sldId id="269" r:id="rId8"/>
    <p:sldId id="272" r:id="rId9"/>
    <p:sldId id="273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e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e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87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4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990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1219200"/>
            <a:ext cx="9448800" cy="1447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27200" y="2819400"/>
            <a:ext cx="4622800" cy="3352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53200" y="2819400"/>
            <a:ext cx="4622800" cy="3352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737600" y="6507164"/>
            <a:ext cx="24384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727200" y="6507164"/>
            <a:ext cx="38608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04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12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1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0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0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0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43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0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19A4B-6080-4042-BB4B-F7327CF26FCF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E7776-12D7-42B4-90FC-18929DDE9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4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.wmf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9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6.bin"/><Relationship Id="rId2" Type="http://schemas.openxmlformats.org/officeDocument/2006/relationships/tags" Target="../tags/tag1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8.wmf"/><Relationship Id="rId5" Type="http://schemas.openxmlformats.org/officeDocument/2006/relationships/image" Target="../media/image15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4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21.bin"/><Relationship Id="rId2" Type="http://schemas.openxmlformats.org/officeDocument/2006/relationships/tags" Target="../tags/tag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7.wmf"/><Relationship Id="rId2" Type="http://schemas.openxmlformats.org/officeDocument/2006/relationships/tags" Target="../tags/tag1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6" Type="http://schemas.openxmlformats.org/officeDocument/2006/relationships/image" Target="../media/image32.png"/><Relationship Id="rId5" Type="http://schemas.openxmlformats.org/officeDocument/2006/relationships/image" Target="../media/image10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w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w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95237" y="3927351"/>
            <a:ext cx="63244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一、电位分析</a:t>
            </a:r>
            <a:r>
              <a:rPr kumimoji="1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原理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4143" y="1472951"/>
            <a:ext cx="7086600" cy="2101432"/>
          </a:xfrm>
        </p:spPr>
        <p:txBody>
          <a:bodyPr/>
          <a:lstStyle/>
          <a:p>
            <a:pPr algn="ctr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5400" b="1" dirty="0" smtClean="0">
                <a:solidFill>
                  <a:schemeClr val="bg1"/>
                </a:solidFill>
              </a:rPr>
              <a:t>电位</a:t>
            </a:r>
            <a:r>
              <a:rPr lang="zh-CN" altLang="en-US" sz="5400" b="1" dirty="0">
                <a:solidFill>
                  <a:schemeClr val="bg1"/>
                </a:solidFill>
              </a:rPr>
              <a:t>分析法</a:t>
            </a:r>
          </a:p>
          <a:p>
            <a:pPr algn="ctr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Potentiometry</a:t>
            </a:r>
            <a:endParaRPr lang="en-US" altLang="zh-C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430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23"/>
    </mc:Choice>
    <mc:Fallback xmlns="">
      <p:transition spd="slow" advTm="1222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802" name="Object 42"/>
          <p:cNvGraphicFramePr>
            <a:graphicFrameLocks noChangeAspect="1"/>
          </p:cNvGraphicFramePr>
          <p:nvPr/>
        </p:nvGraphicFramePr>
        <p:xfrm>
          <a:off x="1831976" y="5048251"/>
          <a:ext cx="4035425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4" imgW="1905000" imgH="533400" progId="Equation.3">
                  <p:embed/>
                </p:oleObj>
              </mc:Choice>
              <mc:Fallback>
                <p:oleObj name="公式" r:id="rId4" imgW="1905000" imgH="533400" progId="Equation.3">
                  <p:embed/>
                  <p:pic>
                    <p:nvPicPr>
                      <p:cNvPr id="126980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6" y="5048251"/>
                        <a:ext cx="4035425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778" name="Rectangle 18"/>
          <p:cNvSpPr>
            <a:spLocks noChangeArrowheads="1"/>
          </p:cNvSpPr>
          <p:nvPr/>
        </p:nvSpPr>
        <p:spPr bwMode="auto">
          <a:xfrm>
            <a:off x="2802651" y="3493297"/>
            <a:ext cx="9477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3200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zh-CN" altLang="en-US" sz="32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内</a:t>
            </a:r>
            <a:endParaRPr kumimoji="1" lang="zh-CN" altLang="en-US" sz="3200" dirty="0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269779" name="Rectangle 19"/>
          <p:cNvSpPr>
            <a:spLocks noChangeArrowheads="1"/>
          </p:cNvSpPr>
          <p:nvPr/>
        </p:nvSpPr>
        <p:spPr bwMode="auto">
          <a:xfrm>
            <a:off x="8543925" y="3357564"/>
            <a:ext cx="947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3200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zh-CN" altLang="en-US" sz="32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外</a:t>
            </a:r>
            <a:endParaRPr kumimoji="1" lang="zh-CN" altLang="en-US" sz="3200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69797" name="Rectangle 37"/>
          <p:cNvSpPr>
            <a:spLocks noChangeArrowheads="1"/>
          </p:cNvSpPr>
          <p:nvPr/>
        </p:nvSpPr>
        <p:spPr bwMode="auto">
          <a:xfrm>
            <a:off x="4783649" y="3453608"/>
            <a:ext cx="29306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</a:t>
            </a:r>
            <a:r>
              <a:rPr kumimoji="1" lang="en-US" altLang="zh-CN" sz="3200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zh-CN" altLang="en-US" sz="32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膜</a:t>
            </a:r>
            <a:r>
              <a:rPr kumimoji="1"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＝</a:t>
            </a:r>
            <a:r>
              <a:rPr kumimoji="1" lang="zh-CN" altLang="en-US" sz="3200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zh-CN" altLang="en-US" sz="32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外</a:t>
            </a:r>
            <a:r>
              <a:rPr kumimoji="1"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－ </a:t>
            </a:r>
            <a:r>
              <a:rPr kumimoji="1" lang="zh-CN" altLang="en-US" sz="3200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zh-CN" altLang="en-US" sz="3200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内</a:t>
            </a:r>
          </a:p>
        </p:txBody>
      </p:sp>
      <p:sp>
        <p:nvSpPr>
          <p:cNvPr id="1269799" name="Rectangle 39"/>
          <p:cNvSpPr>
            <a:spLocks noChangeArrowheads="1"/>
          </p:cNvSpPr>
          <p:nvPr/>
        </p:nvSpPr>
        <p:spPr bwMode="auto">
          <a:xfrm>
            <a:off x="4462222" y="188913"/>
            <a:ext cx="1956283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§2  </a:t>
            </a:r>
            <a:r>
              <a:rPr kumimoji="1" lang="zh-CN" altLang="en-US" sz="3600" b="1"/>
              <a:t>电极 </a:t>
            </a:r>
          </a:p>
        </p:txBody>
      </p:sp>
      <p:sp>
        <p:nvSpPr>
          <p:cNvPr id="16396" name="Rectangle 40"/>
          <p:cNvSpPr>
            <a:spLocks noChangeArrowheads="1"/>
          </p:cNvSpPr>
          <p:nvPr/>
        </p:nvSpPr>
        <p:spPr bwMode="auto">
          <a:xfrm>
            <a:off x="3216275" y="614641"/>
            <a:ext cx="6985000" cy="369332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6397" name="Text Box 41"/>
          <p:cNvSpPr txBox="1">
            <a:spLocks noChangeArrowheads="1"/>
          </p:cNvSpPr>
          <p:nvPr/>
        </p:nvSpPr>
        <p:spPr bwMode="auto">
          <a:xfrm>
            <a:off x="7967663" y="188914"/>
            <a:ext cx="2209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指示电极</a:t>
            </a:r>
          </a:p>
        </p:txBody>
      </p:sp>
      <p:grpSp>
        <p:nvGrpSpPr>
          <p:cNvPr id="1269803" name="Group 43"/>
          <p:cNvGrpSpPr>
            <a:grpSpLocks/>
          </p:cNvGrpSpPr>
          <p:nvPr/>
        </p:nvGrpSpPr>
        <p:grpSpPr bwMode="auto">
          <a:xfrm>
            <a:off x="6464300" y="4178301"/>
            <a:ext cx="4038600" cy="519113"/>
            <a:chOff x="3216" y="1968"/>
            <a:chExt cx="2544" cy="327"/>
          </a:xfrm>
        </p:grpSpPr>
        <p:sp>
          <p:nvSpPr>
            <p:cNvPr id="16408" name="Text Box 44"/>
            <p:cNvSpPr txBox="1">
              <a:spLocks noChangeArrowheads="1"/>
            </p:cNvSpPr>
            <p:nvPr/>
          </p:nvSpPr>
          <p:spPr bwMode="auto">
            <a:xfrm>
              <a:off x="3216" y="1968"/>
              <a:ext cx="2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H</a:t>
              </a:r>
              <a:r>
                <a:rPr kumimoji="1" lang="en-US" altLang="zh-CN" sz="28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+</a:t>
              </a:r>
              <a:r>
                <a:rPr kumimoji="1"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(</a:t>
              </a:r>
              <a:r>
                <a:rPr kumimoji="1" lang="zh-CN" altLang="en-US" sz="28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水化层）      </a:t>
              </a:r>
              <a:r>
                <a:rPr kumimoji="1"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   </a:t>
              </a:r>
              <a:r>
                <a:rPr kumimoji="1"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H</a:t>
              </a:r>
              <a:r>
                <a:rPr kumimoji="1" lang="en-US" altLang="zh-CN" sz="28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+</a:t>
              </a:r>
              <a:r>
                <a:rPr kumimoji="1" lang="zh-CN" altLang="en-US" sz="28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（试液）</a:t>
              </a:r>
              <a:endPara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6409" name="Line 45"/>
            <p:cNvSpPr>
              <a:spLocks noChangeShapeType="1"/>
            </p:cNvSpPr>
            <p:nvPr/>
          </p:nvSpPr>
          <p:spPr bwMode="auto">
            <a:xfrm>
              <a:off x="4128" y="21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10" name="Group 46"/>
            <p:cNvGrpSpPr>
              <a:grpSpLocks/>
            </p:cNvGrpSpPr>
            <p:nvPr/>
          </p:nvGrpSpPr>
          <p:grpSpPr bwMode="auto">
            <a:xfrm>
              <a:off x="4128" y="2064"/>
              <a:ext cx="576" cy="144"/>
              <a:chOff x="1680" y="3072"/>
              <a:chExt cx="576" cy="144"/>
            </a:xfrm>
          </p:grpSpPr>
          <p:sp>
            <p:nvSpPr>
              <p:cNvPr id="16411" name="Line 47"/>
              <p:cNvSpPr>
                <a:spLocks noChangeShapeType="1"/>
              </p:cNvSpPr>
              <p:nvPr/>
            </p:nvSpPr>
            <p:spPr bwMode="auto">
              <a:xfrm>
                <a:off x="2160" y="3072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2" name="Line 48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3" name="Line 49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69810" name="Group 50"/>
          <p:cNvGrpSpPr>
            <a:grpSpLocks/>
          </p:cNvGrpSpPr>
          <p:nvPr/>
        </p:nvGrpSpPr>
        <p:grpSpPr bwMode="auto">
          <a:xfrm>
            <a:off x="1708151" y="4129088"/>
            <a:ext cx="4284663" cy="519112"/>
            <a:chOff x="-9" y="2015"/>
            <a:chExt cx="2544" cy="327"/>
          </a:xfrm>
        </p:grpSpPr>
        <p:sp>
          <p:nvSpPr>
            <p:cNvPr id="16402" name="Text Box 51"/>
            <p:cNvSpPr txBox="1">
              <a:spLocks noChangeArrowheads="1"/>
            </p:cNvSpPr>
            <p:nvPr/>
          </p:nvSpPr>
          <p:spPr bwMode="auto">
            <a:xfrm>
              <a:off x="-9" y="2015"/>
              <a:ext cx="2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H</a:t>
              </a:r>
              <a:r>
                <a:rPr kumimoji="1" lang="en-US" altLang="zh-CN" sz="28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+</a:t>
              </a:r>
              <a:r>
                <a:rPr kumimoji="1"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(</a:t>
              </a:r>
              <a:r>
                <a:rPr kumimoji="1" lang="zh-CN" altLang="en-US" sz="28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水化层）      </a:t>
              </a:r>
              <a:r>
                <a:rPr kumimoji="1"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     </a:t>
              </a:r>
              <a:r>
                <a:rPr kumimoji="1"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H</a:t>
              </a:r>
              <a:r>
                <a:rPr kumimoji="1" lang="en-US" altLang="zh-CN" sz="28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+</a:t>
              </a:r>
              <a:r>
                <a:rPr kumimoji="1" lang="zh-CN" altLang="en-US" sz="28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（内参）</a:t>
              </a:r>
              <a:endPara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6403" name="Line 52"/>
            <p:cNvSpPr>
              <a:spLocks noChangeShapeType="1"/>
            </p:cNvSpPr>
            <p:nvPr/>
          </p:nvSpPr>
          <p:spPr bwMode="auto">
            <a:xfrm>
              <a:off x="912" y="21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04" name="Group 53"/>
            <p:cNvGrpSpPr>
              <a:grpSpLocks/>
            </p:cNvGrpSpPr>
            <p:nvPr/>
          </p:nvGrpSpPr>
          <p:grpSpPr bwMode="auto">
            <a:xfrm>
              <a:off x="912" y="2064"/>
              <a:ext cx="576" cy="144"/>
              <a:chOff x="1680" y="3072"/>
              <a:chExt cx="576" cy="144"/>
            </a:xfrm>
          </p:grpSpPr>
          <p:sp>
            <p:nvSpPr>
              <p:cNvPr id="16405" name="Line 54"/>
              <p:cNvSpPr>
                <a:spLocks noChangeShapeType="1"/>
              </p:cNvSpPr>
              <p:nvPr/>
            </p:nvSpPr>
            <p:spPr bwMode="auto">
              <a:xfrm>
                <a:off x="2160" y="3072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6" name="Line 55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7" name="Line 56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269817" name="Object 57"/>
          <p:cNvGraphicFramePr>
            <a:graphicFrameLocks noChangeAspect="1"/>
          </p:cNvGraphicFramePr>
          <p:nvPr/>
        </p:nvGraphicFramePr>
        <p:xfrm>
          <a:off x="6477000" y="5113338"/>
          <a:ext cx="4027488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6" imgW="1587500" imgH="469900" progId="Equation.3">
                  <p:embed/>
                </p:oleObj>
              </mc:Choice>
              <mc:Fallback>
                <p:oleObj name="Equation" r:id="rId6" imgW="1587500" imgH="469900" progId="Equation.3">
                  <p:embed/>
                  <p:pic>
                    <p:nvPicPr>
                      <p:cNvPr id="1269817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113338"/>
                        <a:ext cx="4027488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01" name="图片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 t="1923" r="5901" b="24791"/>
          <a:stretch>
            <a:fillRect/>
          </a:stretch>
        </p:blipFill>
        <p:spPr bwMode="auto">
          <a:xfrm>
            <a:off x="1466850" y="-36114"/>
            <a:ext cx="903605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674100" y="314325"/>
            <a:ext cx="565150" cy="257175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802651" y="301625"/>
            <a:ext cx="565150" cy="257175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2386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174"/>
    </mc:Choice>
    <mc:Fallback xmlns="">
      <p:transition spd="slow" advTm="8417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1" name="Text Box 3"/>
          <p:cNvSpPr txBox="1">
            <a:spLocks noChangeArrowheads="1"/>
          </p:cNvSpPr>
          <p:nvPr/>
        </p:nvSpPr>
        <p:spPr bwMode="auto">
          <a:xfrm>
            <a:off x="1468438" y="1588706"/>
            <a:ext cx="9291637" cy="63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kumimoji="1"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1" lang="en-US" altLang="zh-CN" sz="2800" b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kumimoji="1" lang="zh-CN" altLang="en-US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外水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＝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kumimoji="1" lang="en-US" altLang="zh-CN" sz="28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kumimoji="1" lang="zh-CN" altLang="en-US" sz="28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内水</a:t>
            </a:r>
            <a:r>
              <a:rPr kumimoji="1"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＝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常数</a:t>
            </a:r>
          </a:p>
        </p:txBody>
      </p:sp>
      <p:sp>
        <p:nvSpPr>
          <p:cNvPr id="1271812" name="Rectangle 4"/>
          <p:cNvSpPr>
            <a:spLocks noChangeArrowheads="1"/>
          </p:cNvSpPr>
          <p:nvPr/>
        </p:nvSpPr>
        <p:spPr bwMode="auto">
          <a:xfrm>
            <a:off x="2135188" y="1068389"/>
            <a:ext cx="828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理论上：玻璃膜内外表面性质相同，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3211513" y="3190875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zh-CN" sz="24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71815" name="Object 7"/>
          <p:cNvGraphicFramePr>
            <a:graphicFrameLocks noChangeAspect="1"/>
          </p:cNvGraphicFramePr>
          <p:nvPr/>
        </p:nvGraphicFramePr>
        <p:xfrm>
          <a:off x="1034622" y="4389340"/>
          <a:ext cx="164306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公式" r:id="rId4" imgW="571692" imgH="171578" progId="Equation.3">
                  <p:embed/>
                </p:oleObj>
              </mc:Choice>
              <mc:Fallback>
                <p:oleObj name="公式" r:id="rId4" imgW="571692" imgH="171578" progId="Equation.3">
                  <p:embed/>
                  <p:pic>
                    <p:nvPicPr>
                      <p:cNvPr id="12718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622" y="4389340"/>
                        <a:ext cx="164306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1816" name="Object 8"/>
          <p:cNvGraphicFramePr>
            <a:graphicFrameLocks noChangeAspect="1"/>
          </p:cNvGraphicFramePr>
          <p:nvPr/>
        </p:nvGraphicFramePr>
        <p:xfrm>
          <a:off x="3211513" y="4699251"/>
          <a:ext cx="4689475" cy="621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公式" r:id="rId6" imgW="1905000" imgH="254000" progId="Equation.3">
                  <p:embed/>
                </p:oleObj>
              </mc:Choice>
              <mc:Fallback>
                <p:oleObj name="公式" r:id="rId6" imgW="1905000" imgH="254000" progId="Equation.3">
                  <p:embed/>
                  <p:pic>
                    <p:nvPicPr>
                      <p:cNvPr id="12718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4699251"/>
                        <a:ext cx="4689475" cy="621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1817" name="Object 9"/>
          <p:cNvGraphicFramePr>
            <a:graphicFrameLocks noChangeAspect="1"/>
          </p:cNvGraphicFramePr>
          <p:nvPr/>
        </p:nvGraphicFramePr>
        <p:xfrm>
          <a:off x="3211513" y="5503815"/>
          <a:ext cx="388778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公式" r:id="rId8" imgW="1524000" imgH="241300" progId="Equation.3">
                  <p:embed/>
                </p:oleObj>
              </mc:Choice>
              <mc:Fallback>
                <p:oleObj name="公式" r:id="rId8" imgW="1524000" imgH="241300" progId="Equation.3">
                  <p:embed/>
                  <p:pic>
                    <p:nvPicPr>
                      <p:cNvPr id="12718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5503815"/>
                        <a:ext cx="388778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10"/>
          <p:cNvGraphicFramePr>
            <a:graphicFrameLocks noChangeAspect="1"/>
          </p:cNvGraphicFramePr>
          <p:nvPr/>
        </p:nvGraphicFramePr>
        <p:xfrm>
          <a:off x="1579563" y="2201967"/>
          <a:ext cx="76835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公式" r:id="rId10" imgW="3048000" imgH="469900" progId="Equation.3">
                  <p:embed/>
                </p:oleObj>
              </mc:Choice>
              <mc:Fallback>
                <p:oleObj name="公式" r:id="rId10" imgW="3048000" imgH="469900" progId="Equation.3">
                  <p:embed/>
                  <p:pic>
                    <p:nvPicPr>
                      <p:cNvPr id="1741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2201967"/>
                        <a:ext cx="768350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1826" name="Group 18"/>
          <p:cNvGrpSpPr>
            <a:grpSpLocks/>
          </p:cNvGrpSpPr>
          <p:nvPr/>
        </p:nvGrpSpPr>
        <p:grpSpPr bwMode="auto">
          <a:xfrm>
            <a:off x="3061098" y="3419475"/>
            <a:ext cx="6428580" cy="1123482"/>
            <a:chOff x="1429" y="2251"/>
            <a:chExt cx="3521" cy="839"/>
          </a:xfrm>
        </p:grpSpPr>
        <p:graphicFrame>
          <p:nvGraphicFramePr>
            <p:cNvPr id="17420" name="Object 6"/>
            <p:cNvGraphicFramePr>
              <a:graphicFrameLocks noChangeAspect="1"/>
            </p:cNvGraphicFramePr>
            <p:nvPr/>
          </p:nvGraphicFramePr>
          <p:xfrm>
            <a:off x="1429" y="2251"/>
            <a:ext cx="2404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8" name="公式" r:id="rId12" imgW="1346200" imgH="469900" progId="Equation.3">
                    <p:embed/>
                  </p:oleObj>
                </mc:Choice>
                <mc:Fallback>
                  <p:oleObj name="公式" r:id="rId12" imgW="1346200" imgH="469900" progId="Equation.3">
                    <p:embed/>
                    <p:pic>
                      <p:nvPicPr>
                        <p:cNvPr id="1742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251"/>
                          <a:ext cx="2404" cy="8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1825" name="Text Box 17"/>
            <p:cNvSpPr txBox="1">
              <a:spLocks noChangeArrowheads="1"/>
            </p:cNvSpPr>
            <p:nvPr/>
          </p:nvSpPr>
          <p:spPr bwMode="auto">
            <a:xfrm>
              <a:off x="4043" y="2425"/>
              <a:ext cx="907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kumimoji="1"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25℃</a:t>
              </a:r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endPara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32168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147"/>
    </mc:Choice>
    <mc:Fallback xmlns="">
      <p:transition spd="slow" advTm="8514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54" name="Rectangle 22"/>
          <p:cNvSpPr>
            <a:spLocks noChangeArrowheads="1"/>
          </p:cNvSpPr>
          <p:nvPr/>
        </p:nvSpPr>
        <p:spPr bwMode="auto">
          <a:xfrm>
            <a:off x="2205039" y="4221396"/>
            <a:ext cx="8491537" cy="181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marL="457200" indent="-457200"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由膜内外表面性质微小差异产生</a:t>
            </a:r>
            <a:endParaRPr kumimoji="1" lang="zh-CN" altLang="en-US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如：玻璃膜内、外表面含钠量、表面张力以及机械和化学损伤的细微差异 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长时间（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&gt;24h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）浸泡后，可恒定在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1~30mV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272857" name="Rectangle 25"/>
          <p:cNvSpPr>
            <a:spLocks noChangeArrowheads="1"/>
          </p:cNvSpPr>
          <p:nvPr/>
        </p:nvSpPr>
        <p:spPr bwMode="auto">
          <a:xfrm>
            <a:off x="1597025" y="3163341"/>
            <a:ext cx="19431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</a:t>
            </a:r>
            <a:r>
              <a:rPr kumimoji="1" lang="zh-CN" altLang="en-US" sz="3600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zh-CN" altLang="en-US" sz="36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不对称</a:t>
            </a:r>
            <a:r>
              <a:rPr kumimoji="1" lang="zh-CN" altLang="en-US" sz="3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endParaRPr kumimoji="1" lang="zh-CN" altLang="en-US" sz="3600" baseline="-250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322830" y="703990"/>
            <a:ext cx="52036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pH</a:t>
            </a:r>
            <a:r>
              <a:rPr kumimoji="1"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玻璃电极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1" lang="zh-CN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电极电位</a:t>
            </a:r>
            <a:r>
              <a:rPr kumimoji="1"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kumimoji="1" lang="zh-CN" altLang="en-US" sz="32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玻</a:t>
            </a:r>
            <a:r>
              <a:rPr kumimoji="1" lang="zh-CN" altLang="en-US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32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kumimoji="1"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005014" y="1527957"/>
            <a:ext cx="6630193" cy="126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zh-CN" altLang="en-US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玻 </a:t>
            </a:r>
            <a:r>
              <a:rPr kumimoji="1" lang="zh-CN" altLang="en-US" sz="3600" b="1" dirty="0">
                <a:sym typeface="Symbol" panose="05050102010706020507" pitchFamily="18" charset="2"/>
              </a:rPr>
              <a:t>＝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_GB2312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en-US" altLang="zh-CN" sz="36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AgCl</a:t>
            </a:r>
            <a:r>
              <a:rPr kumimoji="1"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/Ag</a:t>
            </a:r>
            <a:r>
              <a:rPr kumimoji="1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＋</a:t>
            </a:r>
            <a:r>
              <a:rPr kumimoji="1" lang="zh-CN" altLang="en-US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zh-CN" altLang="en-US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膜</a:t>
            </a:r>
            <a:r>
              <a:rPr kumimoji="1" lang="zh-CN" altLang="en-US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_GB2312" pitchFamily="2" charset="-122"/>
                <a:sym typeface="Symbol" panose="05050102010706020507" pitchFamily="18" charset="2"/>
              </a:rPr>
              <a:t>         </a:t>
            </a:r>
            <a:endParaRPr kumimoji="1" lang="en-US" altLang="zh-CN" sz="3600" b="1" baseline="-25000" dirty="0" smtClean="0">
              <a:effectLst>
                <a:outerShdw blurRad="38100" dist="38100" dir="2700000" algn="tl">
                  <a:srgbClr val="C0C0C0"/>
                </a:outerShdw>
              </a:effectLst>
              <a:ea typeface="隶书_GB2312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隶书_GB2312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3600" b="1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_GB2312" pitchFamily="2" charset="-122"/>
                <a:sym typeface="Symbol" panose="05050102010706020507" pitchFamily="18" charset="2"/>
              </a:rPr>
              <a:t>        </a:t>
            </a:r>
            <a:r>
              <a:rPr kumimoji="1" lang="en-US" altLang="zh-CN" sz="3600" b="1" dirty="0" smtClean="0">
                <a:sym typeface="Symbol" panose="05050102010706020507" pitchFamily="18" charset="2"/>
              </a:rPr>
              <a:t> </a:t>
            </a:r>
            <a:endParaRPr kumimoji="1" lang="en-US" altLang="zh-CN" sz="3600" b="1" baseline="-25000" dirty="0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005014" y="2443144"/>
            <a:ext cx="48006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＝ 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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－ 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0.059pH</a:t>
            </a:r>
            <a:endParaRPr kumimoji="1" lang="en-US" altLang="zh-CN" sz="3200" baseline="-250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36507" y="1527957"/>
            <a:ext cx="1989647" cy="5429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</a:t>
            </a:r>
            <a:r>
              <a:rPr kumimoji="1" lang="zh-CN" altLang="en-US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zh-CN" altLang="en-US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不对称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733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07"/>
    </mc:Choice>
    <mc:Fallback xmlns="">
      <p:transition spd="slow" advTm="5570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864519" y="603415"/>
            <a:ext cx="7300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以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pH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电极为指示电极测定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pH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的电池：</a:t>
            </a:r>
            <a:endParaRPr kumimoji="1"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28676" name="Group 26"/>
          <p:cNvGrpSpPr>
            <a:grpSpLocks/>
          </p:cNvGrpSpPr>
          <p:nvPr/>
        </p:nvGrpSpPr>
        <p:grpSpPr bwMode="auto">
          <a:xfrm>
            <a:off x="2049358" y="1355298"/>
            <a:ext cx="8610600" cy="522288"/>
            <a:chOff x="195" y="1353"/>
            <a:chExt cx="5424" cy="497"/>
          </a:xfrm>
        </p:grpSpPr>
        <p:sp>
          <p:nvSpPr>
            <p:cNvPr id="28688" name="Text Box 4"/>
            <p:cNvSpPr txBox="1">
              <a:spLocks noChangeArrowheads="1"/>
            </p:cNvSpPr>
            <p:nvPr/>
          </p:nvSpPr>
          <p:spPr bwMode="auto">
            <a:xfrm>
              <a:off x="195" y="1353"/>
              <a:ext cx="5424" cy="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             -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）</a:t>
              </a:r>
              <a:r>
                <a: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pH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电极  试液   参比电极（</a:t>
              </a:r>
              <a:r>
                <a:rPr kumimoji="1"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+               </a:t>
              </a:r>
            </a:p>
          </p:txBody>
        </p:sp>
        <p:sp>
          <p:nvSpPr>
            <p:cNvPr id="28689" name="Line 5"/>
            <p:cNvSpPr>
              <a:spLocks noChangeShapeType="1"/>
            </p:cNvSpPr>
            <p:nvPr/>
          </p:nvSpPr>
          <p:spPr bwMode="auto">
            <a:xfrm>
              <a:off x="2201" y="1457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Line 8"/>
            <p:cNvSpPr>
              <a:spLocks noChangeShapeType="1"/>
            </p:cNvSpPr>
            <p:nvPr/>
          </p:nvSpPr>
          <p:spPr bwMode="auto">
            <a:xfrm>
              <a:off x="2800" y="1457"/>
              <a:ext cx="0" cy="288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77" name="Text Box 10"/>
          <p:cNvSpPr txBox="1">
            <a:spLocks noChangeArrowheads="1"/>
          </p:cNvSpPr>
          <p:nvPr/>
        </p:nvSpPr>
        <p:spPr bwMode="auto">
          <a:xfrm>
            <a:off x="2566988" y="263525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zh-CN" sz="24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82069" name="Object 21"/>
          <p:cNvGraphicFramePr>
            <a:graphicFrameLocks noChangeAspect="1"/>
          </p:cNvGraphicFramePr>
          <p:nvPr/>
        </p:nvGraphicFramePr>
        <p:xfrm>
          <a:off x="4482934" y="3483394"/>
          <a:ext cx="24071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公式" r:id="rId4" imgW="1231560" imgH="241200" progId="Equation.3">
                  <p:embed/>
                </p:oleObj>
              </mc:Choice>
              <mc:Fallback>
                <p:oleObj name="公式" r:id="rId4" imgW="1231560" imgH="241200" progId="Equation.3">
                  <p:embed/>
                  <p:pic>
                    <p:nvPicPr>
                      <p:cNvPr id="128206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2934" y="3483394"/>
                        <a:ext cx="24071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2078" name="Group 30"/>
          <p:cNvGrpSpPr>
            <a:grpSpLocks/>
          </p:cNvGrpSpPr>
          <p:nvPr/>
        </p:nvGrpSpPr>
        <p:grpSpPr bwMode="auto">
          <a:xfrm>
            <a:off x="3116966" y="4157663"/>
            <a:ext cx="5915909" cy="2239963"/>
            <a:chOff x="1064" y="2401"/>
            <a:chExt cx="3175" cy="1411"/>
          </a:xfrm>
        </p:grpSpPr>
        <p:graphicFrame>
          <p:nvGraphicFramePr>
            <p:cNvPr id="28686" name="Object 28"/>
            <p:cNvGraphicFramePr>
              <a:graphicFrameLocks noChangeAspect="1"/>
            </p:cNvGraphicFramePr>
            <p:nvPr/>
          </p:nvGraphicFramePr>
          <p:xfrm>
            <a:off x="1081" y="2401"/>
            <a:ext cx="362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1" name="公式" r:id="rId6" imgW="285846" imgH="171578" progId="Equation.3">
                    <p:embed/>
                  </p:oleObj>
                </mc:Choice>
                <mc:Fallback>
                  <p:oleObj name="公式" r:id="rId6" imgW="285846" imgH="171578" progId="Equation.3">
                    <p:embed/>
                    <p:pic>
                      <p:nvPicPr>
                        <p:cNvPr id="28686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" y="2401"/>
                          <a:ext cx="362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7" name="Rectangle 29"/>
            <p:cNvSpPr>
              <a:spLocks noChangeArrowheads="1"/>
            </p:cNvSpPr>
            <p:nvPr/>
          </p:nvSpPr>
          <p:spPr bwMode="auto">
            <a:xfrm>
              <a:off x="1064" y="3520"/>
              <a:ext cx="317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28681" name="矩形 1"/>
          <p:cNvSpPr>
            <a:spLocks noChangeArrowheads="1"/>
          </p:cNvSpPr>
          <p:nvPr/>
        </p:nvSpPr>
        <p:spPr bwMode="auto">
          <a:xfrm>
            <a:off x="3803651" y="4135439"/>
            <a:ext cx="6518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：液接电位</a:t>
            </a:r>
            <a:r>
              <a:rPr kumimoji="1"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---</a:t>
            </a:r>
            <a:r>
              <a:rPr kumimoji="1"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离子</a:t>
            </a:r>
            <a:r>
              <a:rPr kumimoji="1"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扩散速度不同而</a:t>
            </a:r>
            <a:r>
              <a:rPr kumimoji="1"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形成</a:t>
            </a:r>
            <a:r>
              <a:rPr kumimoji="1"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kumimoji="1"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29" name="Object 19"/>
          <p:cNvGraphicFramePr>
            <a:graphicFrameLocks noChangeAspect="1"/>
          </p:cNvGraphicFramePr>
          <p:nvPr/>
        </p:nvGraphicFramePr>
        <p:xfrm>
          <a:off x="4446588" y="2957688"/>
          <a:ext cx="2616200" cy="46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公式" r:id="rId8" imgW="1308100" imgH="241300" progId="Equation.3">
                  <p:embed/>
                </p:oleObj>
              </mc:Choice>
              <mc:Fallback>
                <p:oleObj name="公式" r:id="rId8" imgW="1308100" imgH="241300" progId="Equation.3">
                  <p:embed/>
                  <p:pic>
                    <p:nvPicPr>
                      <p:cNvPr id="2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2957688"/>
                        <a:ext cx="2616200" cy="462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5"/>
          <p:cNvGraphicFramePr>
            <a:graphicFrameLocks noChangeAspect="1"/>
          </p:cNvGraphicFramePr>
          <p:nvPr/>
        </p:nvGraphicFramePr>
        <p:xfrm>
          <a:off x="3963988" y="2120900"/>
          <a:ext cx="31019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公式" r:id="rId10" imgW="1117440" imgH="241200" progId="Equation.3">
                  <p:embed/>
                </p:oleObj>
              </mc:Choice>
              <mc:Fallback>
                <p:oleObj name="公式" r:id="rId10" imgW="1117440" imgH="241200" progId="Equation.3">
                  <p:embed/>
                  <p:pic>
                    <p:nvPicPr>
                      <p:cNvPr id="286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8" y="2120900"/>
                        <a:ext cx="31019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"/>
          <p:cNvGraphicFramePr>
            <a:graphicFrameLocks noChangeAspect="1"/>
          </p:cNvGraphicFramePr>
          <p:nvPr/>
        </p:nvGraphicFramePr>
        <p:xfrm>
          <a:off x="3606800" y="4937126"/>
          <a:ext cx="38163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公式" r:id="rId12" imgW="1114569" imgH="133194" progId="Equation.3">
                  <p:embed/>
                </p:oleObj>
              </mc:Choice>
              <mc:Fallback>
                <p:oleObj name="公式" r:id="rId12" imgW="1114569" imgH="133194" progId="Equation.3">
                  <p:embed/>
                  <p:pic>
                    <p:nvPicPr>
                      <p:cNvPr id="3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4937126"/>
                        <a:ext cx="38163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149768" y="5740947"/>
            <a:ext cx="840978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’’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包括：外参比电极电位；内参比电极电位；不对称电位；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液接电位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等 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 rot="4653855" flipH="1" flipV="1">
            <a:off x="6984895" y="2691946"/>
            <a:ext cx="1319338" cy="449327"/>
          </a:xfrm>
          <a:prstGeom prst="curvedUpArrow">
            <a:avLst>
              <a:gd name="adj1" fmla="val 50505"/>
              <a:gd name="adj2" fmla="val 160366"/>
              <a:gd name="adj3" fmla="val 53954"/>
            </a:avLst>
          </a:prstGeom>
          <a:solidFill>
            <a:srgbClr val="6699FF"/>
          </a:solidFill>
          <a:ln w="9525">
            <a:solidFill>
              <a:srgbClr val="FABF7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64519" y="2225320"/>
          <a:ext cx="1958630" cy="429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公式" r:id="rId14" imgW="774360" imgH="203040" progId="Equation.3">
                  <p:embed/>
                </p:oleObj>
              </mc:Choice>
              <mc:Fallback>
                <p:oleObj name="公式" r:id="rId14" imgW="774360" imgH="203040" progId="Equation.3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64519" y="2225320"/>
                        <a:ext cx="1958630" cy="429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4165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231"/>
    </mc:Choice>
    <mc:Fallback xmlns="">
      <p:transition spd="slow" advTm="10723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2286000" y="58674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zh-CN" sz="320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2667000" y="3352801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BC88F6"/>
                    </a:gs>
                    <a:gs pos="50000">
                      <a:srgbClr val="99CCFF"/>
                    </a:gs>
                    <a:gs pos="100000">
                      <a:srgbClr val="BC88F6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使用相同电极时，          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’’=</a:t>
            </a:r>
            <a:r>
              <a:rPr kumimoji="1"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K</a:t>
            </a:r>
            <a:r>
              <a:rPr kumimoji="1"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’’</a:t>
            </a:r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6311901" y="2549525"/>
          <a:ext cx="3744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公式" r:id="rId4" imgW="1587500" imgH="292100" progId="Equation.3">
                  <p:embed/>
                </p:oleObj>
              </mc:Choice>
              <mc:Fallback>
                <p:oleObj name="公式" r:id="rId4" imgW="1587500" imgH="292100" progId="Equation.3">
                  <p:embed/>
                  <p:pic>
                    <p:nvPicPr>
                      <p:cNvPr id="297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1" y="2549525"/>
                        <a:ext cx="37449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6"/>
          <p:cNvGraphicFramePr>
            <a:graphicFrameLocks noChangeAspect="1"/>
          </p:cNvGraphicFramePr>
          <p:nvPr/>
        </p:nvGraphicFramePr>
        <p:xfrm>
          <a:off x="3071813" y="4149725"/>
          <a:ext cx="5689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公式" r:id="rId6" imgW="2120900" imgH="304800" progId="Equation.3">
                  <p:embed/>
                </p:oleObj>
              </mc:Choice>
              <mc:Fallback>
                <p:oleObj name="公式" r:id="rId6" imgW="2120900" imgH="304800" progId="Equation.3">
                  <p:embed/>
                  <p:pic>
                    <p:nvPicPr>
                      <p:cNvPr id="2970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149725"/>
                        <a:ext cx="5689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7"/>
          <p:cNvGraphicFramePr>
            <a:graphicFrameLocks noChangeAspect="1"/>
          </p:cNvGraphicFramePr>
          <p:nvPr/>
        </p:nvGraphicFramePr>
        <p:xfrm>
          <a:off x="4008438" y="5084764"/>
          <a:ext cx="38481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公式" r:id="rId8" imgW="1651000" imgH="508000" progId="Equation.3">
                  <p:embed/>
                </p:oleObj>
              </mc:Choice>
              <mc:Fallback>
                <p:oleObj name="公式" r:id="rId8" imgW="1651000" imgH="508000" progId="Equation.3">
                  <p:embed/>
                  <p:pic>
                    <p:nvPicPr>
                      <p:cNvPr id="2970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5084764"/>
                        <a:ext cx="384810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2135189" y="1773238"/>
            <a:ext cx="43402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标准缓冲溶液</a:t>
            </a:r>
            <a:r>
              <a:rPr kumimoji="1" lang="en-US" altLang="zh-CN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kumimoji="1"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pH</a:t>
            </a:r>
            <a:r>
              <a:rPr kumimoji="1" lang="en-US" altLang="zh-CN" sz="32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s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9704" name="Rectangle 9"/>
          <p:cNvSpPr>
            <a:spLocks noChangeArrowheads="1"/>
          </p:cNvSpPr>
          <p:nvPr/>
        </p:nvSpPr>
        <p:spPr bwMode="auto">
          <a:xfrm>
            <a:off x="2208214" y="2565400"/>
            <a:ext cx="35464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未知试液</a:t>
            </a:r>
            <a:r>
              <a:rPr kumimoji="1" lang="en-US" altLang="zh-CN" sz="32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x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kumimoji="1"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pH</a:t>
            </a:r>
            <a:r>
              <a:rPr kumimoji="1" lang="en-US" altLang="zh-CN" sz="320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</a:t>
            </a:r>
          </a:p>
        </p:txBody>
      </p:sp>
      <p:graphicFrame>
        <p:nvGraphicFramePr>
          <p:cNvPr id="29705" name="Object 10"/>
          <p:cNvGraphicFramePr>
            <a:graphicFrameLocks noChangeAspect="1"/>
          </p:cNvGraphicFramePr>
          <p:nvPr/>
        </p:nvGraphicFramePr>
        <p:xfrm>
          <a:off x="6383339" y="1700213"/>
          <a:ext cx="3716337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公式" r:id="rId10" imgW="1574800" imgH="304800" progId="Equation.3">
                  <p:embed/>
                </p:oleObj>
              </mc:Choice>
              <mc:Fallback>
                <p:oleObj name="公式" r:id="rId10" imgW="1574800" imgH="304800" progId="Equation.3">
                  <p:embed/>
                  <p:pic>
                    <p:nvPicPr>
                      <p:cNvPr id="2970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9" y="1700213"/>
                        <a:ext cx="3716337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417972" y="777875"/>
            <a:ext cx="7300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kumimoji="1" lang="zh-CN" altLang="en-US" sz="32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未知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试液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pH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的测定过程及计算公式</a:t>
            </a:r>
            <a:endParaRPr kumimoji="1" lang="zh-CN" altLang="en-US" sz="3200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0481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61"/>
    </mc:Choice>
    <mc:Fallback xmlns="">
      <p:transition spd="slow" advTm="6886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9" name="Picture 7" descr="复合电极pH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6"/>
          <a:stretch/>
        </p:blipFill>
        <p:spPr bwMode="auto">
          <a:xfrm>
            <a:off x="7324725" y="1"/>
            <a:ext cx="2916238" cy="355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1" name="Picture 33" descr="pH玻璃电极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57" y="292100"/>
            <a:ext cx="2368550" cy="304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10" descr="银-氯化银电极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4" y="292101"/>
            <a:ext cx="2320925" cy="282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3" name="文本框 2"/>
          <p:cNvSpPr txBox="1">
            <a:spLocks noChangeArrowheads="1"/>
          </p:cNvSpPr>
          <p:nvPr/>
        </p:nvSpPr>
        <p:spPr bwMode="auto">
          <a:xfrm>
            <a:off x="2369385" y="3225801"/>
            <a:ext cx="16557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银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氯化银电极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97" y="4165251"/>
            <a:ext cx="4416507" cy="2454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753726" y="3216140"/>
            <a:ext cx="16557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pH </a:t>
            </a:r>
            <a:r>
              <a:rPr lang="zh-CN" altLang="en-US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玻璃电极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89851" y="2986066"/>
            <a:ext cx="1551071" cy="252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8307387" y="3795919"/>
            <a:ext cx="1655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pH </a:t>
            </a:r>
            <a:r>
              <a:rPr lang="zh-CN" alt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复合电极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0804379"/>
      </p:ext>
    </p:extLst>
  </p:cSld>
  <p:clrMapOvr>
    <a:masterClrMapping/>
  </p:clrMapOvr>
  <p:transition advTm="48030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/>
          <p:cNvSpPr>
            <a:spLocks noChangeArrowheads="1"/>
          </p:cNvSpPr>
          <p:nvPr/>
        </p:nvSpPr>
        <p:spPr bwMode="auto">
          <a:xfrm>
            <a:off x="2744703" y="825500"/>
            <a:ext cx="7637045" cy="720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219" name="文本框 9"/>
          <p:cNvSpPr txBox="1">
            <a:spLocks noChangeArrowheads="1"/>
          </p:cNvSpPr>
          <p:nvPr/>
        </p:nvSpPr>
        <p:spPr bwMode="auto">
          <a:xfrm>
            <a:off x="3647908" y="295299"/>
            <a:ext cx="41405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1.   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电位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分析测量装置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015198" y="3489188"/>
            <a:ext cx="75464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电池电动势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E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两个电极电位差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电极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1:</a:t>
            </a:r>
            <a:r>
              <a:rPr lang="zh-CN" altLang="en-US" sz="2000" b="1" dirty="0">
                <a:solidFill>
                  <a:schemeClr val="accent5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电位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恒定</a:t>
            </a: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</a:t>
            </a:r>
            <a:r>
              <a:rPr lang="zh-CN" altLang="en-US" sz="2000" dirty="0">
                <a:solidFill>
                  <a:schemeClr val="accent5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参比电极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电极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2: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电位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随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c(</a:t>
            </a:r>
            <a:r>
              <a:rPr lang="zh-CN" altLang="en-US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待测离子）变化</a:t>
            </a:r>
            <a:r>
              <a:rPr lang="en-US" altLang="zh-CN" sz="2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</a:t>
            </a:r>
            <a:r>
              <a:rPr lang="zh-CN" altLang="en-US" sz="20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指示电极</a:t>
            </a:r>
            <a:endParaRPr lang="en-US" altLang="zh-CN" sz="2000" dirty="0" smtClean="0">
              <a:solidFill>
                <a:schemeClr val="accent5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E 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～ 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C   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电位分析依据</a:t>
            </a:r>
            <a:endParaRPr kumimoji="1"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9223" name="Object 5"/>
          <p:cNvGraphicFramePr>
            <a:graphicFrameLocks noChangeAspect="1"/>
          </p:cNvGraphicFramePr>
          <p:nvPr/>
        </p:nvGraphicFramePr>
        <p:xfrm>
          <a:off x="4338024" y="941413"/>
          <a:ext cx="4074713" cy="235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位图图像" r:id="rId4" imgW="3038095" imgH="1914286" progId="Paint.Picture">
                  <p:embed/>
                </p:oleObj>
              </mc:Choice>
              <mc:Fallback>
                <p:oleObj name="位图图像" r:id="rId4" imgW="3038095" imgH="1914286" progId="Paint.Picture">
                  <p:embed/>
                  <p:pic>
                    <p:nvPicPr>
                      <p:cNvPr id="92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4338024" y="941413"/>
                        <a:ext cx="4074713" cy="23565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52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8819075" y="2748302"/>
            <a:ext cx="1099419" cy="340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待测溶液</a:t>
            </a:r>
          </a:p>
        </p:txBody>
      </p:sp>
      <p:sp>
        <p:nvSpPr>
          <p:cNvPr id="9225" name="左箭头 12"/>
          <p:cNvSpPr>
            <a:spLocks noChangeArrowheads="1"/>
          </p:cNvSpPr>
          <p:nvPr/>
        </p:nvSpPr>
        <p:spPr bwMode="auto">
          <a:xfrm>
            <a:off x="8333548" y="2807428"/>
            <a:ext cx="549277" cy="216019"/>
          </a:xfrm>
          <a:prstGeom prst="leftArrow">
            <a:avLst>
              <a:gd name="adj1" fmla="val 50000"/>
              <a:gd name="adj2" fmla="val 50005"/>
            </a:avLst>
          </a:prstGeom>
          <a:solidFill>
            <a:srgbClr val="FFFFCC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226" name="文本框 8"/>
          <p:cNvSpPr txBox="1">
            <a:spLocks noChangeArrowheads="1"/>
          </p:cNvSpPr>
          <p:nvPr/>
        </p:nvSpPr>
        <p:spPr bwMode="auto">
          <a:xfrm>
            <a:off x="4671305" y="2183348"/>
            <a:ext cx="871242" cy="307777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135mV</a:t>
            </a:r>
            <a:endParaRPr lang="zh-CN" altLang="en-US" sz="1400" b="0" dirty="0">
              <a:solidFill>
                <a:schemeClr val="tx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227" name="文本框 22"/>
          <p:cNvSpPr txBox="1">
            <a:spLocks noChangeArrowheads="1"/>
          </p:cNvSpPr>
          <p:nvPr/>
        </p:nvSpPr>
        <p:spPr bwMode="auto">
          <a:xfrm>
            <a:off x="4599116" y="2507776"/>
            <a:ext cx="802106" cy="276999"/>
          </a:xfrm>
          <a:prstGeom prst="rect">
            <a:avLst/>
          </a:pr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200" b="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电位计</a:t>
            </a:r>
          </a:p>
        </p:txBody>
      </p:sp>
      <p:sp>
        <p:nvSpPr>
          <p:cNvPr id="9228" name="Rectangle 9"/>
          <p:cNvSpPr>
            <a:spLocks noChangeArrowheads="1"/>
          </p:cNvSpPr>
          <p:nvPr/>
        </p:nvSpPr>
        <p:spPr bwMode="auto">
          <a:xfrm>
            <a:off x="8523524" y="2320761"/>
            <a:ext cx="929980" cy="340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原</a:t>
            </a:r>
            <a:r>
              <a:rPr kumimoji="1"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电池</a:t>
            </a:r>
          </a:p>
        </p:txBody>
      </p:sp>
      <p:sp>
        <p:nvSpPr>
          <p:cNvPr id="9229" name="矩形 14"/>
          <p:cNvSpPr>
            <a:spLocks noChangeArrowheads="1"/>
          </p:cNvSpPr>
          <p:nvPr/>
        </p:nvSpPr>
        <p:spPr bwMode="auto">
          <a:xfrm>
            <a:off x="8333548" y="2059844"/>
            <a:ext cx="358446" cy="70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0" dirty="0">
                <a:solidFill>
                  <a:schemeClr val="tx1"/>
                </a:solidFill>
                <a:latin typeface="Segoe UI Light" panose="020B0502040204020203" pitchFamily="34" charset="0"/>
                <a:ea typeface="隶书" panose="02010509060101010101" pitchFamily="49" charset="-122"/>
                <a:cs typeface="Segoe UI Light" panose="020B0502040204020203" pitchFamily="34" charset="0"/>
              </a:rPr>
              <a:t>}</a:t>
            </a:r>
            <a:endParaRPr lang="zh-CN" altLang="en-US" b="0" dirty="0">
              <a:solidFill>
                <a:schemeClr val="tx1"/>
              </a:solidFill>
              <a:latin typeface="Segoe UI Light" panose="020B0502040204020203" pitchFamily="34" charset="0"/>
              <a:ea typeface="隶书" panose="02010509060101010101" pitchFamily="49" charset="-122"/>
              <a:cs typeface="Segoe UI Light" panose="020B0502040204020203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54905" y="5380932"/>
            <a:ext cx="75464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电位计高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阻抗</a:t>
            </a:r>
            <a:r>
              <a:rPr lang="en-US" altLang="zh-CN" sz="2000" dirty="0">
                <a:latin typeface="隶书" panose="02010509060101010101" pitchFamily="49" charset="-122"/>
                <a:ea typeface="隶书" panose="02010509060101010101" pitchFamily="49" charset="-122"/>
              </a:rPr>
              <a:t>(&gt;10</a:t>
            </a:r>
            <a:r>
              <a:rPr lang="en-US" altLang="zh-CN" sz="2000" baseline="30000" dirty="0"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el-GR" altLang="zh-CN" sz="2000" dirty="0">
                <a:latin typeface="隶书" panose="02010509060101010101" pitchFamily="49" charset="-122"/>
                <a:ea typeface="隶书" panose="02010509060101010101" pitchFamily="49" charset="-122"/>
                <a:cs typeface="Tahoma" panose="020B0604030504040204" pitchFamily="34" charset="0"/>
              </a:rPr>
              <a:t>Ω</a:t>
            </a:r>
            <a:r>
              <a:rPr lang="en-US" altLang="zh-CN" sz="2000" dirty="0" smtClean="0">
                <a:latin typeface="隶书" panose="02010509060101010101" pitchFamily="49" charset="-122"/>
                <a:ea typeface="隶书" panose="02010509060101010101" pitchFamily="49" charset="-122"/>
                <a:cs typeface="Tahoma" panose="020B0604030504040204" pitchFamily="34" charset="0"/>
              </a:rPr>
              <a:t>)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～ 零电流概念</a:t>
            </a:r>
            <a:endParaRPr kumimoji="1"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电动势、电压、电位   ～ </a:t>
            </a:r>
            <a:r>
              <a:rPr kumimoji="1"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电位分析</a:t>
            </a:r>
            <a:endParaRPr kumimoji="1" lang="en-US" altLang="zh-CN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9116" y="2151441"/>
            <a:ext cx="101530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0537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62"/>
    </mc:Choice>
    <mc:Fallback xmlns="">
      <p:transition spd="slow" advTm="10196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51" name="Rectangle 7"/>
          <p:cNvSpPr>
            <a:spLocks noChangeArrowheads="1"/>
          </p:cNvSpPr>
          <p:nvPr/>
        </p:nvSpPr>
        <p:spPr bwMode="auto">
          <a:xfrm>
            <a:off x="1195388" y="2694622"/>
            <a:ext cx="7696201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例：甘汞电极              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银</a:t>
            </a:r>
            <a:r>
              <a:rPr kumimoji="1"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</a:t>
            </a:r>
            <a:r>
              <a:rPr kumimoji="1"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氯化银电极    </a:t>
            </a:r>
            <a:r>
              <a:rPr kumimoji="1"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</a:p>
        </p:txBody>
      </p:sp>
      <p:sp>
        <p:nvSpPr>
          <p:cNvPr id="1260546" name="Text Box 2"/>
          <p:cNvSpPr txBox="1">
            <a:spLocks noChangeArrowheads="1"/>
          </p:cNvSpPr>
          <p:nvPr/>
        </p:nvSpPr>
        <p:spPr bwMode="auto">
          <a:xfrm>
            <a:off x="2143125" y="117753"/>
            <a:ext cx="769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参比电极</a:t>
            </a:r>
          </a:p>
        </p:txBody>
      </p:sp>
      <p:sp>
        <p:nvSpPr>
          <p:cNvPr id="1260553" name="Rectangle 9"/>
          <p:cNvSpPr>
            <a:spLocks noChangeArrowheads="1"/>
          </p:cNvSpPr>
          <p:nvPr/>
        </p:nvSpPr>
        <p:spPr bwMode="auto">
          <a:xfrm>
            <a:off x="2143125" y="1225550"/>
            <a:ext cx="748665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kumimoji="1"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特点</a:t>
            </a:r>
            <a:r>
              <a:rPr kumimoji="1" lang="zh-CN" alt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：</a:t>
            </a:r>
            <a:r>
              <a:rPr kumimoji="1"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电极电位</a:t>
            </a:r>
            <a:r>
              <a:rPr kumimoji="1" lang="zh-CN" alt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恒定</a:t>
            </a:r>
            <a:r>
              <a:rPr kumimoji="1" lang="en-US" altLang="zh-CN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/>
            </a:r>
            <a:br>
              <a:rPr kumimoji="1" lang="en-US" altLang="zh-CN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</a:br>
            <a:r>
              <a:rPr kumimoji="1" lang="en-US" altLang="zh-CN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zh-CN" alt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kumimoji="1"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与被测离子的浓度变化无关</a:t>
            </a:r>
            <a:r>
              <a:rPr kumimoji="1" lang="zh-CN" alt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</a:t>
            </a:r>
            <a:endParaRPr kumimoji="1" lang="zh-CN" altLang="en-US" sz="36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en-US" sz="36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0245" name="Rectangle 13"/>
          <p:cNvSpPr>
            <a:spLocks noChangeArrowheads="1"/>
          </p:cNvSpPr>
          <p:nvPr/>
        </p:nvSpPr>
        <p:spPr bwMode="auto">
          <a:xfrm>
            <a:off x="2740025" y="725901"/>
            <a:ext cx="6985000" cy="720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662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95"/>
    </mc:Choice>
    <mc:Fallback xmlns="">
      <p:transition spd="slow" advTm="1949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25955" descr="20068112352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735012"/>
            <a:ext cx="51530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文本框 1"/>
          <p:cNvSpPr txBox="1">
            <a:spLocks noChangeArrowheads="1"/>
          </p:cNvSpPr>
          <p:nvPr/>
        </p:nvSpPr>
        <p:spPr bwMode="auto">
          <a:xfrm>
            <a:off x="4727576" y="5813425"/>
            <a:ext cx="24415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400" b="0">
                <a:solidFill>
                  <a:schemeClr val="tx1"/>
                </a:solidFill>
                <a:ea typeface="隶书" panose="02010509060101010101" pitchFamily="49" charset="-122"/>
                <a:sym typeface="+mn-ea"/>
              </a:rPr>
              <a:t>甘汞电极</a:t>
            </a:r>
            <a:endParaRPr lang="zh-CN" altLang="en-US" sz="4400" b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1268" name="文本框 13"/>
          <p:cNvSpPr txBox="1">
            <a:spLocks noChangeArrowheads="1"/>
          </p:cNvSpPr>
          <p:nvPr/>
        </p:nvSpPr>
        <p:spPr bwMode="auto">
          <a:xfrm>
            <a:off x="8894763" y="1985963"/>
            <a:ext cx="868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ea typeface="隶书" panose="02010509060101010101" pitchFamily="49" charset="-122"/>
                <a:sym typeface="+mn-ea"/>
              </a:rPr>
              <a:t>导线</a:t>
            </a:r>
            <a:endParaRPr lang="zh-CN" altLang="en-US" sz="2400" b="0" dirty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1269" name="左箭头 6"/>
          <p:cNvSpPr>
            <a:spLocks noChangeArrowheads="1"/>
          </p:cNvSpPr>
          <p:nvPr/>
        </p:nvSpPr>
        <p:spPr bwMode="auto">
          <a:xfrm>
            <a:off x="8112125" y="2109788"/>
            <a:ext cx="782638" cy="115619"/>
          </a:xfrm>
          <a:prstGeom prst="leftArrow">
            <a:avLst>
              <a:gd name="adj1" fmla="val 50000"/>
              <a:gd name="adj2" fmla="val 49986"/>
            </a:avLst>
          </a:prstGeom>
          <a:solidFill>
            <a:srgbClr val="FFFFCC"/>
          </a:solidFill>
          <a:ln w="254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270" name="文本框 15"/>
          <p:cNvSpPr txBox="1">
            <a:spLocks noChangeArrowheads="1"/>
          </p:cNvSpPr>
          <p:nvPr/>
        </p:nvSpPr>
        <p:spPr bwMode="auto">
          <a:xfrm>
            <a:off x="8780463" y="3833813"/>
            <a:ext cx="868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ea typeface="隶书" panose="02010509060101010101" pitchFamily="49" charset="-122"/>
                <a:sym typeface="+mn-ea"/>
              </a:rPr>
              <a:t>套管</a:t>
            </a:r>
            <a:endParaRPr lang="zh-CN" altLang="en-US" sz="2400" b="0" dirty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1271" name="左箭头 16"/>
          <p:cNvSpPr>
            <a:spLocks noChangeArrowheads="1"/>
          </p:cNvSpPr>
          <p:nvPr/>
        </p:nvSpPr>
        <p:spPr bwMode="auto">
          <a:xfrm>
            <a:off x="6540501" y="3957638"/>
            <a:ext cx="2108200" cy="141287"/>
          </a:xfrm>
          <a:prstGeom prst="leftArrow">
            <a:avLst>
              <a:gd name="adj1" fmla="val 50000"/>
              <a:gd name="adj2" fmla="val 50083"/>
            </a:avLst>
          </a:prstGeom>
          <a:solidFill>
            <a:srgbClr val="FFFFCC"/>
          </a:solidFill>
          <a:ln w="254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272" name="文本框 17"/>
          <p:cNvSpPr txBox="1">
            <a:spLocks noChangeArrowheads="1"/>
          </p:cNvSpPr>
          <p:nvPr/>
        </p:nvSpPr>
        <p:spPr bwMode="auto">
          <a:xfrm>
            <a:off x="1139825" y="3115471"/>
            <a:ext cx="2232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0" dirty="0" err="1">
                <a:solidFill>
                  <a:schemeClr val="tx1"/>
                </a:solidFill>
                <a:ea typeface="隶书" panose="02010509060101010101" pitchFamily="49" charset="-122"/>
                <a:sym typeface="+mn-ea"/>
              </a:rPr>
              <a:t>KCl</a:t>
            </a:r>
            <a:r>
              <a:rPr lang="zh-CN" altLang="en-US" sz="1800" b="0" dirty="0">
                <a:solidFill>
                  <a:schemeClr val="tx1"/>
                </a:solidFill>
                <a:ea typeface="隶书" panose="02010509060101010101" pitchFamily="49" charset="-122"/>
                <a:sym typeface="+mn-ea"/>
              </a:rPr>
              <a:t>溶液加入孔</a:t>
            </a:r>
            <a:r>
              <a:rPr lang="en-US" altLang="zh-CN" sz="1800" b="0" dirty="0">
                <a:solidFill>
                  <a:schemeClr val="tx1"/>
                </a:solidFill>
                <a:ea typeface="隶书" panose="02010509060101010101" pitchFamily="49" charset="-122"/>
                <a:sym typeface="+mn-ea"/>
              </a:rPr>
              <a:t>+</a:t>
            </a:r>
            <a:r>
              <a:rPr lang="zh-CN" altLang="en-US" sz="1800" b="0" dirty="0">
                <a:solidFill>
                  <a:schemeClr val="tx1"/>
                </a:solidFill>
                <a:ea typeface="隶书" panose="02010509060101010101" pitchFamily="49" charset="-122"/>
                <a:sym typeface="+mn-ea"/>
              </a:rPr>
              <a:t>帽</a:t>
            </a:r>
            <a:endParaRPr lang="zh-CN" altLang="en-US" sz="1800" b="0" dirty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1273" name="文本框 18"/>
          <p:cNvSpPr txBox="1">
            <a:spLocks noChangeArrowheads="1"/>
          </p:cNvSpPr>
          <p:nvPr/>
        </p:nvSpPr>
        <p:spPr bwMode="auto">
          <a:xfrm>
            <a:off x="8724106" y="4898230"/>
            <a:ext cx="1592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ea typeface="隶书" panose="02010509060101010101" pitchFamily="49" charset="-122"/>
                <a:sym typeface="+mn-ea"/>
              </a:rPr>
              <a:t>多孔塞</a:t>
            </a:r>
            <a:r>
              <a:rPr lang="en-US" altLang="zh-CN" sz="2000" b="0" dirty="0">
                <a:solidFill>
                  <a:schemeClr val="tx1"/>
                </a:solidFill>
                <a:ea typeface="隶书" panose="02010509060101010101" pitchFamily="49" charset="-122"/>
                <a:sym typeface="+mn-ea"/>
              </a:rPr>
              <a:t>+</a:t>
            </a:r>
            <a:r>
              <a:rPr lang="zh-CN" altLang="en-US" sz="2000" b="0" dirty="0">
                <a:solidFill>
                  <a:schemeClr val="tx1"/>
                </a:solidFill>
                <a:ea typeface="隶书" panose="02010509060101010101" pitchFamily="49" charset="-122"/>
                <a:sym typeface="+mn-ea"/>
              </a:rPr>
              <a:t>帽</a:t>
            </a:r>
            <a:endParaRPr lang="zh-CN" altLang="en-US" sz="2000" b="0" dirty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11274" name="右箭头 14"/>
          <p:cNvSpPr>
            <a:spLocks noChangeArrowheads="1"/>
          </p:cNvSpPr>
          <p:nvPr/>
        </p:nvSpPr>
        <p:spPr bwMode="auto">
          <a:xfrm flipV="1">
            <a:off x="3248024" y="3698875"/>
            <a:ext cx="2886075" cy="152400"/>
          </a:xfrm>
          <a:prstGeom prst="rightArrow">
            <a:avLst>
              <a:gd name="adj1" fmla="val 50000"/>
              <a:gd name="adj2" fmla="val 49711"/>
            </a:avLst>
          </a:prstGeom>
          <a:solidFill>
            <a:srgbClr val="FFFFCC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276" name="文本框 22"/>
          <p:cNvSpPr txBox="1">
            <a:spLocks noChangeArrowheads="1"/>
          </p:cNvSpPr>
          <p:nvPr/>
        </p:nvSpPr>
        <p:spPr bwMode="auto">
          <a:xfrm>
            <a:off x="1978819" y="3575050"/>
            <a:ext cx="1341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 b="0" dirty="0">
                <a:solidFill>
                  <a:schemeClr val="tx1"/>
                </a:solidFill>
                <a:ea typeface="隶书" panose="02010509060101010101" pitchFamily="49" charset="-122"/>
              </a:rPr>
              <a:t>汞</a:t>
            </a:r>
            <a:r>
              <a:rPr lang="en-US" altLang="zh-CN" sz="2000" b="0" dirty="0">
                <a:solidFill>
                  <a:schemeClr val="tx1"/>
                </a:solidFill>
                <a:ea typeface="隶书" panose="02010509060101010101" pitchFamily="49" charset="-122"/>
              </a:rPr>
              <a:t>+</a:t>
            </a:r>
            <a:r>
              <a:rPr lang="zh-CN" altLang="en-US" sz="2000" b="0" dirty="0">
                <a:solidFill>
                  <a:schemeClr val="tx1"/>
                </a:solidFill>
                <a:ea typeface="隶书" panose="02010509060101010101" pitchFamily="49" charset="-122"/>
              </a:rPr>
              <a:t>甘汞</a:t>
            </a:r>
          </a:p>
        </p:txBody>
      </p:sp>
      <p:sp>
        <p:nvSpPr>
          <p:cNvPr id="14" name="左箭头 16"/>
          <p:cNvSpPr>
            <a:spLocks noChangeArrowheads="1"/>
          </p:cNvSpPr>
          <p:nvPr/>
        </p:nvSpPr>
        <p:spPr bwMode="auto">
          <a:xfrm>
            <a:off x="4238625" y="5108051"/>
            <a:ext cx="4541838" cy="45719"/>
          </a:xfrm>
          <a:prstGeom prst="leftArrow">
            <a:avLst>
              <a:gd name="adj1" fmla="val 50000"/>
              <a:gd name="adj2" fmla="val 50083"/>
            </a:avLst>
          </a:prstGeom>
          <a:solidFill>
            <a:srgbClr val="FFFFCC"/>
          </a:solidFill>
          <a:ln w="25400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5" name="右箭头 14"/>
          <p:cNvSpPr>
            <a:spLocks noChangeArrowheads="1"/>
          </p:cNvSpPr>
          <p:nvPr/>
        </p:nvSpPr>
        <p:spPr bwMode="auto">
          <a:xfrm flipV="1">
            <a:off x="3248024" y="3226593"/>
            <a:ext cx="3292477" cy="149228"/>
          </a:xfrm>
          <a:prstGeom prst="rightArrow">
            <a:avLst>
              <a:gd name="adj1" fmla="val 50000"/>
              <a:gd name="adj2" fmla="val 49711"/>
            </a:avLst>
          </a:prstGeom>
          <a:solidFill>
            <a:srgbClr val="FFFFCC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48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85"/>
    </mc:Choice>
    <mc:Fallback xmlns="">
      <p:transition spd="slow" advTm="2728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8555038" y="0"/>
            <a:ext cx="1655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kumimoji="1" lang="zh-CN" altLang="zh-CN" sz="3200">
              <a:solidFill>
                <a:srgbClr val="0000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262597" name="Text Box 5"/>
          <p:cNvSpPr txBox="1">
            <a:spLocks noChangeArrowheads="1"/>
          </p:cNvSpPr>
          <p:nvPr/>
        </p:nvSpPr>
        <p:spPr bwMode="auto">
          <a:xfrm>
            <a:off x="5181600" y="2412207"/>
            <a:ext cx="37385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电极反应</a:t>
            </a:r>
            <a:r>
              <a:rPr kumimoji="1" lang="zh-CN" altLang="en-US" sz="2000" b="1" dirty="0"/>
              <a:t>：</a:t>
            </a:r>
            <a:endParaRPr kumimoji="1"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262598" name="Object 6"/>
          <p:cNvGraphicFramePr>
            <a:graphicFrameLocks noChangeAspect="1"/>
          </p:cNvGraphicFramePr>
          <p:nvPr>
            <p:extLst/>
          </p:nvPr>
        </p:nvGraphicFramePr>
        <p:xfrm>
          <a:off x="6088063" y="1565952"/>
          <a:ext cx="36004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Document" r:id="rId4" imgW="1295400" imgH="257175" progId="ChemWindow.Document">
                  <p:embed/>
                </p:oleObj>
              </mc:Choice>
              <mc:Fallback>
                <p:oleObj name="Document" r:id="rId4" imgW="1295400" imgH="257175" progId="ChemWindow.Document">
                  <p:embed/>
                  <p:pic>
                    <p:nvPicPr>
                      <p:cNvPr id="12625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3" y="1565952"/>
                        <a:ext cx="36004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2599" name="Text Box 7"/>
          <p:cNvSpPr txBox="1">
            <a:spLocks noChangeArrowheads="1"/>
          </p:cNvSpPr>
          <p:nvPr/>
        </p:nvSpPr>
        <p:spPr bwMode="auto">
          <a:xfrm>
            <a:off x="5295900" y="1027700"/>
            <a:ext cx="33829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半电池组成：</a:t>
            </a:r>
            <a:endParaRPr kumimoji="1"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262600" name="Object 8"/>
          <p:cNvGraphicFramePr>
            <a:graphicFrameLocks noChangeAspect="1"/>
          </p:cNvGraphicFramePr>
          <p:nvPr>
            <p:extLst/>
          </p:nvPr>
        </p:nvGraphicFramePr>
        <p:xfrm>
          <a:off x="5295900" y="2927866"/>
          <a:ext cx="51847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Document" r:id="rId6" imgW="2305050" imgH="247650" progId="ChemWindow.Document">
                  <p:embed/>
                </p:oleObj>
              </mc:Choice>
              <mc:Fallback>
                <p:oleObj name="Document" r:id="rId6" imgW="2305050" imgH="247650" progId="ChemWindow.Document">
                  <p:embed/>
                  <p:pic>
                    <p:nvPicPr>
                      <p:cNvPr id="12626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2927866"/>
                        <a:ext cx="51847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2604" name="Object 12"/>
          <p:cNvGraphicFramePr>
            <a:graphicFrameLocks noChangeAspect="1"/>
          </p:cNvGraphicFramePr>
          <p:nvPr>
            <p:extLst/>
          </p:nvPr>
        </p:nvGraphicFramePr>
        <p:xfrm>
          <a:off x="5076825" y="3705344"/>
          <a:ext cx="6096000" cy="724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公式" r:id="rId8" imgW="2362200" imgH="266700" progId="Equation.3">
                  <p:embed/>
                </p:oleObj>
              </mc:Choice>
              <mc:Fallback>
                <p:oleObj name="公式" r:id="rId8" imgW="2362200" imgH="266700" progId="Equation.3">
                  <p:embed/>
                  <p:pic>
                    <p:nvPicPr>
                      <p:cNvPr id="12626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705344"/>
                        <a:ext cx="6096000" cy="724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7" name="Picture 16" descr="甘汞电极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1" y="1275410"/>
            <a:ext cx="2665413" cy="489044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9" name="Text Box 18"/>
          <p:cNvSpPr txBox="1">
            <a:spLocks noChangeArrowheads="1"/>
          </p:cNvSpPr>
          <p:nvPr/>
        </p:nvSpPr>
        <p:spPr bwMode="auto">
          <a:xfrm>
            <a:off x="1970966" y="108096"/>
            <a:ext cx="22669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甘汞</a:t>
            </a:r>
            <a:r>
              <a:rPr kumimoji="1"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电极</a:t>
            </a:r>
            <a:endParaRPr kumimoji="1"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2300" name="Rectangle 20"/>
          <p:cNvSpPr>
            <a:spLocks noChangeArrowheads="1"/>
          </p:cNvSpPr>
          <p:nvPr/>
        </p:nvSpPr>
        <p:spPr bwMode="auto">
          <a:xfrm>
            <a:off x="1785900" y="761499"/>
            <a:ext cx="7020000" cy="360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1262712" name="Group 120"/>
          <p:cNvGraphicFramePr>
            <a:graphicFrameLocks noGrp="1"/>
          </p:cNvGraphicFramePr>
          <p:nvPr>
            <p:extLst/>
          </p:nvPr>
        </p:nvGraphicFramePr>
        <p:xfrm>
          <a:off x="5076825" y="5030439"/>
          <a:ext cx="5867400" cy="1622010"/>
        </p:xfrm>
        <a:graphic>
          <a:graphicData uri="http://schemas.openxmlformats.org/drawingml/2006/table">
            <a:tbl>
              <a:tblPr/>
              <a:tblGrid>
                <a:gridCol w="1366838">
                  <a:extLst>
                    <a:ext uri="{9D8B030D-6E8A-4147-A177-3AD203B41FA5}">
                      <a16:colId xmlns:a16="http://schemas.microsoft.com/office/drawing/2014/main" val="93325726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1853176668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1994341057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3543883069"/>
                    </a:ext>
                  </a:extLst>
                </a:gridCol>
              </a:tblGrid>
              <a:tr h="7550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　 </a:t>
                      </a:r>
                    </a:p>
                  </a:txBody>
                  <a:tcPr marL="90000" marR="90000" marT="46815" marB="468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0.1mol·L</a:t>
                      </a:r>
                      <a:r>
                        <a:rPr kumimoji="0" lang="en-US" altLang="zh-CN" sz="2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-1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甘汞电极 </a:t>
                      </a:r>
                    </a:p>
                  </a:txBody>
                  <a:tcPr marL="90000" marR="90000" marT="46815" marB="468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标准甘汞电极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(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NCE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) </a:t>
                      </a:r>
                    </a:p>
                  </a:txBody>
                  <a:tcPr marL="90000" marR="90000" marT="46815" marB="468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饱和甘汞电极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(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SCE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) </a:t>
                      </a:r>
                    </a:p>
                  </a:txBody>
                  <a:tcPr marL="90000" marR="90000" marT="46815" marB="468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85400"/>
                  </a:ext>
                </a:extLst>
              </a:tr>
              <a:tr h="39375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KCl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浓度 </a:t>
                      </a:r>
                    </a:p>
                  </a:txBody>
                  <a:tcPr marL="90000" marR="90000" marT="46815" marB="468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0.1mol·L</a:t>
                      </a:r>
                      <a:r>
                        <a:rPr kumimoji="0" lang="en-US" altLang="zh-CN" sz="22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-1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marL="90000" marR="90000" marT="46815" marB="468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1.0 mol·L</a:t>
                      </a:r>
                      <a:r>
                        <a:rPr kumimoji="0" lang="en-US" altLang="zh-CN" sz="2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-1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 </a:t>
                      </a:r>
                    </a:p>
                  </a:txBody>
                  <a:tcPr marL="90000" marR="90000" marT="46815" marB="468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饱和溶液 </a:t>
                      </a:r>
                    </a:p>
                  </a:txBody>
                  <a:tcPr marL="90000" marR="90000" marT="46815" marB="468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896762"/>
                  </a:ext>
                </a:extLst>
              </a:tr>
              <a:tr h="39375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电极电位</a:t>
                      </a:r>
                    </a:p>
                  </a:txBody>
                  <a:tcPr marL="90000" marR="90000" marT="46815" marB="468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+0.3365V </a:t>
                      </a:r>
                    </a:p>
                  </a:txBody>
                  <a:tcPr marL="90000" marR="90000" marT="46815" marB="468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+0.2828V </a:t>
                      </a:r>
                    </a:p>
                  </a:txBody>
                  <a:tcPr marL="90000" marR="90000" marT="46815" marB="468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3600" b="1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+0.2438V </a:t>
                      </a:r>
                    </a:p>
                  </a:txBody>
                  <a:tcPr marL="90000" marR="90000" marT="46815" marB="46815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8989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752269" y="5782897"/>
            <a:ext cx="2233194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48425" y="5030439"/>
            <a:ext cx="1495425" cy="16220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943850" y="5030439"/>
            <a:ext cx="1571625" cy="162201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3707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909"/>
    </mc:Choice>
    <mc:Fallback xmlns="">
      <p:transition spd="slow" advTm="12190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3618" name="Object 2"/>
          <p:cNvGraphicFramePr>
            <a:graphicFrameLocks noChangeAspect="1"/>
          </p:cNvGraphicFramePr>
          <p:nvPr>
            <p:extLst/>
          </p:nvPr>
        </p:nvGraphicFramePr>
        <p:xfrm>
          <a:off x="5761038" y="3321914"/>
          <a:ext cx="4170362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Document" r:id="rId4" imgW="2009775" imgH="266700" progId="ChemWindow.Document">
                  <p:embed/>
                </p:oleObj>
              </mc:Choice>
              <mc:Fallback>
                <p:oleObj name="Document" r:id="rId4" imgW="2009775" imgH="266700" progId="ChemWindow.Document">
                  <p:embed/>
                  <p:pic>
                    <p:nvPicPr>
                      <p:cNvPr id="12636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3321914"/>
                        <a:ext cx="4170362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3619" name="Object 3"/>
          <p:cNvGraphicFramePr>
            <a:graphicFrameLocks noChangeAspect="1"/>
          </p:cNvGraphicFramePr>
          <p:nvPr>
            <p:extLst/>
          </p:nvPr>
        </p:nvGraphicFramePr>
        <p:xfrm>
          <a:off x="5890419" y="2139156"/>
          <a:ext cx="34417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Document" r:id="rId6" imgW="1219200" imgH="247650" progId="ChemWindow.Document">
                  <p:embed/>
                </p:oleObj>
              </mc:Choice>
              <mc:Fallback>
                <p:oleObj name="Document" r:id="rId6" imgW="1219200" imgH="247650" progId="ChemWindow.Document">
                  <p:embed/>
                  <p:pic>
                    <p:nvPicPr>
                      <p:cNvPr id="12636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0419" y="2139156"/>
                        <a:ext cx="344170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3624" name="Rectangle 8"/>
          <p:cNvSpPr>
            <a:spLocks noChangeArrowheads="1"/>
          </p:cNvSpPr>
          <p:nvPr/>
        </p:nvSpPr>
        <p:spPr bwMode="auto">
          <a:xfrm>
            <a:off x="5225594" y="1599335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半电池组成：</a:t>
            </a:r>
          </a:p>
        </p:txBody>
      </p:sp>
      <p:sp>
        <p:nvSpPr>
          <p:cNvPr id="1263625" name="Rectangle 9"/>
          <p:cNvSpPr>
            <a:spLocks noChangeArrowheads="1"/>
          </p:cNvSpPr>
          <p:nvPr/>
        </p:nvSpPr>
        <p:spPr bwMode="auto">
          <a:xfrm>
            <a:off x="5225594" y="2860249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电极反应：</a:t>
            </a: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263628" name="Object 12"/>
          <p:cNvGraphicFramePr>
            <a:graphicFrameLocks noChangeAspect="1"/>
          </p:cNvGraphicFramePr>
          <p:nvPr>
            <p:extLst/>
          </p:nvPr>
        </p:nvGraphicFramePr>
        <p:xfrm>
          <a:off x="5295900" y="4152260"/>
          <a:ext cx="5800724" cy="844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公式" r:id="rId8" imgW="2222500" imgH="266700" progId="Equation.3">
                  <p:embed/>
                </p:oleObj>
              </mc:Choice>
              <mc:Fallback>
                <p:oleObj name="公式" r:id="rId8" imgW="2222500" imgH="266700" progId="Equation.3">
                  <p:embed/>
                  <p:pic>
                    <p:nvPicPr>
                      <p:cNvPr id="12636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4152260"/>
                        <a:ext cx="5800724" cy="844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3629" name="Text Box 13"/>
          <p:cNvSpPr txBox="1">
            <a:spLocks noChangeArrowheads="1"/>
          </p:cNvSpPr>
          <p:nvPr/>
        </p:nvSpPr>
        <p:spPr bwMode="auto">
          <a:xfrm>
            <a:off x="1873250" y="797499"/>
            <a:ext cx="3422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6B19C"/>
                    </a:gs>
                    <a:gs pos="15000">
                      <a:srgbClr val="D49E6C"/>
                    </a:gs>
                    <a:gs pos="35000">
                      <a:srgbClr val="A65528"/>
                    </a:gs>
                    <a:gs pos="50000">
                      <a:srgbClr val="663012"/>
                    </a:gs>
                    <a:gs pos="65000">
                      <a:srgbClr val="A65528"/>
                    </a:gs>
                    <a:gs pos="85000">
                      <a:srgbClr val="D49E6C"/>
                    </a:gs>
                    <a:gs pos="100000">
                      <a:srgbClr val="D6B19C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rPr>
              <a:t>Ag ~ </a:t>
            </a:r>
            <a:r>
              <a:rPr kumimoji="1" lang="en-US" altLang="zh-CN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rPr>
              <a:t>AgCl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rPr>
              <a:t>电极</a:t>
            </a:r>
          </a:p>
        </p:txBody>
      </p:sp>
      <p:pic>
        <p:nvPicPr>
          <p:cNvPr id="13320" name="Picture 14" descr="银-氯化银电极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628776"/>
            <a:ext cx="3294063" cy="496887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1" name="Text Box 15"/>
          <p:cNvSpPr txBox="1">
            <a:spLocks noChangeArrowheads="1"/>
          </p:cNvSpPr>
          <p:nvPr/>
        </p:nvSpPr>
        <p:spPr bwMode="auto">
          <a:xfrm>
            <a:off x="6123444" y="134437"/>
            <a:ext cx="226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参比电极</a:t>
            </a:r>
            <a:endParaRPr kumimoji="1"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1785900" y="761499"/>
            <a:ext cx="7020000" cy="360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3035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72"/>
    </mc:Choice>
    <mc:Fallback xmlns="">
      <p:transition spd="slow" advTm="5587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51" name="Rectangle 7"/>
          <p:cNvSpPr>
            <a:spLocks noChangeArrowheads="1"/>
          </p:cNvSpPr>
          <p:nvPr/>
        </p:nvSpPr>
        <p:spPr bwMode="auto">
          <a:xfrm>
            <a:off x="3648074" y="2430661"/>
            <a:ext cx="437197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甘汞电极                 </a:t>
            </a:r>
            <a:endParaRPr kumimoji="1" lang="zh-CN" altLang="en-US" sz="36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  <a:buNone/>
            </a:pPr>
            <a:r>
              <a:rPr kumimoji="1"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银</a:t>
            </a:r>
            <a:r>
              <a:rPr kumimoji="1" lang="en-US" altLang="zh-CN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-</a:t>
            </a:r>
            <a:r>
              <a:rPr kumimoji="1" lang="zh-CN" alt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氯化银电极    </a:t>
            </a:r>
            <a:r>
              <a:rPr kumimoji="1" lang="zh-CN" altLang="en-US" sz="3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endParaRPr kumimoji="1" lang="zh-CN" altLang="en-US" sz="3600" b="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260546" name="Text Box 2"/>
          <p:cNvSpPr txBox="1">
            <a:spLocks noChangeArrowheads="1"/>
          </p:cNvSpPr>
          <p:nvPr/>
        </p:nvSpPr>
        <p:spPr bwMode="auto">
          <a:xfrm>
            <a:off x="2143125" y="117753"/>
            <a:ext cx="769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参比电极</a:t>
            </a:r>
          </a:p>
        </p:txBody>
      </p:sp>
      <p:sp>
        <p:nvSpPr>
          <p:cNvPr id="1260553" name="Rectangle 9"/>
          <p:cNvSpPr>
            <a:spLocks noChangeArrowheads="1"/>
          </p:cNvSpPr>
          <p:nvPr/>
        </p:nvSpPr>
        <p:spPr bwMode="auto">
          <a:xfrm>
            <a:off x="2143125" y="1225550"/>
            <a:ext cx="74866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kumimoji="1" lang="zh-CN" alt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电极电位恒定，稳定快、方便使用</a:t>
            </a:r>
            <a:endParaRPr kumimoji="1" lang="zh-CN" altLang="en-US" sz="36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en-US" sz="36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0245" name="Rectangle 13"/>
          <p:cNvSpPr>
            <a:spLocks noChangeArrowheads="1"/>
          </p:cNvSpPr>
          <p:nvPr/>
        </p:nvSpPr>
        <p:spPr bwMode="auto">
          <a:xfrm>
            <a:off x="2740025" y="725901"/>
            <a:ext cx="6985000" cy="72000"/>
          </a:xfrm>
          <a:prstGeom prst="rect">
            <a:avLst/>
          </a:prstGeom>
          <a:gradFill rotWithShape="1">
            <a:gsLst>
              <a:gs pos="0">
                <a:schemeClr val="bg1">
                  <a:alpha val="0"/>
                </a:schemeClr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09925" y="2571750"/>
            <a:ext cx="761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6600" dirty="0">
                <a:latin typeface="Times New Roman" panose="02020603050405020304" pitchFamily="18" charset="0"/>
                <a:ea typeface="隶书" panose="02010509060101010101" pitchFamily="49" charset="-122"/>
              </a:rPr>
              <a:t>{</a:t>
            </a:r>
            <a:endParaRPr lang="zh-CN" altLang="en-US" sz="6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841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62"/>
    </mc:Choice>
    <mc:Fallback xmlns="">
      <p:transition spd="slow" advTm="1656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9"/>
          <p:cNvSpPr txBox="1">
            <a:spLocks noChangeArrowheads="1"/>
          </p:cNvSpPr>
          <p:nvPr/>
        </p:nvSpPr>
        <p:spPr bwMode="auto">
          <a:xfrm>
            <a:off x="4242995" y="922888"/>
            <a:ext cx="34559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电位分析测量装置</a:t>
            </a:r>
          </a:p>
        </p:txBody>
      </p:sp>
      <p:grpSp>
        <p:nvGrpSpPr>
          <p:cNvPr id="9221" name="组合 15"/>
          <p:cNvGrpSpPr>
            <a:grpSpLocks/>
          </p:cNvGrpSpPr>
          <p:nvPr/>
        </p:nvGrpSpPr>
        <p:grpSpPr bwMode="auto">
          <a:xfrm>
            <a:off x="3719513" y="1427163"/>
            <a:ext cx="6357937" cy="3016250"/>
            <a:chOff x="2195736" y="1426370"/>
            <a:chExt cx="5910461" cy="3016314"/>
          </a:xfrm>
        </p:grpSpPr>
        <p:graphicFrame>
          <p:nvGraphicFramePr>
            <p:cNvPr id="9223" name="Object 5"/>
            <p:cNvGraphicFramePr>
              <a:graphicFrameLocks noChangeAspect="1"/>
            </p:cNvGraphicFramePr>
            <p:nvPr/>
          </p:nvGraphicFramePr>
          <p:xfrm>
            <a:off x="2195736" y="1426370"/>
            <a:ext cx="4786006" cy="3016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" name="位图图像" r:id="rId4" imgW="3038095" imgH="1914286" progId="Paint.Picture">
                    <p:embed/>
                  </p:oleObj>
                </mc:Choice>
                <mc:Fallback>
                  <p:oleObj name="位图图像" r:id="rId4" imgW="3038095" imgH="1914286" progId="Paint.Picture">
                    <p:embed/>
                    <p:pic>
                      <p:nvPicPr>
                        <p:cNvPr id="922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ltGray">
                        <a:xfrm>
                          <a:off x="2195736" y="1426370"/>
                          <a:ext cx="4786006" cy="301631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52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4" name="Rectangle 9"/>
            <p:cNvSpPr>
              <a:spLocks noChangeArrowheads="1"/>
            </p:cNvSpPr>
            <p:nvPr/>
          </p:nvSpPr>
          <p:spPr bwMode="auto">
            <a:xfrm>
              <a:off x="6994682" y="1609020"/>
              <a:ext cx="1111515" cy="371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参比电极</a:t>
              </a:r>
              <a:endPara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225" name="左箭头 12"/>
            <p:cNvSpPr>
              <a:spLocks noChangeArrowheads="1"/>
            </p:cNvSpPr>
            <p:nvPr/>
          </p:nvSpPr>
          <p:spPr bwMode="auto">
            <a:xfrm flipV="1">
              <a:off x="6115322" y="1732764"/>
              <a:ext cx="930658" cy="112304"/>
            </a:xfrm>
            <a:prstGeom prst="leftArrow">
              <a:avLst>
                <a:gd name="adj1" fmla="val 50000"/>
                <a:gd name="adj2" fmla="val 50005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226" name="文本框 8"/>
            <p:cNvSpPr txBox="1">
              <a:spLocks noChangeArrowheads="1"/>
            </p:cNvSpPr>
            <p:nvPr/>
          </p:nvSpPr>
          <p:spPr bwMode="auto">
            <a:xfrm>
              <a:off x="2589384" y="3047124"/>
              <a:ext cx="1019569" cy="369332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solidFill>
                    <a:schemeClr val="tx2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135mV</a:t>
              </a:r>
              <a:endParaRPr lang="zh-CN" altLang="en-US" sz="1800" b="0" dirty="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9227" name="文本框 22"/>
            <p:cNvSpPr txBox="1">
              <a:spLocks noChangeArrowheads="1"/>
            </p:cNvSpPr>
            <p:nvPr/>
          </p:nvSpPr>
          <p:spPr bwMode="auto">
            <a:xfrm>
              <a:off x="2719224" y="3460357"/>
              <a:ext cx="883398" cy="307777"/>
            </a:xfrm>
            <a:prstGeom prst="rect">
              <a:avLst/>
            </a:prstGeom>
            <a:solidFill>
              <a:srgbClr val="66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0">
                  <a:solidFill>
                    <a:srgbClr val="FF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电位计</a:t>
              </a:r>
            </a:p>
          </p:txBody>
        </p:sp>
      </p:grpSp>
      <p:sp>
        <p:nvSpPr>
          <p:cNvPr id="15" name="左箭头 12"/>
          <p:cNvSpPr>
            <a:spLocks noChangeArrowheads="1"/>
          </p:cNvSpPr>
          <p:nvPr/>
        </p:nvSpPr>
        <p:spPr bwMode="auto">
          <a:xfrm flipV="1">
            <a:off x="8621648" y="2428875"/>
            <a:ext cx="315317" cy="85725"/>
          </a:xfrm>
          <a:prstGeom prst="leftArrow">
            <a:avLst>
              <a:gd name="adj1" fmla="val 50000"/>
              <a:gd name="adj2" fmla="val 50005"/>
            </a:avLst>
          </a:prstGeom>
          <a:solidFill>
            <a:srgbClr val="FFFFCC"/>
          </a:solidFill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8979050" y="2287709"/>
            <a:ext cx="11115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指示电极</a:t>
            </a:r>
            <a:endParaRPr kumimoji="1"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0847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42"/>
    </mc:Choice>
    <mc:Fallback xmlns="">
      <p:transition spd="slow" advTm="3784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43" name="Text Box 7"/>
          <p:cNvSpPr txBox="1">
            <a:spLocks noChangeArrowheads="1"/>
          </p:cNvSpPr>
          <p:nvPr/>
        </p:nvSpPr>
        <p:spPr bwMode="auto">
          <a:xfrm>
            <a:off x="2333440" y="731319"/>
            <a:ext cx="3455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pH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玻璃电极构造 </a:t>
            </a: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5704986" y="2601241"/>
            <a:ext cx="4875212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水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浸泡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&gt;24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小时，完成</a:t>
            </a:r>
            <a:r>
              <a:rPr kumimoji="1" lang="zh-CN" alt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活化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en-US" altLang="zh-CN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1"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玻璃膜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与水溶液接触面的</a:t>
            </a:r>
            <a:r>
              <a:rPr kumimoji="1"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Na</a:t>
            </a:r>
            <a:r>
              <a:rPr kumimoji="1"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SiO</a:t>
            </a:r>
            <a:r>
              <a:rPr kumimoji="1"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晶体骨架中的</a:t>
            </a:r>
            <a:r>
              <a:rPr kumimoji="1"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Na</a:t>
            </a:r>
            <a:r>
              <a:rPr kumimoji="1" lang="en-US" altLang="zh-CN" sz="20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与水中的</a:t>
            </a:r>
            <a:r>
              <a:rPr kumimoji="1"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kumimoji="1" lang="en-US" altLang="zh-CN" sz="20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发生交换：</a:t>
            </a:r>
            <a:endParaRPr kumimoji="1"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5367" name="组合 5"/>
          <p:cNvGrpSpPr>
            <a:grpSpLocks/>
          </p:cNvGrpSpPr>
          <p:nvPr/>
        </p:nvGrpSpPr>
        <p:grpSpPr bwMode="auto">
          <a:xfrm>
            <a:off x="1847850" y="1566863"/>
            <a:ext cx="3562350" cy="4652962"/>
            <a:chOff x="300943" y="2136776"/>
            <a:chExt cx="3335248" cy="4652962"/>
          </a:xfrm>
        </p:grpSpPr>
        <p:graphicFrame>
          <p:nvGraphicFramePr>
            <p:cNvPr id="15387" name="Object 39"/>
            <p:cNvGraphicFramePr>
              <a:graphicFrameLocks noChangeAspect="1"/>
            </p:cNvGraphicFramePr>
            <p:nvPr/>
          </p:nvGraphicFramePr>
          <p:xfrm>
            <a:off x="300943" y="2136776"/>
            <a:ext cx="3333063" cy="4652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name="BMP 图象" r:id="rId4" imgW="3153215" imgH="3885714" progId="Paint.Picture">
                    <p:embed/>
                  </p:oleObj>
                </mc:Choice>
                <mc:Fallback>
                  <p:oleObj name="BMP 图象" r:id="rId4" imgW="3153215" imgH="3885714" progId="Paint.Picture">
                    <p:embed/>
                    <p:pic>
                      <p:nvPicPr>
                        <p:cNvPr id="15387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943" y="2136776"/>
                          <a:ext cx="3333063" cy="465296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88" name="组合 3"/>
            <p:cNvGrpSpPr>
              <a:grpSpLocks/>
            </p:cNvGrpSpPr>
            <p:nvPr/>
          </p:nvGrpSpPr>
          <p:grpSpPr bwMode="auto">
            <a:xfrm>
              <a:off x="2089712" y="3966084"/>
              <a:ext cx="1546479" cy="2389631"/>
              <a:chOff x="2089712" y="3966084"/>
              <a:chExt cx="1546479" cy="2389631"/>
            </a:xfrm>
          </p:grpSpPr>
          <p:sp>
            <p:nvSpPr>
              <p:cNvPr id="15390" name="文本框 2"/>
              <p:cNvSpPr txBox="1">
                <a:spLocks noChangeArrowheads="1"/>
              </p:cNvSpPr>
              <p:nvPr/>
            </p:nvSpPr>
            <p:spPr bwMode="auto">
              <a:xfrm>
                <a:off x="2089712" y="5029519"/>
                <a:ext cx="1544295" cy="615553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4000" b="1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     内参液</a:t>
                </a:r>
                <a:endParaRPr lang="en-US" altLang="zh-CN" sz="1800" b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16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（</a:t>
                </a:r>
                <a:r>
                  <a:rPr lang="en-US" altLang="zh-CN" sz="14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0.1mol·L</a:t>
                </a:r>
                <a:r>
                  <a:rPr lang="en-US" altLang="zh-CN" sz="1400" b="0" baseline="30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-1</a:t>
                </a:r>
                <a:r>
                  <a:rPr lang="en-US" altLang="zh-CN" sz="14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HCl</a:t>
                </a:r>
                <a:r>
                  <a:rPr lang="zh-CN" altLang="en-US" sz="14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）</a:t>
                </a:r>
                <a:endParaRPr lang="zh-CN" altLang="en-US" sz="1600" b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5391" name="文本框 17"/>
              <p:cNvSpPr txBox="1">
                <a:spLocks noChangeArrowheads="1"/>
              </p:cNvSpPr>
              <p:nvPr/>
            </p:nvSpPr>
            <p:spPr bwMode="auto">
              <a:xfrm>
                <a:off x="2356333" y="5986383"/>
                <a:ext cx="972815" cy="36933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4000" b="1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18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玻璃泡</a:t>
                </a:r>
              </a:p>
            </p:txBody>
          </p:sp>
          <p:sp>
            <p:nvSpPr>
              <p:cNvPr id="15392" name="文本框 18"/>
              <p:cNvSpPr txBox="1">
                <a:spLocks noChangeArrowheads="1"/>
              </p:cNvSpPr>
              <p:nvPr/>
            </p:nvSpPr>
            <p:spPr bwMode="auto">
              <a:xfrm>
                <a:off x="2361039" y="3966084"/>
                <a:ext cx="1135547" cy="369332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4000" b="1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套管</a:t>
                </a:r>
              </a:p>
            </p:txBody>
          </p:sp>
          <p:sp>
            <p:nvSpPr>
              <p:cNvPr id="15393" name="文本框 19"/>
              <p:cNvSpPr txBox="1">
                <a:spLocks noChangeArrowheads="1"/>
              </p:cNvSpPr>
              <p:nvPr/>
            </p:nvSpPr>
            <p:spPr bwMode="auto">
              <a:xfrm>
                <a:off x="2268039" y="4389114"/>
                <a:ext cx="1368152" cy="615553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4000" b="1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18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内参比电极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16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（</a:t>
                </a:r>
                <a:r>
                  <a:rPr lang="en-US" altLang="zh-CN" sz="16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Ag/AgCl</a:t>
                </a:r>
                <a:r>
                  <a:rPr lang="zh-CN" altLang="en-US" sz="1600" b="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rPr>
                  <a:t>）</a:t>
                </a:r>
                <a:endParaRPr lang="en-US" altLang="zh-CN" sz="1600" b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5389" name="矩形 4"/>
            <p:cNvSpPr>
              <a:spLocks noChangeArrowheads="1"/>
            </p:cNvSpPr>
            <p:nvPr/>
          </p:nvSpPr>
          <p:spPr bwMode="auto">
            <a:xfrm>
              <a:off x="323850" y="3236306"/>
              <a:ext cx="431726" cy="285699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l"/>
                <a:defRPr sz="40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804495" y="1404434"/>
            <a:ext cx="4706328" cy="49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zh-CN" altLang="en-US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玻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= 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AgCl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/Ag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＋</a:t>
            </a:r>
            <a:r>
              <a:rPr kumimoji="1" lang="zh-CN" alt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zh-CN" altLang="en-US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膜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endParaRPr kumimoji="1" lang="zh-CN" altLang="en-US" sz="3200" b="1" baseline="-25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884243" y="2029708"/>
            <a:ext cx="4917107" cy="49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AgCl</a:t>
            </a:r>
            <a:r>
              <a:rPr kumimoji="1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/Ag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kumimoji="1"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恒定         </a:t>
            </a: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</a:t>
            </a:r>
            <a:r>
              <a:rPr kumimoji="1" lang="zh-CN" alt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zh-CN" altLang="en-US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膜 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~ pH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5370" name="组合 26"/>
          <p:cNvGrpSpPr>
            <a:grpSpLocks/>
          </p:cNvGrpSpPr>
          <p:nvPr/>
        </p:nvGrpSpPr>
        <p:grpSpPr bwMode="auto">
          <a:xfrm>
            <a:off x="5704986" y="4278318"/>
            <a:ext cx="5449712" cy="472606"/>
            <a:chOff x="1786847" y="3849048"/>
            <a:chExt cx="5410200" cy="519112"/>
          </a:xfrm>
        </p:grpSpPr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786847" y="3849048"/>
              <a:ext cx="5410200" cy="5191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</a:t>
              </a:r>
              <a:r>
                <a:rPr kumimoji="1" lang="en-US" altLang="zh-CN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</a:t>
              </a:r>
              <a:r>
                <a:rPr kumimoji="1" lang="en-US" altLang="zh-CN" sz="28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Na</a:t>
              </a:r>
              <a:r>
                <a:rPr kumimoji="1" lang="en-US" altLang="zh-CN" sz="2800" b="1" baseline="30000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r>
                <a:rPr kumimoji="1" lang="en-US" altLang="zh-CN" sz="28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GL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    Na</a:t>
              </a:r>
              <a:r>
                <a:rPr kumimoji="1" lang="en-US" altLang="zh-CN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 H</a:t>
              </a:r>
              <a:r>
                <a:rPr kumimoji="1" lang="en-US" altLang="zh-CN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r>
                <a: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GL</a:t>
              </a:r>
              <a:r>
                <a:rPr kumimoji="1" lang="en-US" altLang="zh-CN" sz="28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</a:t>
              </a:r>
              <a:endPara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5380" name="Group 7"/>
            <p:cNvGrpSpPr>
              <a:grpSpLocks/>
            </p:cNvGrpSpPr>
            <p:nvPr/>
          </p:nvGrpSpPr>
          <p:grpSpPr bwMode="auto">
            <a:xfrm>
              <a:off x="3925889" y="4056063"/>
              <a:ext cx="609600" cy="152400"/>
              <a:chOff x="3024" y="1200"/>
              <a:chExt cx="1008" cy="192"/>
            </a:xfrm>
          </p:grpSpPr>
          <p:grpSp>
            <p:nvGrpSpPr>
              <p:cNvPr id="15381" name="Group 8"/>
              <p:cNvGrpSpPr>
                <a:grpSpLocks/>
              </p:cNvGrpSpPr>
              <p:nvPr/>
            </p:nvGrpSpPr>
            <p:grpSpPr bwMode="auto">
              <a:xfrm>
                <a:off x="3024" y="1200"/>
                <a:ext cx="1008" cy="48"/>
                <a:chOff x="3024" y="1200"/>
                <a:chExt cx="1008" cy="48"/>
              </a:xfrm>
            </p:grpSpPr>
            <p:sp>
              <p:nvSpPr>
                <p:cNvPr id="15385" name="Line 9"/>
                <p:cNvSpPr>
                  <a:spLocks noChangeShapeType="1"/>
                </p:cNvSpPr>
                <p:nvPr/>
              </p:nvSpPr>
              <p:spPr bwMode="auto">
                <a:xfrm>
                  <a:off x="3024" y="1248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6" name="Line 10"/>
                <p:cNvSpPr>
                  <a:spLocks noChangeShapeType="1"/>
                </p:cNvSpPr>
                <p:nvPr/>
              </p:nvSpPr>
              <p:spPr bwMode="auto">
                <a:xfrm>
                  <a:off x="3888" y="1200"/>
                  <a:ext cx="144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82" name="Group 11"/>
              <p:cNvGrpSpPr>
                <a:grpSpLocks/>
              </p:cNvGrpSpPr>
              <p:nvPr/>
            </p:nvGrpSpPr>
            <p:grpSpPr bwMode="auto">
              <a:xfrm rot="10800000">
                <a:off x="3024" y="1344"/>
                <a:ext cx="1008" cy="48"/>
                <a:chOff x="3024" y="1200"/>
                <a:chExt cx="1008" cy="48"/>
              </a:xfrm>
            </p:grpSpPr>
            <p:sp>
              <p:nvSpPr>
                <p:cNvPr id="15383" name="Line 12"/>
                <p:cNvSpPr>
                  <a:spLocks noChangeShapeType="1"/>
                </p:cNvSpPr>
                <p:nvPr/>
              </p:nvSpPr>
              <p:spPr bwMode="auto">
                <a:xfrm>
                  <a:off x="3024" y="1248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4" name="Line 13"/>
                <p:cNvSpPr>
                  <a:spLocks noChangeShapeType="1"/>
                </p:cNvSpPr>
                <p:nvPr/>
              </p:nvSpPr>
              <p:spPr bwMode="auto">
                <a:xfrm>
                  <a:off x="3888" y="1200"/>
                  <a:ext cx="144" cy="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5651983" y="5036005"/>
            <a:ext cx="5381625" cy="974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40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玻璃膜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表层中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Na</a:t>
            </a:r>
            <a:r>
              <a:rPr kumimoji="1"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位置几乎全部被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</a:t>
            </a:r>
            <a:r>
              <a:rPr kumimoji="1"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所占据，形成一薄层硅酸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水化层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4961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546"/>
    </mc:Choice>
    <mc:Fallback xmlns="">
      <p:transition spd="slow" advTm="12454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13.8|2.7|16|10.7|17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7.1|11|13.7|3.1|2.6|5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8|10.7|4.9|4.5|12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3|19.8|7.4|14.6|22.8|5.8|10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5.2|5.8|5.3|6.7|15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|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3.3|6.2|10.9|11.1|18.9|8.7|11.9|1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9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2.1|3|6.4|6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8.9|9.1|31.3|1.8|30.6|8.2|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6.2|1.4|3.2|8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9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|7.2|16.9|28.1|9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458</Words>
  <Application>Microsoft Office PowerPoint</Application>
  <PresentationFormat>宽屏</PresentationFormat>
  <Paragraphs>96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37" baseType="lpstr">
      <vt:lpstr>等线</vt:lpstr>
      <vt:lpstr>等线 Light</vt:lpstr>
      <vt:lpstr>华文宋体</vt:lpstr>
      <vt:lpstr>华文新魏</vt:lpstr>
      <vt:lpstr>华文中宋</vt:lpstr>
      <vt:lpstr>楷体</vt:lpstr>
      <vt:lpstr>楷体_GB2312</vt:lpstr>
      <vt:lpstr>隶书</vt:lpstr>
      <vt:lpstr>隶书_GB2312</vt:lpstr>
      <vt:lpstr>宋体</vt:lpstr>
      <vt:lpstr>Arial</vt:lpstr>
      <vt:lpstr>Segoe UI Light</vt:lpstr>
      <vt:lpstr>Symbol</vt:lpstr>
      <vt:lpstr>Tahoma</vt:lpstr>
      <vt:lpstr>Times New Roman</vt:lpstr>
      <vt:lpstr>Wingdings</vt:lpstr>
      <vt:lpstr>Office 主题​​</vt:lpstr>
      <vt:lpstr>位图图像</vt:lpstr>
      <vt:lpstr>Document</vt:lpstr>
      <vt:lpstr>公式</vt:lpstr>
      <vt:lpstr>BMP 图象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wangqing</dc:creator>
  <cp:lastModifiedBy>wangqing</cp:lastModifiedBy>
  <cp:revision>37</cp:revision>
  <dcterms:created xsi:type="dcterms:W3CDTF">2020-04-09T10:57:48Z</dcterms:created>
  <dcterms:modified xsi:type="dcterms:W3CDTF">2020-04-27T08:02:43Z</dcterms:modified>
</cp:coreProperties>
</file>