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66" r:id="rId3"/>
    <p:sldId id="256" r:id="rId4"/>
    <p:sldId id="258" r:id="rId5"/>
    <p:sldId id="259" r:id="rId6"/>
    <p:sldId id="261" r:id="rId7"/>
    <p:sldId id="262" r:id="rId8"/>
    <p:sldId id="26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88" autoAdjust="0"/>
  </p:normalViewPr>
  <p:slideViewPr>
    <p:cSldViewPr snapToGrid="0">
      <p:cViewPr varScale="1">
        <p:scale>
          <a:sx n="161" d="100"/>
          <a:sy n="161" d="100"/>
        </p:scale>
        <p:origin x="24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6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A163A-49AF-4A0F-A8C3-09F75682CC17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8749C-8932-4ED8-870D-0801C375E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78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87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4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99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1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0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0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43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0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9A4B-6080-4042-BB4B-F7327CF26FCF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4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wmf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w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1.w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14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2.bin"/><Relationship Id="rId2" Type="http://schemas.openxmlformats.org/officeDocument/2006/relationships/tags" Target="../tags/tag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24" Type="http://schemas.openxmlformats.org/officeDocument/2006/relationships/image" Target="../media/image14.wmf"/><Relationship Id="rId5" Type="http://schemas.openxmlformats.org/officeDocument/2006/relationships/image" Target="../media/image5.wmf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8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20.bin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7.wmf"/><Relationship Id="rId5" Type="http://schemas.openxmlformats.org/officeDocument/2006/relationships/image" Target="../media/image6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1393" y="2177437"/>
            <a:ext cx="67406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二、电位分析应用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46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9"/>
    </mc:Choice>
    <mc:Fallback xmlns="">
      <p:transition spd="slow" advTm="64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>
            <a:extLst>
              <a:ext uri="{FF2B5EF4-FFF2-40B4-BE49-F238E27FC236}">
                <a16:creationId xmlns:a16="http://schemas.microsoft.com/office/drawing/2014/main" id="{C3EA6000-B2C0-4302-9659-A1DDD38AC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1139" y="973123"/>
            <a:ext cx="9160778" cy="475934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40000"/>
              </a:lnSpc>
              <a:buNone/>
              <a:defRPr/>
            </a:pPr>
            <a:endParaRPr lang="en-US" altLang="zh-CN" sz="3200" b="1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lang="en-US" altLang="zh-CN" sz="3200" b="1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4000" b="1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sz="4000" b="1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直接电位法</a:t>
            </a:r>
            <a:endParaRPr lang="en-US" altLang="zh-CN" sz="4000" b="1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zh-CN" altLang="en-US" sz="4000" b="1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（电位测量法）</a:t>
            </a:r>
            <a:endParaRPr lang="en-US" altLang="zh-CN" sz="4000" b="1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14350" indent="-514350">
              <a:lnSpc>
                <a:spcPct val="140000"/>
              </a:lnSpc>
              <a:buFont typeface="Wingdings" panose="05000000000000000000" pitchFamily="2" charset="2"/>
              <a:buAutoNum type="arabicPeriod"/>
              <a:defRPr/>
            </a:pPr>
            <a:endParaRPr lang="en-US" altLang="zh-CN" sz="3200" b="1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14350" indent="-514350">
              <a:lnSpc>
                <a:spcPct val="140000"/>
              </a:lnSpc>
              <a:buFont typeface="Wingdings" panose="05000000000000000000" pitchFamily="2" charset="2"/>
              <a:buAutoNum type="arabicPeriod"/>
              <a:defRPr/>
            </a:pPr>
            <a:endParaRPr lang="en-US" altLang="zh-CN" sz="3200" b="1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zh-CN" altLang="en-US" sz="3200" b="1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000" b="1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sz="4000" b="1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电位滴定法  </a:t>
            </a:r>
            <a:endParaRPr lang="en-US" altLang="zh-CN" sz="3200" b="1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6324" name="矩形 1"/>
          <p:cNvSpPr>
            <a:spLocks noChangeArrowheads="1"/>
          </p:cNvSpPr>
          <p:nvPr/>
        </p:nvSpPr>
        <p:spPr bwMode="auto">
          <a:xfrm>
            <a:off x="4897102" y="1712301"/>
            <a:ext cx="5589136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标准曲线法</a:t>
            </a:r>
          </a:p>
          <a:p>
            <a:pPr marL="457200" marR="0" lvl="1" indent="0" algn="l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标准加入法</a:t>
            </a:r>
          </a:p>
          <a:p>
            <a:pPr marL="457200" marR="0" lvl="1" indent="0" algn="l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电位测量的影响因素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5468118" y="2106796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71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69"/>
    </mc:Choice>
    <mc:Fallback xmlns="">
      <p:transition spd="slow" advTm="365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265488" y="148710"/>
            <a:ext cx="7391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直接电位法（电位测量</a:t>
            </a:r>
            <a:r>
              <a:rPr kumimoji="1" lang="zh-CN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法</a:t>
            </a:r>
            <a:r>
              <a:rPr kumimoji="1"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</a:t>
            </a:r>
            <a:r>
              <a:rPr kumimoji="1" lang="zh-CN" altLang="en-US" sz="36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057400" y="981075"/>
            <a:ext cx="88868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待测离子选择性电极与参比电极组成原电池，电池电动势为：</a:t>
            </a:r>
          </a:p>
        </p:txBody>
      </p:sp>
      <p:sp>
        <p:nvSpPr>
          <p:cNvPr id="30725" name="Text Box 10"/>
          <p:cNvSpPr txBox="1">
            <a:spLocks noChangeArrowheads="1"/>
          </p:cNvSpPr>
          <p:nvPr/>
        </p:nvSpPr>
        <p:spPr bwMode="auto">
          <a:xfrm>
            <a:off x="2566988" y="263525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zh-CN" sz="24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6" name="Rectangle 23"/>
          <p:cNvSpPr>
            <a:spLocks noChangeArrowheads="1"/>
          </p:cNvSpPr>
          <p:nvPr/>
        </p:nvSpPr>
        <p:spPr bwMode="auto">
          <a:xfrm>
            <a:off x="3216275" y="759103"/>
            <a:ext cx="5759945" cy="45719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0729" name="文本框 3"/>
          <p:cNvSpPr txBox="1">
            <a:spLocks noChangeArrowheads="1"/>
          </p:cNvSpPr>
          <p:nvPr/>
        </p:nvSpPr>
        <p:spPr bwMode="auto">
          <a:xfrm>
            <a:off x="3494088" y="2400517"/>
            <a:ext cx="35448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E= K ± </a:t>
            </a:r>
            <a:r>
              <a:rPr lang="en-US" altLang="zh-CN" sz="2800" dirty="0" err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k﹒lg</a:t>
            </a: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600" dirty="0" err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sz="3600" baseline="-25000" dirty="0" err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2158" y="3946610"/>
            <a:ext cx="25138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kumimoji="1" lang="zh-CN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具体方法：</a:t>
            </a:r>
          </a:p>
        </p:txBody>
      </p:sp>
      <p:sp>
        <p:nvSpPr>
          <p:cNvPr id="19" name="矩形 18"/>
          <p:cNvSpPr/>
          <p:nvPr/>
        </p:nvSpPr>
        <p:spPr>
          <a:xfrm rot="10800000">
            <a:off x="5140705" y="3996337"/>
            <a:ext cx="290565" cy="942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5400" dirty="0">
                <a:latin typeface="Segoe UI Light" panose="020B0502040204020203" pitchFamily="34" charset="0"/>
                <a:ea typeface="隶书" panose="02010509060101010101" pitchFamily="49" charset="-122"/>
                <a:cs typeface="Segoe UI Light" panose="020B0502040204020203" pitchFamily="34" charset="0"/>
              </a:rPr>
              <a:t>}</a:t>
            </a:r>
            <a:endParaRPr lang="zh-CN" altLang="en-US" sz="5400" dirty="0">
              <a:latin typeface="Segoe UI Light" panose="020B0502040204020203" pitchFamily="34" charset="0"/>
              <a:ea typeface="隶书" panose="02010509060101010101" pitchFamily="49" charset="-122"/>
              <a:cs typeface="Segoe UI Light" panose="020B0502040204020203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97582" y="3703949"/>
            <a:ext cx="2302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标准曲线法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497582" y="4485219"/>
            <a:ext cx="2302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标准加入法</a:t>
            </a:r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4391025" y="2562225"/>
            <a:ext cx="533400" cy="47319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127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021"/>
    </mc:Choice>
    <mc:Fallback xmlns="">
      <p:transition spd="slow" advTm="8602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40" name="Rectangle 4"/>
          <p:cNvSpPr>
            <a:spLocks noChangeArrowheads="1"/>
          </p:cNvSpPr>
          <p:nvPr/>
        </p:nvSpPr>
        <p:spPr bwMode="auto">
          <a:xfrm>
            <a:off x="3938589" y="933967"/>
            <a:ext cx="77724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配制系列标准溶液</a:t>
            </a:r>
            <a:r>
              <a:rPr kumimoji="1" lang="en-US" altLang="zh-CN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kumimoji="1" lang="en-US" altLang="zh-CN" sz="3200" baseline="-250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kumimoji="1" lang="zh-CN" altLang="en-US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kumimoji="1" lang="en-US" altLang="zh-CN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kumimoji="1" lang="en-US" altLang="zh-CN" sz="3200" baseline="-250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kumimoji="1" lang="en-US" altLang="zh-CN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...,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</a:t>
            </a:r>
            <a:r>
              <a:rPr kumimoji="1" lang="zh-CN" altLang="en-US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测量</a:t>
            </a:r>
            <a:r>
              <a:rPr kumimoji="1" lang="en-US" altLang="zh-CN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kumimoji="1" lang="en-US" altLang="zh-CN" sz="3200" baseline="-250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kumimoji="1" lang="zh-CN" altLang="en-US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kumimoji="1" lang="en-US" altLang="zh-CN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kumimoji="1" lang="en-US" altLang="zh-CN" sz="3200" baseline="-250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 </a:t>
            </a:r>
            <a:r>
              <a:rPr kumimoji="1" lang="en-US" altLang="zh-CN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...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kumimoji="1" lang="en-US" altLang="zh-CN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kumimoji="1" lang="zh-CN" altLang="en-US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轴： 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kumimoji="1"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p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kumimoji="1"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p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kumimoji="1"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p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kumimoji="1"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p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kumimoji="1"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5</a:t>
            </a:r>
            <a:endParaRPr kumimoji="1"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y 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轴：</a:t>
            </a:r>
            <a:r>
              <a:rPr kumimoji="1"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5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1319941" name="Rectangle 5"/>
          <p:cNvSpPr>
            <a:spLocks noChangeArrowheads="1"/>
          </p:cNvSpPr>
          <p:nvPr/>
        </p:nvSpPr>
        <p:spPr bwMode="auto">
          <a:xfrm>
            <a:off x="6372226" y="4523694"/>
            <a:ext cx="43211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相同条件下，测</a:t>
            </a:r>
            <a:r>
              <a:rPr kumimoji="1" lang="en-US" altLang="zh-CN" sz="3200" i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kumimoji="1" lang="en-US" altLang="zh-CN" sz="3200" baseline="-250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kumimoji="1" lang="en-US" altLang="zh-CN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图上查 </a:t>
            </a:r>
            <a:r>
              <a:rPr kumimoji="1" lang="en-US" altLang="zh-CN" sz="3200" dirty="0" err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</a:t>
            </a:r>
            <a:r>
              <a:rPr kumimoji="1" lang="en-US" altLang="zh-CN" sz="3200" i="1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kumimoji="1" lang="en-US" altLang="zh-CN" sz="3200" baseline="-25000" dirty="0" err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kumimoji="1" lang="zh-CN" altLang="en-US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→</a:t>
            </a:r>
            <a:r>
              <a:rPr kumimoji="1" lang="en-US" altLang="zh-CN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kumimoji="1" lang="en-US" altLang="zh-CN" sz="3200" baseline="-250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endParaRPr kumimoji="1" lang="zh-CN" altLang="en-US" sz="3200" baseline="-2500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1751" name="Text Box 15"/>
          <p:cNvSpPr txBox="1">
            <a:spLocks noChangeArrowheads="1"/>
          </p:cNvSpPr>
          <p:nvPr/>
        </p:nvSpPr>
        <p:spPr bwMode="auto">
          <a:xfrm>
            <a:off x="349648" y="5936910"/>
            <a:ext cx="4895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校正曲线（标准工作曲线）</a:t>
            </a:r>
          </a:p>
        </p:txBody>
      </p:sp>
      <p:sp>
        <p:nvSpPr>
          <p:cNvPr id="31757" name="Line 9"/>
          <p:cNvSpPr>
            <a:spLocks noChangeShapeType="1"/>
          </p:cNvSpPr>
          <p:nvPr/>
        </p:nvSpPr>
        <p:spPr bwMode="auto">
          <a:xfrm>
            <a:off x="3068956" y="4309962"/>
            <a:ext cx="0" cy="96209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8" name="Line 10"/>
          <p:cNvSpPr>
            <a:spLocks noChangeShapeType="1"/>
          </p:cNvSpPr>
          <p:nvPr/>
        </p:nvSpPr>
        <p:spPr bwMode="auto">
          <a:xfrm>
            <a:off x="1555990" y="4291359"/>
            <a:ext cx="150304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0" name="Rectangle 13"/>
          <p:cNvSpPr>
            <a:spLocks noChangeArrowheads="1"/>
          </p:cNvSpPr>
          <p:nvPr/>
        </p:nvSpPr>
        <p:spPr bwMode="auto">
          <a:xfrm>
            <a:off x="845052" y="3828153"/>
            <a:ext cx="835025" cy="54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endParaRPr kumimoji="1" lang="en-US" altLang="zh-CN" sz="2800" baseline="-2500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1761" name="Rectangle 16"/>
          <p:cNvSpPr>
            <a:spLocks noChangeArrowheads="1"/>
          </p:cNvSpPr>
          <p:nvPr/>
        </p:nvSpPr>
        <p:spPr bwMode="auto">
          <a:xfrm>
            <a:off x="2900212" y="5223290"/>
            <a:ext cx="7383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</a:t>
            </a:r>
            <a:r>
              <a:rPr kumimoji="1"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kumimoji="1"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endParaRPr kumimoji="1"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27390" y="2930765"/>
            <a:ext cx="3863440" cy="2986938"/>
            <a:chOff x="1027390" y="2930765"/>
            <a:chExt cx="3863440" cy="2986938"/>
          </a:xfrm>
        </p:grpSpPr>
        <p:sp>
          <p:nvSpPr>
            <p:cNvPr id="31748" name="Line 8"/>
            <p:cNvSpPr>
              <a:spLocks noChangeShapeType="1"/>
            </p:cNvSpPr>
            <p:nvPr/>
          </p:nvSpPr>
          <p:spPr bwMode="auto">
            <a:xfrm flipV="1">
              <a:off x="1565911" y="3049977"/>
              <a:ext cx="0" cy="2165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49" name="Rectangle 12"/>
            <p:cNvSpPr>
              <a:spLocks noChangeArrowheads="1"/>
            </p:cNvSpPr>
            <p:nvPr/>
          </p:nvSpPr>
          <p:spPr bwMode="auto">
            <a:xfrm>
              <a:off x="1027390" y="2930765"/>
              <a:ext cx="47035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E</a:t>
              </a:r>
              <a:endParaRPr kumimoji="1" lang="en-US" altLang="zh-CN" sz="2800" i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1750" name="Rectangle 14"/>
            <p:cNvSpPr>
              <a:spLocks noChangeArrowheads="1"/>
            </p:cNvSpPr>
            <p:nvPr/>
          </p:nvSpPr>
          <p:spPr bwMode="auto">
            <a:xfrm>
              <a:off x="3728263" y="5394483"/>
              <a:ext cx="116256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-</a:t>
              </a:r>
              <a:r>
                <a:rPr kumimoji="1" lang="en-US" altLang="zh-CN" sz="28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log</a:t>
              </a:r>
              <a:r>
                <a:rPr kumimoji="1"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c</a:t>
              </a:r>
              <a:endPara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1756" name="Line 7"/>
            <p:cNvSpPr>
              <a:spLocks noChangeShapeType="1"/>
            </p:cNvSpPr>
            <p:nvPr/>
          </p:nvSpPr>
          <p:spPr bwMode="auto">
            <a:xfrm flipV="1">
              <a:off x="1565911" y="3628681"/>
              <a:ext cx="2672080" cy="1603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Line 11"/>
            <p:cNvSpPr>
              <a:spLocks noChangeShapeType="1"/>
            </p:cNvSpPr>
            <p:nvPr/>
          </p:nvSpPr>
          <p:spPr bwMode="auto">
            <a:xfrm>
              <a:off x="1565911" y="5232168"/>
              <a:ext cx="30060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1762" name="AutoShape 17"/>
            <p:cNvCxnSpPr>
              <a:cxnSpLocks noChangeShapeType="1"/>
              <a:stCxn id="31759" idx="0"/>
              <a:endCxn id="31756" idx="1"/>
            </p:cNvCxnSpPr>
            <p:nvPr/>
          </p:nvCxnSpPr>
          <p:spPr bwMode="auto">
            <a:xfrm flipV="1">
              <a:off x="1565911" y="3628681"/>
              <a:ext cx="2670341" cy="158845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63" name="Oval 18"/>
            <p:cNvSpPr>
              <a:spLocks noChangeArrowheads="1"/>
            </p:cNvSpPr>
            <p:nvPr/>
          </p:nvSpPr>
          <p:spPr bwMode="auto">
            <a:xfrm>
              <a:off x="1899921" y="4911471"/>
              <a:ext cx="83502" cy="80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cxnSp>
          <p:nvCxnSpPr>
            <p:cNvPr id="31764" name="AutoShape 19"/>
            <p:cNvCxnSpPr>
              <a:cxnSpLocks noChangeShapeType="1"/>
            </p:cNvCxnSpPr>
            <p:nvPr/>
          </p:nvCxnSpPr>
          <p:spPr bwMode="auto">
            <a:xfrm flipV="1">
              <a:off x="1565911" y="3628681"/>
              <a:ext cx="2670341" cy="16034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65" name="Oval 20"/>
            <p:cNvSpPr>
              <a:spLocks noChangeArrowheads="1"/>
            </p:cNvSpPr>
            <p:nvPr/>
          </p:nvSpPr>
          <p:spPr bwMode="auto">
            <a:xfrm>
              <a:off x="2400936" y="4670948"/>
              <a:ext cx="83502" cy="80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1766" name="Oval 21"/>
            <p:cNvSpPr>
              <a:spLocks noChangeArrowheads="1"/>
            </p:cNvSpPr>
            <p:nvPr/>
          </p:nvSpPr>
          <p:spPr bwMode="auto">
            <a:xfrm>
              <a:off x="2901951" y="4430425"/>
              <a:ext cx="83502" cy="80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1767" name="Oval 22"/>
            <p:cNvSpPr>
              <a:spLocks noChangeArrowheads="1"/>
            </p:cNvSpPr>
            <p:nvPr/>
          </p:nvSpPr>
          <p:spPr bwMode="auto">
            <a:xfrm>
              <a:off x="3402966" y="4029553"/>
              <a:ext cx="83502" cy="80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1768" name="Oval 23"/>
            <p:cNvSpPr>
              <a:spLocks noChangeArrowheads="1"/>
            </p:cNvSpPr>
            <p:nvPr/>
          </p:nvSpPr>
          <p:spPr bwMode="auto">
            <a:xfrm>
              <a:off x="3987484" y="3789031"/>
              <a:ext cx="83502" cy="80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31753" name="Text Box 28"/>
          <p:cNvSpPr txBox="1">
            <a:spLocks noChangeArrowheads="1"/>
          </p:cNvSpPr>
          <p:nvPr/>
        </p:nvSpPr>
        <p:spPr bwMode="auto">
          <a:xfrm>
            <a:off x="3302001" y="51216"/>
            <a:ext cx="7391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kumimoji="1" lang="zh-CN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离子活度</a:t>
            </a:r>
            <a:r>
              <a:rPr kumimoji="1"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电位</a:t>
            </a:r>
            <a:r>
              <a:rPr kumimoji="1" lang="zh-CN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测</a:t>
            </a:r>
            <a:r>
              <a:rPr kumimoji="1"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量</a:t>
            </a:r>
            <a:r>
              <a:rPr kumimoji="1" lang="zh-CN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方法</a:t>
            </a:r>
            <a:r>
              <a:rPr kumimoji="1"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之一</a:t>
            </a:r>
            <a:r>
              <a:rPr kumimoji="1"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31755" name="Rectangle 32"/>
          <p:cNvSpPr>
            <a:spLocks noChangeArrowheads="1"/>
          </p:cNvSpPr>
          <p:nvPr/>
        </p:nvSpPr>
        <p:spPr bwMode="auto">
          <a:xfrm>
            <a:off x="150393" y="858337"/>
            <a:ext cx="397711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①</a:t>
            </a:r>
            <a:r>
              <a:rPr kumimoji="1" lang="zh-CN" altLang="en-US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标准曲线法：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3216276" y="719084"/>
            <a:ext cx="6985000" cy="720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49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30"/>
    </mc:Choice>
    <mc:Fallback xmlns="">
      <p:transition spd="slow" advTm="501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1533237" y="967034"/>
            <a:ext cx="2327564" cy="398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欲测浓度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kumimoji="1"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327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723840"/>
              </p:ext>
            </p:extLst>
          </p:nvPr>
        </p:nvGraphicFramePr>
        <p:xfrm>
          <a:off x="2210043" y="1465831"/>
          <a:ext cx="30781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4" imgW="1422360" imgH="190440" progId="Equation.3">
                  <p:embed/>
                </p:oleObj>
              </mc:Choice>
              <mc:Fallback>
                <p:oleObj name="公式" r:id="rId4" imgW="1422360" imgH="190440" progId="Equation.3">
                  <p:embed/>
                  <p:pic>
                    <p:nvPicPr>
                      <p:cNvPr id="327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043" y="1465831"/>
                        <a:ext cx="307816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945636"/>
              </p:ext>
            </p:extLst>
          </p:nvPr>
        </p:nvGraphicFramePr>
        <p:xfrm>
          <a:off x="5553950" y="1407358"/>
          <a:ext cx="44307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公式" r:id="rId6" imgW="2108160" imgH="672840" progId="Equation.3">
                  <p:embed/>
                </p:oleObj>
              </mc:Choice>
              <mc:Fallback>
                <p:oleObj name="公式" r:id="rId6" imgW="2108160" imgH="672840" progId="Equation.3">
                  <p:embed/>
                  <p:pic>
                    <p:nvPicPr>
                      <p:cNvPr id="129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950" y="1407358"/>
                        <a:ext cx="4430713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12"/>
          <p:cNvSpPr txBox="1">
            <a:spLocks noChangeArrowheads="1"/>
          </p:cNvSpPr>
          <p:nvPr/>
        </p:nvSpPr>
        <p:spPr bwMode="auto">
          <a:xfrm>
            <a:off x="3013075" y="117753"/>
            <a:ext cx="739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离子活度和浓度的问题</a:t>
            </a:r>
            <a:endParaRPr kumimoji="1" lang="zh-CN" altLang="en-US" sz="360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2774" name="Rectangle 13"/>
          <p:cNvSpPr>
            <a:spLocks noChangeArrowheads="1"/>
          </p:cNvSpPr>
          <p:nvPr/>
        </p:nvSpPr>
        <p:spPr bwMode="auto">
          <a:xfrm>
            <a:off x="2597439" y="738697"/>
            <a:ext cx="6985000" cy="720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60802" y="988039"/>
            <a:ext cx="4745316" cy="398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电极响应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          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kumimoji="1"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761119" y="1042669"/>
            <a:ext cx="5620624" cy="28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=</a:t>
            </a:r>
            <a:r>
              <a:rPr kumimoji="1"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γ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kumimoji="1"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  </a:t>
            </a:r>
            <a:r>
              <a:rPr kumimoji="1"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活度系数：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γ ≤ 1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     离子强度一定时，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γ 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不变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440864" y="3113958"/>
            <a:ext cx="7543800" cy="1013230"/>
            <a:chOff x="967" y="-4973"/>
            <a:chExt cx="4752" cy="2826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967" y="-4973"/>
              <a:ext cx="4752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实验时，加总离子强度缓冲调节剂（</a:t>
              </a:r>
              <a:r>
                <a: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TISAB )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066" y="-3606"/>
              <a:ext cx="4139" cy="1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(total ionic strength adjustment buffer)</a:t>
              </a: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597439" y="4663866"/>
            <a:ext cx="7910378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离子强度调节剂：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NaCl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1mol.L</a:t>
            </a:r>
            <a:r>
              <a:rPr kumimoji="1" lang="en-US" altLang="zh-CN" sz="20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-1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TISAB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组成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pH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缓冲剂：加</a:t>
            </a:r>
            <a:r>
              <a:rPr kumimoji="1"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HAc+NaAc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(pH≈5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(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测</a:t>
            </a:r>
            <a:r>
              <a:rPr kumimoji="1"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</a:t>
            </a:r>
            <a:r>
              <a:rPr kumimoji="1" lang="en-US" alt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</a:t>
            </a:r>
            <a:r>
              <a:rPr kumimoji="1"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掩蔽剂：柠檬酸钠（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0.01mol.L</a:t>
            </a:r>
            <a:r>
              <a:rPr kumimoji="1" lang="en-US" altLang="zh-CN" sz="20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-1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掩蔽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Fe</a:t>
            </a:r>
            <a:r>
              <a:rPr kumimoji="1" lang="en-US" altLang="zh-CN" sz="20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3+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、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Al</a:t>
            </a:r>
            <a:r>
              <a:rPr kumimoji="1" lang="en-US" altLang="zh-CN" sz="20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3+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等，</a:t>
            </a:r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3996899" y="4933353"/>
            <a:ext cx="228600" cy="1178794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9774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818"/>
    </mc:Choice>
    <mc:Fallback xmlns="">
      <p:transition spd="slow" advTm="14981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6" name="Text Box 2"/>
          <p:cNvSpPr txBox="1">
            <a:spLocks noChangeArrowheads="1"/>
          </p:cNvSpPr>
          <p:nvPr/>
        </p:nvSpPr>
        <p:spPr bwMode="auto">
          <a:xfrm>
            <a:off x="177801" y="856181"/>
            <a:ext cx="5325377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②</a:t>
            </a:r>
            <a:r>
              <a:rPr kumimoji="1" lang="zh-CN" altLang="en-US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标准加入法：  </a:t>
            </a:r>
            <a:r>
              <a:rPr kumimoji="1" lang="en-US" altLang="zh-CN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320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91267" name="Text Box 3"/>
          <p:cNvSpPr txBox="1">
            <a:spLocks noChangeArrowheads="1"/>
          </p:cNvSpPr>
          <p:nvPr/>
        </p:nvSpPr>
        <p:spPr bwMode="auto">
          <a:xfrm>
            <a:off x="1822450" y="1444286"/>
            <a:ext cx="8458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第一步：设待测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，体积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，测得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</a:t>
            </a:r>
            <a:endParaRPr kumimoji="1" lang="en-US" altLang="zh-CN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291268" name="Group 4"/>
          <p:cNvGrpSpPr>
            <a:grpSpLocks/>
          </p:cNvGrpSpPr>
          <p:nvPr/>
        </p:nvGrpSpPr>
        <p:grpSpPr bwMode="auto">
          <a:xfrm>
            <a:off x="3918970" y="2004675"/>
            <a:ext cx="5032375" cy="2072375"/>
            <a:chOff x="673" y="1820"/>
            <a:chExt cx="3170" cy="1290"/>
          </a:xfrm>
        </p:grpSpPr>
        <p:graphicFrame>
          <p:nvGraphicFramePr>
            <p:cNvPr id="34829" name="Object 5"/>
            <p:cNvGraphicFramePr>
              <a:graphicFrameLocks noChangeAspect="1"/>
            </p:cNvGraphicFramePr>
            <p:nvPr/>
          </p:nvGraphicFramePr>
          <p:xfrm>
            <a:off x="673" y="1820"/>
            <a:ext cx="3170" cy="1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公式" r:id="rId4" imgW="2006280" imgH="901440" progId="Equation.3">
                    <p:embed/>
                  </p:oleObj>
                </mc:Choice>
                <mc:Fallback>
                  <p:oleObj name="公式" r:id="rId4" imgW="2006280" imgH="901440" progId="Equation.3">
                    <p:embed/>
                    <p:pic>
                      <p:nvPicPr>
                        <p:cNvPr id="3482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" y="1820"/>
                          <a:ext cx="3170" cy="1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0" name="Line 6"/>
            <p:cNvSpPr>
              <a:spLocks noChangeShapeType="1"/>
            </p:cNvSpPr>
            <p:nvPr/>
          </p:nvSpPr>
          <p:spPr bwMode="auto">
            <a:xfrm>
              <a:off x="1011" y="2917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1" name="Text Box 7"/>
            <p:cNvSpPr txBox="1">
              <a:spLocks noChangeArrowheads="1"/>
            </p:cNvSpPr>
            <p:nvPr/>
          </p:nvSpPr>
          <p:spPr bwMode="auto">
            <a:xfrm>
              <a:off x="1539" y="2753"/>
              <a:ext cx="2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游离离子百分数</a:t>
              </a:r>
            </a:p>
          </p:txBody>
        </p:sp>
      </p:grpSp>
      <p:sp>
        <p:nvSpPr>
          <p:cNvPr id="1291272" name="Text Box 8"/>
          <p:cNvSpPr txBox="1">
            <a:spLocks noChangeArrowheads="1"/>
          </p:cNvSpPr>
          <p:nvPr/>
        </p:nvSpPr>
        <p:spPr bwMode="auto">
          <a:xfrm>
            <a:off x="1758949" y="4163329"/>
            <a:ext cx="98090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第二步：加标液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---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体积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</a:t>
            </a:r>
            <a:r>
              <a:rPr kumimoji="1"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kumimoji="1"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kumimoji="1"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&gt;&gt;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x , 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 &lt;&lt;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）测得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endParaRPr kumimoji="1"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1291273" name="Object 9"/>
          <p:cNvGraphicFramePr>
            <a:graphicFrameLocks noChangeAspect="1"/>
          </p:cNvGraphicFramePr>
          <p:nvPr/>
        </p:nvGraphicFramePr>
        <p:xfrm>
          <a:off x="1822450" y="4786761"/>
          <a:ext cx="80137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公式" r:id="rId6" imgW="2869920" imgH="406080" progId="Equation.3">
                  <p:embed/>
                </p:oleObj>
              </mc:Choice>
              <mc:Fallback>
                <p:oleObj name="公式" r:id="rId6" imgW="2869920" imgH="406080" progId="Equation.3">
                  <p:embed/>
                  <p:pic>
                    <p:nvPicPr>
                      <p:cNvPr id="12912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4786761"/>
                        <a:ext cx="80137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1274" name="Text Box 10"/>
          <p:cNvSpPr txBox="1">
            <a:spLocks noChangeArrowheads="1"/>
          </p:cNvSpPr>
          <p:nvPr/>
        </p:nvSpPr>
        <p:spPr bwMode="auto">
          <a:xfrm>
            <a:off x="9248003" y="2204471"/>
            <a:ext cx="142394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(1)</a:t>
            </a:r>
          </a:p>
        </p:txBody>
      </p:sp>
      <p:sp>
        <p:nvSpPr>
          <p:cNvPr id="1291275" name="Text Box 11"/>
          <p:cNvSpPr txBox="1">
            <a:spLocks noChangeArrowheads="1"/>
          </p:cNvSpPr>
          <p:nvPr/>
        </p:nvSpPr>
        <p:spPr bwMode="auto">
          <a:xfrm>
            <a:off x="9380246" y="5020828"/>
            <a:ext cx="1447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(2)</a:t>
            </a:r>
          </a:p>
        </p:txBody>
      </p:sp>
      <p:sp>
        <p:nvSpPr>
          <p:cNvPr id="34825" name="Text Box 13"/>
          <p:cNvSpPr txBox="1">
            <a:spLocks noChangeArrowheads="1"/>
          </p:cNvSpPr>
          <p:nvPr/>
        </p:nvSpPr>
        <p:spPr bwMode="auto">
          <a:xfrm>
            <a:off x="3335323" y="134488"/>
            <a:ext cx="65720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kumimoji="1" lang="zh-CN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离子活度</a:t>
            </a:r>
            <a:r>
              <a:rPr kumimoji="1"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电位</a:t>
            </a:r>
            <a:r>
              <a:rPr kumimoji="1" lang="zh-CN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测</a:t>
            </a:r>
            <a:r>
              <a:rPr kumimoji="1"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量</a:t>
            </a:r>
            <a:r>
              <a:rPr kumimoji="1" lang="zh-CN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方法</a:t>
            </a:r>
            <a:r>
              <a:rPr kumimoji="1"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之二</a:t>
            </a:r>
            <a:r>
              <a:rPr kumimoji="1" lang="zh-CN" altLang="en-US" sz="36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34827" name="Text Box 7"/>
          <p:cNvSpPr txBox="1">
            <a:spLocks noChangeArrowheads="1"/>
          </p:cNvSpPr>
          <p:nvPr/>
        </p:nvSpPr>
        <p:spPr bwMode="auto">
          <a:xfrm>
            <a:off x="5405555" y="3020219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活度系数</a:t>
            </a:r>
          </a:p>
        </p:txBody>
      </p:sp>
      <p:sp>
        <p:nvSpPr>
          <p:cNvPr id="34828" name="Line 6"/>
          <p:cNvSpPr>
            <a:spLocks noChangeShapeType="1"/>
          </p:cNvSpPr>
          <p:nvPr/>
        </p:nvSpPr>
        <p:spPr bwMode="auto">
          <a:xfrm>
            <a:off x="4455545" y="336612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3163246" y="719665"/>
            <a:ext cx="6217000" cy="88321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811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63"/>
    </mc:Choice>
    <mc:Fallback xmlns="">
      <p:transition spd="slow" advTm="8576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2293" name="Object 5"/>
          <p:cNvGraphicFramePr>
            <a:graphicFrameLocks noChangeAspect="1"/>
          </p:cNvGraphicFramePr>
          <p:nvPr/>
        </p:nvGraphicFramePr>
        <p:xfrm>
          <a:off x="5350270" y="1271580"/>
          <a:ext cx="289242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公式" r:id="rId4" imgW="1384200" imgH="444240" progId="Equation.3">
                  <p:embed/>
                </p:oleObj>
              </mc:Choice>
              <mc:Fallback>
                <p:oleObj name="公式" r:id="rId4" imgW="1384200" imgH="444240" progId="Equation.3">
                  <p:embed/>
                  <p:pic>
                    <p:nvPicPr>
                      <p:cNvPr id="129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0270" y="1271580"/>
                        <a:ext cx="2892425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6"/>
          <p:cNvGraphicFramePr>
            <a:graphicFrameLocks noChangeAspect="1"/>
          </p:cNvGraphicFramePr>
          <p:nvPr/>
        </p:nvGraphicFramePr>
        <p:xfrm>
          <a:off x="6057901" y="3454400"/>
          <a:ext cx="9366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公式" r:id="rId6" imgW="114151" imgH="215619" progId="Equation.3">
                  <p:embed/>
                </p:oleObj>
              </mc:Choice>
              <mc:Fallback>
                <p:oleObj name="公式" r:id="rId6" imgW="114151" imgH="215619" progId="Equation.3">
                  <p:embed/>
                  <p:pic>
                    <p:nvPicPr>
                      <p:cNvPr id="3584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1" y="3454400"/>
                        <a:ext cx="93663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2295" name="Object 7"/>
          <p:cNvGraphicFramePr>
            <a:graphicFrameLocks noChangeAspect="1"/>
          </p:cNvGraphicFramePr>
          <p:nvPr/>
        </p:nvGraphicFramePr>
        <p:xfrm>
          <a:off x="2355692" y="2277317"/>
          <a:ext cx="50165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8" imgW="2032000" imgH="444500" progId="Equation.3">
                  <p:embed/>
                </p:oleObj>
              </mc:Choice>
              <mc:Fallback>
                <p:oleObj name="Equation" r:id="rId8" imgW="2032000" imgH="444500" progId="Equation.3">
                  <p:embed/>
                  <p:pic>
                    <p:nvPicPr>
                      <p:cNvPr id="12922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692" y="2277317"/>
                        <a:ext cx="50165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2296" name="Object 8"/>
          <p:cNvGraphicFramePr>
            <a:graphicFrameLocks noChangeAspect="1"/>
          </p:cNvGraphicFramePr>
          <p:nvPr/>
        </p:nvGraphicFramePr>
        <p:xfrm>
          <a:off x="5552394" y="3522044"/>
          <a:ext cx="2020887" cy="343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公式" r:id="rId10" imgW="977760" imgH="164880" progId="Equation.3">
                  <p:embed/>
                </p:oleObj>
              </mc:Choice>
              <mc:Fallback>
                <p:oleObj name="公式" r:id="rId10" imgW="977760" imgH="164880" progId="Equation.3">
                  <p:embed/>
                  <p:pic>
                    <p:nvPicPr>
                      <p:cNvPr id="12922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2394" y="3522044"/>
                        <a:ext cx="2020887" cy="343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9"/>
          <p:cNvGraphicFramePr>
            <a:graphicFrameLocks noChangeAspect="1"/>
          </p:cNvGraphicFramePr>
          <p:nvPr/>
        </p:nvGraphicFramePr>
        <p:xfrm>
          <a:off x="6057901" y="3454400"/>
          <a:ext cx="9366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公式" r:id="rId12" imgW="114151" imgH="215619" progId="Equation.3">
                  <p:embed/>
                </p:oleObj>
              </mc:Choice>
              <mc:Fallback>
                <p:oleObj name="公式" r:id="rId12" imgW="114151" imgH="215619" progId="Equation.3">
                  <p:embed/>
                  <p:pic>
                    <p:nvPicPr>
                      <p:cNvPr id="3584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1" y="3454400"/>
                        <a:ext cx="93663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2298" name="Object 10"/>
          <p:cNvGraphicFramePr>
            <a:graphicFrameLocks noChangeAspect="1"/>
          </p:cNvGraphicFramePr>
          <p:nvPr/>
        </p:nvGraphicFramePr>
        <p:xfrm>
          <a:off x="3128563" y="3263338"/>
          <a:ext cx="192087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公式" r:id="rId13" imgW="952200" imgH="406080" progId="Equation.3">
                  <p:embed/>
                </p:oleObj>
              </mc:Choice>
              <mc:Fallback>
                <p:oleObj name="公式" r:id="rId13" imgW="952200" imgH="406080" progId="Equation.3">
                  <p:embed/>
                  <p:pic>
                    <p:nvPicPr>
                      <p:cNvPr id="12922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563" y="3263338"/>
                        <a:ext cx="192087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2299" name="Object 11"/>
          <p:cNvGraphicFramePr>
            <a:graphicFrameLocks noChangeAspect="1"/>
          </p:cNvGraphicFramePr>
          <p:nvPr/>
        </p:nvGraphicFramePr>
        <p:xfrm>
          <a:off x="1759789" y="4951413"/>
          <a:ext cx="5036693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公式" r:id="rId15" imgW="1244520" imgH="279360" progId="Equation.3">
                  <p:embed/>
                </p:oleObj>
              </mc:Choice>
              <mc:Fallback>
                <p:oleObj name="公式" r:id="rId15" imgW="1244520" imgH="279360" progId="Equation.3">
                  <p:embed/>
                  <p:pic>
                    <p:nvPicPr>
                      <p:cNvPr id="12922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789" y="4951413"/>
                        <a:ext cx="5036693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2265756" y="1447868"/>
          <a:ext cx="17256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公式" r:id="rId17" imgW="825500" imgH="228600" progId="Equation.3">
                  <p:embed/>
                </p:oleObj>
              </mc:Choice>
              <mc:Fallback>
                <p:oleObj name="公式" r:id="rId17" imgW="825500" imgH="228600" progId="Equation.3">
                  <p:embed/>
                  <p:pic>
                    <p:nvPicPr>
                      <p:cNvPr id="2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756" y="1447868"/>
                        <a:ext cx="17256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4412581" y="1746086"/>
            <a:ext cx="566826" cy="16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2481762" y="794830"/>
          <a:ext cx="1139356" cy="48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公式" r:id="rId19" imgW="533160" imgH="228600" progId="Equation.3">
                  <p:embed/>
                </p:oleObj>
              </mc:Choice>
              <mc:Fallback>
                <p:oleObj name="公式" r:id="rId19" imgW="533160" imgH="228600" progId="Equation.3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762" y="794830"/>
                        <a:ext cx="1139356" cy="486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3812349" y="790278"/>
          <a:ext cx="1200463" cy="49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21" imgW="520474" imgH="215806" progId="Equation.3">
                  <p:embed/>
                </p:oleObj>
              </mc:Choice>
              <mc:Fallback>
                <p:oleObj name="Equation" r:id="rId21" imgW="520474" imgH="215806" progId="Equation.3">
                  <p:embed/>
                  <p:pic>
                    <p:nvPicPr>
                      <p:cNvPr id="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349" y="790278"/>
                        <a:ext cx="1200463" cy="495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/>
        </p:nvGraphicFramePr>
        <p:xfrm>
          <a:off x="2973513" y="4080901"/>
          <a:ext cx="3444962" cy="1087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公式" r:id="rId23" imgW="1320480" imgH="444240" progId="Equation.3">
                  <p:embed/>
                </p:oleObj>
              </mc:Choice>
              <mc:Fallback>
                <p:oleObj name="公式" r:id="rId23" imgW="1320480" imgH="444240" progId="Equation.3">
                  <p:embed/>
                  <p:pic>
                    <p:nvPicPr>
                      <p:cNvPr id="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513" y="4080901"/>
                        <a:ext cx="3444962" cy="1087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136217" y="143837"/>
            <a:ext cx="3006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标准加入法</a:t>
            </a:r>
            <a:endParaRPr lang="zh-CN" altLang="en-US" sz="32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845429" y="684115"/>
            <a:ext cx="4526763" cy="45719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6796482" y="4148055"/>
            <a:ext cx="523426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两次测量，仅需一种标准溶液，简便</a:t>
            </a:r>
            <a:endParaRPr kumimoji="1"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复杂基体干扰影响小</a:t>
            </a:r>
            <a:endParaRPr kumimoji="1"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连续标准加入法</a:t>
            </a:r>
            <a:endParaRPr kumimoji="1"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503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017"/>
    </mc:Choice>
    <mc:Fallback xmlns="">
      <p:transition spd="slow" advTm="18201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305051" y="1152524"/>
            <a:ext cx="746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kumimoji="1" lang="zh-CN" altLang="en-US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、温度</a:t>
            </a:r>
          </a:p>
        </p:txBody>
      </p:sp>
      <p:graphicFrame>
        <p:nvGraphicFramePr>
          <p:cNvPr id="37892" name="Object 5"/>
          <p:cNvGraphicFramePr>
            <a:graphicFrameLocks noChangeAspect="1"/>
          </p:cNvGraphicFramePr>
          <p:nvPr/>
        </p:nvGraphicFramePr>
        <p:xfrm>
          <a:off x="6038851" y="3321051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378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1" y="3321051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054530"/>
              </p:ext>
            </p:extLst>
          </p:nvPr>
        </p:nvGraphicFramePr>
        <p:xfrm>
          <a:off x="5578678" y="994296"/>
          <a:ext cx="3274375" cy="994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6" imgW="1218960" imgH="406080" progId="Equation.3">
                  <p:embed/>
                </p:oleObj>
              </mc:Choice>
              <mc:Fallback>
                <p:oleObj name="公式" r:id="rId6" imgW="1218960" imgH="406080" progId="Equation.3">
                  <p:embed/>
                  <p:pic>
                    <p:nvPicPr>
                      <p:cNvPr id="378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678" y="994296"/>
                        <a:ext cx="3274375" cy="994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 Box 10"/>
          <p:cNvSpPr txBox="1">
            <a:spLocks noChangeArrowheads="1"/>
          </p:cNvSpPr>
          <p:nvPr/>
        </p:nvSpPr>
        <p:spPr bwMode="auto">
          <a:xfrm>
            <a:off x="3276600" y="260350"/>
            <a:ext cx="7391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kumimoji="1"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影响测定准确度的因素</a:t>
            </a:r>
            <a:r>
              <a:rPr kumimoji="1" lang="zh-CN" altLang="en-US" sz="36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37895" name="Rectangle 11"/>
          <p:cNvSpPr>
            <a:spLocks noChangeArrowheads="1"/>
          </p:cNvSpPr>
          <p:nvPr/>
        </p:nvSpPr>
        <p:spPr bwMode="auto">
          <a:xfrm>
            <a:off x="3000375" y="785249"/>
            <a:ext cx="6985000" cy="720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7898" name="文本框 4"/>
          <p:cNvSpPr txBox="1">
            <a:spLocks noChangeArrowheads="1"/>
          </p:cNvSpPr>
          <p:nvPr/>
        </p:nvSpPr>
        <p:spPr bwMode="auto">
          <a:xfrm>
            <a:off x="3531828" y="2148839"/>
            <a:ext cx="62408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K: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参比电极、液接电位等与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相关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874846" y="2755421"/>
            <a:ext cx="746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kumimoji="1" lang="zh-CN" altLang="en-US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、电动势测量误差：</a:t>
            </a: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343307"/>
              </p:ext>
            </p:extLst>
          </p:nvPr>
        </p:nvGraphicFramePr>
        <p:xfrm>
          <a:off x="3582004" y="3233886"/>
          <a:ext cx="21304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8" imgW="901440" imgH="406080" progId="Equation.3">
                  <p:embed/>
                </p:oleObj>
              </mc:Choice>
              <mc:Fallback>
                <p:oleObj name="公式" r:id="rId8" imgW="901440" imgH="406080" progId="Equation.3">
                  <p:embed/>
                  <p:pic>
                    <p:nvPicPr>
                      <p:cNvPr id="1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004" y="3233886"/>
                        <a:ext cx="21304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691547"/>
              </p:ext>
            </p:extLst>
          </p:nvPr>
        </p:nvGraphicFramePr>
        <p:xfrm>
          <a:off x="6313525" y="3283954"/>
          <a:ext cx="2370138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10" imgW="1002960" imgH="406080" progId="Equation.3">
                  <p:embed/>
                </p:oleObj>
              </mc:Choice>
              <mc:Fallback>
                <p:oleObj name="公式" r:id="rId10" imgW="1002960" imgH="406080" progId="Equation.3">
                  <p:embed/>
                  <p:pic>
                    <p:nvPicPr>
                      <p:cNvPr id="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525" y="3283954"/>
                        <a:ext cx="2370138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893882"/>
              </p:ext>
            </p:extLst>
          </p:nvPr>
        </p:nvGraphicFramePr>
        <p:xfrm>
          <a:off x="3097212" y="4300085"/>
          <a:ext cx="67913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12" imgW="2654280" imgH="406080" progId="Equation.3">
                  <p:embed/>
                </p:oleObj>
              </mc:Choice>
              <mc:Fallback>
                <p:oleObj name="公式" r:id="rId12" imgW="2654280" imgH="406080" progId="Equation.3">
                  <p:embed/>
                  <p:pic>
                    <p:nvPicPr>
                      <p:cNvPr id="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2" y="4300085"/>
                        <a:ext cx="679132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047504"/>
              </p:ext>
            </p:extLst>
          </p:nvPr>
        </p:nvGraphicFramePr>
        <p:xfrm>
          <a:off x="5036344" y="5316200"/>
          <a:ext cx="20050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公式" r:id="rId14" imgW="685800" imgH="164880" progId="Equation.3">
                  <p:embed/>
                </p:oleObj>
              </mc:Choice>
              <mc:Fallback>
                <p:oleObj name="公式" r:id="rId14" imgW="685800" imgH="164880" progId="Equation.3">
                  <p:embed/>
                  <p:pic>
                    <p:nvPicPr>
                      <p:cNvPr id="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344" y="5316200"/>
                        <a:ext cx="200501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"/>
          <p:cNvSpPr txBox="1">
            <a:spLocks noChangeArrowheads="1"/>
          </p:cNvSpPr>
          <p:nvPr/>
        </p:nvSpPr>
        <p:spPr bwMode="auto">
          <a:xfrm>
            <a:off x="7629579" y="5316200"/>
            <a:ext cx="18399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E:mV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667277" y="5924610"/>
            <a:ext cx="5332411" cy="523220"/>
            <a:chOff x="4652963" y="6208027"/>
            <a:chExt cx="5332411" cy="523220"/>
          </a:xfrm>
        </p:grpSpPr>
        <p:sp>
          <p:nvSpPr>
            <p:cNvPr id="20" name="文本框 1"/>
            <p:cNvSpPr txBox="1">
              <a:spLocks noChangeArrowheads="1"/>
            </p:cNvSpPr>
            <p:nvPr/>
          </p:nvSpPr>
          <p:spPr bwMode="auto">
            <a:xfrm>
              <a:off x="4652963" y="6208027"/>
              <a:ext cx="1673946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E:1mV</a:t>
              </a:r>
              <a:endPara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cxnSp>
          <p:nvCxnSpPr>
            <p:cNvPr id="21" name="直接箭头连接符 20"/>
            <p:cNvCxnSpPr>
              <a:endCxn id="20" idx="3"/>
            </p:cNvCxnSpPr>
            <p:nvPr/>
          </p:nvCxnSpPr>
          <p:spPr>
            <a:xfrm flipV="1">
              <a:off x="5860328" y="6469171"/>
              <a:ext cx="466581" cy="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1"/>
            <p:cNvSpPr txBox="1">
              <a:spLocks noChangeArrowheads="1"/>
            </p:cNvSpPr>
            <p:nvPr/>
          </p:nvSpPr>
          <p:spPr bwMode="auto">
            <a:xfrm>
              <a:off x="6411911" y="6208027"/>
              <a:ext cx="357346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4%</a:t>
              </a:r>
              <a:r>
                <a:rPr lang="zh-CN" altLang="en-US" sz="2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（</a:t>
              </a:r>
              <a:r>
                <a: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n=1), 8% (n=2)</a:t>
              </a:r>
              <a:endPara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16269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269"/>
    </mc:Choice>
    <mc:Fallback xmlns="">
      <p:transition spd="slow" advTm="17526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349213" y="3182852"/>
            <a:ext cx="7848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kumimoji="1" lang="zh-CN" altLang="en-US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、溶液酸碱度：加缓冲剂控制     </a:t>
            </a:r>
            <a:r>
              <a:rPr kumimoji="1" lang="en-US" altLang="zh-CN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349213" y="3995773"/>
            <a:ext cx="6858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kumimoji="1" lang="zh-CN" altLang="en-US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、响应时间等</a:t>
            </a:r>
            <a:r>
              <a:rPr kumimoji="1" lang="en-US" altLang="zh-CN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349213" y="1115878"/>
            <a:ext cx="6488111" cy="191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、</a:t>
            </a:r>
            <a:r>
              <a:rPr kumimoji="1" lang="zh-CN" altLang="en-US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干扰离子：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干扰离子与电极膜作用</a:t>
            </a:r>
            <a:endParaRPr kumimoji="1" lang="en-US" altLang="zh-CN" sz="320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kumimoji="1" lang="zh-CN" altLang="en-US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干扰离子与被测离子反应</a:t>
            </a:r>
          </a:p>
        </p:txBody>
      </p:sp>
      <p:sp>
        <p:nvSpPr>
          <p:cNvPr id="39941" name="AutoShape 6"/>
          <p:cNvSpPr>
            <a:spLocks/>
          </p:cNvSpPr>
          <p:nvPr/>
        </p:nvSpPr>
        <p:spPr bwMode="auto">
          <a:xfrm>
            <a:off x="3322782" y="1924120"/>
            <a:ext cx="333375" cy="880051"/>
          </a:xfrm>
          <a:prstGeom prst="leftBrace">
            <a:avLst>
              <a:gd name="adj1" fmla="val 3007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21182" y="138918"/>
            <a:ext cx="7391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kumimoji="1"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影响测定准确度的因素</a:t>
            </a:r>
            <a:r>
              <a:rPr kumimoji="1" lang="zh-CN" altLang="en-US" sz="36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000375" y="785249"/>
            <a:ext cx="6985000" cy="720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171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93"/>
    </mc:Choice>
    <mc:Fallback xmlns="">
      <p:transition spd="slow" advTm="7509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.3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12|16.6|35.4|2|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.1|10.6|6.7|11.5|1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5|5|35|30.6|24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10.2|5.8|17.6|2.4|21.2|7.2|1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2.2|3.2|0.8|10|12.9|8|18.1|39.6|31.4|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3.8|6.8|3.3|19.3|6.1|26.2|22.6|7.4|5.2|1.6|13.1|1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4.5|17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435</Words>
  <Application>Microsoft Macintosh PowerPoint</Application>
  <PresentationFormat>宽屏</PresentationFormat>
  <Paragraphs>66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等线 Light</vt:lpstr>
      <vt:lpstr>楷体</vt:lpstr>
      <vt:lpstr>隶书</vt:lpstr>
      <vt:lpstr>Segoe UI Light</vt:lpstr>
      <vt:lpstr>Arial</vt:lpstr>
      <vt:lpstr>Times New Roman</vt:lpstr>
      <vt:lpstr>Wingdings</vt:lpstr>
      <vt:lpstr>Office 主题​​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wangqing</dc:creator>
  <cp:lastModifiedBy>刘 照清</cp:lastModifiedBy>
  <cp:revision>124</cp:revision>
  <dcterms:created xsi:type="dcterms:W3CDTF">2020-04-09T10:57:48Z</dcterms:created>
  <dcterms:modified xsi:type="dcterms:W3CDTF">2020-05-03T13:58:39Z</dcterms:modified>
</cp:coreProperties>
</file>