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4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6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6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9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26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2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9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4D8-7A6D-478B-90E2-66BFB5B8E3C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53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854D8-7A6D-478B-90E2-66BFB5B8E3C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537C-2BC3-4BF6-9726-325B547A9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0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958250" y="1263559"/>
            <a:ext cx="425572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滴定剂体积	 电动势测量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/>
            </a:r>
            <a:b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mL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	    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E(V) 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1.00       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         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0.110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5.00              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  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0.155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  ...                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     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…               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30.00              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     0.840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069987" y="695889"/>
            <a:ext cx="4032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电位滴定法记录数据</a:t>
            </a:r>
            <a:endParaRPr kumimoji="1" lang="zh-CN" altLang="en-US" sz="2800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75264" y="59881"/>
            <a:ext cx="3006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电位滴定法</a:t>
            </a:r>
            <a:endParaRPr lang="zh-CN" altLang="en-US" sz="3600" b="1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845429" y="684115"/>
            <a:ext cx="5062053" cy="66547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019" y="917575"/>
            <a:ext cx="4835877" cy="5487354"/>
            <a:chOff x="384935" y="938101"/>
            <a:chExt cx="4835877" cy="5487354"/>
          </a:xfrm>
        </p:grpSpPr>
        <p:sp>
          <p:nvSpPr>
            <p:cNvPr id="1297410" name="Rectangle 2"/>
            <p:cNvSpPr>
              <a:spLocks noChangeArrowheads="1"/>
            </p:cNvSpPr>
            <p:nvPr/>
          </p:nvSpPr>
          <p:spPr bwMode="auto">
            <a:xfrm>
              <a:off x="994156" y="5633293"/>
              <a:ext cx="2736850" cy="79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66FF33"/>
                      </a:gs>
                      <a:gs pos="50000">
                        <a:schemeClr val="bg1"/>
                      </a:gs>
                      <a:gs pos="100000">
                        <a:srgbClr val="66FF33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defRPr sz="5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algn="l">
                <a:defRPr sz="5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algn="l">
                <a:defRPr sz="5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algn="l">
                <a:defRPr sz="5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algn="l">
                <a:defRPr sz="5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sz="5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sz="5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sz="5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sz="5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defRPr/>
              </a:pP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电位滴定装置</a:t>
              </a:r>
            </a:p>
          </p:txBody>
        </p:sp>
        <p:pic>
          <p:nvPicPr>
            <p:cNvPr id="43011" name="Picture 4" descr="ddy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35" y="938101"/>
              <a:ext cx="3619500" cy="4508500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13" name="文本框 1"/>
            <p:cNvSpPr txBox="1">
              <a:spLocks noChangeArrowheads="1"/>
            </p:cNvSpPr>
            <p:nvPr/>
          </p:nvSpPr>
          <p:spPr bwMode="auto">
            <a:xfrm>
              <a:off x="4136176" y="3865555"/>
              <a:ext cx="108463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待测溶液</a:t>
              </a:r>
            </a:p>
          </p:txBody>
        </p:sp>
        <p:cxnSp>
          <p:nvCxnSpPr>
            <p:cNvPr id="5" name="直接箭头连接符 4"/>
            <p:cNvCxnSpPr>
              <a:stCxn id="43013" idx="1"/>
            </p:cNvCxnSpPr>
            <p:nvPr/>
          </p:nvCxnSpPr>
          <p:spPr>
            <a:xfrm flipH="1">
              <a:off x="2704958" y="4281054"/>
              <a:ext cx="14312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1410346" y="4895031"/>
            <a:ext cx="1000096" cy="3105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59482" y="4522447"/>
            <a:ext cx="6096000" cy="20128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方法特点：</a:t>
            </a:r>
            <a:endParaRPr kumimoji="1" lang="zh-CN" altLang="en-US" sz="24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457200" indent="-4572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u="sng" dirty="0">
                <a:latin typeface="Times New Roman" panose="02020603050405020304" pitchFamily="18" charset="0"/>
                <a:ea typeface="隶书" panose="02010509060101010101" pitchFamily="49" charset="-122"/>
              </a:rPr>
              <a:t>不受深色溶液和混浊</a:t>
            </a:r>
            <a:r>
              <a:rPr kumimoji="1" lang="zh-CN" altLang="en-US" sz="2400" u="sng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溶液影响</a:t>
            </a:r>
            <a:r>
              <a:rPr kumimoji="1" lang="en-US" altLang="zh-CN" sz="2400" u="sng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kumimoji="1" lang="en-US" altLang="zh-CN" sz="2400" u="sng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457200" indent="-4572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u="sng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滴定</a:t>
            </a:r>
            <a:r>
              <a:rPr kumimoji="1" lang="zh-CN" altLang="en-US" sz="2400" u="sng" dirty="0">
                <a:latin typeface="Times New Roman" panose="02020603050405020304" pitchFamily="18" charset="0"/>
                <a:ea typeface="隶书" panose="02010509060101010101" pitchFamily="49" charset="-122"/>
              </a:rPr>
              <a:t>终点准确</a:t>
            </a:r>
            <a:r>
              <a:rPr kumimoji="1" lang="zh-CN" altLang="en-US" sz="2400" u="sng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可靠</a:t>
            </a:r>
            <a:endParaRPr kumimoji="1" lang="en-US" altLang="zh-CN" sz="2400" u="sng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457200" indent="-4572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u="sng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比直接</a:t>
            </a:r>
            <a:r>
              <a:rPr kumimoji="1" lang="zh-CN" altLang="en-US" sz="2400" u="sng" dirty="0">
                <a:latin typeface="Times New Roman" panose="02020603050405020304" pitchFamily="18" charset="0"/>
                <a:ea typeface="隶书" panose="02010509060101010101" pitchFamily="49" charset="-122"/>
              </a:rPr>
              <a:t>电位</a:t>
            </a:r>
            <a:r>
              <a:rPr kumimoji="1" lang="zh-CN" altLang="en-US" sz="2400" u="sng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法准确度</a:t>
            </a:r>
            <a:r>
              <a:rPr kumimoji="1" lang="zh-CN" altLang="en-US" sz="2400" u="sng" dirty="0">
                <a:latin typeface="Times New Roman" panose="02020603050405020304" pitchFamily="18" charset="0"/>
                <a:ea typeface="隶书" panose="02010509060101010101" pitchFamily="49" charset="-122"/>
              </a:rPr>
              <a:t>高</a:t>
            </a:r>
            <a:r>
              <a:rPr kumimoji="1" lang="zh-CN" altLang="en-US" sz="2400" u="sng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，费时</a:t>
            </a:r>
            <a:endParaRPr kumimoji="1" lang="zh-CN" altLang="en-US" sz="2400" u="sng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640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649"/>
    </mc:Choice>
    <mc:Fallback xmlns="">
      <p:transition spd="slow" advTm="12564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8434" name="Group 2"/>
          <p:cNvGrpSpPr>
            <a:grpSpLocks/>
          </p:cNvGrpSpPr>
          <p:nvPr/>
        </p:nvGrpSpPr>
        <p:grpSpPr bwMode="auto">
          <a:xfrm>
            <a:off x="1240797" y="2370158"/>
            <a:ext cx="3032126" cy="4419600"/>
            <a:chOff x="0" y="1536"/>
            <a:chExt cx="1910" cy="2784"/>
          </a:xfrm>
        </p:grpSpPr>
        <p:grpSp>
          <p:nvGrpSpPr>
            <p:cNvPr id="44066" name="Group 3"/>
            <p:cNvGrpSpPr>
              <a:grpSpLocks/>
            </p:cNvGrpSpPr>
            <p:nvPr/>
          </p:nvGrpSpPr>
          <p:grpSpPr bwMode="auto">
            <a:xfrm>
              <a:off x="0" y="1536"/>
              <a:ext cx="1910" cy="2784"/>
              <a:chOff x="0" y="1536"/>
              <a:chExt cx="1910" cy="2784"/>
            </a:xfrm>
          </p:grpSpPr>
          <p:sp>
            <p:nvSpPr>
              <p:cNvPr id="44068" name="Rectangle 4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1910" cy="2784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4000" b="1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32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44069" name="Group 5"/>
              <p:cNvGrpSpPr>
                <a:grpSpLocks/>
              </p:cNvGrpSpPr>
              <p:nvPr/>
            </p:nvGrpSpPr>
            <p:grpSpPr bwMode="auto">
              <a:xfrm>
                <a:off x="318" y="1688"/>
                <a:ext cx="1532" cy="1960"/>
                <a:chOff x="318" y="1688"/>
                <a:chExt cx="1532" cy="1960"/>
              </a:xfrm>
            </p:grpSpPr>
            <p:sp>
              <p:nvSpPr>
                <p:cNvPr id="4407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273" y="3360"/>
                  <a:ext cx="577" cy="288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l"/>
                    <a:defRPr sz="40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V(ml)</a:t>
                  </a:r>
                </a:p>
              </p:txBody>
            </p:sp>
            <p:sp>
              <p:nvSpPr>
                <p:cNvPr id="4407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424" y="1992"/>
                  <a:ext cx="0" cy="13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74" name="Line 8"/>
                <p:cNvSpPr>
                  <a:spLocks noChangeShapeType="1"/>
                </p:cNvSpPr>
                <p:nvPr/>
              </p:nvSpPr>
              <p:spPr bwMode="auto">
                <a:xfrm>
                  <a:off x="424" y="3308"/>
                  <a:ext cx="13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75" name="Freeform 9"/>
                <p:cNvSpPr>
                  <a:spLocks/>
                </p:cNvSpPr>
                <p:nvPr/>
              </p:nvSpPr>
              <p:spPr bwMode="auto">
                <a:xfrm>
                  <a:off x="531" y="2295"/>
                  <a:ext cx="1167" cy="861"/>
                </a:xfrm>
                <a:custGeom>
                  <a:avLst/>
                  <a:gdLst>
                    <a:gd name="T0" fmla="*/ 0 w 1248"/>
                    <a:gd name="T1" fmla="*/ 111 h 1152"/>
                    <a:gd name="T2" fmla="*/ 309 w 1248"/>
                    <a:gd name="T3" fmla="*/ 93 h 1152"/>
                    <a:gd name="T4" fmla="*/ 421 w 1248"/>
                    <a:gd name="T5" fmla="*/ 23 h 1152"/>
                    <a:gd name="T6" fmla="*/ 729 w 1248"/>
                    <a:gd name="T7" fmla="*/ 0 h 11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1152">
                      <a:moveTo>
                        <a:pt x="0" y="1152"/>
                      </a:moveTo>
                      <a:cubicBezTo>
                        <a:pt x="204" y="1132"/>
                        <a:pt x="408" y="1112"/>
                        <a:pt x="528" y="960"/>
                      </a:cubicBezTo>
                      <a:cubicBezTo>
                        <a:pt x="648" y="808"/>
                        <a:pt x="600" y="400"/>
                        <a:pt x="720" y="240"/>
                      </a:cubicBezTo>
                      <a:cubicBezTo>
                        <a:pt x="840" y="80"/>
                        <a:pt x="1160" y="40"/>
                        <a:pt x="1248" y="0"/>
                      </a:cubicBezTo>
                    </a:path>
                  </a:pathLst>
                </a:custGeom>
                <a:solidFill>
                  <a:srgbClr val="CCFFFF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7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18" y="1688"/>
                  <a:ext cx="743" cy="288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l"/>
                    <a:defRPr sz="40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E(mv)</a:t>
                  </a:r>
                </a:p>
              </p:txBody>
            </p:sp>
            <p:sp>
              <p:nvSpPr>
                <p:cNvPr id="4407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919" y="2231"/>
                  <a:ext cx="690" cy="3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070" name="Line 12"/>
              <p:cNvSpPr>
                <a:spLocks noChangeShapeType="1"/>
              </p:cNvSpPr>
              <p:nvPr/>
            </p:nvSpPr>
            <p:spPr bwMode="auto">
              <a:xfrm flipV="1">
                <a:off x="672" y="2862"/>
                <a:ext cx="689" cy="3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1" name="Line 13"/>
              <p:cNvSpPr>
                <a:spLocks noChangeShapeType="1"/>
              </p:cNvSpPr>
              <p:nvPr/>
            </p:nvSpPr>
            <p:spPr bwMode="auto">
              <a:xfrm flipV="1">
                <a:off x="672" y="2650"/>
                <a:ext cx="689" cy="3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98446" name="Text Box 14"/>
            <p:cNvSpPr txBox="1">
              <a:spLocks noChangeArrowheads="1"/>
            </p:cNvSpPr>
            <p:nvPr/>
          </p:nvSpPr>
          <p:spPr bwMode="auto">
            <a:xfrm>
              <a:off x="159" y="3713"/>
              <a:ext cx="1645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仿宋" panose="02010600040101010101" pitchFamily="2" charset="-122"/>
                  <a:ea typeface="华文仿宋" panose="02010600040101010101" pitchFamily="2" charset="-122"/>
                </a:rPr>
                <a:t>切线中心等分线</a:t>
              </a:r>
              <a:endParaRPr kumimoji="1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grpSp>
        <p:nvGrpSpPr>
          <p:cNvPr id="1298447" name="Group 15"/>
          <p:cNvGrpSpPr>
            <a:grpSpLocks/>
          </p:cNvGrpSpPr>
          <p:nvPr/>
        </p:nvGrpSpPr>
        <p:grpSpPr bwMode="auto">
          <a:xfrm>
            <a:off x="4495800" y="2362200"/>
            <a:ext cx="3048000" cy="4419600"/>
            <a:chOff x="1920" y="1536"/>
            <a:chExt cx="1920" cy="2784"/>
          </a:xfrm>
        </p:grpSpPr>
        <p:sp>
          <p:nvSpPr>
            <p:cNvPr id="44060" name="Rectangle 16"/>
            <p:cNvSpPr>
              <a:spLocks noChangeArrowheads="1"/>
            </p:cNvSpPr>
            <p:nvPr/>
          </p:nvSpPr>
          <p:spPr bwMode="auto">
            <a:xfrm>
              <a:off x="1920" y="1536"/>
              <a:ext cx="1920" cy="2784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4061" name="Line 17"/>
            <p:cNvSpPr>
              <a:spLocks noChangeShapeType="1"/>
            </p:cNvSpPr>
            <p:nvPr/>
          </p:nvSpPr>
          <p:spPr bwMode="auto">
            <a:xfrm flipV="1">
              <a:off x="2208" y="2016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Line 18"/>
            <p:cNvSpPr>
              <a:spLocks noChangeShapeType="1"/>
            </p:cNvSpPr>
            <p:nvPr/>
          </p:nvSpPr>
          <p:spPr bwMode="auto">
            <a:xfrm>
              <a:off x="2208" y="3360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3" name="Freeform 19"/>
            <p:cNvSpPr>
              <a:spLocks/>
            </p:cNvSpPr>
            <p:nvPr/>
          </p:nvSpPr>
          <p:spPr bwMode="auto">
            <a:xfrm>
              <a:off x="2448" y="2064"/>
              <a:ext cx="1056" cy="1248"/>
            </a:xfrm>
            <a:custGeom>
              <a:avLst/>
              <a:gdLst>
                <a:gd name="T0" fmla="*/ 0 w 1728"/>
                <a:gd name="T1" fmla="*/ 261 h 1560"/>
                <a:gd name="T2" fmla="*/ 9 w 1728"/>
                <a:gd name="T3" fmla="*/ 238 h 1560"/>
                <a:gd name="T4" fmla="*/ 12 w 1728"/>
                <a:gd name="T5" fmla="*/ 198 h 1560"/>
                <a:gd name="T6" fmla="*/ 15 w 1728"/>
                <a:gd name="T7" fmla="*/ 44 h 1560"/>
                <a:gd name="T8" fmla="*/ 17 w 1728"/>
                <a:gd name="T9" fmla="*/ 28 h 1560"/>
                <a:gd name="T10" fmla="*/ 19 w 1728"/>
                <a:gd name="T11" fmla="*/ 214 h 1560"/>
                <a:gd name="T12" fmla="*/ 34 w 1728"/>
                <a:gd name="T13" fmla="*/ 254 h 15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28" h="1560">
                  <a:moveTo>
                    <a:pt x="0" y="1560"/>
                  </a:moveTo>
                  <a:cubicBezTo>
                    <a:pt x="188" y="1520"/>
                    <a:pt x="376" y="1480"/>
                    <a:pt x="480" y="1416"/>
                  </a:cubicBezTo>
                  <a:cubicBezTo>
                    <a:pt x="584" y="1352"/>
                    <a:pt x="576" y="1368"/>
                    <a:pt x="624" y="1176"/>
                  </a:cubicBezTo>
                  <a:cubicBezTo>
                    <a:pt x="672" y="984"/>
                    <a:pt x="728" y="432"/>
                    <a:pt x="768" y="264"/>
                  </a:cubicBezTo>
                  <a:cubicBezTo>
                    <a:pt x="808" y="96"/>
                    <a:pt x="832" y="0"/>
                    <a:pt x="864" y="168"/>
                  </a:cubicBezTo>
                  <a:cubicBezTo>
                    <a:pt x="896" y="336"/>
                    <a:pt x="816" y="1048"/>
                    <a:pt x="960" y="1272"/>
                  </a:cubicBezTo>
                  <a:cubicBezTo>
                    <a:pt x="1104" y="1496"/>
                    <a:pt x="1592" y="1472"/>
                    <a:pt x="1728" y="1512"/>
                  </a:cubicBezTo>
                </a:path>
              </a:pathLst>
            </a:custGeom>
            <a:solidFill>
              <a:srgbClr val="FFCCCC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4" name="Text Box 20"/>
            <p:cNvSpPr txBox="1">
              <a:spLocks noChangeArrowheads="1"/>
            </p:cNvSpPr>
            <p:nvPr/>
          </p:nvSpPr>
          <p:spPr bwMode="auto">
            <a:xfrm>
              <a:off x="3168" y="3408"/>
              <a:ext cx="6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V(ml)</a:t>
              </a:r>
            </a:p>
          </p:txBody>
        </p:sp>
        <p:sp>
          <p:nvSpPr>
            <p:cNvPr id="44065" name="Text Box 21"/>
            <p:cNvSpPr txBox="1">
              <a:spLocks noChangeArrowheads="1"/>
            </p:cNvSpPr>
            <p:nvPr/>
          </p:nvSpPr>
          <p:spPr bwMode="auto">
            <a:xfrm>
              <a:off x="2016" y="1728"/>
              <a:ext cx="672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E/V</a:t>
              </a:r>
            </a:p>
          </p:txBody>
        </p:sp>
      </p:grpSp>
      <p:grpSp>
        <p:nvGrpSpPr>
          <p:cNvPr id="1298454" name="Group 22"/>
          <p:cNvGrpSpPr>
            <a:grpSpLocks/>
          </p:cNvGrpSpPr>
          <p:nvPr/>
        </p:nvGrpSpPr>
        <p:grpSpPr bwMode="auto">
          <a:xfrm>
            <a:off x="7766678" y="2362200"/>
            <a:ext cx="3124200" cy="4376737"/>
            <a:chOff x="3792" y="1536"/>
            <a:chExt cx="1968" cy="2784"/>
          </a:xfrm>
        </p:grpSpPr>
        <p:sp>
          <p:nvSpPr>
            <p:cNvPr id="44051" name="Rectangle 23"/>
            <p:cNvSpPr>
              <a:spLocks noChangeArrowheads="1"/>
            </p:cNvSpPr>
            <p:nvPr/>
          </p:nvSpPr>
          <p:spPr bwMode="auto">
            <a:xfrm>
              <a:off x="3792" y="1536"/>
              <a:ext cx="1968" cy="278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4052" name="Line 24"/>
            <p:cNvSpPr>
              <a:spLocks noChangeShapeType="1"/>
            </p:cNvSpPr>
            <p:nvPr/>
          </p:nvSpPr>
          <p:spPr bwMode="auto">
            <a:xfrm flipH="1" flipV="1">
              <a:off x="4224" y="1921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Line 25"/>
            <p:cNvSpPr>
              <a:spLocks noChangeShapeType="1"/>
            </p:cNvSpPr>
            <p:nvPr/>
          </p:nvSpPr>
          <p:spPr bwMode="auto">
            <a:xfrm>
              <a:off x="4224" y="3169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26"/>
            <p:cNvSpPr>
              <a:spLocks noChangeShapeType="1"/>
            </p:cNvSpPr>
            <p:nvPr/>
          </p:nvSpPr>
          <p:spPr bwMode="auto">
            <a:xfrm>
              <a:off x="4893" y="2113"/>
              <a:ext cx="0" cy="2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Freeform 27"/>
            <p:cNvSpPr>
              <a:spLocks/>
            </p:cNvSpPr>
            <p:nvPr/>
          </p:nvSpPr>
          <p:spPr bwMode="auto">
            <a:xfrm>
              <a:off x="4445" y="2161"/>
              <a:ext cx="400" cy="992"/>
            </a:xfrm>
            <a:custGeom>
              <a:avLst/>
              <a:gdLst>
                <a:gd name="T0" fmla="*/ 384 w 400"/>
                <a:gd name="T1" fmla="*/ 0 h 1424"/>
                <a:gd name="T2" fmla="*/ 384 w 400"/>
                <a:gd name="T3" fmla="*/ 34 h 1424"/>
                <a:gd name="T4" fmla="*/ 288 w 400"/>
                <a:gd name="T5" fmla="*/ 72 h 1424"/>
                <a:gd name="T6" fmla="*/ 0 w 400"/>
                <a:gd name="T7" fmla="*/ 77 h 1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1424">
                  <a:moveTo>
                    <a:pt x="384" y="0"/>
                  </a:moveTo>
                  <a:cubicBezTo>
                    <a:pt x="392" y="204"/>
                    <a:pt x="400" y="408"/>
                    <a:pt x="384" y="624"/>
                  </a:cubicBezTo>
                  <a:cubicBezTo>
                    <a:pt x="368" y="840"/>
                    <a:pt x="352" y="1168"/>
                    <a:pt x="288" y="1296"/>
                  </a:cubicBezTo>
                  <a:cubicBezTo>
                    <a:pt x="224" y="1424"/>
                    <a:pt x="56" y="1376"/>
                    <a:pt x="0" y="139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Freeform 28"/>
            <p:cNvSpPr>
              <a:spLocks/>
            </p:cNvSpPr>
            <p:nvPr/>
          </p:nvSpPr>
          <p:spPr bwMode="auto">
            <a:xfrm rot="-10717628">
              <a:off x="4944" y="3168"/>
              <a:ext cx="432" cy="1152"/>
            </a:xfrm>
            <a:custGeom>
              <a:avLst/>
              <a:gdLst>
                <a:gd name="T0" fmla="*/ 712 w 400"/>
                <a:gd name="T1" fmla="*/ 0 h 1424"/>
                <a:gd name="T2" fmla="*/ 712 w 400"/>
                <a:gd name="T3" fmla="*/ 115 h 1424"/>
                <a:gd name="T4" fmla="*/ 534 w 400"/>
                <a:gd name="T5" fmla="*/ 238 h 1424"/>
                <a:gd name="T6" fmla="*/ 0 w 400"/>
                <a:gd name="T7" fmla="*/ 256 h 1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1424">
                  <a:moveTo>
                    <a:pt x="384" y="0"/>
                  </a:moveTo>
                  <a:cubicBezTo>
                    <a:pt x="392" y="204"/>
                    <a:pt x="400" y="408"/>
                    <a:pt x="384" y="624"/>
                  </a:cubicBezTo>
                  <a:cubicBezTo>
                    <a:pt x="368" y="840"/>
                    <a:pt x="352" y="1168"/>
                    <a:pt x="288" y="1296"/>
                  </a:cubicBezTo>
                  <a:cubicBezTo>
                    <a:pt x="224" y="1424"/>
                    <a:pt x="56" y="1376"/>
                    <a:pt x="0" y="139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Text Box 29"/>
            <p:cNvSpPr txBox="1">
              <a:spLocks noChangeArrowheads="1"/>
            </p:cNvSpPr>
            <p:nvPr/>
          </p:nvSpPr>
          <p:spPr bwMode="auto">
            <a:xfrm>
              <a:off x="5088" y="3216"/>
              <a:ext cx="672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V(ml)</a:t>
              </a:r>
            </a:p>
          </p:txBody>
        </p:sp>
        <p:sp>
          <p:nvSpPr>
            <p:cNvPr id="44058" name="Text Box 30"/>
            <p:cNvSpPr txBox="1">
              <a:spLocks noChangeArrowheads="1"/>
            </p:cNvSpPr>
            <p:nvPr/>
          </p:nvSpPr>
          <p:spPr bwMode="auto">
            <a:xfrm>
              <a:off x="3959" y="1672"/>
              <a:ext cx="864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</a:t>
              </a:r>
              <a:r>
                <a:rPr kumimoji="1" lang="en-US" altLang="zh-CN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E/V</a:t>
              </a:r>
              <a:r>
                <a:rPr kumimoji="1" lang="en-US" altLang="zh-CN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4059" name="Text Box 31"/>
            <p:cNvSpPr txBox="1">
              <a:spLocks noChangeArrowheads="1"/>
            </p:cNvSpPr>
            <p:nvPr/>
          </p:nvSpPr>
          <p:spPr bwMode="auto">
            <a:xfrm>
              <a:off x="4797" y="2842"/>
              <a:ext cx="432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V</a:t>
              </a:r>
              <a:r>
                <a:rPr kumimoji="1" lang="en-US" altLang="zh-CN" sz="2800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e</a:t>
              </a:r>
              <a:endParaRPr kumimoji="1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44037" name="Text Box 33"/>
          <p:cNvSpPr txBox="1">
            <a:spLocks noChangeArrowheads="1"/>
          </p:cNvSpPr>
          <p:nvPr/>
        </p:nvSpPr>
        <p:spPr bwMode="auto">
          <a:xfrm>
            <a:off x="2854490" y="51296"/>
            <a:ext cx="52365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电位滴定作图确定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终点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方法</a:t>
            </a:r>
            <a:endParaRPr kumimoji="1"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298485" name="Group 53"/>
          <p:cNvGrpSpPr>
            <a:grpSpLocks/>
          </p:cNvGrpSpPr>
          <p:nvPr/>
        </p:nvGrpSpPr>
        <p:grpSpPr bwMode="auto">
          <a:xfrm>
            <a:off x="4288798" y="864671"/>
            <a:ext cx="3097213" cy="1389063"/>
            <a:chOff x="1848" y="481"/>
            <a:chExt cx="1769" cy="875"/>
          </a:xfrm>
        </p:grpSpPr>
        <p:sp>
          <p:nvSpPr>
            <p:cNvPr id="1298467" name="Text Box 35"/>
            <p:cNvSpPr txBox="1">
              <a:spLocks noChangeArrowheads="1"/>
            </p:cNvSpPr>
            <p:nvPr/>
          </p:nvSpPr>
          <p:spPr bwMode="auto">
            <a:xfrm>
              <a:off x="1848" y="481"/>
              <a:ext cx="1769" cy="29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等线 Light" panose="02010600030101010101" pitchFamily="2" charset="-122"/>
                  <a:ea typeface="等线 Light" panose="02010600030101010101" pitchFamily="2" charset="-122"/>
                </a:rPr>
                <a:t>（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等线 Light" panose="02010600030101010101" pitchFamily="2" charset="-122"/>
                  <a:ea typeface="等线 Light" panose="02010600030101010101" pitchFamily="2" charset="-122"/>
                </a:rPr>
                <a:t>2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等线 Light" panose="02010600030101010101" pitchFamily="2" charset="-122"/>
                  <a:ea typeface="等线 Light" panose="02010600030101010101" pitchFamily="2" charset="-122"/>
                </a:rPr>
                <a:t>）</a:t>
              </a:r>
              <a:r>
                <a:rPr kumimoji="1" lang="zh-CN" altLang="en-US" sz="24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等线 Light" panose="02010600030101010101" pitchFamily="2" charset="-122"/>
                  <a:ea typeface="等线 Light" panose="02010600030101010101" pitchFamily="2" charset="-122"/>
                </a:rPr>
                <a:t>一阶微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等线 Light" panose="02010600030101010101" pitchFamily="2" charset="-122"/>
                  <a:ea typeface="等线 Light" panose="02010600030101010101" pitchFamily="2" charset="-122"/>
                </a:rPr>
                <a:t>商曲线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等线 Light" panose="02010600030101010101" pitchFamily="2" charset="-122"/>
                  <a:ea typeface="等线 Light" panose="02010600030101010101" pitchFamily="2" charset="-122"/>
                </a:rPr>
                <a:t> </a:t>
              </a:r>
            </a:p>
          </p:txBody>
        </p:sp>
        <p:graphicFrame>
          <p:nvGraphicFramePr>
            <p:cNvPr id="44050" name="Object 36"/>
            <p:cNvGraphicFramePr>
              <a:graphicFrameLocks noChangeAspect="1"/>
            </p:cNvGraphicFramePr>
            <p:nvPr/>
          </p:nvGraphicFramePr>
          <p:xfrm>
            <a:off x="2227" y="921"/>
            <a:ext cx="994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公式" r:id="rId4" imgW="609480" imgH="406080" progId="Equation.3">
                    <p:embed/>
                  </p:oleObj>
                </mc:Choice>
                <mc:Fallback>
                  <p:oleObj name="公式" r:id="rId4" imgW="609480" imgH="406080" progId="Equation.3">
                    <p:embed/>
                    <p:pic>
                      <p:nvPicPr>
                        <p:cNvPr id="4405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7" y="921"/>
                          <a:ext cx="994" cy="435"/>
                        </a:xfrm>
                        <a:prstGeom prst="rect">
                          <a:avLst/>
                        </a:prstGeom>
                        <a:solidFill>
                          <a:srgbClr val="FFCCCC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8469" name="Text Box 37"/>
          <p:cNvSpPr txBox="1">
            <a:spLocks noChangeArrowheads="1"/>
          </p:cNvSpPr>
          <p:nvPr/>
        </p:nvSpPr>
        <p:spPr bwMode="auto">
          <a:xfrm>
            <a:off x="1189356" y="860300"/>
            <a:ext cx="2987675" cy="49859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（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） 直接作图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1298484" name="Group 52"/>
          <p:cNvGrpSpPr>
            <a:grpSpLocks/>
          </p:cNvGrpSpPr>
          <p:nvPr/>
        </p:nvGrpSpPr>
        <p:grpSpPr bwMode="auto">
          <a:xfrm>
            <a:off x="7623009" y="831273"/>
            <a:ext cx="3455987" cy="1453140"/>
            <a:chOff x="3840" y="436"/>
            <a:chExt cx="1920" cy="1020"/>
          </a:xfrm>
        </p:grpSpPr>
        <p:sp>
          <p:nvSpPr>
            <p:cNvPr id="1298471" name="Text Box 39"/>
            <p:cNvSpPr txBox="1">
              <a:spLocks noChangeArrowheads="1"/>
            </p:cNvSpPr>
            <p:nvPr/>
          </p:nvSpPr>
          <p:spPr bwMode="auto">
            <a:xfrm>
              <a:off x="3840" y="436"/>
              <a:ext cx="1920" cy="32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等线 Light" panose="02010600030101010101" pitchFamily="2" charset="-122"/>
                  <a:ea typeface="等线 Light" panose="02010600030101010101" pitchFamily="2" charset="-122"/>
                </a:rPr>
                <a:t>（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等线 Light" panose="02010600030101010101" pitchFamily="2" charset="-122"/>
                  <a:ea typeface="等线 Light" panose="02010600030101010101" pitchFamily="2" charset="-122"/>
                </a:rPr>
                <a:t>3</a:t>
              </a:r>
              <a:r>
                <a:rPr kumimoji="1" lang="zh-CN" altLang="en-US" sz="24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等线 Light" panose="02010600030101010101" pitchFamily="2" charset="-122"/>
                  <a:ea typeface="等线 Light" panose="02010600030101010101" pitchFamily="2" charset="-122"/>
                </a:rPr>
                <a:t>）二阶微商曲线</a:t>
              </a:r>
              <a:endPara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graphicFrame>
          <p:nvGraphicFramePr>
            <p:cNvPr id="44048" name="Object 40"/>
            <p:cNvGraphicFramePr>
              <a:graphicFrameLocks noChangeAspect="1"/>
            </p:cNvGraphicFramePr>
            <p:nvPr/>
          </p:nvGraphicFramePr>
          <p:xfrm>
            <a:off x="4352" y="910"/>
            <a:ext cx="1050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公式" r:id="rId6" imgW="609480" imgH="419040" progId="Equation.3">
                    <p:embed/>
                  </p:oleObj>
                </mc:Choice>
                <mc:Fallback>
                  <p:oleObj name="公式" r:id="rId6" imgW="609480" imgH="419040" progId="Equation.3">
                    <p:embed/>
                    <p:pic>
                      <p:nvPicPr>
                        <p:cNvPr id="44048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910"/>
                          <a:ext cx="1050" cy="546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8473" name="Group 41"/>
          <p:cNvGrpSpPr>
            <a:grpSpLocks/>
          </p:cNvGrpSpPr>
          <p:nvPr/>
        </p:nvGrpSpPr>
        <p:grpSpPr bwMode="auto">
          <a:xfrm>
            <a:off x="2714790" y="4369539"/>
            <a:ext cx="569913" cy="1285875"/>
            <a:chOff x="919" y="2832"/>
            <a:chExt cx="359" cy="810"/>
          </a:xfrm>
        </p:grpSpPr>
        <p:sp>
          <p:nvSpPr>
            <p:cNvPr id="44045" name="Line 42"/>
            <p:cNvSpPr>
              <a:spLocks noChangeShapeType="1"/>
            </p:cNvSpPr>
            <p:nvPr/>
          </p:nvSpPr>
          <p:spPr bwMode="auto">
            <a:xfrm>
              <a:off x="1111" y="2832"/>
              <a:ext cx="0" cy="48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Rectangle 43"/>
            <p:cNvSpPr>
              <a:spLocks noChangeArrowheads="1"/>
            </p:cNvSpPr>
            <p:nvPr/>
          </p:nvSpPr>
          <p:spPr bwMode="auto">
            <a:xfrm>
              <a:off x="919" y="3312"/>
              <a:ext cx="3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Ve</a:t>
              </a:r>
            </a:p>
          </p:txBody>
        </p:sp>
      </p:grpSp>
      <p:grpSp>
        <p:nvGrpSpPr>
          <p:cNvPr id="1298476" name="Group 44"/>
          <p:cNvGrpSpPr>
            <a:grpSpLocks/>
          </p:cNvGrpSpPr>
          <p:nvPr/>
        </p:nvGrpSpPr>
        <p:grpSpPr bwMode="auto">
          <a:xfrm>
            <a:off x="5867401" y="3276601"/>
            <a:ext cx="569913" cy="2505076"/>
            <a:chOff x="2695" y="2208"/>
            <a:chExt cx="359" cy="1578"/>
          </a:xfrm>
        </p:grpSpPr>
        <p:sp>
          <p:nvSpPr>
            <p:cNvPr id="44043" name="Rectangle 45"/>
            <p:cNvSpPr>
              <a:spLocks noChangeArrowheads="1"/>
            </p:cNvSpPr>
            <p:nvPr/>
          </p:nvSpPr>
          <p:spPr bwMode="auto">
            <a:xfrm>
              <a:off x="2695" y="3456"/>
              <a:ext cx="3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Ve</a:t>
              </a:r>
            </a:p>
          </p:txBody>
        </p:sp>
        <p:sp>
          <p:nvSpPr>
            <p:cNvPr id="44044" name="Line 46"/>
            <p:cNvSpPr>
              <a:spLocks noChangeShapeType="1"/>
            </p:cNvSpPr>
            <p:nvPr/>
          </p:nvSpPr>
          <p:spPr bwMode="auto">
            <a:xfrm>
              <a:off x="2880" y="2208"/>
              <a:ext cx="0" cy="1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2933148" y="600933"/>
            <a:ext cx="5062053" cy="66547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1828031" y="1618282"/>
            <a:ext cx="2052919" cy="49859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E ~V 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4648199" y="5868482"/>
            <a:ext cx="2530475" cy="461665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           最高点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aphicFrame>
        <p:nvGraphicFramePr>
          <p:cNvPr id="52" name="Object 40"/>
          <p:cNvGraphicFramePr>
            <a:graphicFrameLocks noChangeAspect="1"/>
          </p:cNvGraphicFramePr>
          <p:nvPr/>
        </p:nvGraphicFramePr>
        <p:xfrm>
          <a:off x="8789562" y="5886857"/>
          <a:ext cx="66250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8" imgW="342720" imgH="203040" progId="Equation.3">
                  <p:embed/>
                </p:oleObj>
              </mc:Choice>
              <mc:Fallback>
                <p:oleObj name="公式" r:id="rId8" imgW="342720" imgH="203040" progId="Equation.3">
                  <p:embed/>
                  <p:pic>
                    <p:nvPicPr>
                      <p:cNvPr id="5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9562" y="5886857"/>
                        <a:ext cx="662507" cy="3778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13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721"/>
    </mc:Choice>
    <mc:Fallback xmlns="">
      <p:transition spd="slow" advTm="12972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5"/>
          <p:cNvSpPr txBox="1">
            <a:spLocks noChangeArrowheads="1"/>
          </p:cNvSpPr>
          <p:nvPr/>
        </p:nvSpPr>
        <p:spPr bwMode="auto">
          <a:xfrm>
            <a:off x="1744014" y="-18270"/>
            <a:ext cx="739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电位滴定法记录数据及数据处理</a:t>
            </a:r>
          </a:p>
        </p:txBody>
      </p:sp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1434921" y="516565"/>
            <a:ext cx="6985000" cy="720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7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485498"/>
              </p:ext>
            </p:extLst>
          </p:nvPr>
        </p:nvGraphicFramePr>
        <p:xfrm>
          <a:off x="480518" y="582100"/>
          <a:ext cx="7984900" cy="5316979"/>
        </p:xfrm>
        <a:graphic>
          <a:graphicData uri="http://schemas.openxmlformats.org/drawingml/2006/table">
            <a:tbl>
              <a:tblPr/>
              <a:tblGrid>
                <a:gridCol w="134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7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44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V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mL)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E(mV)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V</a:t>
                      </a:r>
                      <a:r>
                        <a:rPr kumimoji="0" lang="zh-CN" alt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平均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</a:t>
                      </a:r>
                      <a:r>
                        <a:rPr kumimoji="0" lang="el-G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Δ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E/</a:t>
                      </a:r>
                      <a:r>
                        <a:rPr kumimoji="0" lang="el-G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Δ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Δ</a:t>
                      </a:r>
                      <a:r>
                        <a:rPr kumimoji="0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E/</a:t>
                      </a:r>
                      <a:r>
                        <a:rPr kumimoji="0" lang="el-G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Δ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3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06245"/>
                  </a:ext>
                </a:extLst>
              </a:tr>
              <a:tr h="3048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19.70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6.73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19.75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1.60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19.80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6.89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18.67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19.825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3.00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19.85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7.04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52.0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19.875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5.60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19.90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7.32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124.0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19.925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11.80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19.95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7.91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-136.0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19.975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5.00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20.00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8.16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-24.0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20.025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3.80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20.05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8.35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3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816945"/>
                  </a:ext>
                </a:extLst>
              </a:tr>
            </a:tbl>
          </a:graphicData>
        </a:graphic>
      </p:graphicFrame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6332847" y="2169491"/>
            <a:ext cx="522269" cy="511590"/>
            <a:chOff x="2448" y="1632"/>
            <a:chExt cx="336" cy="384"/>
          </a:xfrm>
        </p:grpSpPr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2496" y="163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2448" y="1824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4807161" y="2169491"/>
            <a:ext cx="523149" cy="511590"/>
            <a:chOff x="2448" y="1632"/>
            <a:chExt cx="336" cy="384"/>
          </a:xfrm>
        </p:grpSpPr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2496" y="163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V="1">
              <a:off x="2448" y="1824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8380802" y="92327"/>
          <a:ext cx="3441234" cy="3174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Bitmap Image" r:id="rId4" imgW="3132091" imgH="2529524" progId="Paint.Picture">
                  <p:embed/>
                </p:oleObj>
              </mc:Choice>
              <mc:Fallback>
                <p:oleObj name="Bitmap Image" r:id="rId4" imgW="3132091" imgH="2529524" progId="Paint.Picture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0802" y="92327"/>
                        <a:ext cx="3441234" cy="3174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8605109" y="3239646"/>
          <a:ext cx="3211188" cy="2479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Bitmap Image" r:id="rId6" imgW="3497883" imgH="2438095" progId="Paint.Picture">
                  <p:embed/>
                </p:oleObj>
              </mc:Choice>
              <mc:Fallback>
                <p:oleObj name="Bitmap Image" r:id="rId6" imgW="3497883" imgH="2438095" progId="Paint.Picture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5109" y="3239646"/>
                        <a:ext cx="3211188" cy="2479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07"/>
          <p:cNvSpPr txBox="1">
            <a:spLocks noChangeArrowheads="1"/>
          </p:cNvSpPr>
          <p:nvPr/>
        </p:nvSpPr>
        <p:spPr bwMode="auto">
          <a:xfrm>
            <a:off x="494425" y="6091176"/>
            <a:ext cx="116768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Garamond" panose="02020404030301010803" pitchFamily="18" charset="0"/>
              </a:rPr>
              <a:t>终点：</a:t>
            </a:r>
            <a:r>
              <a:rPr lang="en-US" altLang="zh-CN" sz="3200" b="1" dirty="0">
                <a:solidFill>
                  <a:schemeClr val="tx1"/>
                </a:solidFill>
                <a:latin typeface="Garamond" panose="02020404030301010803" pitchFamily="18" charset="0"/>
              </a:rPr>
              <a:t>19.90</a:t>
            </a:r>
            <a:r>
              <a:rPr lang="en-US" altLang="zh-CN" sz="32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+(19.95-19.90)×124</a:t>
            </a:r>
            <a:r>
              <a:rPr lang="en-US" altLang="zh-CN" sz="3200" b="1" dirty="0">
                <a:solidFill>
                  <a:schemeClr val="tx1"/>
                </a:solidFill>
                <a:latin typeface="Garamond" panose="02020404030301010803" pitchFamily="18" charset="0"/>
              </a:rPr>
              <a:t>/(124+136</a:t>
            </a:r>
            <a:r>
              <a:rPr lang="en-US" altLang="zh-CN" sz="32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) = 19.92mL</a:t>
            </a:r>
            <a:endParaRPr lang="en-US" altLang="zh-CN" sz="32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263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43"/>
    </mc:Choice>
    <mc:Fallback xmlns="">
      <p:transition spd="slow" advTm="870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1561" y="581829"/>
            <a:ext cx="5905500" cy="5092700"/>
          </a:xfrm>
          <a:noFill/>
          <a:ln w="254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</p:pic>
      <p:sp>
        <p:nvSpPr>
          <p:cNvPr id="46084" name="Text Box 120"/>
          <p:cNvSpPr txBox="1">
            <a:spLocks noChangeArrowheads="1"/>
          </p:cNvSpPr>
          <p:nvPr/>
        </p:nvSpPr>
        <p:spPr bwMode="auto">
          <a:xfrm>
            <a:off x="4023576" y="5864448"/>
            <a:ext cx="381965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zh-CN" alt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自动</a:t>
            </a: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电位滴定仪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2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82"/>
    </mc:Choice>
    <mc:Fallback xmlns="">
      <p:transition spd="slow" advTm="4358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D2846E6E-35BB-4E36-83DA-5A285073A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888487"/>
            <a:ext cx="2419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1. </a:t>
            </a: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酸碱滴定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E160C65C-5B9C-4237-9E4D-57731527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429" y="1431706"/>
            <a:ext cx="40881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en-US" altLang="zh-CN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pH</a:t>
            </a:r>
            <a:r>
              <a:rPr kumimoji="1" lang="zh-CN" alt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复合电极</a:t>
            </a:r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BB0A3D3-A4A5-4688-8E07-690516BB0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144678"/>
            <a:ext cx="3232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2. </a:t>
            </a: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氧化还原滴定</a:t>
            </a:r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AB185BAF-EA8D-4032-867A-B3DEECC02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275" y="2841357"/>
            <a:ext cx="467297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指示电极：</a:t>
            </a:r>
            <a:r>
              <a:rPr kumimoji="1" lang="zh-CN" alt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铂</a:t>
            </a:r>
            <a:r>
              <a:rPr kumimoji="1" lang="zh-CN" alt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电极</a:t>
            </a:r>
            <a:r>
              <a:rPr kumimoji="1" lang="en-US" altLang="zh-CN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  <a:p>
            <a:pPr>
              <a:defRPr/>
            </a:pPr>
            <a:r>
              <a:rPr kumimoji="1" lang="zh-CN" alt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参比电极：甘汞电极  </a:t>
            </a:r>
            <a:endParaRPr kumimoji="1" lang="zh-CN" altLang="en-US" sz="3200" dirty="0">
              <a:effectLst>
                <a:outerShdw blurRad="38100" dist="38100" dir="2700000" algn="tl">
                  <a:srgbClr val="FFFFFF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75000" y="71057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电位滴定电极的选择</a:t>
            </a:r>
            <a:endParaRPr lang="zh-CN" altLang="en-US" sz="3600" b="1" dirty="0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3175000" y="673397"/>
            <a:ext cx="4343400" cy="56438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6DDE2FD-11F6-4F03-A6D6-0AFC376A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429" y="4335777"/>
            <a:ext cx="2441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3. </a:t>
            </a:r>
            <a:r>
              <a:rPr kumimoji="1"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配位滴定</a:t>
            </a:r>
            <a:endParaRPr kumimoji="1"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0800000">
            <a:off x="4229146" y="3045071"/>
            <a:ext cx="290565" cy="94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5400" dirty="0">
                <a:latin typeface="Segoe UI Light" panose="020B0502040204020203" pitchFamily="34" charset="0"/>
                <a:ea typeface="隶书" panose="02010509060101010101" pitchFamily="49" charset="-122"/>
                <a:cs typeface="Segoe UI Light" panose="020B0502040204020203" pitchFamily="34" charset="0"/>
              </a:rPr>
              <a:t>}</a:t>
            </a:r>
            <a:endParaRPr lang="zh-CN" altLang="en-US" sz="5400" dirty="0">
              <a:latin typeface="Segoe UI Light" panose="020B0502040204020203" pitchFamily="34" charset="0"/>
              <a:ea typeface="隶书" panose="02010509060101010101" pitchFamily="49" charset="-122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4309868" y="5130306"/>
            <a:ext cx="129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5400" dirty="0">
                <a:latin typeface="Segoe UI Light" panose="020B0502040204020203" pitchFamily="34" charset="0"/>
                <a:ea typeface="隶书" panose="02010509060101010101" pitchFamily="49" charset="-122"/>
                <a:cs typeface="Segoe UI Light" panose="020B0502040204020203" pitchFamily="34" charset="0"/>
              </a:rPr>
              <a:t>}</a:t>
            </a:r>
            <a:endParaRPr lang="zh-CN" altLang="en-US" sz="5400" dirty="0">
              <a:latin typeface="Segoe UI Light" panose="020B0502040204020203" pitchFamily="34" charset="0"/>
              <a:ea typeface="隶书" panose="02010509060101010101" pitchFamily="49" charset="-122"/>
              <a:cs typeface="Segoe UI Light" panose="020B0502040204020203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B185BAF-EA8D-4032-867A-B3DEECC02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504" y="4977691"/>
            <a:ext cx="670165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指示电极：</a:t>
            </a:r>
            <a:r>
              <a:rPr kumimoji="1" lang="zh-CN" alt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离子选择性</a:t>
            </a:r>
            <a:r>
              <a:rPr kumimoji="1" lang="zh-CN" alt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电极</a:t>
            </a:r>
            <a:r>
              <a:rPr kumimoji="1" lang="en-US" altLang="zh-CN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/</a:t>
            </a:r>
            <a:r>
              <a:rPr kumimoji="1" lang="zh-CN" altLang="en-US" sz="320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铂电极</a:t>
            </a:r>
            <a:r>
              <a:rPr kumimoji="1" lang="en-US" altLang="zh-CN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  <a:p>
            <a:pPr>
              <a:defRPr/>
            </a:pPr>
            <a:r>
              <a:rPr kumimoji="1" lang="zh-CN" alt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参比电极：甘汞电极  </a:t>
            </a:r>
            <a:endParaRPr kumimoji="1" lang="zh-CN" altLang="en-US" sz="3200" dirty="0">
              <a:effectLst>
                <a:outerShdw blurRad="38100" dist="38100" dir="2700000" algn="tl">
                  <a:srgbClr val="FFFFFF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08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60"/>
    </mc:Choice>
    <mc:Fallback xmlns="">
      <p:transition spd="slow" advTm="7756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D2846E6E-35BB-4E36-83DA-5A285073A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360" y="881795"/>
            <a:ext cx="2441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4. </a:t>
            </a:r>
            <a:r>
              <a:rPr kumimoji="1"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沉淀滴定</a:t>
            </a:r>
            <a:endParaRPr kumimoji="1"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AB185BAF-EA8D-4032-867A-B3DEECC02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684" y="1575302"/>
            <a:ext cx="5171589" cy="145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指示电极：</a:t>
            </a:r>
            <a:r>
              <a:rPr kumimoji="1" lang="zh-CN" alt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银</a:t>
            </a:r>
            <a:r>
              <a:rPr kumimoji="1" lang="zh-CN" alt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电极</a:t>
            </a:r>
            <a:r>
              <a:rPr kumimoji="1" lang="en-US" altLang="zh-CN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kumimoji="1" lang="zh-CN" alt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参比电极：双盐桥甘汞电极</a:t>
            </a:r>
            <a:r>
              <a:rPr kumimoji="1" lang="en-US" altLang="zh-CN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          </a:t>
            </a:r>
            <a:endParaRPr kumimoji="1" lang="zh-CN" altLang="en-US" sz="3200" dirty="0">
              <a:effectLst>
                <a:outerShdw blurRad="38100" dist="38100" dir="2700000" algn="tl">
                  <a:srgbClr val="FFFFFF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75000" y="71057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电位滴定电极的选择</a:t>
            </a:r>
            <a:endParaRPr lang="zh-CN" altLang="en-US" sz="3600" b="1" dirty="0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3175000" y="673397"/>
            <a:ext cx="4343400" cy="56438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0800000">
            <a:off x="2462574" y="2028120"/>
            <a:ext cx="290565" cy="94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5400" dirty="0">
                <a:latin typeface="Segoe UI Light" panose="020B0502040204020203" pitchFamily="34" charset="0"/>
                <a:ea typeface="隶书" panose="02010509060101010101" pitchFamily="49" charset="-122"/>
                <a:cs typeface="Segoe UI Light" panose="020B0502040204020203" pitchFamily="34" charset="0"/>
              </a:rPr>
              <a:t>}</a:t>
            </a:r>
            <a:endParaRPr lang="zh-CN" altLang="en-US" sz="5400" dirty="0">
              <a:latin typeface="Segoe UI Light" panose="020B0502040204020203" pitchFamily="34" charset="0"/>
              <a:ea typeface="隶书" panose="02010509060101010101" pitchFamily="49" charset="-122"/>
              <a:cs typeface="Segoe UI Light" panose="020B0502040204020203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1" t="10384" r="23426" b="8112"/>
          <a:stretch/>
        </p:blipFill>
        <p:spPr>
          <a:xfrm>
            <a:off x="7907100" y="970252"/>
            <a:ext cx="2691248" cy="3262746"/>
          </a:xfrm>
          <a:prstGeom prst="parallelogram">
            <a:avLst>
              <a:gd name="adj" fmla="val 38900"/>
            </a:avLst>
          </a:prstGeom>
        </p:spPr>
      </p:pic>
      <p:sp>
        <p:nvSpPr>
          <p:cNvPr id="2" name="矩形 1"/>
          <p:cNvSpPr/>
          <p:nvPr/>
        </p:nvSpPr>
        <p:spPr>
          <a:xfrm>
            <a:off x="7907101" y="4509564"/>
            <a:ext cx="255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双盐桥甘汞电极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820930" y="3142176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pH</a:t>
            </a: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电极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592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16"/>
    </mc:Choice>
    <mc:Fallback xmlns="">
      <p:transition spd="slow" advTm="8811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5.6|8.4|1|6.6|19.3|6.2|1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.4|14.7|11.3|24.5|2|30.1|1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.4|1.5|3.2|4.4|6.1|8.2|1.6|5.3|3.3|8.6|10.3|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|11.2|2.9|17.9|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4.3|1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227</Words>
  <Application>Microsoft Office PowerPoint</Application>
  <PresentationFormat>宽屏</PresentationFormat>
  <Paragraphs>90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等线</vt:lpstr>
      <vt:lpstr>等线 Light</vt:lpstr>
      <vt:lpstr>华文仿宋</vt:lpstr>
      <vt:lpstr>隶书</vt:lpstr>
      <vt:lpstr>宋体</vt:lpstr>
      <vt:lpstr>Arial</vt:lpstr>
      <vt:lpstr>Garamond</vt:lpstr>
      <vt:lpstr>Segoe UI Light</vt:lpstr>
      <vt:lpstr>Symbol</vt:lpstr>
      <vt:lpstr>Times New Roman</vt:lpstr>
      <vt:lpstr>Wingdings</vt:lpstr>
      <vt:lpstr>Office 主题​​</vt:lpstr>
      <vt:lpstr>公式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wangqing</dc:creator>
  <cp:lastModifiedBy>wangqing</cp:lastModifiedBy>
  <cp:revision>46</cp:revision>
  <dcterms:created xsi:type="dcterms:W3CDTF">2020-04-19T03:01:32Z</dcterms:created>
  <dcterms:modified xsi:type="dcterms:W3CDTF">2020-04-27T08:18:04Z</dcterms:modified>
</cp:coreProperties>
</file>