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39588801399825"/>
          <c:y val="0.13425925925925927"/>
          <c:w val="0.82399300087489069"/>
          <c:h val="0.7486803732866724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20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  <c:pt idx="3">
                  <c:v>0.83</c:v>
                </c:pt>
                <c:pt idx="4">
                  <c:v>0.88</c:v>
                </c:pt>
                <c:pt idx="5">
                  <c:v>0.9</c:v>
                </c:pt>
                <c:pt idx="6">
                  <c:v>0.91</c:v>
                </c:pt>
                <c:pt idx="7">
                  <c:v>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81-4661-96AA-C593F4190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280048"/>
        <c:axId val="491282016"/>
      </c:scatterChart>
      <c:valAx>
        <c:axId val="491280048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k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282016"/>
        <c:crosses val="autoZero"/>
        <c:crossBetween val="midCat"/>
      </c:valAx>
      <c:valAx>
        <c:axId val="491282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k/</a:t>
                </a:r>
                <a:r>
                  <a:rPr lang="zh-CN" altLang="en-US"/>
                  <a:t>（</a:t>
                </a:r>
                <a:r>
                  <a:rPr lang="en-US" altLang="zh-CN"/>
                  <a:t>1+k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280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F285-74AC-40D4-9254-939C96FDA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2018E-D551-4873-BDFE-681D9D6DE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B599-552A-4CCE-BFFF-ABDB2B0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BAD5F-E679-40F8-9C48-EBAA792A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F0CA5-7671-4873-B256-FE7037FD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02CAC-79D7-42DE-AEFC-9FD32A5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EE436-CC68-4817-B118-B236DEEB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EFD4F-39A2-4878-AD7B-AFB213DE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A85A6-EACD-4919-B285-DCACD218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85AC2-DFEA-4A8D-AA12-7E8F266C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706A5-B264-49FE-B834-3A58320D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10197-F38F-4C89-A27B-1A22A08D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841F-11CE-4449-863A-966418DF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28996-58A7-478E-BCE3-880E9901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F8ACE-CD71-465E-9F1F-BEE8DA3F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70980-83A0-4384-820C-738310E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008C6-7701-4F17-9EEC-9037C438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3C781-06A9-438A-A7EC-D75F7F8F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A1356-D1C4-416D-81A8-23EE0A1B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C2806-F5E0-47CF-B68A-C41A91D4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6735-F1ED-4720-9072-1F88C94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1048D-A0FD-4E07-A8C6-EE052BC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A3DFE-F614-4454-9688-5C2B228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E0CEF-00F1-42CC-8C48-6E19F632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C4913-B46E-4D18-AC11-8455AA4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E1DF-A15D-4EF3-9F11-02AD124B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BC18C-6E51-4904-A0A7-AA41AD51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84DBC-31EF-46E9-B11C-AA1BA6F4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0D167-5DE0-40A6-A565-511AF338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F8442-1382-404A-AECF-3FDF4BEF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0622-691E-44FD-86CC-65BCE23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17679-2EBE-4B75-AA21-A98E2262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4B401-7C31-4188-9D03-98DE9645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A170D-AEA7-4AED-8C7B-D3879BBAB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51AB4-4A1B-4DE6-960D-53754371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DA565E-B56D-49B5-A804-43F757811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223CD-3B43-41C7-BCA7-87207674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F458B-C85D-42A2-A526-EEE242AE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B34FB-19C1-4015-A8FF-6ADD029D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4E60-E722-45FF-B1E5-01D44C4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68CF9-64D9-4457-B985-BBD0990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09D13-B6DD-4CF2-AD38-52527DB7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9063F-603E-4305-BBF9-C9134833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3077F5-0FF8-48E2-8202-C3D2B8D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96394-59C0-47BF-8152-C44C1C13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A32B5-4217-4996-B750-C530260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5EAE-98A7-412A-B56C-C988A302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90ABB-D85C-46EE-86DB-524EFE86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DC2C0-DA3B-44E4-A9F6-55DA1221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D7049-C384-48D3-BF55-A3958B4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D4D27-F31A-494B-94CA-5AFF7C2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D9451-ED7C-4930-98C7-607523AB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F8418-ADB7-4107-BD6D-F0035406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CF450-6963-47A2-A94D-92589ED68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1306C-465F-4A27-8500-3A8ECD1D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C9F87-5DE4-4F17-9159-0F04852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E5FCD-485F-406A-9025-99E71D15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30652-DEB4-4891-A079-6AE3F83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1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E21FB-205C-42AB-8DE3-7B370C79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3080A-DFB1-4FED-A8FA-4F1DD8A9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B732-4B6D-4005-8484-F6263040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7FC8-6D03-4391-BF17-99850750E82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2F22-8D2B-4C6B-B59B-BE90DD15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B407D-95CC-4524-BC5E-29CC57852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F9A-0D27-400B-A353-3DB78AFD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microsoft.com/office/2007/relationships/hdphoto" Target="../media/hdphoto2.wdp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7B2E11F-108B-449F-9598-FC1F2FE3137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09800" y="381001"/>
            <a:ext cx="7486650" cy="14636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000" dirty="0">
                <a:ea typeface="隶书" panose="02010509060101010101" pitchFamily="49" charset="-122"/>
              </a:rPr>
              <a:t>3. </a:t>
            </a:r>
            <a:r>
              <a:rPr lang="zh-CN" altLang="en-US" sz="4000" dirty="0">
                <a:ea typeface="隶书" panose="02010509060101010101" pitchFamily="49" charset="-122"/>
              </a:rPr>
              <a:t>色谱分离基本方程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91F3ADD-D0BF-473D-9EEE-8E28A8399D3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64974" y="1700214"/>
            <a:ext cx="9766852" cy="41052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隶书" panose="02010509060101010101" pitchFamily="49" charset="-122"/>
                <a:ea typeface="隶书" panose="02010509060101010101" pitchFamily="49" charset="-122"/>
              </a:rPr>
              <a:t>对于常规分析工作，一般选用以下指标进行评价：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选择性因子</a:t>
            </a:r>
            <a:r>
              <a:rPr lang="en-US" altLang="zh-CN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（相对保留值），评价固定相的选择性的指标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有效塔板数</a:t>
            </a:r>
            <a:r>
              <a:rPr lang="en-US" altLang="zh-CN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baseline="-25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有效，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评价色谱柱柱效的指标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分离度</a:t>
            </a:r>
            <a:r>
              <a:rPr lang="en-US" altLang="zh-CN" b="1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 </a:t>
            </a:r>
            <a:r>
              <a:rPr lang="zh-CN" altLang="en-US" b="1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，评价色谱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柱总分离效能的指标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4"/>
    </mc:Choice>
    <mc:Fallback xmlns="">
      <p:transition spd="slow" advTm="52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9F12DB2-241B-458C-98A7-52D3202B801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85017" y="764381"/>
            <a:ext cx="9149244" cy="799376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改变容量因子的方法有：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(k=K/</a:t>
            </a:r>
            <a:r>
              <a:rPr lang="el-GR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β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BFCE40-D12E-4500-BE05-F2B8C0648217}"/>
              </a:ext>
            </a:extLst>
          </p:cNvPr>
          <p:cNvSpPr/>
          <p:nvPr/>
        </p:nvSpPr>
        <p:spPr>
          <a:xfrm>
            <a:off x="1585017" y="1563757"/>
            <a:ext cx="9149244" cy="376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改变柱温</a:t>
            </a:r>
          </a:p>
          <a:p>
            <a:pPr marL="914400" lvl="1" indent="-457200" algn="just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改变相比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，即改变固定相的量和改变柱死体积，其中</a:t>
            </a: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死体积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/(</a:t>
            </a:r>
            <a:r>
              <a:rPr lang="en-US" altLang="zh-CN" sz="3200" i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+1)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的影响很大，使用死体积大的柱子，分离度将受到很大损失。</a:t>
            </a:r>
          </a:p>
          <a:p>
            <a:pPr marL="914400" lvl="1" indent="-457200" algn="just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在高效液相色谱中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改变流动相的配比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是最简便、最有效的方法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81"/>
    </mc:Choice>
    <mc:Fallback xmlns="">
      <p:transition spd="slow" advTm="107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548BA1E-23F3-435C-9662-BF9B16148FF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79343" y="333375"/>
            <a:ext cx="7829550" cy="838200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的影响，如何改变</a:t>
            </a:r>
            <a:r>
              <a:rPr lang="en-US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</a:p>
        </p:txBody>
      </p:sp>
      <p:graphicFrame>
        <p:nvGraphicFramePr>
          <p:cNvPr id="70659" name="Group 3">
            <a:extLst>
              <a:ext uri="{FF2B5EF4-FFF2-40B4-BE49-F238E27FC236}">
                <a16:creationId xmlns:a16="http://schemas.microsoft.com/office/drawing/2014/main" id="{84349C6C-2492-436E-ABB0-70D9976F3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50949"/>
              </p:ext>
            </p:extLst>
          </p:nvPr>
        </p:nvGraphicFramePr>
        <p:xfrm>
          <a:off x="2424113" y="1268414"/>
          <a:ext cx="7696200" cy="495617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α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R=1.0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R=1.5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367000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9ED8216F-BCD5-42A9-B323-C456AE70ECC9}"/>
              </a:ext>
            </a:extLst>
          </p:cNvPr>
          <p:cNvSpPr/>
          <p:nvPr/>
        </p:nvSpPr>
        <p:spPr>
          <a:xfrm>
            <a:off x="2424113" y="2663687"/>
            <a:ext cx="6884780" cy="3578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A57D29-BE97-4349-A3C0-B75319C12C92}"/>
              </a:ext>
            </a:extLst>
          </p:cNvPr>
          <p:cNvSpPr/>
          <p:nvPr/>
        </p:nvSpPr>
        <p:spPr>
          <a:xfrm>
            <a:off x="2491409" y="4010129"/>
            <a:ext cx="6692348" cy="3578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046AFC-21C8-4DF9-BDA4-F6DCD3CDCCB4}"/>
              </a:ext>
            </a:extLst>
          </p:cNvPr>
          <p:cNvSpPr/>
          <p:nvPr/>
        </p:nvSpPr>
        <p:spPr>
          <a:xfrm>
            <a:off x="2424113" y="5281132"/>
            <a:ext cx="6692348" cy="3578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10"/>
    </mc:Choice>
    <mc:Fallback xmlns="">
      <p:transition spd="slow" advTm="89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230FA8F-DC04-4F37-9B3E-0D59F1DA484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19200" y="1492462"/>
            <a:ext cx="10045148" cy="5256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越大，分离效果越好。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增大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是提高分离度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最有效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的手段。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改变柱温可改变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在气相色谱中，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增大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最有效的手段是改变固定相，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选择合适的固定相种类是解决分离问题的关键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在高效液相色谱中，流动相的种类和配比是改善分离最简便有效的方法。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FB76A0-FD47-4FF9-97E6-BF2B22B4C057}"/>
                  </a:ext>
                </a:extLst>
              </p:cNvPr>
              <p:cNvSpPr/>
              <p:nvPr/>
            </p:nvSpPr>
            <p:spPr>
              <a:xfrm>
                <a:off x="1630017" y="586404"/>
                <a:ext cx="2641108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FB76A0-FD47-4FF9-97E6-BF2B22B4C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7" y="586404"/>
                <a:ext cx="2641108" cy="703013"/>
              </a:xfrm>
              <a:prstGeom prst="rect">
                <a:avLst/>
              </a:prstGeom>
              <a:blipFill>
                <a:blip r:embed="rId5"/>
                <a:stretch>
                  <a:fillRect l="-46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04"/>
    </mc:Choice>
    <mc:Fallback xmlns="">
      <p:transition spd="slow" advTm="121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Group 2">
            <a:extLst>
              <a:ext uri="{FF2B5EF4-FFF2-40B4-BE49-F238E27FC236}">
                <a16:creationId xmlns:a16="http://schemas.microsoft.com/office/drawing/2014/main" id="{52004F83-DC8E-4C58-AF93-2A1C5775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31918"/>
              </p:ext>
            </p:extLst>
          </p:nvPr>
        </p:nvGraphicFramePr>
        <p:xfrm>
          <a:off x="1431235" y="685800"/>
          <a:ext cx="9515060" cy="5048251"/>
        </p:xfrm>
        <a:graphic>
          <a:graphicData uri="http://schemas.openxmlformats.org/drawingml/2006/table">
            <a:tbl>
              <a:tblPr/>
              <a:tblGrid>
                <a:gridCol w="212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样品组分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k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α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50%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甲醇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40%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乙腈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37%THF/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苯胺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1.07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1.07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1.35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苯酚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1.6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2.81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1.4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2.87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2.3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1.70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苯甲醚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4.5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1.04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4.3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1.09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3.9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1.20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苯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4.7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1.96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4.7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1.63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4.7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（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1.38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氯苯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78471231-18D3-48E4-BE7E-2FDD89E5E228}"/>
              </a:ext>
            </a:extLst>
          </p:cNvPr>
          <p:cNvSpPr/>
          <p:nvPr/>
        </p:nvSpPr>
        <p:spPr>
          <a:xfrm>
            <a:off x="4002156" y="1762538"/>
            <a:ext cx="636104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16E6D7-DE46-40C7-BB29-68BD9A651E77}"/>
              </a:ext>
            </a:extLst>
          </p:cNvPr>
          <p:cNvSpPr/>
          <p:nvPr/>
        </p:nvSpPr>
        <p:spPr>
          <a:xfrm>
            <a:off x="6559824" y="1762537"/>
            <a:ext cx="636104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4C40D1-7F0E-46A1-84F3-68BAF0374DC4}"/>
              </a:ext>
            </a:extLst>
          </p:cNvPr>
          <p:cNvSpPr/>
          <p:nvPr/>
        </p:nvSpPr>
        <p:spPr>
          <a:xfrm>
            <a:off x="8912085" y="1762537"/>
            <a:ext cx="636104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332DCB-EBF8-4463-890C-D41A632B9A4B}"/>
              </a:ext>
            </a:extLst>
          </p:cNvPr>
          <p:cNvSpPr/>
          <p:nvPr/>
        </p:nvSpPr>
        <p:spPr>
          <a:xfrm>
            <a:off x="7222430" y="2534064"/>
            <a:ext cx="636104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B3015-DD70-417F-884E-9D0E6B695369}"/>
              </a:ext>
            </a:extLst>
          </p:cNvPr>
          <p:cNvSpPr/>
          <p:nvPr/>
        </p:nvSpPr>
        <p:spPr>
          <a:xfrm>
            <a:off x="9680708" y="2534064"/>
            <a:ext cx="636104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5"/>
    </mc:Choice>
    <mc:Fallback xmlns="">
      <p:transition spd="slow" advTm="64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FF72D4-5F48-4695-85E0-4CB86D4516E1}"/>
              </a:ext>
            </a:extLst>
          </p:cNvPr>
          <p:cNvSpPr txBox="1"/>
          <p:nvPr/>
        </p:nvSpPr>
        <p:spPr>
          <a:xfrm>
            <a:off x="1229276" y="53543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小结：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8D8562-BADD-4B60-B57A-DC40C889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5825" y="900673"/>
            <a:ext cx="2984911" cy="386452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C25A39DD-0899-4301-90AB-8E3560597747}"/>
              </a:ext>
            </a:extLst>
          </p:cNvPr>
          <p:cNvSpPr/>
          <p:nvPr/>
        </p:nvSpPr>
        <p:spPr>
          <a:xfrm>
            <a:off x="4213897" y="2419327"/>
            <a:ext cx="410819" cy="70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C68DD-498F-41AB-90F8-4769AA96932D}"/>
              </a:ext>
            </a:extLst>
          </p:cNvPr>
          <p:cNvSpPr txBox="1"/>
          <p:nvPr/>
        </p:nvSpPr>
        <p:spPr>
          <a:xfrm>
            <a:off x="4694149" y="2589145"/>
            <a:ext cx="207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柱效因子增大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FC2428-5ECB-4EF2-8E8C-5AB0C0EC8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1128" y="5280143"/>
            <a:ext cx="2694306" cy="152958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44F5BC6-7C73-491C-AE3A-0F30779829B7}"/>
              </a:ext>
            </a:extLst>
          </p:cNvPr>
          <p:cNvSpPr/>
          <p:nvPr/>
        </p:nvSpPr>
        <p:spPr>
          <a:xfrm>
            <a:off x="4213897" y="4631803"/>
            <a:ext cx="410819" cy="70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47767A-7644-4861-BF39-EE25EB7A1780}"/>
              </a:ext>
            </a:extLst>
          </p:cNvPr>
          <p:cNvSpPr txBox="1"/>
          <p:nvPr/>
        </p:nvSpPr>
        <p:spPr>
          <a:xfrm>
            <a:off x="4711176" y="4694814"/>
            <a:ext cx="24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选择因子增大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B88A37-40D0-4CBF-AD36-77634D776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7577" y="1283008"/>
            <a:ext cx="3278670" cy="130613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53388E9-8E2A-4A78-A3D1-CBAC7170B95D}"/>
              </a:ext>
            </a:extLst>
          </p:cNvPr>
          <p:cNvSpPr/>
          <p:nvPr/>
        </p:nvSpPr>
        <p:spPr>
          <a:xfrm>
            <a:off x="6264817" y="1544684"/>
            <a:ext cx="93398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097F69-81D2-4FED-9CBB-91A6AFD57E43}"/>
              </a:ext>
            </a:extLst>
          </p:cNvPr>
          <p:cNvSpPr txBox="1"/>
          <p:nvPr/>
        </p:nvSpPr>
        <p:spPr>
          <a:xfrm>
            <a:off x="5858888" y="1094306"/>
            <a:ext cx="21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容量因子增大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3B482E0-230B-4BC8-A443-EEDDC0F47D23}"/>
              </a:ext>
            </a:extLst>
          </p:cNvPr>
          <p:cNvSpPr/>
          <p:nvPr/>
        </p:nvSpPr>
        <p:spPr>
          <a:xfrm>
            <a:off x="3809705" y="3183288"/>
            <a:ext cx="1219200" cy="1261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8E1D12-EB29-48B4-B41E-C48183DDB9D3}"/>
              </a:ext>
            </a:extLst>
          </p:cNvPr>
          <p:cNvSpPr/>
          <p:nvPr/>
        </p:nvSpPr>
        <p:spPr>
          <a:xfrm>
            <a:off x="3809705" y="5336389"/>
            <a:ext cx="1219200" cy="570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3BD4602-5B79-4AD7-A78D-46D119554FAD}"/>
              </a:ext>
            </a:extLst>
          </p:cNvPr>
          <p:cNvSpPr/>
          <p:nvPr/>
        </p:nvSpPr>
        <p:spPr>
          <a:xfrm>
            <a:off x="9018288" y="1210354"/>
            <a:ext cx="1219200" cy="10941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05"/>
    </mc:Choice>
    <mc:Fallback xmlns="">
      <p:transition spd="slow" advTm="82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0B07F6F-BA4C-4CFE-A4DD-9D415787273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404814"/>
            <a:ext cx="8229600" cy="96678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）分离度究竟要多大？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07E9D79-E26E-4BF3-87B2-2BB27804DE4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38470" y="1500186"/>
            <a:ext cx="10098156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一般来说</a:t>
            </a:r>
            <a:r>
              <a:rPr lang="en-US" altLang="zh-CN" sz="3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应大于</a:t>
            </a:r>
            <a:r>
              <a:rPr lang="en-US" altLang="zh-CN" sz="3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1.5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 具体工作中应根据</a:t>
            </a: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定量要求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定量方法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来确定。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52"/>
    </mc:Choice>
    <mc:Fallback xmlns="">
      <p:transition spd="slow" advTm="64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907B4BA-9293-47B8-9F36-EAD8CBFB59F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063750" y="476250"/>
            <a:ext cx="8153400" cy="105568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）几个概念</a:t>
            </a:r>
            <a:r>
              <a:rPr lang="en-US" altLang="zh-CN" sz="3600" dirty="0">
                <a:latin typeface="MingLiU" panose="02020509000000000000" pitchFamily="49" charset="-120"/>
                <a:ea typeface="隶书" panose="02010509060101010101" pitchFamily="49" charset="-122"/>
              </a:rPr>
              <a:t>——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选择性因子</a:t>
            </a: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FEA92D2-0E2C-4F82-B42C-D6C58D5CEE0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424114" y="1557338"/>
            <a:ext cx="7908925" cy="37957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定义与相对保留值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baseline="-25000" dirty="0" err="1">
                <a:latin typeface="隶书" panose="02010509060101010101" pitchFamily="49" charset="-122"/>
                <a:ea typeface="隶书" panose="02010509060101010101" pitchFamily="49" charset="-122"/>
              </a:rPr>
              <a:t>i,s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基本相同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不同之处在于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选择性因子是两个相邻峰的调整保留值之比（后峰比前峰，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α≥1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），而不是被测物与标准物质的调整保留值之比（可小于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它是评价固定液选择性的指标。选择性因子越大，该柱对此相邻峰的分离越好。</a:t>
            </a:r>
            <a:r>
              <a:rPr lang="zh-CN" altLang="en-US" b="1" dirty="0"/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37"/>
    </mc:Choice>
    <mc:Fallback xmlns="">
      <p:transition spd="slow" advTm="68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48B4F3-A14A-46CC-AB32-0BF210D7C77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135188" y="476250"/>
            <a:ext cx="7829550" cy="10556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几个概念</a:t>
            </a:r>
            <a:r>
              <a:rPr lang="en-US" altLang="zh-CN" sz="4000" dirty="0">
                <a:latin typeface="MingLiU" panose="02020509000000000000" pitchFamily="49" charset="-120"/>
                <a:ea typeface="隶书" panose="02010509060101010101" pitchFamily="49" charset="-122"/>
              </a:rPr>
              <a:t>——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有效塔板数</a:t>
            </a: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3600" baseline="-30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有效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00EECF7-BB2D-41A8-9BD8-7F8C8A99CA5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16156" y="4230757"/>
            <a:ext cx="8971721" cy="2429289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在气相色谱中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，通常用有效塔板数</a:t>
            </a:r>
            <a:r>
              <a:rPr lang="en-US" altLang="zh-CN" b="1" i="1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有效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和有效塔板高度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有效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来评价柱子的分离效能，它扣除了死体积对分离的影响，更好地反映了柱子的实际分离效能。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柱效越高，该柱的分离能力越好。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8" name="Object 4">
                <a:extLst>
                  <a:ext uri="{FF2B5EF4-FFF2-40B4-BE49-F238E27FC236}">
                    <a16:creationId xmlns:a16="http://schemas.microsoft.com/office/drawing/2014/main" id="{1891AAD2-4511-45C6-B1C2-CAAA0E8EDAFF}"/>
                  </a:ext>
                </a:extLst>
              </p:cNvPr>
              <p:cNvSpPr txBox="1"/>
              <p:nvPr/>
            </p:nvSpPr>
            <p:spPr bwMode="auto">
              <a:xfrm>
                <a:off x="2135188" y="1604860"/>
                <a:ext cx="6408737" cy="1266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有效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=5.54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=5.54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468" name="Object 4">
                <a:extLst>
                  <a:ext uri="{FF2B5EF4-FFF2-40B4-BE49-F238E27FC236}">
                    <a16:creationId xmlns:a16="http://schemas.microsoft.com/office/drawing/2014/main" id="{1891AAD2-4511-45C6-B1C2-CAAA0E8E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8" y="1604860"/>
                <a:ext cx="6408737" cy="1266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281FFC-F6EA-40FF-B4BA-73E17AA86FC0}"/>
                  </a:ext>
                </a:extLst>
              </p:cNvPr>
              <p:cNvSpPr/>
              <p:nvPr/>
            </p:nvSpPr>
            <p:spPr>
              <a:xfrm>
                <a:off x="2135188" y="3024899"/>
                <a:ext cx="2327176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有效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有效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281FFC-F6EA-40FF-B4BA-73E17AA8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88" y="3024899"/>
                <a:ext cx="2327176" cy="96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1661C2A-CE6C-40C1-B07D-EE1FA6B37B5B}"/>
                  </a:ext>
                </a:extLst>
              </p:cNvPr>
              <p:cNvSpPr/>
              <p:nvPr/>
            </p:nvSpPr>
            <p:spPr>
              <a:xfrm>
                <a:off x="5339556" y="2983990"/>
                <a:ext cx="2945999" cy="922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有效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1661C2A-CE6C-40C1-B07D-EE1FA6B37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56" y="2983990"/>
                <a:ext cx="2945999" cy="922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05"/>
    </mc:Choice>
    <mc:Fallback xmlns="">
      <p:transition spd="slow" advTm="96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68" grpId="0"/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12D882B-21C5-4E62-BDB7-6F7EE0F67DB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04813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几个概念</a:t>
            </a:r>
            <a:r>
              <a:rPr lang="en-US" altLang="zh-CN" sz="4000">
                <a:latin typeface="MingLiU" panose="02020509000000000000" pitchFamily="49" charset="-120"/>
                <a:ea typeface="隶书" panose="02010509060101010101" pitchFamily="49" charset="-122"/>
              </a:rPr>
              <a:t>——</a:t>
            </a:r>
            <a:r>
              <a:rPr lang="zh-CN" altLang="en-US" sz="36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分离度</a:t>
            </a:r>
            <a:r>
              <a:rPr lang="en-US" altLang="zh-CN" sz="36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B9EB939-ABEC-45CB-9342-D0BF94E5AEE9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828800" y="1981200"/>
            <a:ext cx="4191000" cy="3886200"/>
          </a:xfrm>
        </p:spPr>
        <p:txBody>
          <a:bodyPr/>
          <a:lstStyle/>
          <a:p>
            <a:pPr algn="just" eaLnBrk="1" hangingPunct="1"/>
            <a:endParaRPr lang="en-US" altLang="zh-CN" b="1">
              <a:solidFill>
                <a:schemeClr val="tx2"/>
              </a:solidFill>
            </a:endParaRPr>
          </a:p>
          <a:p>
            <a:pPr algn="just" eaLnBrk="1" hangingPunct="1"/>
            <a:endParaRPr lang="en-US" altLang="zh-CN" b="1">
              <a:solidFill>
                <a:schemeClr val="tx2"/>
              </a:solidFill>
            </a:endParaRPr>
          </a:p>
          <a:p>
            <a:pPr algn="just" eaLnBrk="1" hangingPunct="1"/>
            <a:endParaRPr lang="en-US" altLang="zh-CN"/>
          </a:p>
          <a:p>
            <a:pPr algn="just" eaLnBrk="1" hangingPunct="1"/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E3F024C7-5519-4B06-8762-E8B05466CF92}"/>
                  </a:ext>
                </a:extLst>
              </p:cNvPr>
              <p:cNvSpPr txBox="1"/>
              <p:nvPr/>
            </p:nvSpPr>
            <p:spPr bwMode="auto">
              <a:xfrm>
                <a:off x="7032625" y="1700213"/>
                <a:ext cx="3118540" cy="1179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E3F024C7-5519-4B06-8762-E8B05466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625" y="1700213"/>
                <a:ext cx="3118540" cy="1179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3" name="Object 5">
                <a:extLst>
                  <a:ext uri="{FF2B5EF4-FFF2-40B4-BE49-F238E27FC236}">
                    <a16:creationId xmlns:a16="http://schemas.microsoft.com/office/drawing/2014/main" id="{F4F1FD2C-E921-42BF-A50A-233219EED5D5}"/>
                  </a:ext>
                </a:extLst>
              </p:cNvPr>
              <p:cNvSpPr txBox="1"/>
              <p:nvPr/>
            </p:nvSpPr>
            <p:spPr bwMode="auto">
              <a:xfrm>
                <a:off x="6669087" y="2987676"/>
                <a:ext cx="3902075" cy="1236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1/2(1)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1/2(2)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493" name="Object 5">
                <a:extLst>
                  <a:ext uri="{FF2B5EF4-FFF2-40B4-BE49-F238E27FC236}">
                    <a16:creationId xmlns:a16="http://schemas.microsoft.com/office/drawing/2014/main" id="{F4F1FD2C-E921-42BF-A50A-233219EE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9087" y="2987676"/>
                <a:ext cx="3902075" cy="1236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EC763A1B-0A08-4C98-AB7E-493FB425F10C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25869405"/>
              </p:ext>
            </p:extLst>
          </p:nvPr>
        </p:nvGraphicFramePr>
        <p:xfrm>
          <a:off x="2276475" y="1755775"/>
          <a:ext cx="4032250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MP 图像" r:id="rId8" imgW="3726503" imgH="2956816" progId="Paint.Picture">
                  <p:embed/>
                </p:oleObj>
              </mc:Choice>
              <mc:Fallback>
                <p:oleObj name="BMP 图像" r:id="rId8" imgW="3726503" imgH="2956816" progId="Paint.Picture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EC763A1B-0A08-4C98-AB7E-493FB425F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755775"/>
                        <a:ext cx="4032250" cy="3201988"/>
                      </a:xfrm>
                      <a:prstGeom prst="rect">
                        <a:avLst/>
                      </a:prstGeom>
                      <a:noFill/>
                      <a:ln w="25400" cap="sq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>
            <a:extLst>
              <a:ext uri="{FF2B5EF4-FFF2-40B4-BE49-F238E27FC236}">
                <a16:creationId xmlns:a16="http://schemas.microsoft.com/office/drawing/2014/main" id="{5CE4A559-1B1F-4D11-B5F5-9EF895A6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5060951"/>
            <a:ext cx="80645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R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越大，说明两组分分离得越好。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由于该定义综合了色谱动力学和热力学因素，可作为色谱柱的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总分离效能指标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8B8AFD-E08A-4092-84DD-6A4DA2FE05B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57624" y="4388514"/>
            <a:ext cx="2048702" cy="420949"/>
          </a:xfrm>
          <a:prstGeom prst="rect">
            <a:avLst/>
          </a:prstGeom>
          <a:blipFill>
            <a:blip r:embed="rId10"/>
            <a:stretch>
              <a:fillRect b="-33333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18"/>
    </mc:Choice>
    <mc:Fallback xmlns="">
      <p:transition spd="slow" advTm="107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3493" grpId="0" animBg="1"/>
      <p:bldP spid="6349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422A49A-F68C-47F3-9954-060CD679BCD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56370" y="210787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色谱分离基本方程（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Purnell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方程）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F49732AD-5072-4259-92E0-3B1FA53D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96" y="1337125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公式推导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97F7CF-A6F0-46D5-A591-1889FB13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1" y="3379896"/>
            <a:ext cx="1685925" cy="847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DC0604-41F8-4800-922B-84ED5CBA8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16" y="2213876"/>
            <a:ext cx="3009900" cy="952500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A3BED49A-A33A-442B-9173-6E272501C5F0}"/>
              </a:ext>
            </a:extLst>
          </p:cNvPr>
          <p:cNvSpPr/>
          <p:nvPr/>
        </p:nvSpPr>
        <p:spPr>
          <a:xfrm>
            <a:off x="4005816" y="2483750"/>
            <a:ext cx="149294" cy="152241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7CA7AF4-49FC-418A-A576-4501D7AECA73}"/>
              </a:ext>
            </a:extLst>
          </p:cNvPr>
          <p:cNvSpPr/>
          <p:nvPr/>
        </p:nvSpPr>
        <p:spPr>
          <a:xfrm>
            <a:off x="4526170" y="3053249"/>
            <a:ext cx="728870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703A8-2AF2-4B04-BC64-BFE92961F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100" y="2851258"/>
            <a:ext cx="1638300" cy="952500"/>
          </a:xfrm>
          <a:prstGeom prst="rect">
            <a:avLst/>
          </a:prstGeom>
        </p:spPr>
      </p:pic>
      <p:sp>
        <p:nvSpPr>
          <p:cNvPr id="11" name="右大括号 10">
            <a:extLst>
              <a:ext uri="{FF2B5EF4-FFF2-40B4-BE49-F238E27FC236}">
                <a16:creationId xmlns:a16="http://schemas.microsoft.com/office/drawing/2014/main" id="{6065BB12-2444-48DE-B8CE-8958E0EA0560}"/>
              </a:ext>
            </a:extLst>
          </p:cNvPr>
          <p:cNvSpPr/>
          <p:nvPr/>
        </p:nvSpPr>
        <p:spPr>
          <a:xfrm>
            <a:off x="7523147" y="3093845"/>
            <a:ext cx="371059" cy="238441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CC5F862-A640-4206-8F5B-8F99248118BD}"/>
              </a:ext>
            </a:extLst>
          </p:cNvPr>
          <p:cNvSpPr/>
          <p:nvPr/>
        </p:nvSpPr>
        <p:spPr>
          <a:xfrm>
            <a:off x="8254915" y="4104244"/>
            <a:ext cx="728870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226E8-FDC7-4B49-BE4D-63467DC69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272" y="4010203"/>
            <a:ext cx="2371725" cy="571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2FF3F-6A84-4B8D-8467-F4BC06C63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96" y="5478263"/>
            <a:ext cx="1371600" cy="1028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9B0E4C-3613-4BFA-84AD-27120FEB6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711" y="4487663"/>
            <a:ext cx="2400300" cy="990600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9A505DD9-829B-4816-B395-342AACA60F4F}"/>
              </a:ext>
            </a:extLst>
          </p:cNvPr>
          <p:cNvSpPr/>
          <p:nvPr/>
        </p:nvSpPr>
        <p:spPr>
          <a:xfrm>
            <a:off x="3862062" y="4886554"/>
            <a:ext cx="149294" cy="152241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18B623-8283-40D6-B788-7AF68DF59D39}"/>
              </a:ext>
            </a:extLst>
          </p:cNvPr>
          <p:cNvSpPr/>
          <p:nvPr/>
        </p:nvSpPr>
        <p:spPr>
          <a:xfrm>
            <a:off x="4512504" y="5478263"/>
            <a:ext cx="728870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1A23F86-3FCF-450E-9FA6-EEBDECCE2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797" y="5097263"/>
            <a:ext cx="2038350" cy="895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31"/>
    </mc:Choice>
    <mc:Fallback xmlns="">
      <p:transition spd="slow" advTm="148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5" grpId="0" animBg="1"/>
      <p:bldP spid="6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938719-A15E-4F00-8211-04146EE7721B}"/>
                  </a:ext>
                </a:extLst>
              </p:cNvPr>
              <p:cNvSpPr/>
              <p:nvPr/>
            </p:nvSpPr>
            <p:spPr>
              <a:xfrm>
                <a:off x="782562" y="272471"/>
                <a:ext cx="3895810" cy="89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938719-A15E-4F00-8211-04146EE77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2" y="272471"/>
                <a:ext cx="3895810" cy="899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CCBFB6-3F39-4397-98FA-42F855699934}"/>
                  </a:ext>
                </a:extLst>
              </p:cNvPr>
              <p:cNvSpPr/>
              <p:nvPr/>
            </p:nvSpPr>
            <p:spPr>
              <a:xfrm>
                <a:off x="6214262" y="809423"/>
                <a:ext cx="2257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CCBFB6-3F39-4397-98FA-42F855699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262" y="809423"/>
                <a:ext cx="225728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34B939-0015-44F7-A06A-EBF517A23F25}"/>
                  </a:ext>
                </a:extLst>
              </p:cNvPr>
              <p:cNvSpPr/>
              <p:nvPr/>
            </p:nvSpPr>
            <p:spPr>
              <a:xfrm>
                <a:off x="857849" y="2704955"/>
                <a:ext cx="3699075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34B939-0015-44F7-A06A-EBF517A23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49" y="2704955"/>
                <a:ext cx="3699075" cy="461729"/>
              </a:xfrm>
              <a:prstGeom prst="rect">
                <a:avLst/>
              </a:prstGeom>
              <a:blipFill>
                <a:blip r:embed="rId7"/>
                <a:stretch>
                  <a:fillRect l="-131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11F169-56F9-4D6B-8DA7-7DE1CD49E1C6}"/>
                  </a:ext>
                </a:extLst>
              </p:cNvPr>
              <p:cNvSpPr/>
              <p:nvPr/>
            </p:nvSpPr>
            <p:spPr>
              <a:xfrm>
                <a:off x="6167497" y="1456603"/>
                <a:ext cx="3880485" cy="89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11F169-56F9-4D6B-8DA7-7DE1CD49E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97" y="1456603"/>
                <a:ext cx="3880485" cy="8990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1FCCBC-1476-4446-93ED-442D8C93AEF9}"/>
                  </a:ext>
                </a:extLst>
              </p:cNvPr>
              <p:cNvSpPr/>
              <p:nvPr/>
            </p:nvSpPr>
            <p:spPr>
              <a:xfrm>
                <a:off x="6533445" y="3903800"/>
                <a:ext cx="5269007" cy="1017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1FCCBC-1476-4446-93ED-442D8C93A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45" y="3903800"/>
                <a:ext cx="5269007" cy="1017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7AB072C-C677-4265-AF36-981BC9CE8D73}"/>
                  </a:ext>
                </a:extLst>
              </p:cNvPr>
              <p:cNvSpPr/>
              <p:nvPr/>
            </p:nvSpPr>
            <p:spPr>
              <a:xfrm>
                <a:off x="5540938" y="5741645"/>
                <a:ext cx="4086375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理论</m:t>
                              </m:r>
                            </m:sub>
                          </m:sSub>
                        </m:e>
                      </m:ra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7AB072C-C677-4265-AF36-981BC9CE8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38" y="5741645"/>
                <a:ext cx="4086375" cy="799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39CCB7D0-0A63-4577-9D2D-12EAC072CB5C}"/>
                  </a:ext>
                </a:extLst>
              </p:cNvPr>
              <p:cNvSpPr txBox="1"/>
              <p:nvPr/>
            </p:nvSpPr>
            <p:spPr bwMode="auto">
              <a:xfrm>
                <a:off x="857849" y="1378922"/>
                <a:ext cx="3118540" cy="1179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39CCB7D0-0A63-4577-9D2D-12EAC07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849" y="1378922"/>
                <a:ext cx="3118540" cy="11795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36C0BA58-1E8A-4C16-930A-19B0149BD9C7}"/>
              </a:ext>
            </a:extLst>
          </p:cNvPr>
          <p:cNvSpPr/>
          <p:nvPr/>
        </p:nvSpPr>
        <p:spPr>
          <a:xfrm>
            <a:off x="4678372" y="809423"/>
            <a:ext cx="257521" cy="221135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F12226B-C28D-4CCE-92D2-BFC6009223A2}"/>
              </a:ext>
            </a:extLst>
          </p:cNvPr>
          <p:cNvSpPr/>
          <p:nvPr/>
        </p:nvSpPr>
        <p:spPr>
          <a:xfrm>
            <a:off x="5324389" y="1723391"/>
            <a:ext cx="728870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9803AF-E4EB-4FF7-B93A-7AA9CB80E4CA}"/>
                  </a:ext>
                </a:extLst>
              </p:cNvPr>
              <p:cNvSpPr/>
              <p:nvPr/>
            </p:nvSpPr>
            <p:spPr>
              <a:xfrm>
                <a:off x="6348896" y="3455822"/>
                <a:ext cx="2542182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9803AF-E4EB-4FF7-B93A-7AA9CB80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96" y="3455822"/>
                <a:ext cx="2542182" cy="461729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7B8648A1-165E-4218-BDAB-415B410454AE}"/>
              </a:ext>
            </a:extLst>
          </p:cNvPr>
          <p:cNvSpPr/>
          <p:nvPr/>
        </p:nvSpPr>
        <p:spPr>
          <a:xfrm>
            <a:off x="10162220" y="912770"/>
            <a:ext cx="295772" cy="108766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36945C4-CBDF-415E-8246-085EDFE03E25}"/>
                  </a:ext>
                </a:extLst>
              </p:cNvPr>
              <p:cNvSpPr/>
              <p:nvPr/>
            </p:nvSpPr>
            <p:spPr>
              <a:xfrm>
                <a:off x="769146" y="3513309"/>
                <a:ext cx="4850880" cy="89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36945C4-CBDF-415E-8246-085EDFE0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6" y="3513309"/>
                <a:ext cx="4850880" cy="8990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E2ABF0B9-0F0D-432C-A2B2-58600C02E539}"/>
              </a:ext>
            </a:extLst>
          </p:cNvPr>
          <p:cNvSpPr/>
          <p:nvPr/>
        </p:nvSpPr>
        <p:spPr>
          <a:xfrm>
            <a:off x="314044" y="3770214"/>
            <a:ext cx="455102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A2F7BC-0DB2-49F2-B68F-675C8B972106}"/>
                  </a:ext>
                </a:extLst>
              </p:cNvPr>
              <p:cNvSpPr/>
              <p:nvPr/>
            </p:nvSpPr>
            <p:spPr>
              <a:xfrm>
                <a:off x="782562" y="4700076"/>
                <a:ext cx="3332002" cy="511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母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除以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A2F7BC-0DB2-49F2-B68F-675C8B972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2" y="4700076"/>
                <a:ext cx="3332002" cy="511294"/>
              </a:xfrm>
              <a:prstGeom prst="rect">
                <a:avLst/>
              </a:prstGeom>
              <a:blipFill>
                <a:blip r:embed="rId14"/>
                <a:stretch>
                  <a:fillRect l="-1463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79293DE4-7BD5-428B-ABC2-BE61AE5A245E}"/>
              </a:ext>
            </a:extLst>
          </p:cNvPr>
          <p:cNvSpPr/>
          <p:nvPr/>
        </p:nvSpPr>
        <p:spPr>
          <a:xfrm>
            <a:off x="5540938" y="3904723"/>
            <a:ext cx="295772" cy="108766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14EBFE5-0A6E-44E4-82FA-2DF0174F7EB4}"/>
              </a:ext>
            </a:extLst>
          </p:cNvPr>
          <p:cNvSpPr/>
          <p:nvPr/>
        </p:nvSpPr>
        <p:spPr>
          <a:xfrm>
            <a:off x="6053259" y="4256846"/>
            <a:ext cx="480186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6F15E7A6-662F-4AA5-BAAD-405FDF5218D7}"/>
              </a:ext>
            </a:extLst>
          </p:cNvPr>
          <p:cNvSpPr/>
          <p:nvPr/>
        </p:nvSpPr>
        <p:spPr>
          <a:xfrm>
            <a:off x="11726947" y="3612410"/>
            <a:ext cx="151009" cy="108766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B9C02EA-69A1-4DEA-840D-ADFD25745398}"/>
                  </a:ext>
                </a:extLst>
              </p:cNvPr>
              <p:cNvSpPr/>
              <p:nvPr/>
            </p:nvSpPr>
            <p:spPr>
              <a:xfrm>
                <a:off x="820753" y="5544807"/>
                <a:ext cx="3192732" cy="108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B9C02EA-69A1-4DEA-840D-ADFD25745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3" y="5544807"/>
                <a:ext cx="3192732" cy="1080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9A3ABCED-6129-49CF-80DB-425BC1AE07C3}"/>
              </a:ext>
            </a:extLst>
          </p:cNvPr>
          <p:cNvSpPr/>
          <p:nvPr/>
        </p:nvSpPr>
        <p:spPr>
          <a:xfrm>
            <a:off x="4374745" y="6015176"/>
            <a:ext cx="943948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45B0D12-608E-4D08-8AB7-AAA64A86A89C}"/>
              </a:ext>
            </a:extLst>
          </p:cNvPr>
          <p:cNvSpPr/>
          <p:nvPr/>
        </p:nvSpPr>
        <p:spPr>
          <a:xfrm>
            <a:off x="302073" y="5987488"/>
            <a:ext cx="455102" cy="383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90"/>
    </mc:Choice>
    <mc:Fallback xmlns="">
      <p:transition spd="slow" advTm="189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 animBg="1"/>
      <p:bldP spid="10" grpId="0" animBg="1"/>
      <p:bldP spid="11" grpId="0" animBg="1"/>
      <p:bldP spid="8" grpId="0"/>
      <p:bldP spid="13" grpId="0" animBg="1"/>
      <p:bldP spid="14" grpId="0"/>
      <p:bldP spid="15" grpId="0" animBg="1"/>
      <p:bldP spid="12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0AA5356-02E2-4080-9CFE-9735B083C07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9747" y="394683"/>
            <a:ext cx="8382000" cy="105568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）色谱分离基本方程的启示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732B278-CA50-47F8-8D15-BD161452425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68766" y="3015734"/>
            <a:ext cx="8959267" cy="30448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 要改善物质对的分离（提高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），即提高两相邻物质的分离度，可以采取以下措施：</a:t>
            </a:r>
          </a:p>
          <a:p>
            <a:pPr lvl="1" algn="just"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提高柱效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</a:p>
          <a:p>
            <a:pPr lvl="1" algn="just"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提高选择性因子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α</a:t>
            </a:r>
          </a:p>
          <a:p>
            <a:pPr lvl="1" algn="just"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增大容量因子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1D0C000F-97CE-49A5-8CA6-79F56B2B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Object 5">
                <a:extLst>
                  <a:ext uri="{FF2B5EF4-FFF2-40B4-BE49-F238E27FC236}">
                    <a16:creationId xmlns:a16="http://schemas.microsoft.com/office/drawing/2014/main" id="{E77BCBF1-7F10-4122-81AF-70F483EBB6D7}"/>
                  </a:ext>
                </a:extLst>
              </p:cNvPr>
              <p:cNvSpPr txBox="1"/>
              <p:nvPr/>
            </p:nvSpPr>
            <p:spPr bwMode="auto">
              <a:xfrm>
                <a:off x="1987827" y="1744525"/>
                <a:ext cx="4108173" cy="993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565" name="Object 5">
                <a:extLst>
                  <a:ext uri="{FF2B5EF4-FFF2-40B4-BE49-F238E27FC236}">
                    <a16:creationId xmlns:a16="http://schemas.microsoft.com/office/drawing/2014/main" id="{E77BCBF1-7F10-4122-81AF-70F483EB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7827" y="1744525"/>
                <a:ext cx="4108173" cy="993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5044FB-23FF-4C0D-AB28-8CA868684290}"/>
              </a:ext>
            </a:extLst>
          </p:cNvPr>
          <p:cNvSpPr/>
          <p:nvPr/>
        </p:nvSpPr>
        <p:spPr>
          <a:xfrm>
            <a:off x="2637072" y="1589088"/>
            <a:ext cx="503802" cy="1149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0AF24-13F2-4380-9BC0-49ED02410612}"/>
              </a:ext>
            </a:extLst>
          </p:cNvPr>
          <p:cNvSpPr/>
          <p:nvPr/>
        </p:nvSpPr>
        <p:spPr>
          <a:xfrm>
            <a:off x="3286317" y="1589088"/>
            <a:ext cx="1086900" cy="1149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3EC15A-D20F-492A-88EB-A4337D1249EE}"/>
              </a:ext>
            </a:extLst>
          </p:cNvPr>
          <p:cNvSpPr/>
          <p:nvPr/>
        </p:nvSpPr>
        <p:spPr>
          <a:xfrm>
            <a:off x="4544887" y="1589088"/>
            <a:ext cx="1086900" cy="1149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77"/>
    </mc:Choice>
    <mc:Fallback xmlns="">
      <p:transition spd="slow" advTm="42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 autoUpdateAnimBg="0"/>
      <p:bldP spid="66565" grpId="0" animBg="1"/>
      <p:bldP spid="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EE2CBDE-9E02-40B0-BD1C-C14BF0C4C49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60663" y="260350"/>
            <a:ext cx="7543800" cy="1055688"/>
          </a:xfrm>
        </p:spPr>
        <p:txBody>
          <a:bodyPr/>
          <a:lstStyle/>
          <a:p>
            <a:pPr eaLnBrk="1" hangingPunct="1"/>
            <a:r>
              <a:rPr lang="en-US" altLang="zh-CN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的影响，如何提高</a:t>
            </a:r>
            <a:r>
              <a:rPr lang="en-US" altLang="zh-CN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09B5621-32CC-490D-90D4-432A435EB08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5274" y="1316038"/>
            <a:ext cx="8641452" cy="48958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分离度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与理论塔板数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的平方根成正比关系，增加塔板数，有利于提高分离度。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增加柱长可增加</a:t>
            </a:r>
            <a:r>
              <a:rPr lang="en-US" altLang="zh-CN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，改善分离，但分析时间将大大延长，峰产生扩展。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减小塔板高度</a:t>
            </a:r>
            <a:r>
              <a:rPr lang="en-US" altLang="zh-CN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根据</a:t>
            </a:r>
            <a:r>
              <a:rPr lang="zh-CN" altLang="en-US" sz="28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速率方程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的启示制备一根性能优良的色谱柱是十分重要的。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根据</a:t>
            </a:r>
            <a:r>
              <a:rPr lang="zh-CN" altLang="en-US" sz="28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速率方程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选择合适的色谱条件同样有效。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71"/>
    </mc:Choice>
    <mc:Fallback xmlns="">
      <p:transition spd="slow" advTm="7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437AF43-AB69-49B1-839B-9E1AE148559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711450" y="333375"/>
            <a:ext cx="6959600" cy="1055688"/>
          </a:xfrm>
        </p:spPr>
        <p:txBody>
          <a:bodyPr/>
          <a:lstStyle/>
          <a:p>
            <a:pPr eaLnBrk="1" hangingPunct="1"/>
            <a:r>
              <a:rPr lang="en-US" altLang="zh-CN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的影响，如何改变</a:t>
            </a:r>
            <a:r>
              <a:rPr lang="en-US" altLang="zh-CN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40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8911B38-DE2E-47FC-8A4D-80C45CF332A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274" y="1389063"/>
            <a:ext cx="8912776" cy="203993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分离度与容量因子有关，容量因子大，分离好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Adobe Caslon Pro" panose="0205050205050A020403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Adobe Caslon Pro" panose="0205050205050A020403" pitchFamily="18" charset="0"/>
                <a:ea typeface="隶书" panose="02010509060101010101" pitchFamily="49" charset="-122"/>
              </a:rPr>
              <a:t>k         1        3         5         7         9      10       20     ∞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Adobe Caslon Pro" panose="0205050205050A020403" pitchFamily="18" charset="0"/>
                <a:ea typeface="隶书" panose="02010509060101010101" pitchFamily="49" charset="-122"/>
              </a:rPr>
              <a:t> k/k+1  </a:t>
            </a:r>
            <a:r>
              <a:rPr lang="en-US" altLang="zh-CN" sz="2600" b="1" dirty="0">
                <a:latin typeface="Adobe Caslon Pro" panose="0205050205050A020403" pitchFamily="18" charset="0"/>
                <a:ea typeface="隶书" panose="02010509060101010101" pitchFamily="49" charset="-122"/>
              </a:rPr>
              <a:t>0.50   0.75   0.83   0.88   0.90   0.91    0.95  1.00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138946E-A6CC-49FA-9A3A-F6BACE33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616325"/>
              </p:ext>
            </p:extLst>
          </p:nvPr>
        </p:nvGraphicFramePr>
        <p:xfrm>
          <a:off x="6854274" y="3428999"/>
          <a:ext cx="5102776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963D304-1F32-45D9-8294-F31AE6F5DA3C}"/>
              </a:ext>
            </a:extLst>
          </p:cNvPr>
          <p:cNvSpPr/>
          <p:nvPr/>
        </p:nvSpPr>
        <p:spPr>
          <a:xfrm>
            <a:off x="758274" y="3632627"/>
            <a:ext cx="6096000" cy="17041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当容量因子大于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k/(k+1)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的改变不大，而分析时间将大大延长。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algn="just">
              <a:lnSpc>
                <a:spcPct val="12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因此，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的最佳范围是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1&lt;k&lt;10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72"/>
    </mc:Choice>
    <mc:Fallback xmlns="">
      <p:transition spd="slow" advTm="58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Graphic spid="4" grpId="0">
        <p:bldAsOne/>
      </p:bldGraphic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5.1|9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3|3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15.6|23.2|1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5.7|23.9|37|1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.8|1.1|16.3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.8|22.6|1.5|3.9|2|18.8|1.5|1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8.2|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0.1|6.6|27.9|3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3|30.3|19.8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.7|67.9|10.5|7.5|7.7|0.9|9.4|0.6|5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9|12.7|4.4|2.9|9.1|6.5|1.9|12.8|11.6|2.6|28.9|4.9|1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6.6|2.3|2.5|1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7.4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.4|1.1|19.2|4.5|12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941</Words>
  <Application>Microsoft Macintosh PowerPoint</Application>
  <PresentationFormat>宽屏</PresentationFormat>
  <Paragraphs>130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楷体_GB2312</vt:lpstr>
      <vt:lpstr>隶书</vt:lpstr>
      <vt:lpstr>Adobe Caslon Pro</vt:lpstr>
      <vt:lpstr>MingLiU</vt:lpstr>
      <vt:lpstr>Arial</vt:lpstr>
      <vt:lpstr>Cambria Math</vt:lpstr>
      <vt:lpstr>Times New Roman</vt:lpstr>
      <vt:lpstr>Wingdings</vt:lpstr>
      <vt:lpstr>Office 主题​​</vt:lpstr>
      <vt:lpstr>BMP 图像</vt:lpstr>
      <vt:lpstr>3. 色谱分离基本方程</vt:lpstr>
      <vt:lpstr>（1）几个概念——选择性因子α</vt:lpstr>
      <vt:lpstr>几个概念——有效塔板数n有效</vt:lpstr>
      <vt:lpstr>几个概念——分离度R</vt:lpstr>
      <vt:lpstr>(2) 色谱分离基本方程（Purnell方程）</vt:lpstr>
      <vt:lpstr>PowerPoint 演示文稿</vt:lpstr>
      <vt:lpstr>（3）色谱分离基本方程的启示</vt:lpstr>
      <vt:lpstr>n的影响，如何提高n？</vt:lpstr>
      <vt:lpstr>k的影响，如何改变k？</vt:lpstr>
      <vt:lpstr>PowerPoint 演示文稿</vt:lpstr>
      <vt:lpstr>α的影响，如何改变α？</vt:lpstr>
      <vt:lpstr>PowerPoint 演示文稿</vt:lpstr>
      <vt:lpstr>PowerPoint 演示文稿</vt:lpstr>
      <vt:lpstr>PowerPoint 演示文稿</vt:lpstr>
      <vt:lpstr>（4）分离度究竟要多大？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色谱分离基本方程</dc:title>
  <dc:creator>hp</dc:creator>
  <cp:lastModifiedBy>刘 照清</cp:lastModifiedBy>
  <cp:revision>39</cp:revision>
  <dcterms:created xsi:type="dcterms:W3CDTF">2020-02-20T11:54:50Z</dcterms:created>
  <dcterms:modified xsi:type="dcterms:W3CDTF">2020-04-28T09:34:47Z</dcterms:modified>
</cp:coreProperties>
</file>