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01" r:id="rId3"/>
    <p:sldId id="406" r:id="rId4"/>
    <p:sldId id="402" r:id="rId5"/>
    <p:sldId id="403" r:id="rId6"/>
    <p:sldId id="407" r:id="rId7"/>
    <p:sldId id="404" r:id="rId8"/>
    <p:sldId id="4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2B881-291D-4DDE-A318-96CA3B53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39557-9BAA-4955-9A77-785321A7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F8A15-4D56-438D-A69B-C789AEC5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B8D76-E462-446F-B8DA-EE9C19A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E40A-5BD9-45F0-B3F9-45A44FD1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9166-9D22-4FCD-9CD2-14A27B89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ED9BA-E520-43F6-9DC0-8C814B8B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E1CEA-C6F6-473F-BEA4-E2C2D262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835EA-5E28-4A80-9DB7-3D8B54C9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109CD-E8F1-483A-AC18-779318A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32C696-9E88-4662-B35A-82A6F249E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857F4-B144-486A-B4FB-8795D54CA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35290-10B4-49AC-9850-10B5EF64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F0215-765B-4518-88D0-FAD5A915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2460F-36DD-4AFD-8A64-6C77056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937DB-AA37-46E8-92AF-18098609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874EB-C3E1-496F-B877-A69232A2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2420-8144-4232-8CD4-235B2464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C3BA1-AC62-4B83-A747-CCBFA8A7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4DAA9-9C65-4D87-8E29-965F4BE2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7CA06-079B-451A-8C8F-9B93457B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A5893-5384-4E80-85ED-CEC63C12E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2DB1A-0774-47E8-B749-48578FFE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D3A71-919C-463D-BE58-22578938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EBC46-B4E3-4B33-BCA7-C8B4B8DC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CD4CD-A425-4773-A6DB-761EB039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6E725-C7C4-41CF-9A23-C6725D07C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7D63B-5058-4492-A93F-36BB6F690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A8B09-39BE-4833-8710-CB499122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F723D-A48B-48AD-B92B-57F7074A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DBF49-B35A-4305-84DE-1FBABE08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5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ACFA-A1D6-4C9F-911C-3EF7B496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E28FE-2813-413E-A0D8-B3E0E7EC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4CDAB-8C3B-4FC5-A744-3E8502B4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4D5FD-2A3B-422D-951B-A4B2C1748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3411C0-C0A5-4B08-AC71-054FEE2EF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98DBC6-AC6B-4C55-932E-9EFEF34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82EA61-2E6F-4420-A34F-162852F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0CECD-D282-49AB-AEEA-C473178C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13A8-629D-437B-942C-D21FD5DB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5379D5-9A19-4949-8B5A-30288BF3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7E671-B927-4F23-9CE7-C04525A2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78D15-3024-47E1-BDC8-9AF10D4A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F0DC9-66AE-41E6-8550-9A38BD2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64B74-02F2-4927-8F8E-292423B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D5351-68CA-4CA5-80FD-AC81AB0E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0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D8662-DF13-4727-9E12-2E195CF6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A861D-8A2D-4F30-BA0D-32DD15A5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68CC0-1CFA-43B1-98F4-2CC3ADBD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C8777-57E6-4D06-ABFD-1AFD373F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5CA89-2CFD-4737-8CF5-DB14D0E1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0F34E-6B98-4D70-80F9-BBDBDCE3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16DC5-27C0-49DF-9EB2-54DAD124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17897-C74A-4863-952E-58C8D538F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F61F7-354F-45A5-9545-35BA03A11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0A0B9-1C1A-4F06-9B24-5B9AE4CE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0DDBF-5579-40DC-9653-4490C925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06AB5-E704-4C8F-BE89-110E68A8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B842E-CEAF-4E6D-8BB7-AB497507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7C1A5-3937-4357-B1F1-A12626C6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1286-3FDB-475E-AF09-21563C576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750F-923D-4444-80E8-94DEA5961AC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609E-2D84-4274-8168-147B051E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39C53-F6C3-4A37-B4AF-020A9E367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778D-1F36-4471-BC38-229206FCA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7A50EB5-F775-4F8A-87FD-C849EBE04CB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7409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z="46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600" dirty="0">
                <a:latin typeface="隶书" panose="02010509060101010101" pitchFamily="49" charset="-122"/>
                <a:ea typeface="隶书" panose="02010509060101010101" pitchFamily="49" charset="-122"/>
              </a:rPr>
              <a:t>、色谱分析法动力学理论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4659ED8-60CB-4F22-A004-8EB9D03EBC5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98374" y="1669774"/>
            <a:ext cx="8478078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研究理论的目的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解决色谱峰的分离问题</a:t>
            </a:r>
            <a:endParaRPr lang="zh-CN" altLang="en-US" sz="3200" b="1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三个色谱基本理论问题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色谱热力学问题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发展高选择性色谱柱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色谱动力学问题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发展高效能色谱柱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分离条件的最优化问题</a:t>
            </a:r>
            <a:r>
              <a:rPr lang="en-US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分离条件优化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15"/>
    </mc:Choice>
    <mc:Fallback xmlns="">
      <p:transition spd="slow" advTm="84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A0C01A0-7982-46B8-9E77-E61C5848D2C1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2870" y="201406"/>
            <a:ext cx="8229600" cy="1143000"/>
          </a:xfrm>
        </p:spPr>
        <p:txBody>
          <a:bodyPr/>
          <a:lstStyle/>
          <a:p>
            <a:pPr marL="838200" indent="-838200"/>
            <a:r>
              <a:rPr lang="zh-CN" altLang="en-US" sz="4000" dirty="0">
                <a:ea typeface="隶书" panose="02010509060101010101" pitchFamily="49" charset="-122"/>
              </a:rPr>
              <a:t>（</a:t>
            </a:r>
            <a:r>
              <a:rPr lang="en-US" altLang="zh-CN" sz="4000" dirty="0">
                <a:ea typeface="隶书" panose="02010509060101010101" pitchFamily="49" charset="-122"/>
              </a:rPr>
              <a:t>1</a:t>
            </a:r>
            <a:r>
              <a:rPr lang="zh-CN" altLang="en-US" sz="4000" dirty="0">
                <a:ea typeface="隶书" panose="02010509060101010101" pitchFamily="49" charset="-122"/>
              </a:rPr>
              <a:t>）塔板理论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399F54B-2708-4BA7-A76C-15C327E03938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16835" y="1341438"/>
            <a:ext cx="5795066" cy="520513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塔板理论将色谱柱比作精馏塔，通过概率论</a:t>
            </a: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推导流出曲线方程</a:t>
            </a:r>
            <a:endParaRPr lang="en-US" altLang="zh-CN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00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塔板理论的假设</a:t>
            </a:r>
            <a:endParaRPr lang="en-US" altLang="zh-CN" b="1" dirty="0">
              <a:solidFill>
                <a:srgbClr val="00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色谱柱有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块塔板构成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，组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分瞬间在每块塔板的两相间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达到分配平衡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流动相是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脉动的，每次进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入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一个板体积；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）试样开始时都加在第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号塔板上，且纵向扩散可略而不计；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）分配系数在各塔板上是常数。</a:t>
            </a:r>
            <a:endParaRPr lang="en-US" altLang="zh-CN" b="1" dirty="0">
              <a:solidFill>
                <a:srgbClr val="00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solidFill>
                <a:srgbClr val="00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4" descr="20080422203735370029826">
            <a:extLst>
              <a:ext uri="{FF2B5EF4-FFF2-40B4-BE49-F238E27FC236}">
                <a16:creationId xmlns:a16="http://schemas.microsoft.com/office/drawing/2014/main" id="{4911602E-D9CE-4B30-909D-DF4CE21A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71" y="417166"/>
            <a:ext cx="3808413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294CEE0-CC0D-46B4-9855-E29C1EA20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70" y="3591272"/>
            <a:ext cx="3808413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07"/>
    </mc:Choice>
    <mc:Fallback xmlns="">
      <p:transition spd="slow" advTm="93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2-4">
            <a:extLst>
              <a:ext uri="{FF2B5EF4-FFF2-40B4-BE49-F238E27FC236}">
                <a16:creationId xmlns:a16="http://schemas.microsoft.com/office/drawing/2014/main" id="{61AA62A9-0B32-4616-82C0-D2D30A08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23" y="1904758"/>
            <a:ext cx="4866509" cy="275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2216DA-F5F1-4A0B-9019-CE32AECA35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0" t="11188" r="23152" b="12445"/>
          <a:stretch/>
        </p:blipFill>
        <p:spPr>
          <a:xfrm>
            <a:off x="225287" y="628995"/>
            <a:ext cx="6819610" cy="5387492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2DE52E6-C611-4462-B010-C3285B6E0E4B}"/>
              </a:ext>
            </a:extLst>
          </p:cNvPr>
          <p:cNvSpPr/>
          <p:nvPr/>
        </p:nvSpPr>
        <p:spPr>
          <a:xfrm>
            <a:off x="5844209" y="3429000"/>
            <a:ext cx="689113" cy="427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AFEC078-3BEC-4CA5-BD54-E4F6BCFABE80}"/>
              </a:ext>
            </a:extLst>
          </p:cNvPr>
          <p:cNvCxnSpPr>
            <a:cxnSpLocks/>
          </p:cNvCxnSpPr>
          <p:nvPr/>
        </p:nvCxnSpPr>
        <p:spPr>
          <a:xfrm>
            <a:off x="2332383" y="2040835"/>
            <a:ext cx="3988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6FE507-E01A-4784-8ABF-240A8ACCC2D4}"/>
              </a:ext>
            </a:extLst>
          </p:cNvPr>
          <p:cNvCxnSpPr>
            <a:cxnSpLocks/>
          </p:cNvCxnSpPr>
          <p:nvPr/>
        </p:nvCxnSpPr>
        <p:spPr>
          <a:xfrm>
            <a:off x="2332383" y="2365513"/>
            <a:ext cx="3988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1E0322-5D92-4F6B-87FF-1B1760D15B29}"/>
              </a:ext>
            </a:extLst>
          </p:cNvPr>
          <p:cNvCxnSpPr>
            <a:cxnSpLocks/>
          </p:cNvCxnSpPr>
          <p:nvPr/>
        </p:nvCxnSpPr>
        <p:spPr>
          <a:xfrm>
            <a:off x="2445026" y="1583635"/>
            <a:ext cx="3399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1018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92"/>
    </mc:Choice>
    <mc:Fallback xmlns="">
      <p:transition spd="slow" advTm="11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>
                <a:extLst>
                  <a:ext uri="{FF2B5EF4-FFF2-40B4-BE49-F238E27FC236}">
                    <a16:creationId xmlns:a16="http://schemas.microsoft.com/office/drawing/2014/main" id="{CE3280CA-0A19-44D6-A034-3E9CC4B94A4E}"/>
                  </a:ext>
                </a:extLst>
              </p:cNvPr>
              <p:cNvSpPr>
                <a:spLocks noGrp="1" noRot="1" noChangeArrowheads="1"/>
              </p:cNvSpPr>
              <p:nvPr>
                <p:ph type="body" sz="half" idx="4294967295"/>
              </p:nvPr>
            </p:nvSpPr>
            <p:spPr>
              <a:xfrm>
                <a:off x="810109" y="3329333"/>
                <a:ext cx="10972800" cy="3052763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1800"/>
                  </a:spcBef>
                  <a:buClr>
                    <a:schemeClr val="accent2"/>
                  </a:buClr>
                  <a:buNone/>
                </a:pPr>
                <a:r>
                  <a:rPr lang="en-US" altLang="zh-CN" sz="2400" i="1" dirty="0">
                    <a:latin typeface="楷体_GB2312" pitchFamily="1" charset="-122"/>
                    <a:ea typeface="楷体_GB2312" pitchFamily="1" charset="-122"/>
                  </a:rPr>
                  <a:t>       t</a:t>
                </a:r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=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t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R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>
                  <a:latin typeface="楷体_GB2312" pitchFamily="1" charset="-122"/>
                  <a:ea typeface="楷体_GB2312" pitchFamily="1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1800"/>
                  </a:spcBef>
                  <a:buClr>
                    <a:schemeClr val="accent2"/>
                  </a:buClr>
                </a:pP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峰高正比于浓度</a:t>
                </a:r>
                <a:r>
                  <a:rPr lang="en-US" altLang="zh-CN" sz="2400" i="1" dirty="0">
                    <a:latin typeface="楷体_GB2312" pitchFamily="1" charset="-122"/>
                    <a:ea typeface="楷体_GB2312" pitchFamily="1" charset="-122"/>
                  </a:rPr>
                  <a:t>C</a:t>
                </a:r>
                <a:r>
                  <a:rPr lang="en-US" altLang="zh-CN" sz="2400" baseline="-25000" dirty="0">
                    <a:latin typeface="楷体_GB2312" pitchFamily="1" charset="-122"/>
                    <a:ea typeface="楷体_GB2312" pitchFamily="1" charset="-122"/>
                  </a:rPr>
                  <a:t>0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，是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楷体_GB2312" pitchFamily="1" charset="-122"/>
                    <a:ea typeface="楷体_GB2312" pitchFamily="1" charset="-122"/>
                  </a:rPr>
                  <a:t>峰高定量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的基础。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ts val="1800"/>
                  </a:spcBef>
                  <a:buClr>
                    <a:schemeClr val="accent2"/>
                  </a:buClr>
                </a:pP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当</a:t>
                </a:r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n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越大，柱效越大，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C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max</a:t>
                </a:r>
                <a:r>
                  <a:rPr lang="en-US" altLang="zh-CN" sz="2400" dirty="0">
                    <a:latin typeface="楷体_GB2312" pitchFamily="1" charset="-122"/>
                    <a:ea typeface="楷体_GB2312" pitchFamily="1" charset="-122"/>
                  </a:rPr>
                  <a:t>/ </a:t>
                </a:r>
                <a:r>
                  <a:rPr lang="en-US" altLang="zh-CN" sz="2400" i="1" dirty="0">
                    <a:latin typeface="楷体_GB2312" pitchFamily="1" charset="-122"/>
                    <a:ea typeface="楷体_GB2312" pitchFamily="1" charset="-122"/>
                  </a:rPr>
                  <a:t>C</a:t>
                </a:r>
                <a:r>
                  <a:rPr lang="en-US" altLang="zh-CN" sz="2400" baseline="-25000" dirty="0">
                    <a:latin typeface="楷体_GB2312" pitchFamily="1" charset="-122"/>
                    <a:ea typeface="楷体_GB2312" pitchFamily="1" charset="-122"/>
                  </a:rPr>
                  <a:t>0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越大。即保留时间一定时，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楷体_GB2312" pitchFamily="1" charset="-122"/>
                    <a:ea typeface="楷体_GB2312" pitchFamily="1" charset="-122"/>
                  </a:rPr>
                  <a:t>塔板数越多，峰越高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。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ts val="1800"/>
                  </a:spcBef>
                  <a:buClr>
                    <a:schemeClr val="accent2"/>
                  </a:buClr>
                </a:pP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C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max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反比于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t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R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，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t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R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小，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C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max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大，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楷体_GB2312" pitchFamily="1" charset="-122"/>
                    <a:ea typeface="楷体_GB2312" pitchFamily="1" charset="-122"/>
                  </a:rPr>
                  <a:t>保留时间小的组分峰更高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。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t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R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大，</a:t>
                </a:r>
                <a:r>
                  <a:rPr lang="en-US" altLang="zh-CN" sz="2400" i="1" dirty="0" err="1">
                    <a:latin typeface="楷体_GB2312" pitchFamily="1" charset="-122"/>
                    <a:ea typeface="楷体_GB2312" pitchFamily="1" charset="-122"/>
                  </a:rPr>
                  <a:t>C</a:t>
                </a:r>
                <a:r>
                  <a:rPr lang="en-US" altLang="zh-CN" sz="2400" baseline="-30000" dirty="0" err="1">
                    <a:latin typeface="楷体_GB2312" pitchFamily="1" charset="-122"/>
                    <a:ea typeface="楷体_GB2312" pitchFamily="1" charset="-122"/>
                  </a:rPr>
                  <a:t>max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小，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楷体_GB2312" pitchFamily="1" charset="-122"/>
                    <a:ea typeface="楷体_GB2312" pitchFamily="1" charset="-122"/>
                  </a:rPr>
                  <a:t>保留时间大的组分峰更低</a:t>
                </a:r>
                <a:r>
                  <a:rPr lang="zh-CN" altLang="en-US" sz="2400" dirty="0">
                    <a:latin typeface="楷体_GB2312" pitchFamily="1" charset="-122"/>
                    <a:ea typeface="楷体_GB2312" pitchFamily="1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4818" name="Rectangle 2">
                <a:extLst>
                  <a:ext uri="{FF2B5EF4-FFF2-40B4-BE49-F238E27FC236}">
                    <a16:creationId xmlns:a16="http://schemas.microsoft.com/office/drawing/2014/main" id="{CE3280CA-0A19-44D6-A034-3E9CC4B94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810109" y="3329333"/>
                <a:ext cx="10972800" cy="3052763"/>
              </a:xfrm>
              <a:blipFill>
                <a:blip r:embed="rId5"/>
                <a:stretch>
                  <a:fillRect l="-667" r="-722" b="-3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Rectangle 3">
            <a:extLst>
              <a:ext uri="{FF2B5EF4-FFF2-40B4-BE49-F238E27FC236}">
                <a16:creationId xmlns:a16="http://schemas.microsoft.com/office/drawing/2014/main" id="{7921AF64-6338-4E57-B9A8-BB74EEA3E01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61291" y="299486"/>
            <a:ext cx="8229600" cy="7985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对色谱流出曲线方程的讨论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Object 4">
                <a:extLst>
                  <a:ext uri="{FF2B5EF4-FFF2-40B4-BE49-F238E27FC236}">
                    <a16:creationId xmlns:a16="http://schemas.microsoft.com/office/drawing/2014/main" id="{FC6107D1-7C69-4BFA-947C-5982D78EB785}"/>
                  </a:ext>
                </a:extLst>
              </p:cNvPr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1813044" y="1066386"/>
                <a:ext cx="6150803" cy="2362614"/>
              </a:xfrm>
              <a:prstGeom prst="rect">
                <a:avLst/>
              </a:prstGeom>
              <a:noFill/>
              <a:ln w="9525" cmpd="sng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820" name="Object 4">
                <a:extLst>
                  <a:ext uri="{FF2B5EF4-FFF2-40B4-BE49-F238E27FC236}">
                    <a16:creationId xmlns:a16="http://schemas.microsoft.com/office/drawing/2014/main" id="{FC6107D1-7C69-4BFA-947C-5982D78EB7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1813044" y="1066386"/>
                <a:ext cx="6150803" cy="2362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227B7572-3C75-4C2B-B42F-62F899753A03}"/>
              </a:ext>
            </a:extLst>
          </p:cNvPr>
          <p:cNvSpPr/>
          <p:nvPr/>
        </p:nvSpPr>
        <p:spPr>
          <a:xfrm>
            <a:off x="4147930" y="2054087"/>
            <a:ext cx="1152940" cy="798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64"/>
    </mc:Choice>
    <mc:Fallback xmlns="">
      <p:transition spd="slow" advTm="95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  <p:bldP spid="34819" grpId="0" autoUpdateAnimBg="0"/>
      <p:bldP spid="34820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9453605-AB08-4553-9D91-5E8139F33BC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15518" y="333375"/>
            <a:ext cx="8154987" cy="776288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柱效</a:t>
            </a: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n(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塔板数）的定义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6D13B35-24E3-4622-BB79-DD546C51F4E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07675" y="1268413"/>
            <a:ext cx="9776649" cy="52562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 </a:t>
            </a:r>
            <a:endParaRPr lang="zh-CN" altLang="en-US" sz="26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600" dirty="0">
              <a:latin typeface="楷体_GB2312" pitchFamily="1" charset="-122"/>
              <a:ea typeface="楷体_GB2312" pitchFamily="1" charset="-122"/>
            </a:endParaRPr>
          </a:p>
          <a:p>
            <a:pPr marL="0" indent="0" algn="ctr" eaLnBrk="1" hangingPunct="1">
              <a:lnSpc>
                <a:spcPct val="120000"/>
              </a:lnSpc>
              <a:buNone/>
            </a:pPr>
            <a:endParaRPr lang="en-US" altLang="zh-CN" sz="3000" dirty="0"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3000" dirty="0">
                <a:latin typeface="楷体_GB2312" pitchFamily="1" charset="-122"/>
                <a:ea typeface="楷体_GB2312" pitchFamily="1" charset="-122"/>
              </a:rPr>
              <a:t>           </a:t>
            </a:r>
            <a:r>
              <a:rPr lang="en-US" altLang="zh-CN" sz="3000" i="1" dirty="0">
                <a:latin typeface="楷体_GB2312" pitchFamily="1" charset="-122"/>
                <a:ea typeface="楷体_GB2312" pitchFamily="1" charset="-122"/>
              </a:rPr>
              <a:t> H=L/n</a:t>
            </a:r>
          </a:p>
          <a:p>
            <a:pPr marL="0" indent="0" algn="ctr" eaLnBrk="1" hangingPunct="1">
              <a:lnSpc>
                <a:spcPct val="120000"/>
              </a:lnSpc>
              <a:buNone/>
            </a:pPr>
            <a:endParaRPr lang="en-US" altLang="zh-CN" sz="2400" i="1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600" i="1" dirty="0">
                <a:latin typeface="楷体_GB2312" pitchFamily="1" charset="-122"/>
                <a:ea typeface="楷体_GB2312" pitchFamily="1" charset="-122"/>
              </a:rPr>
              <a:t>n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是峰相对展宽的量度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600" i="1" dirty="0">
                <a:latin typeface="楷体_GB2312" pitchFamily="1" charset="-122"/>
                <a:ea typeface="楷体_GB2312" pitchFamily="1" charset="-122"/>
              </a:rPr>
              <a:t>n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是柱效的量度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600" i="1" dirty="0">
                <a:latin typeface="楷体_GB2312" pitchFamily="1" charset="-122"/>
                <a:ea typeface="楷体_GB2312" pitchFamily="1" charset="-122"/>
              </a:rPr>
              <a:t>n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是常数时，</a:t>
            </a:r>
            <a:r>
              <a:rPr lang="en-US" altLang="zh-CN" sz="2600" i="1" dirty="0">
                <a:latin typeface="楷体_GB2312" pitchFamily="1" charset="-122"/>
                <a:ea typeface="楷体_GB2312" pitchFamily="1" charset="-122"/>
              </a:rPr>
              <a:t>Y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2600" i="1" dirty="0" err="1">
                <a:latin typeface="楷体_GB2312" pitchFamily="1" charset="-122"/>
                <a:ea typeface="楷体_GB2312" pitchFamily="1" charset="-122"/>
              </a:rPr>
              <a:t>t</a:t>
            </a:r>
            <a:r>
              <a:rPr lang="en-US" altLang="zh-CN" sz="2600" baseline="-30000" dirty="0" err="1">
                <a:latin typeface="楷体_GB2312" pitchFamily="1" charset="-122"/>
                <a:ea typeface="楷体_GB2312" pitchFamily="1" charset="-122"/>
              </a:rPr>
              <a:t>R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成正比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600" i="1" dirty="0">
                <a:latin typeface="楷体_GB2312" pitchFamily="1" charset="-122"/>
                <a:ea typeface="楷体_GB2312" pitchFamily="1" charset="-122"/>
              </a:rPr>
              <a:t>n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越大，</a:t>
            </a:r>
            <a:r>
              <a:rPr lang="en-US" altLang="zh-CN" sz="2600" i="1" dirty="0">
                <a:latin typeface="楷体_GB2312" pitchFamily="1" charset="-122"/>
                <a:ea typeface="楷体_GB2312" pitchFamily="1" charset="-122"/>
              </a:rPr>
              <a:t>h 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越小，表明组分在柱中达到的分配平衡次数越多，对分离越有利，但还不能预言各组分有被分离的可能性。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Object 4">
                <a:extLst>
                  <a:ext uri="{FF2B5EF4-FFF2-40B4-BE49-F238E27FC236}">
                    <a16:creationId xmlns:a16="http://schemas.microsoft.com/office/drawing/2014/main" id="{14016929-55F5-41E0-9E17-E61CCCC51AD2}"/>
                  </a:ext>
                </a:extLst>
              </p:cNvPr>
              <p:cNvSpPr txBox="1"/>
              <p:nvPr/>
            </p:nvSpPr>
            <p:spPr bwMode="auto">
              <a:xfrm>
                <a:off x="2494333" y="1806231"/>
                <a:ext cx="8071357" cy="1082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=5.54(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=16(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844" name="Object 4">
                <a:extLst>
                  <a:ext uri="{FF2B5EF4-FFF2-40B4-BE49-F238E27FC236}">
                    <a16:creationId xmlns:a16="http://schemas.microsoft.com/office/drawing/2014/main" id="{14016929-55F5-41E0-9E17-E61CCCC5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4333" y="1806231"/>
                <a:ext cx="8071357" cy="1082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7515FCE-867C-4E56-AC95-4A61AD7D8598}"/>
              </a:ext>
            </a:extLst>
          </p:cNvPr>
          <p:cNvSpPr/>
          <p:nvPr/>
        </p:nvSpPr>
        <p:spPr>
          <a:xfrm>
            <a:off x="1536462" y="1268413"/>
            <a:ext cx="32624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由流出曲线方程导出：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88"/>
    </mc:Choice>
    <mc:Fallback xmlns="">
      <p:transition spd="slow" advTm="166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uiExpand="1" build="p" autoUpdateAnimBg="0"/>
      <p:bldP spid="3584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39">
            <a:extLst>
              <a:ext uri="{FF2B5EF4-FFF2-40B4-BE49-F238E27FC236}">
                <a16:creationId xmlns:a16="http://schemas.microsoft.com/office/drawing/2014/main" id="{DF0E9A60-DA79-4184-9382-CFF63B6A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39" y="1204664"/>
            <a:ext cx="6917636" cy="39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2">
            <a:extLst>
              <a:ext uri="{FF2B5EF4-FFF2-40B4-BE49-F238E27FC236}">
                <a16:creationId xmlns:a16="http://schemas.microsoft.com/office/drawing/2014/main" id="{3AC8ED7C-381D-47B2-8726-502FDA1F8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565" y="1696760"/>
            <a:ext cx="2155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第一次进样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3DF3F4B-F540-4A1B-A9AA-103A09D7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548" y="3344923"/>
            <a:ext cx="1782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第二次进样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65414-0021-4211-848E-14E29D53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04" y="556436"/>
            <a:ext cx="10151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色谱分析时，对某一试样进样两次，得到的色谱图分别如下：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73408F-955E-4594-8E6A-847C3D82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" y="222744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C48602-4AFA-4D37-AC37-97C22D51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56" y="5607370"/>
            <a:ext cx="10588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+mn-ea"/>
                <a:cs typeface="Times New Roman" panose="02020603050405020304" pitchFamily="18" charset="0"/>
              </a:rPr>
              <a:t>请问，为什么第二次进样得到的色谱图中约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2.5min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处会多一个峰？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F770F1-7933-4160-9371-8C8257D0E4CB}"/>
              </a:ext>
            </a:extLst>
          </p:cNvPr>
          <p:cNvSpPr/>
          <p:nvPr/>
        </p:nvSpPr>
        <p:spPr>
          <a:xfrm>
            <a:off x="2769704" y="3366198"/>
            <a:ext cx="834887" cy="156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8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74"/>
    </mc:Choice>
    <mc:Fallback xmlns="">
      <p:transition spd="slow" advTm="37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559A841-44A2-466D-9ED7-CCE4BE133E7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76250"/>
            <a:ext cx="8540750" cy="11430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塔板理论的贡献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AD3B495-49AD-4BE0-9CF3-293C55BE84B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03513" y="1557338"/>
            <a:ext cx="8308838" cy="3886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>
                <a:schemeClr val="accent2"/>
              </a:buClr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塔板理论有助于我们形象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地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理解色谱的分离过程。</a:t>
            </a:r>
          </a:p>
          <a:p>
            <a:pPr algn="just" eaLnBrk="1" hangingPunct="1">
              <a:lnSpc>
                <a:spcPct val="100000"/>
              </a:lnSpc>
              <a:buClr>
                <a:schemeClr val="accent2"/>
              </a:buClr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导出色谱流出曲线方程，它符合高斯分布，与实验现象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基本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吻合。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导出理论塔板数的计算公式，作为柱效的评价指标。</a:t>
            </a:r>
            <a:r>
              <a:rPr lang="zh-CN" altLang="zh-CN" sz="3200" dirty="0">
                <a:latin typeface="宋体" panose="02010600030101010101" pitchFamily="2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40"/>
    </mc:Choice>
    <mc:Fallback xmlns="">
      <p:transition spd="slow" advTm="40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4D32DA-2EBC-4316-941A-95F401A57B8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76250"/>
            <a:ext cx="8540750" cy="11430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塔板理论的局限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CF06D60-663B-4D9D-8F03-D2AEA201A03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1484313"/>
            <a:ext cx="9230967" cy="414496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塔板高度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是一个抽象的物理量，它的色谱本质是什么？它与哪些参变量有关，又怎样影响峰的扩张？对实验的指导意义有限。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不能解释流速对理论塔板数的影响。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有些假设不合理，比如没有考虑纵向扩散对色谱分离的影响等。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92"/>
    </mc:Choice>
    <mc:Fallback xmlns="">
      <p:transition spd="slow" advTm="65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4.3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1.1|6.7|15.6|12.3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0.5|19|41.9|15.3|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0.9|19.2|11|3.9|7.5|8.8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6.4|2.4|32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1.8|16.4|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3|6.6|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3|19|19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540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楷体_GB2312</vt:lpstr>
      <vt:lpstr>隶书</vt:lpstr>
      <vt:lpstr>宋体</vt:lpstr>
      <vt:lpstr>Arial</vt:lpstr>
      <vt:lpstr>Cambria Math</vt:lpstr>
      <vt:lpstr>Wingdings</vt:lpstr>
      <vt:lpstr>Office 主题​​</vt:lpstr>
      <vt:lpstr>2、色谱分析法动力学理论</vt:lpstr>
      <vt:lpstr>（1）塔板理论</vt:lpstr>
      <vt:lpstr>PowerPoint 演示文稿</vt:lpstr>
      <vt:lpstr> 对色谱流出曲线方程的讨论</vt:lpstr>
      <vt:lpstr> 柱效n(塔板数）的定义</vt:lpstr>
      <vt:lpstr>PowerPoint 演示文稿</vt:lpstr>
      <vt:lpstr> 塔板理论的贡献</vt:lpstr>
      <vt:lpstr>  塔板理论的局限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2、色谱分析法动力学理论</dc:title>
  <dc:creator>hp</dc:creator>
  <cp:lastModifiedBy>hp</cp:lastModifiedBy>
  <cp:revision>21</cp:revision>
  <dcterms:created xsi:type="dcterms:W3CDTF">2020-02-15T11:19:27Z</dcterms:created>
  <dcterms:modified xsi:type="dcterms:W3CDTF">2020-03-01T03:05:14Z</dcterms:modified>
</cp:coreProperties>
</file>