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8" r:id="rId8"/>
    <p:sldId id="398" r:id="rId9"/>
    <p:sldId id="280" r:id="rId10"/>
    <p:sldId id="281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E55C0-561F-4CE2-87EE-5C38249F6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9FB028-06EB-43BB-99F6-0B2485D65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468B6-A05F-485B-AD2D-016E03DD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05881-98F7-4917-8CAA-00E80ACE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30D98-8AC5-4DF9-84F9-DD4906B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9B14C-251C-4634-B79B-1EFA9D41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FA1A2-9E3D-4B76-82FD-A959700F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11B6C-5DD2-4E48-ACEB-6CBC11D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D7645-913E-4440-8B0E-19CED3E8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84B84-BA3A-41E7-98AB-36ACE010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8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C56802-716B-4D2F-931D-7FA5DAC3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B6E554-D6DE-4055-8BB9-F8164758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570A5-504D-4972-A21B-B2FC33F6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2EDA1-2472-4AA5-A679-B26671D5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4530B-7B79-4068-8C58-F697DA26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4E692-2E6A-4884-AE9F-658E746E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A68ED-15BE-4309-9C93-9C0B8226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AEE97-C3B8-468F-B531-6CFDC74E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B2378-13B6-46F5-8B9E-CF58098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CC250-2DEC-4005-BA29-AC74EFF3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5C4AD-DC34-4E05-BD1E-D59518A4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E37A5-EA5A-40B5-8172-26929102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4129F-677A-4759-A417-4BB76542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54854-CD10-482E-B77B-2513B8F6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7579D-C3DA-4E98-85A2-87C55A4E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2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C8A9D-153F-46CF-8EFA-B91FF540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1F06B-0524-4E9B-87DA-125848CF1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AE4C5-183B-4B06-9249-0E137D71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38D55-5B05-499B-BF14-564A268D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27ADF-FE2C-4B70-9DC0-B37A8D72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68930-63CC-4926-BC3D-0DF8AF8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6A6DF-C703-4C47-9CD2-2C66CC4E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610E2-543B-4697-9F82-117876AF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9D9C9-BCD9-4C53-A10C-AC4E7E8AF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8B4D4B-FAAD-452F-A3C2-BFF045A5F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9D95C2-04A6-4C8D-A153-6260E2690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A61E05-417E-4C45-986E-A2B8391E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3CE058-EAAD-4997-BE35-BB4C6A75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4EE6DA-C40D-43EA-BE71-CE5DDD47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43F8-18A0-4335-8FDA-FE39E62D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D2D626-2C17-4A48-A1EC-3A227698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15FD57-F306-4F05-824F-049E5F46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56CC2-8CDA-43A5-8DB0-1085BC12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9D5B77-CCF9-404A-9046-E7B9150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1B7477-C59E-4B82-82AB-67403F2C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C5BF9-9804-45EC-A66A-A3E271C5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8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4785D-40E5-4143-98EF-CEDA9095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37E27-404A-47AC-9F71-31E24F3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17FCE5-527D-4D74-9D95-6A44A9055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7C923-BB33-4ED2-9CB4-52AFFBC3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573D4-5BB7-4378-9A06-7EFD2C89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72B2E-8EC1-46BF-8FCA-B08878D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1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8A8D6-9ABA-4A01-BC27-9E5E2BE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A9CA35-F9C6-427F-8A74-751D6C405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D3326-34C6-4C02-8D94-676CAAB7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21DD0-715F-4CAE-9EE7-C965DAF2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2ABE0-A637-4DD5-B49E-38BEF44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F7540-3167-4158-AF96-DC4DF67E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A71585-78A4-4C00-BC52-C8424328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18A4A-0AB4-4799-8196-A0FD3F4C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58B23-BE76-4D11-ABB3-794EEAE59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3744-1F4A-4005-9E9A-E48BA637A418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E8BBC-5207-43C5-BB39-949E185ED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69902-5028-4CA1-A44D-98377468C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38C2-1B68-4664-ACB4-645BAAC8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6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E42D3584-0E35-4284-B486-55A065AF967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5" y="333376"/>
            <a:ext cx="8540750" cy="936625"/>
          </a:xfrm>
        </p:spPr>
        <p:txBody>
          <a:bodyPr/>
          <a:lstStyle/>
          <a:p>
            <a:pPr eaLnBrk="1" hangingPunct="1"/>
            <a:r>
              <a:rPr lang="zh-CN" altLang="zh-CN" sz="5000" dirty="0">
                <a:latin typeface="隶书" panose="02010509060101010101" pitchFamily="49" charset="-122"/>
                <a:ea typeface="隶书" panose="02010509060101010101" pitchFamily="49" charset="-122"/>
              </a:rPr>
              <a:t>二、色谱法基本理论</a:t>
            </a: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B9630CC7-52D8-4FCB-BD77-63849CB2B11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1497565"/>
            <a:ext cx="8180387" cy="455867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 dirty="0">
                <a:ea typeface="华文彩云" panose="02010800040101010101" pitchFamily="2" charset="-122"/>
              </a:rPr>
              <a:t>拟解决的问题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色谱相关术语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色谱法理论研究的概况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色谱中的动力学理论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色谱分离情况的评价方法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影响色谱分离的主要因素及条件选择（从理论的角度加以判断）</a:t>
            </a:r>
            <a:endParaRPr lang="en-US" altLang="zh-CN" sz="3200" b="1" dirty="0">
              <a:ea typeface="隶书" panose="02010509060101010101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dirty="0">
                <a:ea typeface="隶书" panose="02010509060101010101" pitchFamily="49" charset="-122"/>
              </a:rPr>
              <a:t>色谱定性定量方法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57"/>
    </mc:Choice>
    <mc:Fallback xmlns="">
      <p:transition spd="slow" advTm="540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FDEFB12E-830C-4075-85CC-5504104291D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208088" y="805657"/>
            <a:ext cx="10188782" cy="3697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分配比</a:t>
            </a:r>
            <a:r>
              <a:rPr lang="en-US" altLang="zh-CN" sz="36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又称为容量因子、容量比、分配容量，是指在一定温度和压力下，平衡状态时组分在固定相中的量与在流动相中的量之比值。是衡量柱子对组分保留能力的重要参数。 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BBA8BDAB-9C8B-43FB-9F26-5ADE5646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31861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F1F5EC37-BE03-4DE2-BBAE-5072F881AA76}"/>
                  </a:ext>
                </a:extLst>
              </p:cNvPr>
              <p:cNvSpPr txBox="1"/>
              <p:nvPr/>
            </p:nvSpPr>
            <p:spPr bwMode="auto">
              <a:xfrm>
                <a:off x="5102502" y="3418681"/>
                <a:ext cx="3384550" cy="1084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F1F5EC37-BE03-4DE2-BBAE-5072F881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2502" y="3418681"/>
                <a:ext cx="3384550" cy="1084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2E3A74B0-07A9-48F9-95A8-507BBAB00098}"/>
                  </a:ext>
                </a:extLst>
              </p:cNvPr>
              <p:cNvSpPr txBox="1"/>
              <p:nvPr/>
            </p:nvSpPr>
            <p:spPr bwMode="auto">
              <a:xfrm>
                <a:off x="2803802" y="3526046"/>
                <a:ext cx="2298700" cy="1027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2E3A74B0-07A9-48F9-95A8-507BBAB0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3802" y="3526046"/>
                <a:ext cx="2298700" cy="1027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11"/>
    </mc:Choice>
    <mc:Fallback xmlns="">
      <p:transition spd="slow" advTm="544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51649264-80F2-453A-99CB-B488FD28C2FA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70050" y="923856"/>
            <a:ext cx="8540750" cy="3886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相比</a:t>
            </a:r>
            <a:r>
              <a:rPr lang="en-US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β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色谱柱内固定相和流动相体积之比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是柱型及结构的重要特征。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872EC8A3-739A-4796-9B67-0BC927D1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146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Object 4">
                <a:extLst>
                  <a:ext uri="{FF2B5EF4-FFF2-40B4-BE49-F238E27FC236}">
                    <a16:creationId xmlns:a16="http://schemas.microsoft.com/office/drawing/2014/main" id="{5EE0067F-21EF-4B14-B162-A91758DE3F07}"/>
                  </a:ext>
                </a:extLst>
              </p:cNvPr>
              <p:cNvSpPr txBox="1"/>
              <p:nvPr/>
            </p:nvSpPr>
            <p:spPr bwMode="auto">
              <a:xfrm>
                <a:off x="4440238" y="3573464"/>
                <a:ext cx="2971800" cy="1393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724" name="Object 4">
                <a:extLst>
                  <a:ext uri="{FF2B5EF4-FFF2-40B4-BE49-F238E27FC236}">
                    <a16:creationId xmlns:a16="http://schemas.microsoft.com/office/drawing/2014/main" id="{5EE0067F-21EF-4B14-B162-A91758DE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8" y="3573464"/>
                <a:ext cx="2971800" cy="1393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35"/>
    </mc:Choice>
    <mc:Fallback xmlns="">
      <p:transition spd="slow" advTm="285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116A20-AE2F-425C-8DA7-E9E0048978A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38200" y="65801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hlink"/>
                </a:solidFill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chemeClr val="hlink"/>
                </a:solidFill>
                <a:ea typeface="隶书" panose="02010509060101010101" pitchFamily="49" charset="-122"/>
              </a:rPr>
              <a:t>、色谱相关术语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CED7008-C624-4C71-908E-8BE36AB28748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87663" y="1983581"/>
            <a:ext cx="7226300" cy="273419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600" b="1" dirty="0">
                <a:ea typeface="隶书" panose="02010509060101010101" pitchFamily="49" charset="-122"/>
              </a:rPr>
              <a:t>关于色谱峰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3600" b="1" dirty="0">
                <a:ea typeface="隶书" panose="02010509060101010101" pitchFamily="49" charset="-122"/>
              </a:rPr>
              <a:t>关于保留值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3600" b="1" dirty="0">
                <a:ea typeface="隶书" panose="02010509060101010101" pitchFamily="49" charset="-122"/>
              </a:rPr>
              <a:t>关于分配平衡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7"/>
    </mc:Choice>
    <mc:Fallback xmlns="">
      <p:transition spd="slow" advTm="130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8">
            <a:extLst>
              <a:ext uri="{FF2B5EF4-FFF2-40B4-BE49-F238E27FC236}">
                <a16:creationId xmlns:a16="http://schemas.microsoft.com/office/drawing/2014/main" id="{1DE494F2-98C8-48E2-8E81-204B98A32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1" y="1766889"/>
          <a:ext cx="6416675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CorelDRAW" r:id="rId4" imgW="6419850" imgH="4629150" progId="CorelDraw.Graphic.8">
                  <p:embed/>
                </p:oleObj>
              </mc:Choice>
              <mc:Fallback>
                <p:oleObj name="CorelDRAW" r:id="rId4" imgW="6419850" imgH="4629150" progId="CorelDraw.Graphic.8">
                  <p:embed/>
                  <p:pic>
                    <p:nvPicPr>
                      <p:cNvPr id="22530" name="Object 8">
                        <a:extLst>
                          <a:ext uri="{FF2B5EF4-FFF2-40B4-BE49-F238E27FC236}">
                            <a16:creationId xmlns:a16="http://schemas.microsoft.com/office/drawing/2014/main" id="{1DE494F2-98C8-48E2-8E81-204B98A32A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1766889"/>
                        <a:ext cx="6416675" cy="4625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2">
            <a:extLst>
              <a:ext uri="{FF2B5EF4-FFF2-40B4-BE49-F238E27FC236}">
                <a16:creationId xmlns:a16="http://schemas.microsoft.com/office/drawing/2014/main" id="{F332C0B5-1D7D-4561-9BDC-1F1719BDAD0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76251"/>
            <a:ext cx="8540750" cy="103822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hlink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sz="4000" b="1" dirty="0">
                <a:solidFill>
                  <a:schemeClr val="hlink"/>
                </a:solidFill>
                <a:ea typeface="隶书" panose="02010509060101010101" pitchFamily="49" charset="-122"/>
              </a:rPr>
              <a:t>关于色谱峰的术语</a:t>
            </a:r>
          </a:p>
        </p:txBody>
      </p:sp>
      <p:sp>
        <p:nvSpPr>
          <p:cNvPr id="21508" name="AutoShape 11">
            <a:extLst>
              <a:ext uri="{FF2B5EF4-FFF2-40B4-BE49-F238E27FC236}">
                <a16:creationId xmlns:a16="http://schemas.microsoft.com/office/drawing/2014/main" id="{6EBC4C37-D59C-492C-A289-333973FD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413000"/>
            <a:ext cx="360363" cy="304800"/>
          </a:xfrm>
          <a:prstGeom prst="wedgeRoundRectCallout">
            <a:avLst>
              <a:gd name="adj1" fmla="val -122685"/>
              <a:gd name="adj2" fmla="val 96356"/>
              <a:gd name="adj3" fmla="val 16667"/>
            </a:avLst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Tahoma" panose="020B0604030504040204" pitchFamily="34" charset="0"/>
                <a:ea typeface="黑体" panose="02010609060101010101" pitchFamily="49" charset="-122"/>
              </a:rPr>
              <a:t>峰</a:t>
            </a:r>
          </a:p>
        </p:txBody>
      </p:sp>
      <p:sp>
        <p:nvSpPr>
          <p:cNvPr id="21509" name="AutoShape 17">
            <a:extLst>
              <a:ext uri="{FF2B5EF4-FFF2-40B4-BE49-F238E27FC236}">
                <a16:creationId xmlns:a16="http://schemas.microsoft.com/office/drawing/2014/main" id="{61A6BB42-C809-4621-8821-3E7C1C9D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2825750"/>
            <a:ext cx="647700" cy="304800"/>
          </a:xfrm>
          <a:prstGeom prst="wedgeRoundRectCallout">
            <a:avLst>
              <a:gd name="adj1" fmla="val -131616"/>
              <a:gd name="adj2" fmla="val 83333"/>
              <a:gd name="adj3" fmla="val 16667"/>
            </a:avLst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Tahoma" panose="020B0604030504040204" pitchFamily="34" charset="0"/>
                <a:ea typeface="黑体" panose="02010609060101010101" pitchFamily="49" charset="-122"/>
              </a:rPr>
              <a:t>峰高</a:t>
            </a:r>
          </a:p>
        </p:txBody>
      </p:sp>
      <p:sp>
        <p:nvSpPr>
          <p:cNvPr id="21510" name="AutoShape 21">
            <a:extLst>
              <a:ext uri="{FF2B5EF4-FFF2-40B4-BE49-F238E27FC236}">
                <a16:creationId xmlns:a16="http://schemas.microsoft.com/office/drawing/2014/main" id="{A015838D-E899-4018-8F54-E47ECCA4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4073525"/>
            <a:ext cx="647700" cy="304800"/>
          </a:xfrm>
          <a:prstGeom prst="wedgeRoundRectCallout">
            <a:avLst>
              <a:gd name="adj1" fmla="val -111014"/>
              <a:gd name="adj2" fmla="val 121356"/>
              <a:gd name="adj3" fmla="val 16667"/>
            </a:avLst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Tahoma" panose="020B0604030504040204" pitchFamily="34" charset="0"/>
                <a:ea typeface="黑体" panose="02010609060101010101" pitchFamily="49" charset="-122"/>
              </a:rPr>
              <a:t>基线</a:t>
            </a:r>
          </a:p>
        </p:txBody>
      </p:sp>
      <p:sp>
        <p:nvSpPr>
          <p:cNvPr id="21511" name="AutoShape 25">
            <a:extLst>
              <a:ext uri="{FF2B5EF4-FFF2-40B4-BE49-F238E27FC236}">
                <a16:creationId xmlns:a16="http://schemas.microsoft.com/office/drawing/2014/main" id="{2906B294-2F74-457A-9371-7679FB56A1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43800" y="5410200"/>
            <a:ext cx="647700" cy="287338"/>
          </a:xfrm>
          <a:prstGeom prst="wedgeRoundRectCallout">
            <a:avLst>
              <a:gd name="adj1" fmla="val 84556"/>
              <a:gd name="adj2" fmla="val -208565"/>
              <a:gd name="adj3" fmla="val 16667"/>
            </a:avLst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Tahoma" panose="020B0604030504040204" pitchFamily="34" charset="0"/>
                <a:ea typeface="黑体" panose="02010609060101010101" pitchFamily="49" charset="-122"/>
              </a:rPr>
              <a:t>峰宽</a:t>
            </a:r>
          </a:p>
        </p:txBody>
      </p:sp>
      <p:sp>
        <p:nvSpPr>
          <p:cNvPr id="21512" name="AutoShape 40">
            <a:extLst>
              <a:ext uri="{FF2B5EF4-FFF2-40B4-BE49-F238E27FC236}">
                <a16:creationId xmlns:a16="http://schemas.microsoft.com/office/drawing/2014/main" id="{0E4EC314-C20C-4B12-BDA5-12E78928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276600"/>
            <a:ext cx="900113" cy="287338"/>
          </a:xfrm>
          <a:prstGeom prst="wedgeRoundRectCallout">
            <a:avLst>
              <a:gd name="adj1" fmla="val 101653"/>
              <a:gd name="adj2" fmla="val 102421"/>
              <a:gd name="adj3" fmla="val 16667"/>
            </a:avLst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Tahoma" panose="020B0604030504040204" pitchFamily="34" charset="0"/>
                <a:ea typeface="黑体" panose="02010609060101010101" pitchFamily="49" charset="-122"/>
              </a:rPr>
              <a:t>半峰宽</a:t>
            </a:r>
          </a:p>
        </p:txBody>
      </p:sp>
      <p:sp>
        <p:nvSpPr>
          <p:cNvPr id="21513" name="AutoShape 42">
            <a:extLst>
              <a:ext uri="{FF2B5EF4-FFF2-40B4-BE49-F238E27FC236}">
                <a16:creationId xmlns:a16="http://schemas.microsoft.com/office/drawing/2014/main" id="{1EBE1EEF-C1E1-4ECA-9501-57567361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981200"/>
            <a:ext cx="1295400" cy="431800"/>
          </a:xfrm>
          <a:prstGeom prst="cloudCallout">
            <a:avLst>
              <a:gd name="adj1" fmla="val -47403"/>
              <a:gd name="adj2" fmla="val 147079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Tahoma" panose="020B0604030504040204" pitchFamily="34" charset="0"/>
                <a:ea typeface="黑体" panose="02010609060101010101" pitchFamily="49" charset="-122"/>
              </a:rPr>
              <a:t>峰面积</a:t>
            </a:r>
          </a:p>
        </p:txBody>
      </p:sp>
      <p:sp>
        <p:nvSpPr>
          <p:cNvPr id="21514" name="AutoShape 43">
            <a:extLst>
              <a:ext uri="{FF2B5EF4-FFF2-40B4-BE49-F238E27FC236}">
                <a16:creationId xmlns:a16="http://schemas.microsoft.com/office/drawing/2014/main" id="{2A20C1E9-1DAD-4FE6-A029-054131FC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295400" cy="306388"/>
          </a:xfrm>
          <a:prstGeom prst="wedgeRoundRectCallout">
            <a:avLst>
              <a:gd name="adj1" fmla="val 64704"/>
              <a:gd name="adj2" fmla="val 261917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Tahoma" panose="020B0604030504040204" pitchFamily="34" charset="0"/>
                <a:ea typeface="黑体" panose="02010609060101010101" pitchFamily="49" charset="-122"/>
              </a:rPr>
              <a:t>标准偏差</a:t>
            </a:r>
            <a:r>
              <a:rPr lang="en-US" altLang="zh-CN" sz="1800">
                <a:latin typeface="Tahoma" panose="020B0604030504040204" pitchFamily="34" charset="0"/>
                <a:ea typeface="黑体" panose="02010609060101010101" pitchFamily="49" charset="-122"/>
              </a:rPr>
              <a:t>σ</a:t>
            </a:r>
          </a:p>
        </p:txBody>
      </p:sp>
      <p:sp>
        <p:nvSpPr>
          <p:cNvPr id="22539" name="Text Box 48">
            <a:extLst>
              <a:ext uri="{FF2B5EF4-FFF2-40B4-BE49-F238E27FC236}">
                <a16:creationId xmlns:a16="http://schemas.microsoft.com/office/drawing/2014/main" id="{BF2C1D02-2B29-4379-A5C5-D9BD7FA2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5949950"/>
            <a:ext cx="3024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色谱流出曲线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69"/>
    </mc:Choice>
    <mc:Fallback xmlns="">
      <p:transition spd="slow" advTm="1048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1" grpId="0" animBg="1" autoUpdateAnimBg="0"/>
      <p:bldP spid="21512" grpId="0" animBg="1" autoUpdateAnimBg="0"/>
      <p:bldP spid="21513" grpId="0" animBg="1" autoUpdateAnimBg="0"/>
      <p:bldP spid="2151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F96B0BDA-A93B-4088-B296-056167983A6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05780" y="520592"/>
            <a:ext cx="10650116" cy="51847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9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峰底宽、半峰宽及标准偏差三者的关系为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=4</a:t>
            </a:r>
            <a:r>
              <a:rPr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σ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en-US" altLang="zh-CN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1/2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=2.354</a:t>
            </a:r>
            <a:r>
              <a:rPr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σ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拖尾峰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伸舌峰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鬼峰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畸峰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基线漂移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基线噪声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谱带扩张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2C9400-00FC-47E0-9489-C0730B48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2" y="1516822"/>
            <a:ext cx="2782562" cy="12746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16993D-71E1-4EDF-BE34-8CA734C8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286" y="3071009"/>
            <a:ext cx="3117723" cy="12746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3D79B7-FC88-4F2F-A8C6-5ACC6587A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729" y="4775308"/>
            <a:ext cx="4238625" cy="15621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855EDE9-C76D-4C4F-B792-67409EE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2" y="1563302"/>
            <a:ext cx="4797017" cy="4458086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341"/>
    </mc:Choice>
    <mc:Fallback xmlns="">
      <p:transition spd="slow" advTm="208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E2BCDD3-6177-488E-89BC-D95726A620A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7598" y="518216"/>
            <a:ext cx="8540750" cy="93662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hlink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sz="4000" b="1" dirty="0">
                <a:solidFill>
                  <a:schemeClr val="hlink"/>
                </a:solidFill>
                <a:ea typeface="隶书" panose="02010509060101010101" pitchFamily="49" charset="-122"/>
              </a:rPr>
              <a:t>关于保留值的术语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C2A205E-ED7B-4E82-87F6-9FDECFD671E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11442" y="1575076"/>
            <a:ext cx="7993063" cy="45894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死时间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i="1" dirty="0"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en-US" altLang="zh-CN" baseline="-300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en-US" altLang="zh-CN" baseline="-30000" dirty="0" err="1"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）：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无保留组分出峰时间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保留时间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en-US" altLang="zh-CN" baseline="-30000" dirty="0" err="1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调整保留时间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i="1" dirty="0" err="1"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en-US" altLang="zh-CN" dirty="0" err="1">
                <a:ea typeface="隶书" panose="02010509060101010101" pitchFamily="49" charset="-122"/>
              </a:rPr>
              <a:t>’</a:t>
            </a:r>
            <a:r>
              <a:rPr lang="en-US" altLang="zh-CN" baseline="-30000" dirty="0" err="1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）：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A20808AB-EB24-4B55-AD96-FD79BC993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3314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3C64F7FB-2638-489D-A99B-264D52895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3099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8" name="Object 6">
                <a:extLst>
                  <a:ext uri="{FF2B5EF4-FFF2-40B4-BE49-F238E27FC236}">
                    <a16:creationId xmlns:a16="http://schemas.microsoft.com/office/drawing/2014/main" id="{ED004ED8-E51B-4E66-8D33-F541A1DA5B03}"/>
                  </a:ext>
                </a:extLst>
              </p:cNvPr>
              <p:cNvSpPr txBox="1"/>
              <p:nvPr/>
            </p:nvSpPr>
            <p:spPr bwMode="auto">
              <a:xfrm>
                <a:off x="1022382" y="3948684"/>
                <a:ext cx="1925093" cy="658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558" name="Object 6">
                <a:extLst>
                  <a:ext uri="{FF2B5EF4-FFF2-40B4-BE49-F238E27FC236}">
                    <a16:creationId xmlns:a16="http://schemas.microsoft.com/office/drawing/2014/main" id="{ED004ED8-E51B-4E66-8D33-F541A1DA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382" y="3948684"/>
                <a:ext cx="1925093" cy="658517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Rectangle 9">
            <a:extLst>
              <a:ext uri="{FF2B5EF4-FFF2-40B4-BE49-F238E27FC236}">
                <a16:creationId xmlns:a16="http://schemas.microsoft.com/office/drawing/2014/main" id="{0B9AD69D-85D2-4055-9E86-CB785771E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33194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584" name="Rectangle 11">
            <a:extLst>
              <a:ext uri="{FF2B5EF4-FFF2-40B4-BE49-F238E27FC236}">
                <a16:creationId xmlns:a16="http://schemas.microsoft.com/office/drawing/2014/main" id="{76E6315A-F9C1-4322-AFD1-D989A868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3099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C67E74-A543-417C-8567-D35707500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271" y="2511701"/>
            <a:ext cx="6534150" cy="4191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3"/>
    </mc:Choice>
    <mc:Fallback xmlns="">
      <p:transition spd="slow" advTm="70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6" grpId="0" animBg="1" autoUpdateAnimBg="0"/>
      <p:bldP spid="23557" grpId="0" animBg="1" autoUpdateAnimBg="0"/>
      <p:bldP spid="235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AB139DDF-9FEA-4C86-9EA7-E5AF38EDAD9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89176" y="1268413"/>
            <a:ext cx="8378825" cy="3886200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死体积（</a:t>
            </a:r>
            <a:r>
              <a:rPr lang="en-US" altLang="zh-CN" b="1" i="1" dirty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="1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b="1" i="1" dirty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="1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）：</a:t>
            </a:r>
          </a:p>
          <a:p>
            <a:pPr algn="just" eaLnBrk="1" hangingPunct="1">
              <a:lnSpc>
                <a:spcPct val="20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保留体积（</a:t>
            </a:r>
            <a:r>
              <a:rPr lang="en-US" altLang="zh-CN" b="1" i="1" dirty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="1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）：                                       </a:t>
            </a:r>
          </a:p>
          <a:p>
            <a:pPr algn="just" eaLnBrk="1" hangingPunct="1">
              <a:lnSpc>
                <a:spcPct val="20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调整保留体积（</a:t>
            </a:r>
            <a:r>
              <a:rPr lang="en-US" altLang="zh-CN" b="1" i="1" dirty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="1" dirty="0">
                <a:ea typeface="隶书" panose="02010509060101010101" pitchFamily="49" charset="-122"/>
              </a:rPr>
              <a:t>’</a:t>
            </a:r>
            <a:r>
              <a:rPr lang="en-US" altLang="zh-CN" b="1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Object 3">
                <a:extLst>
                  <a:ext uri="{FF2B5EF4-FFF2-40B4-BE49-F238E27FC236}">
                    <a16:creationId xmlns:a16="http://schemas.microsoft.com/office/drawing/2014/main" id="{1D381C37-95E8-4657-9405-75109A2A4072}"/>
                  </a:ext>
                </a:extLst>
              </p:cNvPr>
              <p:cNvSpPr txBox="1"/>
              <p:nvPr/>
            </p:nvSpPr>
            <p:spPr bwMode="auto">
              <a:xfrm>
                <a:off x="6243638" y="1553369"/>
                <a:ext cx="2057400" cy="649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</m:t>
                      </m:r>
                    </m:oMath>
                  </m:oMathPara>
                </a14:m>
                <a:endParaRPr lang="zh-CN" altLang="en-US" sz="2400" i="1" baseline="-25000" dirty="0"/>
              </a:p>
            </p:txBody>
          </p:sp>
        </mc:Choice>
        <mc:Fallback xmlns="">
          <p:sp>
            <p:nvSpPr>
              <p:cNvPr id="25603" name="Object 3">
                <a:extLst>
                  <a:ext uri="{FF2B5EF4-FFF2-40B4-BE49-F238E27FC236}">
                    <a16:creationId xmlns:a16="http://schemas.microsoft.com/office/drawing/2014/main" id="{1D381C37-95E8-4657-9405-75109A2A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3638" y="1553369"/>
                <a:ext cx="2057400" cy="649287"/>
              </a:xfrm>
              <a:prstGeom prst="rect">
                <a:avLst/>
              </a:prstGeom>
              <a:blipFill>
                <a:blip r:embed="rId4"/>
                <a:stretch>
                  <a:fillRect l="-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8913938B-EBAC-4D64-B079-A09F052CE25A}"/>
                  </a:ext>
                </a:extLst>
              </p:cNvPr>
              <p:cNvSpPr txBox="1"/>
              <p:nvPr/>
            </p:nvSpPr>
            <p:spPr bwMode="auto">
              <a:xfrm>
                <a:off x="5889142" y="2591766"/>
                <a:ext cx="2209800" cy="642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8913938B-EBAC-4D64-B079-A09F052C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142" y="2591766"/>
                <a:ext cx="2209800" cy="642938"/>
              </a:xfrm>
              <a:prstGeom prst="rect">
                <a:avLst/>
              </a:prstGeom>
              <a:blipFill>
                <a:blip r:embed="rId5"/>
                <a:stretch>
                  <a:fillRect l="-5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Object 5">
                <a:extLst>
                  <a:ext uri="{FF2B5EF4-FFF2-40B4-BE49-F238E27FC236}">
                    <a16:creationId xmlns:a16="http://schemas.microsoft.com/office/drawing/2014/main" id="{BD3922A7-55C3-401C-A659-BA93B08A50F9}"/>
                  </a:ext>
                </a:extLst>
              </p:cNvPr>
              <p:cNvSpPr txBox="1"/>
              <p:nvPr/>
            </p:nvSpPr>
            <p:spPr bwMode="auto">
              <a:xfrm>
                <a:off x="3210753" y="4398256"/>
                <a:ext cx="4267200" cy="615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,0=(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605" name="Object 5">
                <a:extLst>
                  <a:ext uri="{FF2B5EF4-FFF2-40B4-BE49-F238E27FC236}">
                    <a16:creationId xmlns:a16="http://schemas.microsoft.com/office/drawing/2014/main" id="{BD3922A7-55C3-401C-A659-BA93B08A5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753" y="4398256"/>
                <a:ext cx="4267200" cy="615950"/>
              </a:xfrm>
              <a:prstGeom prst="rect">
                <a:avLst/>
              </a:prstGeom>
              <a:blipFill>
                <a:blip r:embed="rId6"/>
                <a:stretch>
                  <a:fillRect l="-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44"/>
    </mc:Choice>
    <mc:Fallback xmlns="">
      <p:transition spd="slow" advTm="483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3B77B004-ABA6-49D0-9A46-7E6FC7AAB97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18142" y="680244"/>
            <a:ext cx="6010204" cy="5040312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40000"/>
              </a:lnSpc>
              <a:spcBef>
                <a:spcPts val="1200"/>
              </a:spcBef>
            </a:pP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相对保留值（</a:t>
            </a:r>
            <a:r>
              <a:rPr lang="en-US" altLang="zh-CN" sz="3600" b="1" i="1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en-US" altLang="zh-CN" sz="3600" b="1" i="1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21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）：</a:t>
            </a:r>
          </a:p>
          <a:p>
            <a:pPr algn="just" eaLnBrk="1" hangingPunct="1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chemeClr val="hlink"/>
              </a:solidFill>
              <a:ea typeface="楷体_GB2312" pitchFamily="1" charset="-122"/>
            </a:endParaRPr>
          </a:p>
          <a:p>
            <a:pPr algn="just" eaLnBrk="1" hangingPunct="1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hlink"/>
                </a:solidFill>
                <a:ea typeface="楷体_GB2312" pitchFamily="1" charset="-122"/>
              </a:rPr>
              <a:t>——</a:t>
            </a:r>
            <a:r>
              <a:rPr lang="zh-CN" altLang="en-US" b="1" dirty="0">
                <a:solidFill>
                  <a:schemeClr val="hlink"/>
                </a:solidFill>
                <a:latin typeface="+mn-ea"/>
              </a:rPr>
              <a:t>相对保留值又称为选择性因子（</a:t>
            </a:r>
            <a:r>
              <a:rPr lang="zh-CN" altLang="en-US" b="1" dirty="0">
                <a:solidFill>
                  <a:schemeClr val="hlink"/>
                </a:solidFill>
                <a:latin typeface="+mn-ea"/>
                <a:sym typeface="Symbol" panose="05050102010706020507" pitchFamily="18" charset="2"/>
              </a:rPr>
              <a:t>）</a:t>
            </a:r>
          </a:p>
          <a:p>
            <a:pPr algn="just" eaLnBrk="1" hangingPunct="1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  <a:latin typeface="+mn-ea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solidFill>
                  <a:schemeClr val="hlink"/>
                </a:solidFill>
                <a:latin typeface="+mn-ea"/>
                <a:sym typeface="Symbol" panose="05050102010706020507" pitchFamily="18" charset="2"/>
              </a:rPr>
              <a:t>在气相色谱中，相对保留值的大小仅与固定相种类和柱温有关。</a:t>
            </a:r>
          </a:p>
          <a:p>
            <a:pPr algn="just" eaLnBrk="1" hangingPunct="1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  <a:latin typeface="+mn-ea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solidFill>
                  <a:schemeClr val="hlink"/>
                </a:solidFill>
                <a:latin typeface="+mn-ea"/>
                <a:sym typeface="Symbol" panose="05050102010706020507" pitchFamily="18" charset="2"/>
              </a:rPr>
              <a:t>在液相色谱中，相对保留值的大小不仅与固定相种类和柱温有关，还与流动相种类及配比有关。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59E4FB85-D3AA-4043-9E5C-89E97562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2004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1D591293-3046-4000-960B-8F1FBCFA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146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Object 5">
                <a:extLst>
                  <a:ext uri="{FF2B5EF4-FFF2-40B4-BE49-F238E27FC236}">
                    <a16:creationId xmlns:a16="http://schemas.microsoft.com/office/drawing/2014/main" id="{1C3D04B1-4DDA-4711-82CD-4BE4B0ADC70E}"/>
                  </a:ext>
                </a:extLst>
              </p:cNvPr>
              <p:cNvSpPr txBox="1"/>
              <p:nvPr/>
            </p:nvSpPr>
            <p:spPr bwMode="auto">
              <a:xfrm>
                <a:off x="5171009" y="528632"/>
                <a:ext cx="3095625" cy="10545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629" name="Object 5">
                <a:extLst>
                  <a:ext uri="{FF2B5EF4-FFF2-40B4-BE49-F238E27FC236}">
                    <a16:creationId xmlns:a16="http://schemas.microsoft.com/office/drawing/2014/main" id="{1C3D04B1-4DDA-4711-82CD-4BE4B0ADC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1009" y="528632"/>
                <a:ext cx="3095625" cy="10545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31C85C9-27B7-4618-B667-55E8A46A5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879" y="2395252"/>
            <a:ext cx="5267325" cy="27908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73"/>
    </mc:Choice>
    <mc:Fallback xmlns="">
      <p:transition spd="slow" advTm="53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0FC0115-69AE-4FA6-AF2D-E368B62A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341439"/>
            <a:ext cx="7848600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sz="36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  <a:sym typeface="Symbol" pitchFamily="18" charset="2"/>
            </a:endParaRPr>
          </a:p>
          <a:p>
            <a:pPr algn="just">
              <a:lnSpc>
                <a:spcPct val="130000"/>
              </a:lnSpc>
              <a:buClr>
                <a:srgbClr val="FF0066"/>
              </a:buClr>
              <a:buFont typeface="Wingdings" pitchFamily="2" charset="2"/>
              <a:buChar char="ü"/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  <a:sym typeface="Symbol" pitchFamily="18" charset="2"/>
            </a:endParaRPr>
          </a:p>
          <a:p>
            <a:pPr algn="just">
              <a:lnSpc>
                <a:spcPct val="130000"/>
              </a:lnSpc>
              <a:buClr>
                <a:srgbClr val="FF0066"/>
              </a:buClr>
              <a:buFont typeface="Wingdings" pitchFamily="2" charset="2"/>
              <a:buChar char="ü"/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  <a:sym typeface="Symbol" pitchFamily="18" charset="2"/>
            </a:endParaRPr>
          </a:p>
          <a:p>
            <a:pPr algn="just">
              <a:lnSpc>
                <a:spcPct val="130000"/>
              </a:lnSpc>
              <a:buClr>
                <a:srgbClr val="FF0066"/>
              </a:buClr>
              <a:buFont typeface="Wingdings" pitchFamily="2" charset="2"/>
              <a:buChar char="ü"/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  <a:sym typeface="Symbol" pitchFamily="18" charset="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3B57EA4-C851-40F8-94D1-7C39BB80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920" y="620713"/>
            <a:ext cx="4814436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色谱流出曲线的作用：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2F58F46-302C-48BD-820D-17B2241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628775"/>
            <a:ext cx="8675687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US" sz="3600" dirty="0"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色谱峰数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= 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样品中单组分的最少个数；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94B3E6B7-561A-4E51-A15E-D17E3832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349500"/>
            <a:ext cx="6481762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US" sz="3600" dirty="0"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色谱保留值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——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定性依据；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ACC9A43E-3D45-4FE6-B9DB-1F40E1DD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141663"/>
            <a:ext cx="7416800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US" sz="3600" dirty="0"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色谱峰高或面积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——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定量依据；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B64355C6-B677-4F89-80B6-E639E921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860801"/>
            <a:ext cx="8356600" cy="145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US" sz="3600" dirty="0"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色谱保留值和区域宽度</a:t>
            </a:r>
          </a:p>
          <a:p>
            <a:pPr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              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——</a:t>
            </a: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sym typeface="Symbol" pitchFamily="18" charset="2"/>
              </a:rPr>
              <a:t>色谱柱分离效能的度量。</a:t>
            </a:r>
          </a:p>
        </p:txBody>
      </p:sp>
    </p:spTree>
    <p:custDataLst>
      <p:tags r:id="rId1"/>
    </p:custDataLst>
  </p:cSld>
  <p:clrMapOvr>
    <a:masterClrMapping/>
  </p:clrMapOvr>
  <p:transition advTm="725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utoUpdateAnimBg="0"/>
      <p:bldP spid="27653" grpId="0" autoUpdateAnimBg="0"/>
      <p:bldP spid="27654" grpId="0" autoUpdateAnimBg="0"/>
      <p:bldP spid="276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C89111C-3FD4-4162-8E53-4A3A2F2D94D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135189" y="1052514"/>
            <a:ext cx="7761287" cy="65722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hlink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 </a:t>
            </a:r>
            <a:r>
              <a:rPr lang="zh-CN" altLang="en-US" sz="4000" b="1" dirty="0">
                <a:solidFill>
                  <a:schemeClr val="hlink"/>
                </a:solidFill>
                <a:ea typeface="隶书" panose="02010509060101010101" pitchFamily="49" charset="-122"/>
              </a:rPr>
              <a:t>关于分配平衡的术语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39D8BBB-1346-4B41-9F56-075321B8D6C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35188" y="1916114"/>
            <a:ext cx="8253412" cy="36972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分配系数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distribution coefficient 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51192069-AAB8-4C7D-BFFF-1AAF7BB4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24802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Object 5">
                <a:extLst>
                  <a:ext uri="{FF2B5EF4-FFF2-40B4-BE49-F238E27FC236}">
                    <a16:creationId xmlns:a16="http://schemas.microsoft.com/office/drawing/2014/main" id="{A2FF3DAD-003A-4BDB-A773-296E80A91AEC}"/>
                  </a:ext>
                </a:extLst>
              </p:cNvPr>
              <p:cNvSpPr txBox="1"/>
              <p:nvPr/>
            </p:nvSpPr>
            <p:spPr bwMode="auto">
              <a:xfrm>
                <a:off x="1757570" y="3351836"/>
                <a:ext cx="9008647" cy="1200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每毫升固定相上溶解（或吸附）溶质的量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每毫升流动相上溶质的量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677" name="Object 5">
                <a:extLst>
                  <a:ext uri="{FF2B5EF4-FFF2-40B4-BE49-F238E27FC236}">
                    <a16:creationId xmlns:a16="http://schemas.microsoft.com/office/drawing/2014/main" id="{A2FF3DAD-003A-4BDB-A773-296E80A9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570" y="3351836"/>
                <a:ext cx="9008647" cy="1200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89F8163-0746-41A4-9B73-6E61B85B49EE}"/>
              </a:ext>
            </a:extLst>
          </p:cNvPr>
          <p:cNvSpPr/>
          <p:nvPr/>
        </p:nvSpPr>
        <p:spPr>
          <a:xfrm>
            <a:off x="827087" y="4880476"/>
            <a:ext cx="9939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不同组分能够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被</a:t>
            </a:r>
            <a:r>
              <a:rPr lang="zh-CN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分离的先决条件是：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在两相间的分配系数不同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59"/>
    </mc:Choice>
    <mc:Fallback xmlns="">
      <p:transition spd="slow" advTm="10935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11.5|9.7|10|9.8|10.6|1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30.8|22|4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2.5|21.6|-41.8|0|5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5.6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7.8|32.4|7.1|8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434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隶书</vt:lpstr>
      <vt:lpstr>Arial</vt:lpstr>
      <vt:lpstr>Cambria Math</vt:lpstr>
      <vt:lpstr>Tahoma</vt:lpstr>
      <vt:lpstr>Times New Roman</vt:lpstr>
      <vt:lpstr>Wingdings</vt:lpstr>
      <vt:lpstr>Office 主题​​</vt:lpstr>
      <vt:lpstr>CorelDRAW</vt:lpstr>
      <vt:lpstr>二、色谱法基本理论</vt:lpstr>
      <vt:lpstr>1、色谱相关术语</vt:lpstr>
      <vt:lpstr> 关于色谱峰的术语</vt:lpstr>
      <vt:lpstr>PowerPoint 演示文稿</vt:lpstr>
      <vt:lpstr> 关于保留值的术语</vt:lpstr>
      <vt:lpstr>PowerPoint 演示文稿</vt:lpstr>
      <vt:lpstr>PowerPoint 演示文稿</vt:lpstr>
      <vt:lpstr>PowerPoint 演示文稿</vt:lpstr>
      <vt:lpstr> 关于分配平衡的术语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二、色谱法基本理论</dc:title>
  <dc:creator>hp</dc:creator>
  <cp:lastModifiedBy>hp</cp:lastModifiedBy>
  <cp:revision>19</cp:revision>
  <dcterms:created xsi:type="dcterms:W3CDTF">2020-02-15T02:59:05Z</dcterms:created>
  <dcterms:modified xsi:type="dcterms:W3CDTF">2020-03-01T03:02:16Z</dcterms:modified>
</cp:coreProperties>
</file>