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0" r:id="rId2"/>
    <p:sldId id="681" r:id="rId3"/>
    <p:sldId id="682" r:id="rId4"/>
    <p:sldId id="683" r:id="rId5"/>
    <p:sldId id="455" r:id="rId6"/>
    <p:sldId id="456" r:id="rId7"/>
    <p:sldId id="457" r:id="rId8"/>
    <p:sldId id="458" r:id="rId9"/>
    <p:sldId id="459" r:id="rId10"/>
    <p:sldId id="460" r:id="rId11"/>
    <p:sldId id="960" r:id="rId12"/>
    <p:sldId id="970" r:id="rId13"/>
    <p:sldId id="461" r:id="rId14"/>
    <p:sldId id="462" r:id="rId15"/>
    <p:sldId id="4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EFC22-107B-484F-950E-B50ADA138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791CC-F04E-4A74-BEE7-A503AFE6A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899A1-13B1-434E-B5D9-8E7DCE84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4754-AE12-4238-92E0-BDEC0CAECD5C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D4395-0496-4391-9279-6DD9557B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21721-CF9E-4D3B-AF40-3A39A8EB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129B-CEB7-4221-87F8-2776370F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7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6129D-46AF-4D1C-B2E4-6A365A16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D6C1A8-5BDC-4D8E-B915-9D4814C35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0F0F3-A717-4857-A12E-541906BC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4754-AE12-4238-92E0-BDEC0CAECD5C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DC41C-51CE-4D6E-A28E-3867AD1C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79988-5FFF-44A4-BF5E-EF6CC8BB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129B-CEB7-4221-87F8-2776370F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6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23795C-CD47-4E48-9483-E49D44A06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DE898D-6CB3-4550-BC70-10311239E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DF8C5-6F0E-43F1-B5E4-52F7F5C7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4754-AE12-4238-92E0-BDEC0CAECD5C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E3437-FA6F-4FCD-AC09-DBCF201A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408BF-6BE0-4598-8945-AFC9D24A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129B-CEB7-4221-87F8-2776370F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EEDF7-FCB5-4B05-BD3D-1E9B8121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C0A1D-CAE3-4F5F-802D-C53DE031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1F429-807C-47F7-886B-DFAA2721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4754-AE12-4238-92E0-BDEC0CAECD5C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4D7B7-039C-4F05-83A8-8BC6F793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3B197-A723-42EB-97C6-B7BC0C68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129B-CEB7-4221-87F8-2776370F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6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C2CF-2C58-441E-8FCE-243758AD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D2D608-8CDF-4C94-B57C-524B27FE2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744CA-336D-4E32-A76F-3DA7D66D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4754-AE12-4238-92E0-BDEC0CAECD5C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7B64F-072D-4286-8652-E320F9CB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EF944-54A7-4931-9962-94BF46D0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129B-CEB7-4221-87F8-2776370F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8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CA11F-EDD1-4605-AE19-F45D5825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C986F-2C84-4FDD-A4E9-92C071674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A41FF9-C17A-47C9-9CC6-71D2B8FAD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F5DD7C-B3CD-4084-969A-2EA5FB87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4754-AE12-4238-92E0-BDEC0CAECD5C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B46179-B95F-45EC-819D-1298F453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8898C-860C-4565-8214-E22AC335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129B-CEB7-4221-87F8-2776370F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4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813C0-25BE-4AB7-BCD8-7AEBDADA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7D9DAD-AE24-46F5-A7BA-398C1A577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DB36D-4F25-4677-B466-7484530C7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87763-8468-43AF-BF21-490C278AC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ECA4D9-821D-4395-BB18-9CB1BB61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0AAC44-536F-4494-B74A-A8B37FC2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4754-AE12-4238-92E0-BDEC0CAECD5C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4164C7-B773-4791-AC68-F3B4CBA0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0A46D2-5C4E-40E7-B486-AD20661C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129B-CEB7-4221-87F8-2776370F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3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B30BE-C48F-4B6C-A935-D2D9DA14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AE8320-D33F-4EB5-877E-6E926BC0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4754-AE12-4238-92E0-BDEC0CAECD5C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C9B265-C39E-469A-821E-A6CB5C4B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587E12-90E4-41C1-B4B0-1182185D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129B-CEB7-4221-87F8-2776370F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0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45B989-1940-4C8B-A895-711D886D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4754-AE12-4238-92E0-BDEC0CAECD5C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4F48A-CA96-4404-9707-2889E44C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1AC8D1-6C32-4D30-A007-68918BBA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129B-CEB7-4221-87F8-2776370F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1BE77-1EFA-4D30-A2E0-13AEE860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F3500-E102-4CFD-A549-F76819CF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E98A4F-EB78-422F-AC2A-E8175745C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B728DC-1B4E-46EF-966A-1625E933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4754-AE12-4238-92E0-BDEC0CAECD5C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ED97E-BC17-4ACE-B90B-060CF5FB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89D7B2-AE2F-47AD-82BD-B58CE9B2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129B-CEB7-4221-87F8-2776370F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0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BABE1-EC61-4851-99CB-14A25A6A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A178A4-CE81-45E2-83A9-2C5142545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D05D8F-C254-47F5-8516-6366D54AC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74820-F4AA-4D10-AFE1-67871E99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4754-AE12-4238-92E0-BDEC0CAECD5C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86B24-49BE-4A82-8E01-5B72E33B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5D441-8C09-47B7-A6A8-5BFA300F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129B-CEB7-4221-87F8-2776370F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3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E73519-7AFC-494D-8E27-5B08D911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358F1-07E4-43C3-B7F4-7333765D4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77083-B690-49D9-B070-F3C0F3464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4754-AE12-4238-92E0-BDEC0CAECD5C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BA34F-11B6-487A-9727-25553FA77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48B57-6E75-4D8D-B4EC-8642A142E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129B-CEB7-4221-87F8-2776370F2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8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7.xml"/><Relationship Id="rId7" Type="http://schemas.microsoft.com/office/2007/relationships/hdphoto" Target="../media/hdphoto2.wdp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.bin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w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16F612E-0779-464E-9630-4C901860C78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289037" y="2617167"/>
            <a:ext cx="8001000" cy="10080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zh-CN" sz="4800" dirty="0">
                <a:ea typeface="隶书" panose="02010509060101010101" pitchFamily="49" charset="-122"/>
              </a:rPr>
              <a:t>三、色谱定性与定量方法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91"/>
    </mc:Choice>
    <mc:Fallback xmlns="">
      <p:transition spd="slow" advTm="302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7899C56-1B2F-425B-9978-E4C4C721CE7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81200" y="414338"/>
            <a:ext cx="8229600" cy="1143000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FF6600"/>
                </a:solidFill>
                <a:ea typeface="隶书" panose="02010509060101010101" pitchFamily="49" charset="-122"/>
              </a:rPr>
              <a:t>利用文献值对照定性分析 （</a:t>
            </a:r>
            <a:r>
              <a:rPr lang="en-US" altLang="zh-CN" sz="4000" dirty="0">
                <a:solidFill>
                  <a:srgbClr val="FF6600"/>
                </a:solidFill>
                <a:ea typeface="隶书" panose="02010509060101010101" pitchFamily="49" charset="-122"/>
              </a:rPr>
              <a:t>GC</a:t>
            </a:r>
            <a:r>
              <a:rPr lang="zh-CN" altLang="en-US" sz="4000" dirty="0">
                <a:solidFill>
                  <a:srgbClr val="FF6600"/>
                </a:solidFill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488CAB4-631D-452E-9B21-BD8F02E5CF5F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87713" y="1557339"/>
            <a:ext cx="6983412" cy="4492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</a:pPr>
            <a:r>
              <a:rPr lang="zh-CN" altLang="en-US" sz="32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实现方法</a:t>
            </a:r>
          </a:p>
          <a:p>
            <a:pPr lvl="1" eaLnBrk="1" hangingPunct="1">
              <a:lnSpc>
                <a:spcPct val="120000"/>
              </a:lnSpc>
              <a:buClr>
                <a:srgbClr val="2CB71D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测定相对保留值</a:t>
            </a:r>
            <a:r>
              <a:rPr lang="en-US" altLang="zh-CN" sz="3200" dirty="0" err="1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en-US" altLang="zh-CN" sz="3200" baseline="-25000" dirty="0" err="1">
                <a:latin typeface="隶书" panose="02010509060101010101" pitchFamily="49" charset="-122"/>
                <a:ea typeface="隶书" panose="02010509060101010101" pitchFamily="49" charset="-122"/>
              </a:rPr>
              <a:t>i,s</a:t>
            </a:r>
            <a:endParaRPr lang="en-US" altLang="zh-CN" sz="3200" baseline="-25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2CB71D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测定保留指数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I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86"/>
    </mc:Choice>
    <mc:Fallback xmlns="">
      <p:transition spd="slow" advTm="496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509C50FD-36EA-47F3-9D91-ACBC36357227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51408" y="352423"/>
            <a:ext cx="9974401" cy="26638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保留指数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）：又叫</a:t>
            </a:r>
            <a:r>
              <a:rPr lang="en-US" altLang="zh-CN" dirty="0" err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Kovats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指数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，它规定</a:t>
            </a:r>
            <a:r>
              <a:rPr lang="zh-CN" altLang="en-US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正构烷烃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的保留指数是其碳数的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100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倍，其它物质的保留指数在实际色谱条件下测定。选取与被测物相邻的两种正构烷烃做参照系，其中一种碳数为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Z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，另一种为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Z+1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，被测物的保留指数由下式计算：</a:t>
            </a:r>
            <a:r>
              <a:rPr lang="zh-CN" altLang="en-US" dirty="0"/>
              <a:t>  </a:t>
            </a:r>
          </a:p>
          <a:p>
            <a:pPr eaLnBrk="1" hangingPunct="1"/>
            <a:endParaRPr lang="en-US" altLang="zh-CN" sz="3600" dirty="0"/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801CA0C9-DAB0-4029-977C-ECE599049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474759"/>
              </p:ext>
            </p:extLst>
          </p:nvPr>
        </p:nvGraphicFramePr>
        <p:xfrm>
          <a:off x="1454300" y="5408614"/>
          <a:ext cx="482441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r:id="rId4" imgW="1867711" imgH="470104" progId="Equation.3">
                  <p:embed/>
                </p:oleObj>
              </mc:Choice>
              <mc:Fallback>
                <p:oleObj r:id="rId4" imgW="1867711" imgH="470104" progId="Equation.3">
                  <p:embed/>
                  <p:pic>
                    <p:nvPicPr>
                      <p:cNvPr id="26627" name="Object 3">
                        <a:extLst>
                          <a:ext uri="{FF2B5EF4-FFF2-40B4-BE49-F238E27FC236}">
                            <a16:creationId xmlns:a16="http://schemas.microsoft.com/office/drawing/2014/main" id="{801CA0C9-DAB0-4029-977C-ECE5990496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300" y="5408614"/>
                        <a:ext cx="4824412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0025AEF3-0815-459E-B0D0-73947B3E55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4314" y="2736490"/>
            <a:ext cx="4622379" cy="3769087"/>
          </a:xfrm>
          <a:prstGeom prst="rect">
            <a:avLst/>
          </a:prstGeom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90C53876-E3B5-491A-A0B4-57AF3E822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91" y="2623796"/>
            <a:ext cx="5400631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654"/>
    </mc:Choice>
    <mc:Fallback xmlns="">
      <p:transition spd="slow" advTm="1016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矩形 1">
            <a:extLst>
              <a:ext uri="{FF2B5EF4-FFF2-40B4-BE49-F238E27FC236}">
                <a16:creationId xmlns:a16="http://schemas.microsoft.com/office/drawing/2014/main" id="{DFBF21A5-0F5D-4457-90E0-39DC33600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410" y="1042963"/>
            <a:ext cx="9267180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优点：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无需纯物质；保留指数具有较好的重现性和精密度；参数只与固定相和柱温有关。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缺点：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对结构复杂的物质，缺乏数据。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28"/>
    </mc:Choice>
    <mc:Fallback xmlns="">
      <p:transition spd="slow" advTm="62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37C3C38-0FD6-40B2-8CB8-3BE9D8D0EFB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762000" indent="-762000">
              <a:buClr>
                <a:schemeClr val="hlink"/>
              </a:buClr>
              <a:buSzPct val="70000"/>
            </a:pPr>
            <a:r>
              <a:rPr lang="en-US" altLang="zh-CN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(2) </a:t>
            </a:r>
            <a:r>
              <a:rPr lang="zh-CN" altLang="en-US" sz="36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与其它仪器或化学方法联合定性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71F3731-131B-4F8D-AA1E-CE08750CC6EC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855914" y="1844675"/>
            <a:ext cx="7558087" cy="3886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accent2"/>
              </a:buClr>
            </a:pPr>
            <a:r>
              <a:rPr lang="zh-CN" altLang="en-US" sz="3600" dirty="0">
                <a:ea typeface="隶书" panose="02010509060101010101" pitchFamily="49" charset="-122"/>
              </a:rPr>
              <a:t>离线联用方式</a:t>
            </a:r>
          </a:p>
          <a:p>
            <a:pPr eaLnBrk="1" hangingPunct="1">
              <a:lnSpc>
                <a:spcPct val="130000"/>
              </a:lnSpc>
              <a:buClr>
                <a:schemeClr val="accent2"/>
              </a:buClr>
            </a:pPr>
            <a:r>
              <a:rPr lang="zh-CN" altLang="en-US" sz="3600" dirty="0">
                <a:ea typeface="隶书" panose="02010509060101010101" pitchFamily="49" charset="-122"/>
              </a:rPr>
              <a:t>在线联用方式</a:t>
            </a:r>
          </a:p>
          <a:p>
            <a:pPr lvl="1" eaLnBrk="1" hangingPunct="1">
              <a:lnSpc>
                <a:spcPct val="130000"/>
              </a:lnSpc>
              <a:buClr>
                <a:srgbClr val="2CB71D"/>
              </a:buClr>
              <a:buSzTx/>
              <a:buFont typeface="Wingdings" panose="05000000000000000000" pitchFamily="2" charset="2"/>
              <a:buNone/>
            </a:pPr>
            <a:endParaRPr lang="en-US" altLang="zh-CN" sz="3200" b="1" dirty="0"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64"/>
    </mc:Choice>
    <mc:Fallback xmlns="">
      <p:transition spd="slow" advTm="294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44FE47F-FDA0-431B-83A2-16B7A02008BA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92313" y="404813"/>
            <a:ext cx="8229600" cy="1143000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zh-CN" altLang="zh-CN" sz="4000" dirty="0">
                <a:solidFill>
                  <a:srgbClr val="FF6600"/>
                </a:solidFill>
                <a:ea typeface="隶书" panose="02010509060101010101" pitchFamily="49" charset="-122"/>
              </a:rPr>
              <a:t>离线联用方式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DE8C50A4-537E-405B-A862-35C1336223EE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424113" y="1628775"/>
            <a:ext cx="7783512" cy="388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Clr>
                <a:srgbClr val="2CB71D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收集方法：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GC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中一般采用液氮冷阱冷却后收集 </a:t>
            </a:r>
          </a:p>
          <a:p>
            <a:pPr eaLnBrk="1" hangingPunct="1">
              <a:lnSpc>
                <a:spcPct val="130000"/>
              </a:lnSpc>
              <a:buClr>
                <a:srgbClr val="2CB71D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应用范围：无标准物时，可对较为复杂的混合物进行定性分析</a:t>
            </a:r>
          </a:p>
          <a:p>
            <a:pPr eaLnBrk="1" hangingPunct="1">
              <a:lnSpc>
                <a:spcPct val="130000"/>
              </a:lnSpc>
              <a:buClr>
                <a:srgbClr val="2CB71D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缺点：麻烦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03"/>
    </mc:Choice>
    <mc:Fallback xmlns="">
      <p:transition spd="slow" advTm="70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9704825-DA37-468A-8C5B-CB23274D084B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620713"/>
            <a:ext cx="8540750" cy="1143000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zh-CN" altLang="zh-CN" sz="4000" dirty="0">
                <a:solidFill>
                  <a:srgbClr val="FF6600"/>
                </a:solidFill>
                <a:ea typeface="隶书" panose="02010509060101010101" pitchFamily="49" charset="-122"/>
              </a:rPr>
              <a:t>在线联用方式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18956361-5DC9-418B-88B5-EF14C360645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674261" y="1528762"/>
            <a:ext cx="6396313" cy="278646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  <a:buClr>
                <a:srgbClr val="2CB71D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混合物经色谱分离后，将各组分直接由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接口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导入其它仪器中进行定性。常用的联用方法有：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GC-MS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GC-FTIR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LC-MS</a:t>
            </a:r>
            <a:r>
              <a:rPr lang="en-US" altLang="zh-CN" sz="3200" b="1" dirty="0">
                <a:ea typeface="隶书" panose="02010509060101010101" pitchFamily="49" charset="-122"/>
              </a:rPr>
              <a:t>……</a:t>
            </a:r>
            <a:r>
              <a:rPr lang="en-US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其它仪器相当于</a:t>
            </a:r>
            <a:r>
              <a:rPr lang="zh-CN" altLang="en-US" sz="32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色谱仪的检测器。</a:t>
            </a:r>
          </a:p>
        </p:txBody>
      </p:sp>
      <p:pic>
        <p:nvPicPr>
          <p:cNvPr id="4" name="Picture 20" descr="5975_6890_Mid_hi-res">
            <a:extLst>
              <a:ext uri="{FF2B5EF4-FFF2-40B4-BE49-F238E27FC236}">
                <a16:creationId xmlns:a16="http://schemas.microsoft.com/office/drawing/2014/main" id="{931586BC-B514-4249-9ACE-F00A07FAE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85" y="739084"/>
            <a:ext cx="3752015" cy="326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4966A61-BB6B-4F93-B14F-4FD28F6C009F}"/>
              </a:ext>
            </a:extLst>
          </p:cNvPr>
          <p:cNvSpPr/>
          <p:nvPr/>
        </p:nvSpPr>
        <p:spPr>
          <a:xfrm>
            <a:off x="1674261" y="4315222"/>
            <a:ext cx="10000904" cy="192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2CB71D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使用范围：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复杂样品的定性。</a:t>
            </a:r>
          </a:p>
          <a:p>
            <a:pPr>
              <a:lnSpc>
                <a:spcPct val="130000"/>
              </a:lnSpc>
              <a:buClr>
                <a:srgbClr val="2CB71D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优点：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不需要标准物，定性结果可信度高，操作方便。</a:t>
            </a:r>
          </a:p>
          <a:p>
            <a:pPr>
              <a:lnSpc>
                <a:spcPct val="130000"/>
              </a:lnSpc>
              <a:buClr>
                <a:srgbClr val="2CB71D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缺点：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需要特殊仪器或设备。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6A8A8F-5C00-4BB1-9C0A-1BBC5F544608}"/>
              </a:ext>
            </a:extLst>
          </p:cNvPr>
          <p:cNvSpPr txBox="1"/>
          <p:nvPr/>
        </p:nvSpPr>
        <p:spPr>
          <a:xfrm>
            <a:off x="9625824" y="4111503"/>
            <a:ext cx="178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气质联用仪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685"/>
    </mc:Choice>
    <mc:Fallback xmlns="">
      <p:transition spd="slow" advTm="1136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2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>
            <a:extLst>
              <a:ext uri="{FF2B5EF4-FFF2-40B4-BE49-F238E27FC236}">
                <a16:creationId xmlns:a16="http://schemas.microsoft.com/office/drawing/2014/main" id="{8866FFAB-77C2-417C-AD07-204170A20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386" y="2603032"/>
            <a:ext cx="75961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Rectangle 12">
            <a:extLst>
              <a:ext uri="{FF2B5EF4-FFF2-40B4-BE49-F238E27FC236}">
                <a16:creationId xmlns:a16="http://schemas.microsoft.com/office/drawing/2014/main" id="{2139A24D-EF8D-42B3-AB83-3686513FD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949" y="61496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76804" name="Rectangle 13">
            <a:extLst>
              <a:ext uri="{FF2B5EF4-FFF2-40B4-BE49-F238E27FC236}">
                <a16:creationId xmlns:a16="http://schemas.microsoft.com/office/drawing/2014/main" id="{DC11B107-2A3F-4F44-B2B0-DFA24860C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949" y="69116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76805" name="Rectangle 14">
            <a:extLst>
              <a:ext uri="{FF2B5EF4-FFF2-40B4-BE49-F238E27FC236}">
                <a16:creationId xmlns:a16="http://schemas.microsoft.com/office/drawing/2014/main" id="{92DF2E37-8BCF-4470-BA33-3A468E6C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949" y="347246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76806" name="Text Box 15">
            <a:extLst>
              <a:ext uri="{FF2B5EF4-FFF2-40B4-BE49-F238E27FC236}">
                <a16:creationId xmlns:a16="http://schemas.microsoft.com/office/drawing/2014/main" id="{0941F4F1-363B-4036-B2B5-4EFAE3867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456" y="6163000"/>
            <a:ext cx="61981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人参皂苷标准品的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HPLC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色谱图</a:t>
            </a:r>
          </a:p>
        </p:txBody>
      </p:sp>
      <p:sp>
        <p:nvSpPr>
          <p:cNvPr id="76807" name="Text Box 16">
            <a:extLst>
              <a:ext uri="{FF2B5EF4-FFF2-40B4-BE49-F238E27FC236}">
                <a16:creationId xmlns:a16="http://schemas.microsoft.com/office/drawing/2014/main" id="{9BC086A7-A6CD-42FB-83C6-CDE16FB1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373" y="4308006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Garamond" panose="02020404030301010803" pitchFamily="18" charset="0"/>
              </a:rPr>
              <a:t>Rg1</a:t>
            </a:r>
          </a:p>
        </p:txBody>
      </p:sp>
      <p:sp>
        <p:nvSpPr>
          <p:cNvPr id="76808" name="Text Box 17">
            <a:extLst>
              <a:ext uri="{FF2B5EF4-FFF2-40B4-BE49-F238E27FC236}">
                <a16:creationId xmlns:a16="http://schemas.microsoft.com/office/drawing/2014/main" id="{BC827B7B-874F-4B76-B62F-D860FAB2A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6976" y="3573391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Garamond" panose="02020404030301010803" pitchFamily="18" charset="0"/>
              </a:rPr>
              <a:t>Rb1</a:t>
            </a:r>
          </a:p>
        </p:txBody>
      </p:sp>
      <p:sp>
        <p:nvSpPr>
          <p:cNvPr id="76809" name="Text Box 18">
            <a:extLst>
              <a:ext uri="{FF2B5EF4-FFF2-40B4-BE49-F238E27FC236}">
                <a16:creationId xmlns:a16="http://schemas.microsoft.com/office/drawing/2014/main" id="{BF7A9D68-F14A-477E-B151-60F2B2088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037" y="4450881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FF0000"/>
                </a:solidFill>
                <a:latin typeface="Garamond" panose="02020404030301010803" pitchFamily="18" charset="0"/>
              </a:rPr>
              <a:t>Re</a:t>
            </a:r>
          </a:p>
        </p:txBody>
      </p:sp>
      <p:pic>
        <p:nvPicPr>
          <p:cNvPr id="76810" name="Picture 2">
            <a:extLst>
              <a:ext uri="{FF2B5EF4-FFF2-40B4-BE49-F238E27FC236}">
                <a16:creationId xmlns:a16="http://schemas.microsoft.com/office/drawing/2014/main" id="{BC024A0F-8EE8-499A-9F68-683D71853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385" y="645643"/>
            <a:ext cx="7596187" cy="278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811" name="直接连接符 2">
            <a:extLst>
              <a:ext uri="{FF2B5EF4-FFF2-40B4-BE49-F238E27FC236}">
                <a16:creationId xmlns:a16="http://schemas.microsoft.com/office/drawing/2014/main" id="{152CE4B2-A3EA-4E58-981F-B6954E188F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73726" y="2603032"/>
            <a:ext cx="0" cy="2359093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812" name="文本框 5">
            <a:extLst>
              <a:ext uri="{FF2B5EF4-FFF2-40B4-BE49-F238E27FC236}">
                <a16:creationId xmlns:a16="http://schemas.microsoft.com/office/drawing/2014/main" id="{7582EAC6-5AB9-49F9-8312-DB2D13FFB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5664" y="2398467"/>
            <a:ext cx="287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1</a:t>
            </a:r>
            <a:endParaRPr lang="zh-CN" altLang="en-US" sz="1800" dirty="0"/>
          </a:p>
        </p:txBody>
      </p:sp>
      <p:sp>
        <p:nvSpPr>
          <p:cNvPr id="76813" name="文本框 6">
            <a:extLst>
              <a:ext uri="{FF2B5EF4-FFF2-40B4-BE49-F238E27FC236}">
                <a16:creationId xmlns:a16="http://schemas.microsoft.com/office/drawing/2014/main" id="{8BB83881-8039-4DD8-8F78-91764F01C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748" y="1052045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5</a:t>
            </a:r>
            <a:endParaRPr lang="zh-CN" altLang="en-US" sz="1800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FB4FBABD-A8FA-422E-8CF5-151B62B6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5899" y="50976"/>
            <a:ext cx="5762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人参药材的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HPLC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图谱（紫外检测器）</a:t>
            </a:r>
          </a:p>
        </p:txBody>
      </p:sp>
      <p:cxnSp>
        <p:nvCxnSpPr>
          <p:cNvPr id="19" name="直接连接符 2">
            <a:extLst>
              <a:ext uri="{FF2B5EF4-FFF2-40B4-BE49-F238E27FC236}">
                <a16:creationId xmlns:a16="http://schemas.microsoft.com/office/drawing/2014/main" id="{4CC8B18D-FB00-4022-B739-4053BDD3D9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9037" y="1953881"/>
            <a:ext cx="0" cy="3166958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">
            <a:extLst>
              <a:ext uri="{FF2B5EF4-FFF2-40B4-BE49-F238E27FC236}">
                <a16:creationId xmlns:a16="http://schemas.microsoft.com/office/drawing/2014/main" id="{8997D289-F87F-47A9-A0AD-A9F1B21F1B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695830" y="1821361"/>
            <a:ext cx="0" cy="2486645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85C717D-9BBB-482F-BBFA-D57D45BFB384}"/>
              </a:ext>
            </a:extLst>
          </p:cNvPr>
          <p:cNvSpPr txBox="1"/>
          <p:nvPr/>
        </p:nvSpPr>
        <p:spPr>
          <a:xfrm>
            <a:off x="383286" y="645643"/>
            <a:ext cx="234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色谱峰定性问题的提出和解决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5AA4CA-15D3-413B-8FB5-A08A45351CB5}"/>
              </a:ext>
            </a:extLst>
          </p:cNvPr>
          <p:cNvSpPr/>
          <p:nvPr/>
        </p:nvSpPr>
        <p:spPr>
          <a:xfrm>
            <a:off x="7733748" y="1476640"/>
            <a:ext cx="312738" cy="3447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075"/>
    </mc:Choice>
    <mc:Fallback xmlns="">
      <p:transition spd="slow" advTm="1270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/>
      <p:bldP spid="76807" grpId="0"/>
      <p:bldP spid="76808" grpId="0"/>
      <p:bldP spid="76809" grpId="0"/>
      <p:bldP spid="76812" grpId="0"/>
      <p:bldP spid="76813" grpId="0"/>
      <p:bldP spid="14" grpId="1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CAD84DA9-7BAD-4D9E-953C-EFC601B2F555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8139" y="433387"/>
            <a:ext cx="5009913" cy="3476003"/>
          </a:xfrm>
          <a:noFill/>
        </p:spPr>
      </p:pic>
      <p:pic>
        <p:nvPicPr>
          <p:cNvPr id="77827" name="Picture 3">
            <a:extLst>
              <a:ext uri="{FF2B5EF4-FFF2-40B4-BE49-F238E27FC236}">
                <a16:creationId xmlns:a16="http://schemas.microsoft.com/office/drawing/2014/main" id="{4EC427E4-1BFE-41C1-8E76-85CF7FFF894E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6247" y="1662345"/>
            <a:ext cx="4519326" cy="3476003"/>
          </a:xfrm>
        </p:spPr>
      </p:pic>
      <p:pic>
        <p:nvPicPr>
          <p:cNvPr id="77828" name="Picture 4">
            <a:extLst>
              <a:ext uri="{FF2B5EF4-FFF2-40B4-BE49-F238E27FC236}">
                <a16:creationId xmlns:a16="http://schemas.microsoft.com/office/drawing/2014/main" id="{13D92E70-2E2E-4CEF-AC1E-C20CCCCC93F2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2486" y="4423822"/>
            <a:ext cx="3549664" cy="1636276"/>
          </a:xfrm>
          <a:noFill/>
        </p:spPr>
      </p:pic>
      <p:sp>
        <p:nvSpPr>
          <p:cNvPr id="77829" name="Text Box 5">
            <a:extLst>
              <a:ext uri="{FF2B5EF4-FFF2-40B4-BE49-F238E27FC236}">
                <a16:creationId xmlns:a16="http://schemas.microsoft.com/office/drawing/2014/main" id="{E45D75AC-3982-41FA-B26C-C40CFEA6D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508" y="6380558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丙二酰基人参皂苷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Rb1</a:t>
            </a:r>
          </a:p>
        </p:txBody>
      </p:sp>
      <p:pic>
        <p:nvPicPr>
          <p:cNvPr id="77830" name="Picture 6">
            <a:extLst>
              <a:ext uri="{FF2B5EF4-FFF2-40B4-BE49-F238E27FC236}">
                <a16:creationId xmlns:a16="http://schemas.microsoft.com/office/drawing/2014/main" id="{D176B133-BC64-4CA7-97E2-36A8279B3B99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6300" y="6179981"/>
            <a:ext cx="1944687" cy="187325"/>
          </a:xfrm>
          <a:noFill/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A829EB68-092B-4DF5-AF04-6EC6DACABC15}"/>
              </a:ext>
            </a:extLst>
          </p:cNvPr>
          <p:cNvSpPr/>
          <p:nvPr/>
        </p:nvSpPr>
        <p:spPr>
          <a:xfrm>
            <a:off x="4426226" y="2226365"/>
            <a:ext cx="689113" cy="6758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2B4AE74-8325-47BA-ACB9-D18065F7040C}"/>
              </a:ext>
            </a:extLst>
          </p:cNvPr>
          <p:cNvCxnSpPr/>
          <p:nvPr/>
        </p:nvCxnSpPr>
        <p:spPr>
          <a:xfrm>
            <a:off x="5088919" y="2699504"/>
            <a:ext cx="1364974" cy="594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952A148-1135-40C8-A714-7CA0BD7C965A}"/>
              </a:ext>
            </a:extLst>
          </p:cNvPr>
          <p:cNvSpPr txBox="1"/>
          <p:nvPr/>
        </p:nvSpPr>
        <p:spPr>
          <a:xfrm>
            <a:off x="1512931" y="3914495"/>
            <a:ext cx="184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一级质谱图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83D105-F81E-40B6-AF8B-CB321EBF8790}"/>
              </a:ext>
            </a:extLst>
          </p:cNvPr>
          <p:cNvSpPr txBox="1"/>
          <p:nvPr/>
        </p:nvSpPr>
        <p:spPr>
          <a:xfrm>
            <a:off x="8132392" y="5199004"/>
            <a:ext cx="1840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二级质谱图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DAF09BD-AF34-4A29-810C-9656AB36E32E}"/>
              </a:ext>
            </a:extLst>
          </p:cNvPr>
          <p:cNvCxnSpPr>
            <a:cxnSpLocks/>
          </p:cNvCxnSpPr>
          <p:nvPr/>
        </p:nvCxnSpPr>
        <p:spPr>
          <a:xfrm>
            <a:off x="3061252" y="4444596"/>
            <a:ext cx="861391" cy="594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D449BCC-F337-4DBE-8A5F-ADC230CAC1D9}"/>
              </a:ext>
            </a:extLst>
          </p:cNvPr>
          <p:cNvCxnSpPr>
            <a:cxnSpLocks/>
          </p:cNvCxnSpPr>
          <p:nvPr/>
        </p:nvCxnSpPr>
        <p:spPr>
          <a:xfrm flipH="1">
            <a:off x="5771407" y="4376160"/>
            <a:ext cx="960697" cy="11840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55"/>
    </mc:Choice>
    <mc:Fallback xmlns="">
      <p:transition spd="slow" advTm="629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/>
      <p:bldP spid="2" grpId="0" animBg="1"/>
      <p:bldP spid="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6B70D06A-CF56-4332-B664-6B292AAAD732}"/>
                  </a:ext>
                </a:extLst>
              </p:cNvPr>
              <p:cNvSpPr>
                <a:spLocks noGrp="1" noRot="1" noChangeArrowheads="1"/>
              </p:cNvSpPr>
              <p:nvPr>
                <p:ph type="body" idx="4294967295"/>
              </p:nvPr>
            </p:nvSpPr>
            <p:spPr>
              <a:xfrm>
                <a:off x="3045308" y="1417983"/>
                <a:ext cx="7067550" cy="584775"/>
              </a:xfrm>
            </p:spPr>
            <p:txBody>
              <a:bodyPr/>
              <a:lstStyle/>
              <a:p>
                <a:pPr>
                  <a:buNone/>
                </a:pPr>
                <a:r>
                  <a:rPr lang="zh-CN" altLang="en-US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面积归一（</a:t>
                </a:r>
                <a:r>
                  <a:rPr lang="en-US" altLang="zh-CN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Ai/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隶书" panose="02010509060101010101" pitchFamily="49" charset="-122"/>
                            <a:ea typeface="隶书" panose="02010509060101010101" pitchFamily="49" charset="-122"/>
                          </a:rPr>
                          <m:t>A</m:t>
                        </m:r>
                      </m:e>
                    </m:nary>
                  </m:oMath>
                </a14:m>
                <a:r>
                  <a:rPr lang="en-US" altLang="zh-CN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)</a:t>
                </a:r>
                <a:r>
                  <a:rPr lang="zh-CN" altLang="en-US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：</a:t>
                </a:r>
                <a:r>
                  <a:rPr lang="en-US" altLang="zh-CN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Rg1=1.0%,  Rb1=3.5%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CN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6B70D06A-CF56-4332-B664-6B292AAAD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045308" y="1417983"/>
                <a:ext cx="7067550" cy="584775"/>
              </a:xfrm>
              <a:blipFill>
                <a:blip r:embed="rId6"/>
                <a:stretch>
                  <a:fillRect l="-1812" t="-20833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5D7ED4C-9ACB-4504-85ED-CD6BA03380E5}"/>
              </a:ext>
            </a:extLst>
          </p:cNvPr>
          <p:cNvSpPr txBox="1"/>
          <p:nvPr/>
        </p:nvSpPr>
        <p:spPr>
          <a:xfrm>
            <a:off x="318053" y="344557"/>
            <a:ext cx="455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色谱峰定量问题的提出和解决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06E598-4D55-4D34-BF55-F47AB50E26B1}"/>
              </a:ext>
            </a:extLst>
          </p:cNvPr>
          <p:cNvSpPr txBox="1"/>
          <p:nvPr/>
        </p:nvSpPr>
        <p:spPr>
          <a:xfrm>
            <a:off x="5433393" y="3737429"/>
            <a:ext cx="5552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哪一种定量方法的结果是正确的呢？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CFB2098-A5F5-43E3-A85D-E4C144D54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097263"/>
              </p:ext>
            </p:extLst>
          </p:nvPr>
        </p:nvGraphicFramePr>
        <p:xfrm>
          <a:off x="767245" y="3124487"/>
          <a:ext cx="455612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BMP 图像" r:id="rId7" imgW="4390920" imgH="3343320" progId="Paint.Picture">
                  <p:embed/>
                </p:oleObj>
              </mc:Choice>
              <mc:Fallback>
                <p:oleObj name="BMP 图像" r:id="rId7" imgW="4390920" imgH="3343320" progId="Paint.Picture">
                  <p:embed/>
                  <p:pic>
                    <p:nvPicPr>
                      <p:cNvPr id="107524" name="Object 4">
                        <a:extLst>
                          <a:ext uri="{FF2B5EF4-FFF2-40B4-BE49-F238E27FC236}">
                            <a16:creationId xmlns:a16="http://schemas.microsoft.com/office/drawing/2014/main" id="{BDB5707E-CA56-4F5C-8C86-A6B818405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45" y="3124487"/>
                        <a:ext cx="4556125" cy="2870200"/>
                      </a:xfrm>
                      <a:prstGeom prst="rect">
                        <a:avLst/>
                      </a:prstGeom>
                      <a:noFill/>
                      <a:ln w="25400" cap="flat" cmpd="sng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08D3946-68C8-4693-BF90-B6568AAAEFD5}"/>
              </a:ext>
            </a:extLst>
          </p:cNvPr>
          <p:cNvSpPr/>
          <p:nvPr/>
        </p:nvSpPr>
        <p:spPr>
          <a:xfrm>
            <a:off x="3095837" y="2304964"/>
            <a:ext cx="6827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标准曲线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(A=</a:t>
            </a:r>
            <a:r>
              <a:rPr lang="en-US" altLang="zh-CN" sz="2800" dirty="0" err="1">
                <a:latin typeface="隶书" panose="02010509060101010101" pitchFamily="49" charset="-122"/>
                <a:ea typeface="隶书" panose="02010509060101010101" pitchFamily="49" charset="-122"/>
              </a:rPr>
              <a:t>ac+b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Rg1=0.2%,  Rb1=0.5%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83"/>
    </mc:Choice>
    <mc:Fallback xmlns="">
      <p:transition spd="slow" advTm="1165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build="p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75E3DE1-AB61-4FB9-BB71-C20D7E945FFB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92313" y="404813"/>
            <a:ext cx="706755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色谱定性分析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BCD12A3-013E-4BBB-8C8D-6C2A21E4E95E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424113" y="1600200"/>
            <a:ext cx="7848600" cy="49974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None/>
            </a:pPr>
            <a:r>
              <a:rPr lang="zh-CN" altLang="en-US" sz="3600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两类方法：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）利用保留值及其规律定性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）与其它仪器或化学方法联合定性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74"/>
    </mc:Choice>
    <mc:Fallback xmlns="">
      <p:transition spd="slow" advTm="271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4CE4DCB-CD9D-4FA6-BEFC-3DA83FD9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339" y="1281666"/>
            <a:ext cx="9581322" cy="357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40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40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）利用保留值及其规律定性</a:t>
            </a:r>
          </a:p>
          <a:p>
            <a:pPr ea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各物质在一定的色谱条件下均有确定不变的保留值，因此</a:t>
            </a:r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保留值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可作为</a:t>
            </a:r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定性指标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lvl="2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利用纯物对照定性</a:t>
            </a:r>
          </a:p>
          <a:p>
            <a:pPr lvl="2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利用文献值对照定性（很少用）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24"/>
    </mc:Choice>
    <mc:Fallback xmlns="">
      <p:transition spd="slow" advTm="383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63E5FE4-126B-4230-8143-24B7A0D192FA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47850" y="476250"/>
            <a:ext cx="8540750" cy="1143000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FF6600"/>
                </a:solidFill>
                <a:ea typeface="隶书" panose="02010509060101010101" pitchFamily="49" charset="-122"/>
              </a:rPr>
              <a:t>利用</a:t>
            </a:r>
            <a:r>
              <a:rPr lang="zh-CN" altLang="zh-CN" sz="4000" dirty="0">
                <a:solidFill>
                  <a:srgbClr val="FF6600"/>
                </a:solidFill>
                <a:ea typeface="隶书" panose="02010509060101010101" pitchFamily="49" charset="-122"/>
              </a:rPr>
              <a:t>纯物质对照定性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3FD8503-102B-46BB-B5B3-07A0583D58BC}"/>
              </a:ext>
            </a:extLst>
          </p:cNvPr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2669381" y="1418674"/>
            <a:ext cx="6562725" cy="4525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</a:pPr>
            <a:r>
              <a:rPr lang="zh-CN" altLang="zh-CN" sz="32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实现方法</a:t>
            </a:r>
          </a:p>
          <a:p>
            <a:pPr lvl="1" eaLnBrk="1" hangingPunct="1">
              <a:lnSpc>
                <a:spcPct val="120000"/>
              </a:lnSpc>
              <a:buClr>
                <a:srgbClr val="2CB71D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利用保留时间和保留体积定性 </a:t>
            </a:r>
          </a:p>
        </p:txBody>
      </p:sp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493A5300-360A-4525-BF1F-1BA7BEB86303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08378814"/>
              </p:ext>
            </p:extLst>
          </p:nvPr>
        </p:nvGraphicFramePr>
        <p:xfrm>
          <a:off x="3502855" y="2881313"/>
          <a:ext cx="5044797" cy="350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BMP 图像" r:id="rId4" imgW="3971880" imgH="3867120" progId="Paint.Picture">
                  <p:embed/>
                </p:oleObj>
              </mc:Choice>
              <mc:Fallback>
                <p:oleObj name="BMP 图像" r:id="rId4" imgW="3971880" imgH="3867120" progId="Paint.Picture">
                  <p:embed/>
                  <p:pic>
                    <p:nvPicPr>
                      <p:cNvPr id="81924" name="Object 4">
                        <a:extLst>
                          <a:ext uri="{FF2B5EF4-FFF2-40B4-BE49-F238E27FC236}">
                            <a16:creationId xmlns:a16="http://schemas.microsoft.com/office/drawing/2014/main" id="{493A5300-360A-4525-BF1F-1BA7BEB863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855" y="2881313"/>
                        <a:ext cx="5044797" cy="3500437"/>
                      </a:xfrm>
                      <a:prstGeom prst="rect">
                        <a:avLst/>
                      </a:prstGeom>
                      <a:noFill/>
                      <a:ln w="25400" cap="flat" cmpd="sng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>
            <a:extLst>
              <a:ext uri="{FF2B5EF4-FFF2-40B4-BE49-F238E27FC236}">
                <a16:creationId xmlns:a16="http://schemas.microsoft.com/office/drawing/2014/main" id="{871CD9A2-839E-476C-8CB6-D49CC06F1A07}"/>
              </a:ext>
            </a:extLst>
          </p:cNvPr>
          <p:cNvSpPr/>
          <p:nvPr/>
        </p:nvSpPr>
        <p:spPr>
          <a:xfrm>
            <a:off x="5190978" y="3094892"/>
            <a:ext cx="590844" cy="28497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63"/>
    </mc:Choice>
    <mc:Fallback xmlns="">
      <p:transition spd="slow" advTm="60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91139" grpId="0" build="p" autoUpdateAnimBg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0876878-85DC-45A5-A0B8-BC1D643230E7}"/>
              </a:ext>
            </a:extLst>
          </p:cNvPr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2208214" y="981076"/>
            <a:ext cx="6994525" cy="5649913"/>
          </a:xfrm>
        </p:spPr>
        <p:txBody>
          <a:bodyPr/>
          <a:lstStyle/>
          <a:p>
            <a:pPr lvl="1" eaLnBrk="1" hangingPunct="1">
              <a:lnSpc>
                <a:spcPct val="140000"/>
              </a:lnSpc>
              <a:buClr>
                <a:srgbClr val="2CB71D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用相对保留值定性 </a:t>
            </a:r>
            <a:endParaRPr lang="zh-CN" altLang="en-US" sz="1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40000"/>
              </a:lnSpc>
              <a:buClr>
                <a:srgbClr val="2CB71D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用已知物增加峰高法定性</a:t>
            </a:r>
            <a:r>
              <a:rPr lang="zh-CN" altLang="en-US" b="1" dirty="0">
                <a:solidFill>
                  <a:schemeClr val="hlink"/>
                </a:solidFill>
              </a:rPr>
              <a:t> 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82947" name="Picture 3">
            <a:extLst>
              <a:ext uri="{FF2B5EF4-FFF2-40B4-BE49-F238E27FC236}">
                <a16:creationId xmlns:a16="http://schemas.microsoft.com/office/drawing/2014/main" id="{CAF205B6-E548-415F-9462-B9EEDB9BE55E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6205" y="2694209"/>
            <a:ext cx="5816534" cy="3578056"/>
          </a:xfrm>
          <a:noFill/>
          <a:ln w="25400">
            <a:noFill/>
            <a:miter lim="800000"/>
            <a:headEnd/>
            <a:tailEnd/>
          </a:ln>
        </p:spPr>
      </p:pic>
      <p:graphicFrame>
        <p:nvGraphicFramePr>
          <p:cNvPr id="92164" name="Object 4">
            <a:extLst>
              <a:ext uri="{FF2B5EF4-FFF2-40B4-BE49-F238E27FC236}">
                <a16:creationId xmlns:a16="http://schemas.microsoft.com/office/drawing/2014/main" id="{7FD8F466-1A8A-4726-9B93-2DC808F64A5C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20066029"/>
              </p:ext>
            </p:extLst>
          </p:nvPr>
        </p:nvGraphicFramePr>
        <p:xfrm>
          <a:off x="6632508" y="773113"/>
          <a:ext cx="21732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r:id="rId6" imgW="927503" imgH="457399" progId="Equation.3">
                  <p:embed/>
                </p:oleObj>
              </mc:Choice>
              <mc:Fallback>
                <p:oleObj r:id="rId6" imgW="927503" imgH="457399" progId="Equation.3">
                  <p:embed/>
                  <p:pic>
                    <p:nvPicPr>
                      <p:cNvPr id="92164" name="Object 4">
                        <a:extLst>
                          <a:ext uri="{FF2B5EF4-FFF2-40B4-BE49-F238E27FC236}">
                            <a16:creationId xmlns:a16="http://schemas.microsoft.com/office/drawing/2014/main" id="{7FD8F466-1A8A-4726-9B93-2DC808F64A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08" y="773113"/>
                        <a:ext cx="2173287" cy="1071563"/>
                      </a:xfrm>
                      <a:prstGeom prst="rect">
                        <a:avLst/>
                      </a:prstGeom>
                      <a:solidFill>
                        <a:srgbClr val="F9F5A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C7F3932-1E08-4C87-B71B-014402277367}"/>
              </a:ext>
            </a:extLst>
          </p:cNvPr>
          <p:cNvSpPr/>
          <p:nvPr/>
        </p:nvSpPr>
        <p:spPr>
          <a:xfrm>
            <a:off x="4994031" y="3629465"/>
            <a:ext cx="604911" cy="576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0106C4-D38D-472E-9CD4-D4B50986B9F9}"/>
              </a:ext>
            </a:extLst>
          </p:cNvPr>
          <p:cNvSpPr/>
          <p:nvPr/>
        </p:nvSpPr>
        <p:spPr>
          <a:xfrm>
            <a:off x="5013814" y="4515729"/>
            <a:ext cx="604911" cy="1011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212"/>
    </mc:Choice>
    <mc:Fallback xmlns="">
      <p:transition spd="slow" advTm="129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uiExpand="1" build="p"/>
      <p:bldP spid="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CEEF5CD-4EAF-4701-A0A5-BFB1A5E98253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77009" y="981076"/>
            <a:ext cx="8192466" cy="45259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40000"/>
              </a:lnSpc>
              <a:buClr>
                <a:schemeClr val="accent2"/>
              </a:buClr>
            </a:pPr>
            <a:r>
              <a:rPr lang="zh-CN" altLang="en-US" sz="32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应用范围：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适用于简单混合物，对该样品已有了解，并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具有纯物质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的情况。</a:t>
            </a:r>
            <a:endParaRPr lang="zh-CN" altLang="en-US" sz="3200" dirty="0"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40000"/>
              </a:lnSpc>
              <a:buClr>
                <a:schemeClr val="accent2"/>
              </a:buClr>
            </a:pPr>
            <a:r>
              <a:rPr lang="zh-CN" altLang="en-US" sz="32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优点：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应用简便，不需要其他仪器。</a:t>
            </a:r>
            <a:endParaRPr lang="zh-CN" altLang="en-US" sz="3200" dirty="0">
              <a:ea typeface="隶书" panose="02010509060101010101" pitchFamily="49" charset="-122"/>
            </a:endParaRPr>
          </a:p>
          <a:p>
            <a:pPr algn="just" eaLnBrk="1" hangingPunct="1">
              <a:lnSpc>
                <a:spcPct val="140000"/>
              </a:lnSpc>
              <a:buClr>
                <a:schemeClr val="accent2"/>
              </a:buClr>
            </a:pPr>
            <a:r>
              <a:rPr lang="zh-CN" altLang="en-US" sz="32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缺点：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定性结果的可信度不高</a:t>
            </a: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</a:p>
          <a:p>
            <a:pPr lvl="1" algn="just" eaLnBrk="1" hangingPunct="1">
              <a:lnSpc>
                <a:spcPct val="140000"/>
              </a:lnSpc>
              <a:buClr>
                <a:srgbClr val="2CB71D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200" dirty="0">
                <a:ea typeface="隶书" panose="02010509060101010101" pitchFamily="49" charset="-122"/>
              </a:rPr>
              <a:t>提高可信度的方法：双柱、双体系定性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12"/>
    </mc:Choice>
    <mc:Fallback xmlns="">
      <p:transition spd="slow" advTm="55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uiExpand="1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9.5|54.3|9.3|0.9|17.6|1.6|1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4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15.6|1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39.5|2|1.4|3.7|1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9.8|0.9|0.8|16.1|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8.7|27.5|57.8|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.2|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.5|10.8|6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5|23|1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4.9|31.3|49.9|1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9.7|7.8|1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3.9|21.2|2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505</Words>
  <Application>Microsoft Office PowerPoint</Application>
  <PresentationFormat>宽屏</PresentationFormat>
  <Paragraphs>54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等线 Light</vt:lpstr>
      <vt:lpstr>隶书</vt:lpstr>
      <vt:lpstr>Arial</vt:lpstr>
      <vt:lpstr>Cambria Math</vt:lpstr>
      <vt:lpstr>Garamond</vt:lpstr>
      <vt:lpstr>Times New Roman</vt:lpstr>
      <vt:lpstr>Wingdings</vt:lpstr>
      <vt:lpstr>Office 主题​​</vt:lpstr>
      <vt:lpstr>BMP 图像</vt:lpstr>
      <vt:lpstr>Equation.3</vt:lpstr>
      <vt:lpstr>三、色谱定性与定量方法</vt:lpstr>
      <vt:lpstr>PowerPoint 演示文稿</vt:lpstr>
      <vt:lpstr>PowerPoint 演示文稿</vt:lpstr>
      <vt:lpstr>PowerPoint 演示文稿</vt:lpstr>
      <vt:lpstr>1. 色谱定性分析</vt:lpstr>
      <vt:lpstr>PowerPoint 演示文稿</vt:lpstr>
      <vt:lpstr>利用纯物质对照定性</vt:lpstr>
      <vt:lpstr>PowerPoint 演示文稿</vt:lpstr>
      <vt:lpstr>PowerPoint 演示文稿</vt:lpstr>
      <vt:lpstr>利用文献值对照定性分析 （GC）</vt:lpstr>
      <vt:lpstr>PowerPoint 演示文稿</vt:lpstr>
      <vt:lpstr>PowerPoint 演示文稿</vt:lpstr>
      <vt:lpstr>(2) 与其它仪器或化学方法联合定性</vt:lpstr>
      <vt:lpstr>离线联用方式</vt:lpstr>
      <vt:lpstr>在线联用方式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三、色谱定性与定量方法</dc:title>
  <dc:creator>hp</dc:creator>
  <cp:lastModifiedBy>hp</cp:lastModifiedBy>
  <cp:revision>25</cp:revision>
  <dcterms:created xsi:type="dcterms:W3CDTF">2020-02-20T12:12:20Z</dcterms:created>
  <dcterms:modified xsi:type="dcterms:W3CDTF">2020-03-15T03:23:34Z</dcterms:modified>
</cp:coreProperties>
</file>