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  <p:sldId id="407" r:id="rId3"/>
    <p:sldId id="409" r:id="rId4"/>
    <p:sldId id="408" r:id="rId5"/>
    <p:sldId id="410" r:id="rId6"/>
    <p:sldId id="411" r:id="rId7"/>
    <p:sldId id="428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4" r:id="rId20"/>
    <p:sldId id="423" r:id="rId21"/>
    <p:sldId id="425" r:id="rId22"/>
    <p:sldId id="42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7D54-13B4-42DF-BC40-E6E02EC9B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33311C-7070-4D23-826B-A6A428CB3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8104F-1E82-4761-94E8-B4E5557F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3D9A3-3EEA-49D6-BF33-72E80424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67C5E-453B-488C-BBF8-96EB5E82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0BC15-81AD-4AF6-9E87-64FCFCA0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8C2B9-1BDB-41FB-8E06-C583B645D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1AE9D-C3E8-4164-87F8-CAFF1913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2641A-6431-4DA5-946D-112B8E18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CB119-54BA-4570-9B54-51F754A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7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C5718-8D6C-4464-B61B-0FD477091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C2D521-2766-41B3-A54F-4BE9B794B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DB7DD-B0E2-4B3E-9C2E-B9610A51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92CFF-2B6C-461E-86BC-1FD2BCC1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0F859-F94A-4ADD-BC49-FEDD2452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0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393FA-6444-43A2-BBE0-D4056FCE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14701-F219-43F3-8B63-C6A50DEA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07330-B2ED-464B-B56C-3420FDF1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9127D-79B9-4A97-ADE0-E0C0CA73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D6B77-10BA-40CB-97D3-2A6AA764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2247-D3B8-4D7A-8CF4-B8324DA6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4F883-CD4F-40CD-A54A-C499030C4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A34C5-FA5C-4D54-99D2-67C86A43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5FECB-EBDD-403B-922A-65027138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A7281-609D-4C74-A8EB-ACC0564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9361-C5A8-498A-B040-1DBEEF0E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D71FD-7F52-4D81-B772-D0A4577A2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97CD2-9B87-4DE2-BEB2-0115B118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7FA21-EDC0-4B28-B44C-3FABB2F8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1122D-3F71-443F-AFA2-FDE29EAC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D13D9-FC04-4CFF-BBD6-F04CCEBB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5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5EF-A383-4FC3-8509-056AAE84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6553D-2678-4924-AB79-E9AAED8C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D63C30-6227-415C-8605-3402A6E9F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FDC3A6-EA25-493A-B3E9-1755821F0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032C30-DABE-4568-B60D-B0157C8A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6F744F-BB6B-4B70-A7A5-DBEDB97F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CFBD92-33D9-4671-BDB8-8AEFC5E0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DF59E8-2F32-4A3D-B318-54DC3EBD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9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0C27F-A570-4448-9B2C-62ABB2C0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F69122-E9CB-4047-9BF4-643F1CAB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80CBA2-3CD8-4ADE-B538-D47CBA8B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EDB7A3-E70E-4478-8E36-4E592211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2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58667B-3E0B-4A8F-91FD-0085AE54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86D85-80B5-43E0-A588-AAFAFE40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67EBD3-8A0A-49F4-85D8-FFFB4C7D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304C-0220-4D94-B945-EA702074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09135-63B7-46C8-95AE-826209B5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00496-B315-475C-9FFE-CDB3C7B6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F77D4-A265-4574-BAD2-FD18A72B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B8866-1469-4779-95AE-69B21AEE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266CC-8EE1-4330-8B79-BD157604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4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DBA71-3F04-4409-A23E-4B353ED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26BEEA-9505-4D65-889B-FA5DA54A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B7D0E-EA33-434C-A23E-E8BECDCF7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F0907-AC32-4958-BA5B-2E23A6E9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8A1D1-26FD-4F98-B7CD-A5DE5246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00EA9B-B38C-40AB-BC6D-2A029E7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6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6665D1-491C-440A-8161-59619684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A026C-2938-4F06-8528-2B502216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07F89-D208-497D-B425-A4BE4E330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9423B-C504-4E87-A847-582AA9DE569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13B14-946C-432E-9F43-6B9106571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C37C1-85BC-4164-BBBD-0A3520E17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2DDB-30F6-4E8C-83EA-723D16042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8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696FDB6-A04E-4587-AA3A-AFFA5609368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19289" y="476250"/>
            <a:ext cx="8250237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） 速率理论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902146E-3511-40D9-9543-3592CDF95B7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09800" y="1447800"/>
            <a:ext cx="80010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速率理论是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1956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年荷兰学者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Van 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Deemter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等提出，因此又称作范第姆特方程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运用流体分子规律研究色谱过程中产生色谱峰扩展的因素，导出了理论塔板高度与流动相线速度的关系，揭示了影响塔板高度的动力学因素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87"/>
    </mc:Choice>
    <mc:Fallback xmlns="">
      <p:transition spd="slow" advTm="54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93FA0DE-0F79-4F67-8D8D-5371CE1CCF8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38200" y="795130"/>
            <a:ext cx="10515600" cy="895558"/>
          </a:xfrm>
        </p:spPr>
        <p:txBody>
          <a:bodyPr/>
          <a:lstStyle/>
          <a:p>
            <a:pPr eaLnBrk="1" hangingPunct="1"/>
            <a:r>
              <a:rPr lang="zh-CN" altLang="zh-CN" dirty="0">
                <a:solidFill>
                  <a:srgbClr val="F5860B"/>
                </a:solidFill>
                <a:ea typeface="隶书" panose="02010509060101010101" pitchFamily="49" charset="-122"/>
              </a:rPr>
              <a:t>气相传质阻力</a:t>
            </a:r>
            <a:r>
              <a:rPr lang="zh-CN" altLang="en-US" dirty="0">
                <a:solidFill>
                  <a:srgbClr val="F5860B"/>
                </a:solidFill>
                <a:ea typeface="隶书" panose="02010509060101010101" pitchFamily="49" charset="-122"/>
              </a:rPr>
              <a:t>的</a:t>
            </a:r>
            <a:r>
              <a:rPr lang="zh-CN" altLang="zh-CN" dirty="0">
                <a:solidFill>
                  <a:srgbClr val="F5860B"/>
                </a:solidFill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D6E0B13-BB04-4D3C-A217-E62690041C9D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792538" y="2255183"/>
            <a:ext cx="6577012" cy="35734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i="1" dirty="0" err="1"/>
              <a:t>C</a:t>
            </a:r>
            <a:r>
              <a:rPr lang="en-US" altLang="zh-CN" sz="3200" baseline="-25000" dirty="0" err="1"/>
              <a:t>g</a:t>
            </a:r>
            <a:r>
              <a:rPr lang="en-US" altLang="zh-CN" sz="3200" i="1" dirty="0" err="1"/>
              <a:t>u</a:t>
            </a:r>
            <a:endParaRPr lang="en-US" altLang="zh-CN" sz="3200" i="1" dirty="0"/>
          </a:p>
          <a:p>
            <a:pPr eaLnBrk="1" hangingPunct="1"/>
            <a:endParaRPr lang="en-US" altLang="zh-CN" sz="3200" dirty="0"/>
          </a:p>
        </p:txBody>
      </p:sp>
      <p:sp>
        <p:nvSpPr>
          <p:cNvPr id="47109" name="AutoShape 5">
            <a:extLst>
              <a:ext uri="{FF2B5EF4-FFF2-40B4-BE49-F238E27FC236}">
                <a16:creationId xmlns:a16="http://schemas.microsoft.com/office/drawing/2014/main" id="{79625F26-CB28-45B9-BC81-A833AAEE7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385" y="4835734"/>
            <a:ext cx="1905000" cy="914400"/>
          </a:xfrm>
          <a:prstGeom prst="cloudCallout">
            <a:avLst>
              <a:gd name="adj1" fmla="val -41167"/>
              <a:gd name="adj2" fmla="val -12951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7200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容量因子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9D8A01-AAD6-4E35-880D-79D4E0EFE6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2981740"/>
            <a:ext cx="3363636" cy="106017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09"/>
    </mc:Choice>
    <mc:Fallback xmlns="">
      <p:transition spd="slow" advTm="611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6608881-9F57-4F02-9375-D0F2825E048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ii)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液相传质阻力项的物理含义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74DF77B-CCED-4752-A7CE-7157D5A30CB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82085" y="1690688"/>
            <a:ext cx="8971445" cy="36353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试样组分从固定相表面移动到固定相内部的过程中，由于质量交换过程需要一定时间（即传质阻力）而使分子有滞留倾向。</a:t>
            </a:r>
            <a:r>
              <a:rPr lang="zh-CN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在此过程中，部分组分分子先离开固定相表面，发生分子超前，引起色谱峰扩展。</a:t>
            </a:r>
            <a:r>
              <a:rPr lang="zh-CN" altLang="zh-CN" sz="32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89"/>
    </mc:Choice>
    <mc:Fallback xmlns="">
      <p:transition spd="slow" advTm="1978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6EDF6C2-F2E3-4AD1-9C31-C2234AD1C07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38200" y="682625"/>
            <a:ext cx="10515600" cy="1008063"/>
          </a:xfrm>
        </p:spPr>
        <p:txBody>
          <a:bodyPr/>
          <a:lstStyle/>
          <a:p>
            <a:pPr eaLnBrk="1" hangingPunct="1"/>
            <a:r>
              <a:rPr lang="zh-CN" altLang="zh-CN" dirty="0">
                <a:solidFill>
                  <a:srgbClr val="F5860B"/>
                </a:solidFill>
                <a:ea typeface="隶书" panose="02010509060101010101" pitchFamily="49" charset="-122"/>
              </a:rPr>
              <a:t>液相传质阻力</a:t>
            </a:r>
            <a:r>
              <a:rPr lang="zh-CN" altLang="en-US" dirty="0">
                <a:solidFill>
                  <a:srgbClr val="F5860B"/>
                </a:solidFill>
                <a:ea typeface="隶书" panose="02010509060101010101" pitchFamily="49" charset="-122"/>
              </a:rPr>
              <a:t>的</a:t>
            </a:r>
            <a:r>
              <a:rPr lang="zh-CN" altLang="zh-CN" dirty="0">
                <a:solidFill>
                  <a:srgbClr val="F5860B"/>
                </a:solidFill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81F0836-43E0-426B-9171-02F470780EF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640014" y="2357438"/>
            <a:ext cx="7729537" cy="3509962"/>
          </a:xfrm>
        </p:spPr>
        <p:txBody>
          <a:bodyPr/>
          <a:lstStyle/>
          <a:p>
            <a:pPr eaLnBrk="1" hangingPunct="1"/>
            <a:r>
              <a:rPr lang="en-US" altLang="zh-CN" b="1" i="1" dirty="0"/>
              <a:t>C</a:t>
            </a:r>
            <a:r>
              <a:rPr lang="en-US" altLang="zh-CN" b="1" baseline="-30000" dirty="0"/>
              <a:t>L</a:t>
            </a:r>
            <a:r>
              <a:rPr lang="en-US" altLang="zh-CN" b="1" dirty="0"/>
              <a:t> </a:t>
            </a:r>
            <a:r>
              <a:rPr lang="en-US" altLang="zh-CN" b="1" i="1" dirty="0"/>
              <a:t>u</a:t>
            </a:r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49157" name="AutoShape 5">
            <a:extLst>
              <a:ext uri="{FF2B5EF4-FFF2-40B4-BE49-F238E27FC236}">
                <a16:creationId xmlns:a16="http://schemas.microsoft.com/office/drawing/2014/main" id="{A80181FF-6053-409E-AF97-C4EE5835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2060576"/>
            <a:ext cx="1981200" cy="1008063"/>
          </a:xfrm>
          <a:prstGeom prst="cloudCallout">
            <a:avLst>
              <a:gd name="adj1" fmla="val -64542"/>
              <a:gd name="adj2" fmla="val 698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液膜厚度</a:t>
            </a:r>
          </a:p>
        </p:txBody>
      </p:sp>
      <p:sp>
        <p:nvSpPr>
          <p:cNvPr id="49158" name="AutoShape 6">
            <a:extLst>
              <a:ext uri="{FF2B5EF4-FFF2-40B4-BE49-F238E27FC236}">
                <a16:creationId xmlns:a16="http://schemas.microsoft.com/office/drawing/2014/main" id="{E8FD81B9-7CA3-4452-9E48-B94D64CD2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581525"/>
            <a:ext cx="1676400" cy="990600"/>
          </a:xfrm>
          <a:prstGeom prst="cloudCallout">
            <a:avLst>
              <a:gd name="adj1" fmla="val -87310"/>
              <a:gd name="adj2" fmla="val -6346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液相扩散系数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916FAB-1026-419B-86E6-0B744533CF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3225718"/>
            <a:ext cx="3507422" cy="100806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60"/>
    </mc:Choice>
    <mc:Fallback xmlns="">
      <p:transition spd="slow" advTm="131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 autoUpdateAnimBg="0"/>
      <p:bldP spid="49157" grpId="0" animBg="1" autoUpdateAnimBg="0"/>
      <p:bldP spid="4915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6A2B883-C733-45B2-8081-AEA8F227D86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38200" y="49764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气相色谱中的速率方程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D7509EF-F109-49AD-AD69-58428621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315277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9C2492B8-DEEE-484C-BD23-1C1F018E2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362201"/>
          <a:ext cx="84582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3" imgW="3429000" imgH="508000" progId="Equation.3">
                  <p:embed/>
                </p:oleObj>
              </mc:Choice>
              <mc:Fallback>
                <p:oleObj r:id="rId3" imgW="3429000" imgH="508000" progId="Equation.3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9C2492B8-DEEE-484C-BD23-1C1F018E2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1"/>
                        <a:ext cx="84582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>
            <a:extLst>
              <a:ext uri="{FF2B5EF4-FFF2-40B4-BE49-F238E27FC236}">
                <a16:creationId xmlns:a16="http://schemas.microsoft.com/office/drawing/2014/main" id="{B09BF849-E977-49E0-BC25-27481A1C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33385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34"/>
    </mc:Choice>
    <mc:Fallback xmlns="">
      <p:transition spd="slow" advTm="322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874C8EF-054E-44B6-8C90-63625964E6E2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速率方程给我们的什么启示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045EF08-8BBE-47F3-8C93-F5C38BFB99D8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19288" y="1773239"/>
            <a:ext cx="8540750" cy="36988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600" b="1" dirty="0">
                <a:ea typeface="隶书" panose="02010509060101010101" pitchFamily="49" charset="-122"/>
              </a:rPr>
              <a:t>为柱型的研究和发展提供理论依据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3600" b="1" dirty="0">
                <a:ea typeface="隶书" panose="02010509060101010101" pitchFamily="49" charset="-122"/>
              </a:rPr>
              <a:t>为操作条件的选择提供理论指导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3600" b="1" dirty="0">
                <a:ea typeface="隶书" panose="02010509060101010101" pitchFamily="49" charset="-122"/>
              </a:rPr>
              <a:t>为色谱柱的填充提供理论指导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48"/>
    </mc:Choice>
    <mc:Fallback xmlns="">
      <p:transition spd="slow" advTm="27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19CF1AD-EBFA-4717-9C9E-11233CC6CD5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70C0"/>
                </a:solidFill>
                <a:ea typeface="隶书" panose="02010509060101010101" pitchFamily="49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) </a:t>
            </a:r>
            <a:r>
              <a:rPr lang="zh-CN" altLang="en-US" dirty="0">
                <a:solidFill>
                  <a:srgbClr val="0070C0"/>
                </a:solidFill>
                <a:ea typeface="隶书" panose="02010509060101010101" pitchFamily="49" charset="-122"/>
              </a:rPr>
              <a:t>对柱型研究和发展的影响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A7DD7A7-C900-4BFF-8FFC-D955B765168F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143250" y="1700214"/>
            <a:ext cx="7297738" cy="37607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3400" b="1" i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34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=0?</a:t>
            </a:r>
            <a:endParaRPr lang="en-US" altLang="zh-CN" sz="3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Golay1957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年提出</a:t>
            </a:r>
            <a:r>
              <a:rPr lang="zh-CN" altLang="en-US" sz="34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毛细管柱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的概念</a:t>
            </a:r>
            <a:r>
              <a:rPr lang="zh-CN" altLang="en-US" sz="34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400" b="1" dirty="0" err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opentube</a:t>
            </a:r>
            <a:r>
              <a:rPr lang="zh-CN" altLang="en-US" sz="34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3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毛细管柱</a:t>
            </a:r>
            <a:r>
              <a:rPr lang="en-US" altLang="zh-CN" sz="3400" b="1" i="1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=0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400" b="1" i="1" dirty="0">
                <a:latin typeface="隶书" panose="02010509060101010101" pitchFamily="49" charset="-122"/>
                <a:ea typeface="隶书" panose="02010509060101010101" pitchFamily="49" charset="-122"/>
              </a:rPr>
              <a:t>H</a:t>
            </a:r>
            <a:r>
              <a:rPr lang="en-US" altLang="zh-CN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lang="en-US" altLang="zh-CN" sz="3400" b="1" i="1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en-US" altLang="zh-CN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3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u+</a:t>
            </a:r>
            <a:r>
              <a:rPr lang="en-US" altLang="zh-CN" sz="3400" b="1" i="1" dirty="0" err="1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3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u</a:t>
            </a:r>
            <a:endParaRPr lang="en-US" altLang="zh-CN" sz="3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400" b="1" i="1" dirty="0">
                <a:latin typeface="隶书" panose="02010509060101010101" pitchFamily="49" charset="-122"/>
                <a:ea typeface="隶书" panose="02010509060101010101" pitchFamily="49" charset="-122"/>
              </a:rPr>
              <a:t>H</a:t>
            </a:r>
            <a:r>
              <a:rPr lang="en-US" altLang="zh-CN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↓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400" b="1" i="1" dirty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↑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，分离能力大大提高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496"/>
    </mc:Choice>
    <mc:Fallback xmlns="">
      <p:transition spd="slow" advTm="126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7D8DE79-1864-4D17-B5F7-33BCAF68C9A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333375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对柱型研究和发展的影响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6CF1C5F-F0C3-4E88-8E0D-E576F34B5F6F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566989" y="1484314"/>
            <a:ext cx="7921625" cy="5184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=0?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溶质在气体中的扩散系数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en-US" altLang="zh-CN" sz="3200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≈10</a:t>
            </a:r>
            <a:r>
              <a:rPr lang="en-US" altLang="zh-CN" sz="32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cm</a:t>
            </a:r>
            <a:r>
              <a:rPr lang="en-US" altLang="zh-CN" sz="32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/s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溶质在液体中的扩散系数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en-US" altLang="zh-CN" sz="3200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≈10</a:t>
            </a:r>
            <a:r>
              <a:rPr lang="en-US" altLang="zh-CN" sz="32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-5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cm</a:t>
            </a:r>
            <a:r>
              <a:rPr lang="en-US" altLang="zh-CN" sz="32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/s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en-US" altLang="zh-CN" sz="3200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《 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en-US" altLang="zh-CN" sz="3200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当采用液体作流动相时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→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液体作流动相时可用更细的固定相，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↓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HPLC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柱效比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GC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要高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2~3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个数量级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34"/>
    </mc:Choice>
    <mc:Fallback xmlns="">
      <p:transition spd="slow" advTm="136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F55FB10-BE04-452E-B847-2CF05EA0D08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5625" y="269875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ii) </a:t>
            </a:r>
            <a:r>
              <a:rPr lang="zh-CN" altLang="en-US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操作条件对柱效的影响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18C349C-BBE6-4FD9-A30F-2CE1316E4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49086"/>
              </p:ext>
            </p:extLst>
          </p:nvPr>
        </p:nvGraphicFramePr>
        <p:xfrm>
          <a:off x="3432175" y="1412876"/>
          <a:ext cx="5638800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CorelDRAW" r:id="rId4" imgW="4467225" imgH="4143375" progId="CorelDraw.Graphic.8">
                  <p:embed/>
                </p:oleObj>
              </mc:Choice>
              <mc:Fallback>
                <p:oleObj name="CorelDRAW" r:id="rId4" imgW="4467225" imgH="4143375" progId="CorelDraw.Graphic.8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718C349C-BBE6-4FD9-A30F-2CE1316E47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412876"/>
                        <a:ext cx="5638800" cy="5230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454C15E-461F-4CA6-B7CD-7A6710462A4C}"/>
              </a:ext>
            </a:extLst>
          </p:cNvPr>
          <p:cNvSpPr txBox="1"/>
          <p:nvPr/>
        </p:nvSpPr>
        <p:spPr>
          <a:xfrm>
            <a:off x="5168348" y="5976731"/>
            <a:ext cx="1921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H-u</a:t>
            </a:r>
            <a:r>
              <a:rPr lang="zh-CN" altLang="zh-CN" sz="2400" dirty="0"/>
              <a:t>曲线</a:t>
            </a:r>
            <a:endParaRPr lang="zh-CN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83439F3-35EA-4DD9-9D00-5EA54D59229F}"/>
              </a:ext>
            </a:extLst>
          </p:cNvPr>
          <p:cNvSpPr/>
          <p:nvPr/>
        </p:nvSpPr>
        <p:spPr>
          <a:xfrm>
            <a:off x="5168348" y="3429000"/>
            <a:ext cx="397565" cy="612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19"/>
    </mc:Choice>
    <mc:Fallback xmlns="">
      <p:transition spd="slow" advTm="40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7783873-26CF-433F-88E9-037A8FEDC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79532"/>
              </p:ext>
            </p:extLst>
          </p:nvPr>
        </p:nvGraphicFramePr>
        <p:xfrm>
          <a:off x="8140158" y="1417981"/>
          <a:ext cx="4051842" cy="37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orelDRAW" r:id="rId4" imgW="4467225" imgH="4143375" progId="CorelDraw.Graphic.8">
                  <p:embed/>
                </p:oleObj>
              </mc:Choice>
              <mc:Fallback>
                <p:oleObj name="CorelDRAW" r:id="rId4" imgW="4467225" imgH="4143375" progId="CorelDraw.Graphic.8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718C349C-BBE6-4FD9-A30F-2CE1316E47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158" y="1417981"/>
                        <a:ext cx="4051842" cy="37586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8" name="Rectangle 2">
            <a:extLst>
              <a:ext uri="{FF2B5EF4-FFF2-40B4-BE49-F238E27FC236}">
                <a16:creationId xmlns:a16="http://schemas.microsoft.com/office/drawing/2014/main" id="{B27F04C1-727B-4D8A-B4F8-46A3AD89FF52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5" y="47625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载气线速度（流速）的影响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1E456E4-F7F5-4FEA-82BF-8C038A43750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90330" y="1417981"/>
            <a:ext cx="80772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最佳流速：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u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=(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sz="32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1/2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实用最佳流速：比最佳流速更快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与流速无关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u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：当流速小时，对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H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的大小起主导作用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Cu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：当流速大时，对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H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的大小起主导作用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12"/>
    </mc:Choice>
    <mc:Fallback xmlns="">
      <p:transition spd="slow" advTm="1019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126D0D0-457E-4E2E-8D33-1FDC572B1E7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柱温的影响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8FB0A3E-BBD4-434B-B965-1C663C51BBC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间接影响、十分复杂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en-US" altLang="zh-CN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影响，对扩散系数影响，从而对柱效产生影响，但影响情况难以判断</a:t>
            </a:r>
          </a:p>
          <a:p>
            <a:pPr eaLnBrk="1" hangingPunct="1"/>
            <a:endParaRPr lang="en-US" altLang="zh-CN" sz="3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56"/>
    </mc:Choice>
    <mc:Fallback xmlns="">
      <p:transition spd="slow" advTm="393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3B9C90D-9EED-4693-9AC1-6B7459E54336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60174" y="1125538"/>
            <a:ext cx="10389704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 根据塔板计算公式：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n=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5.54(</a:t>
            </a:r>
            <a:r>
              <a:rPr lang="en-US" altLang="zh-CN" sz="3200" i="1" dirty="0" err="1"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en-US" altLang="zh-CN" sz="3200" baseline="-25000" dirty="0" err="1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en-US" altLang="zh-CN" sz="3200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1/2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sz="32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 速率理论讨论的是色谱峰展宽原因，即影响塔板数 </a:t>
            </a:r>
            <a:r>
              <a:rPr lang="en-US" altLang="zh-CN" sz="3200" b="1" i="1" dirty="0">
                <a:latin typeface="隶书" panose="02010509060101010101" pitchFamily="49" charset="-122"/>
                <a:ea typeface="隶书" panose="02010509060101010101" pitchFamily="49" charset="-122"/>
              </a:rPr>
              <a:t>n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的因素，也就是影响塔板高度 </a:t>
            </a:r>
            <a:r>
              <a:rPr lang="en-US" altLang="zh-CN" sz="3200" b="1" i="1" dirty="0">
                <a:latin typeface="隶书" panose="02010509060101010101" pitchFamily="49" charset="-122"/>
                <a:ea typeface="隶书" panose="02010509060101010101" pitchFamily="49" charset="-122"/>
              </a:rPr>
              <a:t>H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的因素。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 H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3200" i="1" dirty="0" err="1">
                <a:latin typeface="隶书" panose="02010509060101010101" pitchFamily="49" charset="-122"/>
                <a:ea typeface="隶书" panose="02010509060101010101" pitchFamily="49" charset="-122"/>
              </a:rPr>
              <a:t>u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3200" i="1" dirty="0" err="1">
                <a:latin typeface="隶书" panose="02010509060101010101" pitchFamily="49" charset="-122"/>
                <a:ea typeface="隶书" panose="02010509060101010101" pitchFamily="49" charset="-122"/>
              </a:rPr>
              <a:t>Cu</a:t>
            </a:r>
            <a:endParaRPr lang="en-US" altLang="zh-CN" sz="3200" i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DC81F-FE9C-4A08-B5AC-81E9507F8EA4}"/>
              </a:ext>
            </a:extLst>
          </p:cNvPr>
          <p:cNvSpPr txBox="1"/>
          <p:nvPr/>
        </p:nvSpPr>
        <p:spPr>
          <a:xfrm>
            <a:off x="1060174" y="4187687"/>
            <a:ext cx="885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以气液色谱填充柱中的色谱峰展宽过程为例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74"/>
    </mc:Choice>
    <mc:Fallback xmlns="">
      <p:transition spd="slow" advTm="67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66A27F6-A804-4D87-9D3B-9FBCF93D8C1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404813"/>
            <a:ext cx="8540750" cy="1143000"/>
          </a:xfrm>
          <a:noFill/>
        </p:spPr>
        <p:txBody>
          <a:bodyPr anchor="b"/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  <a:ea typeface="隶书" panose="02010509060101010101" pitchFamily="49" charset="-122"/>
              </a:rPr>
              <a:t>容量因子</a:t>
            </a:r>
            <a:r>
              <a:rPr lang="en-US" altLang="zh-CN" i="1" dirty="0">
                <a:solidFill>
                  <a:srgbClr val="0070C0"/>
                </a:solidFill>
                <a:ea typeface="隶书" panose="02010509060101010101" pitchFamily="49" charset="-122"/>
              </a:rPr>
              <a:t>k</a:t>
            </a:r>
            <a:r>
              <a:rPr lang="zh-CN" altLang="en-US" dirty="0">
                <a:solidFill>
                  <a:srgbClr val="0070C0"/>
                </a:solidFill>
                <a:ea typeface="隶书" panose="02010509060101010101" pitchFamily="49" charset="-122"/>
              </a:rPr>
              <a:t>的影响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9F9A8FC-8571-47C0-9D98-EA1DA300549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404730" y="1895061"/>
            <a:ext cx="10217427" cy="4353339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不同组分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不同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测出的柱效不同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在气相传质阻力项中，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↑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3200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↑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理论上说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越小柱效越高，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实际不可取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在液相传质阻力项中，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 ↑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3200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先↑， 后↓当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k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=1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时，最大。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68"/>
    </mc:Choice>
    <mc:Fallback xmlns="">
      <p:transition spd="slow" advTm="100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F25EE10-94EA-4323-87A2-B49AFE498B6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84852" y="3810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iii) </a:t>
            </a:r>
            <a:r>
              <a:rPr lang="zh-CN" altLang="en-US" sz="40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对色谱柱的填充提供理论指导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957F3B7-19E6-42F0-B232-92A309D3C802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643270" y="1295400"/>
            <a:ext cx="9223513" cy="5181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固定相粒径</a:t>
            </a:r>
            <a:r>
              <a:rPr lang="en-US" altLang="zh-CN" sz="3200" i="1" dirty="0" err="1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en-US" altLang="zh-CN" sz="3200" baseline="-30000" dirty="0" err="1"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：根据速率方程，粒径减小，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项减小，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项减小，柱效增加。但粒径太小，不易填充，同时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项增大。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柱长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：柱长增加，总塔板数增加，但柱长增加，分离时间将增加。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柱径：柱径越小，柱效越高，但柱径越小，固定相越难填充均匀。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03"/>
    </mc:Choice>
    <mc:Fallback xmlns="">
      <p:transition spd="slow" advTm="98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8697DE3-3C25-474A-AC66-29DAC53E57C9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484243" y="1126849"/>
            <a:ext cx="9501809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液膜厚度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en-US" altLang="zh-CN" sz="3200" baseline="-300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：从柱效角度考虑，液膜越薄，柱效越高（根据速率方程），但允许的进样量减小。固定液与担体的配比一般在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5:100-25:100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之间。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更重要的是：不同沸点的物质，应采用不同配比的固定相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19"/>
    </mc:Choice>
    <mc:Fallback xmlns="">
      <p:transition spd="slow" advTm="420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9A5D6B-D1A0-4323-B733-FE9FC7AAFB1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0100" y="749024"/>
            <a:ext cx="9151799" cy="4953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涡流扩散项</a:t>
            </a:r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的物理含义</a:t>
            </a:r>
            <a:endParaRPr lang="en-US" altLang="zh-CN" sz="3600" b="1" dirty="0">
              <a:solidFill>
                <a:schemeClr val="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由不等路径造成的色谱峰展宽。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由于柱填料粒径大小不同，粒度分布范围不一致及填充的不均匀，形成宽窄、长短不同的路径，因此流动相沿柱内各路径形成紊乱的涡流运动，有些溶质分子沿较窄且直的路径运行，以较快的速度通过色谱柱，发生分子超前，反之，有些分子发生滞后，从而使色谱峰产生扩散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83"/>
    </mc:Choice>
    <mc:Fallback xmlns="">
      <p:transition spd="slow" advTm="116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D369F03-CCCD-4816-869D-8C194C7C331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85241" y="250827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涡流扩散项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的表达式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EBB72AA-30B7-4B80-B9D7-F17E7A84154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362200" y="1295400"/>
            <a:ext cx="7848600" cy="4724400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8326ACBB-D976-48E4-B345-0F9069765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46482"/>
              </p:ext>
            </p:extLst>
          </p:nvPr>
        </p:nvGraphicFramePr>
        <p:xfrm>
          <a:off x="1718641" y="1617771"/>
          <a:ext cx="8540750" cy="169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4" imgW="914400" imgH="914400" progId="">
                  <p:embed/>
                </p:oleObj>
              </mc:Choice>
              <mc:Fallback>
                <p:oleObj r:id="rId4" imgW="914400" imgH="914400" progId="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8326ACBB-D976-48E4-B345-0F9069765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641" y="1617771"/>
                        <a:ext cx="8540750" cy="1698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AutoShape 5">
            <a:extLst>
              <a:ext uri="{FF2B5EF4-FFF2-40B4-BE49-F238E27FC236}">
                <a16:creationId xmlns:a16="http://schemas.microsoft.com/office/drawing/2014/main" id="{02FC7343-849F-4E67-8B2A-64BB3BE21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216" y="5531146"/>
            <a:ext cx="1066800" cy="762000"/>
          </a:xfrm>
          <a:prstGeom prst="wedgeRectCallout">
            <a:avLst>
              <a:gd name="adj1" fmla="val -35269"/>
              <a:gd name="adj2" fmla="val -114583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涡流扩散项</a:t>
            </a:r>
          </a:p>
        </p:txBody>
      </p:sp>
      <p:sp>
        <p:nvSpPr>
          <p:cNvPr id="40966" name="AutoShape 6">
            <a:extLst>
              <a:ext uri="{FF2B5EF4-FFF2-40B4-BE49-F238E27FC236}">
                <a16:creationId xmlns:a16="http://schemas.microsoft.com/office/drawing/2014/main" id="{9505CEE1-1073-4DD2-91CE-DD339DAE0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053" y="3769317"/>
            <a:ext cx="1143000" cy="762000"/>
          </a:xfrm>
          <a:prstGeom prst="wedgeRoundRectCallout">
            <a:avLst>
              <a:gd name="adj1" fmla="val -115924"/>
              <a:gd name="adj2" fmla="val 67110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均匀性因子</a:t>
            </a: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340C2B47-CE48-43EE-A4D8-FA075EAFF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259" y="5437187"/>
            <a:ext cx="1066800" cy="762000"/>
          </a:xfrm>
          <a:prstGeom prst="wedgeEllipseCallout">
            <a:avLst>
              <a:gd name="adj1" fmla="val -113507"/>
              <a:gd name="adj2" fmla="val -112781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ahoma" panose="020B0604030504040204" pitchFamily="34" charset="0"/>
              </a:rPr>
              <a:t>粒径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DDE86E-7CB9-4D58-A4B5-6E380415D252}"/>
              </a:ext>
            </a:extLst>
          </p:cNvPr>
          <p:cNvSpPr/>
          <p:nvPr/>
        </p:nvSpPr>
        <p:spPr>
          <a:xfrm>
            <a:off x="4799280" y="4531317"/>
            <a:ext cx="1680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i="1" dirty="0"/>
              <a:t>A</a:t>
            </a:r>
            <a:r>
              <a:rPr lang="en-US" altLang="zh-CN" sz="3200" b="1" dirty="0"/>
              <a:t>=2</a:t>
            </a:r>
            <a:r>
              <a:rPr lang="en-US" altLang="zh-CN" sz="3200" b="1" i="1" dirty="0"/>
              <a:t>λd</a:t>
            </a:r>
            <a:r>
              <a:rPr lang="en-US" altLang="zh-CN" sz="3200" b="1" dirty="0"/>
              <a:t>p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40"/>
    </mc:Choice>
    <mc:Fallback xmlns="">
      <p:transition spd="slow" advTm="62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 autoUpdateAnimBg="0"/>
      <p:bldP spid="40966" grpId="0" animBg="1" autoUpdateAnimBg="0"/>
      <p:bldP spid="40967" grpId="0" animBg="1" autoUpdateAnimBg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C81370D-21F2-43DB-8B51-4674408F236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62455" y="445597"/>
            <a:ext cx="8540750" cy="798513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分子扩散项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17FA7C5-BE0A-4ABB-A944-96509A6B5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38922"/>
              </p:ext>
            </p:extLst>
          </p:nvPr>
        </p:nvGraphicFramePr>
        <p:xfrm>
          <a:off x="6387548" y="1662024"/>
          <a:ext cx="4870884" cy="42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CorelDRAW" r:id="rId4" imgW="4448175" imgH="3924300" progId="CorelDraw.Graphic.8">
                  <p:embed/>
                </p:oleObj>
              </mc:Choice>
              <mc:Fallback>
                <p:oleObj name="CorelDRAW" r:id="rId4" imgW="4448175" imgH="3924300" progId="CorelDraw.Graphic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B17FA7C5-BE0A-4ABB-A944-96509A6B5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7548" y="1662024"/>
                        <a:ext cx="4870884" cy="4297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0AB380A-A7D5-44D9-BECB-E17BC440B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930" y="1450534"/>
            <a:ext cx="2628900" cy="1266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F29285-7604-4A22-BB29-228F57068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1080" y="2847494"/>
            <a:ext cx="2571750" cy="1009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8B6B97-F5EB-4E33-BBD4-A6D42DFE8A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2992" y="4149273"/>
            <a:ext cx="2466975" cy="962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DF29C0-089F-4839-850D-1C4FDBE4FA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992" y="5298219"/>
            <a:ext cx="2457450" cy="9715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EE1659D-10FB-4485-B506-A5D674AF2F1B}"/>
              </a:ext>
            </a:extLst>
          </p:cNvPr>
          <p:cNvSpPr txBox="1"/>
          <p:nvPr/>
        </p:nvSpPr>
        <p:spPr>
          <a:xfrm>
            <a:off x="776347" y="1837886"/>
            <a:ext cx="202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初始谱带，</a:t>
            </a:r>
            <a:r>
              <a:rPr lang="en-US" altLang="zh-CN" sz="2400" dirty="0"/>
              <a:t>t1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2AA4C1-F5EB-4A86-9DD4-EDB58A9FB78D}"/>
              </a:ext>
            </a:extLst>
          </p:cNvPr>
          <p:cNvSpPr txBox="1"/>
          <p:nvPr/>
        </p:nvSpPr>
        <p:spPr>
          <a:xfrm>
            <a:off x="776347" y="3096682"/>
            <a:ext cx="202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分子扩散，</a:t>
            </a:r>
            <a:r>
              <a:rPr lang="en-US" altLang="zh-CN" sz="2400" dirty="0"/>
              <a:t>t2</a:t>
            </a:r>
            <a:endParaRPr lang="zh-CN" altLang="en-US" sz="2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105EF94-4337-495C-B8DC-E01F511E13E7}"/>
              </a:ext>
            </a:extLst>
          </p:cNvPr>
          <p:cNvSpPr/>
          <p:nvPr/>
        </p:nvSpPr>
        <p:spPr>
          <a:xfrm>
            <a:off x="2602816" y="4548473"/>
            <a:ext cx="636104" cy="2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EA648B-BB7D-4AF5-A6A5-B5066E894D92}"/>
              </a:ext>
            </a:extLst>
          </p:cNvPr>
          <p:cNvSpPr/>
          <p:nvPr/>
        </p:nvSpPr>
        <p:spPr>
          <a:xfrm>
            <a:off x="2653889" y="42364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楷体_GB2312" pitchFamily="1" charset="-122"/>
              </a:rPr>
              <a:t>u</a:t>
            </a:r>
            <a:endParaRPr lang="zh-CN" altLang="en-US" sz="2400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E066C0A-B526-48BA-8602-CA8943BA205F}"/>
              </a:ext>
            </a:extLst>
          </p:cNvPr>
          <p:cNvSpPr/>
          <p:nvPr/>
        </p:nvSpPr>
        <p:spPr>
          <a:xfrm>
            <a:off x="2373506" y="5729879"/>
            <a:ext cx="636104" cy="2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293508-630D-416C-9DD8-F87649FBCB56}"/>
              </a:ext>
            </a:extLst>
          </p:cNvPr>
          <p:cNvSpPr/>
          <p:nvPr/>
        </p:nvSpPr>
        <p:spPr>
          <a:xfrm>
            <a:off x="2498208" y="540305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楷体_GB2312" pitchFamily="1" charset="-122"/>
              </a:rPr>
              <a:t>u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B26E2B-E6A7-40E8-96B3-ECED453A40BE}"/>
              </a:ext>
            </a:extLst>
          </p:cNvPr>
          <p:cNvSpPr/>
          <p:nvPr/>
        </p:nvSpPr>
        <p:spPr>
          <a:xfrm>
            <a:off x="3564382" y="62720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谱带展宽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650"/>
    </mc:Choice>
    <mc:Fallback xmlns="">
      <p:transition spd="slow" advTm="151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9" grpId="0" animBg="1"/>
      <p:bldP spid="10" grpId="0"/>
      <p:bldP spid="18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07FB36A-64AD-4DF7-8B57-C24B21D5763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285460" y="1077706"/>
            <a:ext cx="8871296" cy="403763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zh-CN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分子扩散项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的物理含义</a:t>
            </a:r>
            <a:r>
              <a:rPr lang="zh-CN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endParaRPr lang="en-US" altLang="zh-CN" sz="3200" b="1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由于分子的纵向扩散造成的色谱峰扩展。</a:t>
            </a:r>
            <a:r>
              <a:rPr lang="zh-CN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即由于试样组分被载气带入色谱柱后，是以塞子的形式存在于色谱柱的很小一段空间中，由于在塞子前后存在浓度梯度，因此使运动着的分子产生纵向扩散，引起色谱峰扩展</a:t>
            </a:r>
            <a:r>
              <a:rPr lang="zh-CN" altLang="zh-CN" sz="3200" b="1" dirty="0">
                <a:ea typeface="隶书" panose="020105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74"/>
    </mc:Choice>
    <mc:Fallback xmlns="">
      <p:transition spd="slow" advTm="111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C75783D-4849-4FBF-98D2-176298481D83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133150" y="1727800"/>
            <a:ext cx="3233048" cy="114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3600" i="1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/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 pitchFamily="1" charset="-122"/>
              </a:rPr>
              <a:t>u</a:t>
            </a:r>
          </a:p>
          <a:p>
            <a:pPr>
              <a:lnSpc>
                <a:spcPct val="200000"/>
              </a:lnSpc>
            </a:pPr>
            <a:r>
              <a:rPr lang="en-US" altLang="zh-CN" sz="3600" i="1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=2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 pitchFamily="1" charset="-122"/>
              </a:rPr>
              <a:t>γD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g</a:t>
            </a: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719F4217-24CF-426D-B327-84BAC62F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007" y="4224683"/>
            <a:ext cx="1573886" cy="811143"/>
          </a:xfrm>
          <a:prstGeom prst="wedgeRoundRectCallout">
            <a:avLst>
              <a:gd name="adj1" fmla="val 37862"/>
              <a:gd name="adj2" fmla="val -10243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弯曲因子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9374BC9-7130-48B4-895A-2C52B494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708" y="4224683"/>
            <a:ext cx="1723473" cy="811142"/>
          </a:xfrm>
          <a:prstGeom prst="wedgeRoundRectCallout">
            <a:avLst>
              <a:gd name="adj1" fmla="val -49793"/>
              <a:gd name="adj2" fmla="val -98184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扩散系数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01538D-1080-4FFA-9155-311DEA7F837B}"/>
              </a:ext>
            </a:extLst>
          </p:cNvPr>
          <p:cNvSpPr/>
          <p:nvPr/>
        </p:nvSpPr>
        <p:spPr>
          <a:xfrm>
            <a:off x="1670981" y="893533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分子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扩散项的表达式</a:t>
            </a:r>
            <a:endParaRPr lang="zh-CN" alt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7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79"/>
    </mc:Choice>
    <mc:Fallback xmlns="">
      <p:transition spd="slow" advTm="86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 autoUpdateAnimBg="0"/>
      <p:bldP spid="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AE34415-F423-4F11-8149-CDB9FC6BFB2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88508" y="522775"/>
            <a:ext cx="7469326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传质阻力项</a:t>
            </a:r>
            <a:b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3308C12-3740-4F4B-9D38-BAAD78C5887E}"/>
              </a:ext>
            </a:extLst>
          </p:cNvPr>
          <p:cNvSpPr/>
          <p:nvPr/>
        </p:nvSpPr>
        <p:spPr>
          <a:xfrm>
            <a:off x="2965787" y="2458344"/>
            <a:ext cx="1378226" cy="137822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DDE98FF-F871-4E9B-8E67-37AAC6DA86ED}"/>
              </a:ext>
            </a:extLst>
          </p:cNvPr>
          <p:cNvSpPr/>
          <p:nvPr/>
        </p:nvSpPr>
        <p:spPr>
          <a:xfrm>
            <a:off x="2653188" y="2074030"/>
            <a:ext cx="2120348" cy="214685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B2EFCA-F0F7-4FF5-B139-48F5302C7701}"/>
              </a:ext>
            </a:extLst>
          </p:cNvPr>
          <p:cNvSpPr/>
          <p:nvPr/>
        </p:nvSpPr>
        <p:spPr>
          <a:xfrm>
            <a:off x="2124274" y="2203701"/>
            <a:ext cx="106018" cy="119269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2C004A-3A0F-4A56-AD76-F99B97B4F7C6}"/>
              </a:ext>
            </a:extLst>
          </p:cNvPr>
          <p:cNvSpPr/>
          <p:nvPr/>
        </p:nvSpPr>
        <p:spPr>
          <a:xfrm>
            <a:off x="2116511" y="1665775"/>
            <a:ext cx="106018" cy="119269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979408C-6A31-4920-B600-EA01E6EDDC12}"/>
              </a:ext>
            </a:extLst>
          </p:cNvPr>
          <p:cNvSpPr/>
          <p:nvPr/>
        </p:nvSpPr>
        <p:spPr>
          <a:xfrm>
            <a:off x="2096482" y="2776778"/>
            <a:ext cx="106018" cy="119269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03723-4D9F-482C-A22C-3130D2D1471A}"/>
              </a:ext>
            </a:extLst>
          </p:cNvPr>
          <p:cNvCxnSpPr>
            <a:cxnSpLocks/>
          </p:cNvCxnSpPr>
          <p:nvPr/>
        </p:nvCxnSpPr>
        <p:spPr>
          <a:xfrm>
            <a:off x="2202500" y="1691710"/>
            <a:ext cx="2408816" cy="5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752614-5EA4-4D3B-87A1-76411DE14CBB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2230292" y="2263336"/>
            <a:ext cx="733414" cy="1250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51D8CB-C9DF-4075-BA6E-3F55C485E376}"/>
              </a:ext>
            </a:extLst>
          </p:cNvPr>
          <p:cNvCxnSpPr>
            <a:cxnSpLocks/>
          </p:cNvCxnSpPr>
          <p:nvPr/>
        </p:nvCxnSpPr>
        <p:spPr>
          <a:xfrm flipV="1">
            <a:off x="2915327" y="1850499"/>
            <a:ext cx="361336" cy="5309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C1BF9A7-1DAA-40DF-850D-2500E99ED561}"/>
              </a:ext>
            </a:extLst>
          </p:cNvPr>
          <p:cNvCxnSpPr>
            <a:cxnSpLocks/>
          </p:cNvCxnSpPr>
          <p:nvPr/>
        </p:nvCxnSpPr>
        <p:spPr>
          <a:xfrm flipV="1">
            <a:off x="2149491" y="2723169"/>
            <a:ext cx="953020" cy="1066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2E0E1BC-0D6D-4F9B-967F-4E00CEA2CD55}"/>
              </a:ext>
            </a:extLst>
          </p:cNvPr>
          <p:cNvCxnSpPr>
            <a:cxnSpLocks/>
          </p:cNvCxnSpPr>
          <p:nvPr/>
        </p:nvCxnSpPr>
        <p:spPr>
          <a:xfrm flipV="1">
            <a:off x="3034224" y="2086216"/>
            <a:ext cx="528533" cy="660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C083898-2F0F-4A49-A806-0A348C05EE4E}"/>
              </a:ext>
            </a:extLst>
          </p:cNvPr>
          <p:cNvCxnSpPr>
            <a:cxnSpLocks/>
          </p:cNvCxnSpPr>
          <p:nvPr/>
        </p:nvCxnSpPr>
        <p:spPr>
          <a:xfrm flipV="1">
            <a:off x="3538802" y="1868750"/>
            <a:ext cx="404991" cy="2675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64294329-B75B-4F21-9CD5-B7216479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2947"/>
            <a:ext cx="2581275" cy="1866900"/>
          </a:xfrm>
          <a:prstGeom prst="rect">
            <a:avLst/>
          </a:prstGeom>
        </p:spPr>
      </p:pic>
      <p:sp>
        <p:nvSpPr>
          <p:cNvPr id="45056" name="箭头: 右 45055">
            <a:extLst>
              <a:ext uri="{FF2B5EF4-FFF2-40B4-BE49-F238E27FC236}">
                <a16:creationId xmlns:a16="http://schemas.microsoft.com/office/drawing/2014/main" id="{997BD5B7-043A-4F40-BC7B-E3B19E439A52}"/>
              </a:ext>
            </a:extLst>
          </p:cNvPr>
          <p:cNvSpPr/>
          <p:nvPr/>
        </p:nvSpPr>
        <p:spPr>
          <a:xfrm>
            <a:off x="5059630" y="2719411"/>
            <a:ext cx="785044" cy="57943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64" name="文本框 45063">
            <a:extLst>
              <a:ext uri="{FF2B5EF4-FFF2-40B4-BE49-F238E27FC236}">
                <a16:creationId xmlns:a16="http://schemas.microsoft.com/office/drawing/2014/main" id="{75CD79F8-7D71-4372-9F0B-C7D9A3601152}"/>
              </a:ext>
            </a:extLst>
          </p:cNvPr>
          <p:cNvSpPr txBox="1"/>
          <p:nvPr/>
        </p:nvSpPr>
        <p:spPr>
          <a:xfrm>
            <a:off x="3589262" y="4680790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传质阻力引起的谱带扩张</a:t>
            </a:r>
          </a:p>
        </p:txBody>
      </p:sp>
      <p:sp>
        <p:nvSpPr>
          <p:cNvPr id="45072" name="矩形 45071">
            <a:extLst>
              <a:ext uri="{FF2B5EF4-FFF2-40B4-BE49-F238E27FC236}">
                <a16:creationId xmlns:a16="http://schemas.microsoft.com/office/drawing/2014/main" id="{5DCAE521-DDCB-40E8-9A6E-9FC5E189273A}"/>
              </a:ext>
            </a:extLst>
          </p:cNvPr>
          <p:cNvSpPr/>
          <p:nvPr/>
        </p:nvSpPr>
        <p:spPr>
          <a:xfrm>
            <a:off x="2915327" y="5621010"/>
            <a:ext cx="5705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hlink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气相传质阻力 </a:t>
            </a:r>
            <a:r>
              <a:rPr lang="en-US" altLang="zh-CN" sz="3200" b="1" dirty="0">
                <a:solidFill>
                  <a:schemeClr val="hlink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+ </a:t>
            </a:r>
            <a:r>
              <a:rPr lang="zh-CN" altLang="en-US" sz="3200" b="1" dirty="0">
                <a:solidFill>
                  <a:schemeClr val="hlink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液相传质阻力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99"/>
    </mc:Choice>
    <mc:Fallback xmlns="">
      <p:transition spd="slow" advTm="119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2" grpId="0" animBg="1"/>
      <p:bldP spid="4" grpId="0" animBg="1"/>
      <p:bldP spid="5" grpId="0" animBg="1"/>
      <p:bldP spid="9" grpId="0" animBg="1"/>
      <p:bldP spid="10" grpId="0" animBg="1"/>
      <p:bldP spid="45056" grpId="0" animBg="1"/>
      <p:bldP spid="45064" grpId="0"/>
      <p:bldP spid="450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DB2C1C3-8F63-4F25-9C00-F7B16A490EC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)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气相传质阻力项的物理含义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BC2322A-DCE2-4AF7-B0C4-9A70D26ED602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25625" y="1473615"/>
            <a:ext cx="9041158" cy="35734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试样组分从气相移动到固定相表面的过程中，由于质量交换过程需要一定时间（即传质阻力）而使分子有滞留倾向。</a:t>
            </a:r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在此过程中，部分组分分子随流动相向前运动，发生分子超前，引起色谱峰扩展。</a:t>
            </a:r>
            <a:r>
              <a:rPr lang="zh-CN" altLang="zh-CN" sz="32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7"/>
    </mc:Choice>
    <mc:Fallback xmlns="">
      <p:transition spd="slow" advTm="1591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15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20.7|21|19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2.3|9.8|6|9.9|15.6|2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7.1|4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9.7|21.2|9.1|6.9|8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43.6|24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40.8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2.8|13.5|2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0.8|5.1|1.5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|17.3|40.7|4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7|3.7|2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0.9|23.9|4.2|6.2|11.9|17.1|5.5|7.5|6.9|12.1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10.3|1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3|12.7|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7.1|6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926</Words>
  <Application>Microsoft Office PowerPoint</Application>
  <PresentationFormat>宽屏</PresentationFormat>
  <Paragraphs>86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隶书</vt:lpstr>
      <vt:lpstr>Arial</vt:lpstr>
      <vt:lpstr>Tahoma</vt:lpstr>
      <vt:lpstr>Times New Roman</vt:lpstr>
      <vt:lpstr>Office 主题​​</vt:lpstr>
      <vt:lpstr>CorelDRAW</vt:lpstr>
      <vt:lpstr>Equation.3</vt:lpstr>
      <vt:lpstr>（2） 速率理论</vt:lpstr>
      <vt:lpstr>PowerPoint 演示文稿</vt:lpstr>
      <vt:lpstr>PowerPoint 演示文稿</vt:lpstr>
      <vt:lpstr> 涡流扩散项A的表达式</vt:lpstr>
      <vt:lpstr> 分子扩散项</vt:lpstr>
      <vt:lpstr>PowerPoint 演示文稿</vt:lpstr>
      <vt:lpstr>PowerPoint 演示文稿</vt:lpstr>
      <vt:lpstr> 传质阻力项  </vt:lpstr>
      <vt:lpstr>i) 气相传质阻力项的物理含义</vt:lpstr>
      <vt:lpstr>气相传质阻力的表达式</vt:lpstr>
      <vt:lpstr>ii) 液相传质阻力项的物理含义</vt:lpstr>
      <vt:lpstr>液相传质阻力的表达式</vt:lpstr>
      <vt:lpstr> 气相色谱中的速率方程</vt:lpstr>
      <vt:lpstr> 速率方程给我们的什么启示</vt:lpstr>
      <vt:lpstr>i) 对柱型研究和发展的影响</vt:lpstr>
      <vt:lpstr>对柱型研究和发展的影响</vt:lpstr>
      <vt:lpstr>ii) 操作条件对柱效的影响</vt:lpstr>
      <vt:lpstr>载气线速度（流速）的影响</vt:lpstr>
      <vt:lpstr>柱温的影响</vt:lpstr>
      <vt:lpstr>容量因子k的影响</vt:lpstr>
      <vt:lpstr>iii) 对色谱柱的填充提供理论指导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（2） 速率理论</dc:title>
  <dc:creator>hp</dc:creator>
  <cp:lastModifiedBy>hp</cp:lastModifiedBy>
  <cp:revision>39</cp:revision>
  <dcterms:created xsi:type="dcterms:W3CDTF">2020-02-15T02:59:34Z</dcterms:created>
  <dcterms:modified xsi:type="dcterms:W3CDTF">2020-03-01T03:04:09Z</dcterms:modified>
</cp:coreProperties>
</file>