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1" r:id="rId2"/>
    <p:sldId id="592" r:id="rId3"/>
    <p:sldId id="593" r:id="rId4"/>
    <p:sldId id="595" r:id="rId5"/>
    <p:sldId id="596" r:id="rId6"/>
    <p:sldId id="597" r:id="rId7"/>
    <p:sldId id="599" r:id="rId8"/>
    <p:sldId id="600" r:id="rId9"/>
    <p:sldId id="601" r:id="rId10"/>
    <p:sldId id="602" r:id="rId11"/>
    <p:sldId id="603" r:id="rId12"/>
    <p:sldId id="604" r:id="rId13"/>
    <p:sldId id="341" r:id="rId14"/>
    <p:sldId id="351" r:id="rId15"/>
    <p:sldId id="606" r:id="rId16"/>
    <p:sldId id="60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88898-663E-493D-A995-DC3632E6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AAD80-13CF-4F1B-BB33-11E0D8701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02EEC-0B09-42B9-9B38-A6CFC208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7DFC1-8079-4B92-A06A-D6B4A6F1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32BAA-C747-469F-9516-55743CE0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112F7-3EE3-4E0C-B780-431EE6EC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DBF1C-A280-4C49-99E9-29771CE2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EA15C-53C8-4FDA-82A0-13FEEE12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75944-25DB-4F10-A321-FFCD6DD8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3D416-2AF9-419C-BF05-5922BBEE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34B81-593E-40F1-B3D6-FBED8C29C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C1FC1D-006F-4A3F-BC2D-34C5DDAF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66EE8-3F43-4B5D-9563-E20DD40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B0B92-A231-4AFD-8DD3-9365438F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E309F-6C86-46B5-A53A-D671AE17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85A5F-EEB3-4739-A550-C09A957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7C337-A92F-4EDE-9C2A-F2E9937C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34F7F-6A18-4C97-B0EF-96CDD5F8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68CF-873A-4491-9F26-F26559B9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7377D-7C96-41CF-97EE-02280253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ADC9-45D1-4D60-99AC-2CF9EC37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0570B-622E-44C5-AD4D-50D2365A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18F4C-48F1-4DD4-960F-3E7A9486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7F70A-231C-47EB-8776-3A37C91E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31EED-9ECD-43F4-B8E1-9121F00A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869CD-6A4B-4A73-A177-C07A5DDA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CF98A-58BB-468E-99A9-FBBE2E27D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26FB49-077C-4B8B-825E-02EA8A9C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A627D-A0DD-4443-975C-FC09BDCE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B54EB-EEB5-43CB-A30A-E440D0CA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FB43B-DC7A-4802-A754-26AA20E7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0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DF423-8C47-473B-A9B4-E611656F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9746E-C467-400C-97EF-D263B7AF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E7281-B4D7-4EF1-B370-7F840119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D1077-9F26-471C-ADA4-829F8621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0B68F-A7D3-4045-88CA-748BC39DE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B6E72-8276-47F4-9A12-92104B48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C84955-1DDC-4A4E-B531-B925EBD8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658C1-4724-4E82-92C0-B088F8E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3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7BE1C-FE3A-4B69-850B-A0B673B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FD2B2D-511C-4C29-B052-3746982C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F5AA1A-A42D-44C5-B6EF-91576DC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5E9046-A129-4963-BE6A-31268273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2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C3285-0762-48B2-B1AD-9A55CACD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24F0B-A704-4D6A-8CFE-2F0657E3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F2A37-9029-4E18-810D-9A44673E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0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A7FCF-BC99-4F74-A819-F9F5B48D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6E2CB-3377-4D48-8AF3-215D7ED6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64D3D-E1D2-4128-BDA3-25BBC30E1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E4431-70A3-43E3-B95E-214072E5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023B1-C9A5-4224-B75E-50B88C9B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7A4E5-9D1D-4C69-858D-3C819860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FA261-0813-4602-8A88-E829D949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888C1B-82CA-44D1-86A9-2F77103C5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C780A-FC3C-4BF2-9CB2-D7181708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044A2-1EEE-435C-A370-5943344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26A06-8D31-4AC9-BBD4-5F56E76C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8A14F-D658-41E4-89AE-EAAE7E1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9BEF13-602E-436B-B5F9-5C8241DE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5A0E6-B64F-40DC-8C1D-5BEF2F81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EDC5B-8D7F-4A79-B3BB-4CB71805E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8896-8157-4434-9869-B448D518D53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B5180-A163-456D-8CF2-9874BCFA5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3A5B1-DEA7-4DAD-BD1C-05FE8000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92B7-2819-48E8-BF9B-AC36C51CA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ED035DDC-67B3-41EB-BD8D-62692165655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19288" y="765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．检测系统</a:t>
            </a:r>
            <a:r>
              <a:rPr lang="zh-CN" altLang="en-US" dirty="0"/>
              <a:t> 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6EC1EF1A-D424-4B27-8331-7AE543BF960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</a:t>
            </a:r>
          </a:p>
        </p:txBody>
      </p:sp>
      <p:sp>
        <p:nvSpPr>
          <p:cNvPr id="227332" name="Rectangle 4">
            <a:extLst>
              <a:ext uri="{FF2B5EF4-FFF2-40B4-BE49-F238E27FC236}">
                <a16:creationId xmlns:a16="http://schemas.microsoft.com/office/drawing/2014/main" id="{4D23B6E3-E791-48D8-B8B5-8B2448F9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756" y="1908175"/>
            <a:ext cx="5827644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588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990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990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99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紫外检测器（</a:t>
            </a:r>
            <a:r>
              <a:rPr lang="en-US" altLang="zh-CN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UVD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示差折光检测器（</a:t>
            </a:r>
            <a:r>
              <a:rPr lang="en-US" altLang="zh-CN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RID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荧光检测器（</a:t>
            </a:r>
            <a:r>
              <a:rPr lang="en-US" altLang="zh-CN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FLD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dirty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蒸发光散射检测器（</a:t>
            </a:r>
            <a:r>
              <a:rPr lang="en-US" altLang="zh-CN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ELSD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电导检测器</a:t>
            </a:r>
          </a:p>
        </p:txBody>
      </p:sp>
    </p:spTree>
    <p:custDataLst>
      <p:tags r:id="rId1"/>
    </p:custDataLst>
  </p:cSld>
  <p:clrMapOvr>
    <a:masterClrMapping/>
  </p:clrMapOvr>
  <p:transition advTm="2759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52FDD999-4822-4652-92DB-463B2B2AF53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1235" y="365125"/>
            <a:ext cx="5234608" cy="1325563"/>
          </a:xfrm>
        </p:spPr>
        <p:txBody>
          <a:bodyPr/>
          <a:lstStyle/>
          <a:p>
            <a:pPr eaLnBrk="1" hangingPunct="1"/>
            <a:r>
              <a:rPr lang="zh-CN" altLang="zh-CN" sz="3600" i="1" dirty="0"/>
              <a:t>响应特性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A4EC189E-6D3E-4A09-8738-0040AFFB4D5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35176" y="1914939"/>
            <a:ext cx="6810375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3200" dirty="0">
                <a:ea typeface="隶书" panose="02010509060101010101" pitchFamily="49" charset="-122"/>
              </a:rPr>
              <a:t>通用</a:t>
            </a:r>
            <a:r>
              <a:rPr lang="zh-CN" altLang="en-US" sz="3200" dirty="0">
                <a:ea typeface="隶书" panose="02010509060101010101" pitchFamily="49" charset="-122"/>
              </a:rPr>
              <a:t>型</a:t>
            </a:r>
            <a:r>
              <a:rPr lang="zh-CN" altLang="zh-CN" sz="3200" dirty="0">
                <a:ea typeface="隶书" panose="02010509060101010101" pitchFamily="49" charset="-122"/>
              </a:rPr>
              <a:t>检测器</a:t>
            </a:r>
          </a:p>
          <a:p>
            <a:pPr eaLnBrk="1" hangingPunct="1"/>
            <a:r>
              <a:rPr lang="zh-CN" altLang="zh-CN" sz="3200" dirty="0">
                <a:ea typeface="隶书" panose="02010509060101010101" pitchFamily="49" charset="-122"/>
              </a:rPr>
              <a:t>低灵敏度</a:t>
            </a:r>
          </a:p>
          <a:p>
            <a:pPr eaLnBrk="1" hangingPunct="1"/>
            <a:r>
              <a:rPr lang="zh-CN" altLang="zh-CN" sz="3200" dirty="0">
                <a:ea typeface="隶书" panose="02010509060101010101" pitchFamily="49" charset="-122"/>
              </a:rPr>
              <a:t>基线易受温度的影响</a:t>
            </a:r>
          </a:p>
          <a:p>
            <a:pPr eaLnBrk="1" hangingPunct="1"/>
            <a:r>
              <a:rPr lang="zh-CN" altLang="zh-CN" sz="3200" dirty="0">
                <a:ea typeface="隶书" panose="02010509060101010101" pitchFamily="49" charset="-122"/>
              </a:rPr>
              <a:t>不适合梯度洗提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77"/>
    </mc:Choice>
    <mc:Fallback xmlns="">
      <p:transition spd="slow" advTm="40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  <p:bldP spid="2375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A5848895-4C87-4ECF-B036-1F83DF11FB2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04813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 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荧光检测器（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FLD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D0105B41-0C83-489C-BA71-6731A855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163" y="165949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结构</a:t>
            </a:r>
          </a:p>
        </p:txBody>
      </p:sp>
      <p:graphicFrame>
        <p:nvGraphicFramePr>
          <p:cNvPr id="238596" name="Object 4">
            <a:extLst>
              <a:ext uri="{FF2B5EF4-FFF2-40B4-BE49-F238E27FC236}">
                <a16:creationId xmlns:a16="http://schemas.microsoft.com/office/drawing/2014/main" id="{D15F0814-F47A-454F-ABD7-4F1228863437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4041043"/>
              </p:ext>
            </p:extLst>
          </p:nvPr>
        </p:nvGraphicFramePr>
        <p:xfrm>
          <a:off x="4480201" y="1547813"/>
          <a:ext cx="4320761" cy="500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4" imgW="3177815" imgH="3680779" progId="PBrush">
                  <p:embed/>
                </p:oleObj>
              </mc:Choice>
              <mc:Fallback>
                <p:oleObj r:id="rId4" imgW="3177815" imgH="3680779" progId="PBrush">
                  <p:embed/>
                  <p:pic>
                    <p:nvPicPr>
                      <p:cNvPr id="238596" name="Object 4">
                        <a:extLst>
                          <a:ext uri="{FF2B5EF4-FFF2-40B4-BE49-F238E27FC236}">
                            <a16:creationId xmlns:a16="http://schemas.microsoft.com/office/drawing/2014/main" id="{D15F0814-F47A-454F-ABD7-4F1228863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201" y="1547813"/>
                        <a:ext cx="4320761" cy="5005021"/>
                      </a:xfrm>
                      <a:prstGeom prst="rect">
                        <a:avLst/>
                      </a:prstGeom>
                      <a:noFill/>
                      <a:ln w="25400" cap="sq" cmpd="sng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1F171E13-8614-446B-8EB4-1245313E33CC}"/>
              </a:ext>
            </a:extLst>
          </p:cNvPr>
          <p:cNvSpPr/>
          <p:nvPr/>
        </p:nvSpPr>
        <p:spPr>
          <a:xfrm rot="2610252">
            <a:off x="5613312" y="2793298"/>
            <a:ext cx="1048311" cy="2583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A15CF45-73A4-4CF5-A408-671939A9BB1F}"/>
              </a:ext>
            </a:extLst>
          </p:cNvPr>
          <p:cNvSpPr/>
          <p:nvPr/>
        </p:nvSpPr>
        <p:spPr>
          <a:xfrm rot="7886926">
            <a:off x="5726822" y="3670949"/>
            <a:ext cx="915325" cy="2060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7D99CE0-2B0E-48F5-93EA-1AE252FCB9D3}"/>
              </a:ext>
            </a:extLst>
          </p:cNvPr>
          <p:cNvSpPr/>
          <p:nvPr/>
        </p:nvSpPr>
        <p:spPr>
          <a:xfrm>
            <a:off x="5804305" y="3992344"/>
            <a:ext cx="1391625" cy="19288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074B4A8-579B-4701-BEBD-8DE47BCA0DBA}"/>
              </a:ext>
            </a:extLst>
          </p:cNvPr>
          <p:cNvSpPr/>
          <p:nvPr/>
        </p:nvSpPr>
        <p:spPr>
          <a:xfrm rot="17645554">
            <a:off x="6664692" y="2953211"/>
            <a:ext cx="1962602" cy="1501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1599C7F-D0E2-4CAC-B7CC-689E33E82172}"/>
              </a:ext>
            </a:extLst>
          </p:cNvPr>
          <p:cNvSpPr/>
          <p:nvPr/>
        </p:nvSpPr>
        <p:spPr>
          <a:xfrm rot="4538084">
            <a:off x="7701122" y="2433830"/>
            <a:ext cx="827982" cy="18365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11"/>
    </mc:Choice>
    <mc:Fallback xmlns="">
      <p:transition spd="slow" advTm="66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autoUpdateAnimBg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A5480DEC-C562-48E1-BD6B-1BC3210F44E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i="1"/>
              <a:t>响应特性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C4F590A7-59BE-40D9-8AB1-2C5F3F089DB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38038" y="1901687"/>
            <a:ext cx="7558087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选择性检测器。如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PAH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，蛋白质</a:t>
            </a:r>
          </a:p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高灵敏度，比紫外高约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1000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倍</a:t>
            </a:r>
          </a:p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适合梯度洗提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10"/>
    </mc:Choice>
    <mc:Fallback xmlns="">
      <p:transition spd="slow" advTm="64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B4109BB-14F2-4221-86D6-1A65D428D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661" y="34138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(4) 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蒸发光散射检测器 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(ELSD)</a:t>
            </a:r>
          </a:p>
        </p:txBody>
      </p:sp>
      <p:sp>
        <p:nvSpPr>
          <p:cNvPr id="30723" name="Rectangle 49">
            <a:extLst>
              <a:ext uri="{FF2B5EF4-FFF2-40B4-BE49-F238E27FC236}">
                <a16:creationId xmlns:a16="http://schemas.microsoft.com/office/drawing/2014/main" id="{453ECB2B-F2F3-42AD-8EB9-DC0A43C1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374" y="2406328"/>
            <a:ext cx="3240088" cy="167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EE6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结构与原理</a:t>
            </a:r>
          </a:p>
          <a:p>
            <a:pPr eaLnBrk="1" hangingPunct="1">
              <a:lnSpc>
                <a:spcPct val="150000"/>
              </a:lnSpc>
              <a:spcAft>
                <a:spcPct val="20000"/>
              </a:spcAft>
              <a:buClrTx/>
              <a:buSzTx/>
              <a:buFontTx/>
              <a:buChar char="•"/>
            </a:pPr>
            <a:r>
              <a:rPr kumimoji="1"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lgI</a:t>
            </a:r>
            <a:r>
              <a:rPr kumimoji="1"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blgm</a:t>
            </a:r>
            <a:r>
              <a:rPr kumimoji="1"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+</a:t>
            </a:r>
            <a:r>
              <a:rPr kumimoji="1"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lga</a:t>
            </a:r>
            <a:endParaRPr kumimoji="1" lang="en-US" altLang="zh-CN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4" name="Picture 51" descr="3-16">
            <a:extLst>
              <a:ext uri="{FF2B5EF4-FFF2-40B4-BE49-F238E27FC236}">
                <a16:creationId xmlns:a16="http://schemas.microsoft.com/office/drawing/2014/main" id="{BC17DE5A-FEAA-4FBF-AB3E-F366CA06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445" y="1557339"/>
            <a:ext cx="3189287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61">
            <a:extLst>
              <a:ext uri="{FF2B5EF4-FFF2-40B4-BE49-F238E27FC236}">
                <a16:creationId xmlns:a16="http://schemas.microsoft.com/office/drawing/2014/main" id="{460387F9-5828-41AA-A37A-EE4B2DED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533" y="1850266"/>
            <a:ext cx="2700337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色谱柱；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喷雾气体；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蒸发漂移管；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样品液滴；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激光光源；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光二极管检测器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散射室</a:t>
            </a:r>
            <a:r>
              <a:rPr kumimoji="1" lang="zh-CN" altLang="en-US" sz="1100" dirty="0"/>
              <a:t>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79886C6-5774-41ED-8F3A-7CFD7F6D92B1}"/>
              </a:ext>
            </a:extLst>
          </p:cNvPr>
          <p:cNvSpPr/>
          <p:nvPr/>
        </p:nvSpPr>
        <p:spPr>
          <a:xfrm rot="5400000">
            <a:off x="6376120" y="2494317"/>
            <a:ext cx="1048311" cy="877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7132244-A0BF-4823-B518-B222A1F80873}"/>
              </a:ext>
            </a:extLst>
          </p:cNvPr>
          <p:cNvSpPr/>
          <p:nvPr/>
        </p:nvSpPr>
        <p:spPr>
          <a:xfrm rot="19454906">
            <a:off x="5947915" y="5721222"/>
            <a:ext cx="1048311" cy="8772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7890F07-7626-4B67-88AD-F18C4C787CBF}"/>
              </a:ext>
            </a:extLst>
          </p:cNvPr>
          <p:cNvSpPr/>
          <p:nvPr/>
        </p:nvSpPr>
        <p:spPr>
          <a:xfrm rot="1787356">
            <a:off x="6874456" y="5552651"/>
            <a:ext cx="717157" cy="1119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35E4D22-F0A0-4A98-B0B8-DEAAF1A4C67C}"/>
              </a:ext>
            </a:extLst>
          </p:cNvPr>
          <p:cNvSpPr/>
          <p:nvPr/>
        </p:nvSpPr>
        <p:spPr>
          <a:xfrm>
            <a:off x="6856412" y="3273287"/>
            <a:ext cx="87727" cy="13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01"/>
    </mc:Choice>
    <mc:Fallback xmlns="">
      <p:transition spd="slow" advTm="74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00195 0.317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6" grpId="0" animBg="1"/>
      <p:bldP spid="7" grpId="0" animBg="1"/>
      <p:bldP spid="8" grpId="0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609FC30-55C3-4E2B-96F2-C33F2EBC7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699592"/>
            <a:ext cx="7772400" cy="38528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通用型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灵敏度较高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可用于梯度洗脱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响应与质量有关</a:t>
            </a:r>
          </a:p>
        </p:txBody>
      </p:sp>
      <p:sp>
        <p:nvSpPr>
          <p:cNvPr id="31747" name="Rectangle 6" descr="Large confetti">
            <a:extLst>
              <a:ext uri="{FF2B5EF4-FFF2-40B4-BE49-F238E27FC236}">
                <a16:creationId xmlns:a16="http://schemas.microsoft.com/office/drawing/2014/main" id="{805C36AA-30D1-45BE-8D6B-85D330AC3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2030" y="665163"/>
            <a:ext cx="7772400" cy="782638"/>
          </a:xfrm>
          <a:noFill/>
        </p:spPr>
        <p:txBody>
          <a:bodyPr/>
          <a:lstStyle/>
          <a:p>
            <a:pPr eaLnBrk="1" hangingPunct="1"/>
            <a:r>
              <a:rPr lang="en-US" altLang="zh-CN" sz="3600" i="1" dirty="0"/>
              <a:t>ELSD</a:t>
            </a:r>
            <a:r>
              <a:rPr lang="zh-CN" altLang="en-US" sz="3600" i="1" dirty="0"/>
              <a:t>的特性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37"/>
    </mc:Choice>
    <mc:Fallback xmlns="">
      <p:transition spd="slow" advTm="7243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2F44CA4F-9B1E-40F7-A0F1-93A9C286DF4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58737" y="361951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(5) 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电导检测器</a:t>
            </a:r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076B9681-705E-4D85-8380-5ED6C60D0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1700213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结构</a:t>
            </a:r>
          </a:p>
        </p:txBody>
      </p:sp>
      <p:pic>
        <p:nvPicPr>
          <p:cNvPr id="237572" name="Picture 5" descr="3-13">
            <a:extLst>
              <a:ext uri="{FF2B5EF4-FFF2-40B4-BE49-F238E27FC236}">
                <a16:creationId xmlns:a16="http://schemas.microsoft.com/office/drawing/2014/main" id="{27540E08-9B42-4799-921D-301DBAC2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87639"/>
            <a:ext cx="3957639" cy="313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573" name="Picture 6" descr="3-14">
            <a:extLst>
              <a:ext uri="{FF2B5EF4-FFF2-40B4-BE49-F238E27FC236}">
                <a16:creationId xmlns:a16="http://schemas.microsoft.com/office/drawing/2014/main" id="{D665A215-881C-4837-A9D0-2544F76F3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727201"/>
            <a:ext cx="3643312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C58C04A-AD05-4577-9497-A3564E8E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5326063"/>
            <a:ext cx="1111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电路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B4F197-39FC-4363-A1BA-5E3225E8A829}"/>
              </a:ext>
            </a:extLst>
          </p:cNvPr>
          <p:cNvSpPr/>
          <p:nvPr/>
        </p:nvSpPr>
        <p:spPr>
          <a:xfrm>
            <a:off x="6130925" y="4197350"/>
            <a:ext cx="4572000" cy="871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zh-CN" altLang="zh-CN" b="1" dirty="0">
                <a:latin typeface="Times New Roman" panose="02020603050405020304" pitchFamily="18" charset="0"/>
              </a:rPr>
              <a:t>检测器池体</a:t>
            </a:r>
            <a:r>
              <a:rPr lang="en-US" altLang="zh-CN" b="1" dirty="0">
                <a:latin typeface="Times New Roman" panose="02020603050405020304" pitchFamily="18" charset="0"/>
              </a:rPr>
              <a:t>  2. </a:t>
            </a:r>
            <a:r>
              <a:rPr lang="zh-CN" altLang="zh-CN" b="1" dirty="0">
                <a:latin typeface="Times New Roman" panose="02020603050405020304" pitchFamily="18" charset="0"/>
              </a:rPr>
              <a:t>电极</a:t>
            </a:r>
            <a:r>
              <a:rPr lang="en-US" altLang="zh-CN" b="1" dirty="0">
                <a:latin typeface="Times New Roman" panose="02020603050405020304" pitchFamily="18" charset="0"/>
              </a:rPr>
              <a:t>  3. </a:t>
            </a:r>
            <a:r>
              <a:rPr lang="zh-CN" altLang="zh-CN" b="1" dirty="0">
                <a:latin typeface="Times New Roman" panose="02020603050405020304" pitchFamily="18" charset="0"/>
              </a:rPr>
              <a:t>电源</a:t>
            </a:r>
            <a:r>
              <a:rPr lang="en-US" altLang="zh-CN" b="1" dirty="0">
                <a:latin typeface="Times New Roman" panose="02020603050405020304" pitchFamily="18" charset="0"/>
              </a:rPr>
              <a:t>  4. </a:t>
            </a:r>
            <a:r>
              <a:rPr lang="zh-CN" altLang="zh-CN" b="1" dirty="0">
                <a:latin typeface="Times New Roman" panose="02020603050405020304" pitchFamily="18" charset="0"/>
              </a:rPr>
              <a:t>电阻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tabLst>
                <a:tab pos="228600" algn="l"/>
              </a:tabLst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5. </a:t>
            </a:r>
            <a:r>
              <a:rPr lang="zh-CN" altLang="zh-CN" b="1" dirty="0">
                <a:latin typeface="Times New Roman" panose="02020603050405020304" pitchFamily="18" charset="0"/>
              </a:rPr>
              <a:t>相敏检波器</a:t>
            </a:r>
            <a:r>
              <a:rPr lang="en-US" altLang="zh-CN" b="1" dirty="0">
                <a:latin typeface="Times New Roman" panose="02020603050405020304" pitchFamily="18" charset="0"/>
              </a:rPr>
              <a:t>  6. </a:t>
            </a:r>
            <a:r>
              <a:rPr lang="zh-CN" altLang="zh-CN" b="1" dirty="0">
                <a:latin typeface="Times New Roman" panose="02020603050405020304" pitchFamily="18" charset="0"/>
              </a:rPr>
              <a:t>记录系统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68"/>
    </mc:Choice>
    <mc:Fallback xmlns="">
      <p:transition spd="slow" advTm="42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65858FB2-9925-41E0-80ED-63C02DB449E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i="1" dirty="0"/>
              <a:t>响应特性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26B18338-0192-4F39-9C90-FB31B959794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29631" y="1901687"/>
            <a:ext cx="7932737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选择性检测器，对离子型化合物有响应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灵敏度高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受温度的影响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不能梯度洗提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00"/>
    </mc:Choice>
    <mc:Fallback xmlns="">
      <p:transition spd="slow" advTm="50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8FE16FC8-09D3-49C6-BE53-4E2B7634C1B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16452" y="884238"/>
            <a:ext cx="8229600" cy="1031875"/>
          </a:xfrm>
        </p:spPr>
        <p:txBody>
          <a:bodyPr/>
          <a:lstStyle/>
          <a:p>
            <a:pPr eaLnBrk="1" hangingPunct="1"/>
            <a:r>
              <a:rPr lang="en-US" altLang="zh-CN" sz="3600" b="1" dirty="0"/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）紫外检测器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C38B5B17-55C6-4A4D-8B32-BBD7D0B6B7C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782889" y="1916113"/>
            <a:ext cx="7558087" cy="35671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zh-CN" altLang="zh-CN" dirty="0">
                <a:ea typeface="隶书" panose="02010509060101010101" pitchFamily="49" charset="-122"/>
              </a:rPr>
              <a:t>固定波长的紫外检测器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zh-CN" altLang="zh-CN" dirty="0">
                <a:ea typeface="隶书" panose="02010509060101010101" pitchFamily="49" charset="-122"/>
              </a:rPr>
              <a:t>可变波长的紫外检测器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zh-CN" altLang="zh-CN" dirty="0">
                <a:ea typeface="隶书" panose="02010509060101010101" pitchFamily="49" charset="-122"/>
              </a:rPr>
              <a:t>二极管阵列检测器</a:t>
            </a:r>
          </a:p>
        </p:txBody>
      </p:sp>
    </p:spTree>
    <p:custDataLst>
      <p:tags r:id="rId1"/>
    </p:custDataLst>
  </p:cSld>
  <p:clrMapOvr>
    <a:masterClrMapping/>
  </p:clrMapOvr>
  <p:transition advTm="38305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  <p:bldP spid="2283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6994A3B7-68C7-40C3-8C68-56848D516B8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92313" y="404813"/>
            <a:ext cx="8229600" cy="1143000"/>
          </a:xfrm>
        </p:spPr>
        <p:txBody>
          <a:bodyPr/>
          <a:lstStyle/>
          <a:p>
            <a:pPr eaLnBrk="1" hangingPunct="1">
              <a:buClr>
                <a:srgbClr val="6FD927"/>
              </a:buClr>
              <a:buFont typeface="Wingdings" panose="05000000000000000000" pitchFamily="2" charset="2"/>
              <a:buNone/>
            </a:pPr>
            <a:r>
              <a:rPr lang="zh-CN" altLang="zh-CN" sz="3600" i="1"/>
              <a:t>固定波长的紫外检测器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888611-7D0B-44AF-8487-08620096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24" y="1648860"/>
            <a:ext cx="7709952" cy="440738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D24B6257-1B52-487B-B4FE-A21F971C4E46}"/>
              </a:ext>
            </a:extLst>
          </p:cNvPr>
          <p:cNvSpPr/>
          <p:nvPr/>
        </p:nvSpPr>
        <p:spPr>
          <a:xfrm>
            <a:off x="3193774" y="2840936"/>
            <a:ext cx="490330" cy="299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618DF9E-9F42-4A0D-8387-AAD969EE8AA1}"/>
              </a:ext>
            </a:extLst>
          </p:cNvPr>
          <p:cNvSpPr/>
          <p:nvPr/>
        </p:nvSpPr>
        <p:spPr>
          <a:xfrm>
            <a:off x="3889513" y="2840936"/>
            <a:ext cx="490330" cy="299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E0E6B59-B7C8-4BF5-B317-8004B37DD05F}"/>
              </a:ext>
            </a:extLst>
          </p:cNvPr>
          <p:cNvSpPr/>
          <p:nvPr/>
        </p:nvSpPr>
        <p:spPr>
          <a:xfrm>
            <a:off x="4709740" y="3030606"/>
            <a:ext cx="490330" cy="1499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EDAE8C5-57CC-471F-BB7E-82219FA2957E}"/>
              </a:ext>
            </a:extLst>
          </p:cNvPr>
          <p:cNvSpPr/>
          <p:nvPr/>
        </p:nvSpPr>
        <p:spPr>
          <a:xfrm>
            <a:off x="5405479" y="3030606"/>
            <a:ext cx="2744608" cy="1101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885E0D7-331B-4FCF-8E48-BE9CB3B207D6}"/>
              </a:ext>
            </a:extLst>
          </p:cNvPr>
          <p:cNvSpPr/>
          <p:nvPr/>
        </p:nvSpPr>
        <p:spPr>
          <a:xfrm>
            <a:off x="8355496" y="3030606"/>
            <a:ext cx="921026" cy="1499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BF87B48-22BA-4D55-81BA-12F368A1BF9D}"/>
              </a:ext>
            </a:extLst>
          </p:cNvPr>
          <p:cNvSpPr/>
          <p:nvPr/>
        </p:nvSpPr>
        <p:spPr>
          <a:xfrm>
            <a:off x="4709739" y="2823126"/>
            <a:ext cx="3440347" cy="1064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F322B84-CF47-4ECD-BACF-10DD082E1DC0}"/>
              </a:ext>
            </a:extLst>
          </p:cNvPr>
          <p:cNvSpPr/>
          <p:nvPr/>
        </p:nvSpPr>
        <p:spPr>
          <a:xfrm>
            <a:off x="8355496" y="2818155"/>
            <a:ext cx="921026" cy="149915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64"/>
    </mc:Choice>
    <mc:Fallback xmlns="">
      <p:transition spd="slow" advTm="68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5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0DD3C0B8-9E8A-434D-A9A3-9EF29668904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01983" y="549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i="1" dirty="0"/>
              <a:t> </a:t>
            </a:r>
            <a:r>
              <a:rPr lang="zh-CN" altLang="en-US" sz="3600" i="1" dirty="0"/>
              <a:t>可变波长的紫外检测器</a:t>
            </a:r>
          </a:p>
        </p:txBody>
      </p:sp>
      <p:pic>
        <p:nvPicPr>
          <p:cNvPr id="230403" name="Picture 3">
            <a:extLst>
              <a:ext uri="{FF2B5EF4-FFF2-40B4-BE49-F238E27FC236}">
                <a16:creationId xmlns:a16="http://schemas.microsoft.com/office/drawing/2014/main" id="{0190E466-D343-4790-BD1E-358FE70A60E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0253" y="1692275"/>
            <a:ext cx="8277344" cy="4060617"/>
          </a:xfrm>
          <a:noFill/>
          <a:ln w="25400" cap="sq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39F0C64A-43F8-4285-B0F2-CFA052809BE0}"/>
              </a:ext>
            </a:extLst>
          </p:cNvPr>
          <p:cNvSpPr/>
          <p:nvPr/>
        </p:nvSpPr>
        <p:spPr>
          <a:xfrm rot="1552869" flipV="1">
            <a:off x="3082596" y="2963951"/>
            <a:ext cx="2638584" cy="1658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12CD744-D382-4EB2-BE98-25EBBE2C090A}"/>
              </a:ext>
            </a:extLst>
          </p:cNvPr>
          <p:cNvSpPr/>
          <p:nvPr/>
        </p:nvSpPr>
        <p:spPr>
          <a:xfrm rot="9752350" flipV="1">
            <a:off x="4405082" y="3656228"/>
            <a:ext cx="1101506" cy="2112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4BAAFAF-9983-4217-B409-73E0F721DD86}"/>
              </a:ext>
            </a:extLst>
          </p:cNvPr>
          <p:cNvSpPr/>
          <p:nvPr/>
        </p:nvSpPr>
        <p:spPr>
          <a:xfrm rot="3003051" flipV="1">
            <a:off x="4242396" y="4244693"/>
            <a:ext cx="1101506" cy="21125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1CF4B0E-6FF1-4874-A6A6-6F93DAA680F2}"/>
              </a:ext>
            </a:extLst>
          </p:cNvPr>
          <p:cNvSpPr/>
          <p:nvPr/>
        </p:nvSpPr>
        <p:spPr>
          <a:xfrm rot="12308290" flipV="1">
            <a:off x="3859878" y="4560251"/>
            <a:ext cx="1230703" cy="19065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4CD7919-40C3-415E-A46E-15787E432225}"/>
              </a:ext>
            </a:extLst>
          </p:cNvPr>
          <p:cNvSpPr/>
          <p:nvPr/>
        </p:nvSpPr>
        <p:spPr>
          <a:xfrm rot="3630566" flipV="1">
            <a:off x="3737020" y="4651609"/>
            <a:ext cx="672747" cy="15153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807A098-928B-48BE-AEF4-311570534911}"/>
              </a:ext>
            </a:extLst>
          </p:cNvPr>
          <p:cNvSpPr/>
          <p:nvPr/>
        </p:nvSpPr>
        <p:spPr>
          <a:xfrm rot="12255851" flipV="1">
            <a:off x="2394806" y="4001425"/>
            <a:ext cx="1584533" cy="19295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95"/>
    </mc:Choice>
    <mc:Fallback xmlns="">
      <p:transition spd="slow" advTm="74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8471F4C6-F412-4F65-AFFE-CA90AE4E8DA1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/>
              <a:t> </a:t>
            </a:r>
            <a:r>
              <a:rPr lang="zh-CN" altLang="en-US" sz="3600" i="1" dirty="0"/>
              <a:t>二极管阵列检测器 </a:t>
            </a:r>
            <a:r>
              <a:rPr lang="en-US" altLang="zh-CN" sz="3600" dirty="0"/>
              <a:t> (</a:t>
            </a:r>
            <a:r>
              <a:rPr lang="en-US" altLang="zh-CN" dirty="0"/>
              <a:t>PDA, DAD)</a:t>
            </a:r>
            <a:endParaRPr lang="zh-CN" altLang="en-US" sz="3600" i="1" dirty="0"/>
          </a:p>
        </p:txBody>
      </p:sp>
      <p:graphicFrame>
        <p:nvGraphicFramePr>
          <p:cNvPr id="227331" name="Object 3">
            <a:extLst>
              <a:ext uri="{FF2B5EF4-FFF2-40B4-BE49-F238E27FC236}">
                <a16:creationId xmlns:a16="http://schemas.microsoft.com/office/drawing/2014/main" id="{A5913B19-33A1-4020-8E41-0155F6152800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92305740"/>
              </p:ext>
            </p:extLst>
          </p:nvPr>
        </p:nvGraphicFramePr>
        <p:xfrm>
          <a:off x="1716986" y="1577009"/>
          <a:ext cx="8139320" cy="4465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4" imgW="5592381" imgH="3223539" progId="PBrush">
                  <p:embed/>
                </p:oleObj>
              </mc:Choice>
              <mc:Fallback>
                <p:oleObj r:id="rId4" imgW="5592381" imgH="3223539" progId="PBrush">
                  <p:embed/>
                  <p:pic>
                    <p:nvPicPr>
                      <p:cNvPr id="227331" name="Object 3">
                        <a:extLst>
                          <a:ext uri="{FF2B5EF4-FFF2-40B4-BE49-F238E27FC236}">
                            <a16:creationId xmlns:a16="http://schemas.microsoft.com/office/drawing/2014/main" id="{A5913B19-33A1-4020-8E41-0155F6152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986" y="1577009"/>
                        <a:ext cx="8139320" cy="4465982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189BD44-6C01-4BE5-A700-618B9078E2BB}"/>
              </a:ext>
            </a:extLst>
          </p:cNvPr>
          <p:cNvSpPr/>
          <p:nvPr/>
        </p:nvSpPr>
        <p:spPr>
          <a:xfrm>
            <a:off x="7052347" y="4499112"/>
            <a:ext cx="887896" cy="1179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613D93-FA22-46A5-9F5A-FB49732FF4C4}"/>
              </a:ext>
            </a:extLst>
          </p:cNvPr>
          <p:cNvSpPr/>
          <p:nvPr/>
        </p:nvSpPr>
        <p:spPr>
          <a:xfrm>
            <a:off x="5342698" y="3810000"/>
            <a:ext cx="887896" cy="1179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26EFA1B-E836-47D0-808A-0CFA3B8CC73B}"/>
              </a:ext>
            </a:extLst>
          </p:cNvPr>
          <p:cNvSpPr/>
          <p:nvPr/>
        </p:nvSpPr>
        <p:spPr>
          <a:xfrm rot="1769960" flipV="1">
            <a:off x="4133308" y="3659613"/>
            <a:ext cx="1680435" cy="797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3A3C623-FD0B-42C0-9B43-52656D19FB80}"/>
              </a:ext>
            </a:extLst>
          </p:cNvPr>
          <p:cNvSpPr/>
          <p:nvPr/>
        </p:nvSpPr>
        <p:spPr>
          <a:xfrm rot="1769960">
            <a:off x="5966579" y="4631398"/>
            <a:ext cx="1349782" cy="1337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A9E97E0-508D-4266-9E8A-37A4BA1CD57C}"/>
              </a:ext>
            </a:extLst>
          </p:cNvPr>
          <p:cNvSpPr/>
          <p:nvPr/>
        </p:nvSpPr>
        <p:spPr>
          <a:xfrm rot="16866602">
            <a:off x="7200256" y="4218708"/>
            <a:ext cx="866543" cy="280321"/>
          </a:xfrm>
          <a:prstGeom prst="rightArrow">
            <a:avLst>
              <a:gd name="adj1" fmla="val 37704"/>
              <a:gd name="adj2" fmla="val 50000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79"/>
    </mc:Choice>
    <mc:Fallback xmlns="">
      <p:transition spd="slow" advTm="62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3222003D-616F-48A7-9EA1-6FDBBAB3BE3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51608" y="4550531"/>
            <a:ext cx="2370966" cy="1143000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三维图</a:t>
            </a:r>
          </a:p>
        </p:txBody>
      </p:sp>
      <p:graphicFrame>
        <p:nvGraphicFramePr>
          <p:cNvPr id="232451" name="Object 3">
            <a:extLst>
              <a:ext uri="{FF2B5EF4-FFF2-40B4-BE49-F238E27FC236}">
                <a16:creationId xmlns:a16="http://schemas.microsoft.com/office/drawing/2014/main" id="{540B06D3-3A51-4CA0-BD25-2402EC5FCB94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7160388"/>
              </p:ext>
            </p:extLst>
          </p:nvPr>
        </p:nvGraphicFramePr>
        <p:xfrm>
          <a:off x="1022295" y="1220787"/>
          <a:ext cx="4693879" cy="3329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5060119" imgH="3589331" progId="PBrush">
                  <p:embed/>
                </p:oleObj>
              </mc:Choice>
              <mc:Fallback>
                <p:oleObj r:id="rId4" imgW="5060119" imgH="3589331" progId="PBrush">
                  <p:embed/>
                  <p:pic>
                    <p:nvPicPr>
                      <p:cNvPr id="232451" name="Object 3">
                        <a:extLst>
                          <a:ext uri="{FF2B5EF4-FFF2-40B4-BE49-F238E27FC236}">
                            <a16:creationId xmlns:a16="http://schemas.microsoft.com/office/drawing/2014/main" id="{540B06D3-3A51-4CA0-BD25-2402EC5FCB9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295" y="1220787"/>
                        <a:ext cx="4693879" cy="3329746"/>
                      </a:xfrm>
                      <a:prstGeom prst="rect">
                        <a:avLst/>
                      </a:prstGeom>
                      <a:noFill/>
                      <a:ln w="25400" cmpd="sng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65DF6F-8A34-4AD2-8B9A-71FFC37B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9502" y="1220786"/>
            <a:ext cx="5106485" cy="332974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40D615D-4CF3-48D2-AD84-8F83E70AD63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7464757" y="4550531"/>
            <a:ext cx="417065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/>
              <a:t>Isoabsorbance</a:t>
            </a:r>
            <a:r>
              <a:rPr lang="en-US" altLang="zh-CN" sz="2800" dirty="0"/>
              <a:t> Plot</a:t>
            </a:r>
            <a:r>
              <a:rPr lang="en-US" altLang="zh-CN" dirty="0"/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B08314-7BD8-42C4-84EC-D57F02FFFA39}"/>
              </a:ext>
            </a:extLst>
          </p:cNvPr>
          <p:cNvSpPr/>
          <p:nvPr/>
        </p:nvSpPr>
        <p:spPr>
          <a:xfrm>
            <a:off x="4364420" y="534269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/>
              <a:t>二极管阵列检测器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552E3C-6663-4CAA-8CCA-24D0F805B013}"/>
              </a:ext>
            </a:extLst>
          </p:cNvPr>
          <p:cNvSpPr/>
          <p:nvPr/>
        </p:nvSpPr>
        <p:spPr>
          <a:xfrm>
            <a:off x="3541761" y="4189847"/>
            <a:ext cx="2370966" cy="477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635D35-678C-480D-9DB4-E2C4A4A4E37B}"/>
              </a:ext>
            </a:extLst>
          </p:cNvPr>
          <p:cNvSpPr/>
          <p:nvPr/>
        </p:nvSpPr>
        <p:spPr>
          <a:xfrm>
            <a:off x="1170794" y="1347256"/>
            <a:ext cx="326701" cy="1979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9F50F4-CA2B-4E5B-A2A0-E285EEAC9136}"/>
              </a:ext>
            </a:extLst>
          </p:cNvPr>
          <p:cNvSpPr/>
          <p:nvPr/>
        </p:nvSpPr>
        <p:spPr>
          <a:xfrm rot="2020294">
            <a:off x="1109391" y="3596943"/>
            <a:ext cx="2669582" cy="477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A8CF47-84B7-4001-9D31-A49BD20D60E1}"/>
              </a:ext>
            </a:extLst>
          </p:cNvPr>
          <p:cNvSpPr/>
          <p:nvPr/>
        </p:nvSpPr>
        <p:spPr>
          <a:xfrm>
            <a:off x="6561422" y="4055735"/>
            <a:ext cx="4888455" cy="477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8E0C2-7B69-415B-84BE-72072653FFF1}"/>
              </a:ext>
            </a:extLst>
          </p:cNvPr>
          <p:cNvSpPr/>
          <p:nvPr/>
        </p:nvSpPr>
        <p:spPr>
          <a:xfrm>
            <a:off x="6321099" y="1189017"/>
            <a:ext cx="326701" cy="3361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51"/>
    </mc:Choice>
    <mc:Fallback xmlns="">
      <p:transition spd="slow" advTm="97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  <p:bldP spid="5" grpId="0" autoUpdateAnimBg="0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C9E19B5A-5F3A-4F13-B127-EB3B1B649C9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i="1"/>
              <a:t>响应特性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9CC809B-45C8-4795-8AB2-DAA23EEB8B6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83781" y="1790700"/>
            <a:ext cx="8590307" cy="388620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选择性检测器，如芳烃类化合物的检测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灵敏度高，可检测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-9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g/mL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的物质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线性范围宽，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-10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对温度及流动相的改变不敏感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适合梯度洗提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HPLC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常规检测器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31"/>
    </mc:Choice>
    <mc:Fallback xmlns="">
      <p:transition spd="slow" advTm="105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utoUpdateAnimBg="0"/>
      <p:bldP spid="2344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CFD495DA-0DB7-4927-9984-1171F246755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08315" y="611671"/>
            <a:ext cx="7583487" cy="871538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zh-CN" sz="3600" dirty="0">
                <a:ea typeface="隶书" panose="02010509060101010101" pitchFamily="49" charset="-122"/>
              </a:rPr>
              <a:t>应用举例</a:t>
            </a:r>
          </a:p>
        </p:txBody>
      </p:sp>
      <p:pic>
        <p:nvPicPr>
          <p:cNvPr id="235523" name="Picture 3">
            <a:extLst>
              <a:ext uri="{FF2B5EF4-FFF2-40B4-BE49-F238E27FC236}">
                <a16:creationId xmlns:a16="http://schemas.microsoft.com/office/drawing/2014/main" id="{22B462FC-8884-4776-B8D0-5F09D09837A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2938" y="1557339"/>
            <a:ext cx="9700591" cy="4359506"/>
          </a:xfrm>
          <a:noFill/>
          <a:ln w="12700" cap="flat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235524" name="Text Box 4">
            <a:extLst>
              <a:ext uri="{FF2B5EF4-FFF2-40B4-BE49-F238E27FC236}">
                <a16:creationId xmlns:a16="http://schemas.microsoft.com/office/drawing/2014/main" id="{57409A09-B783-4097-AE6E-9BF996973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217" y="5929269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Garamond" panose="02020404030301010803" pitchFamily="18" charset="0"/>
                <a:ea typeface="隶书" panose="02010509060101010101" pitchFamily="49" charset="-122"/>
              </a:rPr>
              <a:t>波长的选择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4BF9E4-4598-43DA-BB7E-EE4BF46C2DB5}"/>
              </a:ext>
            </a:extLst>
          </p:cNvPr>
          <p:cNvSpPr/>
          <p:nvPr/>
        </p:nvSpPr>
        <p:spPr>
          <a:xfrm>
            <a:off x="2758048" y="3259437"/>
            <a:ext cx="210439" cy="477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52"/>
    </mc:Choice>
    <mc:Fallback xmlns="">
      <p:transition spd="slow" advTm="34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utoUpdateAnimBg="0"/>
      <p:bldP spid="235524" grpId="0" autoUpdateAnimBg="0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7E2924-3E53-4A04-BE7A-985718C0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92" y="1404730"/>
            <a:ext cx="8320270" cy="4850296"/>
          </a:xfrm>
          <a:prstGeom prst="rect">
            <a:avLst/>
          </a:prstGeom>
        </p:spPr>
      </p:pic>
      <p:sp>
        <p:nvSpPr>
          <p:cNvPr id="236546" name="Rectangle 2">
            <a:extLst>
              <a:ext uri="{FF2B5EF4-FFF2-40B4-BE49-F238E27FC236}">
                <a16:creationId xmlns:a16="http://schemas.microsoft.com/office/drawing/2014/main" id="{4D839FE0-C921-45B6-A0F0-EA278726B9F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0816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）示差折光检测器（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RID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36547" name="Rectangle 4">
            <a:extLst>
              <a:ext uri="{FF2B5EF4-FFF2-40B4-BE49-F238E27FC236}">
                <a16:creationId xmlns:a16="http://schemas.microsoft.com/office/drawing/2014/main" id="{98121EDF-4C76-446F-9DF2-97B0ECD4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66" y="1763919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结构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953375A-DC97-4249-B9BD-892CEC4705CA}"/>
              </a:ext>
            </a:extLst>
          </p:cNvPr>
          <p:cNvSpPr/>
          <p:nvPr/>
        </p:nvSpPr>
        <p:spPr>
          <a:xfrm rot="5400000">
            <a:off x="5293121" y="2875268"/>
            <a:ext cx="1846609" cy="626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05D4CA2-AFDC-4A70-9558-E9584DBA6E73}"/>
              </a:ext>
            </a:extLst>
          </p:cNvPr>
          <p:cNvSpPr/>
          <p:nvPr/>
        </p:nvSpPr>
        <p:spPr>
          <a:xfrm rot="11142072">
            <a:off x="4195488" y="3727437"/>
            <a:ext cx="199228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09FB2E9-96F7-44EF-B249-A5DD2BD05A80}"/>
              </a:ext>
            </a:extLst>
          </p:cNvPr>
          <p:cNvSpPr/>
          <p:nvPr/>
        </p:nvSpPr>
        <p:spPr>
          <a:xfrm>
            <a:off x="4198142" y="3602087"/>
            <a:ext cx="2723137" cy="95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FD68F32-412C-4614-939E-618F7EA18BFA}"/>
              </a:ext>
            </a:extLst>
          </p:cNvPr>
          <p:cNvSpPr/>
          <p:nvPr/>
        </p:nvSpPr>
        <p:spPr>
          <a:xfrm>
            <a:off x="7060500" y="3655027"/>
            <a:ext cx="785363" cy="95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D99F035-37C6-4108-A89C-5ABA16A750C8}"/>
              </a:ext>
            </a:extLst>
          </p:cNvPr>
          <p:cNvSpPr/>
          <p:nvPr/>
        </p:nvSpPr>
        <p:spPr>
          <a:xfrm rot="20614206">
            <a:off x="7830612" y="3532466"/>
            <a:ext cx="83867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6D51679-E7F4-433B-A3CE-9085A37BB868}"/>
              </a:ext>
            </a:extLst>
          </p:cNvPr>
          <p:cNvSpPr/>
          <p:nvPr/>
        </p:nvSpPr>
        <p:spPr>
          <a:xfrm rot="957431">
            <a:off x="7815372" y="3830409"/>
            <a:ext cx="83867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49"/>
    </mc:Choice>
    <mc:Fallback xmlns="">
      <p:transition spd="slow" advTm="10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  <p:bldP spid="236547" grpId="0" autoUpdateAnimBg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8|5|6.8|1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9.9|1.5|4.3|2.9|7.1|6.2|5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5|24|2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6.4|7.9|3.3|7.6|4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6.3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6|11.8|7.5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4|17.8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5|7.1|2.4|1.9|5.1|14|9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|4.8|9.7|6|3.6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8.6|9.9|27.6|1.2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.5|3.4|1.3|1.2|0.7|20.7|5.8|1.8|46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5|28.9|15.1|9.5|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8|11.4|1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3.4|1.4|5.3|10.9|4.6|1.7|3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303</Words>
  <Application>Microsoft Macintosh PowerPoint</Application>
  <PresentationFormat>宽屏</PresentationFormat>
  <Paragraphs>63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隶书</vt:lpstr>
      <vt:lpstr>Arial</vt:lpstr>
      <vt:lpstr>Garamond</vt:lpstr>
      <vt:lpstr>Tahoma</vt:lpstr>
      <vt:lpstr>Times New Roman</vt:lpstr>
      <vt:lpstr>Wingdings</vt:lpstr>
      <vt:lpstr>Office 主题​​</vt:lpstr>
      <vt:lpstr>PBrush</vt:lpstr>
      <vt:lpstr>5．检测系统 </vt:lpstr>
      <vt:lpstr> （1）紫外检测器</vt:lpstr>
      <vt:lpstr>固定波长的紫外检测器</vt:lpstr>
      <vt:lpstr> 可变波长的紫外检测器</vt:lpstr>
      <vt:lpstr> 二极管阵列检测器  (PDA, DAD)</vt:lpstr>
      <vt:lpstr>三维图</vt:lpstr>
      <vt:lpstr>响应特性</vt:lpstr>
      <vt:lpstr>应用举例</vt:lpstr>
      <vt:lpstr> （2）示差折光检测器（RID）</vt:lpstr>
      <vt:lpstr>响应特性</vt:lpstr>
      <vt:lpstr>(3) 荧光检测器（FLD）</vt:lpstr>
      <vt:lpstr>响应特性</vt:lpstr>
      <vt:lpstr>(4) 蒸发光散射检测器 (ELSD)</vt:lpstr>
      <vt:lpstr>ELSD的特性</vt:lpstr>
      <vt:lpstr>(5) 电导检测器</vt:lpstr>
      <vt:lpstr>响应特性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5．检测系统 </dc:title>
  <dc:creator>hp</dc:creator>
  <cp:lastModifiedBy>刘 照清</cp:lastModifiedBy>
  <cp:revision>35</cp:revision>
  <dcterms:created xsi:type="dcterms:W3CDTF">2020-03-23T04:58:18Z</dcterms:created>
  <dcterms:modified xsi:type="dcterms:W3CDTF">2020-04-29T05:29:24Z</dcterms:modified>
</cp:coreProperties>
</file>