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21" r:id="rId2"/>
    <p:sldId id="622" r:id="rId3"/>
    <p:sldId id="623" r:id="rId4"/>
    <p:sldId id="625"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45" d="100"/>
          <a:sy n="145" d="100"/>
        </p:scale>
        <p:origin x="19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8F0C3-ED25-4305-9FD3-AA4735284A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6F760B-3019-4E6B-9449-76E935B8BA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107A34-2A1C-429C-9273-8EB02E382A2A}"/>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10119980-FDA0-4A40-9EE4-0E69F0440B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9BD10-6768-4018-AC38-7FFA2F99FC8C}"/>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307539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8BCED-C82B-4CB7-98C6-7ACECB90528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889546-E5F1-43D3-A176-8DDDCBC532C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C5790F-6581-4A5F-A5E8-6C8AAAD336B3}"/>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2FDE1F99-51DD-4A67-BAB7-5F64F4F30F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BD8408-C78D-40B7-8114-AC4315662371}"/>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275019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5A2034-146F-4EFA-90D5-48C1EDAB980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6C2B880-42DD-4559-8B5A-3A91367A89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83D187-ED6C-4F97-B511-B02D3AB68A86}"/>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CBCA1C83-1DA5-4875-99A1-7E2166ED07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291717-FFF5-436F-82C2-D6A2CB42A918}"/>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268764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CA91A-D9EB-45AE-A541-8BDDCAFC37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1B5A60-76B3-4163-9CD6-098ADFF2D2B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D24BBE-335D-4965-B79B-6787B432C4D3}"/>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9B7B5E9C-D993-4AB7-94B2-9F692C5C06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9E289F-BEA2-45B1-B338-A61D9FB5B7E5}"/>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374038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5B849-00AF-4134-AF0E-AD53EAED0A2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A22DFE-111D-42D8-A4E2-9F32DA892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9DC7D1-B9EA-4064-9FD5-E73FF5D9A0EB}"/>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A35ECF6A-0552-49F2-B7B7-DBBE58B0DF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B608A-5218-4E32-B566-55145AA54B18}"/>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396093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58BCA-D744-4861-8FF3-AAC5C5FEB8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635216-F93A-46A2-9648-98CC89D48DB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94E75D-EAF4-4F97-8FAC-F5271D0ABC4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210B40-2075-4D6C-A26B-04A9C0903372}"/>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3697550A-2D05-49CB-90FD-F39825DC87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FE022D-6D40-4DBE-91E3-147BE20F73B3}"/>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378237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E0276-7DC1-4F19-BD4C-D3E18A66EF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E3CEA8-1A8E-41C2-89DE-25B7470EE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663715-412B-43C4-8295-97953932F8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6C287F-1187-4736-891B-EF2923033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F1ED1E-B776-4DF1-B6E3-8910E9C664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3B1873-13A4-4552-8CD3-24BCE5502805}"/>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8" name="页脚占位符 7">
            <a:extLst>
              <a:ext uri="{FF2B5EF4-FFF2-40B4-BE49-F238E27FC236}">
                <a16:creationId xmlns:a16="http://schemas.microsoft.com/office/drawing/2014/main" id="{F63C93BB-FCB0-449D-996B-51C7E6CD72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4C696D-41FD-46C6-A27E-E851FD90CC78}"/>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3195764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E6AB0-512F-4193-A41F-6266875B0B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F33DD7-AA71-4C77-9240-EC08DBE7ECA0}"/>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4" name="页脚占位符 3">
            <a:extLst>
              <a:ext uri="{FF2B5EF4-FFF2-40B4-BE49-F238E27FC236}">
                <a16:creationId xmlns:a16="http://schemas.microsoft.com/office/drawing/2014/main" id="{163AE859-81DD-4AC5-BD80-219988086A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958032-8B3D-4BE0-964E-D05173078FB6}"/>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29547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D3441E-07E8-43BC-998D-0E8A4853F541}"/>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3" name="页脚占位符 2">
            <a:extLst>
              <a:ext uri="{FF2B5EF4-FFF2-40B4-BE49-F238E27FC236}">
                <a16:creationId xmlns:a16="http://schemas.microsoft.com/office/drawing/2014/main" id="{CD13F975-A44D-431B-95EB-1D465B8436C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89C74D1-BF29-45CD-927C-EF30D48B9ADE}"/>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321192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68F4B-AF75-4E68-9ECB-BBC2D4D789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4027C2-84DC-455B-814D-33C47A6A3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DA400D5-39C6-471D-A34D-3B00CF637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BBAF49-6B08-4254-8518-0BD7850E22B1}"/>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4528F452-E2CC-41C3-9CDE-2A851CCA8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48C97-29FE-4FA2-8CC8-285CDADB5144}"/>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18242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1E79B-E14C-4159-A33E-B2232A07B7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30341F-7167-48D8-B313-52B37D371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554D15-AB7A-4DE1-B3E1-EA0FD75C0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2F2AA4-FD3D-44A4-A575-4421B5AB983F}"/>
              </a:ext>
            </a:extLst>
          </p:cNvPr>
          <p:cNvSpPr>
            <a:spLocks noGrp="1"/>
          </p:cNvSpPr>
          <p:nvPr>
            <p:ph type="dt" sz="half" idx="10"/>
          </p:nvPr>
        </p:nvSpPr>
        <p:spPr/>
        <p:txBody>
          <a:bodyPr/>
          <a:lstStyle/>
          <a:p>
            <a:fld id="{E0041F2A-6150-4CD8-9972-239F7A10DB51}" type="datetimeFigureOut">
              <a:rPr lang="zh-CN" altLang="en-US" smtClean="0"/>
              <a:t>2020/4/29</a:t>
            </a:fld>
            <a:endParaRPr lang="zh-CN" altLang="en-US"/>
          </a:p>
        </p:txBody>
      </p:sp>
      <p:sp>
        <p:nvSpPr>
          <p:cNvPr id="6" name="页脚占位符 5">
            <a:extLst>
              <a:ext uri="{FF2B5EF4-FFF2-40B4-BE49-F238E27FC236}">
                <a16:creationId xmlns:a16="http://schemas.microsoft.com/office/drawing/2014/main" id="{C3E02673-9F2C-43F3-8E3A-5B56217116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AC8917-8878-4794-A4B8-0F6BA622D5FC}"/>
              </a:ext>
            </a:extLst>
          </p:cNvPr>
          <p:cNvSpPr>
            <a:spLocks noGrp="1"/>
          </p:cNvSpPr>
          <p:nvPr>
            <p:ph type="sldNum" sz="quarter" idx="12"/>
          </p:nvPr>
        </p:nvSpPr>
        <p:spPr/>
        <p:txBody>
          <a:body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85936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556CF0-E0D8-440C-9F56-87A45C781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22DCEA-22AA-470D-AD9D-D36D03CA0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039762-0478-48C1-9520-2E5152594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41F2A-6150-4CD8-9972-239F7A10DB51}" type="datetimeFigureOut">
              <a:rPr lang="zh-CN" altLang="en-US" smtClean="0"/>
              <a:t>2020/4/29</a:t>
            </a:fld>
            <a:endParaRPr lang="zh-CN" altLang="en-US"/>
          </a:p>
        </p:txBody>
      </p:sp>
      <p:sp>
        <p:nvSpPr>
          <p:cNvPr id="5" name="页脚占位符 4">
            <a:extLst>
              <a:ext uri="{FF2B5EF4-FFF2-40B4-BE49-F238E27FC236}">
                <a16:creationId xmlns:a16="http://schemas.microsoft.com/office/drawing/2014/main" id="{AF41A76D-443F-4D38-B877-29ED07AC3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6ED9623-A27A-4526-A9AD-34C2BD4C4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F5EB3-F83B-4871-BD47-2C4CBD41A805}" type="slidenum">
              <a:rPr lang="zh-CN" altLang="en-US" smtClean="0"/>
              <a:t>‹#›</a:t>
            </a:fld>
            <a:endParaRPr lang="zh-CN" altLang="en-US"/>
          </a:p>
        </p:txBody>
      </p:sp>
    </p:spTree>
    <p:extLst>
      <p:ext uri="{BB962C8B-B14F-4D97-AF65-F5344CB8AC3E}">
        <p14:creationId xmlns:p14="http://schemas.microsoft.com/office/powerpoint/2010/main" val="2045535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61B7D383-CA7E-46BA-884F-5BA4463532A9}"/>
              </a:ext>
            </a:extLst>
          </p:cNvPr>
          <p:cNvSpPr>
            <a:spLocks noGrp="1" noRot="1" noChangeArrowheads="1"/>
          </p:cNvSpPr>
          <p:nvPr>
            <p:ph type="title" idx="4294967295"/>
          </p:nvPr>
        </p:nvSpPr>
        <p:spPr>
          <a:xfrm>
            <a:off x="1437033" y="381139"/>
            <a:ext cx="8540750" cy="1143000"/>
          </a:xfrm>
        </p:spPr>
        <p:txBody>
          <a:bodyPr/>
          <a:lstStyle/>
          <a:p>
            <a:pPr eaLnBrk="1" hangingPunct="1"/>
            <a:r>
              <a:rPr lang="en-US" altLang="zh-CN" sz="4000" b="1" dirty="0">
                <a:solidFill>
                  <a:schemeClr val="hlink"/>
                </a:solidFill>
                <a:latin typeface="隶书" panose="02010509060101010101" pitchFamily="49" charset="-122"/>
                <a:ea typeface="隶书" panose="02010509060101010101" pitchFamily="49" charset="-122"/>
              </a:rPr>
              <a:t>2. </a:t>
            </a:r>
            <a:r>
              <a:rPr lang="zh-CN" altLang="en-US" sz="4000" b="1" dirty="0">
                <a:solidFill>
                  <a:schemeClr val="hlink"/>
                </a:solidFill>
                <a:latin typeface="隶书" panose="02010509060101010101" pitchFamily="49" charset="-122"/>
                <a:ea typeface="隶书" panose="02010509060101010101" pitchFamily="49" charset="-122"/>
              </a:rPr>
              <a:t>液固色谱法</a:t>
            </a:r>
          </a:p>
        </p:txBody>
      </p:sp>
      <p:sp>
        <p:nvSpPr>
          <p:cNvPr id="257027" name="Rectangle 3">
            <a:extLst>
              <a:ext uri="{FF2B5EF4-FFF2-40B4-BE49-F238E27FC236}">
                <a16:creationId xmlns:a16="http://schemas.microsoft.com/office/drawing/2014/main" id="{E2F96189-7A91-40A7-9F9C-7AEA155E71BE}"/>
              </a:ext>
            </a:extLst>
          </p:cNvPr>
          <p:cNvSpPr>
            <a:spLocks noGrp="1" noRot="1" noChangeArrowheads="1"/>
          </p:cNvSpPr>
          <p:nvPr>
            <p:ph type="body" idx="4294967295"/>
          </p:nvPr>
        </p:nvSpPr>
        <p:spPr>
          <a:xfrm>
            <a:off x="1590261" y="1484313"/>
            <a:ext cx="9011478" cy="4525962"/>
          </a:xfrm>
        </p:spPr>
        <p:txBody>
          <a:bodyPr/>
          <a:lstStyle/>
          <a:p>
            <a:pPr algn="just" eaLnBrk="1" hangingPunct="1">
              <a:lnSpc>
                <a:spcPct val="130000"/>
              </a:lnSpc>
              <a:buFont typeface="Wingdings" panose="05000000000000000000" pitchFamily="2" charset="2"/>
              <a:buNone/>
            </a:pPr>
            <a:r>
              <a:rPr lang="zh-CN" altLang="en-US" sz="3200" dirty="0">
                <a:solidFill>
                  <a:srgbClr val="FF0000"/>
                </a:solidFill>
                <a:latin typeface="隶书" panose="02010509060101010101" pitchFamily="49" charset="-122"/>
                <a:ea typeface="隶书" panose="02010509060101010101" pitchFamily="49" charset="-122"/>
              </a:rPr>
              <a:t>（</a:t>
            </a:r>
            <a:r>
              <a:rPr lang="en-US" altLang="zh-CN" sz="3200" dirty="0">
                <a:solidFill>
                  <a:srgbClr val="FF0000"/>
                </a:solidFill>
                <a:latin typeface="隶书" panose="02010509060101010101" pitchFamily="49" charset="-122"/>
                <a:ea typeface="隶书" panose="02010509060101010101" pitchFamily="49" charset="-122"/>
              </a:rPr>
              <a:t>1</a:t>
            </a:r>
            <a:r>
              <a:rPr lang="zh-CN" altLang="en-US" sz="3200" dirty="0">
                <a:solidFill>
                  <a:srgbClr val="FF0000"/>
                </a:solidFill>
                <a:latin typeface="隶书" panose="02010509060101010101" pitchFamily="49" charset="-122"/>
                <a:ea typeface="隶书" panose="02010509060101010101" pitchFamily="49" charset="-122"/>
              </a:rPr>
              <a:t>）分离机理</a:t>
            </a:r>
          </a:p>
          <a:p>
            <a:pPr lvl="1" algn="just">
              <a:lnSpc>
                <a:spcPct val="130000"/>
              </a:lnSpc>
            </a:pPr>
            <a:r>
              <a:rPr lang="zh-CN" altLang="en-US" sz="3200" dirty="0">
                <a:latin typeface="隶书" panose="02010509060101010101" pitchFamily="49" charset="-122"/>
                <a:ea typeface="隶书" panose="02010509060101010101" pitchFamily="49" charset="-122"/>
              </a:rPr>
              <a:t> 以</a:t>
            </a:r>
            <a:r>
              <a:rPr lang="zh-CN" altLang="en-US" sz="3200" dirty="0">
                <a:solidFill>
                  <a:srgbClr val="FF0000"/>
                </a:solidFill>
                <a:latin typeface="隶书" panose="02010509060101010101" pitchFamily="49" charset="-122"/>
                <a:ea typeface="隶书" panose="02010509060101010101" pitchFamily="49" charset="-122"/>
              </a:rPr>
              <a:t>固体吸附剂</a:t>
            </a:r>
            <a:r>
              <a:rPr lang="zh-CN" altLang="en-US" sz="3200" dirty="0">
                <a:latin typeface="隶书" panose="02010509060101010101" pitchFamily="49" charset="-122"/>
                <a:ea typeface="隶书" panose="02010509060101010101" pitchFamily="49" charset="-122"/>
              </a:rPr>
              <a:t>为固定相的液相色谱法。</a:t>
            </a:r>
            <a:endParaRPr lang="en-US" altLang="zh-CN" sz="3200" dirty="0">
              <a:latin typeface="隶书" panose="02010509060101010101" pitchFamily="49" charset="-122"/>
              <a:ea typeface="隶书" panose="02010509060101010101" pitchFamily="49" charset="-122"/>
            </a:endParaRPr>
          </a:p>
          <a:p>
            <a:pPr lvl="1" algn="just">
              <a:lnSpc>
                <a:spcPct val="130000"/>
              </a:lnSpc>
            </a:pPr>
            <a:r>
              <a:rPr lang="zh-CN" altLang="en-US" sz="3200" dirty="0">
                <a:latin typeface="隶书" panose="02010509060101010101" pitchFamily="49" charset="-122"/>
                <a:ea typeface="隶书" panose="02010509060101010101" pitchFamily="49" charset="-122"/>
              </a:rPr>
              <a:t> 由于溶质分子和流动相分子在吸附剂表面的吸附活性中心上进行竞争吸附，这种竞争吸附形成不同溶质在吸附剂表面的吸附、解吸平衡。平衡常数的不同导致不同溶质得以分离。</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9593"/>
    </mc:Choice>
    <mc:Fallback xmlns="">
      <p:transition spd="slow" advTm="5959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blinds(horizontal)">
                                      <p:cBhvr>
                                        <p:cTn id="7" dur="500"/>
                                        <p:tgtEl>
                                          <p:spTgt spid="25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027">
                                            <p:txEl>
                                              <p:pRg st="0" end="0"/>
                                            </p:txEl>
                                          </p:spTgt>
                                        </p:tgtEl>
                                        <p:attrNameLst>
                                          <p:attrName>style.visibility</p:attrName>
                                        </p:attrNameLst>
                                      </p:cBhvr>
                                      <p:to>
                                        <p:strVal val="visible"/>
                                      </p:to>
                                    </p:set>
                                    <p:animEffect transition="in" filter="blinds(horizontal)">
                                      <p:cBhvr>
                                        <p:cTn id="12" dur="500"/>
                                        <p:tgtEl>
                                          <p:spTgt spid="257027">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7027">
                                            <p:txEl>
                                              <p:pRg st="1" end="1"/>
                                            </p:txEl>
                                          </p:spTgt>
                                        </p:tgtEl>
                                        <p:attrNameLst>
                                          <p:attrName>style.visibility</p:attrName>
                                        </p:attrNameLst>
                                      </p:cBhvr>
                                      <p:to>
                                        <p:strVal val="visible"/>
                                      </p:to>
                                    </p:set>
                                    <p:animEffect transition="in" filter="blinds(horizontal)">
                                      <p:cBhvr>
                                        <p:cTn id="15" dur="500"/>
                                        <p:tgtEl>
                                          <p:spTgt spid="257027">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7027">
                                            <p:txEl>
                                              <p:pRg st="2" end="2"/>
                                            </p:txEl>
                                          </p:spTgt>
                                        </p:tgtEl>
                                        <p:attrNameLst>
                                          <p:attrName>style.visibility</p:attrName>
                                        </p:attrNameLst>
                                      </p:cBhvr>
                                      <p:to>
                                        <p:strVal val="visible"/>
                                      </p:to>
                                    </p:set>
                                    <p:animEffect transition="in" filter="blinds(horizontal)">
                                      <p:cBhvr>
                                        <p:cTn id="18" dur="500"/>
                                        <p:tgtEl>
                                          <p:spTgt spid="257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utoUpdateAnimBg="0"/>
      <p:bldP spid="25702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E3E01462-12F9-4E1B-82E0-9EEECA891DDD}"/>
              </a:ext>
            </a:extLst>
          </p:cNvPr>
          <p:cNvSpPr>
            <a:spLocks noGrp="1" noRot="1" noChangeArrowheads="1"/>
          </p:cNvSpPr>
          <p:nvPr>
            <p:ph type="body" idx="4294967295"/>
          </p:nvPr>
        </p:nvSpPr>
        <p:spPr>
          <a:xfrm>
            <a:off x="1510748" y="908051"/>
            <a:ext cx="9475304" cy="5199063"/>
          </a:xfrm>
        </p:spPr>
        <p:txBody>
          <a:bodyPr/>
          <a:lstStyle/>
          <a:p>
            <a:pPr eaLnBrk="1" hangingPunct="1">
              <a:lnSpc>
                <a:spcPct val="130000"/>
              </a:lnSpc>
              <a:buFont typeface="Wingdings" panose="05000000000000000000" pitchFamily="2" charset="2"/>
              <a:buNone/>
            </a:pPr>
            <a:r>
              <a:rPr lang="en-US" altLang="zh-CN" sz="3200" dirty="0">
                <a:solidFill>
                  <a:srgbClr val="FF0000"/>
                </a:solidFill>
                <a:latin typeface="隶书" panose="02010509060101010101" pitchFamily="49" charset="-122"/>
                <a:ea typeface="隶书" panose="02010509060101010101" pitchFamily="49" charset="-122"/>
              </a:rPr>
              <a:t> </a:t>
            </a:r>
            <a:r>
              <a:rPr lang="zh-CN" altLang="en-US" sz="3200" dirty="0">
                <a:solidFill>
                  <a:srgbClr val="FF0000"/>
                </a:solidFill>
                <a:latin typeface="隶书" panose="02010509060101010101" pitchFamily="49" charset="-122"/>
                <a:ea typeface="隶书" panose="02010509060101010101" pitchFamily="49" charset="-122"/>
              </a:rPr>
              <a:t>（</a:t>
            </a:r>
            <a:r>
              <a:rPr lang="en-US" altLang="zh-CN" sz="3200" dirty="0">
                <a:solidFill>
                  <a:srgbClr val="FF0000"/>
                </a:solidFill>
                <a:latin typeface="隶书" panose="02010509060101010101" pitchFamily="49" charset="-122"/>
                <a:ea typeface="隶书" panose="02010509060101010101" pitchFamily="49" charset="-122"/>
              </a:rPr>
              <a:t>2</a:t>
            </a:r>
            <a:r>
              <a:rPr lang="zh-CN" altLang="en-US" sz="3200" dirty="0">
                <a:solidFill>
                  <a:srgbClr val="FF0000"/>
                </a:solidFill>
                <a:latin typeface="隶书" panose="02010509060101010101" pitchFamily="49" charset="-122"/>
                <a:ea typeface="隶书" panose="02010509060101010101" pitchFamily="49" charset="-122"/>
              </a:rPr>
              <a:t>）固定相</a:t>
            </a:r>
          </a:p>
          <a:p>
            <a:pPr lvl="2" algn="just">
              <a:lnSpc>
                <a:spcPct val="130000"/>
              </a:lnSpc>
              <a:buFont typeface="Wingdings" panose="05000000000000000000" pitchFamily="2" charset="2"/>
              <a:buChar char="Ø"/>
            </a:pPr>
            <a:r>
              <a:rPr lang="zh-CN" altLang="en-US" sz="2800" dirty="0">
                <a:latin typeface="宋体" panose="02010600030101010101" pitchFamily="2" charset="-122"/>
              </a:rPr>
              <a:t> </a:t>
            </a:r>
            <a:r>
              <a:rPr lang="zh-CN" altLang="en-US" sz="3200" dirty="0">
                <a:latin typeface="隶书" panose="02010509060101010101" pitchFamily="49" charset="-122"/>
                <a:ea typeface="隶书" panose="02010509060101010101" pitchFamily="49" charset="-122"/>
              </a:rPr>
              <a:t>极性固定相：硅胶、氧化镁、氧化铝等</a:t>
            </a:r>
          </a:p>
          <a:p>
            <a:pPr lvl="2" algn="just">
              <a:lnSpc>
                <a:spcPct val="130000"/>
              </a:lnSpc>
              <a:buFont typeface="Wingdings" panose="05000000000000000000" pitchFamily="2" charset="2"/>
              <a:buChar char="Ø"/>
            </a:pPr>
            <a:r>
              <a:rPr lang="zh-CN" altLang="en-US" sz="3200" dirty="0">
                <a:latin typeface="隶书" panose="02010509060101010101" pitchFamily="49" charset="-122"/>
                <a:ea typeface="隶书" panose="02010509060101010101" pitchFamily="49" charset="-122"/>
              </a:rPr>
              <a:t> 非极性固定相：高分子多孔微球、多孔石墨化碳等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1248"/>
    </mc:Choice>
    <mc:Fallback xmlns="">
      <p:transition spd="slow" advTm="31248"/>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050">
                                            <p:txEl>
                                              <p:pRg st="0" end="0"/>
                                            </p:txEl>
                                          </p:spTgt>
                                        </p:tgtEl>
                                        <p:attrNameLst>
                                          <p:attrName>style.visibility</p:attrName>
                                        </p:attrNameLst>
                                      </p:cBhvr>
                                      <p:to>
                                        <p:strVal val="visible"/>
                                      </p:to>
                                    </p:set>
                                    <p:animEffect transition="in" filter="blinds(horizontal)">
                                      <p:cBhvr>
                                        <p:cTn id="7" dur="500"/>
                                        <p:tgtEl>
                                          <p:spTgt spid="25805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8050">
                                            <p:txEl>
                                              <p:pRg st="1" end="1"/>
                                            </p:txEl>
                                          </p:spTgt>
                                        </p:tgtEl>
                                        <p:attrNameLst>
                                          <p:attrName>style.visibility</p:attrName>
                                        </p:attrNameLst>
                                      </p:cBhvr>
                                      <p:to>
                                        <p:strVal val="visible"/>
                                      </p:to>
                                    </p:set>
                                    <p:animEffect transition="in" filter="blinds(horizontal)">
                                      <p:cBhvr>
                                        <p:cTn id="10" dur="500"/>
                                        <p:tgtEl>
                                          <p:spTgt spid="25805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8050">
                                            <p:txEl>
                                              <p:pRg st="2" end="2"/>
                                            </p:txEl>
                                          </p:spTgt>
                                        </p:tgtEl>
                                        <p:attrNameLst>
                                          <p:attrName>style.visibility</p:attrName>
                                        </p:attrNameLst>
                                      </p:cBhvr>
                                      <p:to>
                                        <p:strVal val="visible"/>
                                      </p:to>
                                    </p:set>
                                    <p:animEffect transition="in" filter="blinds(horizontal)">
                                      <p:cBhvr>
                                        <p:cTn id="13" dur="500"/>
                                        <p:tgtEl>
                                          <p:spTgt spid="2580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D470703E-0AE7-48A5-8E81-457F4B73B0AB}"/>
              </a:ext>
            </a:extLst>
          </p:cNvPr>
          <p:cNvSpPr>
            <a:spLocks noGrp="1" noRot="1" noChangeArrowheads="1"/>
          </p:cNvSpPr>
          <p:nvPr>
            <p:ph type="body" idx="4294967295"/>
          </p:nvPr>
        </p:nvSpPr>
        <p:spPr>
          <a:xfrm>
            <a:off x="1139687" y="756384"/>
            <a:ext cx="9872870" cy="5472113"/>
          </a:xfrm>
        </p:spPr>
        <p:txBody>
          <a:bodyPr>
            <a:normAutofit/>
          </a:bodyPr>
          <a:lstStyle/>
          <a:p>
            <a:pPr eaLnBrk="1" hangingPunct="1">
              <a:lnSpc>
                <a:spcPct val="130000"/>
              </a:lnSpc>
              <a:buFont typeface="Wingdings" panose="05000000000000000000" pitchFamily="2" charset="2"/>
              <a:buNone/>
            </a:pPr>
            <a:r>
              <a:rPr lang="zh-CN" altLang="en-US" dirty="0">
                <a:latin typeface="隶书" panose="02010509060101010101" pitchFamily="49" charset="-122"/>
                <a:ea typeface="隶书" panose="02010509060101010101" pitchFamily="49" charset="-122"/>
              </a:rPr>
              <a:t>（</a:t>
            </a:r>
            <a:r>
              <a:rPr lang="en-US" altLang="zh-CN" sz="3200" dirty="0">
                <a:latin typeface="隶书" panose="02010509060101010101" pitchFamily="49" charset="-122"/>
                <a:ea typeface="隶书" panose="02010509060101010101" pitchFamily="49" charset="-122"/>
              </a:rPr>
              <a:t>3</a:t>
            </a:r>
            <a:r>
              <a:rPr lang="zh-CN" altLang="en-US" sz="3200" dirty="0">
                <a:latin typeface="隶书" panose="02010509060101010101" pitchFamily="49" charset="-122"/>
                <a:ea typeface="隶书" panose="02010509060101010101" pitchFamily="49" charset="-122"/>
              </a:rPr>
              <a:t>）流动相</a:t>
            </a:r>
          </a:p>
          <a:p>
            <a:pPr lvl="1" algn="just" eaLnBrk="1" hangingPunct="1">
              <a:lnSpc>
                <a:spcPct val="110000"/>
              </a:lnSpc>
              <a:buClr>
                <a:schemeClr val="hlink"/>
              </a:buClr>
            </a:pPr>
            <a:r>
              <a:rPr lang="en-US" altLang="zh-CN" sz="3200" dirty="0">
                <a:latin typeface="隶书" panose="02010509060101010101" pitchFamily="49" charset="-122"/>
                <a:ea typeface="隶书" panose="02010509060101010101" pitchFamily="49" charset="-122"/>
              </a:rPr>
              <a:t>ε°</a:t>
            </a:r>
            <a:r>
              <a:rPr lang="zh-CN" altLang="en-US" sz="3200" dirty="0">
                <a:latin typeface="隶书" panose="02010509060101010101" pitchFamily="49" charset="-122"/>
                <a:ea typeface="隶书" panose="02010509060101010101" pitchFamily="49" charset="-122"/>
              </a:rPr>
              <a:t>越大，洗脱力越强。合适的洗脱强度可通过混合溶剂来得到</a:t>
            </a:r>
          </a:p>
          <a:p>
            <a:pPr lvl="1" algn="just" eaLnBrk="1" hangingPunct="1">
              <a:lnSpc>
                <a:spcPct val="110000"/>
              </a:lnSpc>
              <a:buClr>
                <a:schemeClr val="hlink"/>
              </a:buClr>
            </a:pPr>
            <a:r>
              <a:rPr lang="zh-CN" altLang="en-US" sz="3200" dirty="0">
                <a:latin typeface="隶书" panose="02010509060101010101" pitchFamily="49" charset="-122"/>
                <a:ea typeface="隶书" panose="02010509060101010101" pitchFamily="49" charset="-122"/>
              </a:rPr>
              <a:t>对于硅胶等极性吸附剂：流动相与正相色谱类似，还可用微量的水对硅胶进行减活处理</a:t>
            </a:r>
            <a:endParaRPr lang="en-US" altLang="zh-CN" sz="3200" dirty="0">
              <a:latin typeface="隶书" panose="02010509060101010101" pitchFamily="49" charset="-122"/>
              <a:ea typeface="隶书" panose="02010509060101010101" pitchFamily="49" charset="-122"/>
            </a:endParaRPr>
          </a:p>
          <a:p>
            <a:pPr lvl="1" algn="just">
              <a:lnSpc>
                <a:spcPct val="110000"/>
              </a:lnSpc>
              <a:buClr>
                <a:schemeClr val="hlink"/>
              </a:buClr>
            </a:pPr>
            <a:r>
              <a:rPr lang="zh-CN" altLang="en-US" sz="3200" dirty="0">
                <a:latin typeface="隶书" panose="02010509060101010101" pitchFamily="49" charset="-122"/>
                <a:ea typeface="隶书" panose="02010509060101010101" pitchFamily="49" charset="-122"/>
              </a:rPr>
              <a:t>对于多孔石墨化碳等非极性吸附剂：流动相与反相色谱类似。</a:t>
            </a:r>
            <a:endParaRPr lang="en-US" altLang="zh-CN" sz="3200" dirty="0">
              <a:latin typeface="隶书" panose="02010509060101010101" pitchFamily="49" charset="-122"/>
              <a:ea typeface="隶书" panose="02010509060101010101" pitchFamily="49" charset="-122"/>
            </a:endParaRPr>
          </a:p>
          <a:p>
            <a:pPr lvl="1" algn="just" eaLnBrk="1" hangingPunct="1">
              <a:lnSpc>
                <a:spcPct val="110000"/>
              </a:lnSpc>
              <a:buClr>
                <a:schemeClr val="hlink"/>
              </a:buClr>
            </a:pPr>
            <a:endParaRPr lang="zh-CN" altLang="en-US" sz="3200" dirty="0">
              <a:latin typeface="隶书" panose="02010509060101010101" pitchFamily="49" charset="-122"/>
              <a:ea typeface="隶书" panose="02010509060101010101" pitchFamily="49" charset="-122"/>
            </a:endParaRPr>
          </a:p>
          <a:p>
            <a:pPr eaLnBrk="1" hangingPunct="1">
              <a:lnSpc>
                <a:spcPct val="90000"/>
              </a:lnSpc>
            </a:pPr>
            <a:endParaRPr lang="en-US" altLang="zh-CN" dirty="0">
              <a:latin typeface="隶书" panose="02010509060101010101" pitchFamily="49" charset="-122"/>
              <a:ea typeface="隶书" panose="020105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4994"/>
    </mc:Choice>
    <mc:Fallback xmlns="">
      <p:transition spd="slow" advTm="54994"/>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9074">
                                            <p:txEl>
                                              <p:pRg st="0" end="0"/>
                                            </p:txEl>
                                          </p:spTgt>
                                        </p:tgtEl>
                                        <p:attrNameLst>
                                          <p:attrName>style.visibility</p:attrName>
                                        </p:attrNameLst>
                                      </p:cBhvr>
                                      <p:to>
                                        <p:strVal val="visible"/>
                                      </p:to>
                                    </p:set>
                                    <p:animEffect transition="in" filter="box(in)">
                                      <p:cBhvr>
                                        <p:cTn id="7" dur="500"/>
                                        <p:tgtEl>
                                          <p:spTgt spid="259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9074">
                                            <p:txEl>
                                              <p:pRg st="1" end="1"/>
                                            </p:txEl>
                                          </p:spTgt>
                                        </p:tgtEl>
                                        <p:attrNameLst>
                                          <p:attrName>style.visibility</p:attrName>
                                        </p:attrNameLst>
                                      </p:cBhvr>
                                      <p:to>
                                        <p:strVal val="visible"/>
                                      </p:to>
                                    </p:set>
                                    <p:animEffect transition="in" filter="box(in)">
                                      <p:cBhvr>
                                        <p:cTn id="12" dur="500"/>
                                        <p:tgtEl>
                                          <p:spTgt spid="259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9074">
                                            <p:txEl>
                                              <p:pRg st="2" end="2"/>
                                            </p:txEl>
                                          </p:spTgt>
                                        </p:tgtEl>
                                        <p:attrNameLst>
                                          <p:attrName>style.visibility</p:attrName>
                                        </p:attrNameLst>
                                      </p:cBhvr>
                                      <p:to>
                                        <p:strVal val="visible"/>
                                      </p:to>
                                    </p:set>
                                    <p:animEffect transition="in" filter="box(in)">
                                      <p:cBhvr>
                                        <p:cTn id="17" dur="500"/>
                                        <p:tgtEl>
                                          <p:spTgt spid="259074">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59074">
                                            <p:txEl>
                                              <p:pRg st="3" end="3"/>
                                            </p:txEl>
                                          </p:spTgt>
                                        </p:tgtEl>
                                        <p:attrNameLst>
                                          <p:attrName>style.visibility</p:attrName>
                                        </p:attrNameLst>
                                      </p:cBhvr>
                                      <p:to>
                                        <p:strVal val="visible"/>
                                      </p:to>
                                    </p:set>
                                    <p:animEffect transition="in" filter="box(in)">
                                      <p:cBhvr>
                                        <p:cTn id="20" dur="500"/>
                                        <p:tgtEl>
                                          <p:spTgt spid="259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3401FB24-F8F3-4598-A5B1-5127B3DF4FD8}"/>
              </a:ext>
            </a:extLst>
          </p:cNvPr>
          <p:cNvSpPr>
            <a:spLocks noGrp="1" noRot="1" noChangeArrowheads="1"/>
          </p:cNvSpPr>
          <p:nvPr>
            <p:ph type="title" idx="4294967295"/>
          </p:nvPr>
        </p:nvSpPr>
        <p:spPr>
          <a:xfrm>
            <a:off x="541061" y="159026"/>
            <a:ext cx="8229600" cy="1143000"/>
          </a:xfrm>
        </p:spPr>
        <p:txBody>
          <a:bodyPr/>
          <a:lstStyle/>
          <a:p>
            <a:pPr eaLnBrk="1" hangingPunct="1"/>
            <a:r>
              <a:rPr lang="zh-CN" altLang="en-US" sz="3200" b="1" dirty="0">
                <a:latin typeface="隶书" panose="02010509060101010101" pitchFamily="49" charset="-122"/>
                <a:ea typeface="隶书" panose="02010509060101010101" pitchFamily="49" charset="-122"/>
              </a:rPr>
              <a:t>（</a:t>
            </a:r>
            <a:r>
              <a:rPr lang="en-US" altLang="zh-CN" sz="3200" b="1" dirty="0">
                <a:latin typeface="隶书" panose="02010509060101010101" pitchFamily="49" charset="-122"/>
                <a:ea typeface="隶书" panose="02010509060101010101" pitchFamily="49" charset="-122"/>
              </a:rPr>
              <a:t>4</a:t>
            </a:r>
            <a:r>
              <a:rPr lang="zh-CN" altLang="en-US" sz="3200" b="1" dirty="0">
                <a:latin typeface="隶书" panose="02010509060101010101" pitchFamily="49" charset="-122"/>
                <a:ea typeface="隶书" panose="02010509060101010101" pitchFamily="49" charset="-122"/>
              </a:rPr>
              <a:t>）应用</a:t>
            </a:r>
          </a:p>
        </p:txBody>
      </p:sp>
      <p:sp>
        <p:nvSpPr>
          <p:cNvPr id="260099" name="Rectangle 3">
            <a:extLst>
              <a:ext uri="{FF2B5EF4-FFF2-40B4-BE49-F238E27FC236}">
                <a16:creationId xmlns:a16="http://schemas.microsoft.com/office/drawing/2014/main" id="{37996E08-795F-4B37-80C0-40515C3DF906}"/>
              </a:ext>
            </a:extLst>
          </p:cNvPr>
          <p:cNvSpPr>
            <a:spLocks noGrp="1" noRot="1" noChangeArrowheads="1"/>
          </p:cNvSpPr>
          <p:nvPr>
            <p:ph type="body" idx="4294967295"/>
          </p:nvPr>
        </p:nvSpPr>
        <p:spPr>
          <a:xfrm>
            <a:off x="964792" y="1040296"/>
            <a:ext cx="10100773" cy="3886200"/>
          </a:xfrm>
        </p:spPr>
        <p:txBody>
          <a:bodyPr>
            <a:normAutofit/>
          </a:bodyPr>
          <a:lstStyle/>
          <a:p>
            <a:pPr algn="just" eaLnBrk="1" hangingPunct="1">
              <a:lnSpc>
                <a:spcPct val="100000"/>
              </a:lnSpc>
            </a:pPr>
            <a:r>
              <a:rPr lang="zh-CN" altLang="en-US" sz="3200" dirty="0">
                <a:ea typeface="隶书" panose="02010509060101010101" pitchFamily="49" charset="-122"/>
              </a:rPr>
              <a:t>油溶性样品如油品、脂肪、芳烃等，强极性化合物。</a:t>
            </a:r>
          </a:p>
          <a:p>
            <a:pPr algn="just" eaLnBrk="1" hangingPunct="1">
              <a:lnSpc>
                <a:spcPct val="100000"/>
              </a:lnSpc>
            </a:pPr>
            <a:r>
              <a:rPr lang="zh-CN" altLang="en-US" sz="3200" dirty="0">
                <a:ea typeface="隶书" panose="02010509060101010101" pitchFamily="49" charset="-122"/>
              </a:rPr>
              <a:t>结构异构体和几何异构体混合物的分离</a:t>
            </a:r>
          </a:p>
          <a:p>
            <a:pPr eaLnBrk="1" hangingPunct="1">
              <a:lnSpc>
                <a:spcPct val="100000"/>
              </a:lnSpc>
            </a:pPr>
            <a:endParaRPr lang="en-US" altLang="zh-CN" sz="3200" dirty="0"/>
          </a:p>
        </p:txBody>
      </p:sp>
      <p:graphicFrame>
        <p:nvGraphicFramePr>
          <p:cNvPr id="4" name="Object 3">
            <a:extLst>
              <a:ext uri="{FF2B5EF4-FFF2-40B4-BE49-F238E27FC236}">
                <a16:creationId xmlns:a16="http://schemas.microsoft.com/office/drawing/2014/main" id="{55420B11-1FA6-4037-80E7-64CCF91F490C}"/>
              </a:ext>
            </a:extLst>
          </p:cNvPr>
          <p:cNvGraphicFramePr>
            <a:graphicFrameLocks noChangeAspect="1"/>
          </p:cNvGraphicFramePr>
          <p:nvPr>
            <p:extLst>
              <p:ext uri="{D42A27DB-BD31-4B8C-83A1-F6EECF244321}">
                <p14:modId xmlns:p14="http://schemas.microsoft.com/office/powerpoint/2010/main" val="4072577964"/>
              </p:ext>
            </p:extLst>
          </p:nvPr>
        </p:nvGraphicFramePr>
        <p:xfrm>
          <a:off x="541061" y="2281255"/>
          <a:ext cx="5030167" cy="4203804"/>
        </p:xfrm>
        <a:graphic>
          <a:graphicData uri="http://schemas.openxmlformats.org/presentationml/2006/ole">
            <mc:AlternateContent xmlns:mc="http://schemas.openxmlformats.org/markup-compatibility/2006">
              <mc:Choice xmlns:v="urn:schemas-microsoft-com:vml" Requires="v">
                <p:oleObj spid="_x0000_s2058" r:id="rId4" imgW="2476190" imgH="2316681" progId="PBrush">
                  <p:embed/>
                </p:oleObj>
              </mc:Choice>
              <mc:Fallback>
                <p:oleObj r:id="rId4" imgW="2476190" imgH="2316681" progId="PBrush">
                  <p:embed/>
                  <p:pic>
                    <p:nvPicPr>
                      <p:cNvPr id="261123" name="Object 3">
                        <a:extLst>
                          <a:ext uri="{FF2B5EF4-FFF2-40B4-BE49-F238E27FC236}">
                            <a16:creationId xmlns:a16="http://schemas.microsoft.com/office/drawing/2014/main" id="{A38EE038-82FC-4A80-B61B-72D0AD4D7282}"/>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61" y="2281255"/>
                        <a:ext cx="5030167" cy="4203804"/>
                      </a:xfrm>
                      <a:prstGeom prst="rect">
                        <a:avLst/>
                      </a:prstGeom>
                      <a:noFill/>
                      <a:ln w="25400" cmpd="sng">
                        <a:noFill/>
                        <a:miter lim="800000"/>
                        <a:headEnd/>
                        <a:tailEnd/>
                      </a:ln>
                    </p:spPr>
                  </p:pic>
                </p:oleObj>
              </mc:Fallback>
            </mc:AlternateContent>
          </a:graphicData>
        </a:graphic>
      </p:graphicFrame>
      <p:pic>
        <p:nvPicPr>
          <p:cNvPr id="5" name="图片 4">
            <a:extLst>
              <a:ext uri="{FF2B5EF4-FFF2-40B4-BE49-F238E27FC236}">
                <a16:creationId xmlns:a16="http://schemas.microsoft.com/office/drawing/2014/main" id="{4C08B600-150F-47DC-81D5-D4BD78CBD3BD}"/>
              </a:ext>
            </a:extLst>
          </p:cNvPr>
          <p:cNvPicPr>
            <a:picLocks noChangeAspect="1"/>
          </p:cNvPicPr>
          <p:nvPr/>
        </p:nvPicPr>
        <p:blipFill>
          <a:blip r:embed="rId6">
            <a:extLst>
              <a:ext uri="{28A0092B-C50C-407E-A947-70E740481C1C}">
                <a14:useLocalDpi xmlns:a14="http://schemas.microsoft.com/office/drawing/2010/main" val="0"/>
              </a:ext>
            </a:extLst>
          </a:blip>
          <a:srcRect b="10782"/>
          <a:stretch>
            <a:fillRect/>
          </a:stretch>
        </p:blipFill>
        <p:spPr bwMode="auto">
          <a:xfrm>
            <a:off x="5909219" y="2183296"/>
            <a:ext cx="6282781" cy="4203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118292"/>
    </mc:Choice>
    <mc:Fallback xmlns="">
      <p:transition spd="slow" advTm="118292"/>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blinds(horizontal)">
                                      <p:cBhvr>
                                        <p:cTn id="7" dur="500"/>
                                        <p:tgtEl>
                                          <p:spTgt spid="260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0099">
                                            <p:txEl>
                                              <p:pRg st="0" end="0"/>
                                            </p:txEl>
                                          </p:spTgt>
                                        </p:tgtEl>
                                        <p:attrNameLst>
                                          <p:attrName>style.visibility</p:attrName>
                                        </p:attrNameLst>
                                      </p:cBhvr>
                                      <p:to>
                                        <p:strVal val="visible"/>
                                      </p:to>
                                    </p:set>
                                    <p:animEffect transition="in" filter="box(in)">
                                      <p:cBhvr>
                                        <p:cTn id="12" dur="500"/>
                                        <p:tgtEl>
                                          <p:spTgt spid="2600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0099">
                                            <p:txEl>
                                              <p:pRg st="1" end="1"/>
                                            </p:txEl>
                                          </p:spTgt>
                                        </p:tgtEl>
                                        <p:attrNameLst>
                                          <p:attrName>style.visibility</p:attrName>
                                        </p:attrNameLst>
                                      </p:cBhvr>
                                      <p:to>
                                        <p:strVal val="visible"/>
                                      </p:to>
                                    </p:set>
                                    <p:animEffect transition="in" filter="box(in)">
                                      <p:cBhvr>
                                        <p:cTn id="17" dur="500"/>
                                        <p:tgtEl>
                                          <p:spTgt spid="2600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utoUpdateAnimBg="0"/>
      <p:bldP spid="260099"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6.4"/>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1.3|8.1|20.5"/>
</p:tagLst>
</file>

<file path=ppt/tags/tag4.xml><?xml version="1.0" encoding="utf-8"?>
<p:tagLst xmlns:a="http://schemas.openxmlformats.org/drawingml/2006/main" xmlns:r="http://schemas.openxmlformats.org/officeDocument/2006/relationships" xmlns:p="http://schemas.openxmlformats.org/presentationml/2006/main">
  <p:tag name="TIMING" val="|1.1|24.7|41|6.6|2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207</Words>
  <Application>Microsoft Macintosh PowerPoint</Application>
  <PresentationFormat>宽屏</PresentationFormat>
  <Paragraphs>14</Paragraphs>
  <Slides>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vt:i4>
      </vt:variant>
    </vt:vector>
  </HeadingPairs>
  <TitlesOfParts>
    <vt:vector size="12" baseType="lpstr">
      <vt:lpstr>等线</vt:lpstr>
      <vt:lpstr>等线 Light</vt:lpstr>
      <vt:lpstr>隶书</vt:lpstr>
      <vt:lpstr>宋体</vt:lpstr>
      <vt:lpstr>Arial</vt:lpstr>
      <vt:lpstr>Wingdings</vt:lpstr>
      <vt:lpstr>Office 主题​​</vt:lpstr>
      <vt:lpstr>PBrush</vt:lpstr>
      <vt:lpstr>2. 液固色谱法</vt:lpstr>
      <vt:lpstr>PowerPoint 演示文稿</vt:lpstr>
      <vt:lpstr>PowerPoint 演示文稿</vt:lpstr>
      <vt:lpstr>（4）应用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液固色谱法</dc:title>
  <dc:creator>hp</dc:creator>
  <cp:lastModifiedBy>刘 照清</cp:lastModifiedBy>
  <cp:revision>15</cp:revision>
  <dcterms:created xsi:type="dcterms:W3CDTF">2020-04-01T07:37:12Z</dcterms:created>
  <dcterms:modified xsi:type="dcterms:W3CDTF">2020-04-29T01:03:11Z</dcterms:modified>
</cp:coreProperties>
</file>