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0" r:id="rId2"/>
    <p:sldId id="611" r:id="rId3"/>
    <p:sldId id="612" r:id="rId4"/>
    <p:sldId id="613" r:id="rId5"/>
    <p:sldId id="614" r:id="rId6"/>
    <p:sldId id="669" r:id="rId7"/>
    <p:sldId id="616" r:id="rId8"/>
    <p:sldId id="618" r:id="rId9"/>
    <p:sldId id="617" r:id="rId10"/>
    <p:sldId id="619" r:id="rId11"/>
    <p:sldId id="672" r:id="rId12"/>
    <p:sldId id="670" r:id="rId13"/>
    <p:sldId id="673" r:id="rId14"/>
    <p:sldId id="627" r:id="rId15"/>
    <p:sldId id="674" r:id="rId16"/>
    <p:sldId id="62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4660"/>
  </p:normalViewPr>
  <p:slideViewPr>
    <p:cSldViewPr snapToGrid="0">
      <p:cViewPr varScale="1">
        <p:scale>
          <a:sx n="72" d="100"/>
          <a:sy n="72"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79280-585E-48B0-8C07-13E2C255DB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50891B-7CA4-4D61-ABCC-108986775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075263-FEED-4ECF-BA18-A7861E7561D8}"/>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FD0AA625-451B-4399-8E28-78949CC296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ECC742-A1CE-4599-B430-8ED7E88B8162}"/>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3650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381A-E073-4B40-89F0-C91288CC11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664846-E000-4148-AA29-EB72DEAD4C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A2AC64-954E-4C00-BCD5-73E1D1905B9A}"/>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4E77CB49-87B0-489B-9F9B-CBA54635FE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A4A499-4A4A-4A73-8F54-2E22FDC87453}"/>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250668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96363E-2028-48F0-B043-F2D6DF7495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BF1A21-B80B-423A-9D0D-7203DD7F40E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AFF832-6928-416A-8C0E-826DDA4EDF70}"/>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05776BF2-2BA9-4964-9922-867F9EEB9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CFB94-4977-4BA5-BFAF-7F1FD3B58029}"/>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225981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0289F-D783-4588-82EF-6CC918B19F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6EB9E3-DBC8-41D5-8869-B71E2ACDE6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5578A-6F20-486E-8AC9-4861D9F939D3}"/>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6A89B601-D41B-4856-8602-3570487CDF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345C1-F098-4F23-987C-940330916E79}"/>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26349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40AEB-84AE-4230-8153-32556EB940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907649-9F43-4F6E-A378-E08E75C85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4E32FF-881C-4856-A829-2F9BC9A4164E}"/>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1600D271-B2E2-4051-A12A-F979A52EDB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2784C6-1C50-4265-9B98-2BEC18F9FFFD}"/>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196526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65C95-7D25-41D9-9F61-F4C2C27F07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3ECD92-A59C-4968-B3B2-CEE34F509B2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AAA499-F203-49E4-9136-E3F1D228A7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0081B6-BAE8-49F9-AAB6-13657AE6F421}"/>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41CE286B-DE18-45C4-AA4C-6CE86AE51C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502508-ABB7-48CA-AE3D-D2CF53788D73}"/>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95966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76B4B-02A3-4F9E-A077-E0BED3F110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091976-270B-47B3-8BBE-853426DE6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5579BA-A867-4B91-956E-01606D4A58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E4F7F1-EA26-4076-8A8B-34356CBF0C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20B40E-A8ED-4B60-8079-0537440E9CE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1A9806-A8E6-4BA4-9D7D-E4751783F624}"/>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8" name="页脚占位符 7">
            <a:extLst>
              <a:ext uri="{FF2B5EF4-FFF2-40B4-BE49-F238E27FC236}">
                <a16:creationId xmlns:a16="http://schemas.microsoft.com/office/drawing/2014/main" id="{DCA09B9E-5648-4769-B99B-B93C4ECB03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99097B-6938-4796-B9DF-9D85B8CC499A}"/>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20227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B8AF5-A33E-4B23-A7CF-8239F431EC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EBBCA5-7599-4979-B978-C3CEE7B96E68}"/>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4" name="页脚占位符 3">
            <a:extLst>
              <a:ext uri="{FF2B5EF4-FFF2-40B4-BE49-F238E27FC236}">
                <a16:creationId xmlns:a16="http://schemas.microsoft.com/office/drawing/2014/main" id="{8117FC2F-AAFE-4F6A-850E-5B931C883D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BEFE0D-95C6-4088-818C-595DF352B140}"/>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45795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E9D7AD-99E7-4FCC-89E0-70AB2FF59E4A}"/>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3" name="页脚占位符 2">
            <a:extLst>
              <a:ext uri="{FF2B5EF4-FFF2-40B4-BE49-F238E27FC236}">
                <a16:creationId xmlns:a16="http://schemas.microsoft.com/office/drawing/2014/main" id="{1EE79DCE-AD2A-44F3-BD35-B70D384810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D64309-AA31-4A11-A7BD-68FCD813F392}"/>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187555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55708-B8B8-43FB-87B7-90389DD555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5C45B3-2B59-4712-B54F-A6216E88E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4EC9C2-3B94-4BB8-9FED-949427360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27C3FB-3416-4B8C-BE24-D8AD4E8A5CFC}"/>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BBDD74BD-F687-4E0B-A1F2-B3823347E4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0110DE-ADE2-485E-9D31-A8CC23CBF721}"/>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2442505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08E1F-99E5-4311-81A1-DF3C5164B8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21B5E2-9A12-4DA6-A05C-A9901E6EE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BE658A-3DFF-4900-8648-3AD7F05D4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43E000-7ADC-449D-9805-508789893AA4}"/>
              </a:ext>
            </a:extLst>
          </p:cNvPr>
          <p:cNvSpPr>
            <a:spLocks noGrp="1"/>
          </p:cNvSpPr>
          <p:nvPr>
            <p:ph type="dt" sz="half" idx="10"/>
          </p:nvPr>
        </p:nvSpPr>
        <p:spPr/>
        <p:txBody>
          <a:bodyPr/>
          <a:lstStyle/>
          <a:p>
            <a:fld id="{B579964C-8D55-4171-B630-308D0AF13053}" type="datetimeFigureOut">
              <a:rPr lang="zh-CN" altLang="en-US" smtClean="0"/>
              <a:t>2020/4/6</a:t>
            </a:fld>
            <a:endParaRPr lang="zh-CN" altLang="en-US"/>
          </a:p>
        </p:txBody>
      </p:sp>
      <p:sp>
        <p:nvSpPr>
          <p:cNvPr id="6" name="页脚占位符 5">
            <a:extLst>
              <a:ext uri="{FF2B5EF4-FFF2-40B4-BE49-F238E27FC236}">
                <a16:creationId xmlns:a16="http://schemas.microsoft.com/office/drawing/2014/main" id="{3755C6B2-9BC4-4620-B701-3852695B8D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691475-94FD-4AFA-A128-0343348BB0DB}"/>
              </a:ext>
            </a:extLst>
          </p:cNvPr>
          <p:cNvSpPr>
            <a:spLocks noGrp="1"/>
          </p:cNvSpPr>
          <p:nvPr>
            <p:ph type="sldNum" sz="quarter" idx="12"/>
          </p:nvPr>
        </p:nvSpPr>
        <p:spPr/>
        <p:txBody>
          <a:body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9436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8A6A71-C832-48AA-ADAA-7C9F2E00A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3947BD6-4F96-4D22-A22C-2258665BD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1B828C-93B9-4BAA-AC78-DA7C2BF74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9964C-8D55-4171-B630-308D0AF13053}" type="datetimeFigureOut">
              <a:rPr lang="zh-CN" altLang="en-US" smtClean="0"/>
              <a:t>2020/4/6</a:t>
            </a:fld>
            <a:endParaRPr lang="zh-CN" altLang="en-US"/>
          </a:p>
        </p:txBody>
      </p:sp>
      <p:sp>
        <p:nvSpPr>
          <p:cNvPr id="5" name="页脚占位符 4">
            <a:extLst>
              <a:ext uri="{FF2B5EF4-FFF2-40B4-BE49-F238E27FC236}">
                <a16:creationId xmlns:a16="http://schemas.microsoft.com/office/drawing/2014/main" id="{EF220D5D-0B91-4826-827B-3791C9B7B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59E5951-DABD-4925-BF02-1BBF06B73D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977C4-FC94-43CE-8B47-0571CCDC4B4A}" type="slidenum">
              <a:rPr lang="zh-CN" altLang="en-US" smtClean="0"/>
              <a:t>‹#›</a:t>
            </a:fld>
            <a:endParaRPr lang="zh-CN" altLang="en-US"/>
          </a:p>
        </p:txBody>
      </p:sp>
    </p:spTree>
    <p:extLst>
      <p:ext uri="{BB962C8B-B14F-4D97-AF65-F5344CB8AC3E}">
        <p14:creationId xmlns:p14="http://schemas.microsoft.com/office/powerpoint/2010/main" val="66056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EA478056-7B04-4015-8D2A-F871FE55DA9B}"/>
              </a:ext>
            </a:extLst>
          </p:cNvPr>
          <p:cNvSpPr>
            <a:spLocks noGrp="1" noRot="1" noChangeArrowheads="1"/>
          </p:cNvSpPr>
          <p:nvPr>
            <p:ph type="title" idx="4294967295"/>
          </p:nvPr>
        </p:nvSpPr>
        <p:spPr>
          <a:xfrm>
            <a:off x="1458015" y="502754"/>
            <a:ext cx="7931150" cy="1143000"/>
          </a:xfrm>
        </p:spPr>
        <p:txBody>
          <a:bodyPr/>
          <a:lstStyle/>
          <a:p>
            <a:pPr algn="l" eaLnBrk="1" hangingPunct="1"/>
            <a:r>
              <a:rPr lang="zh-CN" altLang="en-US" sz="4000" dirty="0">
                <a:latin typeface="隶书" panose="02010509060101010101" pitchFamily="49" charset="-122"/>
                <a:ea typeface="隶书" panose="02010509060101010101" pitchFamily="49" charset="-122"/>
              </a:rPr>
              <a:t>四、高效液相色谱法的主要类型</a:t>
            </a:r>
            <a:endParaRPr lang="zh-CN" altLang="en-US" dirty="0"/>
          </a:p>
        </p:txBody>
      </p:sp>
      <p:sp>
        <p:nvSpPr>
          <p:cNvPr id="245763" name="Rectangle 3">
            <a:extLst>
              <a:ext uri="{FF2B5EF4-FFF2-40B4-BE49-F238E27FC236}">
                <a16:creationId xmlns:a16="http://schemas.microsoft.com/office/drawing/2014/main" id="{D34DADCF-27A9-4D1D-80E0-2538EF281284}"/>
              </a:ext>
            </a:extLst>
          </p:cNvPr>
          <p:cNvSpPr>
            <a:spLocks noGrp="1" noRot="1" noChangeArrowheads="1"/>
          </p:cNvSpPr>
          <p:nvPr>
            <p:ph type="body" idx="4294967295"/>
          </p:nvPr>
        </p:nvSpPr>
        <p:spPr>
          <a:xfrm>
            <a:off x="2544417" y="1645754"/>
            <a:ext cx="6997148" cy="3700463"/>
          </a:xfrm>
        </p:spPr>
        <p:txBody>
          <a:bodyPr>
            <a:normAutofit/>
          </a:bodyPr>
          <a:lstStyle/>
          <a:p>
            <a:pPr>
              <a:lnSpc>
                <a:spcPct val="120000"/>
              </a:lnSpc>
            </a:pPr>
            <a:r>
              <a:rPr lang="zh-CN" altLang="zh-CN" sz="3200" dirty="0">
                <a:solidFill>
                  <a:schemeClr val="hlink"/>
                </a:solidFill>
                <a:latin typeface="隶书" panose="02010509060101010101" pitchFamily="49" charset="-122"/>
                <a:ea typeface="隶书" panose="02010509060101010101" pitchFamily="49" charset="-122"/>
              </a:rPr>
              <a:t>化学键合相色谱法</a:t>
            </a:r>
            <a:r>
              <a:rPr lang="zh-CN" altLang="en-US" sz="3200" dirty="0">
                <a:solidFill>
                  <a:schemeClr val="hlink"/>
                </a:solidFill>
                <a:latin typeface="隶书" panose="02010509060101010101" pitchFamily="49" charset="-122"/>
                <a:ea typeface="隶书" panose="02010509060101010101" pitchFamily="49" charset="-122"/>
              </a:rPr>
              <a:t>和</a:t>
            </a:r>
            <a:r>
              <a:rPr lang="zh-CN" altLang="zh-CN" sz="3200" dirty="0">
                <a:solidFill>
                  <a:schemeClr val="hlink"/>
                </a:solidFill>
                <a:latin typeface="隶书" panose="02010509060101010101" pitchFamily="49" charset="-122"/>
                <a:ea typeface="隶书" panose="02010509060101010101" pitchFamily="49" charset="-122"/>
              </a:rPr>
              <a:t>离子对色谱法</a:t>
            </a:r>
          </a:p>
          <a:p>
            <a:pPr eaLnBrk="1" hangingPunct="1">
              <a:lnSpc>
                <a:spcPct val="120000"/>
              </a:lnSpc>
            </a:pPr>
            <a:r>
              <a:rPr lang="zh-CN" altLang="zh-CN" sz="3200" dirty="0">
                <a:solidFill>
                  <a:schemeClr val="hlink"/>
                </a:solidFill>
                <a:latin typeface="隶书" panose="02010509060101010101" pitchFamily="49" charset="-122"/>
                <a:ea typeface="隶书" panose="02010509060101010101" pitchFamily="49" charset="-122"/>
              </a:rPr>
              <a:t>液固色谱法  </a:t>
            </a:r>
          </a:p>
          <a:p>
            <a:pPr eaLnBrk="1" hangingPunct="1">
              <a:lnSpc>
                <a:spcPct val="120000"/>
              </a:lnSpc>
            </a:pPr>
            <a:r>
              <a:rPr lang="zh-CN" altLang="zh-CN" sz="3200" dirty="0">
                <a:solidFill>
                  <a:schemeClr val="hlink"/>
                </a:solidFill>
                <a:latin typeface="隶书" panose="02010509060101010101" pitchFamily="49" charset="-122"/>
                <a:ea typeface="隶书" panose="02010509060101010101" pitchFamily="49" charset="-122"/>
              </a:rPr>
              <a:t>离子色谱法 </a:t>
            </a:r>
          </a:p>
          <a:p>
            <a:pPr eaLnBrk="1" hangingPunct="1">
              <a:lnSpc>
                <a:spcPct val="120000"/>
              </a:lnSpc>
            </a:pPr>
            <a:r>
              <a:rPr lang="zh-CN" altLang="en-US" sz="3200" dirty="0">
                <a:solidFill>
                  <a:schemeClr val="hlink"/>
                </a:solidFill>
                <a:latin typeface="隶书" panose="02010509060101010101" pitchFamily="49" charset="-122"/>
                <a:ea typeface="隶书" panose="02010509060101010101" pitchFamily="49" charset="-122"/>
              </a:rPr>
              <a:t>空间</a:t>
            </a:r>
            <a:r>
              <a:rPr lang="zh-CN" altLang="zh-CN" sz="3200" dirty="0">
                <a:solidFill>
                  <a:schemeClr val="hlink"/>
                </a:solidFill>
                <a:latin typeface="隶书" panose="02010509060101010101" pitchFamily="49" charset="-122"/>
                <a:ea typeface="隶书" panose="02010509060101010101" pitchFamily="49" charset="-122"/>
              </a:rPr>
              <a:t>排阻色谱法</a:t>
            </a:r>
            <a:r>
              <a:rPr lang="zh-CN" altLang="zh-CN" sz="3200" b="1" dirty="0">
                <a:latin typeface="宋体" panose="02010600030101010101" pitchFamily="2" charset="-122"/>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2172"/>
    </mc:Choice>
    <mc:Fallback xmlns="">
      <p:transition spd="slow" advTm="7217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blinds(horizontal)">
                                      <p:cBhvr>
                                        <p:cTn id="7" dur="500"/>
                                        <p:tgtEl>
                                          <p:spTgt spid="24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5763">
                                            <p:txEl>
                                              <p:pRg st="0" end="0"/>
                                            </p:txEl>
                                          </p:spTgt>
                                        </p:tgtEl>
                                        <p:attrNameLst>
                                          <p:attrName>style.visibility</p:attrName>
                                        </p:attrNameLst>
                                      </p:cBhvr>
                                      <p:to>
                                        <p:strVal val="visible"/>
                                      </p:to>
                                    </p:set>
                                    <p:animEffect transition="in" filter="box(out)">
                                      <p:cBhvr>
                                        <p:cTn id="12" dur="500"/>
                                        <p:tgtEl>
                                          <p:spTgt spid="245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5763">
                                            <p:txEl>
                                              <p:pRg st="1" end="1"/>
                                            </p:txEl>
                                          </p:spTgt>
                                        </p:tgtEl>
                                        <p:attrNameLst>
                                          <p:attrName>style.visibility</p:attrName>
                                        </p:attrNameLst>
                                      </p:cBhvr>
                                      <p:to>
                                        <p:strVal val="visible"/>
                                      </p:to>
                                    </p:set>
                                    <p:animEffect transition="in" filter="box(out)">
                                      <p:cBhvr>
                                        <p:cTn id="17" dur="500"/>
                                        <p:tgtEl>
                                          <p:spTgt spid="245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5763">
                                            <p:txEl>
                                              <p:pRg st="2" end="2"/>
                                            </p:txEl>
                                          </p:spTgt>
                                        </p:tgtEl>
                                        <p:attrNameLst>
                                          <p:attrName>style.visibility</p:attrName>
                                        </p:attrNameLst>
                                      </p:cBhvr>
                                      <p:to>
                                        <p:strVal val="visible"/>
                                      </p:to>
                                    </p:set>
                                    <p:animEffect transition="in" filter="box(out)">
                                      <p:cBhvr>
                                        <p:cTn id="22" dur="500"/>
                                        <p:tgtEl>
                                          <p:spTgt spid="2457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box(out)">
                                      <p:cBhvr>
                                        <p:cTn id="27" dur="500"/>
                                        <p:tgtEl>
                                          <p:spTgt spid="245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4EDD9E71-9BB7-4B10-AC2C-99DC78E6D3E1}"/>
              </a:ext>
            </a:extLst>
          </p:cNvPr>
          <p:cNvSpPr>
            <a:spLocks noGrp="1" noRot="1" noChangeArrowheads="1"/>
          </p:cNvSpPr>
          <p:nvPr>
            <p:ph type="body" idx="4294967295"/>
          </p:nvPr>
        </p:nvSpPr>
        <p:spPr>
          <a:xfrm>
            <a:off x="1394310" y="892175"/>
            <a:ext cx="9419464" cy="4781550"/>
          </a:xfrm>
        </p:spPr>
        <p:txBody>
          <a:bodyPr>
            <a:normAutofit/>
          </a:bodyPr>
          <a:lstStyle/>
          <a:p>
            <a:pPr algn="just">
              <a:lnSpc>
                <a:spcPct val="130000"/>
              </a:lnSpc>
              <a:buClr>
                <a:schemeClr val="accent2"/>
              </a:buClr>
            </a:pPr>
            <a:r>
              <a:rPr lang="zh-CN" altLang="zh-CN" b="1" dirty="0">
                <a:solidFill>
                  <a:schemeClr val="hlink"/>
                </a:solidFill>
                <a:latin typeface="等线 Light" panose="02010600030101010101" pitchFamily="2" charset="-122"/>
                <a:ea typeface="等线 Light" panose="02010600030101010101" pitchFamily="2" charset="-122"/>
              </a:rPr>
              <a:t>正相：</a:t>
            </a:r>
            <a:r>
              <a:rPr lang="zh-CN" altLang="zh-CN" b="1" dirty="0">
                <a:latin typeface="等线 Light" panose="02010600030101010101" pitchFamily="2" charset="-122"/>
                <a:ea typeface="等线 Light" panose="02010600030101010101" pitchFamily="2" charset="-122"/>
              </a:rPr>
              <a:t>正己烷、正庚烷、甲基叔丁基醚</a:t>
            </a:r>
            <a:r>
              <a:rPr lang="zh-CN" altLang="en-US" b="1" dirty="0">
                <a:latin typeface="等线 Light" panose="02010600030101010101" pitchFamily="2" charset="-122"/>
                <a:ea typeface="等线 Light" panose="02010600030101010101" pitchFamily="2" charset="-122"/>
              </a:rPr>
              <a:t>、</a:t>
            </a:r>
            <a:r>
              <a:rPr lang="zh-CN" altLang="zh-CN" b="1" dirty="0">
                <a:latin typeface="等线 Light" panose="02010600030101010101" pitchFamily="2" charset="-122"/>
                <a:ea typeface="等线 Light" panose="02010600030101010101" pitchFamily="2" charset="-122"/>
              </a:rPr>
              <a:t>二氯甲烷、氯仿等，己烷为主体，加入质子接受体乙醚或甲基叔丁基醚，质子给予体氯仿，偶极溶剂二氯甲烷 </a:t>
            </a:r>
          </a:p>
          <a:p>
            <a:pPr algn="just" eaLnBrk="1" hangingPunct="1">
              <a:lnSpc>
                <a:spcPct val="130000"/>
              </a:lnSpc>
              <a:spcBef>
                <a:spcPts val="1800"/>
              </a:spcBef>
              <a:buClr>
                <a:schemeClr val="accent2"/>
              </a:buClr>
            </a:pPr>
            <a:r>
              <a:rPr lang="zh-CN" altLang="zh-CN" b="1" dirty="0">
                <a:solidFill>
                  <a:schemeClr val="hlink"/>
                </a:solidFill>
                <a:latin typeface="等线 Light" panose="02010600030101010101" pitchFamily="2" charset="-122"/>
                <a:ea typeface="等线 Light" panose="02010600030101010101" pitchFamily="2" charset="-122"/>
              </a:rPr>
              <a:t>反相：</a:t>
            </a:r>
            <a:r>
              <a:rPr lang="zh-CN" altLang="zh-CN" b="1" dirty="0">
                <a:latin typeface="等线 Light" panose="02010600030101010101" pitchFamily="2" charset="-122"/>
                <a:ea typeface="等线 Light" panose="02010600030101010101" pitchFamily="2" charset="-122"/>
              </a:rPr>
              <a:t>水、甲醇、乙腈、四氢呋喃、乙醇及其混合物等，以水为主体，加入质子接受体甲醇，质子给予体乙腈，偶剂溶剂四氢呋喃。</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6002"/>
    </mc:Choice>
    <mc:Fallback xmlns="">
      <p:transition spd="slow" advTm="5600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blinds(horizontal)">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blinds(horizontal)">
                                      <p:cBhvr>
                                        <p:cTn id="12" dur="500"/>
                                        <p:tgtEl>
                                          <p:spTgt spid="2549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C7FB95-00E5-4EE4-AF9D-EAA7D360D7B4}"/>
              </a:ext>
            </a:extLst>
          </p:cNvPr>
          <p:cNvPicPr>
            <a:picLocks noChangeAspect="1"/>
          </p:cNvPicPr>
          <p:nvPr/>
        </p:nvPicPr>
        <p:blipFill>
          <a:blip r:embed="rId3"/>
          <a:stretch>
            <a:fillRect/>
          </a:stretch>
        </p:blipFill>
        <p:spPr>
          <a:xfrm>
            <a:off x="811488" y="1357243"/>
            <a:ext cx="11128110" cy="3161747"/>
          </a:xfrm>
          <a:prstGeom prst="rect">
            <a:avLst/>
          </a:prstGeom>
        </p:spPr>
      </p:pic>
      <p:sp>
        <p:nvSpPr>
          <p:cNvPr id="4" name="文本框 3">
            <a:extLst>
              <a:ext uri="{FF2B5EF4-FFF2-40B4-BE49-F238E27FC236}">
                <a16:creationId xmlns:a16="http://schemas.microsoft.com/office/drawing/2014/main" id="{4D91340A-CC86-4BC8-9A76-C9970726A350}"/>
              </a:ext>
            </a:extLst>
          </p:cNvPr>
          <p:cNvSpPr txBox="1"/>
          <p:nvPr/>
        </p:nvSpPr>
        <p:spPr>
          <a:xfrm>
            <a:off x="3246783" y="1498278"/>
            <a:ext cx="5698434" cy="1144031"/>
          </a:xfrm>
          <a:prstGeom prst="rect">
            <a:avLst/>
          </a:prstGeom>
          <a:noFill/>
        </p:spPr>
        <p:txBody>
          <a:bodyPr wrap="square" rtlCol="0">
            <a:spAutoFit/>
          </a:bodyPr>
          <a:lstStyle/>
          <a:p>
            <a:pPr>
              <a:lnSpc>
                <a:spcPct val="150000"/>
              </a:lnSpc>
            </a:pPr>
            <a:r>
              <a:rPr lang="zh-CN" altLang="en-US" sz="2400" dirty="0"/>
              <a:t>升麻提取物的高效液相色谱图</a:t>
            </a:r>
            <a:r>
              <a:rPr lang="en-US" altLang="zh-CN" sz="2400" dirty="0"/>
              <a:t>——</a:t>
            </a:r>
          </a:p>
          <a:p>
            <a:pPr>
              <a:lnSpc>
                <a:spcPct val="150000"/>
              </a:lnSpc>
            </a:pPr>
            <a:r>
              <a:rPr lang="zh-CN" altLang="en-US" sz="2400" dirty="0">
                <a:solidFill>
                  <a:srgbClr val="0070C0"/>
                </a:solidFill>
              </a:rPr>
              <a:t>流动相：乙腈</a:t>
            </a:r>
            <a:r>
              <a:rPr lang="en-US" altLang="zh-CN" sz="2400" dirty="0">
                <a:solidFill>
                  <a:srgbClr val="0070C0"/>
                </a:solidFill>
              </a:rPr>
              <a:t>-H</a:t>
            </a:r>
            <a:r>
              <a:rPr lang="en-US" altLang="zh-CN" sz="2400" baseline="-25000" dirty="0">
                <a:solidFill>
                  <a:srgbClr val="0070C0"/>
                </a:solidFill>
              </a:rPr>
              <a:t>2</a:t>
            </a:r>
            <a:r>
              <a:rPr lang="en-US" altLang="zh-CN" sz="2400" dirty="0">
                <a:solidFill>
                  <a:srgbClr val="0070C0"/>
                </a:solidFill>
              </a:rPr>
              <a:t>O</a:t>
            </a:r>
          </a:p>
        </p:txBody>
      </p:sp>
      <p:pic>
        <p:nvPicPr>
          <p:cNvPr id="5" name="图片 4">
            <a:extLst>
              <a:ext uri="{FF2B5EF4-FFF2-40B4-BE49-F238E27FC236}">
                <a16:creationId xmlns:a16="http://schemas.microsoft.com/office/drawing/2014/main" id="{54171223-AF70-4B04-B235-D6EB5E167232}"/>
              </a:ext>
            </a:extLst>
          </p:cNvPr>
          <p:cNvPicPr/>
          <p:nvPr/>
        </p:nvPicPr>
        <p:blipFill>
          <a:blip r:embed="rId4">
            <a:extLst>
              <a:ext uri="{28A0092B-C50C-407E-A947-70E740481C1C}">
                <a14:useLocalDpi xmlns:a14="http://schemas.microsoft.com/office/drawing/2010/main" val="0"/>
              </a:ext>
            </a:extLst>
          </a:blip>
          <a:stretch>
            <a:fillRect/>
          </a:stretch>
        </p:blipFill>
        <p:spPr>
          <a:xfrm>
            <a:off x="1486781" y="4518990"/>
            <a:ext cx="6464523" cy="2054088"/>
          </a:xfrm>
          <a:prstGeom prst="rect">
            <a:avLst/>
          </a:prstGeom>
        </p:spPr>
      </p:pic>
      <p:sp>
        <p:nvSpPr>
          <p:cNvPr id="6" name="矩形 5">
            <a:extLst>
              <a:ext uri="{FF2B5EF4-FFF2-40B4-BE49-F238E27FC236}">
                <a16:creationId xmlns:a16="http://schemas.microsoft.com/office/drawing/2014/main" id="{F52DD3F5-11EC-451C-A478-BD327E9DEEC5}"/>
              </a:ext>
            </a:extLst>
          </p:cNvPr>
          <p:cNvSpPr/>
          <p:nvPr/>
        </p:nvSpPr>
        <p:spPr>
          <a:xfrm>
            <a:off x="427175" y="343956"/>
            <a:ext cx="11864145" cy="523220"/>
          </a:xfrm>
          <a:prstGeom prst="rect">
            <a:avLst/>
          </a:prstGeom>
        </p:spPr>
        <p:txBody>
          <a:bodyPr wrap="none">
            <a:spAutoFit/>
          </a:bodyPr>
          <a:lstStyle/>
          <a:p>
            <a:r>
              <a:rPr lang="zh-CN" altLang="en-US" sz="2800" dirty="0">
                <a:solidFill>
                  <a:srgbClr val="FF0000"/>
                </a:solidFill>
              </a:rPr>
              <a:t>问题</a:t>
            </a:r>
            <a:r>
              <a:rPr lang="en-US" altLang="zh-CN" sz="2800" dirty="0">
                <a:solidFill>
                  <a:srgbClr val="FF0000"/>
                </a:solidFill>
              </a:rPr>
              <a:t>1</a:t>
            </a:r>
            <a:r>
              <a:rPr lang="zh-CN" altLang="en-US" sz="2800" dirty="0">
                <a:solidFill>
                  <a:srgbClr val="FF0000"/>
                </a:solidFill>
              </a:rPr>
              <a:t>、当被测组分为有机弱酸、碱时，用以上溶剂体系作为流动相行吗？</a:t>
            </a:r>
          </a:p>
        </p:txBody>
      </p:sp>
      <p:sp>
        <p:nvSpPr>
          <p:cNvPr id="7" name="矩形 6">
            <a:extLst>
              <a:ext uri="{FF2B5EF4-FFF2-40B4-BE49-F238E27FC236}">
                <a16:creationId xmlns:a16="http://schemas.microsoft.com/office/drawing/2014/main" id="{82694342-3B80-43C7-B5F5-F757C8CFF25C}"/>
              </a:ext>
            </a:extLst>
          </p:cNvPr>
          <p:cNvSpPr/>
          <p:nvPr/>
        </p:nvSpPr>
        <p:spPr>
          <a:xfrm>
            <a:off x="3443233" y="6361401"/>
            <a:ext cx="1005403" cy="369332"/>
          </a:xfrm>
          <a:prstGeom prst="rect">
            <a:avLst/>
          </a:prstGeom>
        </p:spPr>
        <p:txBody>
          <a:bodyPr wrap="none">
            <a:spAutoFit/>
          </a:bodyPr>
          <a:lstStyle/>
          <a:p>
            <a:r>
              <a:rPr lang="zh-CN" altLang="en-US" dirty="0"/>
              <a:t>升麻酸</a:t>
            </a:r>
            <a:r>
              <a:rPr lang="en-US" altLang="zh-CN" dirty="0"/>
              <a:t>B</a:t>
            </a:r>
            <a:endParaRPr lang="zh-CN" altLang="en-US" dirty="0"/>
          </a:p>
        </p:txBody>
      </p:sp>
      <p:sp>
        <p:nvSpPr>
          <p:cNvPr id="8" name="矩形 7">
            <a:extLst>
              <a:ext uri="{FF2B5EF4-FFF2-40B4-BE49-F238E27FC236}">
                <a16:creationId xmlns:a16="http://schemas.microsoft.com/office/drawing/2014/main" id="{AFACC4BD-E6AE-4D76-BFA5-A40D07691F7F}"/>
              </a:ext>
            </a:extLst>
          </p:cNvPr>
          <p:cNvSpPr/>
          <p:nvPr/>
        </p:nvSpPr>
        <p:spPr>
          <a:xfrm>
            <a:off x="4041913" y="4518990"/>
            <a:ext cx="636104" cy="530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6DB83CC-CF54-4CD4-9570-310E57E99A8B}"/>
              </a:ext>
            </a:extLst>
          </p:cNvPr>
          <p:cNvSpPr/>
          <p:nvPr/>
        </p:nvSpPr>
        <p:spPr>
          <a:xfrm>
            <a:off x="4002156" y="5622234"/>
            <a:ext cx="636104" cy="530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9BA3417-66C0-41AC-A9D6-7C26E26FDB75}"/>
              </a:ext>
            </a:extLst>
          </p:cNvPr>
          <p:cNvSpPr txBox="1"/>
          <p:nvPr/>
        </p:nvSpPr>
        <p:spPr>
          <a:xfrm>
            <a:off x="8449529" y="4785293"/>
            <a:ext cx="3172628" cy="523220"/>
          </a:xfrm>
          <a:prstGeom prst="rect">
            <a:avLst/>
          </a:prstGeom>
          <a:noFill/>
        </p:spPr>
        <p:txBody>
          <a:bodyPr wrap="square" rtlCol="0">
            <a:spAutoFit/>
          </a:bodyPr>
          <a:lstStyle/>
          <a:p>
            <a:r>
              <a:rPr lang="en-US" altLang="zh-CN" sz="2800" dirty="0"/>
              <a:t>HA        H</a:t>
            </a:r>
            <a:r>
              <a:rPr lang="en-US" altLang="zh-CN" sz="2800" baseline="30000" dirty="0"/>
              <a:t>+</a:t>
            </a:r>
            <a:r>
              <a:rPr lang="en-US" altLang="zh-CN" sz="2800" dirty="0"/>
              <a:t>+A</a:t>
            </a:r>
            <a:r>
              <a:rPr lang="en-US" altLang="zh-CN" sz="2800" baseline="30000" dirty="0"/>
              <a:t>-</a:t>
            </a:r>
            <a:endParaRPr lang="zh-CN" altLang="en-US" sz="2800" baseline="30000" dirty="0"/>
          </a:p>
        </p:txBody>
      </p:sp>
      <p:sp>
        <p:nvSpPr>
          <p:cNvPr id="11" name="箭头: 左右 10">
            <a:extLst>
              <a:ext uri="{FF2B5EF4-FFF2-40B4-BE49-F238E27FC236}">
                <a16:creationId xmlns:a16="http://schemas.microsoft.com/office/drawing/2014/main" id="{DB5A9BE5-799F-48BD-A2D8-9D9992CAA5AC}"/>
              </a:ext>
            </a:extLst>
          </p:cNvPr>
          <p:cNvSpPr/>
          <p:nvPr/>
        </p:nvSpPr>
        <p:spPr>
          <a:xfrm>
            <a:off x="9139758" y="4984133"/>
            <a:ext cx="448189" cy="1255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B29AC03-9978-424B-A057-8E85112A4F40}"/>
              </a:ext>
            </a:extLst>
          </p:cNvPr>
          <p:cNvSpPr/>
          <p:nvPr/>
        </p:nvSpPr>
        <p:spPr>
          <a:xfrm>
            <a:off x="9269895" y="3163956"/>
            <a:ext cx="636104" cy="530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855068437"/>
      </p:ext>
    </p:extLst>
  </p:cSld>
  <p:clrMapOvr>
    <a:masterClrMapping/>
  </p:clrMapOvr>
  <mc:AlternateContent xmlns:mc="http://schemas.openxmlformats.org/markup-compatibility/2006" xmlns:p14="http://schemas.microsoft.com/office/powerpoint/2010/main">
    <mc:Choice Requires="p14">
      <p:transition spd="slow" p14:dur="2000" advTm="91133"/>
    </mc:Choice>
    <mc:Fallback xmlns="">
      <p:transition spd="slow" advTm="911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P spid="9" grpId="0" animBg="1"/>
      <p:bldP spid="10" grpId="0"/>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DA2458-B6C7-41A4-A7E1-EEEC4BB93CE7}"/>
              </a:ext>
            </a:extLst>
          </p:cNvPr>
          <p:cNvSpPr txBox="1">
            <a:spLocks noRot="1" noChangeArrowheads="1"/>
          </p:cNvSpPr>
          <p:nvPr/>
        </p:nvSpPr>
        <p:spPr>
          <a:xfrm>
            <a:off x="518423" y="755997"/>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chemeClr val="hlink"/>
              </a:buClr>
              <a:buSzPct val="70000"/>
              <a:buFont typeface="Wingdings" panose="05000000000000000000" pitchFamily="2" charset="2"/>
              <a:buChar char="n"/>
            </a:pPr>
            <a:r>
              <a:rPr lang="en-US" altLang="zh-CN" sz="3600" b="1" dirty="0">
                <a:latin typeface="隶书" panose="02010509060101010101" pitchFamily="49" charset="-122"/>
                <a:ea typeface="隶书" panose="02010509060101010101" pitchFamily="49" charset="-122"/>
              </a:rPr>
              <a:t> </a:t>
            </a:r>
            <a:r>
              <a:rPr lang="zh-CN" altLang="en-US" sz="3600" b="1" dirty="0">
                <a:latin typeface="隶书" panose="02010509060101010101" pitchFamily="49" charset="-122"/>
                <a:ea typeface="隶书" panose="02010509060101010101" pitchFamily="49" charset="-122"/>
              </a:rPr>
              <a:t>流动相中的添加剂（改性剂）</a:t>
            </a:r>
          </a:p>
        </p:txBody>
      </p:sp>
      <p:sp>
        <p:nvSpPr>
          <p:cNvPr id="3" name="矩形 2">
            <a:extLst>
              <a:ext uri="{FF2B5EF4-FFF2-40B4-BE49-F238E27FC236}">
                <a16:creationId xmlns:a16="http://schemas.microsoft.com/office/drawing/2014/main" id="{D5FBCD69-EF9A-492B-961B-9E4110B9FFDE}"/>
              </a:ext>
            </a:extLst>
          </p:cNvPr>
          <p:cNvSpPr/>
          <p:nvPr/>
        </p:nvSpPr>
        <p:spPr>
          <a:xfrm>
            <a:off x="1116288" y="1898997"/>
            <a:ext cx="10399851" cy="3073662"/>
          </a:xfrm>
          <a:prstGeom prst="rect">
            <a:avLst/>
          </a:prstGeom>
        </p:spPr>
        <p:txBody>
          <a:bodyPr wrap="square">
            <a:spAutoFit/>
          </a:bodyPr>
          <a:lstStyle/>
          <a:p>
            <a:pPr marL="457200" indent="-457200">
              <a:lnSpc>
                <a:spcPct val="150000"/>
              </a:lnSpc>
              <a:spcBef>
                <a:spcPts val="1200"/>
              </a:spcBef>
              <a:buFont typeface="Arial" panose="020B0604020202020204" pitchFamily="34" charset="0"/>
              <a:buChar char="•"/>
            </a:pPr>
            <a:r>
              <a:rPr lang="zh-CN" altLang="en-US" sz="2800" b="1" dirty="0">
                <a:solidFill>
                  <a:srgbClr val="0070C0"/>
                </a:solidFill>
                <a:latin typeface="等线 Light" panose="02010600030101010101" pitchFamily="2" charset="-122"/>
                <a:ea typeface="等线 Light" panose="02010600030101010101" pitchFamily="2" charset="-122"/>
              </a:rPr>
              <a:t>为什么要在流动相中添加改性剂？</a:t>
            </a:r>
            <a:endParaRPr lang="en-US" altLang="zh-CN" sz="2800" b="1" dirty="0">
              <a:solidFill>
                <a:srgbClr val="0070C0"/>
              </a:solidFill>
              <a:latin typeface="等线 Light" panose="02010600030101010101" pitchFamily="2" charset="-122"/>
              <a:ea typeface="等线 Light" panose="02010600030101010101" pitchFamily="2" charset="-122"/>
            </a:endParaRPr>
          </a:p>
          <a:p>
            <a:pPr>
              <a:lnSpc>
                <a:spcPct val="150000"/>
              </a:lnSpc>
              <a:spcBef>
                <a:spcPts val="1200"/>
              </a:spcBef>
            </a:pPr>
            <a:r>
              <a:rPr lang="zh-CN" altLang="en-US" sz="2800" b="1" dirty="0">
                <a:latin typeface="等线 Light" panose="02010600030101010101" pitchFamily="2" charset="-122"/>
                <a:ea typeface="等线 Light" panose="02010600030101010101" pitchFamily="2" charset="-122"/>
              </a:rPr>
              <a:t>     抑制弱酸、弱碱组分的离子化，以减少谱带展宽、改善峰形</a:t>
            </a:r>
            <a:endParaRPr lang="en-US" altLang="zh-CN" sz="2800" b="1" dirty="0">
              <a:latin typeface="等线 Light" panose="02010600030101010101" pitchFamily="2" charset="-122"/>
              <a:ea typeface="等线 Light" panose="02010600030101010101" pitchFamily="2" charset="-122"/>
            </a:endParaRPr>
          </a:p>
          <a:p>
            <a:pPr marL="457200" indent="-457200">
              <a:lnSpc>
                <a:spcPct val="150000"/>
              </a:lnSpc>
              <a:spcBef>
                <a:spcPts val="1200"/>
              </a:spcBef>
              <a:buFont typeface="Arial" panose="020B0604020202020204" pitchFamily="34" charset="0"/>
              <a:buChar char="•"/>
            </a:pPr>
            <a:r>
              <a:rPr lang="zh-CN" altLang="en-US" sz="2800" b="1" dirty="0">
                <a:solidFill>
                  <a:srgbClr val="0070C0"/>
                </a:solidFill>
                <a:latin typeface="等线 Light" panose="02010600030101010101" pitchFamily="2" charset="-122"/>
                <a:ea typeface="等线 Light" panose="02010600030101010101" pitchFamily="2" charset="-122"/>
              </a:rPr>
              <a:t>可以添加哪些改性剂？</a:t>
            </a:r>
            <a:endParaRPr lang="en-US" altLang="zh-CN" sz="2800" b="1" dirty="0">
              <a:solidFill>
                <a:srgbClr val="0070C0"/>
              </a:solidFill>
              <a:latin typeface="等线 Light" panose="02010600030101010101" pitchFamily="2" charset="-122"/>
              <a:ea typeface="等线 Light" panose="02010600030101010101" pitchFamily="2" charset="-122"/>
            </a:endParaRPr>
          </a:p>
          <a:p>
            <a:pPr>
              <a:lnSpc>
                <a:spcPct val="150000"/>
              </a:lnSpc>
              <a:spcBef>
                <a:spcPts val="1200"/>
              </a:spcBef>
            </a:pPr>
            <a:r>
              <a:rPr lang="zh-CN" altLang="en-US" sz="2800" b="1" dirty="0">
                <a:latin typeface="等线 Light" panose="02010600030101010101" pitchFamily="2" charset="-122"/>
                <a:ea typeface="等线 Light" panose="02010600030101010101" pitchFamily="2" charset="-122"/>
              </a:rPr>
              <a:t>     酸、碱或缓冲液，控制</a:t>
            </a:r>
            <a:r>
              <a:rPr lang="en-US" altLang="zh-CN" sz="2800" b="1" dirty="0">
                <a:latin typeface="等线 Light" panose="02010600030101010101" pitchFamily="2" charset="-122"/>
                <a:ea typeface="等线 Light" panose="02010600030101010101" pitchFamily="2" charset="-122"/>
              </a:rPr>
              <a:t>pH</a:t>
            </a:r>
            <a:r>
              <a:rPr lang="zh-CN" altLang="en-US" sz="2800" b="1" dirty="0">
                <a:latin typeface="等线 Light" panose="02010600030101010101" pitchFamily="2" charset="-122"/>
                <a:ea typeface="等线 Light" panose="02010600030101010101" pitchFamily="2" charset="-122"/>
              </a:rPr>
              <a:t>，抑制溶质的离子化</a:t>
            </a:r>
          </a:p>
        </p:txBody>
      </p:sp>
    </p:spTree>
    <p:custDataLst>
      <p:tags r:id="rId1"/>
    </p:custDataLst>
    <p:extLst>
      <p:ext uri="{BB962C8B-B14F-4D97-AF65-F5344CB8AC3E}">
        <p14:creationId xmlns:p14="http://schemas.microsoft.com/office/powerpoint/2010/main" val="34453236"/>
      </p:ext>
    </p:extLst>
  </p:cSld>
  <p:clrMapOvr>
    <a:masterClrMapping/>
  </p:clrMapOvr>
  <mc:AlternateContent xmlns:mc="http://schemas.openxmlformats.org/markup-compatibility/2006" xmlns:p14="http://schemas.microsoft.com/office/powerpoint/2010/main">
    <mc:Choice Requires="p14">
      <p:transition spd="slow" p14:dur="2000" advTm="88483"/>
    </mc:Choice>
    <mc:Fallback xmlns="">
      <p:transition spd="slow" advTm="884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CC1D2EA-25F2-41F5-B7F3-7F2DA8A84233}"/>
              </a:ext>
            </a:extLst>
          </p:cNvPr>
          <p:cNvPicPr>
            <a:picLocks noChangeAspect="1"/>
          </p:cNvPicPr>
          <p:nvPr/>
        </p:nvPicPr>
        <p:blipFill>
          <a:blip r:embed="rId3"/>
          <a:stretch>
            <a:fillRect/>
          </a:stretch>
        </p:blipFill>
        <p:spPr>
          <a:xfrm>
            <a:off x="531945" y="458666"/>
            <a:ext cx="10277475" cy="2920062"/>
          </a:xfrm>
          <a:prstGeom prst="rect">
            <a:avLst/>
          </a:prstGeom>
        </p:spPr>
      </p:pic>
      <p:pic>
        <p:nvPicPr>
          <p:cNvPr id="3" name="图片 2">
            <a:extLst>
              <a:ext uri="{FF2B5EF4-FFF2-40B4-BE49-F238E27FC236}">
                <a16:creationId xmlns:a16="http://schemas.microsoft.com/office/drawing/2014/main" id="{0464DCBC-9AF2-4125-85C6-4FD97734F40A}"/>
              </a:ext>
            </a:extLst>
          </p:cNvPr>
          <p:cNvPicPr>
            <a:picLocks noChangeAspect="1"/>
          </p:cNvPicPr>
          <p:nvPr/>
        </p:nvPicPr>
        <p:blipFill>
          <a:blip r:embed="rId4"/>
          <a:stretch>
            <a:fillRect/>
          </a:stretch>
        </p:blipFill>
        <p:spPr>
          <a:xfrm>
            <a:off x="531945" y="3848100"/>
            <a:ext cx="10277475" cy="3009900"/>
          </a:xfrm>
          <a:prstGeom prst="rect">
            <a:avLst/>
          </a:prstGeom>
        </p:spPr>
      </p:pic>
      <p:sp>
        <p:nvSpPr>
          <p:cNvPr id="4" name="文本框 3">
            <a:extLst>
              <a:ext uri="{FF2B5EF4-FFF2-40B4-BE49-F238E27FC236}">
                <a16:creationId xmlns:a16="http://schemas.microsoft.com/office/drawing/2014/main" id="{E6D91161-97D2-4265-B03D-FC82C41FE89B}"/>
              </a:ext>
            </a:extLst>
          </p:cNvPr>
          <p:cNvSpPr txBox="1"/>
          <p:nvPr/>
        </p:nvSpPr>
        <p:spPr>
          <a:xfrm>
            <a:off x="2236509" y="3535185"/>
            <a:ext cx="6244881" cy="1144031"/>
          </a:xfrm>
          <a:prstGeom prst="rect">
            <a:avLst/>
          </a:prstGeom>
          <a:noFill/>
        </p:spPr>
        <p:txBody>
          <a:bodyPr wrap="square" rtlCol="0">
            <a:spAutoFit/>
          </a:bodyPr>
          <a:lstStyle/>
          <a:p>
            <a:pPr>
              <a:lnSpc>
                <a:spcPct val="150000"/>
              </a:lnSpc>
            </a:pPr>
            <a:r>
              <a:rPr lang="zh-CN" altLang="en-US" sz="2400" dirty="0"/>
              <a:t>升麻水提物的高效液相色谱图</a:t>
            </a:r>
            <a:r>
              <a:rPr lang="en-US" altLang="zh-CN" sz="2400" dirty="0"/>
              <a:t>——</a:t>
            </a:r>
            <a:r>
              <a:rPr lang="zh-CN" altLang="en-US" sz="2400" dirty="0"/>
              <a:t>流动相：</a:t>
            </a:r>
            <a:r>
              <a:rPr lang="zh-CN" altLang="en-US" sz="2400" dirty="0">
                <a:solidFill>
                  <a:srgbClr val="FF0000"/>
                </a:solidFill>
              </a:rPr>
              <a:t>乙腈</a:t>
            </a:r>
            <a:r>
              <a:rPr lang="en-US" altLang="zh-CN" sz="2400" dirty="0">
                <a:solidFill>
                  <a:srgbClr val="FF0000"/>
                </a:solidFill>
              </a:rPr>
              <a:t>-0.1% H</a:t>
            </a:r>
            <a:r>
              <a:rPr lang="en-US" altLang="zh-CN" sz="2400" baseline="-25000" dirty="0">
                <a:solidFill>
                  <a:srgbClr val="FF0000"/>
                </a:solidFill>
              </a:rPr>
              <a:t>3</a:t>
            </a:r>
            <a:r>
              <a:rPr lang="en-US" altLang="zh-CN" sz="2400" dirty="0">
                <a:solidFill>
                  <a:srgbClr val="FF0000"/>
                </a:solidFill>
              </a:rPr>
              <a:t>PO</a:t>
            </a:r>
            <a:r>
              <a:rPr lang="en-US" altLang="zh-CN" sz="2400" baseline="-25000" dirty="0">
                <a:solidFill>
                  <a:srgbClr val="FF0000"/>
                </a:solidFill>
              </a:rPr>
              <a:t>4</a:t>
            </a:r>
            <a:r>
              <a:rPr lang="zh-CN" altLang="en-US" sz="2400" dirty="0">
                <a:solidFill>
                  <a:srgbClr val="FF0000"/>
                </a:solidFill>
              </a:rPr>
              <a:t>水溶液，梯度洗脱</a:t>
            </a:r>
            <a:endParaRPr lang="en-US" altLang="zh-CN" sz="2400" dirty="0">
              <a:solidFill>
                <a:srgbClr val="FF0000"/>
              </a:solidFill>
            </a:endParaRPr>
          </a:p>
        </p:txBody>
      </p:sp>
      <p:sp>
        <p:nvSpPr>
          <p:cNvPr id="5" name="文本框 4">
            <a:extLst>
              <a:ext uri="{FF2B5EF4-FFF2-40B4-BE49-F238E27FC236}">
                <a16:creationId xmlns:a16="http://schemas.microsoft.com/office/drawing/2014/main" id="{D273838A-451D-4AC9-B457-88C571A8B07F}"/>
              </a:ext>
            </a:extLst>
          </p:cNvPr>
          <p:cNvSpPr txBox="1"/>
          <p:nvPr/>
        </p:nvSpPr>
        <p:spPr>
          <a:xfrm>
            <a:off x="2236509" y="683385"/>
            <a:ext cx="5698434" cy="1144031"/>
          </a:xfrm>
          <a:prstGeom prst="rect">
            <a:avLst/>
          </a:prstGeom>
          <a:noFill/>
        </p:spPr>
        <p:txBody>
          <a:bodyPr wrap="square" rtlCol="0">
            <a:spAutoFit/>
          </a:bodyPr>
          <a:lstStyle/>
          <a:p>
            <a:pPr>
              <a:lnSpc>
                <a:spcPct val="150000"/>
              </a:lnSpc>
            </a:pPr>
            <a:r>
              <a:rPr lang="zh-CN" altLang="en-US" sz="2400" dirty="0"/>
              <a:t>升麻提取物的高效液相色谱图</a:t>
            </a:r>
            <a:r>
              <a:rPr lang="en-US" altLang="zh-CN" sz="2400" dirty="0"/>
              <a:t>——</a:t>
            </a:r>
          </a:p>
          <a:p>
            <a:pPr>
              <a:lnSpc>
                <a:spcPct val="150000"/>
              </a:lnSpc>
            </a:pPr>
            <a:r>
              <a:rPr lang="zh-CN" altLang="en-US" sz="2400" dirty="0">
                <a:solidFill>
                  <a:srgbClr val="FF0000"/>
                </a:solidFill>
              </a:rPr>
              <a:t>流动相：乙腈</a:t>
            </a:r>
            <a:r>
              <a:rPr lang="en-US" altLang="zh-CN" sz="2400" dirty="0">
                <a:solidFill>
                  <a:srgbClr val="FF0000"/>
                </a:solidFill>
              </a:rPr>
              <a:t>-H</a:t>
            </a:r>
            <a:r>
              <a:rPr lang="en-US" altLang="zh-CN" sz="2400" baseline="-25000" dirty="0">
                <a:solidFill>
                  <a:srgbClr val="FF0000"/>
                </a:solidFill>
              </a:rPr>
              <a:t>2</a:t>
            </a:r>
            <a:r>
              <a:rPr lang="en-US" altLang="zh-CN" sz="2400" dirty="0">
                <a:solidFill>
                  <a:srgbClr val="FF0000"/>
                </a:solidFill>
              </a:rPr>
              <a:t>O</a:t>
            </a:r>
            <a:r>
              <a:rPr lang="zh-CN" altLang="en-US" sz="2400" dirty="0">
                <a:solidFill>
                  <a:srgbClr val="FF0000"/>
                </a:solidFill>
              </a:rPr>
              <a:t> ，梯度洗脱</a:t>
            </a:r>
            <a:endParaRPr lang="en-US" altLang="zh-CN" sz="2400" dirty="0">
              <a:solidFill>
                <a:srgbClr val="FF0000"/>
              </a:solidFill>
            </a:endParaRPr>
          </a:p>
        </p:txBody>
      </p:sp>
      <p:sp>
        <p:nvSpPr>
          <p:cNvPr id="6" name="矩形 5">
            <a:extLst>
              <a:ext uri="{FF2B5EF4-FFF2-40B4-BE49-F238E27FC236}">
                <a16:creationId xmlns:a16="http://schemas.microsoft.com/office/drawing/2014/main" id="{D168554D-2A0E-4A42-8D42-EEA45075E872}"/>
              </a:ext>
            </a:extLst>
          </p:cNvPr>
          <p:cNvSpPr/>
          <p:nvPr/>
        </p:nvSpPr>
        <p:spPr>
          <a:xfrm>
            <a:off x="8342243" y="2143539"/>
            <a:ext cx="636104" cy="530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0A1B8B9-0836-46B7-9E13-EF2610A073A5}"/>
              </a:ext>
            </a:extLst>
          </p:cNvPr>
          <p:cNvSpPr/>
          <p:nvPr/>
        </p:nvSpPr>
        <p:spPr>
          <a:xfrm>
            <a:off x="8481390" y="3938032"/>
            <a:ext cx="278298" cy="23037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64574956"/>
      </p:ext>
    </p:extLst>
  </p:cSld>
  <p:clrMapOvr>
    <a:masterClrMapping/>
  </p:clrMapOvr>
  <mc:AlternateContent xmlns:mc="http://schemas.openxmlformats.org/markup-compatibility/2006" xmlns:p14="http://schemas.microsoft.com/office/powerpoint/2010/main">
    <mc:Choice Requires="p14">
      <p:transition spd="slow" p14:dur="2000" advTm="36122"/>
    </mc:Choice>
    <mc:Fallback xmlns="">
      <p:transition spd="slow" advTm="361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6C00AF5-AEBF-4729-8FC1-97B711C71886}"/>
              </a:ext>
            </a:extLst>
          </p:cNvPr>
          <p:cNvSpPr/>
          <p:nvPr/>
        </p:nvSpPr>
        <p:spPr>
          <a:xfrm>
            <a:off x="811488" y="451790"/>
            <a:ext cx="11242180" cy="523220"/>
          </a:xfrm>
          <a:prstGeom prst="rect">
            <a:avLst/>
          </a:prstGeom>
        </p:spPr>
        <p:txBody>
          <a:bodyPr wrap="none">
            <a:spAutoFit/>
          </a:bodyPr>
          <a:lstStyle/>
          <a:p>
            <a:r>
              <a:rPr lang="zh-CN" altLang="en-US" sz="2800" dirty="0">
                <a:solidFill>
                  <a:srgbClr val="FF0000"/>
                </a:solidFill>
              </a:rPr>
              <a:t>问题</a:t>
            </a:r>
            <a:r>
              <a:rPr lang="en-US" altLang="zh-CN" sz="2800" dirty="0">
                <a:solidFill>
                  <a:srgbClr val="FF0000"/>
                </a:solidFill>
              </a:rPr>
              <a:t>2</a:t>
            </a:r>
            <a:r>
              <a:rPr lang="zh-CN" altLang="en-US" sz="2800" dirty="0">
                <a:solidFill>
                  <a:srgbClr val="FF0000"/>
                </a:solidFill>
              </a:rPr>
              <a:t>、如果被测组分是有机强酸、强碱，流动相中加</a:t>
            </a:r>
            <a:r>
              <a:rPr lang="en-US" altLang="zh-CN" sz="2800" dirty="0">
                <a:solidFill>
                  <a:srgbClr val="FF0000"/>
                </a:solidFill>
              </a:rPr>
              <a:t>pH</a:t>
            </a:r>
            <a:r>
              <a:rPr lang="zh-CN" altLang="en-US" sz="2800" dirty="0">
                <a:solidFill>
                  <a:srgbClr val="FF0000"/>
                </a:solidFill>
              </a:rPr>
              <a:t>调节剂行吗？</a:t>
            </a:r>
          </a:p>
        </p:txBody>
      </p:sp>
      <p:pic>
        <p:nvPicPr>
          <p:cNvPr id="5" name="图片 4">
            <a:extLst>
              <a:ext uri="{FF2B5EF4-FFF2-40B4-BE49-F238E27FC236}">
                <a16:creationId xmlns:a16="http://schemas.microsoft.com/office/drawing/2014/main" id="{BE1385B2-1BB3-4BFA-AF65-632477D48813}"/>
              </a:ext>
            </a:extLst>
          </p:cNvPr>
          <p:cNvPicPr>
            <a:picLocks noChangeAspect="1"/>
          </p:cNvPicPr>
          <p:nvPr/>
        </p:nvPicPr>
        <p:blipFill>
          <a:blip r:embed="rId3"/>
          <a:stretch>
            <a:fillRect/>
          </a:stretch>
        </p:blipFill>
        <p:spPr>
          <a:xfrm>
            <a:off x="1616765" y="1590675"/>
            <a:ext cx="8465448" cy="3904018"/>
          </a:xfrm>
          <a:prstGeom prst="rect">
            <a:avLst/>
          </a:prstGeom>
        </p:spPr>
      </p:pic>
      <p:pic>
        <p:nvPicPr>
          <p:cNvPr id="8" name="图片 7" descr="SSJ">
            <a:extLst>
              <a:ext uri="{FF2B5EF4-FFF2-40B4-BE49-F238E27FC236}">
                <a16:creationId xmlns:a16="http://schemas.microsoft.com/office/drawing/2014/main" id="{A403BE72-B7A7-49E3-B06B-F11DDE784572}"/>
              </a:ext>
            </a:extLst>
          </p:cNvPr>
          <p:cNvPicPr/>
          <p:nvPr/>
        </p:nvPicPr>
        <p:blipFill>
          <a:blip r:embed="rId4"/>
          <a:stretch>
            <a:fillRect/>
          </a:stretch>
        </p:blipFill>
        <p:spPr>
          <a:xfrm>
            <a:off x="2847077" y="2453005"/>
            <a:ext cx="1196975" cy="975995"/>
          </a:xfrm>
          <a:prstGeom prst="rect">
            <a:avLst/>
          </a:prstGeom>
        </p:spPr>
      </p:pic>
      <p:sp>
        <p:nvSpPr>
          <p:cNvPr id="6" name="箭头: 燕尾形 5">
            <a:extLst>
              <a:ext uri="{FF2B5EF4-FFF2-40B4-BE49-F238E27FC236}">
                <a16:creationId xmlns:a16="http://schemas.microsoft.com/office/drawing/2014/main" id="{71F34F23-C96F-430C-8480-6351C96F37C7}"/>
              </a:ext>
            </a:extLst>
          </p:cNvPr>
          <p:cNvSpPr/>
          <p:nvPr/>
        </p:nvSpPr>
        <p:spPr>
          <a:xfrm rot="6828529">
            <a:off x="2467805" y="3683281"/>
            <a:ext cx="759181" cy="132518"/>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YMCJ">
            <a:extLst>
              <a:ext uri="{FF2B5EF4-FFF2-40B4-BE49-F238E27FC236}">
                <a16:creationId xmlns:a16="http://schemas.microsoft.com/office/drawing/2014/main" id="{9605F487-06E2-45AC-8883-645B8E4DCB1D}"/>
              </a:ext>
            </a:extLst>
          </p:cNvPr>
          <p:cNvPicPr/>
          <p:nvPr/>
        </p:nvPicPr>
        <p:blipFill>
          <a:blip r:embed="rId5"/>
          <a:stretch>
            <a:fillRect/>
          </a:stretch>
        </p:blipFill>
        <p:spPr>
          <a:xfrm>
            <a:off x="6281530" y="1363307"/>
            <a:ext cx="3286540" cy="1417776"/>
          </a:xfrm>
          <a:prstGeom prst="rect">
            <a:avLst/>
          </a:prstGeom>
        </p:spPr>
      </p:pic>
      <p:sp>
        <p:nvSpPr>
          <p:cNvPr id="7" name="矩形 6">
            <a:extLst>
              <a:ext uri="{FF2B5EF4-FFF2-40B4-BE49-F238E27FC236}">
                <a16:creationId xmlns:a16="http://schemas.microsoft.com/office/drawing/2014/main" id="{3FF9CF3C-E363-4E84-9A40-9FFED5E99466}"/>
              </a:ext>
            </a:extLst>
          </p:cNvPr>
          <p:cNvSpPr/>
          <p:nvPr/>
        </p:nvSpPr>
        <p:spPr>
          <a:xfrm>
            <a:off x="6069495" y="3429000"/>
            <a:ext cx="185530" cy="901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燕尾形 11">
            <a:extLst>
              <a:ext uri="{FF2B5EF4-FFF2-40B4-BE49-F238E27FC236}">
                <a16:creationId xmlns:a16="http://schemas.microsoft.com/office/drawing/2014/main" id="{D923987B-E365-4D49-8A25-E443DE6535A4}"/>
              </a:ext>
            </a:extLst>
          </p:cNvPr>
          <p:cNvSpPr/>
          <p:nvPr/>
        </p:nvSpPr>
        <p:spPr>
          <a:xfrm rot="6828529">
            <a:off x="6156805" y="3128076"/>
            <a:ext cx="766281" cy="139892"/>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771892-F387-4108-BA17-EB21B5F2A54D}"/>
              </a:ext>
            </a:extLst>
          </p:cNvPr>
          <p:cNvSpPr/>
          <p:nvPr/>
        </p:nvSpPr>
        <p:spPr>
          <a:xfrm>
            <a:off x="8652841" y="1779105"/>
            <a:ext cx="1124296" cy="901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C4F0ADF-5DC1-4152-BD4E-305982E527B7}"/>
              </a:ext>
            </a:extLst>
          </p:cNvPr>
          <p:cNvSpPr txBox="1"/>
          <p:nvPr/>
        </p:nvSpPr>
        <p:spPr>
          <a:xfrm>
            <a:off x="3328260" y="5212992"/>
            <a:ext cx="5042457" cy="1144031"/>
          </a:xfrm>
          <a:prstGeom prst="rect">
            <a:avLst/>
          </a:prstGeom>
          <a:noFill/>
        </p:spPr>
        <p:txBody>
          <a:bodyPr wrap="square" rtlCol="0">
            <a:spAutoFit/>
          </a:bodyPr>
          <a:lstStyle/>
          <a:p>
            <a:pPr>
              <a:lnSpc>
                <a:spcPct val="150000"/>
              </a:lnSpc>
            </a:pPr>
            <a:r>
              <a:rPr lang="zh-CN" altLang="en-US" sz="2400" dirty="0"/>
              <a:t>益母草提取物的</a:t>
            </a:r>
            <a:r>
              <a:rPr lang="en-US" altLang="zh-CN" sz="2400" dirty="0"/>
              <a:t>HPLC</a:t>
            </a:r>
            <a:r>
              <a:rPr lang="zh-CN" altLang="en-US" sz="2400" dirty="0"/>
              <a:t>色谱图</a:t>
            </a:r>
            <a:r>
              <a:rPr lang="en-US" altLang="zh-CN" sz="2400" dirty="0"/>
              <a:t>——</a:t>
            </a:r>
          </a:p>
          <a:p>
            <a:pPr>
              <a:lnSpc>
                <a:spcPct val="150000"/>
              </a:lnSpc>
            </a:pPr>
            <a:r>
              <a:rPr lang="zh-CN" altLang="en-US" sz="2400" dirty="0"/>
              <a:t>流动相：</a:t>
            </a:r>
            <a:r>
              <a:rPr lang="zh-CN" altLang="zh-CN" sz="2400" dirty="0"/>
              <a:t>甲醇（</a:t>
            </a:r>
            <a:r>
              <a:rPr lang="en-US" altLang="zh-CN" sz="2400" dirty="0"/>
              <a:t>A</a:t>
            </a:r>
            <a:r>
              <a:rPr lang="zh-CN" altLang="zh-CN" sz="2400" dirty="0"/>
              <a:t>）</a:t>
            </a:r>
            <a:r>
              <a:rPr lang="en-US" altLang="zh-CN" sz="2400" dirty="0"/>
              <a:t>-</a:t>
            </a:r>
            <a:r>
              <a:rPr lang="zh-CN" altLang="en-US" sz="2400" dirty="0"/>
              <a:t>磷酸盐溶液</a:t>
            </a:r>
            <a:r>
              <a:rPr lang="zh-CN" altLang="zh-CN" sz="2400" dirty="0"/>
              <a:t>（</a:t>
            </a:r>
            <a:r>
              <a:rPr lang="en-US" altLang="zh-CN" sz="2400" dirty="0"/>
              <a:t>B</a:t>
            </a:r>
            <a:r>
              <a:rPr lang="zh-CN" altLang="zh-CN" sz="2400" dirty="0"/>
              <a:t>）</a:t>
            </a:r>
            <a:endParaRPr lang="zh-CN" alt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486"/>
    </mc:Choice>
    <mc:Fallback xmlns="">
      <p:transition spd="slow" advTm="544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12" grpId="0" animBg="1"/>
      <p:bldP spid="13"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086296C-52E0-46BB-A54C-AB6046B8A2A5}"/>
              </a:ext>
            </a:extLst>
          </p:cNvPr>
          <p:cNvSpPr txBox="1">
            <a:spLocks noRot="1" noChangeArrowheads="1"/>
          </p:cNvSpPr>
          <p:nvPr/>
        </p:nvSpPr>
        <p:spPr>
          <a:xfrm>
            <a:off x="419824" y="926876"/>
            <a:ext cx="10601739" cy="17254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30000"/>
              </a:lnSpc>
              <a:buClr>
                <a:schemeClr val="hlink"/>
              </a:buClr>
            </a:pPr>
            <a:r>
              <a:rPr lang="zh-CN" altLang="en-US" sz="2800" b="1" dirty="0">
                <a:latin typeface="等线 Light" panose="02010600030101010101" pitchFamily="2" charset="-122"/>
                <a:ea typeface="等线 Light" panose="02010600030101010101" pitchFamily="2" charset="-122"/>
              </a:rPr>
              <a:t>将一种或数种与样品离子电荷相反的离子（称为对离子或反离子）加入到色谱系统流动相中，使其与样品离子结合生成弱极性的离子对（中性缔合物）的分离方法。</a:t>
            </a:r>
          </a:p>
        </p:txBody>
      </p:sp>
      <p:sp>
        <p:nvSpPr>
          <p:cNvPr id="5" name="Rectangle 2">
            <a:extLst>
              <a:ext uri="{FF2B5EF4-FFF2-40B4-BE49-F238E27FC236}">
                <a16:creationId xmlns:a16="http://schemas.microsoft.com/office/drawing/2014/main" id="{26DFB503-B644-4C9F-8514-B0E78D2C1A5E}"/>
              </a:ext>
            </a:extLst>
          </p:cNvPr>
          <p:cNvSpPr txBox="1">
            <a:spLocks noRot="1" noChangeArrowheads="1"/>
          </p:cNvSpPr>
          <p:nvPr/>
        </p:nvSpPr>
        <p:spPr>
          <a:xfrm>
            <a:off x="452162" y="239162"/>
            <a:ext cx="9844777" cy="784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chemeClr val="hlink"/>
              </a:buClr>
              <a:buSzPct val="70000"/>
              <a:buFont typeface="Wingdings" panose="05000000000000000000" pitchFamily="2" charset="2"/>
              <a:buChar char="n"/>
            </a:pPr>
            <a:r>
              <a:rPr lang="en-US" altLang="zh-CN" sz="3600" b="1" dirty="0">
                <a:latin typeface="隶书" panose="02010509060101010101" pitchFamily="49" charset="-122"/>
                <a:ea typeface="隶书" panose="02010509060101010101" pitchFamily="49" charset="-122"/>
              </a:rPr>
              <a:t> </a:t>
            </a:r>
            <a:r>
              <a:rPr lang="zh-CN" altLang="en-US" sz="3600" b="1" dirty="0">
                <a:latin typeface="隶书" panose="02010509060101010101" pitchFamily="49" charset="-122"/>
                <a:ea typeface="隶书" panose="02010509060101010101" pitchFamily="49" charset="-122"/>
              </a:rPr>
              <a:t>流动相中添加对离子</a:t>
            </a:r>
            <a:r>
              <a:rPr lang="en-US" altLang="zh-CN" sz="3600" b="1" dirty="0">
                <a:latin typeface="隶书" panose="02010509060101010101" pitchFamily="49" charset="-122"/>
                <a:ea typeface="隶书" panose="02010509060101010101" pitchFamily="49" charset="-122"/>
              </a:rPr>
              <a:t>——</a:t>
            </a:r>
            <a:r>
              <a:rPr lang="zh-CN" altLang="en-US" sz="3600" b="1" dirty="0">
                <a:solidFill>
                  <a:srgbClr val="FF0000"/>
                </a:solidFill>
                <a:latin typeface="隶书" panose="02010509060101010101" pitchFamily="49" charset="-122"/>
                <a:ea typeface="隶书" panose="02010509060101010101" pitchFamily="49" charset="-122"/>
              </a:rPr>
              <a:t>离子对色谱法</a:t>
            </a:r>
          </a:p>
        </p:txBody>
      </p:sp>
      <p:pic>
        <p:nvPicPr>
          <p:cNvPr id="8" name="Picture 2">
            <a:extLst>
              <a:ext uri="{FF2B5EF4-FFF2-40B4-BE49-F238E27FC236}">
                <a16:creationId xmlns:a16="http://schemas.microsoft.com/office/drawing/2014/main" id="{F97D9B78-2EF2-4D15-B491-FECD22607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43103" y="2790707"/>
            <a:ext cx="4121246" cy="3010786"/>
          </a:xfrm>
          <a:prstGeom prst="rect">
            <a:avLst/>
          </a:prstGeom>
          <a:noFill/>
        </p:spPr>
      </p:pic>
      <p:pic>
        <p:nvPicPr>
          <p:cNvPr id="9" name="图片 8">
            <a:extLst>
              <a:ext uri="{FF2B5EF4-FFF2-40B4-BE49-F238E27FC236}">
                <a16:creationId xmlns:a16="http://schemas.microsoft.com/office/drawing/2014/main" id="{3096DB76-3139-4B37-BF94-466DA8EFC68B}"/>
              </a:ext>
            </a:extLst>
          </p:cNvPr>
          <p:cNvPicPr/>
          <p:nvPr/>
        </p:nvPicPr>
        <p:blipFill>
          <a:blip r:embed="rId4"/>
          <a:srcRect l="2145" r="4583" b="4208"/>
          <a:stretch>
            <a:fillRect/>
          </a:stretch>
        </p:blipFill>
        <p:spPr>
          <a:xfrm>
            <a:off x="452162" y="2836975"/>
            <a:ext cx="6187177" cy="2883244"/>
          </a:xfrm>
          <a:prstGeom prst="rect">
            <a:avLst/>
          </a:prstGeom>
          <a:noFill/>
          <a:ln>
            <a:noFill/>
          </a:ln>
        </p:spPr>
      </p:pic>
      <p:sp>
        <p:nvSpPr>
          <p:cNvPr id="10" name="矩形 9">
            <a:extLst>
              <a:ext uri="{FF2B5EF4-FFF2-40B4-BE49-F238E27FC236}">
                <a16:creationId xmlns:a16="http://schemas.microsoft.com/office/drawing/2014/main" id="{EB3DE2F4-BDB6-40FB-A6E1-B77B40CDC10D}"/>
              </a:ext>
            </a:extLst>
          </p:cNvPr>
          <p:cNvSpPr/>
          <p:nvPr/>
        </p:nvSpPr>
        <p:spPr>
          <a:xfrm>
            <a:off x="5844209" y="3239957"/>
            <a:ext cx="132521" cy="17836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YMCJ">
            <a:extLst>
              <a:ext uri="{FF2B5EF4-FFF2-40B4-BE49-F238E27FC236}">
                <a16:creationId xmlns:a16="http://schemas.microsoft.com/office/drawing/2014/main" id="{6B804B85-A2D8-411D-8356-CC74FEE5193D}"/>
              </a:ext>
            </a:extLst>
          </p:cNvPr>
          <p:cNvPicPr/>
          <p:nvPr/>
        </p:nvPicPr>
        <p:blipFill>
          <a:blip r:embed="rId5"/>
          <a:stretch>
            <a:fillRect/>
          </a:stretch>
        </p:blipFill>
        <p:spPr>
          <a:xfrm>
            <a:off x="4170189" y="2899922"/>
            <a:ext cx="1550505" cy="713744"/>
          </a:xfrm>
          <a:prstGeom prst="rect">
            <a:avLst/>
          </a:prstGeom>
        </p:spPr>
      </p:pic>
      <p:sp>
        <p:nvSpPr>
          <p:cNvPr id="13" name="矩形 12">
            <a:extLst>
              <a:ext uri="{FF2B5EF4-FFF2-40B4-BE49-F238E27FC236}">
                <a16:creationId xmlns:a16="http://schemas.microsoft.com/office/drawing/2014/main" id="{FE423267-A38A-43C1-A568-6AA4030F6046}"/>
              </a:ext>
            </a:extLst>
          </p:cNvPr>
          <p:cNvSpPr/>
          <p:nvPr/>
        </p:nvSpPr>
        <p:spPr>
          <a:xfrm>
            <a:off x="632840" y="5981456"/>
            <a:ext cx="9240030" cy="461665"/>
          </a:xfrm>
          <a:prstGeom prst="rect">
            <a:avLst/>
          </a:prstGeom>
        </p:spPr>
        <p:txBody>
          <a:bodyPr wrap="none">
            <a:spAutoFit/>
          </a:bodyPr>
          <a:lstStyle/>
          <a:p>
            <a:r>
              <a:rPr lang="zh-CN" altLang="en-US" sz="2400" dirty="0">
                <a:solidFill>
                  <a:srgbClr val="FF0000"/>
                </a:solidFill>
              </a:rPr>
              <a:t>益母草提取物的离子对色谱图（</a:t>
            </a:r>
            <a:r>
              <a:rPr lang="en-US" altLang="zh-CN" sz="2400" dirty="0">
                <a:solidFill>
                  <a:srgbClr val="FF0000"/>
                </a:solidFill>
              </a:rPr>
              <a:t>0.1%</a:t>
            </a:r>
            <a:r>
              <a:rPr lang="zh-CN" altLang="zh-CN" sz="2400" dirty="0">
                <a:solidFill>
                  <a:srgbClr val="FF0000"/>
                </a:solidFill>
              </a:rPr>
              <a:t>磷酸</a:t>
            </a:r>
            <a:r>
              <a:rPr lang="en-US" altLang="zh-CN" sz="2400" dirty="0">
                <a:solidFill>
                  <a:srgbClr val="FF0000"/>
                </a:solidFill>
              </a:rPr>
              <a:t>/0.2%</a:t>
            </a:r>
            <a:r>
              <a:rPr lang="zh-CN" altLang="zh-CN" sz="2400" dirty="0">
                <a:solidFill>
                  <a:srgbClr val="FF0000"/>
                </a:solidFill>
              </a:rPr>
              <a:t>辛烷磺酸钠水</a:t>
            </a:r>
            <a:r>
              <a:rPr lang="en-US" altLang="zh-CN" sz="2400" dirty="0">
                <a:solidFill>
                  <a:srgbClr val="FF0000"/>
                </a:solidFill>
              </a:rPr>
              <a:t>-</a:t>
            </a:r>
            <a:r>
              <a:rPr lang="zh-CN" altLang="zh-CN" sz="2400" dirty="0">
                <a:solidFill>
                  <a:srgbClr val="FF0000"/>
                </a:solidFill>
              </a:rPr>
              <a:t>甲醇</a:t>
            </a:r>
            <a:r>
              <a:rPr lang="zh-CN" altLang="en-US" sz="2400" dirty="0">
                <a:solidFill>
                  <a:srgbClr val="FF0000"/>
                </a:solidFill>
              </a:rPr>
              <a:t>）</a:t>
            </a:r>
          </a:p>
        </p:txBody>
      </p:sp>
    </p:spTree>
    <p:custDataLst>
      <p:tags r:id="rId1"/>
    </p:custDataLst>
    <p:extLst>
      <p:ext uri="{BB962C8B-B14F-4D97-AF65-F5344CB8AC3E}">
        <p14:creationId xmlns:p14="http://schemas.microsoft.com/office/powerpoint/2010/main" val="1064719365"/>
      </p:ext>
    </p:extLst>
  </p:cSld>
  <p:clrMapOvr>
    <a:masterClrMapping/>
  </p:clrMapOvr>
  <mc:AlternateContent xmlns:mc="http://schemas.openxmlformats.org/markup-compatibility/2006" xmlns:p14="http://schemas.microsoft.com/office/powerpoint/2010/main">
    <mc:Choice Requires="p14">
      <p:transition spd="slow" p14:dur="2000" advTm="137244"/>
    </mc:Choice>
    <mc:Fallback xmlns="">
      <p:transition spd="slow" advTm="1372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ou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 grpId="0" autoUpdateAnimBg="0"/>
      <p:bldP spid="10"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a:extLst>
              <a:ext uri="{FF2B5EF4-FFF2-40B4-BE49-F238E27FC236}">
                <a16:creationId xmlns:a16="http://schemas.microsoft.com/office/drawing/2014/main" id="{37C713AA-8D3C-4249-87AF-46B22094BEB4}"/>
              </a:ext>
            </a:extLst>
          </p:cNvPr>
          <p:cNvSpPr>
            <a:spLocks noGrp="1" noRot="1" noChangeArrowheads="1"/>
          </p:cNvSpPr>
          <p:nvPr>
            <p:ph type="body" idx="4294967295"/>
          </p:nvPr>
        </p:nvSpPr>
        <p:spPr>
          <a:xfrm>
            <a:off x="1099931" y="860150"/>
            <a:ext cx="10217426" cy="3833813"/>
          </a:xfrm>
        </p:spPr>
        <p:txBody>
          <a:bodyPr>
            <a:noAutofit/>
          </a:bodyPr>
          <a:lstStyle/>
          <a:p>
            <a:pPr algn="just" eaLnBrk="1" hangingPunct="1">
              <a:lnSpc>
                <a:spcPct val="130000"/>
              </a:lnSpc>
            </a:pPr>
            <a:r>
              <a:rPr lang="zh-CN" altLang="en-US" b="1" dirty="0">
                <a:solidFill>
                  <a:schemeClr val="hlink"/>
                </a:solidFill>
                <a:latin typeface="等线 Light" panose="02010600030101010101" pitchFamily="2" charset="-122"/>
                <a:ea typeface="等线 Light" panose="02010600030101010101" pitchFamily="2" charset="-122"/>
              </a:rPr>
              <a:t>固定相：</a:t>
            </a:r>
            <a:r>
              <a:rPr lang="zh-CN" altLang="en-US" b="1" dirty="0">
                <a:latin typeface="等线 Light" panose="02010600030101010101" pitchFamily="2" charset="-122"/>
                <a:ea typeface="等线 Light" panose="02010600030101010101" pitchFamily="2" charset="-122"/>
              </a:rPr>
              <a:t>多为</a:t>
            </a:r>
            <a:r>
              <a:rPr lang="en-US" altLang="zh-CN" b="1" dirty="0">
                <a:latin typeface="等线 Light" panose="02010600030101010101" pitchFamily="2" charset="-122"/>
                <a:ea typeface="等线 Light" panose="02010600030101010101" pitchFamily="2" charset="-122"/>
              </a:rPr>
              <a:t>C18,C8</a:t>
            </a:r>
            <a:r>
              <a:rPr lang="zh-CN" altLang="en-US" b="1" dirty="0">
                <a:latin typeface="等线 Light" panose="02010600030101010101" pitchFamily="2" charset="-122"/>
                <a:ea typeface="等线 Light" panose="02010600030101010101" pitchFamily="2" charset="-122"/>
              </a:rPr>
              <a:t>反相键合相</a:t>
            </a:r>
          </a:p>
          <a:p>
            <a:pPr algn="just" eaLnBrk="1" hangingPunct="1">
              <a:lnSpc>
                <a:spcPct val="130000"/>
              </a:lnSpc>
            </a:pPr>
            <a:r>
              <a:rPr lang="zh-CN" altLang="en-US" b="1" dirty="0">
                <a:solidFill>
                  <a:schemeClr val="hlink"/>
                </a:solidFill>
                <a:latin typeface="等线 Light" panose="02010600030101010101" pitchFamily="2" charset="-122"/>
                <a:ea typeface="等线 Light" panose="02010600030101010101" pitchFamily="2" charset="-122"/>
              </a:rPr>
              <a:t>流动相：</a:t>
            </a:r>
            <a:r>
              <a:rPr lang="zh-CN" altLang="en-US" b="1" dirty="0">
                <a:latin typeface="等线 Light" panose="02010600030101010101" pitchFamily="2" charset="-122"/>
                <a:ea typeface="等线 Light" panose="02010600030101010101" pitchFamily="2" charset="-122"/>
              </a:rPr>
              <a:t>以水为主的缓冲液</a:t>
            </a: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或水</a:t>
            </a: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甲醇、水</a:t>
            </a: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乙腈等混合溶剂</a:t>
            </a: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离子对试剂</a:t>
            </a:r>
          </a:p>
          <a:p>
            <a:pPr algn="just">
              <a:lnSpc>
                <a:spcPct val="130000"/>
              </a:lnSpc>
            </a:pPr>
            <a:r>
              <a:rPr lang="zh-CN" altLang="en-US" b="1" dirty="0">
                <a:solidFill>
                  <a:schemeClr val="hlink"/>
                </a:solidFill>
                <a:latin typeface="等线 Light" panose="02010600030101010101" pitchFamily="2" charset="-122"/>
                <a:ea typeface="等线 Light" panose="02010600030101010101" pitchFamily="2" charset="-122"/>
              </a:rPr>
              <a:t>离子对试剂</a:t>
            </a:r>
            <a:r>
              <a:rPr lang="zh-CN" altLang="en-US" b="1" dirty="0">
                <a:latin typeface="等线 Light" panose="02010600030101010101" pitchFamily="2" charset="-122"/>
                <a:ea typeface="等线 Light" panose="02010600030101010101" pitchFamily="2" charset="-122"/>
              </a:rPr>
              <a:t>：四丁基铵正离子、十六烷基三甲基铵正离子，</a:t>
            </a:r>
            <a:r>
              <a:rPr lang="en-US" altLang="zh-CN" b="1" dirty="0">
                <a:latin typeface="等线 Light" panose="02010600030101010101" pitchFamily="2" charset="-122"/>
                <a:ea typeface="等线 Light" panose="02010600030101010101" pitchFamily="2" charset="-122"/>
              </a:rPr>
              <a:t>ClO</a:t>
            </a:r>
            <a:r>
              <a:rPr lang="en-US" altLang="zh-CN" b="1" baseline="-30000" dirty="0">
                <a:latin typeface="等线 Light" panose="02010600030101010101" pitchFamily="2" charset="-122"/>
                <a:ea typeface="等线 Light" panose="02010600030101010101" pitchFamily="2" charset="-122"/>
              </a:rPr>
              <a:t>4</a:t>
            </a:r>
            <a:r>
              <a:rPr lang="en-US" altLang="zh-CN" b="1" baseline="30000"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，十二烷基磺酸根等</a:t>
            </a:r>
            <a:endParaRPr lang="en-US" altLang="zh-CN" b="1" dirty="0">
              <a:latin typeface="等线 Light" panose="02010600030101010101" pitchFamily="2" charset="-122"/>
              <a:ea typeface="等线 Light" panose="02010600030101010101" pitchFamily="2" charset="-122"/>
            </a:endParaRPr>
          </a:p>
          <a:p>
            <a:pPr algn="just">
              <a:lnSpc>
                <a:spcPct val="130000"/>
              </a:lnSpc>
            </a:pPr>
            <a:r>
              <a:rPr lang="zh-CN" altLang="en-US" dirty="0">
                <a:solidFill>
                  <a:srgbClr val="0070C0"/>
                </a:solidFill>
              </a:rPr>
              <a:t>对离子的浓度是控制反相离子对色谱溶质保留值的主要因素</a:t>
            </a:r>
          </a:p>
          <a:p>
            <a:pPr algn="just" eaLnBrk="1" hangingPunct="1">
              <a:lnSpc>
                <a:spcPct val="130000"/>
              </a:lnSpc>
            </a:pPr>
            <a:endParaRPr lang="zh-CN" altLang="en-US" b="1" dirty="0">
              <a:latin typeface="等线 Light" panose="02010600030101010101" pitchFamily="2" charset="-122"/>
              <a:ea typeface="等线 Light"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2309"/>
    </mc:Choice>
    <mc:Fallback xmlns="">
      <p:transition spd="slow" advTm="623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linds(horizontal)">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blinds(horizontal)">
                                      <p:cBhvr>
                                        <p:cTn id="12" dur="500"/>
                                        <p:tgtEl>
                                          <p:spTgt spid="264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blinds(horizontal)">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blinds(horizontal)">
                                      <p:cBhvr>
                                        <p:cTn id="22" dur="500"/>
                                        <p:tgtEl>
                                          <p:spTgt spid="264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CA89B40D-55FA-4D30-9D58-115AB50D5E1B}"/>
              </a:ext>
            </a:extLst>
          </p:cNvPr>
          <p:cNvGraphicFramePr>
            <a:graphicFrameLocks noChangeAspect="1"/>
          </p:cNvGraphicFramePr>
          <p:nvPr>
            <p:extLst>
              <p:ext uri="{D42A27DB-BD31-4B8C-83A1-F6EECF244321}">
                <p14:modId xmlns:p14="http://schemas.microsoft.com/office/powerpoint/2010/main" val="1979715382"/>
              </p:ext>
            </p:extLst>
          </p:nvPr>
        </p:nvGraphicFramePr>
        <p:xfrm>
          <a:off x="6771859" y="1606438"/>
          <a:ext cx="4837043" cy="3595355"/>
        </p:xfrm>
        <a:graphic>
          <a:graphicData uri="http://schemas.openxmlformats.org/presentationml/2006/ole">
            <mc:AlternateContent xmlns:mc="http://schemas.openxmlformats.org/markup-compatibility/2006">
              <mc:Choice xmlns:v="urn:schemas-microsoft-com:vml" Requires="v">
                <p:oleObj spid="_x0000_s2071" name="Image" r:id="rId4" imgW="3225240" imgH="4710960" progId="Photoshop.Image.13">
                  <p:embed/>
                </p:oleObj>
              </mc:Choice>
              <mc:Fallback>
                <p:oleObj name="Image" r:id="rId4" imgW="3225240" imgH="4710960" progId="Photoshop.Image.13">
                  <p:embed/>
                  <p:pic>
                    <p:nvPicPr>
                      <p:cNvPr id="0" name=""/>
                      <p:cNvPicPr/>
                      <p:nvPr/>
                    </p:nvPicPr>
                    <p:blipFill>
                      <a:blip r:embed="rId5"/>
                      <a:stretch>
                        <a:fillRect/>
                      </a:stretch>
                    </p:blipFill>
                    <p:spPr>
                      <a:xfrm>
                        <a:off x="6771859" y="1606438"/>
                        <a:ext cx="4837043" cy="3595355"/>
                      </a:xfrm>
                      <a:prstGeom prst="rect">
                        <a:avLst/>
                      </a:prstGeom>
                    </p:spPr>
                  </p:pic>
                </p:oleObj>
              </mc:Fallback>
            </mc:AlternateContent>
          </a:graphicData>
        </a:graphic>
      </p:graphicFrame>
      <p:sp>
        <p:nvSpPr>
          <p:cNvPr id="246786" name="Rectangle 2">
            <a:extLst>
              <a:ext uri="{FF2B5EF4-FFF2-40B4-BE49-F238E27FC236}">
                <a16:creationId xmlns:a16="http://schemas.microsoft.com/office/drawing/2014/main" id="{FE905368-E4D3-4BBC-8EA4-42C7EE06F61E}"/>
              </a:ext>
            </a:extLst>
          </p:cNvPr>
          <p:cNvSpPr>
            <a:spLocks noGrp="1" noRot="1" noChangeArrowheads="1"/>
          </p:cNvSpPr>
          <p:nvPr>
            <p:ph type="title" idx="4294967295"/>
          </p:nvPr>
        </p:nvSpPr>
        <p:spPr>
          <a:xfrm>
            <a:off x="593932" y="204774"/>
            <a:ext cx="9610242" cy="1143000"/>
          </a:xfrm>
        </p:spPr>
        <p:txBody>
          <a:bodyPr>
            <a:normAutofit/>
          </a:bodyPr>
          <a:lstStyle/>
          <a:p>
            <a:pPr eaLnBrk="1" hangingPunct="1"/>
            <a:r>
              <a:rPr lang="en-US" altLang="zh-CN" sz="4000" b="1" dirty="0">
                <a:solidFill>
                  <a:srgbClr val="0070C0"/>
                </a:solidFill>
                <a:latin typeface="隶书" panose="02010509060101010101" pitchFamily="49" charset="-122"/>
                <a:ea typeface="隶书" panose="02010509060101010101" pitchFamily="49" charset="-122"/>
              </a:rPr>
              <a:t>1.  </a:t>
            </a:r>
            <a:r>
              <a:rPr lang="zh-CN" altLang="en-US" sz="4000" b="1" dirty="0">
                <a:solidFill>
                  <a:srgbClr val="0070C0"/>
                </a:solidFill>
                <a:latin typeface="隶书" panose="02010509060101010101" pitchFamily="49" charset="-122"/>
                <a:ea typeface="隶书" panose="02010509060101010101" pitchFamily="49" charset="-122"/>
              </a:rPr>
              <a:t>化学键合相色谱法和离子对色谱法</a:t>
            </a:r>
          </a:p>
        </p:txBody>
      </p:sp>
      <p:sp>
        <p:nvSpPr>
          <p:cNvPr id="246787" name="Rectangle 3">
            <a:extLst>
              <a:ext uri="{FF2B5EF4-FFF2-40B4-BE49-F238E27FC236}">
                <a16:creationId xmlns:a16="http://schemas.microsoft.com/office/drawing/2014/main" id="{51683C67-11FF-4FF5-AD0F-14FE28CAFED9}"/>
              </a:ext>
            </a:extLst>
          </p:cNvPr>
          <p:cNvSpPr>
            <a:spLocks noGrp="1" noRot="1" noChangeArrowheads="1"/>
          </p:cNvSpPr>
          <p:nvPr>
            <p:ph type="body" idx="4294967295"/>
          </p:nvPr>
        </p:nvSpPr>
        <p:spPr>
          <a:xfrm>
            <a:off x="1367975" y="1363047"/>
            <a:ext cx="5078673" cy="4894607"/>
          </a:xfrm>
        </p:spPr>
        <p:txBody>
          <a:bodyPr>
            <a:normAutofit/>
          </a:bodyPr>
          <a:lstStyle/>
          <a:p>
            <a:pPr algn="just" eaLnBrk="1" hangingPunct="1">
              <a:lnSpc>
                <a:spcPct val="150000"/>
              </a:lnSpc>
              <a:buFont typeface="Wingdings" panose="05000000000000000000" pitchFamily="2" charset="2"/>
              <a:buNone/>
            </a:pPr>
            <a:r>
              <a:rPr lang="zh-CN" altLang="en-US" sz="3200" dirty="0">
                <a:solidFill>
                  <a:srgbClr val="FF0000"/>
                </a:solidFill>
                <a:latin typeface="隶书" panose="02010509060101010101" pitchFamily="49" charset="-122"/>
                <a:ea typeface="隶书" panose="02010509060101010101" pitchFamily="49" charset="-122"/>
              </a:rPr>
              <a:t>（</a:t>
            </a:r>
            <a:r>
              <a:rPr lang="en-US" altLang="zh-CN" sz="3200" dirty="0">
                <a:solidFill>
                  <a:srgbClr val="FF0000"/>
                </a:solidFill>
                <a:latin typeface="隶书" panose="02010509060101010101" pitchFamily="49" charset="-122"/>
                <a:ea typeface="隶书" panose="02010509060101010101" pitchFamily="49" charset="-122"/>
              </a:rPr>
              <a:t>1</a:t>
            </a:r>
            <a:r>
              <a:rPr lang="zh-CN" altLang="en-US" sz="3200" dirty="0">
                <a:solidFill>
                  <a:srgbClr val="FF0000"/>
                </a:solidFill>
                <a:latin typeface="隶书" panose="02010509060101010101" pitchFamily="49" charset="-122"/>
                <a:ea typeface="隶书" panose="02010509060101010101" pitchFamily="49" charset="-122"/>
              </a:rPr>
              <a:t>）分离机理</a:t>
            </a:r>
          </a:p>
          <a:p>
            <a:pPr algn="just" eaLnBrk="1" hangingPunct="1">
              <a:lnSpc>
                <a:spcPct val="150000"/>
              </a:lnSpc>
            </a:pPr>
            <a:r>
              <a:rPr lang="zh-CN" altLang="en-US" sz="2600" dirty="0">
                <a:latin typeface="楷体_GB2312" pitchFamily="1" charset="-122"/>
                <a:ea typeface="楷体_GB2312" pitchFamily="1" charset="-122"/>
              </a:rPr>
              <a:t>采用化学键合固定相</a:t>
            </a:r>
            <a:endParaRPr lang="en-US" altLang="zh-CN" sz="2600" dirty="0">
              <a:latin typeface="楷体_GB2312" pitchFamily="1" charset="-122"/>
              <a:ea typeface="楷体_GB2312" pitchFamily="1" charset="-122"/>
            </a:endParaRPr>
          </a:p>
          <a:p>
            <a:pPr algn="just" eaLnBrk="1" hangingPunct="1">
              <a:lnSpc>
                <a:spcPct val="150000"/>
              </a:lnSpc>
            </a:pPr>
            <a:r>
              <a:rPr lang="zh-CN" altLang="en-US" sz="2600" dirty="0">
                <a:latin typeface="楷体_GB2312" pitchFamily="1" charset="-122"/>
                <a:ea typeface="楷体_GB2312" pitchFamily="1" charset="-122"/>
              </a:rPr>
              <a:t>分成两大类</a:t>
            </a:r>
            <a:endParaRPr lang="en-US" altLang="zh-CN" sz="2600" dirty="0">
              <a:latin typeface="楷体_GB2312" pitchFamily="1" charset="-122"/>
              <a:ea typeface="楷体_GB2312" pitchFamily="1" charset="-122"/>
            </a:endParaRPr>
          </a:p>
          <a:p>
            <a:pPr lvl="1" algn="just">
              <a:lnSpc>
                <a:spcPct val="150000"/>
              </a:lnSpc>
            </a:pPr>
            <a:r>
              <a:rPr lang="zh-CN" altLang="en-US" dirty="0">
                <a:solidFill>
                  <a:schemeClr val="hlink"/>
                </a:solidFill>
                <a:latin typeface="楷体_GB2312" pitchFamily="1" charset="-122"/>
                <a:ea typeface="楷体_GB2312" pitchFamily="1" charset="-122"/>
              </a:rPr>
              <a:t>正相键合相色谱法</a:t>
            </a:r>
            <a:r>
              <a:rPr lang="zh-CN" altLang="en-US" dirty="0">
                <a:latin typeface="楷体_GB2312" pitchFamily="1" charset="-122"/>
                <a:ea typeface="楷体_GB2312" pitchFamily="1" charset="-122"/>
              </a:rPr>
              <a:t>：固定相的极性</a:t>
            </a:r>
            <a:r>
              <a:rPr lang="zh-CN" altLang="en-US" dirty="0">
                <a:solidFill>
                  <a:srgbClr val="FF0000"/>
                </a:solidFill>
                <a:latin typeface="楷体_GB2312" pitchFamily="1" charset="-122"/>
                <a:ea typeface="楷体_GB2312" pitchFamily="1" charset="-122"/>
              </a:rPr>
              <a:t>大于</a:t>
            </a:r>
            <a:r>
              <a:rPr lang="zh-CN" altLang="en-US" dirty="0">
                <a:latin typeface="楷体_GB2312" pitchFamily="1" charset="-122"/>
                <a:ea typeface="楷体_GB2312" pitchFamily="1" charset="-122"/>
              </a:rPr>
              <a:t>流动相的极性，</a:t>
            </a:r>
            <a:r>
              <a:rPr lang="zh-CN" altLang="en-US" dirty="0">
                <a:solidFill>
                  <a:schemeClr val="hlink"/>
                </a:solidFill>
                <a:latin typeface="楷体_GB2312" pitchFamily="1" charset="-122"/>
                <a:ea typeface="楷体_GB2312" pitchFamily="1" charset="-122"/>
              </a:rPr>
              <a:t>适用于分离油溶性化合物。</a:t>
            </a:r>
          </a:p>
          <a:p>
            <a:pPr lvl="1" algn="just">
              <a:lnSpc>
                <a:spcPct val="150000"/>
              </a:lnSpc>
              <a:buFont typeface="Wingdings" panose="05000000000000000000" pitchFamily="2" charset="2"/>
              <a:buNone/>
            </a:pPr>
            <a:r>
              <a:rPr lang="zh-CN" altLang="en-US" dirty="0">
                <a:latin typeface="楷体_GB2312" pitchFamily="1" charset="-122"/>
                <a:ea typeface="楷体_GB2312" pitchFamily="1" charset="-122"/>
              </a:rPr>
              <a:t>  分离机理：分配机理</a:t>
            </a:r>
            <a:endParaRPr lang="en-US" altLang="zh-CN" dirty="0">
              <a:latin typeface="楷体_GB2312" pitchFamily="1" charset="-122"/>
              <a:ea typeface="楷体_GB2312" pitchFamily="1" charset="-122"/>
            </a:endParaRPr>
          </a:p>
          <a:p>
            <a:pPr algn="just" eaLnBrk="1" hangingPunct="1">
              <a:lnSpc>
                <a:spcPct val="150000"/>
              </a:lnSpc>
              <a:buFont typeface="Wingdings" panose="05000000000000000000" pitchFamily="2" charset="2"/>
              <a:buNone/>
            </a:pPr>
            <a:endParaRPr lang="en-US" altLang="zh-CN" sz="2600" dirty="0">
              <a:latin typeface="楷体_GB2312" pitchFamily="1" charset="-122"/>
              <a:ea typeface="楷体_GB2312" pitchFamily="1" charset="-122"/>
            </a:endParaRPr>
          </a:p>
          <a:p>
            <a:pPr algn="just" eaLnBrk="1" hangingPunct="1">
              <a:lnSpc>
                <a:spcPct val="150000"/>
              </a:lnSpc>
              <a:buFont typeface="Wingdings" panose="05000000000000000000" pitchFamily="2" charset="2"/>
              <a:buNone/>
            </a:pPr>
            <a:endParaRPr lang="zh-CN" altLang="en-US" sz="1000" dirty="0">
              <a:latin typeface="楷体_GB2312" pitchFamily="1" charset="-122"/>
              <a:ea typeface="楷体_GB2312" pitchFamily="1" charset="-122"/>
            </a:endParaRPr>
          </a:p>
        </p:txBody>
      </p:sp>
      <p:sp>
        <p:nvSpPr>
          <p:cNvPr id="242692" name="Rectangle 4">
            <a:extLst>
              <a:ext uri="{FF2B5EF4-FFF2-40B4-BE49-F238E27FC236}">
                <a16:creationId xmlns:a16="http://schemas.microsoft.com/office/drawing/2014/main" id="{5F524D89-6CC9-48DD-B8B6-D84B15E63A00}"/>
              </a:ext>
            </a:extLst>
          </p:cNvPr>
          <p:cNvSpPr>
            <a:spLocks noChangeArrowheads="1"/>
          </p:cNvSpPr>
          <p:nvPr/>
        </p:nvSpPr>
        <p:spPr bwMode="auto">
          <a:xfrm>
            <a:off x="5262563" y="32194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 name="文本框 4">
            <a:extLst>
              <a:ext uri="{FF2B5EF4-FFF2-40B4-BE49-F238E27FC236}">
                <a16:creationId xmlns:a16="http://schemas.microsoft.com/office/drawing/2014/main" id="{8BEB7BE0-25D5-4CF1-88F3-081AEAC3179F}"/>
              </a:ext>
            </a:extLst>
          </p:cNvPr>
          <p:cNvSpPr txBox="1"/>
          <p:nvPr/>
        </p:nvSpPr>
        <p:spPr>
          <a:xfrm>
            <a:off x="8165754" y="1822567"/>
            <a:ext cx="862841" cy="369332"/>
          </a:xfrm>
          <a:prstGeom prst="rect">
            <a:avLst/>
          </a:prstGeom>
          <a:noFill/>
        </p:spPr>
        <p:txBody>
          <a:bodyPr wrap="square" rtlCol="0">
            <a:spAutoFit/>
          </a:bodyPr>
          <a:lstStyle/>
          <a:p>
            <a:r>
              <a:rPr lang="zh-CN" altLang="en-US" dirty="0">
                <a:solidFill>
                  <a:srgbClr val="FF0000"/>
                </a:solidFill>
              </a:rPr>
              <a:t>烷烃</a:t>
            </a:r>
          </a:p>
        </p:txBody>
      </p:sp>
      <p:sp>
        <p:nvSpPr>
          <p:cNvPr id="11" name="文本框 10">
            <a:extLst>
              <a:ext uri="{FF2B5EF4-FFF2-40B4-BE49-F238E27FC236}">
                <a16:creationId xmlns:a16="http://schemas.microsoft.com/office/drawing/2014/main" id="{143537F6-01C2-45E7-832F-6C0E1DCB615B}"/>
              </a:ext>
            </a:extLst>
          </p:cNvPr>
          <p:cNvSpPr txBox="1"/>
          <p:nvPr/>
        </p:nvSpPr>
        <p:spPr>
          <a:xfrm>
            <a:off x="8619813" y="3810351"/>
            <a:ext cx="862841" cy="369332"/>
          </a:xfrm>
          <a:prstGeom prst="rect">
            <a:avLst/>
          </a:prstGeom>
          <a:noFill/>
        </p:spPr>
        <p:txBody>
          <a:bodyPr wrap="square" rtlCol="0">
            <a:spAutoFit/>
          </a:bodyPr>
          <a:lstStyle/>
          <a:p>
            <a:r>
              <a:rPr lang="zh-CN" altLang="en-US" dirty="0">
                <a:solidFill>
                  <a:srgbClr val="FF0000"/>
                </a:solidFill>
              </a:rPr>
              <a:t>芳烃</a:t>
            </a:r>
          </a:p>
        </p:txBody>
      </p:sp>
      <p:sp>
        <p:nvSpPr>
          <p:cNvPr id="12" name="文本框 11">
            <a:extLst>
              <a:ext uri="{FF2B5EF4-FFF2-40B4-BE49-F238E27FC236}">
                <a16:creationId xmlns:a16="http://schemas.microsoft.com/office/drawing/2014/main" id="{11EA7CB2-D8C1-4548-8DEE-2B2244554E67}"/>
              </a:ext>
            </a:extLst>
          </p:cNvPr>
          <p:cNvSpPr txBox="1"/>
          <p:nvPr/>
        </p:nvSpPr>
        <p:spPr>
          <a:xfrm>
            <a:off x="10560531" y="3781848"/>
            <a:ext cx="862841" cy="369332"/>
          </a:xfrm>
          <a:prstGeom prst="rect">
            <a:avLst/>
          </a:prstGeom>
          <a:noFill/>
        </p:spPr>
        <p:txBody>
          <a:bodyPr wrap="square" rtlCol="0">
            <a:spAutoFit/>
          </a:bodyPr>
          <a:lstStyle/>
          <a:p>
            <a:r>
              <a:rPr lang="zh-CN" altLang="en-US" dirty="0">
                <a:solidFill>
                  <a:srgbClr val="FF0000"/>
                </a:solidFill>
              </a:rPr>
              <a:t>胶质</a:t>
            </a:r>
          </a:p>
        </p:txBody>
      </p:sp>
      <p:sp>
        <p:nvSpPr>
          <p:cNvPr id="7" name="文本框 6">
            <a:extLst>
              <a:ext uri="{FF2B5EF4-FFF2-40B4-BE49-F238E27FC236}">
                <a16:creationId xmlns:a16="http://schemas.microsoft.com/office/drawing/2014/main" id="{3EA83702-6AD2-489F-868D-739B66DF94AA}"/>
              </a:ext>
            </a:extLst>
          </p:cNvPr>
          <p:cNvSpPr txBox="1"/>
          <p:nvPr/>
        </p:nvSpPr>
        <p:spPr>
          <a:xfrm>
            <a:off x="7370625" y="5490882"/>
            <a:ext cx="2981739" cy="461665"/>
          </a:xfrm>
          <a:prstGeom prst="rect">
            <a:avLst/>
          </a:prstGeom>
          <a:noFill/>
        </p:spPr>
        <p:txBody>
          <a:bodyPr wrap="square" rtlCol="0">
            <a:spAutoFit/>
          </a:bodyPr>
          <a:lstStyle/>
          <a:p>
            <a:r>
              <a:rPr lang="zh-CN" altLang="en-US" sz="2400" dirty="0">
                <a:solidFill>
                  <a:srgbClr val="FF0000"/>
                </a:solidFill>
              </a:rPr>
              <a:t>石油的族分离</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24912"/>
    </mc:Choice>
    <mc:Fallback xmlns="">
      <p:transition spd="slow" advTm="12491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blinds(horizontal)">
                                      <p:cBhvr>
                                        <p:cTn id="7" dur="500"/>
                                        <p:tgtEl>
                                          <p:spTgt spid="246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6787">
                                            <p:txEl>
                                              <p:pRg st="0" end="0"/>
                                            </p:txEl>
                                          </p:spTgt>
                                        </p:tgtEl>
                                        <p:attrNameLst>
                                          <p:attrName>style.visibility</p:attrName>
                                        </p:attrNameLst>
                                      </p:cBhvr>
                                      <p:to>
                                        <p:strVal val="visible"/>
                                      </p:to>
                                    </p:set>
                                    <p:animEffect transition="in" filter="blinds(horizontal)">
                                      <p:cBhvr>
                                        <p:cTn id="12" dur="500"/>
                                        <p:tgtEl>
                                          <p:spTgt spid="2467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6787">
                                            <p:txEl>
                                              <p:pRg st="1" end="1"/>
                                            </p:txEl>
                                          </p:spTgt>
                                        </p:tgtEl>
                                        <p:attrNameLst>
                                          <p:attrName>style.visibility</p:attrName>
                                        </p:attrNameLst>
                                      </p:cBhvr>
                                      <p:to>
                                        <p:strVal val="visible"/>
                                      </p:to>
                                    </p:set>
                                    <p:animEffect transition="in" filter="blinds(horizontal)">
                                      <p:cBhvr>
                                        <p:cTn id="17" dur="500"/>
                                        <p:tgtEl>
                                          <p:spTgt spid="2467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787">
                                            <p:txEl>
                                              <p:pRg st="2" end="2"/>
                                            </p:txEl>
                                          </p:spTgt>
                                        </p:tgtEl>
                                        <p:attrNameLst>
                                          <p:attrName>style.visibility</p:attrName>
                                        </p:attrNameLst>
                                      </p:cBhvr>
                                      <p:to>
                                        <p:strVal val="visible"/>
                                      </p:to>
                                    </p:set>
                                    <p:animEffect transition="in" filter="blinds(horizontal)">
                                      <p:cBhvr>
                                        <p:cTn id="22" dur="500"/>
                                        <p:tgtEl>
                                          <p:spTgt spid="246787">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6787">
                                            <p:txEl>
                                              <p:pRg st="3" end="3"/>
                                            </p:txEl>
                                          </p:spTgt>
                                        </p:tgtEl>
                                        <p:attrNameLst>
                                          <p:attrName>style.visibility</p:attrName>
                                        </p:attrNameLst>
                                      </p:cBhvr>
                                      <p:to>
                                        <p:strVal val="visible"/>
                                      </p:to>
                                    </p:set>
                                    <p:animEffect transition="in" filter="blinds(horizontal)">
                                      <p:cBhvr>
                                        <p:cTn id="25" dur="500"/>
                                        <p:tgtEl>
                                          <p:spTgt spid="246787">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6787">
                                            <p:txEl>
                                              <p:pRg st="4" end="4"/>
                                            </p:txEl>
                                          </p:spTgt>
                                        </p:tgtEl>
                                        <p:attrNameLst>
                                          <p:attrName>style.visibility</p:attrName>
                                        </p:attrNameLst>
                                      </p:cBhvr>
                                      <p:to>
                                        <p:strVal val="visible"/>
                                      </p:to>
                                    </p:set>
                                    <p:animEffect transition="in" filter="blinds(horizontal)">
                                      <p:cBhvr>
                                        <p:cTn id="28" dur="500"/>
                                        <p:tgtEl>
                                          <p:spTgt spid="24678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build="p" autoUpdateAnimBg="0"/>
      <p:bldP spid="5" grpId="0"/>
      <p:bldP spid="11" grpId="0"/>
      <p:bldP spid="1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1B9A535A-D41C-4169-97ED-1FDE06180B73}"/>
              </a:ext>
            </a:extLst>
          </p:cNvPr>
          <p:cNvSpPr>
            <a:spLocks noGrp="1" noRot="1" noChangeArrowheads="1"/>
          </p:cNvSpPr>
          <p:nvPr>
            <p:ph type="body" sz="half" idx="4294967295"/>
          </p:nvPr>
        </p:nvSpPr>
        <p:spPr>
          <a:xfrm>
            <a:off x="960782" y="2332037"/>
            <a:ext cx="5678556" cy="4525963"/>
          </a:xfrm>
        </p:spPr>
        <p:txBody>
          <a:bodyPr>
            <a:normAutofit/>
          </a:bodyPr>
          <a:lstStyle/>
          <a:p>
            <a:pPr algn="just" eaLnBrk="1" hangingPunct="1">
              <a:buFont typeface="Wingdings" panose="05000000000000000000" pitchFamily="2" charset="2"/>
              <a:buNone/>
            </a:pPr>
            <a:r>
              <a:rPr lang="en-US" altLang="zh-CN" sz="3200" dirty="0">
                <a:solidFill>
                  <a:srgbClr val="FF0000"/>
                </a:solidFill>
                <a:latin typeface="隶书" panose="02010509060101010101" pitchFamily="49" charset="-122"/>
                <a:ea typeface="隶书" panose="02010509060101010101" pitchFamily="49" charset="-122"/>
              </a:rPr>
              <a:t> </a:t>
            </a:r>
            <a:r>
              <a:rPr lang="zh-CN" altLang="zh-CN" sz="3200" dirty="0">
                <a:solidFill>
                  <a:srgbClr val="FF0000"/>
                </a:solidFill>
                <a:latin typeface="隶书" panose="02010509060101010101" pitchFamily="49" charset="-122"/>
                <a:ea typeface="隶书" panose="02010509060101010101" pitchFamily="49" charset="-122"/>
              </a:rPr>
              <a:t>疏溶剂机理：</a:t>
            </a:r>
          </a:p>
          <a:p>
            <a:pPr algn="just" eaLnBrk="1" hangingPunct="1">
              <a:lnSpc>
                <a:spcPct val="120000"/>
              </a:lnSpc>
              <a:buFont typeface="Wingdings" panose="05000000000000000000" pitchFamily="2" charset="2"/>
              <a:buNone/>
            </a:pPr>
            <a:r>
              <a:rPr lang="zh-CN" altLang="zh-CN" sz="2400" dirty="0">
                <a:latin typeface="楷体_GB2312" pitchFamily="1" charset="-122"/>
                <a:ea typeface="楷体_GB2312" pitchFamily="1" charset="-122"/>
              </a:rPr>
              <a:t> </a:t>
            </a:r>
            <a:r>
              <a:rPr lang="en-US" altLang="zh-CN" sz="2400" dirty="0">
                <a:latin typeface="楷体_GB2312" pitchFamily="1" charset="-122"/>
                <a:ea typeface="楷体_GB2312" pitchFamily="1" charset="-122"/>
              </a:rPr>
              <a:t>  </a:t>
            </a:r>
            <a:r>
              <a:rPr lang="zh-CN" altLang="zh-CN" sz="2400" dirty="0">
                <a:latin typeface="楷体_GB2312" pitchFamily="1" charset="-122"/>
                <a:ea typeface="楷体_GB2312" pitchFamily="1" charset="-122"/>
              </a:rPr>
              <a:t>溶质进入极性流动相后，排挤部分溶质分子，其疏水基团由于流动相的斥力推动而直接与非极性固定相上的烷基缔合，构成单分子吸附层，这种作用时可逆的。当流动相极性减小时，这种疏溶剂斥力下降。</a:t>
            </a:r>
          </a:p>
        </p:txBody>
      </p:sp>
      <p:graphicFrame>
        <p:nvGraphicFramePr>
          <p:cNvPr id="247811" name="Object 3">
            <a:extLst>
              <a:ext uri="{FF2B5EF4-FFF2-40B4-BE49-F238E27FC236}">
                <a16:creationId xmlns:a16="http://schemas.microsoft.com/office/drawing/2014/main" id="{1B7FE7DC-7793-4966-81FD-0C6600917C13}"/>
              </a:ext>
            </a:extLst>
          </p:cNvPr>
          <p:cNvGraphicFramePr>
            <a:graphicFrameLocks noGrp="1" noChangeAspect="1"/>
          </p:cNvGraphicFramePr>
          <p:nvPr>
            <p:ph sz="half" idx="4294967295"/>
            <p:extLst>
              <p:ext uri="{D42A27DB-BD31-4B8C-83A1-F6EECF244321}">
                <p14:modId xmlns:p14="http://schemas.microsoft.com/office/powerpoint/2010/main" val="967266223"/>
              </p:ext>
            </p:extLst>
          </p:nvPr>
        </p:nvGraphicFramePr>
        <p:xfrm>
          <a:off x="7187442" y="672778"/>
          <a:ext cx="3878123" cy="5512443"/>
        </p:xfrm>
        <a:graphic>
          <a:graphicData uri="http://schemas.openxmlformats.org/presentationml/2006/ole">
            <mc:AlternateContent xmlns:mc="http://schemas.openxmlformats.org/markup-compatibility/2006">
              <mc:Choice xmlns:v="urn:schemas-microsoft-com:vml" Requires="v">
                <p:oleObj spid="_x0000_s3103" r:id="rId4" imgW="2316681" imgH="3292125" progId="PBrush">
                  <p:embed/>
                </p:oleObj>
              </mc:Choice>
              <mc:Fallback>
                <p:oleObj r:id="rId4" imgW="2316681" imgH="3292125" progId="PBrush">
                  <p:embed/>
                  <p:pic>
                    <p:nvPicPr>
                      <p:cNvPr id="247811" name="Object 3">
                        <a:extLst>
                          <a:ext uri="{FF2B5EF4-FFF2-40B4-BE49-F238E27FC236}">
                            <a16:creationId xmlns:a16="http://schemas.microsoft.com/office/drawing/2014/main" id="{1B7FE7DC-7793-4966-81FD-0C6600917C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442" y="672778"/>
                        <a:ext cx="3878123" cy="5512443"/>
                      </a:xfrm>
                      <a:prstGeom prst="rect">
                        <a:avLst/>
                      </a:prstGeom>
                      <a:solidFill>
                        <a:srgbClr val="666699"/>
                      </a:solidFill>
                      <a:ln w="28575" cap="sq" cmpd="sng">
                        <a:solidFill>
                          <a:srgbClr val="666699"/>
                        </a:solidFill>
                        <a:miter lim="800000"/>
                        <a:headEnd/>
                        <a:tailEnd/>
                      </a:ln>
                      <a:effectLst/>
                    </p:spPr>
                  </p:pic>
                </p:oleObj>
              </mc:Fallback>
            </mc:AlternateContent>
          </a:graphicData>
        </a:graphic>
      </p:graphicFrame>
      <p:sp>
        <p:nvSpPr>
          <p:cNvPr id="2" name="矩形 1">
            <a:extLst>
              <a:ext uri="{FF2B5EF4-FFF2-40B4-BE49-F238E27FC236}">
                <a16:creationId xmlns:a16="http://schemas.microsoft.com/office/drawing/2014/main" id="{158A7143-5F02-4D05-9237-CC5ED4536B36}"/>
              </a:ext>
            </a:extLst>
          </p:cNvPr>
          <p:cNvSpPr/>
          <p:nvPr/>
        </p:nvSpPr>
        <p:spPr>
          <a:xfrm>
            <a:off x="351182" y="672778"/>
            <a:ext cx="6096000" cy="1485920"/>
          </a:xfrm>
          <a:prstGeom prst="rect">
            <a:avLst/>
          </a:prstGeom>
        </p:spPr>
        <p:txBody>
          <a:bodyPr>
            <a:spAutoFit/>
          </a:bodyPr>
          <a:lstStyle/>
          <a:p>
            <a:pPr marL="457200" indent="-457200" algn="just">
              <a:lnSpc>
                <a:spcPct val="130000"/>
              </a:lnSpc>
              <a:buFont typeface="Arial" panose="020B0604020202020204" pitchFamily="34" charset="0"/>
              <a:buChar char="•"/>
            </a:pPr>
            <a:r>
              <a:rPr lang="zh-CN" altLang="en-US" sz="2400" dirty="0">
                <a:solidFill>
                  <a:schemeClr val="hlink"/>
                </a:solidFill>
                <a:latin typeface="楷体_GB2312" pitchFamily="1" charset="-122"/>
                <a:ea typeface="楷体_GB2312" pitchFamily="1" charset="-122"/>
              </a:rPr>
              <a:t>反相键合相色谱法</a:t>
            </a:r>
            <a:r>
              <a:rPr lang="zh-CN" altLang="en-US" sz="2400" dirty="0">
                <a:latin typeface="楷体_GB2312" pitchFamily="1" charset="-122"/>
                <a:ea typeface="楷体_GB2312" pitchFamily="1" charset="-122"/>
              </a:rPr>
              <a:t>：固定相的极性</a:t>
            </a:r>
            <a:r>
              <a:rPr lang="zh-CN" altLang="en-US" sz="2400" dirty="0">
                <a:solidFill>
                  <a:schemeClr val="hlink"/>
                </a:solidFill>
                <a:latin typeface="楷体_GB2312" pitchFamily="1" charset="-122"/>
                <a:ea typeface="楷体_GB2312" pitchFamily="1" charset="-122"/>
              </a:rPr>
              <a:t>小于</a:t>
            </a:r>
            <a:r>
              <a:rPr lang="zh-CN" altLang="en-US" sz="2400" dirty="0">
                <a:latin typeface="楷体_GB2312" pitchFamily="1" charset="-122"/>
                <a:ea typeface="楷体_GB2312" pitchFamily="1" charset="-122"/>
              </a:rPr>
              <a:t>流动相的极性。</a:t>
            </a:r>
            <a:r>
              <a:rPr lang="zh-CN" altLang="en-US" sz="2400" dirty="0">
                <a:solidFill>
                  <a:schemeClr val="hlink"/>
                </a:solidFill>
                <a:latin typeface="楷体_GB2312" pitchFamily="1" charset="-122"/>
                <a:ea typeface="楷体_GB2312" pitchFamily="1" charset="-122"/>
              </a:rPr>
              <a:t>应用最广泛，除了极强或极弱极性的物质，其余均可。</a:t>
            </a:r>
          </a:p>
        </p:txBody>
      </p:sp>
      <p:sp>
        <p:nvSpPr>
          <p:cNvPr id="5" name="矩形 4">
            <a:extLst>
              <a:ext uri="{FF2B5EF4-FFF2-40B4-BE49-F238E27FC236}">
                <a16:creationId xmlns:a16="http://schemas.microsoft.com/office/drawing/2014/main" id="{A319F870-72B3-4DD8-843C-C8B6AF30E7A0}"/>
              </a:ext>
            </a:extLst>
          </p:cNvPr>
          <p:cNvSpPr/>
          <p:nvPr/>
        </p:nvSpPr>
        <p:spPr>
          <a:xfrm>
            <a:off x="8388625" y="927651"/>
            <a:ext cx="901149" cy="4041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82536"/>
    </mc:Choice>
    <mc:Fallback xmlns="">
      <p:transition spd="slow" advTm="182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0">
                                            <p:txEl>
                                              <p:pRg st="0" end="0"/>
                                            </p:txEl>
                                          </p:spTgt>
                                        </p:tgtEl>
                                        <p:attrNameLst>
                                          <p:attrName>style.visibility</p:attrName>
                                        </p:attrNameLst>
                                      </p:cBhvr>
                                      <p:to>
                                        <p:strVal val="visible"/>
                                      </p:to>
                                    </p:set>
                                    <p:animEffect transition="in" filter="blinds(horizontal)">
                                      <p:cBhvr>
                                        <p:cTn id="7" dur="500"/>
                                        <p:tgtEl>
                                          <p:spTgt spid="2478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gtEl>
                                        <p:attrNameLst>
                                          <p:attrName>style.visibility</p:attrName>
                                        </p:attrNameLst>
                                      </p:cBhvr>
                                      <p:to>
                                        <p:strVal val="visible"/>
                                      </p:to>
                                    </p:set>
                                    <p:animEffect transition="in" filter="blinds(horizontal)">
                                      <p:cBhvr>
                                        <p:cTn id="12" dur="500"/>
                                        <p:tgtEl>
                                          <p:spTgt spid="2478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7810">
                                            <p:txEl>
                                              <p:pRg st="1" end="1"/>
                                            </p:txEl>
                                          </p:spTgt>
                                        </p:tgtEl>
                                        <p:attrNameLst>
                                          <p:attrName>style.visibility</p:attrName>
                                        </p:attrNameLst>
                                      </p:cBhvr>
                                      <p:to>
                                        <p:strVal val="visible"/>
                                      </p:to>
                                    </p:set>
                                    <p:animEffect transition="in" filter="blinds(horizontal)">
                                      <p:cBhvr>
                                        <p:cTn id="27" dur="500"/>
                                        <p:tgtEl>
                                          <p:spTgt spid="2478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uiExpand="1" build="p" autoUpdateAnimBg="0"/>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410EDC76-2840-4AE7-9F7A-311E3BF77D08}"/>
              </a:ext>
            </a:extLst>
          </p:cNvPr>
          <p:cNvSpPr>
            <a:spLocks noGrp="1" noRot="1" noChangeArrowheads="1"/>
          </p:cNvSpPr>
          <p:nvPr>
            <p:ph type="title" idx="4294967295"/>
          </p:nvPr>
        </p:nvSpPr>
        <p:spPr>
          <a:xfrm>
            <a:off x="1045955" y="347683"/>
            <a:ext cx="8540750" cy="935038"/>
          </a:xfrm>
        </p:spPr>
        <p:txBody>
          <a:bodyPr/>
          <a:lstStyle/>
          <a:p>
            <a:pPr eaLnBrk="1" hangingPunct="1"/>
            <a:r>
              <a:rPr lang="zh-CN" altLang="en-US" sz="3200" b="1" dirty="0">
                <a:solidFill>
                  <a:srgbClr val="FF0000"/>
                </a:solidFill>
                <a:latin typeface="隶书" panose="02010509060101010101" pitchFamily="49" charset="-122"/>
                <a:ea typeface="隶书" panose="02010509060101010101" pitchFamily="49" charset="-122"/>
              </a:rPr>
              <a:t>（</a:t>
            </a:r>
            <a:r>
              <a:rPr lang="en-US" altLang="zh-CN" sz="3200" b="1" dirty="0">
                <a:solidFill>
                  <a:srgbClr val="FF0000"/>
                </a:solidFill>
                <a:latin typeface="隶书" panose="02010509060101010101" pitchFamily="49" charset="-122"/>
                <a:ea typeface="隶书" panose="02010509060101010101" pitchFamily="49" charset="-122"/>
              </a:rPr>
              <a:t>2</a:t>
            </a:r>
            <a:r>
              <a:rPr lang="zh-CN" altLang="en-US" sz="3200" b="1" dirty="0">
                <a:solidFill>
                  <a:srgbClr val="FF0000"/>
                </a:solidFill>
                <a:latin typeface="隶书" panose="02010509060101010101" pitchFamily="49" charset="-122"/>
                <a:ea typeface="隶书" panose="02010509060101010101" pitchFamily="49" charset="-122"/>
              </a:rPr>
              <a:t>）固定相</a:t>
            </a:r>
            <a:r>
              <a:rPr lang="zh-CN" altLang="en-US" dirty="0">
                <a:solidFill>
                  <a:srgbClr val="FF0000"/>
                </a:solidFill>
                <a:ea typeface="MingLiU" panose="02020509000000000000" pitchFamily="49" charset="-120"/>
              </a:rPr>
              <a:t> </a:t>
            </a:r>
          </a:p>
        </p:txBody>
      </p:sp>
      <p:sp>
        <p:nvSpPr>
          <p:cNvPr id="248835" name="Rectangle 3">
            <a:extLst>
              <a:ext uri="{FF2B5EF4-FFF2-40B4-BE49-F238E27FC236}">
                <a16:creationId xmlns:a16="http://schemas.microsoft.com/office/drawing/2014/main" id="{52E80A05-E478-4219-84CF-DEBA39C77AC2}"/>
              </a:ext>
            </a:extLst>
          </p:cNvPr>
          <p:cNvSpPr>
            <a:spLocks noGrp="1" noRot="1" noChangeArrowheads="1"/>
          </p:cNvSpPr>
          <p:nvPr>
            <p:ph type="body" idx="4294967295"/>
          </p:nvPr>
        </p:nvSpPr>
        <p:spPr>
          <a:xfrm>
            <a:off x="1668186" y="5032909"/>
            <a:ext cx="9503397" cy="1003852"/>
          </a:xfrm>
        </p:spPr>
        <p:txBody>
          <a:bodyPr>
            <a:noAutofit/>
          </a:bodyPr>
          <a:lstStyle/>
          <a:p>
            <a:pPr algn="just" eaLnBrk="1" hangingPunct="1">
              <a:lnSpc>
                <a:spcPct val="100000"/>
              </a:lnSpc>
              <a:buFont typeface="Wingdings" panose="05000000000000000000" pitchFamily="2" charset="2"/>
              <a:buNone/>
            </a:pPr>
            <a:r>
              <a:rPr lang="zh-CN" altLang="en-US" sz="3200" dirty="0">
                <a:latin typeface="隶书" panose="02010509060101010101" pitchFamily="49" charset="-122"/>
                <a:ea typeface="隶书" panose="02010509060101010101" pitchFamily="49" charset="-122"/>
              </a:rPr>
              <a:t>疏水基团：  如不同链长的烷烃（</a:t>
            </a:r>
            <a:r>
              <a:rPr lang="en-US" altLang="zh-CN" sz="3200" dirty="0">
                <a:latin typeface="隶书" panose="02010509060101010101" pitchFamily="49" charset="-122"/>
                <a:ea typeface="隶书" panose="02010509060101010101" pitchFamily="49" charset="-122"/>
              </a:rPr>
              <a:t>C</a:t>
            </a:r>
            <a:r>
              <a:rPr lang="en-US" altLang="zh-CN" sz="3200" baseline="-30000" dirty="0">
                <a:latin typeface="隶书" panose="02010509060101010101" pitchFamily="49" charset="-122"/>
                <a:ea typeface="隶书" panose="02010509060101010101" pitchFamily="49" charset="-122"/>
              </a:rPr>
              <a:t>8</a:t>
            </a:r>
            <a:r>
              <a:rPr lang="zh-CN" altLang="en-US" sz="3200" dirty="0">
                <a:latin typeface="隶书" panose="02010509060101010101" pitchFamily="49" charset="-122"/>
                <a:ea typeface="隶书" panose="02010509060101010101" pitchFamily="49" charset="-122"/>
              </a:rPr>
              <a:t>和</a:t>
            </a:r>
            <a:r>
              <a:rPr lang="en-US" altLang="zh-CN" sz="3200" b="1" dirty="0">
                <a:solidFill>
                  <a:schemeClr val="hlink"/>
                </a:solidFill>
                <a:latin typeface="隶书" panose="02010509060101010101" pitchFamily="49" charset="-122"/>
                <a:ea typeface="隶书" panose="02010509060101010101" pitchFamily="49" charset="-122"/>
              </a:rPr>
              <a:t>C</a:t>
            </a:r>
            <a:r>
              <a:rPr lang="en-US" altLang="zh-CN" sz="3200" b="1" baseline="-30000" dirty="0">
                <a:solidFill>
                  <a:schemeClr val="hlink"/>
                </a:solidFill>
                <a:latin typeface="隶书" panose="02010509060101010101" pitchFamily="49" charset="-122"/>
                <a:ea typeface="隶书" panose="02010509060101010101" pitchFamily="49" charset="-122"/>
              </a:rPr>
              <a:t>18</a:t>
            </a:r>
            <a:r>
              <a:rPr lang="zh-CN" altLang="en-US" sz="3200" dirty="0">
                <a:latin typeface="隶书" panose="02010509060101010101" pitchFamily="49" charset="-122"/>
                <a:ea typeface="隶书" panose="02010509060101010101" pitchFamily="49" charset="-122"/>
              </a:rPr>
              <a:t>）和苯基</a:t>
            </a:r>
          </a:p>
          <a:p>
            <a:pPr algn="just" eaLnBrk="1" hangingPunct="1">
              <a:lnSpc>
                <a:spcPct val="100000"/>
              </a:lnSpc>
              <a:buFont typeface="Wingdings" panose="05000000000000000000" pitchFamily="2" charset="2"/>
              <a:buNone/>
            </a:pPr>
            <a:r>
              <a:rPr lang="zh-CN" altLang="en-US" sz="3200" dirty="0">
                <a:latin typeface="隶书" panose="02010509060101010101" pitchFamily="49" charset="-122"/>
                <a:ea typeface="隶书" panose="02010509060101010101" pitchFamily="49" charset="-122"/>
              </a:rPr>
              <a:t>极性基团：  如氨丙基，氰乙基、醚和醇</a:t>
            </a:r>
          </a:p>
        </p:txBody>
      </p:sp>
      <p:pic>
        <p:nvPicPr>
          <p:cNvPr id="248836" name="Comment 4">
            <a:extLst>
              <a:ext uri="{FF2B5EF4-FFF2-40B4-BE49-F238E27FC236}">
                <a16:creationId xmlns:a16="http://schemas.microsoft.com/office/drawing/2014/main" id="{F2E0D4A5-FA4C-4EDE-9232-704B77E2D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19" y="1282721"/>
            <a:ext cx="8384485" cy="331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15533212-3AC4-435D-AA87-92FF18D371A0}"/>
              </a:ext>
            </a:extLst>
          </p:cNvPr>
          <p:cNvSpPr/>
          <p:nvPr/>
        </p:nvSpPr>
        <p:spPr>
          <a:xfrm>
            <a:off x="1815548" y="1609415"/>
            <a:ext cx="543340" cy="2637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822C2CC-E2E1-43E9-8526-5BD12D86DEF7}"/>
              </a:ext>
            </a:extLst>
          </p:cNvPr>
          <p:cNvPicPr>
            <a:picLocks noChangeAspect="1"/>
          </p:cNvPicPr>
          <p:nvPr/>
        </p:nvPicPr>
        <p:blipFill>
          <a:blip r:embed="rId4"/>
          <a:stretch>
            <a:fillRect/>
          </a:stretch>
        </p:blipFill>
        <p:spPr>
          <a:xfrm>
            <a:off x="8988287" y="811585"/>
            <a:ext cx="2776329" cy="33770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0062"/>
    </mc:Choice>
    <mc:Fallback xmlns="">
      <p:transition spd="slow" advTm="14006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blinds(horizontal)">
                                      <p:cBhvr>
                                        <p:cTn id="7" dur="500"/>
                                        <p:tgtEl>
                                          <p:spTgt spid="248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8836"/>
                                        </p:tgtEl>
                                        <p:attrNameLst>
                                          <p:attrName>style.visibility</p:attrName>
                                        </p:attrNameLst>
                                      </p:cBhvr>
                                      <p:to>
                                        <p:strVal val="visible"/>
                                      </p:to>
                                    </p:set>
                                    <p:animEffect transition="in" filter="box(in)">
                                      <p:cBhvr>
                                        <p:cTn id="12" dur="500"/>
                                        <p:tgtEl>
                                          <p:spTgt spid="248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8835">
                                            <p:txEl>
                                              <p:pRg st="0" end="0"/>
                                            </p:txEl>
                                          </p:spTgt>
                                        </p:tgtEl>
                                        <p:attrNameLst>
                                          <p:attrName>style.visibility</p:attrName>
                                        </p:attrNameLst>
                                      </p:cBhvr>
                                      <p:to>
                                        <p:strVal val="visible"/>
                                      </p:to>
                                    </p:set>
                                    <p:animEffect transition="in" filter="blinds(horizontal)">
                                      <p:cBhvr>
                                        <p:cTn id="27" dur="500"/>
                                        <p:tgtEl>
                                          <p:spTgt spid="24883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8835">
                                            <p:txEl>
                                              <p:pRg st="1" end="1"/>
                                            </p:txEl>
                                          </p:spTgt>
                                        </p:tgtEl>
                                        <p:attrNameLst>
                                          <p:attrName>style.visibility</p:attrName>
                                        </p:attrNameLst>
                                      </p:cBhvr>
                                      <p:to>
                                        <p:strVal val="visible"/>
                                      </p:to>
                                    </p:set>
                                    <p:animEffect transition="in" filter="blinds(horizontal)">
                                      <p:cBhvr>
                                        <p:cTn id="32" dur="500"/>
                                        <p:tgtEl>
                                          <p:spTgt spid="24883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utoUpdateAnimBg="0"/>
      <p:bldP spid="248835" grpId="0" build="p" autoUpdateAnimBg="0"/>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8" name="Group 2">
            <a:extLst>
              <a:ext uri="{FF2B5EF4-FFF2-40B4-BE49-F238E27FC236}">
                <a16:creationId xmlns:a16="http://schemas.microsoft.com/office/drawing/2014/main" id="{0ABDEA2A-8B3F-4A6B-A1FF-8C755B2A9A6A}"/>
              </a:ext>
            </a:extLst>
          </p:cNvPr>
          <p:cNvGraphicFramePr>
            <a:graphicFrameLocks noGrp="1"/>
          </p:cNvGraphicFramePr>
          <p:nvPr>
            <p:ph idx="4294967295"/>
            <p:extLst>
              <p:ext uri="{D42A27DB-BD31-4B8C-83A1-F6EECF244321}">
                <p14:modId xmlns:p14="http://schemas.microsoft.com/office/powerpoint/2010/main" val="1300918325"/>
              </p:ext>
            </p:extLst>
          </p:nvPr>
        </p:nvGraphicFramePr>
        <p:xfrm>
          <a:off x="1033670" y="1077914"/>
          <a:ext cx="10721008" cy="5466082"/>
        </p:xfrm>
        <a:graphic>
          <a:graphicData uri="http://schemas.openxmlformats.org/drawingml/2006/table">
            <a:tbl>
              <a:tblPr/>
              <a:tblGrid>
                <a:gridCol w="1907035">
                  <a:extLst>
                    <a:ext uri="{9D8B030D-6E8A-4147-A177-3AD203B41FA5}">
                      <a16:colId xmlns:a16="http://schemas.microsoft.com/office/drawing/2014/main" val="20000"/>
                    </a:ext>
                  </a:extLst>
                </a:gridCol>
                <a:gridCol w="2307027">
                  <a:extLst>
                    <a:ext uri="{9D8B030D-6E8A-4147-A177-3AD203B41FA5}">
                      <a16:colId xmlns:a16="http://schemas.microsoft.com/office/drawing/2014/main" val="20001"/>
                    </a:ext>
                  </a:extLst>
                </a:gridCol>
                <a:gridCol w="6506946">
                  <a:extLst>
                    <a:ext uri="{9D8B030D-6E8A-4147-A177-3AD203B41FA5}">
                      <a16:colId xmlns:a16="http://schemas.microsoft.com/office/drawing/2014/main" val="20002"/>
                    </a:ext>
                  </a:extLst>
                </a:gridCol>
              </a:tblGrid>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dirty="0">
                          <a:ln>
                            <a:noFill/>
                          </a:ln>
                          <a:solidFill>
                            <a:schemeClr val="tx1"/>
                          </a:solidFill>
                          <a:effectLst/>
                          <a:latin typeface="楷体_GB2312" pitchFamily="1" charset="-122"/>
                          <a:ea typeface="楷体_GB2312" pitchFamily="1" charset="-122"/>
                        </a:rPr>
                        <a:t>类型</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dirty="0">
                          <a:ln>
                            <a:noFill/>
                          </a:ln>
                          <a:solidFill>
                            <a:schemeClr val="tx1"/>
                          </a:solidFill>
                          <a:effectLst/>
                          <a:latin typeface="楷体_GB2312" pitchFamily="1" charset="-122"/>
                          <a:ea typeface="楷体_GB2312" pitchFamily="1" charset="-122"/>
                        </a:rPr>
                        <a:t>分离方式</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dirty="0">
                          <a:ln>
                            <a:noFill/>
                          </a:ln>
                          <a:solidFill>
                            <a:schemeClr val="tx1"/>
                          </a:solidFill>
                          <a:effectLst/>
                          <a:latin typeface="楷体_GB2312" pitchFamily="1" charset="-122"/>
                          <a:ea typeface="楷体_GB2312" pitchFamily="1" charset="-122"/>
                        </a:rPr>
                        <a:t>  </a:t>
                      </a:r>
                      <a:r>
                        <a:rPr kumimoji="0" lang="zh-CN" altLang="en-US" sz="2000" b="0" i="0" u="none" strike="noStrike" cap="none" normalizeH="0" baseline="0" dirty="0">
                          <a:ln>
                            <a:noFill/>
                          </a:ln>
                          <a:solidFill>
                            <a:schemeClr val="tx1"/>
                          </a:solidFill>
                          <a:effectLst/>
                          <a:latin typeface="楷体_GB2312" pitchFamily="1" charset="-122"/>
                          <a:ea typeface="楷体_GB2312" pitchFamily="1" charset="-122"/>
                        </a:rPr>
                        <a:t>应用特点</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5145">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a:ln>
                            <a:noFill/>
                          </a:ln>
                          <a:solidFill>
                            <a:srgbClr val="FF9900"/>
                          </a:solidFill>
                          <a:effectLst/>
                          <a:latin typeface="楷体_GB2312" pitchFamily="1" charset="-122"/>
                          <a:ea typeface="楷体_GB2312" pitchFamily="1" charset="-122"/>
                        </a:rPr>
                        <a:t>C-18</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dirty="0">
                          <a:ln>
                            <a:noFill/>
                          </a:ln>
                          <a:solidFill>
                            <a:srgbClr val="FF9900"/>
                          </a:solidFill>
                          <a:effectLst/>
                          <a:latin typeface="楷体_GB2312" pitchFamily="1" charset="-122"/>
                          <a:ea typeface="楷体_GB2312" pitchFamily="1" charset="-122"/>
                        </a:rPr>
                        <a:t>反相、离子对</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dirty="0">
                          <a:ln>
                            <a:noFill/>
                          </a:ln>
                          <a:solidFill>
                            <a:srgbClr val="FF9900"/>
                          </a:solidFill>
                          <a:effectLst/>
                          <a:latin typeface="楷体_GB2312" pitchFamily="1" charset="-122"/>
                          <a:ea typeface="楷体_GB2312" pitchFamily="1" charset="-122"/>
                        </a:rPr>
                        <a:t>普适性好，保留值大。溶于水</a:t>
                      </a:r>
                      <a:r>
                        <a:rPr kumimoji="0" lang="zh-CN" altLang="en-US" sz="2000" b="0" i="0" u="none" strike="noStrike" cap="none" normalizeH="0" baseline="0" dirty="0">
                          <a:ln>
                            <a:noFill/>
                          </a:ln>
                          <a:solidFill>
                            <a:srgbClr val="FF9900"/>
                          </a:solidFill>
                          <a:effectLst/>
                          <a:latin typeface="楷体_GB2312" pitchFamily="1" charset="-122"/>
                          <a:ea typeface="楷体_GB2312" pitchFamily="1" charset="-122"/>
                        </a:rPr>
                        <a:t>和甲醇</a:t>
                      </a:r>
                      <a:r>
                        <a:rPr kumimoji="0" lang="zh-CN" sz="2000" b="0" i="0" u="none" strike="noStrike" cap="none" normalizeH="0" baseline="0" dirty="0">
                          <a:ln>
                            <a:noFill/>
                          </a:ln>
                          <a:solidFill>
                            <a:srgbClr val="FF9900"/>
                          </a:solidFill>
                          <a:effectLst/>
                          <a:latin typeface="楷体_GB2312" pitchFamily="1" charset="-122"/>
                          <a:ea typeface="楷体_GB2312" pitchFamily="1" charset="-122"/>
                        </a:rPr>
                        <a:t>的极性化合物、中等极性化合物</a:t>
                      </a:r>
                      <a:r>
                        <a:rPr kumimoji="0" lang="zh-CN" altLang="en-US" sz="2000" b="0" i="0" u="none" strike="noStrike" cap="none" normalizeH="0" baseline="0" dirty="0">
                          <a:ln>
                            <a:noFill/>
                          </a:ln>
                          <a:solidFill>
                            <a:srgbClr val="FF9900"/>
                          </a:solidFill>
                          <a:effectLst/>
                          <a:latin typeface="楷体_GB2312" pitchFamily="1" charset="-122"/>
                          <a:ea typeface="楷体_GB2312" pitchFamily="1" charset="-122"/>
                        </a:rPr>
                        <a:t>、弱极性化合物</a:t>
                      </a:r>
                      <a:endParaRPr kumimoji="0" lang="zh-CN" sz="2000" b="0" i="0" u="none" strike="noStrike" cap="none" normalizeH="0" baseline="0" dirty="0">
                        <a:ln>
                          <a:noFill/>
                        </a:ln>
                        <a:solidFill>
                          <a:srgbClr val="FF9900"/>
                        </a:solidFill>
                        <a:effectLst/>
                        <a:latin typeface="楷体_GB2312" pitchFamily="1" charset="-122"/>
                        <a:ea typeface="楷体_GB2312" pitchFamily="1" charset="-122"/>
                      </a:endParaRP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a:ln>
                            <a:noFill/>
                          </a:ln>
                          <a:solidFill>
                            <a:schemeClr val="tx1"/>
                          </a:solidFill>
                          <a:effectLst/>
                          <a:latin typeface="楷体_GB2312" pitchFamily="1" charset="-122"/>
                          <a:ea typeface="楷体_GB2312" pitchFamily="1" charset="-122"/>
                        </a:rPr>
                        <a:t>C-8</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反相、离子对</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altLang="en-US" sz="2000" b="0" i="0" u="none" strike="noStrike" cap="none" normalizeH="0" baseline="0">
                          <a:ln>
                            <a:noFill/>
                          </a:ln>
                          <a:solidFill>
                            <a:schemeClr val="tx1"/>
                          </a:solidFill>
                          <a:effectLst/>
                          <a:latin typeface="楷体_GB2312" pitchFamily="1" charset="-122"/>
                          <a:ea typeface="楷体_GB2312" pitchFamily="1" charset="-122"/>
                        </a:rPr>
                        <a:t>与</a:t>
                      </a:r>
                      <a:r>
                        <a:rPr kumimoji="0" lang="en-US" sz="2000" b="0" i="0" u="none" strike="noStrike" cap="none" normalizeH="0" baseline="0">
                          <a:ln>
                            <a:noFill/>
                          </a:ln>
                          <a:solidFill>
                            <a:schemeClr val="tx1"/>
                          </a:solidFill>
                          <a:effectLst/>
                          <a:latin typeface="楷体_GB2312" pitchFamily="1" charset="-122"/>
                          <a:ea typeface="楷体_GB2312" pitchFamily="1" charset="-122"/>
                        </a:rPr>
                        <a:t>C-18</a:t>
                      </a:r>
                      <a:r>
                        <a:rPr kumimoji="0" lang="zh-CN" altLang="en-US" sz="2000" b="0" i="0" u="none" strike="noStrike" cap="none" normalizeH="0" baseline="0">
                          <a:ln>
                            <a:noFill/>
                          </a:ln>
                          <a:solidFill>
                            <a:schemeClr val="tx1"/>
                          </a:solidFill>
                          <a:effectLst/>
                          <a:latin typeface="楷体_GB2312" pitchFamily="1" charset="-122"/>
                          <a:ea typeface="楷体_GB2312" pitchFamily="1" charset="-122"/>
                        </a:rPr>
                        <a:t>类似，保留值略小</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a:ln>
                            <a:noFill/>
                          </a:ln>
                          <a:solidFill>
                            <a:srgbClr val="FF9900"/>
                          </a:solidFill>
                          <a:effectLst/>
                          <a:latin typeface="楷体_GB2312" pitchFamily="1" charset="-122"/>
                          <a:ea typeface="楷体_GB2312" pitchFamily="1" charset="-122"/>
                        </a:rPr>
                        <a:t>C-3,C-4</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dirty="0">
                          <a:ln>
                            <a:noFill/>
                          </a:ln>
                          <a:solidFill>
                            <a:srgbClr val="FF9900"/>
                          </a:solidFill>
                          <a:effectLst/>
                          <a:latin typeface="楷体_GB2312" pitchFamily="1" charset="-122"/>
                          <a:ea typeface="楷体_GB2312" pitchFamily="1" charset="-122"/>
                        </a:rPr>
                        <a:t>反相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rgbClr val="FF9900"/>
                          </a:solidFill>
                          <a:effectLst/>
                          <a:latin typeface="楷体_GB2312" pitchFamily="1" charset="-122"/>
                          <a:ea typeface="楷体_GB2312" pitchFamily="1" charset="-122"/>
                        </a:rPr>
                        <a:t>保留值小，适合肽类和蛋白质</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063">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苯基</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反相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保留适中，选择性不同。非极性、中等极性化合物</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dirty="0">
                          <a:ln>
                            <a:noFill/>
                          </a:ln>
                          <a:solidFill>
                            <a:schemeClr val="tx1"/>
                          </a:solidFill>
                          <a:effectLst/>
                          <a:latin typeface="楷体_GB2312" pitchFamily="1" charset="-122"/>
                          <a:ea typeface="楷体_GB2312" pitchFamily="1" charset="-122"/>
                        </a:rPr>
                        <a:t>-CN</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反相、正相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选择性与硅胶类似，保留小，用途广</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a:ln>
                            <a:noFill/>
                          </a:ln>
                          <a:solidFill>
                            <a:srgbClr val="FF9900"/>
                          </a:solidFill>
                          <a:effectLst/>
                          <a:latin typeface="楷体_GB2312" pitchFamily="1" charset="-122"/>
                          <a:ea typeface="楷体_GB2312" pitchFamily="1" charset="-122"/>
                        </a:rPr>
                        <a:t>-NH</a:t>
                      </a:r>
                      <a:r>
                        <a:rPr kumimoji="0" lang="en-US" sz="2000" b="0" i="0" u="none" strike="noStrike" cap="none" normalizeH="0" baseline="-30000">
                          <a:ln>
                            <a:noFill/>
                          </a:ln>
                          <a:solidFill>
                            <a:srgbClr val="FF9900"/>
                          </a:solidFill>
                          <a:effectLst/>
                          <a:latin typeface="楷体_GB2312" pitchFamily="1" charset="-122"/>
                          <a:ea typeface="楷体_GB2312" pitchFamily="1" charset="-122"/>
                        </a:rPr>
                        <a:t>2</a:t>
                      </a:r>
                      <a:endParaRPr kumimoji="0" lang="en-US" sz="2000" b="0" i="0" u="none" strike="noStrike" cap="none" normalizeH="0" baseline="0">
                        <a:ln>
                          <a:noFill/>
                        </a:ln>
                        <a:solidFill>
                          <a:srgbClr val="FF9900"/>
                        </a:solidFill>
                        <a:effectLst/>
                        <a:latin typeface="楷体_GB2312" pitchFamily="1" charset="-122"/>
                        <a:ea typeface="楷体_GB2312" pitchFamily="1" charset="-122"/>
                      </a:endParaRP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altLang="zh-CN" sz="2000" b="0" i="0" u="none" strike="noStrike" cap="none" normalizeH="0" baseline="0" dirty="0">
                          <a:ln>
                            <a:noFill/>
                          </a:ln>
                          <a:solidFill>
                            <a:srgbClr val="FF9900"/>
                          </a:solidFill>
                          <a:effectLst/>
                          <a:latin typeface="楷体_GB2312" pitchFamily="1" charset="-122"/>
                          <a:ea typeface="楷体_GB2312" pitchFamily="1" charset="-122"/>
                        </a:rPr>
                        <a:t>HILIC</a:t>
                      </a:r>
                      <a:r>
                        <a:rPr kumimoji="0" lang="zh-CN" sz="2000" b="0" i="0" u="none" strike="noStrike" cap="none" normalizeH="0" baseline="0" dirty="0">
                          <a:ln>
                            <a:noFill/>
                          </a:ln>
                          <a:solidFill>
                            <a:srgbClr val="FF9900"/>
                          </a:solidFill>
                          <a:effectLst/>
                          <a:latin typeface="楷体_GB2312" pitchFamily="1" charset="-122"/>
                          <a:ea typeface="楷体_GB2312" pitchFamily="1" charset="-122"/>
                        </a:rPr>
                        <a:t>、正相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rgbClr val="FF9900"/>
                          </a:solidFill>
                          <a:effectLst/>
                          <a:latin typeface="楷体_GB2312" pitchFamily="1" charset="-122"/>
                          <a:ea typeface="楷体_GB2312" pitchFamily="1" charset="-122"/>
                        </a:rPr>
                        <a:t>分离糖类、核苷酸、固醇等</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3510">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二醇基</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altLang="zh-CN" sz="2000" b="0" i="0" u="none" strike="noStrike" cap="none" normalizeH="0" baseline="0" dirty="0">
                          <a:ln>
                            <a:noFill/>
                          </a:ln>
                          <a:solidFill>
                            <a:srgbClr val="FF9900"/>
                          </a:solidFill>
                          <a:effectLst/>
                          <a:latin typeface="楷体_GB2312" pitchFamily="1" charset="-122"/>
                          <a:ea typeface="楷体_GB2312" pitchFamily="1" charset="-122"/>
                        </a:rPr>
                        <a:t>HILIC</a:t>
                      </a:r>
                      <a:r>
                        <a:rPr kumimoji="0" lang="zh-CN" altLang="en-US" sz="2000" b="0" i="0" u="none" strike="noStrike" cap="none" normalizeH="0" baseline="0" dirty="0">
                          <a:ln>
                            <a:noFill/>
                          </a:ln>
                          <a:solidFill>
                            <a:srgbClr val="FF9900"/>
                          </a:solidFill>
                          <a:effectLst/>
                          <a:latin typeface="楷体_GB2312" pitchFamily="1" charset="-122"/>
                          <a:ea typeface="楷体_GB2312" pitchFamily="1" charset="-122"/>
                        </a:rPr>
                        <a:t>，</a:t>
                      </a:r>
                      <a:r>
                        <a:rPr kumimoji="0" lang="zh-CN" sz="2000" b="0" i="0" u="none" strike="noStrike" cap="none" normalizeH="0" baseline="0" dirty="0">
                          <a:ln>
                            <a:noFill/>
                          </a:ln>
                          <a:solidFill>
                            <a:schemeClr val="tx1"/>
                          </a:solidFill>
                          <a:effectLst/>
                          <a:latin typeface="楷体_GB2312" pitchFamily="1" charset="-122"/>
                          <a:ea typeface="楷体_GB2312" pitchFamily="1" charset="-122"/>
                        </a:rPr>
                        <a:t>正相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分离有机酸、排阻分蛋白质等</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0948">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醚基</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反相、正相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楷体_GB2312" pitchFamily="1" charset="-122"/>
                          <a:ea typeface="楷体_GB2312" pitchFamily="1" charset="-122"/>
                        </a:rPr>
                        <a:t>分离酚类、芳硝基化合物，保留比</a:t>
                      </a:r>
                      <a:r>
                        <a:rPr kumimoji="0" lang="en-US" sz="2000" b="0" i="0" u="none" strike="noStrike" cap="none" normalizeH="0" baseline="0" dirty="0">
                          <a:ln>
                            <a:noFill/>
                          </a:ln>
                          <a:solidFill>
                            <a:schemeClr val="tx1"/>
                          </a:solidFill>
                          <a:effectLst/>
                          <a:latin typeface="楷体_GB2312" pitchFamily="1" charset="-122"/>
                          <a:ea typeface="楷体_GB2312" pitchFamily="1" charset="-122"/>
                        </a:rPr>
                        <a:t>C-18</a:t>
                      </a:r>
                      <a:r>
                        <a:rPr kumimoji="0" lang="zh-CN" altLang="en-US" sz="2000" b="0" i="0" u="none" strike="noStrike" cap="none" normalizeH="0" baseline="0" dirty="0">
                          <a:ln>
                            <a:noFill/>
                          </a:ln>
                          <a:solidFill>
                            <a:schemeClr val="tx1"/>
                          </a:solidFill>
                          <a:effectLst/>
                          <a:latin typeface="楷体_GB2312" pitchFamily="1" charset="-122"/>
                          <a:ea typeface="楷体_GB2312" pitchFamily="1" charset="-122"/>
                        </a:rPr>
                        <a:t>强</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4866">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聚苯乙烯基</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zh-CN" sz="2000" b="0" i="0" u="none" strike="noStrike" cap="none" normalizeH="0" baseline="0">
                          <a:ln>
                            <a:noFill/>
                          </a:ln>
                          <a:solidFill>
                            <a:schemeClr val="tx1"/>
                          </a:solidFill>
                          <a:effectLst/>
                          <a:latin typeface="楷体_GB2312" pitchFamily="1" charset="-122"/>
                          <a:ea typeface="楷体_GB2312" pitchFamily="1" charset="-122"/>
                        </a:rPr>
                        <a:t>反相</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 typeface="Wingdings" pitchFamily="2" charset="2"/>
                        <a:buNone/>
                        <a:tabLst/>
                      </a:pPr>
                      <a:r>
                        <a:rPr kumimoji="0" lang="en-US" sz="2000" b="0" i="0" u="none" strike="noStrike" cap="none" normalizeH="0" baseline="0" dirty="0">
                          <a:ln>
                            <a:noFill/>
                          </a:ln>
                          <a:solidFill>
                            <a:schemeClr val="tx1"/>
                          </a:solidFill>
                          <a:effectLst/>
                          <a:latin typeface="楷体_GB2312" pitchFamily="1" charset="-122"/>
                          <a:ea typeface="楷体_GB2312" pitchFamily="1" charset="-122"/>
                        </a:rPr>
                        <a:t>pH</a:t>
                      </a:r>
                      <a:r>
                        <a:rPr kumimoji="0" lang="zh-CN" altLang="en-US" sz="2000" b="0" i="0" u="none" strike="noStrike" cap="none" normalizeH="0" baseline="0" dirty="0">
                          <a:ln>
                            <a:noFill/>
                          </a:ln>
                          <a:solidFill>
                            <a:schemeClr val="tx1"/>
                          </a:solidFill>
                          <a:effectLst/>
                          <a:latin typeface="楷体_GB2312" pitchFamily="1" charset="-122"/>
                          <a:ea typeface="楷体_GB2312" pitchFamily="1" charset="-122"/>
                        </a:rPr>
                        <a:t>使用范围广，对部分分离峰形好，寿命长</a:t>
                      </a:r>
                    </a:p>
                  </a:txBody>
                  <a:tcPr marT="45805" marB="458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49904" name="Text Box 48">
            <a:extLst>
              <a:ext uri="{FF2B5EF4-FFF2-40B4-BE49-F238E27FC236}">
                <a16:creationId xmlns:a16="http://schemas.microsoft.com/office/drawing/2014/main" id="{FC502621-6552-4FDC-A8B8-1D10BED07503}"/>
              </a:ext>
            </a:extLst>
          </p:cNvPr>
          <p:cNvSpPr txBox="1">
            <a:spLocks noChangeArrowheads="1"/>
          </p:cNvSpPr>
          <p:nvPr/>
        </p:nvSpPr>
        <p:spPr bwMode="auto">
          <a:xfrm>
            <a:off x="773114" y="314004"/>
            <a:ext cx="2592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dirty="0">
                <a:latin typeface="Times New Roman" panose="02020603050405020304" pitchFamily="18" charset="0"/>
                <a:ea typeface="隶书" panose="02010509060101010101" pitchFamily="49" charset="-122"/>
              </a:rPr>
              <a:t>常用固定相</a:t>
            </a:r>
          </a:p>
        </p:txBody>
      </p:sp>
      <p:sp>
        <p:nvSpPr>
          <p:cNvPr id="2" name="矩形 1">
            <a:extLst>
              <a:ext uri="{FF2B5EF4-FFF2-40B4-BE49-F238E27FC236}">
                <a16:creationId xmlns:a16="http://schemas.microsoft.com/office/drawing/2014/main" id="{AC24C713-78EB-4D25-8B98-B50E2DF26EF5}"/>
              </a:ext>
            </a:extLst>
          </p:cNvPr>
          <p:cNvSpPr/>
          <p:nvPr/>
        </p:nvSpPr>
        <p:spPr>
          <a:xfrm>
            <a:off x="1033670" y="1590260"/>
            <a:ext cx="10721008" cy="8216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C7F2EFD-D658-4497-9770-8F069CA7788C}"/>
              </a:ext>
            </a:extLst>
          </p:cNvPr>
          <p:cNvSpPr/>
          <p:nvPr/>
        </p:nvSpPr>
        <p:spPr>
          <a:xfrm>
            <a:off x="1033670" y="2411895"/>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01C28C9-03CD-44F0-8AA6-900BA055FDB2}"/>
              </a:ext>
            </a:extLst>
          </p:cNvPr>
          <p:cNvSpPr/>
          <p:nvPr/>
        </p:nvSpPr>
        <p:spPr>
          <a:xfrm>
            <a:off x="1033670" y="2924241"/>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BED611A-FA5A-42D6-B8E1-5002907E61FD}"/>
              </a:ext>
            </a:extLst>
          </p:cNvPr>
          <p:cNvSpPr/>
          <p:nvPr/>
        </p:nvSpPr>
        <p:spPr>
          <a:xfrm>
            <a:off x="1033670" y="3452206"/>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2980292-83EC-44E3-90DD-362D9503FED6}"/>
              </a:ext>
            </a:extLst>
          </p:cNvPr>
          <p:cNvSpPr/>
          <p:nvPr/>
        </p:nvSpPr>
        <p:spPr>
          <a:xfrm>
            <a:off x="1033670" y="3980171"/>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B8B16F5-A0EC-489F-B6A2-66CED2CE0BE6}"/>
              </a:ext>
            </a:extLst>
          </p:cNvPr>
          <p:cNvSpPr/>
          <p:nvPr/>
        </p:nvSpPr>
        <p:spPr>
          <a:xfrm>
            <a:off x="2981739" y="4519023"/>
            <a:ext cx="834888" cy="9276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B94D020-6455-4797-AFAC-04999A129D70}"/>
              </a:ext>
            </a:extLst>
          </p:cNvPr>
          <p:cNvSpPr/>
          <p:nvPr/>
        </p:nvSpPr>
        <p:spPr>
          <a:xfrm>
            <a:off x="1033670" y="5574953"/>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FFEB3BE-07A2-4A55-942D-5B74E765A5DD}"/>
              </a:ext>
            </a:extLst>
          </p:cNvPr>
          <p:cNvSpPr/>
          <p:nvPr/>
        </p:nvSpPr>
        <p:spPr>
          <a:xfrm>
            <a:off x="1033670" y="6038275"/>
            <a:ext cx="10721008" cy="512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7710"/>
    </mc:Choice>
    <mc:Fallback xmlns="">
      <p:transition spd="slow" advTm="18771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904"/>
                                        </p:tgtEl>
                                        <p:attrNameLst>
                                          <p:attrName>style.visibility</p:attrName>
                                        </p:attrNameLst>
                                      </p:cBhvr>
                                      <p:to>
                                        <p:strVal val="visible"/>
                                      </p:to>
                                    </p:set>
                                    <p:animEffect transition="in" filter="blinds(horizontal)">
                                      <p:cBhvr>
                                        <p:cTn id="7" dur="500"/>
                                        <p:tgtEl>
                                          <p:spTgt spid="249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9858"/>
                                        </p:tgtEl>
                                        <p:attrNameLst>
                                          <p:attrName>style.visibility</p:attrName>
                                        </p:attrNameLst>
                                      </p:cBhvr>
                                      <p:to>
                                        <p:strVal val="visible"/>
                                      </p:to>
                                    </p:set>
                                    <p:animEffect transition="in" filter="fade">
                                      <p:cBhvr>
                                        <p:cTn id="12" dur="2000"/>
                                        <p:tgtEl>
                                          <p:spTgt spid="2498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1"/>
                                        </p:tgtEl>
                                      </p:cBhvr>
                                    </p:animEffect>
                                    <p:set>
                                      <p:cBhvr>
                                        <p:cTn id="82" dur="1" fill="hold">
                                          <p:stCondLst>
                                            <p:cond delay="499"/>
                                          </p:stCondLst>
                                        </p:cTn>
                                        <p:tgtEl>
                                          <p:spTgt spid="1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04" grpId="0" autoUpdateAnimBg="0"/>
      <p:bldP spid="2" grpId="0" animBg="1"/>
      <p:bldP spid="2"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584F17BA-ECCA-4645-8203-9C58954F4CDA}"/>
              </a:ext>
            </a:extLst>
          </p:cNvPr>
          <p:cNvSpPr>
            <a:spLocks noGrp="1" noRot="1" noChangeArrowheads="1"/>
          </p:cNvSpPr>
          <p:nvPr>
            <p:ph type="title" idx="4294967295"/>
          </p:nvPr>
        </p:nvSpPr>
        <p:spPr>
          <a:xfrm>
            <a:off x="955675" y="215072"/>
            <a:ext cx="4968875" cy="1143000"/>
          </a:xfrm>
        </p:spPr>
        <p:txBody>
          <a:bodyPr/>
          <a:lstStyle/>
          <a:p>
            <a:pPr algn="l" eaLnBrk="1" hangingPunct="1"/>
            <a:r>
              <a:rPr lang="zh-CN" altLang="en-US" sz="3200" b="1" dirty="0">
                <a:latin typeface="仿宋" panose="02010609060101010101" pitchFamily="49" charset="-122"/>
                <a:ea typeface="仿宋" panose="02010609060101010101" pitchFamily="49" charset="-122"/>
              </a:rPr>
              <a:t>固定相的重现性问题</a:t>
            </a:r>
            <a:endParaRPr lang="zh-CN" altLang="zh-CN" sz="3200" b="1" dirty="0">
              <a:latin typeface="仿宋" panose="02010609060101010101" pitchFamily="49" charset="-122"/>
              <a:ea typeface="仿宋" panose="02010609060101010101" pitchFamily="49" charset="-122"/>
            </a:endParaRPr>
          </a:p>
        </p:txBody>
      </p:sp>
      <p:graphicFrame>
        <p:nvGraphicFramePr>
          <p:cNvPr id="250883" name="Object 3">
            <a:extLst>
              <a:ext uri="{FF2B5EF4-FFF2-40B4-BE49-F238E27FC236}">
                <a16:creationId xmlns:a16="http://schemas.microsoft.com/office/drawing/2014/main" id="{E816D03D-58CD-4A7A-BEB9-2EEDAD4D8E7E}"/>
              </a:ext>
            </a:extLst>
          </p:cNvPr>
          <p:cNvGraphicFramePr>
            <a:graphicFrameLocks noGrp="1" noChangeAspect="1"/>
          </p:cNvGraphicFramePr>
          <p:nvPr>
            <p:ph sz="half" idx="4294967295"/>
            <p:extLst>
              <p:ext uri="{D42A27DB-BD31-4B8C-83A1-F6EECF244321}">
                <p14:modId xmlns:p14="http://schemas.microsoft.com/office/powerpoint/2010/main" val="2115095077"/>
              </p:ext>
            </p:extLst>
          </p:nvPr>
        </p:nvGraphicFramePr>
        <p:xfrm>
          <a:off x="955675" y="1382945"/>
          <a:ext cx="5378863" cy="4725174"/>
        </p:xfrm>
        <a:graphic>
          <a:graphicData uri="http://schemas.openxmlformats.org/presentationml/2006/ole">
            <mc:AlternateContent xmlns:mc="http://schemas.openxmlformats.org/markup-compatibility/2006">
              <mc:Choice xmlns:v="urn:schemas-microsoft-com:vml" Requires="v">
                <p:oleObj spid="_x0000_s4146" r:id="rId4" imgW="3360711" imgH="3566469" progId="PBrush">
                  <p:embed/>
                </p:oleObj>
              </mc:Choice>
              <mc:Fallback>
                <p:oleObj r:id="rId4" imgW="3360711" imgH="3566469" progId="PBrush">
                  <p:embed/>
                  <p:pic>
                    <p:nvPicPr>
                      <p:cNvPr id="250883" name="Object 3">
                        <a:extLst>
                          <a:ext uri="{FF2B5EF4-FFF2-40B4-BE49-F238E27FC236}">
                            <a16:creationId xmlns:a16="http://schemas.microsoft.com/office/drawing/2014/main" id="{E816D03D-58CD-4A7A-BEB9-2EEDAD4D8E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675" y="1382945"/>
                        <a:ext cx="5378863" cy="4725174"/>
                      </a:xfrm>
                      <a:prstGeom prst="rect">
                        <a:avLst/>
                      </a:prstGeom>
                      <a:noFill/>
                      <a:ln w="25400" cap="sq" cmpd="sng">
                        <a:solidFill>
                          <a:srgbClr val="FF6600"/>
                        </a:solidFill>
                        <a:miter lim="800000"/>
                        <a:headEnd/>
                        <a:tailEnd/>
                      </a:ln>
                      <a:effectLst/>
                    </p:spPr>
                  </p:pic>
                </p:oleObj>
              </mc:Fallback>
            </mc:AlternateContent>
          </a:graphicData>
        </a:graphic>
      </p:graphicFrame>
      <p:graphicFrame>
        <p:nvGraphicFramePr>
          <p:cNvPr id="250884" name="Object 4">
            <a:extLst>
              <a:ext uri="{FF2B5EF4-FFF2-40B4-BE49-F238E27FC236}">
                <a16:creationId xmlns:a16="http://schemas.microsoft.com/office/drawing/2014/main" id="{9FC96125-D2EB-485E-A9A3-48765313FE81}"/>
              </a:ext>
            </a:extLst>
          </p:cNvPr>
          <p:cNvGraphicFramePr>
            <a:graphicFrameLocks noGrp="1" noChangeAspect="1"/>
          </p:cNvGraphicFramePr>
          <p:nvPr>
            <p:ph sz="half" idx="4294967295"/>
            <p:extLst>
              <p:ext uri="{D42A27DB-BD31-4B8C-83A1-F6EECF244321}">
                <p14:modId xmlns:p14="http://schemas.microsoft.com/office/powerpoint/2010/main" val="107996208"/>
              </p:ext>
            </p:extLst>
          </p:nvPr>
        </p:nvGraphicFramePr>
        <p:xfrm>
          <a:off x="6546297" y="2826301"/>
          <a:ext cx="5519397" cy="1838463"/>
        </p:xfrm>
        <a:graphic>
          <a:graphicData uri="http://schemas.openxmlformats.org/presentationml/2006/ole">
            <mc:AlternateContent xmlns:mc="http://schemas.openxmlformats.org/markup-compatibility/2006">
              <mc:Choice xmlns:v="urn:schemas-microsoft-com:vml" Requires="v">
                <p:oleObj spid="_x0000_s4147" r:id="rId6" imgW="2690093" imgH="1082134" progId="PBrush">
                  <p:embed/>
                </p:oleObj>
              </mc:Choice>
              <mc:Fallback>
                <p:oleObj r:id="rId6" imgW="2690093" imgH="1082134" progId="PBrush">
                  <p:embed/>
                  <p:pic>
                    <p:nvPicPr>
                      <p:cNvPr id="250884" name="Object 4">
                        <a:extLst>
                          <a:ext uri="{FF2B5EF4-FFF2-40B4-BE49-F238E27FC236}">
                            <a16:creationId xmlns:a16="http://schemas.microsoft.com/office/drawing/2014/main" id="{9FC96125-D2EB-485E-A9A3-48765313FE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6297" y="2826301"/>
                        <a:ext cx="5519397" cy="1838463"/>
                      </a:xfrm>
                      <a:prstGeom prst="rect">
                        <a:avLst/>
                      </a:prstGeom>
                      <a:noFill/>
                      <a:ln>
                        <a:noFill/>
                      </a:ln>
                      <a:effectLst/>
                    </p:spPr>
                  </p:pic>
                </p:oleObj>
              </mc:Fallback>
            </mc:AlternateContent>
          </a:graphicData>
        </a:graphic>
      </p:graphicFrame>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76936"/>
    </mc:Choice>
    <mc:Fallback xmlns="">
      <p:transition spd="slow" advTm="76936"/>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blinds(horizontal)">
                                      <p:cBhvr>
                                        <p:cTn id="7" dur="500"/>
                                        <p:tgtEl>
                                          <p:spTgt spid="250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50883"/>
                                        </p:tgtEl>
                                        <p:attrNameLst>
                                          <p:attrName>style.visibility</p:attrName>
                                        </p:attrNameLst>
                                      </p:cBhvr>
                                      <p:to>
                                        <p:strVal val="visible"/>
                                      </p:to>
                                    </p:set>
                                    <p:animEffect transition="in" filter="box(out)">
                                      <p:cBhvr>
                                        <p:cTn id="12" dur="500"/>
                                        <p:tgtEl>
                                          <p:spTgt spid="250883"/>
                                        </p:tgtEl>
                                      </p:cBhvr>
                                    </p:animEffect>
                                  </p:childTnLst>
                                </p:cTn>
                              </p:par>
                              <p:par>
                                <p:cTn id="13" presetID="4" presetClass="entr" presetSubtype="32" fill="hold" nodeType="withEffect">
                                  <p:stCondLst>
                                    <p:cond delay="0"/>
                                  </p:stCondLst>
                                  <p:childTnLst>
                                    <p:set>
                                      <p:cBhvr>
                                        <p:cTn id="14" dur="1" fill="hold">
                                          <p:stCondLst>
                                            <p:cond delay="0"/>
                                          </p:stCondLst>
                                        </p:cTn>
                                        <p:tgtEl>
                                          <p:spTgt spid="250884"/>
                                        </p:tgtEl>
                                        <p:attrNameLst>
                                          <p:attrName>style.visibility</p:attrName>
                                        </p:attrNameLst>
                                      </p:cBhvr>
                                      <p:to>
                                        <p:strVal val="visible"/>
                                      </p:to>
                                    </p:set>
                                    <p:animEffect transition="in" filter="box(out)">
                                      <p:cBhvr>
                                        <p:cTn id="15" dur="500"/>
                                        <p:tgtEl>
                                          <p:spTgt spid="25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D8A94CD8-C597-4B75-89DD-CFE8CF6CFFF9}"/>
              </a:ext>
            </a:extLst>
          </p:cNvPr>
          <p:cNvSpPr>
            <a:spLocks noGrp="1" noRot="1" noChangeArrowheads="1"/>
          </p:cNvSpPr>
          <p:nvPr>
            <p:ph type="title" idx="4294967295"/>
          </p:nvPr>
        </p:nvSpPr>
        <p:spPr>
          <a:xfrm>
            <a:off x="458925" y="582267"/>
            <a:ext cx="7827962" cy="504825"/>
          </a:xfrm>
        </p:spPr>
        <p:txBody>
          <a:bodyPr>
            <a:noAutofit/>
          </a:bodyPr>
          <a:lstStyle/>
          <a:p>
            <a:pPr eaLnBrk="1" hangingPunct="1"/>
            <a:r>
              <a:rPr lang="zh-CN" altLang="en-US" sz="4000" b="1" dirty="0">
                <a:solidFill>
                  <a:srgbClr val="FF0000"/>
                </a:solidFill>
                <a:latin typeface="隶书" panose="02010509060101010101" pitchFamily="49" charset="-122"/>
                <a:ea typeface="隶书" panose="02010509060101010101" pitchFamily="49" charset="-122"/>
              </a:rPr>
              <a:t>（</a:t>
            </a:r>
            <a:r>
              <a:rPr lang="en-US" altLang="zh-CN" sz="4000" b="1" dirty="0">
                <a:solidFill>
                  <a:srgbClr val="FF0000"/>
                </a:solidFill>
                <a:latin typeface="隶书" panose="02010509060101010101" pitchFamily="49" charset="-122"/>
                <a:ea typeface="隶书" panose="02010509060101010101" pitchFamily="49" charset="-122"/>
              </a:rPr>
              <a:t>3</a:t>
            </a:r>
            <a:r>
              <a:rPr lang="zh-CN" altLang="en-US" sz="4000" b="1" dirty="0">
                <a:solidFill>
                  <a:srgbClr val="FF0000"/>
                </a:solidFill>
                <a:latin typeface="隶书" panose="02010509060101010101" pitchFamily="49" charset="-122"/>
                <a:ea typeface="隶书" panose="02010509060101010101" pitchFamily="49" charset="-122"/>
              </a:rPr>
              <a:t>）流动相</a:t>
            </a:r>
          </a:p>
        </p:txBody>
      </p:sp>
      <p:sp>
        <p:nvSpPr>
          <p:cNvPr id="4" name="Rectangle 3">
            <a:extLst>
              <a:ext uri="{FF2B5EF4-FFF2-40B4-BE49-F238E27FC236}">
                <a16:creationId xmlns:a16="http://schemas.microsoft.com/office/drawing/2014/main" id="{62B67BB1-DAE4-499E-81EA-3F338A8117A3}"/>
              </a:ext>
            </a:extLst>
          </p:cNvPr>
          <p:cNvSpPr txBox="1">
            <a:spLocks noRot="1" noChangeArrowheads="1"/>
          </p:cNvSpPr>
          <p:nvPr/>
        </p:nvSpPr>
        <p:spPr>
          <a:xfrm>
            <a:off x="1581151" y="1457739"/>
            <a:ext cx="7807325" cy="4817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30000"/>
              </a:lnSpc>
              <a:buClr>
                <a:schemeClr val="accent2"/>
              </a:buClr>
              <a:buFont typeface="Wingdings" panose="05000000000000000000" pitchFamily="2" charset="2"/>
              <a:buChar char="l"/>
            </a:pPr>
            <a:r>
              <a:rPr lang="zh-CN" altLang="en-US" b="1" dirty="0">
                <a:latin typeface="等线" panose="02010600030101010101" pitchFamily="2" charset="-122"/>
                <a:ea typeface="等线" panose="02010600030101010101" pitchFamily="2" charset="-122"/>
              </a:rPr>
              <a:t> 作为流动相的溶剂的选择原则</a:t>
            </a:r>
            <a:endParaRPr lang="en-US" altLang="zh-CN" b="1" dirty="0">
              <a:latin typeface="等线" panose="02010600030101010101" pitchFamily="2" charset="-122"/>
              <a:ea typeface="等线" panose="02010600030101010101" pitchFamily="2" charset="-122"/>
            </a:endParaRPr>
          </a:p>
          <a:p>
            <a:pPr lvl="1" algn="just">
              <a:lnSpc>
                <a:spcPct val="130000"/>
              </a:lnSpc>
              <a:buClr>
                <a:schemeClr val="accent2"/>
              </a:buClr>
              <a:buFont typeface="Wingdings" panose="05000000000000000000" pitchFamily="2" charset="2"/>
              <a:buChar char="Ø"/>
            </a:pPr>
            <a:r>
              <a:rPr lang="en-US" altLang="zh-CN" sz="2800" dirty="0">
                <a:latin typeface="等线" panose="02010600030101010101" pitchFamily="2" charset="-122"/>
                <a:ea typeface="等线" panose="02010600030101010101" pitchFamily="2" charset="-122"/>
              </a:rPr>
              <a:t> </a:t>
            </a:r>
            <a:r>
              <a:rPr lang="zh-CN" altLang="zh-CN" sz="2800" dirty="0">
                <a:latin typeface="等线" panose="02010600030101010101" pitchFamily="2" charset="-122"/>
                <a:ea typeface="等线" panose="02010600030101010101" pitchFamily="2" charset="-122"/>
              </a:rPr>
              <a:t>溶剂具有稳定的化学性质</a:t>
            </a:r>
          </a:p>
          <a:p>
            <a:pPr lvl="1" algn="just">
              <a:lnSpc>
                <a:spcPct val="130000"/>
              </a:lnSpc>
              <a:buClr>
                <a:schemeClr val="accent2"/>
              </a:buClr>
              <a:buFont typeface="Wingdings" panose="05000000000000000000" pitchFamily="2" charset="2"/>
              <a:buChar char="Ø"/>
            </a:pPr>
            <a:r>
              <a:rPr lang="en-US" altLang="zh-CN" sz="2800" dirty="0">
                <a:latin typeface="等线" panose="02010600030101010101" pitchFamily="2" charset="-122"/>
                <a:ea typeface="等线" panose="02010600030101010101" pitchFamily="2" charset="-122"/>
              </a:rPr>
              <a:t> </a:t>
            </a:r>
            <a:r>
              <a:rPr lang="zh-CN" altLang="zh-CN" sz="2800" dirty="0">
                <a:latin typeface="等线" panose="02010600030101010101" pitchFamily="2" charset="-122"/>
                <a:ea typeface="等线" panose="02010600030101010101" pitchFamily="2" charset="-122"/>
              </a:rPr>
              <a:t>溶剂的选择与使用的检测器要有相容性</a:t>
            </a:r>
          </a:p>
          <a:p>
            <a:pPr lvl="1" algn="just">
              <a:lnSpc>
                <a:spcPct val="130000"/>
              </a:lnSpc>
              <a:buClr>
                <a:schemeClr val="accent2"/>
              </a:buClr>
              <a:buFont typeface="Wingdings" panose="05000000000000000000" pitchFamily="2" charset="2"/>
              <a:buChar char="Ø"/>
            </a:pPr>
            <a:r>
              <a:rPr lang="en-US" altLang="zh-CN" sz="2800" dirty="0">
                <a:latin typeface="等线" panose="02010600030101010101" pitchFamily="2" charset="-122"/>
                <a:ea typeface="等线" panose="02010600030101010101" pitchFamily="2" charset="-122"/>
              </a:rPr>
              <a:t> </a:t>
            </a:r>
            <a:r>
              <a:rPr lang="zh-CN" altLang="zh-CN" sz="2800" dirty="0">
                <a:latin typeface="等线" panose="02010600030101010101" pitchFamily="2" charset="-122"/>
                <a:ea typeface="等线" panose="02010600030101010101" pitchFamily="2" charset="-122"/>
              </a:rPr>
              <a:t>溶剂的粘度要小</a:t>
            </a:r>
          </a:p>
          <a:p>
            <a:pPr lvl="1" algn="just">
              <a:lnSpc>
                <a:spcPct val="130000"/>
              </a:lnSpc>
              <a:buClr>
                <a:schemeClr val="accent2"/>
              </a:buClr>
              <a:buFont typeface="Wingdings" panose="05000000000000000000" pitchFamily="2" charset="2"/>
              <a:buChar char="Ø"/>
            </a:pPr>
            <a:r>
              <a:rPr lang="en-US" altLang="zh-CN" sz="2800" dirty="0">
                <a:latin typeface="等线" panose="02010600030101010101" pitchFamily="2" charset="-122"/>
                <a:ea typeface="等线" panose="02010600030101010101" pitchFamily="2" charset="-122"/>
              </a:rPr>
              <a:t> </a:t>
            </a:r>
            <a:r>
              <a:rPr lang="zh-CN" altLang="zh-CN" sz="2800" dirty="0">
                <a:latin typeface="等线" panose="02010600030101010101" pitchFamily="2" charset="-122"/>
                <a:ea typeface="等线" panose="02010600030101010101" pitchFamily="2" charset="-122"/>
              </a:rPr>
              <a:t>溶剂的沸点不能太低</a:t>
            </a:r>
          </a:p>
          <a:p>
            <a:pPr lvl="1" algn="just">
              <a:lnSpc>
                <a:spcPct val="130000"/>
              </a:lnSpc>
              <a:buClr>
                <a:schemeClr val="accent2"/>
              </a:buClr>
              <a:buFont typeface="Wingdings" panose="05000000000000000000" pitchFamily="2" charset="2"/>
              <a:buChar char="Ø"/>
            </a:pPr>
            <a:r>
              <a:rPr lang="en-US" altLang="zh-CN" sz="2800" dirty="0">
                <a:latin typeface="等线" panose="02010600030101010101" pitchFamily="2" charset="-122"/>
                <a:ea typeface="等线" panose="02010600030101010101" pitchFamily="2" charset="-122"/>
              </a:rPr>
              <a:t> </a:t>
            </a:r>
            <a:r>
              <a:rPr lang="zh-CN" altLang="zh-CN" sz="2800" dirty="0">
                <a:latin typeface="等线" panose="02010600030101010101" pitchFamily="2" charset="-122"/>
                <a:ea typeface="等线" panose="02010600030101010101" pitchFamily="2" charset="-122"/>
              </a:rPr>
              <a:t>溶剂的纯度要高且价格便宜</a:t>
            </a:r>
          </a:p>
          <a:p>
            <a:pPr marL="457200" lvl="1" indent="0" algn="just">
              <a:buNone/>
            </a:pPr>
            <a:r>
              <a:rPr lang="zh-CN" altLang="zh-CN" sz="3200" b="1" dirty="0">
                <a:latin typeface="Times" panose="02020603050405020304" pitchFamily="18" charset="0"/>
              </a:rPr>
              <a:t>     </a:t>
            </a:r>
            <a:endParaRPr lang="zh-CN" altLang="zh-CN" sz="3200" dirty="0">
              <a:latin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6027"/>
    </mc:Choice>
    <mc:Fallback xmlns="">
      <p:transition spd="slow" advTm="8602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blinds(horizontal)">
                                      <p:cBhvr>
                                        <p:cTn id="7" dur="500"/>
                                        <p:tgtEl>
                                          <p:spTgt spid="2519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utoUpdateAnimBg="0"/>
      <p:bldP spid="4"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a:extLst>
              <a:ext uri="{FF2B5EF4-FFF2-40B4-BE49-F238E27FC236}">
                <a16:creationId xmlns:a16="http://schemas.microsoft.com/office/drawing/2014/main" id="{C3CC33FF-18AB-4C72-9687-72EE23E71552}"/>
              </a:ext>
            </a:extLst>
          </p:cNvPr>
          <p:cNvSpPr>
            <a:spLocks noChangeArrowheads="1"/>
          </p:cNvSpPr>
          <p:nvPr/>
        </p:nvSpPr>
        <p:spPr bwMode="auto">
          <a:xfrm>
            <a:off x="1524000" y="34290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 name="Rectangle 3">
            <a:extLst>
              <a:ext uri="{FF2B5EF4-FFF2-40B4-BE49-F238E27FC236}">
                <a16:creationId xmlns:a16="http://schemas.microsoft.com/office/drawing/2014/main" id="{02C41494-0BDE-493F-AB30-FEDF386548EF}"/>
              </a:ext>
            </a:extLst>
          </p:cNvPr>
          <p:cNvSpPr txBox="1">
            <a:spLocks noRot="1" noChangeArrowheads="1"/>
          </p:cNvSpPr>
          <p:nvPr/>
        </p:nvSpPr>
        <p:spPr>
          <a:xfrm>
            <a:off x="1203497" y="947532"/>
            <a:ext cx="9785005" cy="42338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1200"/>
              </a:spcBef>
              <a:buClr>
                <a:schemeClr val="accent2"/>
              </a:buClr>
              <a:buFont typeface="Wingdings" panose="05000000000000000000" pitchFamily="2" charset="2"/>
              <a:buChar char="l"/>
            </a:pPr>
            <a:r>
              <a:rPr lang="zh-CN" altLang="en-US" b="1" dirty="0">
                <a:latin typeface="等线" panose="02010600030101010101" pitchFamily="2" charset="-122"/>
                <a:ea typeface="等线" panose="02010600030101010101" pitchFamily="2" charset="-122"/>
              </a:rPr>
              <a:t> 表征溶剂特性的重要参数</a:t>
            </a:r>
          </a:p>
          <a:p>
            <a:pPr lvl="1" algn="just">
              <a:lnSpc>
                <a:spcPct val="150000"/>
              </a:lnSpc>
              <a:spcBef>
                <a:spcPts val="1200"/>
              </a:spcBef>
              <a:buClr>
                <a:schemeClr val="accent2"/>
              </a:buClr>
              <a:buFont typeface="Wingdings" panose="05000000000000000000" pitchFamily="2" charset="2"/>
              <a:buChar char="Ø"/>
            </a:pPr>
            <a:r>
              <a:rPr lang="zh-CN" altLang="en-US" dirty="0">
                <a:latin typeface="楷体_GB2312" pitchFamily="1" charset="-122"/>
                <a:ea typeface="楷体_GB2312" pitchFamily="1" charset="-122"/>
              </a:rPr>
              <a:t>溶剂强度</a:t>
            </a:r>
            <a:r>
              <a:rPr lang="en-US" altLang="zh-CN" dirty="0">
                <a:latin typeface="楷体_GB2312" pitchFamily="1" charset="-122"/>
                <a:ea typeface="楷体_GB2312" pitchFamily="1" charset="-122"/>
              </a:rPr>
              <a:t>ε°</a:t>
            </a:r>
            <a:r>
              <a:rPr lang="zh-CN" altLang="en-US" dirty="0">
                <a:latin typeface="楷体_GB2312" pitchFamily="1" charset="-122"/>
                <a:ea typeface="楷体_GB2312" pitchFamily="1" charset="-122"/>
              </a:rPr>
              <a:t>：溶剂分子与吸附剂的亲合程度，</a:t>
            </a:r>
            <a:r>
              <a:rPr lang="en-US" altLang="zh-CN" dirty="0">
                <a:latin typeface="楷体_GB2312" pitchFamily="1" charset="-122"/>
                <a:ea typeface="楷体_GB2312" pitchFamily="1" charset="-122"/>
              </a:rPr>
              <a:t>ε°</a:t>
            </a:r>
            <a:r>
              <a:rPr lang="zh-CN" altLang="en-US" dirty="0">
                <a:latin typeface="楷体_GB2312" pitchFamily="1" charset="-122"/>
                <a:ea typeface="楷体_GB2312" pitchFamily="1" charset="-122"/>
              </a:rPr>
              <a:t>越大，亲合力越大。</a:t>
            </a:r>
          </a:p>
          <a:p>
            <a:pPr lvl="1" algn="just">
              <a:lnSpc>
                <a:spcPct val="150000"/>
              </a:lnSpc>
              <a:spcBef>
                <a:spcPts val="1200"/>
              </a:spcBef>
              <a:buClr>
                <a:schemeClr val="accent2"/>
              </a:buClr>
              <a:buFont typeface="Wingdings" panose="05000000000000000000" pitchFamily="2" charset="2"/>
              <a:buChar char="Ø"/>
            </a:pPr>
            <a:r>
              <a:rPr lang="zh-CN" altLang="en-US" dirty="0">
                <a:latin typeface="楷体_GB2312" pitchFamily="1" charset="-122"/>
                <a:ea typeface="楷体_GB2312" pitchFamily="1" charset="-122"/>
              </a:rPr>
              <a:t>溶解度参数</a:t>
            </a:r>
            <a:r>
              <a:rPr lang="en-US" altLang="zh-CN" dirty="0">
                <a:latin typeface="楷体_GB2312" pitchFamily="1" charset="-122"/>
                <a:ea typeface="楷体_GB2312" pitchFamily="1" charset="-122"/>
              </a:rPr>
              <a:t>δ</a:t>
            </a:r>
            <a:r>
              <a:rPr lang="zh-CN" altLang="en-US" dirty="0">
                <a:latin typeface="楷体_GB2312" pitchFamily="1" charset="-122"/>
                <a:ea typeface="楷体_GB2312" pitchFamily="1" charset="-122"/>
              </a:rPr>
              <a:t>：衡量溶剂极性强度的指标，</a:t>
            </a:r>
            <a:r>
              <a:rPr lang="en-US" altLang="zh-CN" dirty="0">
                <a:latin typeface="楷体_GB2312" pitchFamily="1" charset="-122"/>
                <a:ea typeface="楷体_GB2312" pitchFamily="1" charset="-122"/>
              </a:rPr>
              <a:t>δ</a:t>
            </a:r>
            <a:r>
              <a:rPr lang="zh-CN" altLang="en-US" dirty="0">
                <a:latin typeface="楷体_GB2312" pitchFamily="1" charset="-122"/>
                <a:ea typeface="楷体_GB2312" pitchFamily="1" charset="-122"/>
              </a:rPr>
              <a:t>越大，极性越强。</a:t>
            </a:r>
          </a:p>
          <a:p>
            <a:pPr lvl="1" algn="just">
              <a:lnSpc>
                <a:spcPct val="150000"/>
              </a:lnSpc>
              <a:spcBef>
                <a:spcPts val="1200"/>
              </a:spcBef>
              <a:buClr>
                <a:schemeClr val="accent2"/>
              </a:buClr>
              <a:buFont typeface="Wingdings" panose="05000000000000000000" pitchFamily="2" charset="2"/>
              <a:buChar char="Ø"/>
            </a:pPr>
            <a:r>
              <a:rPr lang="zh-CN" altLang="en-US" dirty="0">
                <a:latin typeface="楷体_GB2312" pitchFamily="1" charset="-122"/>
                <a:ea typeface="楷体_GB2312" pitchFamily="1" charset="-122"/>
              </a:rPr>
              <a:t>极性参数</a:t>
            </a:r>
            <a:r>
              <a:rPr lang="en-US" altLang="zh-CN" dirty="0">
                <a:latin typeface="楷体_GB2312" pitchFamily="1" charset="-122"/>
                <a:ea typeface="楷体_GB2312" pitchFamily="1" charset="-122"/>
              </a:rPr>
              <a:t>P</a:t>
            </a:r>
            <a:r>
              <a:rPr lang="en-US" altLang="zh-CN" dirty="0">
                <a:latin typeface="宋体" panose="02010600030101010101" pitchFamily="2" charset="-122"/>
                <a:ea typeface="楷体_GB2312" pitchFamily="1" charset="-122"/>
              </a:rPr>
              <a:t>’</a:t>
            </a:r>
            <a:r>
              <a:rPr lang="zh-CN" altLang="en-US" dirty="0">
                <a:latin typeface="楷体_GB2312" pitchFamily="1" charset="-122"/>
                <a:ea typeface="楷体_GB2312" pitchFamily="1" charset="-122"/>
              </a:rPr>
              <a:t>：溶剂与乙醇、二氧六环、硝基甲烷相互作用的度量，比较全面的反映了溶剂的性质。</a:t>
            </a:r>
          </a:p>
          <a:p>
            <a:pPr lvl="1" algn="just">
              <a:lnSpc>
                <a:spcPct val="150000"/>
              </a:lnSpc>
              <a:spcBef>
                <a:spcPts val="1200"/>
              </a:spcBef>
              <a:buClr>
                <a:schemeClr val="accent2"/>
              </a:buClr>
              <a:buFont typeface="Wingdings" panose="05000000000000000000" pitchFamily="2" charset="2"/>
              <a:buChar char="Ø"/>
            </a:pPr>
            <a:r>
              <a:rPr lang="zh-CN" altLang="en-US" dirty="0">
                <a:latin typeface="楷体_GB2312" pitchFamily="1" charset="-122"/>
                <a:ea typeface="楷体_GB2312" pitchFamily="1" charset="-122"/>
              </a:rPr>
              <a:t>粘度</a:t>
            </a:r>
            <a:r>
              <a:rPr lang="en-US" altLang="zh-CN" dirty="0">
                <a:latin typeface="楷体_GB2312" pitchFamily="1" charset="-122"/>
                <a:ea typeface="楷体_GB2312" pitchFamily="1" charset="-122"/>
              </a:rPr>
              <a:t>η</a:t>
            </a:r>
            <a:r>
              <a:rPr lang="zh-CN" altLang="en-US" dirty="0">
                <a:latin typeface="楷体_GB2312" pitchFamily="1" charset="-122"/>
                <a:ea typeface="楷体_GB2312" pitchFamily="1" charset="-122"/>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6530"/>
    </mc:Choice>
    <mc:Fallback xmlns="">
      <p:transition spd="slow" advTm="565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834" name="Group 2">
            <a:extLst>
              <a:ext uri="{FF2B5EF4-FFF2-40B4-BE49-F238E27FC236}">
                <a16:creationId xmlns:a16="http://schemas.microsoft.com/office/drawing/2014/main" id="{7586C47A-FEB2-44EC-A160-FD3D858A3D79}"/>
              </a:ext>
            </a:extLst>
          </p:cNvPr>
          <p:cNvGrpSpPr>
            <a:grpSpLocks/>
          </p:cNvGrpSpPr>
          <p:nvPr/>
        </p:nvGrpSpPr>
        <p:grpSpPr bwMode="auto">
          <a:xfrm>
            <a:off x="616226" y="1489833"/>
            <a:ext cx="10959548" cy="3758027"/>
            <a:chOff x="0" y="0"/>
            <a:chExt cx="4321" cy="2598"/>
          </a:xfrm>
        </p:grpSpPr>
        <p:grpSp>
          <p:nvGrpSpPr>
            <p:cNvPr id="248835" name="Group 3">
              <a:extLst>
                <a:ext uri="{FF2B5EF4-FFF2-40B4-BE49-F238E27FC236}">
                  <a16:creationId xmlns:a16="http://schemas.microsoft.com/office/drawing/2014/main" id="{925A91B2-683C-4FB5-8019-D4A9259C3E94}"/>
                </a:ext>
              </a:extLst>
            </p:cNvPr>
            <p:cNvGrpSpPr>
              <a:grpSpLocks/>
            </p:cNvGrpSpPr>
            <p:nvPr/>
          </p:nvGrpSpPr>
          <p:grpSpPr bwMode="auto">
            <a:xfrm>
              <a:off x="3" y="3"/>
              <a:ext cx="4315" cy="2592"/>
              <a:chOff x="0" y="0"/>
              <a:chExt cx="4315" cy="2592"/>
            </a:xfrm>
          </p:grpSpPr>
          <p:grpSp>
            <p:nvGrpSpPr>
              <p:cNvPr id="248837" name="Group 4">
                <a:extLst>
                  <a:ext uri="{FF2B5EF4-FFF2-40B4-BE49-F238E27FC236}">
                    <a16:creationId xmlns:a16="http://schemas.microsoft.com/office/drawing/2014/main" id="{5E15D255-97D6-47B2-92BF-78B8311E4F95}"/>
                  </a:ext>
                </a:extLst>
              </p:cNvPr>
              <p:cNvGrpSpPr>
                <a:grpSpLocks/>
              </p:cNvGrpSpPr>
              <p:nvPr/>
            </p:nvGrpSpPr>
            <p:grpSpPr bwMode="auto">
              <a:xfrm>
                <a:off x="0" y="0"/>
                <a:ext cx="732" cy="435"/>
                <a:chOff x="0" y="0"/>
                <a:chExt cx="732" cy="435"/>
              </a:xfrm>
            </p:grpSpPr>
            <p:sp>
              <p:nvSpPr>
                <p:cNvPr id="248997" name="Rectangle 5">
                  <a:extLst>
                    <a:ext uri="{FF2B5EF4-FFF2-40B4-BE49-F238E27FC236}">
                      <a16:creationId xmlns:a16="http://schemas.microsoft.com/office/drawing/2014/main" id="{D5227A7F-5B1B-41E2-A632-5DEE00690972}"/>
                    </a:ext>
                  </a:extLst>
                </p:cNvPr>
                <p:cNvSpPr>
                  <a:spLocks noChangeArrowheads="1"/>
                </p:cNvSpPr>
                <p:nvPr/>
              </p:nvSpPr>
              <p:spPr bwMode="auto">
                <a:xfrm>
                  <a:off x="117" y="3"/>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dirty="0">
                      <a:latin typeface="宋体" panose="02010600030101010101" pitchFamily="2" charset="-122"/>
                    </a:rPr>
                    <a:t>溶剂</a:t>
                  </a:r>
                  <a:endParaRPr lang="zh-CN" altLang="en-US" sz="2400" dirty="0">
                    <a:latin typeface="宋体" panose="02010600030101010101" pitchFamily="2" charset="-122"/>
                  </a:endParaRPr>
                </a:p>
              </p:txBody>
            </p:sp>
            <p:sp>
              <p:nvSpPr>
                <p:cNvPr id="248998" name="Rectangle 6">
                  <a:extLst>
                    <a:ext uri="{FF2B5EF4-FFF2-40B4-BE49-F238E27FC236}">
                      <a16:creationId xmlns:a16="http://schemas.microsoft.com/office/drawing/2014/main" id="{56FB76E2-3C07-49BB-AABC-643D767F1F7C}"/>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96" name="Rectangle 9">
                <a:extLst>
                  <a:ext uri="{FF2B5EF4-FFF2-40B4-BE49-F238E27FC236}">
                    <a16:creationId xmlns:a16="http://schemas.microsoft.com/office/drawing/2014/main" id="{F5C2253B-1E6D-472C-A4EA-0D3AA99ABC48}"/>
                  </a:ext>
                </a:extLst>
              </p:cNvPr>
              <p:cNvSpPr>
                <a:spLocks noChangeArrowheads="1"/>
              </p:cNvSpPr>
              <p:nvPr/>
            </p:nvSpPr>
            <p:spPr bwMode="auto">
              <a:xfrm>
                <a:off x="701" y="0"/>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39" name="Group 10">
                <a:extLst>
                  <a:ext uri="{FF2B5EF4-FFF2-40B4-BE49-F238E27FC236}">
                    <a16:creationId xmlns:a16="http://schemas.microsoft.com/office/drawing/2014/main" id="{C6AEA837-F4F3-495B-AD05-26C38D45FA3C}"/>
                  </a:ext>
                </a:extLst>
              </p:cNvPr>
              <p:cNvGrpSpPr>
                <a:grpSpLocks/>
              </p:cNvGrpSpPr>
              <p:nvPr/>
            </p:nvGrpSpPr>
            <p:grpSpPr bwMode="auto">
              <a:xfrm>
                <a:off x="1117" y="0"/>
                <a:ext cx="482" cy="432"/>
                <a:chOff x="0" y="0"/>
                <a:chExt cx="482" cy="432"/>
              </a:xfrm>
            </p:grpSpPr>
            <p:sp>
              <p:nvSpPr>
                <p:cNvPr id="248993" name="Rectangle 11">
                  <a:extLst>
                    <a:ext uri="{FF2B5EF4-FFF2-40B4-BE49-F238E27FC236}">
                      <a16:creationId xmlns:a16="http://schemas.microsoft.com/office/drawing/2014/main" id="{5296F2D5-5A24-4A92-B9CB-3D9BB7E88B7C}"/>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η</a:t>
                  </a:r>
                  <a:endParaRPr lang="en-US" altLang="zh-CN" sz="2400">
                    <a:latin typeface="Times New Roman" panose="02020603050405020304" pitchFamily="18" charset="0"/>
                  </a:endParaRPr>
                </a:p>
              </p:txBody>
            </p:sp>
            <p:sp>
              <p:nvSpPr>
                <p:cNvPr id="248994" name="Rectangle 12">
                  <a:extLst>
                    <a:ext uri="{FF2B5EF4-FFF2-40B4-BE49-F238E27FC236}">
                      <a16:creationId xmlns:a16="http://schemas.microsoft.com/office/drawing/2014/main" id="{068F533F-7D27-457E-85CC-8A91EA26F7BF}"/>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0" name="Group 13">
                <a:extLst>
                  <a:ext uri="{FF2B5EF4-FFF2-40B4-BE49-F238E27FC236}">
                    <a16:creationId xmlns:a16="http://schemas.microsoft.com/office/drawing/2014/main" id="{A3B69D82-AE60-441B-B16D-6DB6E1899D9B}"/>
                  </a:ext>
                </a:extLst>
              </p:cNvPr>
              <p:cNvGrpSpPr>
                <a:grpSpLocks/>
              </p:cNvGrpSpPr>
              <p:nvPr/>
            </p:nvGrpSpPr>
            <p:grpSpPr bwMode="auto">
              <a:xfrm>
                <a:off x="1599" y="0"/>
                <a:ext cx="460" cy="432"/>
                <a:chOff x="0" y="0"/>
                <a:chExt cx="460" cy="432"/>
              </a:xfrm>
            </p:grpSpPr>
            <p:sp>
              <p:nvSpPr>
                <p:cNvPr id="248991" name="Rectangle 14">
                  <a:extLst>
                    <a:ext uri="{FF2B5EF4-FFF2-40B4-BE49-F238E27FC236}">
                      <a16:creationId xmlns:a16="http://schemas.microsoft.com/office/drawing/2014/main" id="{13722F1F-BD14-401F-9B8A-99CAF3151713}"/>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ε°</a:t>
                  </a:r>
                  <a:endParaRPr lang="en-US" altLang="zh-CN" sz="2400">
                    <a:latin typeface="Times New Roman" panose="02020603050405020304" pitchFamily="18" charset="0"/>
                  </a:endParaRPr>
                </a:p>
              </p:txBody>
            </p:sp>
            <p:sp>
              <p:nvSpPr>
                <p:cNvPr id="248992" name="Rectangle 15">
                  <a:extLst>
                    <a:ext uri="{FF2B5EF4-FFF2-40B4-BE49-F238E27FC236}">
                      <a16:creationId xmlns:a16="http://schemas.microsoft.com/office/drawing/2014/main" id="{4C717AFC-EF67-4696-AA5B-F705492A5865}"/>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1" name="Group 16">
                <a:extLst>
                  <a:ext uri="{FF2B5EF4-FFF2-40B4-BE49-F238E27FC236}">
                    <a16:creationId xmlns:a16="http://schemas.microsoft.com/office/drawing/2014/main" id="{C5A220A8-C196-4F6C-9670-8D84388B5420}"/>
                  </a:ext>
                </a:extLst>
              </p:cNvPr>
              <p:cNvGrpSpPr>
                <a:grpSpLocks/>
              </p:cNvGrpSpPr>
              <p:nvPr/>
            </p:nvGrpSpPr>
            <p:grpSpPr bwMode="auto">
              <a:xfrm>
                <a:off x="2059" y="0"/>
                <a:ext cx="504" cy="432"/>
                <a:chOff x="0" y="0"/>
                <a:chExt cx="504" cy="432"/>
              </a:xfrm>
            </p:grpSpPr>
            <p:sp>
              <p:nvSpPr>
                <p:cNvPr id="248989" name="Rectangle 17">
                  <a:extLst>
                    <a:ext uri="{FF2B5EF4-FFF2-40B4-BE49-F238E27FC236}">
                      <a16:creationId xmlns:a16="http://schemas.microsoft.com/office/drawing/2014/main" id="{B1B29FA8-9DDD-4A96-A8DD-88D2B1B12C99}"/>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δ</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90" name="Rectangle 18">
                  <a:extLst>
                    <a:ext uri="{FF2B5EF4-FFF2-40B4-BE49-F238E27FC236}">
                      <a16:creationId xmlns:a16="http://schemas.microsoft.com/office/drawing/2014/main" id="{4E643BC9-928E-4B9A-9385-21C950CADE3F}"/>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2" name="Group 19">
                <a:extLst>
                  <a:ext uri="{FF2B5EF4-FFF2-40B4-BE49-F238E27FC236}">
                    <a16:creationId xmlns:a16="http://schemas.microsoft.com/office/drawing/2014/main" id="{00156D6B-E1FC-46E9-92C2-EC67228C2A39}"/>
                  </a:ext>
                </a:extLst>
              </p:cNvPr>
              <p:cNvGrpSpPr>
                <a:grpSpLocks/>
              </p:cNvGrpSpPr>
              <p:nvPr/>
            </p:nvGrpSpPr>
            <p:grpSpPr bwMode="auto">
              <a:xfrm>
                <a:off x="2563" y="0"/>
                <a:ext cx="438" cy="432"/>
                <a:chOff x="0" y="0"/>
                <a:chExt cx="438" cy="432"/>
              </a:xfrm>
            </p:grpSpPr>
            <p:sp>
              <p:nvSpPr>
                <p:cNvPr id="248987" name="Rectangle 20">
                  <a:extLst>
                    <a:ext uri="{FF2B5EF4-FFF2-40B4-BE49-F238E27FC236}">
                      <a16:creationId xmlns:a16="http://schemas.microsoft.com/office/drawing/2014/main" id="{0F00EB88-1CB1-4548-B659-2FF963B9AF09}"/>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Pˊ</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88" name="Rectangle 21">
                  <a:extLst>
                    <a:ext uri="{FF2B5EF4-FFF2-40B4-BE49-F238E27FC236}">
                      <a16:creationId xmlns:a16="http://schemas.microsoft.com/office/drawing/2014/main" id="{7A2ACB66-1133-4543-87DE-1D816E9BBE2C}"/>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3" name="Group 22">
                <a:extLst>
                  <a:ext uri="{FF2B5EF4-FFF2-40B4-BE49-F238E27FC236}">
                    <a16:creationId xmlns:a16="http://schemas.microsoft.com/office/drawing/2014/main" id="{03696BEB-17D5-488E-AF43-55F064A3818D}"/>
                  </a:ext>
                </a:extLst>
              </p:cNvPr>
              <p:cNvGrpSpPr>
                <a:grpSpLocks/>
              </p:cNvGrpSpPr>
              <p:nvPr/>
            </p:nvGrpSpPr>
            <p:grpSpPr bwMode="auto">
              <a:xfrm>
                <a:off x="3001" y="0"/>
                <a:ext cx="438" cy="432"/>
                <a:chOff x="0" y="0"/>
                <a:chExt cx="438" cy="432"/>
              </a:xfrm>
            </p:grpSpPr>
            <p:sp>
              <p:nvSpPr>
                <p:cNvPr id="248985" name="Rectangle 23">
                  <a:extLst>
                    <a:ext uri="{FF2B5EF4-FFF2-40B4-BE49-F238E27FC236}">
                      <a16:creationId xmlns:a16="http://schemas.microsoft.com/office/drawing/2014/main" id="{F8718C64-2A48-462E-9864-BFF349898AD5}"/>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dirty="0" err="1">
                      <a:latin typeface="Times New Roman" panose="02020603050405020304" pitchFamily="18" charset="0"/>
                      <a:cs typeface="Times New Roman" panose="02020603050405020304" pitchFamily="18" charset="0"/>
                    </a:rPr>
                    <a:t>x</a:t>
                  </a:r>
                  <a:r>
                    <a:rPr lang="en-US" altLang="zh-CN" sz="2400" b="1" baseline="-30000" dirty="0" err="1">
                      <a:latin typeface="Times New Roman" panose="02020603050405020304" pitchFamily="18" charset="0"/>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dirty="0">
                    <a:latin typeface="Times New Roman" panose="02020603050405020304" pitchFamily="18" charset="0"/>
                  </a:endParaRPr>
                </a:p>
              </p:txBody>
            </p:sp>
            <p:sp>
              <p:nvSpPr>
                <p:cNvPr id="248986" name="Rectangle 24">
                  <a:extLst>
                    <a:ext uri="{FF2B5EF4-FFF2-40B4-BE49-F238E27FC236}">
                      <a16:creationId xmlns:a16="http://schemas.microsoft.com/office/drawing/2014/main" id="{13154D1A-CF09-4776-B52F-EC808C15136E}"/>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4" name="Group 25">
                <a:extLst>
                  <a:ext uri="{FF2B5EF4-FFF2-40B4-BE49-F238E27FC236}">
                    <a16:creationId xmlns:a16="http://schemas.microsoft.com/office/drawing/2014/main" id="{8AA0EEBD-C8C9-47CE-9CA9-273D2860AFF3}"/>
                  </a:ext>
                </a:extLst>
              </p:cNvPr>
              <p:cNvGrpSpPr>
                <a:grpSpLocks/>
              </p:cNvGrpSpPr>
              <p:nvPr/>
            </p:nvGrpSpPr>
            <p:grpSpPr bwMode="auto">
              <a:xfrm>
                <a:off x="3439" y="0"/>
                <a:ext cx="438" cy="432"/>
                <a:chOff x="0" y="0"/>
                <a:chExt cx="438" cy="432"/>
              </a:xfrm>
            </p:grpSpPr>
            <p:sp>
              <p:nvSpPr>
                <p:cNvPr id="248983" name="Rectangle 26">
                  <a:extLst>
                    <a:ext uri="{FF2B5EF4-FFF2-40B4-BE49-F238E27FC236}">
                      <a16:creationId xmlns:a16="http://schemas.microsoft.com/office/drawing/2014/main" id="{9E8626B9-81DE-426D-9A55-74AB80310FE8}"/>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x</a:t>
                  </a:r>
                  <a:r>
                    <a:rPr lang="en-US" altLang="zh-CN" sz="2400" b="1" baseline="-30000">
                      <a:latin typeface="Times New Roman" panose="02020603050405020304" pitchFamily="18" charset="0"/>
                      <a:cs typeface="Times New Roman" panose="02020603050405020304" pitchFamily="18" charset="0"/>
                    </a:rPr>
                    <a:t>d</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84" name="Rectangle 27">
                  <a:extLst>
                    <a:ext uri="{FF2B5EF4-FFF2-40B4-BE49-F238E27FC236}">
                      <a16:creationId xmlns:a16="http://schemas.microsoft.com/office/drawing/2014/main" id="{743B320A-2CC5-4749-8277-D3DCEA4744F8}"/>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5" name="Group 28">
                <a:extLst>
                  <a:ext uri="{FF2B5EF4-FFF2-40B4-BE49-F238E27FC236}">
                    <a16:creationId xmlns:a16="http://schemas.microsoft.com/office/drawing/2014/main" id="{C9900446-7842-467C-90A5-C390DA005EA0}"/>
                  </a:ext>
                </a:extLst>
              </p:cNvPr>
              <p:cNvGrpSpPr>
                <a:grpSpLocks/>
              </p:cNvGrpSpPr>
              <p:nvPr/>
            </p:nvGrpSpPr>
            <p:grpSpPr bwMode="auto">
              <a:xfrm>
                <a:off x="3877" y="0"/>
                <a:ext cx="438" cy="432"/>
                <a:chOff x="0" y="0"/>
                <a:chExt cx="438" cy="432"/>
              </a:xfrm>
            </p:grpSpPr>
            <p:sp>
              <p:nvSpPr>
                <p:cNvPr id="248981" name="Rectangle 29">
                  <a:extLst>
                    <a:ext uri="{FF2B5EF4-FFF2-40B4-BE49-F238E27FC236}">
                      <a16:creationId xmlns:a16="http://schemas.microsoft.com/office/drawing/2014/main" id="{D97125F5-779A-4615-AFFD-77CC9E15BBD8}"/>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x</a:t>
                  </a:r>
                  <a:r>
                    <a:rPr lang="en-US" altLang="zh-CN" sz="2400" b="1" baseline="-30000">
                      <a:latin typeface="Times New Roman" panose="02020603050405020304" pitchFamily="18" charset="0"/>
                      <a:cs typeface="Times New Roman" panose="02020603050405020304" pitchFamily="18" charset="0"/>
                    </a:rPr>
                    <a:t>n</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82" name="Rectangle 30">
                  <a:extLst>
                    <a:ext uri="{FF2B5EF4-FFF2-40B4-BE49-F238E27FC236}">
                      <a16:creationId xmlns:a16="http://schemas.microsoft.com/office/drawing/2014/main" id="{FA528C79-3AB4-4B90-8DFC-C4150B0E114A}"/>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6" name="Group 31">
                <a:extLst>
                  <a:ext uri="{FF2B5EF4-FFF2-40B4-BE49-F238E27FC236}">
                    <a16:creationId xmlns:a16="http://schemas.microsoft.com/office/drawing/2014/main" id="{30763CD6-D258-455D-996A-EF82D3CE9942}"/>
                  </a:ext>
                </a:extLst>
              </p:cNvPr>
              <p:cNvGrpSpPr>
                <a:grpSpLocks/>
              </p:cNvGrpSpPr>
              <p:nvPr/>
            </p:nvGrpSpPr>
            <p:grpSpPr bwMode="auto">
              <a:xfrm>
                <a:off x="0" y="432"/>
                <a:ext cx="701" cy="432"/>
                <a:chOff x="0" y="0"/>
                <a:chExt cx="701" cy="432"/>
              </a:xfrm>
            </p:grpSpPr>
            <p:sp>
              <p:nvSpPr>
                <p:cNvPr id="248979" name="Rectangle 32">
                  <a:extLst>
                    <a:ext uri="{FF2B5EF4-FFF2-40B4-BE49-F238E27FC236}">
                      <a16:creationId xmlns:a16="http://schemas.microsoft.com/office/drawing/2014/main" id="{3A0805FD-5515-4231-BE6B-00D6CD10368D}"/>
                    </a:ext>
                  </a:extLst>
                </p:cNvPr>
                <p:cNvSpPr>
                  <a:spLocks noChangeArrowheads="1"/>
                </p:cNvSpPr>
                <p:nvPr/>
              </p:nvSpPr>
              <p:spPr bwMode="auto">
                <a:xfrm>
                  <a:off x="43" y="0"/>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a:latin typeface="宋体" panose="02010600030101010101" pitchFamily="2" charset="-122"/>
                    </a:rPr>
                    <a:t>正己烷</a:t>
                  </a:r>
                  <a:endParaRPr lang="zh-CN" altLang="en-US" sz="2400">
                    <a:latin typeface="宋体" panose="02010600030101010101" pitchFamily="2" charset="-122"/>
                  </a:endParaRPr>
                </a:p>
              </p:txBody>
            </p:sp>
            <p:sp>
              <p:nvSpPr>
                <p:cNvPr id="248980" name="Rectangle 33">
                  <a:extLst>
                    <a:ext uri="{FF2B5EF4-FFF2-40B4-BE49-F238E27FC236}">
                      <a16:creationId xmlns:a16="http://schemas.microsoft.com/office/drawing/2014/main" id="{8D6E09F9-A5B8-472A-8BA4-E10B3A007F7E}"/>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78" name="Rectangle 36">
                <a:extLst>
                  <a:ext uri="{FF2B5EF4-FFF2-40B4-BE49-F238E27FC236}">
                    <a16:creationId xmlns:a16="http://schemas.microsoft.com/office/drawing/2014/main" id="{C735EC81-51D0-45F7-AF03-D7DEC0CA152A}"/>
                  </a:ext>
                </a:extLst>
              </p:cNvPr>
              <p:cNvSpPr>
                <a:spLocks noChangeArrowheads="1"/>
              </p:cNvSpPr>
              <p:nvPr/>
            </p:nvSpPr>
            <p:spPr bwMode="auto">
              <a:xfrm>
                <a:off x="701" y="432"/>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48" name="Group 37">
                <a:extLst>
                  <a:ext uri="{FF2B5EF4-FFF2-40B4-BE49-F238E27FC236}">
                    <a16:creationId xmlns:a16="http://schemas.microsoft.com/office/drawing/2014/main" id="{6D5486A4-E8B7-457E-B2C3-C05ACBB152F4}"/>
                  </a:ext>
                </a:extLst>
              </p:cNvPr>
              <p:cNvGrpSpPr>
                <a:grpSpLocks/>
              </p:cNvGrpSpPr>
              <p:nvPr/>
            </p:nvGrpSpPr>
            <p:grpSpPr bwMode="auto">
              <a:xfrm>
                <a:off x="1117" y="432"/>
                <a:ext cx="482" cy="432"/>
                <a:chOff x="0" y="0"/>
                <a:chExt cx="482" cy="432"/>
              </a:xfrm>
            </p:grpSpPr>
            <p:sp>
              <p:nvSpPr>
                <p:cNvPr id="248975" name="Rectangle 38">
                  <a:extLst>
                    <a:ext uri="{FF2B5EF4-FFF2-40B4-BE49-F238E27FC236}">
                      <a16:creationId xmlns:a16="http://schemas.microsoft.com/office/drawing/2014/main" id="{9B8F612A-BCDF-49A6-9266-CEFAC9B02610}"/>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0.30</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76" name="Rectangle 39">
                  <a:extLst>
                    <a:ext uri="{FF2B5EF4-FFF2-40B4-BE49-F238E27FC236}">
                      <a16:creationId xmlns:a16="http://schemas.microsoft.com/office/drawing/2014/main" id="{FFB49483-76B8-41F4-9668-D67D0E6B88F9}"/>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49" name="Group 40">
                <a:extLst>
                  <a:ext uri="{FF2B5EF4-FFF2-40B4-BE49-F238E27FC236}">
                    <a16:creationId xmlns:a16="http://schemas.microsoft.com/office/drawing/2014/main" id="{74027809-045F-4457-958A-5F5DBAC1BFC2}"/>
                  </a:ext>
                </a:extLst>
              </p:cNvPr>
              <p:cNvGrpSpPr>
                <a:grpSpLocks/>
              </p:cNvGrpSpPr>
              <p:nvPr/>
            </p:nvGrpSpPr>
            <p:grpSpPr bwMode="auto">
              <a:xfrm>
                <a:off x="1599" y="432"/>
                <a:ext cx="460" cy="432"/>
                <a:chOff x="0" y="0"/>
                <a:chExt cx="460" cy="432"/>
              </a:xfrm>
            </p:grpSpPr>
            <p:sp>
              <p:nvSpPr>
                <p:cNvPr id="248973" name="Rectangle 41">
                  <a:extLst>
                    <a:ext uri="{FF2B5EF4-FFF2-40B4-BE49-F238E27FC236}">
                      <a16:creationId xmlns:a16="http://schemas.microsoft.com/office/drawing/2014/main" id="{2978309D-7AB8-42A0-9208-4BF4A185A455}"/>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0.01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74" name="Rectangle 42">
                  <a:extLst>
                    <a:ext uri="{FF2B5EF4-FFF2-40B4-BE49-F238E27FC236}">
                      <a16:creationId xmlns:a16="http://schemas.microsoft.com/office/drawing/2014/main" id="{7907D210-DA73-435A-81F8-175AC647A3C7}"/>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0" name="Group 43">
                <a:extLst>
                  <a:ext uri="{FF2B5EF4-FFF2-40B4-BE49-F238E27FC236}">
                    <a16:creationId xmlns:a16="http://schemas.microsoft.com/office/drawing/2014/main" id="{9AC21BF5-6BE9-49FA-AFD1-E9C8EFABB2E3}"/>
                  </a:ext>
                </a:extLst>
              </p:cNvPr>
              <p:cNvGrpSpPr>
                <a:grpSpLocks/>
              </p:cNvGrpSpPr>
              <p:nvPr/>
            </p:nvGrpSpPr>
            <p:grpSpPr bwMode="auto">
              <a:xfrm>
                <a:off x="2059" y="432"/>
                <a:ext cx="504" cy="432"/>
                <a:chOff x="0" y="0"/>
                <a:chExt cx="504" cy="432"/>
              </a:xfrm>
            </p:grpSpPr>
            <p:sp>
              <p:nvSpPr>
                <p:cNvPr id="248971" name="Rectangle 44">
                  <a:extLst>
                    <a:ext uri="{FF2B5EF4-FFF2-40B4-BE49-F238E27FC236}">
                      <a16:creationId xmlns:a16="http://schemas.microsoft.com/office/drawing/2014/main" id="{43D13958-F26A-4A50-A7B5-CC010CFFC649}"/>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7.3</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72" name="Rectangle 45">
                  <a:extLst>
                    <a:ext uri="{FF2B5EF4-FFF2-40B4-BE49-F238E27FC236}">
                      <a16:creationId xmlns:a16="http://schemas.microsoft.com/office/drawing/2014/main" id="{BB9205A7-254F-4D40-840C-58A63BA65E14}"/>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1" name="Group 46">
                <a:extLst>
                  <a:ext uri="{FF2B5EF4-FFF2-40B4-BE49-F238E27FC236}">
                    <a16:creationId xmlns:a16="http://schemas.microsoft.com/office/drawing/2014/main" id="{CACB8706-1046-4AF4-904D-2C85A6228B25}"/>
                  </a:ext>
                </a:extLst>
              </p:cNvPr>
              <p:cNvGrpSpPr>
                <a:grpSpLocks/>
              </p:cNvGrpSpPr>
              <p:nvPr/>
            </p:nvGrpSpPr>
            <p:grpSpPr bwMode="auto">
              <a:xfrm>
                <a:off x="2563" y="432"/>
                <a:ext cx="438" cy="432"/>
                <a:chOff x="0" y="0"/>
                <a:chExt cx="438" cy="432"/>
              </a:xfrm>
            </p:grpSpPr>
            <p:sp>
              <p:nvSpPr>
                <p:cNvPr id="248969" name="Rectangle 47">
                  <a:extLst>
                    <a:ext uri="{FF2B5EF4-FFF2-40B4-BE49-F238E27FC236}">
                      <a16:creationId xmlns:a16="http://schemas.microsoft.com/office/drawing/2014/main" id="{61D7DEAC-772C-4301-A432-A3F70C64593F}"/>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70" name="Rectangle 48">
                  <a:extLst>
                    <a:ext uri="{FF2B5EF4-FFF2-40B4-BE49-F238E27FC236}">
                      <a16:creationId xmlns:a16="http://schemas.microsoft.com/office/drawing/2014/main" id="{24917816-81DB-4E11-A80D-34D6A36065F0}"/>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2" name="Group 49">
                <a:extLst>
                  <a:ext uri="{FF2B5EF4-FFF2-40B4-BE49-F238E27FC236}">
                    <a16:creationId xmlns:a16="http://schemas.microsoft.com/office/drawing/2014/main" id="{DB36661B-5B40-4B86-9918-F8950DB87F35}"/>
                  </a:ext>
                </a:extLst>
              </p:cNvPr>
              <p:cNvGrpSpPr>
                <a:grpSpLocks/>
              </p:cNvGrpSpPr>
              <p:nvPr/>
            </p:nvGrpSpPr>
            <p:grpSpPr bwMode="auto">
              <a:xfrm>
                <a:off x="3001" y="432"/>
                <a:ext cx="438" cy="432"/>
                <a:chOff x="0" y="0"/>
                <a:chExt cx="438" cy="432"/>
              </a:xfrm>
            </p:grpSpPr>
            <p:sp>
              <p:nvSpPr>
                <p:cNvPr id="248967" name="Rectangle 50">
                  <a:extLst>
                    <a:ext uri="{FF2B5EF4-FFF2-40B4-BE49-F238E27FC236}">
                      <a16:creationId xmlns:a16="http://schemas.microsoft.com/office/drawing/2014/main" id="{E07A202E-70A0-4EE9-8EEE-F1227CC4C904}"/>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68" name="Rectangle 51">
                  <a:extLst>
                    <a:ext uri="{FF2B5EF4-FFF2-40B4-BE49-F238E27FC236}">
                      <a16:creationId xmlns:a16="http://schemas.microsoft.com/office/drawing/2014/main" id="{602A3A6D-AA7B-489B-829B-8C74349ADE26}"/>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3" name="Group 52">
                <a:extLst>
                  <a:ext uri="{FF2B5EF4-FFF2-40B4-BE49-F238E27FC236}">
                    <a16:creationId xmlns:a16="http://schemas.microsoft.com/office/drawing/2014/main" id="{FCECB89B-414B-4D99-855C-4BAEFC839769}"/>
                  </a:ext>
                </a:extLst>
              </p:cNvPr>
              <p:cNvGrpSpPr>
                <a:grpSpLocks/>
              </p:cNvGrpSpPr>
              <p:nvPr/>
            </p:nvGrpSpPr>
            <p:grpSpPr bwMode="auto">
              <a:xfrm>
                <a:off x="3439" y="432"/>
                <a:ext cx="438" cy="432"/>
                <a:chOff x="0" y="0"/>
                <a:chExt cx="438" cy="432"/>
              </a:xfrm>
            </p:grpSpPr>
            <p:sp>
              <p:nvSpPr>
                <p:cNvPr id="248965" name="Rectangle 53">
                  <a:extLst>
                    <a:ext uri="{FF2B5EF4-FFF2-40B4-BE49-F238E27FC236}">
                      <a16:creationId xmlns:a16="http://schemas.microsoft.com/office/drawing/2014/main" id="{70364F02-C02D-4F86-A22B-9D1EE109CA67}"/>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66" name="Rectangle 54">
                  <a:extLst>
                    <a:ext uri="{FF2B5EF4-FFF2-40B4-BE49-F238E27FC236}">
                      <a16:creationId xmlns:a16="http://schemas.microsoft.com/office/drawing/2014/main" id="{446BEC36-6022-43F1-860B-C5BF80D18BA7}"/>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4" name="Group 55">
                <a:extLst>
                  <a:ext uri="{FF2B5EF4-FFF2-40B4-BE49-F238E27FC236}">
                    <a16:creationId xmlns:a16="http://schemas.microsoft.com/office/drawing/2014/main" id="{EED09168-645F-4026-A5FB-F13B4E2F003F}"/>
                  </a:ext>
                </a:extLst>
              </p:cNvPr>
              <p:cNvGrpSpPr>
                <a:grpSpLocks/>
              </p:cNvGrpSpPr>
              <p:nvPr/>
            </p:nvGrpSpPr>
            <p:grpSpPr bwMode="auto">
              <a:xfrm>
                <a:off x="3877" y="432"/>
                <a:ext cx="438" cy="432"/>
                <a:chOff x="0" y="0"/>
                <a:chExt cx="438" cy="432"/>
              </a:xfrm>
            </p:grpSpPr>
            <p:sp>
              <p:nvSpPr>
                <p:cNvPr id="248963" name="Rectangle 56">
                  <a:extLst>
                    <a:ext uri="{FF2B5EF4-FFF2-40B4-BE49-F238E27FC236}">
                      <a16:creationId xmlns:a16="http://schemas.microsoft.com/office/drawing/2014/main" id="{A17AE1C2-62DC-4D1C-A6AF-E49E3EC16E86}"/>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64" name="Rectangle 57">
                  <a:extLst>
                    <a:ext uri="{FF2B5EF4-FFF2-40B4-BE49-F238E27FC236}">
                      <a16:creationId xmlns:a16="http://schemas.microsoft.com/office/drawing/2014/main" id="{5D076C30-C215-4797-8FA8-46A6E6777694}"/>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5" name="Group 58">
                <a:extLst>
                  <a:ext uri="{FF2B5EF4-FFF2-40B4-BE49-F238E27FC236}">
                    <a16:creationId xmlns:a16="http://schemas.microsoft.com/office/drawing/2014/main" id="{772B7C8C-27CE-403F-829D-FC3C027EE785}"/>
                  </a:ext>
                </a:extLst>
              </p:cNvPr>
              <p:cNvGrpSpPr>
                <a:grpSpLocks/>
              </p:cNvGrpSpPr>
              <p:nvPr/>
            </p:nvGrpSpPr>
            <p:grpSpPr bwMode="auto">
              <a:xfrm>
                <a:off x="0" y="864"/>
                <a:ext cx="701" cy="432"/>
                <a:chOff x="0" y="0"/>
                <a:chExt cx="701" cy="432"/>
              </a:xfrm>
            </p:grpSpPr>
            <p:sp>
              <p:nvSpPr>
                <p:cNvPr id="248961" name="Rectangle 59">
                  <a:extLst>
                    <a:ext uri="{FF2B5EF4-FFF2-40B4-BE49-F238E27FC236}">
                      <a16:creationId xmlns:a16="http://schemas.microsoft.com/office/drawing/2014/main" id="{6A008B6E-2F0F-40E2-BC74-5F3983E3D2C3}"/>
                    </a:ext>
                  </a:extLst>
                </p:cNvPr>
                <p:cNvSpPr>
                  <a:spLocks noChangeArrowheads="1"/>
                </p:cNvSpPr>
                <p:nvPr/>
              </p:nvSpPr>
              <p:spPr bwMode="auto">
                <a:xfrm>
                  <a:off x="43" y="0"/>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a:latin typeface="宋体" panose="02010600030101010101" pitchFamily="2" charset="-122"/>
                    </a:rPr>
                    <a:t>四氢呋喃</a:t>
                  </a:r>
                  <a:endParaRPr lang="zh-CN" altLang="en-US" sz="2400">
                    <a:latin typeface="宋体" panose="02010600030101010101" pitchFamily="2" charset="-122"/>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62" name="Rectangle 60">
                  <a:extLst>
                    <a:ext uri="{FF2B5EF4-FFF2-40B4-BE49-F238E27FC236}">
                      <a16:creationId xmlns:a16="http://schemas.microsoft.com/office/drawing/2014/main" id="{0337E039-26E9-4A54-BE29-0C1F6D9122CA}"/>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60" name="Rectangle 63">
                <a:extLst>
                  <a:ext uri="{FF2B5EF4-FFF2-40B4-BE49-F238E27FC236}">
                    <a16:creationId xmlns:a16="http://schemas.microsoft.com/office/drawing/2014/main" id="{58F1DCDF-70CB-4DF4-A5D8-B15C6558119B}"/>
                  </a:ext>
                </a:extLst>
              </p:cNvPr>
              <p:cNvSpPr>
                <a:spLocks noChangeArrowheads="1"/>
              </p:cNvSpPr>
              <p:nvPr/>
            </p:nvSpPr>
            <p:spPr bwMode="auto">
              <a:xfrm>
                <a:off x="701" y="864"/>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57" name="Group 64">
                <a:extLst>
                  <a:ext uri="{FF2B5EF4-FFF2-40B4-BE49-F238E27FC236}">
                    <a16:creationId xmlns:a16="http://schemas.microsoft.com/office/drawing/2014/main" id="{BD4420DA-6F34-41EF-90AC-6EC3C4465808}"/>
                  </a:ext>
                </a:extLst>
              </p:cNvPr>
              <p:cNvGrpSpPr>
                <a:grpSpLocks/>
              </p:cNvGrpSpPr>
              <p:nvPr/>
            </p:nvGrpSpPr>
            <p:grpSpPr bwMode="auto">
              <a:xfrm>
                <a:off x="1117" y="864"/>
                <a:ext cx="482" cy="432"/>
                <a:chOff x="0" y="0"/>
                <a:chExt cx="482" cy="432"/>
              </a:xfrm>
            </p:grpSpPr>
            <p:sp>
              <p:nvSpPr>
                <p:cNvPr id="248957" name="Rectangle 65">
                  <a:extLst>
                    <a:ext uri="{FF2B5EF4-FFF2-40B4-BE49-F238E27FC236}">
                      <a16:creationId xmlns:a16="http://schemas.microsoft.com/office/drawing/2014/main" id="{D922024B-810C-41A8-A9CF-63868166D175}"/>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0.46</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58" name="Rectangle 66">
                  <a:extLst>
                    <a:ext uri="{FF2B5EF4-FFF2-40B4-BE49-F238E27FC236}">
                      <a16:creationId xmlns:a16="http://schemas.microsoft.com/office/drawing/2014/main" id="{8BF03ED0-5859-437F-ABDA-88B93404F5A8}"/>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8" name="Group 67">
                <a:extLst>
                  <a:ext uri="{FF2B5EF4-FFF2-40B4-BE49-F238E27FC236}">
                    <a16:creationId xmlns:a16="http://schemas.microsoft.com/office/drawing/2014/main" id="{8002C0A7-650D-4E62-A41C-F9CC36F28100}"/>
                  </a:ext>
                </a:extLst>
              </p:cNvPr>
              <p:cNvGrpSpPr>
                <a:grpSpLocks/>
              </p:cNvGrpSpPr>
              <p:nvPr/>
            </p:nvGrpSpPr>
            <p:grpSpPr bwMode="auto">
              <a:xfrm>
                <a:off x="1599" y="864"/>
                <a:ext cx="460" cy="432"/>
                <a:chOff x="0" y="0"/>
                <a:chExt cx="460" cy="432"/>
              </a:xfrm>
            </p:grpSpPr>
            <p:sp>
              <p:nvSpPr>
                <p:cNvPr id="248955" name="Rectangle 68">
                  <a:extLst>
                    <a:ext uri="{FF2B5EF4-FFF2-40B4-BE49-F238E27FC236}">
                      <a16:creationId xmlns:a16="http://schemas.microsoft.com/office/drawing/2014/main" id="{D227A8EA-930C-46C3-8E51-D5273202BCE9}"/>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0.57</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56" name="Rectangle 69">
                  <a:extLst>
                    <a:ext uri="{FF2B5EF4-FFF2-40B4-BE49-F238E27FC236}">
                      <a16:creationId xmlns:a16="http://schemas.microsoft.com/office/drawing/2014/main" id="{E5CFBD6F-EDF6-4B68-9164-6D1812CE8625}"/>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59" name="Group 70">
                <a:extLst>
                  <a:ext uri="{FF2B5EF4-FFF2-40B4-BE49-F238E27FC236}">
                    <a16:creationId xmlns:a16="http://schemas.microsoft.com/office/drawing/2014/main" id="{1423AE71-057E-4A99-8C71-966DC2433E3D}"/>
                  </a:ext>
                </a:extLst>
              </p:cNvPr>
              <p:cNvGrpSpPr>
                <a:grpSpLocks/>
              </p:cNvGrpSpPr>
              <p:nvPr/>
            </p:nvGrpSpPr>
            <p:grpSpPr bwMode="auto">
              <a:xfrm>
                <a:off x="2059" y="864"/>
                <a:ext cx="504" cy="432"/>
                <a:chOff x="0" y="0"/>
                <a:chExt cx="504" cy="432"/>
              </a:xfrm>
            </p:grpSpPr>
            <p:sp>
              <p:nvSpPr>
                <p:cNvPr id="248953" name="Rectangle 71">
                  <a:extLst>
                    <a:ext uri="{FF2B5EF4-FFF2-40B4-BE49-F238E27FC236}">
                      <a16:creationId xmlns:a16="http://schemas.microsoft.com/office/drawing/2014/main" id="{7654C851-0ADD-4A88-9CD7-699937979297}"/>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9.1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54" name="Rectangle 72">
                  <a:extLst>
                    <a:ext uri="{FF2B5EF4-FFF2-40B4-BE49-F238E27FC236}">
                      <a16:creationId xmlns:a16="http://schemas.microsoft.com/office/drawing/2014/main" id="{EB6F5864-29AF-43B8-93B0-992DF5BD7641}"/>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0" name="Group 73">
                <a:extLst>
                  <a:ext uri="{FF2B5EF4-FFF2-40B4-BE49-F238E27FC236}">
                    <a16:creationId xmlns:a16="http://schemas.microsoft.com/office/drawing/2014/main" id="{8903974E-4BF0-4235-8364-F148C8F0F61D}"/>
                  </a:ext>
                </a:extLst>
              </p:cNvPr>
              <p:cNvGrpSpPr>
                <a:grpSpLocks/>
              </p:cNvGrpSpPr>
              <p:nvPr/>
            </p:nvGrpSpPr>
            <p:grpSpPr bwMode="auto">
              <a:xfrm>
                <a:off x="2563" y="864"/>
                <a:ext cx="438" cy="432"/>
                <a:chOff x="0" y="0"/>
                <a:chExt cx="438" cy="432"/>
              </a:xfrm>
            </p:grpSpPr>
            <p:sp>
              <p:nvSpPr>
                <p:cNvPr id="248951" name="Rectangle 74">
                  <a:extLst>
                    <a:ext uri="{FF2B5EF4-FFF2-40B4-BE49-F238E27FC236}">
                      <a16:creationId xmlns:a16="http://schemas.microsoft.com/office/drawing/2014/main" id="{9B3FEFD7-F7D4-4004-ADCD-4A29CBDDFF96}"/>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4.0</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52" name="Rectangle 75">
                  <a:extLst>
                    <a:ext uri="{FF2B5EF4-FFF2-40B4-BE49-F238E27FC236}">
                      <a16:creationId xmlns:a16="http://schemas.microsoft.com/office/drawing/2014/main" id="{26CB17BF-BBB6-45D1-A05A-7E40EEE8F682}"/>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1" name="Group 76">
                <a:extLst>
                  <a:ext uri="{FF2B5EF4-FFF2-40B4-BE49-F238E27FC236}">
                    <a16:creationId xmlns:a16="http://schemas.microsoft.com/office/drawing/2014/main" id="{B2A25F29-E1A3-4BB3-8D89-186DC0F8916B}"/>
                  </a:ext>
                </a:extLst>
              </p:cNvPr>
              <p:cNvGrpSpPr>
                <a:grpSpLocks/>
              </p:cNvGrpSpPr>
              <p:nvPr/>
            </p:nvGrpSpPr>
            <p:grpSpPr bwMode="auto">
              <a:xfrm>
                <a:off x="3001" y="864"/>
                <a:ext cx="438" cy="432"/>
                <a:chOff x="0" y="0"/>
                <a:chExt cx="438" cy="432"/>
              </a:xfrm>
            </p:grpSpPr>
            <p:sp>
              <p:nvSpPr>
                <p:cNvPr id="248949" name="Rectangle 77">
                  <a:extLst>
                    <a:ext uri="{FF2B5EF4-FFF2-40B4-BE49-F238E27FC236}">
                      <a16:creationId xmlns:a16="http://schemas.microsoft.com/office/drawing/2014/main" id="{AEB761BE-D645-4EFD-8691-6620D4B25F00}"/>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0.38</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50" name="Rectangle 78">
                  <a:extLst>
                    <a:ext uri="{FF2B5EF4-FFF2-40B4-BE49-F238E27FC236}">
                      <a16:creationId xmlns:a16="http://schemas.microsoft.com/office/drawing/2014/main" id="{985AD459-9AE2-4015-B853-A743353145E9}"/>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2" name="Group 79">
                <a:extLst>
                  <a:ext uri="{FF2B5EF4-FFF2-40B4-BE49-F238E27FC236}">
                    <a16:creationId xmlns:a16="http://schemas.microsoft.com/office/drawing/2014/main" id="{0D21F1F6-11A4-4FF7-B99F-954BA93432E6}"/>
                  </a:ext>
                </a:extLst>
              </p:cNvPr>
              <p:cNvGrpSpPr>
                <a:grpSpLocks/>
              </p:cNvGrpSpPr>
              <p:nvPr/>
            </p:nvGrpSpPr>
            <p:grpSpPr bwMode="auto">
              <a:xfrm>
                <a:off x="3439" y="864"/>
                <a:ext cx="438" cy="432"/>
                <a:chOff x="0" y="0"/>
                <a:chExt cx="438" cy="432"/>
              </a:xfrm>
            </p:grpSpPr>
            <p:sp>
              <p:nvSpPr>
                <p:cNvPr id="248947" name="Rectangle 80">
                  <a:extLst>
                    <a:ext uri="{FF2B5EF4-FFF2-40B4-BE49-F238E27FC236}">
                      <a16:creationId xmlns:a16="http://schemas.microsoft.com/office/drawing/2014/main" id="{F14C081C-699C-4022-995D-7179526C4407}"/>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0.20</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48" name="Rectangle 81">
                  <a:extLst>
                    <a:ext uri="{FF2B5EF4-FFF2-40B4-BE49-F238E27FC236}">
                      <a16:creationId xmlns:a16="http://schemas.microsoft.com/office/drawing/2014/main" id="{CBE8EB4C-952B-4591-9955-EFB3E9B5F81D}"/>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3" name="Group 82">
                <a:extLst>
                  <a:ext uri="{FF2B5EF4-FFF2-40B4-BE49-F238E27FC236}">
                    <a16:creationId xmlns:a16="http://schemas.microsoft.com/office/drawing/2014/main" id="{9248DA76-A73A-45F5-8B73-F3D03410D823}"/>
                  </a:ext>
                </a:extLst>
              </p:cNvPr>
              <p:cNvGrpSpPr>
                <a:grpSpLocks/>
              </p:cNvGrpSpPr>
              <p:nvPr/>
            </p:nvGrpSpPr>
            <p:grpSpPr bwMode="auto">
              <a:xfrm>
                <a:off x="3877" y="864"/>
                <a:ext cx="438" cy="432"/>
                <a:chOff x="0" y="0"/>
                <a:chExt cx="438" cy="432"/>
              </a:xfrm>
            </p:grpSpPr>
            <p:sp>
              <p:nvSpPr>
                <p:cNvPr id="248945" name="Rectangle 83">
                  <a:extLst>
                    <a:ext uri="{FF2B5EF4-FFF2-40B4-BE49-F238E27FC236}">
                      <a16:creationId xmlns:a16="http://schemas.microsoft.com/office/drawing/2014/main" id="{EE28255F-FE87-4E0B-B732-68DF01916777}"/>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0.42</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46" name="Rectangle 84">
                  <a:extLst>
                    <a:ext uri="{FF2B5EF4-FFF2-40B4-BE49-F238E27FC236}">
                      <a16:creationId xmlns:a16="http://schemas.microsoft.com/office/drawing/2014/main" id="{77C13DB3-FDE5-40F4-B19C-E6FB101863AA}"/>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4" name="Group 85">
                <a:extLst>
                  <a:ext uri="{FF2B5EF4-FFF2-40B4-BE49-F238E27FC236}">
                    <a16:creationId xmlns:a16="http://schemas.microsoft.com/office/drawing/2014/main" id="{CC3D7BEA-D4A7-4595-BBAA-7942E7765D31}"/>
                  </a:ext>
                </a:extLst>
              </p:cNvPr>
              <p:cNvGrpSpPr>
                <a:grpSpLocks/>
              </p:cNvGrpSpPr>
              <p:nvPr/>
            </p:nvGrpSpPr>
            <p:grpSpPr bwMode="auto">
              <a:xfrm>
                <a:off x="0" y="1296"/>
                <a:ext cx="701" cy="432"/>
                <a:chOff x="0" y="0"/>
                <a:chExt cx="701" cy="432"/>
              </a:xfrm>
            </p:grpSpPr>
            <p:sp>
              <p:nvSpPr>
                <p:cNvPr id="248943" name="Rectangle 86">
                  <a:extLst>
                    <a:ext uri="{FF2B5EF4-FFF2-40B4-BE49-F238E27FC236}">
                      <a16:creationId xmlns:a16="http://schemas.microsoft.com/office/drawing/2014/main" id="{F5B97B58-3B5B-4127-B913-1A1D2B455BA0}"/>
                    </a:ext>
                  </a:extLst>
                </p:cNvPr>
                <p:cNvSpPr>
                  <a:spLocks noChangeArrowheads="1"/>
                </p:cNvSpPr>
                <p:nvPr/>
              </p:nvSpPr>
              <p:spPr bwMode="auto">
                <a:xfrm>
                  <a:off x="43" y="0"/>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a:latin typeface="宋体" panose="02010600030101010101" pitchFamily="2" charset="-122"/>
                    </a:rPr>
                    <a:t>乙腈</a:t>
                  </a:r>
                  <a:endParaRPr lang="zh-CN" altLang="en-US" sz="2400">
                    <a:latin typeface="宋体" panose="02010600030101010101" pitchFamily="2" charset="-122"/>
                  </a:endParaRPr>
                </a:p>
                <a:p>
                  <a:pPr algn="just">
                    <a:spcBef>
                      <a:spcPct val="0"/>
                    </a:spcBef>
                    <a:buClrTx/>
                    <a:buSzTx/>
                    <a:buFont typeface="Arial" panose="020B0604020202020204" pitchFamily="34" charset="0"/>
                    <a:buNone/>
                  </a:pPr>
                  <a:endParaRPr lang="en-US" altLang="zh-CN" sz="2400">
                    <a:latin typeface="宋体" panose="02010600030101010101" pitchFamily="2" charset="-122"/>
                  </a:endParaRPr>
                </a:p>
              </p:txBody>
            </p:sp>
            <p:sp>
              <p:nvSpPr>
                <p:cNvPr id="248944" name="Rectangle 87">
                  <a:extLst>
                    <a:ext uri="{FF2B5EF4-FFF2-40B4-BE49-F238E27FC236}">
                      <a16:creationId xmlns:a16="http://schemas.microsoft.com/office/drawing/2014/main" id="{55F87A8C-8252-4BED-ACB5-677670C57B37}"/>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42" name="Rectangle 90">
                <a:extLst>
                  <a:ext uri="{FF2B5EF4-FFF2-40B4-BE49-F238E27FC236}">
                    <a16:creationId xmlns:a16="http://schemas.microsoft.com/office/drawing/2014/main" id="{899ED9B4-B618-4CF6-B36D-70CDED4D87AE}"/>
                  </a:ext>
                </a:extLst>
              </p:cNvPr>
              <p:cNvSpPr>
                <a:spLocks noChangeArrowheads="1"/>
              </p:cNvSpPr>
              <p:nvPr/>
            </p:nvSpPr>
            <p:spPr bwMode="auto">
              <a:xfrm>
                <a:off x="701" y="1296"/>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66" name="Group 91">
                <a:extLst>
                  <a:ext uri="{FF2B5EF4-FFF2-40B4-BE49-F238E27FC236}">
                    <a16:creationId xmlns:a16="http://schemas.microsoft.com/office/drawing/2014/main" id="{C9F96F0D-FB42-4E8F-A401-8953330CCC5C}"/>
                  </a:ext>
                </a:extLst>
              </p:cNvPr>
              <p:cNvGrpSpPr>
                <a:grpSpLocks/>
              </p:cNvGrpSpPr>
              <p:nvPr/>
            </p:nvGrpSpPr>
            <p:grpSpPr bwMode="auto">
              <a:xfrm>
                <a:off x="1117" y="1296"/>
                <a:ext cx="482" cy="432"/>
                <a:chOff x="0" y="0"/>
                <a:chExt cx="482" cy="432"/>
              </a:xfrm>
            </p:grpSpPr>
            <p:sp>
              <p:nvSpPr>
                <p:cNvPr id="248939" name="Rectangle 92">
                  <a:extLst>
                    <a:ext uri="{FF2B5EF4-FFF2-40B4-BE49-F238E27FC236}">
                      <a16:creationId xmlns:a16="http://schemas.microsoft.com/office/drawing/2014/main" id="{135E1B2E-4D3E-4EB4-8570-9D8FAEE2DD5B}"/>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0.34</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40" name="Rectangle 93">
                  <a:extLst>
                    <a:ext uri="{FF2B5EF4-FFF2-40B4-BE49-F238E27FC236}">
                      <a16:creationId xmlns:a16="http://schemas.microsoft.com/office/drawing/2014/main" id="{984A6B2F-A17B-4111-9237-8483A5E1E946}"/>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7" name="Group 94">
                <a:extLst>
                  <a:ext uri="{FF2B5EF4-FFF2-40B4-BE49-F238E27FC236}">
                    <a16:creationId xmlns:a16="http://schemas.microsoft.com/office/drawing/2014/main" id="{9F13F43F-C9DE-4464-90CC-D21E54756265}"/>
                  </a:ext>
                </a:extLst>
              </p:cNvPr>
              <p:cNvGrpSpPr>
                <a:grpSpLocks/>
              </p:cNvGrpSpPr>
              <p:nvPr/>
            </p:nvGrpSpPr>
            <p:grpSpPr bwMode="auto">
              <a:xfrm>
                <a:off x="1599" y="1296"/>
                <a:ext cx="460" cy="432"/>
                <a:chOff x="0" y="0"/>
                <a:chExt cx="460" cy="432"/>
              </a:xfrm>
            </p:grpSpPr>
            <p:sp>
              <p:nvSpPr>
                <p:cNvPr id="248937" name="Rectangle 95">
                  <a:extLst>
                    <a:ext uri="{FF2B5EF4-FFF2-40B4-BE49-F238E27FC236}">
                      <a16:creationId xmlns:a16="http://schemas.microsoft.com/office/drawing/2014/main" id="{AFED2AD7-DA9D-4EAE-9492-EFD8193DD458}"/>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0.65</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38" name="Rectangle 96">
                  <a:extLst>
                    <a:ext uri="{FF2B5EF4-FFF2-40B4-BE49-F238E27FC236}">
                      <a16:creationId xmlns:a16="http://schemas.microsoft.com/office/drawing/2014/main" id="{0AF648E5-B2F7-4E15-8F90-AB1518023F66}"/>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8" name="Group 97">
                <a:extLst>
                  <a:ext uri="{FF2B5EF4-FFF2-40B4-BE49-F238E27FC236}">
                    <a16:creationId xmlns:a16="http://schemas.microsoft.com/office/drawing/2014/main" id="{D79E1320-F611-4804-AC78-497EADFD9247}"/>
                  </a:ext>
                </a:extLst>
              </p:cNvPr>
              <p:cNvGrpSpPr>
                <a:grpSpLocks/>
              </p:cNvGrpSpPr>
              <p:nvPr/>
            </p:nvGrpSpPr>
            <p:grpSpPr bwMode="auto">
              <a:xfrm>
                <a:off x="2059" y="1296"/>
                <a:ext cx="504" cy="432"/>
                <a:chOff x="0" y="0"/>
                <a:chExt cx="504" cy="432"/>
              </a:xfrm>
            </p:grpSpPr>
            <p:sp>
              <p:nvSpPr>
                <p:cNvPr id="248935" name="Rectangle 98">
                  <a:extLst>
                    <a:ext uri="{FF2B5EF4-FFF2-40B4-BE49-F238E27FC236}">
                      <a16:creationId xmlns:a16="http://schemas.microsoft.com/office/drawing/2014/main" id="{442841F3-588B-4B79-AD23-A09166B50C5A}"/>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11.8</a:t>
                  </a:r>
                  <a:endParaRPr lang="en-US" altLang="zh-CN" sz="2400" dirty="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dirty="0">
                    <a:latin typeface="Times New Roman" panose="02020603050405020304" pitchFamily="18" charset="0"/>
                  </a:endParaRPr>
                </a:p>
              </p:txBody>
            </p:sp>
            <p:sp>
              <p:nvSpPr>
                <p:cNvPr id="248936" name="Rectangle 99">
                  <a:extLst>
                    <a:ext uri="{FF2B5EF4-FFF2-40B4-BE49-F238E27FC236}">
                      <a16:creationId xmlns:a16="http://schemas.microsoft.com/office/drawing/2014/main" id="{DD4E719E-D342-410E-A206-D6FA568BC385}"/>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69" name="Group 100">
                <a:extLst>
                  <a:ext uri="{FF2B5EF4-FFF2-40B4-BE49-F238E27FC236}">
                    <a16:creationId xmlns:a16="http://schemas.microsoft.com/office/drawing/2014/main" id="{0F592440-39BA-4AAD-87AB-DD0437D28C02}"/>
                  </a:ext>
                </a:extLst>
              </p:cNvPr>
              <p:cNvGrpSpPr>
                <a:grpSpLocks/>
              </p:cNvGrpSpPr>
              <p:nvPr/>
            </p:nvGrpSpPr>
            <p:grpSpPr bwMode="auto">
              <a:xfrm>
                <a:off x="2563" y="1296"/>
                <a:ext cx="438" cy="432"/>
                <a:chOff x="0" y="0"/>
                <a:chExt cx="438" cy="432"/>
              </a:xfrm>
            </p:grpSpPr>
            <p:sp>
              <p:nvSpPr>
                <p:cNvPr id="248933" name="Rectangle 101">
                  <a:extLst>
                    <a:ext uri="{FF2B5EF4-FFF2-40B4-BE49-F238E27FC236}">
                      <a16:creationId xmlns:a16="http://schemas.microsoft.com/office/drawing/2014/main" id="{C5F2209F-369A-4D57-82EB-F5A953A21AE5}"/>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5.8</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34" name="Rectangle 102">
                  <a:extLst>
                    <a:ext uri="{FF2B5EF4-FFF2-40B4-BE49-F238E27FC236}">
                      <a16:creationId xmlns:a16="http://schemas.microsoft.com/office/drawing/2014/main" id="{0A42B2B3-D84C-4399-AD1E-6D45DB6ECDCA}"/>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0" name="Group 103">
                <a:extLst>
                  <a:ext uri="{FF2B5EF4-FFF2-40B4-BE49-F238E27FC236}">
                    <a16:creationId xmlns:a16="http://schemas.microsoft.com/office/drawing/2014/main" id="{1049E300-EE4D-4C5D-823A-CD8E6D7D5B05}"/>
                  </a:ext>
                </a:extLst>
              </p:cNvPr>
              <p:cNvGrpSpPr>
                <a:grpSpLocks/>
              </p:cNvGrpSpPr>
              <p:nvPr/>
            </p:nvGrpSpPr>
            <p:grpSpPr bwMode="auto">
              <a:xfrm>
                <a:off x="3001" y="1296"/>
                <a:ext cx="438" cy="432"/>
                <a:chOff x="0" y="0"/>
                <a:chExt cx="438" cy="432"/>
              </a:xfrm>
            </p:grpSpPr>
            <p:sp>
              <p:nvSpPr>
                <p:cNvPr id="248931" name="Rectangle 104">
                  <a:extLst>
                    <a:ext uri="{FF2B5EF4-FFF2-40B4-BE49-F238E27FC236}">
                      <a16:creationId xmlns:a16="http://schemas.microsoft.com/office/drawing/2014/main" id="{139D4E2E-11B2-4EBE-A095-1AAE9CF3BEAC}"/>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32" name="Rectangle 105">
                  <a:extLst>
                    <a:ext uri="{FF2B5EF4-FFF2-40B4-BE49-F238E27FC236}">
                      <a16:creationId xmlns:a16="http://schemas.microsoft.com/office/drawing/2014/main" id="{F2E0BB91-3FE1-4073-9DE3-EE3D4E065091}"/>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1" name="Group 106">
                <a:extLst>
                  <a:ext uri="{FF2B5EF4-FFF2-40B4-BE49-F238E27FC236}">
                    <a16:creationId xmlns:a16="http://schemas.microsoft.com/office/drawing/2014/main" id="{9D163794-4387-46CD-B2F7-3062922CD981}"/>
                  </a:ext>
                </a:extLst>
              </p:cNvPr>
              <p:cNvGrpSpPr>
                <a:grpSpLocks/>
              </p:cNvGrpSpPr>
              <p:nvPr/>
            </p:nvGrpSpPr>
            <p:grpSpPr bwMode="auto">
              <a:xfrm>
                <a:off x="3439" y="1296"/>
                <a:ext cx="438" cy="432"/>
                <a:chOff x="0" y="0"/>
                <a:chExt cx="438" cy="432"/>
              </a:xfrm>
            </p:grpSpPr>
            <p:sp>
              <p:nvSpPr>
                <p:cNvPr id="248929" name="Rectangle 107">
                  <a:extLst>
                    <a:ext uri="{FF2B5EF4-FFF2-40B4-BE49-F238E27FC236}">
                      <a16:creationId xmlns:a16="http://schemas.microsoft.com/office/drawing/2014/main" id="{3C5A9A14-C75D-40F0-90B9-4A030996887A}"/>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0.27</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30" name="Rectangle 108">
                  <a:extLst>
                    <a:ext uri="{FF2B5EF4-FFF2-40B4-BE49-F238E27FC236}">
                      <a16:creationId xmlns:a16="http://schemas.microsoft.com/office/drawing/2014/main" id="{FD5424B7-874B-4A71-8AC6-7FF40ACB40C1}"/>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2" name="Group 109">
                <a:extLst>
                  <a:ext uri="{FF2B5EF4-FFF2-40B4-BE49-F238E27FC236}">
                    <a16:creationId xmlns:a16="http://schemas.microsoft.com/office/drawing/2014/main" id="{FEF9164C-FEB6-4785-B761-12612D1EAEBD}"/>
                  </a:ext>
                </a:extLst>
              </p:cNvPr>
              <p:cNvGrpSpPr>
                <a:grpSpLocks/>
              </p:cNvGrpSpPr>
              <p:nvPr/>
            </p:nvGrpSpPr>
            <p:grpSpPr bwMode="auto">
              <a:xfrm>
                <a:off x="3877" y="1296"/>
                <a:ext cx="438" cy="432"/>
                <a:chOff x="0" y="0"/>
                <a:chExt cx="438" cy="432"/>
              </a:xfrm>
            </p:grpSpPr>
            <p:sp>
              <p:nvSpPr>
                <p:cNvPr id="248927" name="Rectangle 110">
                  <a:extLst>
                    <a:ext uri="{FF2B5EF4-FFF2-40B4-BE49-F238E27FC236}">
                      <a16:creationId xmlns:a16="http://schemas.microsoft.com/office/drawing/2014/main" id="{9BD98A50-0A0E-4095-859B-1C92420F45CC}"/>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0.42</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28" name="Rectangle 111">
                  <a:extLst>
                    <a:ext uri="{FF2B5EF4-FFF2-40B4-BE49-F238E27FC236}">
                      <a16:creationId xmlns:a16="http://schemas.microsoft.com/office/drawing/2014/main" id="{EAD5009F-6787-48BD-AB27-CDCF804C6A78}"/>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3" name="Group 112">
                <a:extLst>
                  <a:ext uri="{FF2B5EF4-FFF2-40B4-BE49-F238E27FC236}">
                    <a16:creationId xmlns:a16="http://schemas.microsoft.com/office/drawing/2014/main" id="{E705053C-B0E3-431B-8753-2A03BB6D5D67}"/>
                  </a:ext>
                </a:extLst>
              </p:cNvPr>
              <p:cNvGrpSpPr>
                <a:grpSpLocks/>
              </p:cNvGrpSpPr>
              <p:nvPr/>
            </p:nvGrpSpPr>
            <p:grpSpPr bwMode="auto">
              <a:xfrm>
                <a:off x="0" y="1728"/>
                <a:ext cx="701" cy="432"/>
                <a:chOff x="0" y="0"/>
                <a:chExt cx="701" cy="432"/>
              </a:xfrm>
            </p:grpSpPr>
            <p:sp>
              <p:nvSpPr>
                <p:cNvPr id="248925" name="Rectangle 113">
                  <a:extLst>
                    <a:ext uri="{FF2B5EF4-FFF2-40B4-BE49-F238E27FC236}">
                      <a16:creationId xmlns:a16="http://schemas.microsoft.com/office/drawing/2014/main" id="{F92DCE36-51AF-42A0-BEDB-C9F7E42C4040}"/>
                    </a:ext>
                  </a:extLst>
                </p:cNvPr>
                <p:cNvSpPr>
                  <a:spLocks noChangeArrowheads="1"/>
                </p:cNvSpPr>
                <p:nvPr/>
              </p:nvSpPr>
              <p:spPr bwMode="auto">
                <a:xfrm>
                  <a:off x="43" y="0"/>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a:latin typeface="宋体" panose="02010600030101010101" pitchFamily="2" charset="-122"/>
                    </a:rPr>
                    <a:t>甲醇</a:t>
                  </a:r>
                  <a:endParaRPr lang="zh-CN" altLang="en-US" sz="2400">
                    <a:latin typeface="宋体" panose="02010600030101010101" pitchFamily="2" charset="-122"/>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26" name="Rectangle 114">
                  <a:extLst>
                    <a:ext uri="{FF2B5EF4-FFF2-40B4-BE49-F238E27FC236}">
                      <a16:creationId xmlns:a16="http://schemas.microsoft.com/office/drawing/2014/main" id="{2E26C10E-7483-4F1F-A44F-79D54ECB7BA1}"/>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24" name="Rectangle 117">
                <a:extLst>
                  <a:ext uri="{FF2B5EF4-FFF2-40B4-BE49-F238E27FC236}">
                    <a16:creationId xmlns:a16="http://schemas.microsoft.com/office/drawing/2014/main" id="{9A1108B6-64DF-46D4-BB9C-58A9637FA807}"/>
                  </a:ext>
                </a:extLst>
              </p:cNvPr>
              <p:cNvSpPr>
                <a:spLocks noChangeArrowheads="1"/>
              </p:cNvSpPr>
              <p:nvPr/>
            </p:nvSpPr>
            <p:spPr bwMode="auto">
              <a:xfrm>
                <a:off x="701" y="1728"/>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75" name="Group 118">
                <a:extLst>
                  <a:ext uri="{FF2B5EF4-FFF2-40B4-BE49-F238E27FC236}">
                    <a16:creationId xmlns:a16="http://schemas.microsoft.com/office/drawing/2014/main" id="{88B6780A-58DD-429B-9A5D-903FF2E9B0A6}"/>
                  </a:ext>
                </a:extLst>
              </p:cNvPr>
              <p:cNvGrpSpPr>
                <a:grpSpLocks/>
              </p:cNvGrpSpPr>
              <p:nvPr/>
            </p:nvGrpSpPr>
            <p:grpSpPr bwMode="auto">
              <a:xfrm>
                <a:off x="1117" y="1728"/>
                <a:ext cx="482" cy="432"/>
                <a:chOff x="0" y="0"/>
                <a:chExt cx="482" cy="432"/>
              </a:xfrm>
            </p:grpSpPr>
            <p:sp>
              <p:nvSpPr>
                <p:cNvPr id="248921" name="Rectangle 119">
                  <a:extLst>
                    <a:ext uri="{FF2B5EF4-FFF2-40B4-BE49-F238E27FC236}">
                      <a16:creationId xmlns:a16="http://schemas.microsoft.com/office/drawing/2014/main" id="{B27D9D92-E0AF-4AD3-B4A2-9B22F824B3BE}"/>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0.54</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22" name="Rectangle 120">
                  <a:extLst>
                    <a:ext uri="{FF2B5EF4-FFF2-40B4-BE49-F238E27FC236}">
                      <a16:creationId xmlns:a16="http://schemas.microsoft.com/office/drawing/2014/main" id="{A6983DB2-0607-40A8-B764-894429464708}"/>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6" name="Group 121">
                <a:extLst>
                  <a:ext uri="{FF2B5EF4-FFF2-40B4-BE49-F238E27FC236}">
                    <a16:creationId xmlns:a16="http://schemas.microsoft.com/office/drawing/2014/main" id="{93263870-A544-40A3-8F03-E7325D1C95F9}"/>
                  </a:ext>
                </a:extLst>
              </p:cNvPr>
              <p:cNvGrpSpPr>
                <a:grpSpLocks/>
              </p:cNvGrpSpPr>
              <p:nvPr/>
            </p:nvGrpSpPr>
            <p:grpSpPr bwMode="auto">
              <a:xfrm>
                <a:off x="1599" y="1728"/>
                <a:ext cx="460" cy="432"/>
                <a:chOff x="0" y="0"/>
                <a:chExt cx="460" cy="432"/>
              </a:xfrm>
            </p:grpSpPr>
            <p:sp>
              <p:nvSpPr>
                <p:cNvPr id="248919" name="Rectangle 122">
                  <a:extLst>
                    <a:ext uri="{FF2B5EF4-FFF2-40B4-BE49-F238E27FC236}">
                      <a16:creationId xmlns:a16="http://schemas.microsoft.com/office/drawing/2014/main" id="{D8915A39-697E-488D-81FC-5AE50ED7900E}"/>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0.95</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20" name="Rectangle 123">
                  <a:extLst>
                    <a:ext uri="{FF2B5EF4-FFF2-40B4-BE49-F238E27FC236}">
                      <a16:creationId xmlns:a16="http://schemas.microsoft.com/office/drawing/2014/main" id="{0E5863E4-7589-489B-A368-B587ED43BC04}"/>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7" name="Group 124">
                <a:extLst>
                  <a:ext uri="{FF2B5EF4-FFF2-40B4-BE49-F238E27FC236}">
                    <a16:creationId xmlns:a16="http://schemas.microsoft.com/office/drawing/2014/main" id="{8DB9B2EA-8FEA-4F82-8D40-36331C6A5C87}"/>
                  </a:ext>
                </a:extLst>
              </p:cNvPr>
              <p:cNvGrpSpPr>
                <a:grpSpLocks/>
              </p:cNvGrpSpPr>
              <p:nvPr/>
            </p:nvGrpSpPr>
            <p:grpSpPr bwMode="auto">
              <a:xfrm>
                <a:off x="2059" y="1728"/>
                <a:ext cx="504" cy="432"/>
                <a:chOff x="0" y="0"/>
                <a:chExt cx="504" cy="432"/>
              </a:xfrm>
            </p:grpSpPr>
            <p:sp>
              <p:nvSpPr>
                <p:cNvPr id="248917" name="Rectangle 125">
                  <a:extLst>
                    <a:ext uri="{FF2B5EF4-FFF2-40B4-BE49-F238E27FC236}">
                      <a16:creationId xmlns:a16="http://schemas.microsoft.com/office/drawing/2014/main" id="{E64C817D-77A7-40EA-90DE-88BF3FBE8277}"/>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12.9</a:t>
                  </a:r>
                  <a:endParaRPr lang="en-US" altLang="zh-CN" sz="2400" dirty="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dirty="0">
                    <a:latin typeface="Times New Roman" panose="02020603050405020304" pitchFamily="18" charset="0"/>
                  </a:endParaRPr>
                </a:p>
              </p:txBody>
            </p:sp>
            <p:sp>
              <p:nvSpPr>
                <p:cNvPr id="248918" name="Rectangle 126">
                  <a:extLst>
                    <a:ext uri="{FF2B5EF4-FFF2-40B4-BE49-F238E27FC236}">
                      <a16:creationId xmlns:a16="http://schemas.microsoft.com/office/drawing/2014/main" id="{FECB7EC0-B95A-465B-8AF0-7982162EC987}"/>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8" name="Group 127">
                <a:extLst>
                  <a:ext uri="{FF2B5EF4-FFF2-40B4-BE49-F238E27FC236}">
                    <a16:creationId xmlns:a16="http://schemas.microsoft.com/office/drawing/2014/main" id="{79DF76E1-CABE-4AE3-B8B8-930DD71DB276}"/>
                  </a:ext>
                </a:extLst>
              </p:cNvPr>
              <p:cNvGrpSpPr>
                <a:grpSpLocks/>
              </p:cNvGrpSpPr>
              <p:nvPr/>
            </p:nvGrpSpPr>
            <p:grpSpPr bwMode="auto">
              <a:xfrm>
                <a:off x="2563" y="1728"/>
                <a:ext cx="438" cy="432"/>
                <a:chOff x="0" y="0"/>
                <a:chExt cx="438" cy="432"/>
              </a:xfrm>
            </p:grpSpPr>
            <p:sp>
              <p:nvSpPr>
                <p:cNvPr id="248915" name="Rectangle 128">
                  <a:extLst>
                    <a:ext uri="{FF2B5EF4-FFF2-40B4-BE49-F238E27FC236}">
                      <a16:creationId xmlns:a16="http://schemas.microsoft.com/office/drawing/2014/main" id="{64590981-81F6-42E3-94D4-FC6C7B9AB9CB}"/>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5.1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16" name="Rectangle 129">
                  <a:extLst>
                    <a:ext uri="{FF2B5EF4-FFF2-40B4-BE49-F238E27FC236}">
                      <a16:creationId xmlns:a16="http://schemas.microsoft.com/office/drawing/2014/main" id="{08948CF8-0A8A-4D0C-9DAC-617E19B57E0A}"/>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79" name="Group 130">
                <a:extLst>
                  <a:ext uri="{FF2B5EF4-FFF2-40B4-BE49-F238E27FC236}">
                    <a16:creationId xmlns:a16="http://schemas.microsoft.com/office/drawing/2014/main" id="{B396FA3F-749B-42C8-87CD-A4FBE7462D4A}"/>
                  </a:ext>
                </a:extLst>
              </p:cNvPr>
              <p:cNvGrpSpPr>
                <a:grpSpLocks/>
              </p:cNvGrpSpPr>
              <p:nvPr/>
            </p:nvGrpSpPr>
            <p:grpSpPr bwMode="auto">
              <a:xfrm>
                <a:off x="3001" y="1728"/>
                <a:ext cx="438" cy="432"/>
                <a:chOff x="0" y="0"/>
                <a:chExt cx="438" cy="432"/>
              </a:xfrm>
            </p:grpSpPr>
            <p:sp>
              <p:nvSpPr>
                <p:cNvPr id="248913" name="Rectangle 131">
                  <a:extLst>
                    <a:ext uri="{FF2B5EF4-FFF2-40B4-BE49-F238E27FC236}">
                      <a16:creationId xmlns:a16="http://schemas.microsoft.com/office/drawing/2014/main" id="{860C3C86-AA71-4656-8A57-99C88439702D}"/>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0.48</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14" name="Rectangle 132">
                  <a:extLst>
                    <a:ext uri="{FF2B5EF4-FFF2-40B4-BE49-F238E27FC236}">
                      <a16:creationId xmlns:a16="http://schemas.microsoft.com/office/drawing/2014/main" id="{EEF06849-CEDF-484A-9A67-388D754E7C85}"/>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0" name="Group 133">
                <a:extLst>
                  <a:ext uri="{FF2B5EF4-FFF2-40B4-BE49-F238E27FC236}">
                    <a16:creationId xmlns:a16="http://schemas.microsoft.com/office/drawing/2014/main" id="{29D40800-47D4-418A-A3C4-7963D9966144}"/>
                  </a:ext>
                </a:extLst>
              </p:cNvPr>
              <p:cNvGrpSpPr>
                <a:grpSpLocks/>
              </p:cNvGrpSpPr>
              <p:nvPr/>
            </p:nvGrpSpPr>
            <p:grpSpPr bwMode="auto">
              <a:xfrm>
                <a:off x="3439" y="1728"/>
                <a:ext cx="438" cy="432"/>
                <a:chOff x="0" y="0"/>
                <a:chExt cx="438" cy="432"/>
              </a:xfrm>
            </p:grpSpPr>
            <p:sp>
              <p:nvSpPr>
                <p:cNvPr id="248911" name="Rectangle 134">
                  <a:extLst>
                    <a:ext uri="{FF2B5EF4-FFF2-40B4-BE49-F238E27FC236}">
                      <a16:creationId xmlns:a16="http://schemas.microsoft.com/office/drawing/2014/main" id="{57E0EE85-031F-4D8F-BD26-754ED82A5FCF}"/>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0.22</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12" name="Rectangle 135">
                  <a:extLst>
                    <a:ext uri="{FF2B5EF4-FFF2-40B4-BE49-F238E27FC236}">
                      <a16:creationId xmlns:a16="http://schemas.microsoft.com/office/drawing/2014/main" id="{D431CCAE-B27C-45DE-83FE-C35F0529BDCA}"/>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1" name="Group 136">
                <a:extLst>
                  <a:ext uri="{FF2B5EF4-FFF2-40B4-BE49-F238E27FC236}">
                    <a16:creationId xmlns:a16="http://schemas.microsoft.com/office/drawing/2014/main" id="{89B2BCF2-7E1A-4E4D-A1A5-C4A3B5E5EA1A}"/>
                  </a:ext>
                </a:extLst>
              </p:cNvPr>
              <p:cNvGrpSpPr>
                <a:grpSpLocks/>
              </p:cNvGrpSpPr>
              <p:nvPr/>
            </p:nvGrpSpPr>
            <p:grpSpPr bwMode="auto">
              <a:xfrm>
                <a:off x="3877" y="1728"/>
                <a:ext cx="438" cy="432"/>
                <a:chOff x="0" y="0"/>
                <a:chExt cx="438" cy="432"/>
              </a:xfrm>
            </p:grpSpPr>
            <p:sp>
              <p:nvSpPr>
                <p:cNvPr id="248909" name="Rectangle 137">
                  <a:extLst>
                    <a:ext uri="{FF2B5EF4-FFF2-40B4-BE49-F238E27FC236}">
                      <a16:creationId xmlns:a16="http://schemas.microsoft.com/office/drawing/2014/main" id="{AECA2FAA-BCBC-401F-9D39-7295C5C4E499}"/>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10" name="Rectangle 138">
                  <a:extLst>
                    <a:ext uri="{FF2B5EF4-FFF2-40B4-BE49-F238E27FC236}">
                      <a16:creationId xmlns:a16="http://schemas.microsoft.com/office/drawing/2014/main" id="{6F1CCBA3-EFF0-4053-815A-326F0E351DD3}"/>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2" name="Group 139">
                <a:extLst>
                  <a:ext uri="{FF2B5EF4-FFF2-40B4-BE49-F238E27FC236}">
                    <a16:creationId xmlns:a16="http://schemas.microsoft.com/office/drawing/2014/main" id="{5A533DF4-0E97-4504-8E62-4648F06F2D04}"/>
                  </a:ext>
                </a:extLst>
              </p:cNvPr>
              <p:cNvGrpSpPr>
                <a:grpSpLocks/>
              </p:cNvGrpSpPr>
              <p:nvPr/>
            </p:nvGrpSpPr>
            <p:grpSpPr bwMode="auto">
              <a:xfrm>
                <a:off x="0" y="2160"/>
                <a:ext cx="701" cy="432"/>
                <a:chOff x="0" y="0"/>
                <a:chExt cx="701" cy="432"/>
              </a:xfrm>
            </p:grpSpPr>
            <p:sp>
              <p:nvSpPr>
                <p:cNvPr id="248907" name="Rectangle 140">
                  <a:extLst>
                    <a:ext uri="{FF2B5EF4-FFF2-40B4-BE49-F238E27FC236}">
                      <a16:creationId xmlns:a16="http://schemas.microsoft.com/office/drawing/2014/main" id="{B58A1E3F-A6E7-4915-A236-7CE991C47EDA}"/>
                    </a:ext>
                  </a:extLst>
                </p:cNvPr>
                <p:cNvSpPr>
                  <a:spLocks noChangeArrowheads="1"/>
                </p:cNvSpPr>
                <p:nvPr/>
              </p:nvSpPr>
              <p:spPr bwMode="auto">
                <a:xfrm>
                  <a:off x="43" y="0"/>
                  <a:ext cx="6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400" b="1">
                      <a:latin typeface="宋体" panose="02010600030101010101" pitchFamily="2" charset="-122"/>
                    </a:rPr>
                    <a:t>水</a:t>
                  </a:r>
                  <a:endParaRPr lang="zh-CN" altLang="en-US" sz="2400">
                    <a:latin typeface="宋体" panose="02010600030101010101" pitchFamily="2" charset="-122"/>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08" name="Rectangle 141">
                  <a:extLst>
                    <a:ext uri="{FF2B5EF4-FFF2-40B4-BE49-F238E27FC236}">
                      <a16:creationId xmlns:a16="http://schemas.microsoft.com/office/drawing/2014/main" id="{E6038224-8EBE-4086-B7F5-3C7403471ECD}"/>
                    </a:ext>
                  </a:extLst>
                </p:cNvPr>
                <p:cNvSpPr>
                  <a:spLocks noChangeArrowheads="1"/>
                </p:cNvSpPr>
                <p:nvPr/>
              </p:nvSpPr>
              <p:spPr bwMode="auto">
                <a:xfrm>
                  <a:off x="0" y="0"/>
                  <a:ext cx="701"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248906" name="Rectangle 144">
                <a:extLst>
                  <a:ext uri="{FF2B5EF4-FFF2-40B4-BE49-F238E27FC236}">
                    <a16:creationId xmlns:a16="http://schemas.microsoft.com/office/drawing/2014/main" id="{6CB02486-A3EE-4BC7-B3B5-A3B1EBED6AB9}"/>
                  </a:ext>
                </a:extLst>
              </p:cNvPr>
              <p:cNvSpPr>
                <a:spLocks noChangeArrowheads="1"/>
              </p:cNvSpPr>
              <p:nvPr/>
            </p:nvSpPr>
            <p:spPr bwMode="auto">
              <a:xfrm>
                <a:off x="701" y="2160"/>
                <a:ext cx="416"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nvGrpSpPr>
              <p:cNvPr id="248884" name="Group 145">
                <a:extLst>
                  <a:ext uri="{FF2B5EF4-FFF2-40B4-BE49-F238E27FC236}">
                    <a16:creationId xmlns:a16="http://schemas.microsoft.com/office/drawing/2014/main" id="{0D2B80FE-695A-43A1-826B-1893A0336BCB}"/>
                  </a:ext>
                </a:extLst>
              </p:cNvPr>
              <p:cNvGrpSpPr>
                <a:grpSpLocks/>
              </p:cNvGrpSpPr>
              <p:nvPr/>
            </p:nvGrpSpPr>
            <p:grpSpPr bwMode="auto">
              <a:xfrm>
                <a:off x="1117" y="2160"/>
                <a:ext cx="482" cy="432"/>
                <a:chOff x="0" y="0"/>
                <a:chExt cx="482" cy="432"/>
              </a:xfrm>
            </p:grpSpPr>
            <p:sp>
              <p:nvSpPr>
                <p:cNvPr id="248903" name="Rectangle 146">
                  <a:extLst>
                    <a:ext uri="{FF2B5EF4-FFF2-40B4-BE49-F238E27FC236}">
                      <a16:creationId xmlns:a16="http://schemas.microsoft.com/office/drawing/2014/main" id="{5622CEBD-08E5-4AE4-9961-ED83A6BA4EDA}"/>
                    </a:ext>
                  </a:extLst>
                </p:cNvPr>
                <p:cNvSpPr>
                  <a:spLocks noChangeArrowheads="1"/>
                </p:cNvSpPr>
                <p:nvPr/>
              </p:nvSpPr>
              <p:spPr bwMode="auto">
                <a:xfrm>
                  <a:off x="43" y="0"/>
                  <a:ext cx="3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0.89</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04" name="Rectangle 147">
                  <a:extLst>
                    <a:ext uri="{FF2B5EF4-FFF2-40B4-BE49-F238E27FC236}">
                      <a16:creationId xmlns:a16="http://schemas.microsoft.com/office/drawing/2014/main" id="{0705F1AE-7FBB-46B7-A061-698672CFD912}"/>
                    </a:ext>
                  </a:extLst>
                </p:cNvPr>
                <p:cNvSpPr>
                  <a:spLocks noChangeArrowheads="1"/>
                </p:cNvSpPr>
                <p:nvPr/>
              </p:nvSpPr>
              <p:spPr bwMode="auto">
                <a:xfrm>
                  <a:off x="0" y="0"/>
                  <a:ext cx="482"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5" name="Group 148">
                <a:extLst>
                  <a:ext uri="{FF2B5EF4-FFF2-40B4-BE49-F238E27FC236}">
                    <a16:creationId xmlns:a16="http://schemas.microsoft.com/office/drawing/2014/main" id="{33D39038-AC23-494B-A040-950B604D5D8B}"/>
                  </a:ext>
                </a:extLst>
              </p:cNvPr>
              <p:cNvGrpSpPr>
                <a:grpSpLocks/>
              </p:cNvGrpSpPr>
              <p:nvPr/>
            </p:nvGrpSpPr>
            <p:grpSpPr bwMode="auto">
              <a:xfrm>
                <a:off x="1599" y="2160"/>
                <a:ext cx="460" cy="432"/>
                <a:chOff x="0" y="0"/>
                <a:chExt cx="460" cy="432"/>
              </a:xfrm>
            </p:grpSpPr>
            <p:sp>
              <p:nvSpPr>
                <p:cNvPr id="248901" name="Rectangle 149">
                  <a:extLst>
                    <a:ext uri="{FF2B5EF4-FFF2-40B4-BE49-F238E27FC236}">
                      <a16:creationId xmlns:a16="http://schemas.microsoft.com/office/drawing/2014/main" id="{B1EF7A77-5F14-4E84-A2AF-49B1F9567F36}"/>
                    </a:ext>
                  </a:extLst>
                </p:cNvPr>
                <p:cNvSpPr>
                  <a:spLocks noChangeArrowheads="1"/>
                </p:cNvSpPr>
                <p:nvPr/>
              </p:nvSpPr>
              <p:spPr bwMode="auto">
                <a:xfrm>
                  <a:off x="43" y="0"/>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a:latin typeface="宋体" panose="02010600030101010101" pitchFamily="2" charset="-122"/>
                      <a:cs typeface="Times New Roman" panose="02020603050405020304" pitchFamily="18" charset="0"/>
                    </a:rPr>
                    <a:t> </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02" name="Rectangle 150">
                  <a:extLst>
                    <a:ext uri="{FF2B5EF4-FFF2-40B4-BE49-F238E27FC236}">
                      <a16:creationId xmlns:a16="http://schemas.microsoft.com/office/drawing/2014/main" id="{6983A556-DBED-4CF5-A993-E74A80DC20ED}"/>
                    </a:ext>
                  </a:extLst>
                </p:cNvPr>
                <p:cNvSpPr>
                  <a:spLocks noChangeArrowheads="1"/>
                </p:cNvSpPr>
                <p:nvPr/>
              </p:nvSpPr>
              <p:spPr bwMode="auto">
                <a:xfrm>
                  <a:off x="0" y="0"/>
                  <a:ext cx="460"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6" name="Group 151">
                <a:extLst>
                  <a:ext uri="{FF2B5EF4-FFF2-40B4-BE49-F238E27FC236}">
                    <a16:creationId xmlns:a16="http://schemas.microsoft.com/office/drawing/2014/main" id="{DED5E1C2-9D69-4E7C-9579-296CDF89ED2B}"/>
                  </a:ext>
                </a:extLst>
              </p:cNvPr>
              <p:cNvGrpSpPr>
                <a:grpSpLocks/>
              </p:cNvGrpSpPr>
              <p:nvPr/>
            </p:nvGrpSpPr>
            <p:grpSpPr bwMode="auto">
              <a:xfrm>
                <a:off x="2059" y="2160"/>
                <a:ext cx="504" cy="432"/>
                <a:chOff x="0" y="0"/>
                <a:chExt cx="504" cy="432"/>
              </a:xfrm>
            </p:grpSpPr>
            <p:sp>
              <p:nvSpPr>
                <p:cNvPr id="248899" name="Rectangle 152">
                  <a:extLst>
                    <a:ext uri="{FF2B5EF4-FFF2-40B4-BE49-F238E27FC236}">
                      <a16:creationId xmlns:a16="http://schemas.microsoft.com/office/drawing/2014/main" id="{107F10C3-CC07-4197-87D5-468ABE2E4CB9}"/>
                    </a:ext>
                  </a:extLst>
                </p:cNvPr>
                <p:cNvSpPr>
                  <a:spLocks noChangeArrowheads="1"/>
                </p:cNvSpPr>
                <p:nvPr/>
              </p:nvSpPr>
              <p:spPr bwMode="auto">
                <a:xfrm>
                  <a:off x="43" y="0"/>
                  <a:ext cx="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21</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900" name="Rectangle 153">
                  <a:extLst>
                    <a:ext uri="{FF2B5EF4-FFF2-40B4-BE49-F238E27FC236}">
                      <a16:creationId xmlns:a16="http://schemas.microsoft.com/office/drawing/2014/main" id="{E80E05BF-0DA9-4FD6-A785-536689BB27FC}"/>
                    </a:ext>
                  </a:extLst>
                </p:cNvPr>
                <p:cNvSpPr>
                  <a:spLocks noChangeArrowheads="1"/>
                </p:cNvSpPr>
                <p:nvPr/>
              </p:nvSpPr>
              <p:spPr bwMode="auto">
                <a:xfrm>
                  <a:off x="0" y="0"/>
                  <a:ext cx="504"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7" name="Group 154">
                <a:extLst>
                  <a:ext uri="{FF2B5EF4-FFF2-40B4-BE49-F238E27FC236}">
                    <a16:creationId xmlns:a16="http://schemas.microsoft.com/office/drawing/2014/main" id="{6CCBCCEF-F57C-460C-836A-05147E9AC2E1}"/>
                  </a:ext>
                </a:extLst>
              </p:cNvPr>
              <p:cNvGrpSpPr>
                <a:grpSpLocks/>
              </p:cNvGrpSpPr>
              <p:nvPr/>
            </p:nvGrpSpPr>
            <p:grpSpPr bwMode="auto">
              <a:xfrm>
                <a:off x="2563" y="2160"/>
                <a:ext cx="438" cy="432"/>
                <a:chOff x="0" y="0"/>
                <a:chExt cx="438" cy="432"/>
              </a:xfrm>
            </p:grpSpPr>
            <p:sp>
              <p:nvSpPr>
                <p:cNvPr id="248897" name="Rectangle 155">
                  <a:extLst>
                    <a:ext uri="{FF2B5EF4-FFF2-40B4-BE49-F238E27FC236}">
                      <a16:creationId xmlns:a16="http://schemas.microsoft.com/office/drawing/2014/main" id="{D4016910-FFD8-4E1C-9D0C-709566C925FF}"/>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10.2</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898" name="Rectangle 156">
                  <a:extLst>
                    <a:ext uri="{FF2B5EF4-FFF2-40B4-BE49-F238E27FC236}">
                      <a16:creationId xmlns:a16="http://schemas.microsoft.com/office/drawing/2014/main" id="{7693F375-5B01-41BC-9663-75A6A130E436}"/>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8" name="Group 157">
                <a:extLst>
                  <a:ext uri="{FF2B5EF4-FFF2-40B4-BE49-F238E27FC236}">
                    <a16:creationId xmlns:a16="http://schemas.microsoft.com/office/drawing/2014/main" id="{CD1A80E3-8A5B-4545-B447-B2C7E2005EBF}"/>
                  </a:ext>
                </a:extLst>
              </p:cNvPr>
              <p:cNvGrpSpPr>
                <a:grpSpLocks/>
              </p:cNvGrpSpPr>
              <p:nvPr/>
            </p:nvGrpSpPr>
            <p:grpSpPr bwMode="auto">
              <a:xfrm>
                <a:off x="3001" y="2160"/>
                <a:ext cx="438" cy="432"/>
                <a:chOff x="0" y="0"/>
                <a:chExt cx="438" cy="432"/>
              </a:xfrm>
            </p:grpSpPr>
            <p:sp>
              <p:nvSpPr>
                <p:cNvPr id="248895" name="Rectangle 158">
                  <a:extLst>
                    <a:ext uri="{FF2B5EF4-FFF2-40B4-BE49-F238E27FC236}">
                      <a16:creationId xmlns:a16="http://schemas.microsoft.com/office/drawing/2014/main" id="{6D2B330A-06C2-44E5-9857-92185E4D643C}"/>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0.37</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896" name="Rectangle 159">
                  <a:extLst>
                    <a:ext uri="{FF2B5EF4-FFF2-40B4-BE49-F238E27FC236}">
                      <a16:creationId xmlns:a16="http://schemas.microsoft.com/office/drawing/2014/main" id="{F5F59266-90B9-49A2-9DD4-0671CC2F588D}"/>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89" name="Group 160">
                <a:extLst>
                  <a:ext uri="{FF2B5EF4-FFF2-40B4-BE49-F238E27FC236}">
                    <a16:creationId xmlns:a16="http://schemas.microsoft.com/office/drawing/2014/main" id="{B24AB4C5-C67F-4DD5-B87F-3ED20FF0F62F}"/>
                  </a:ext>
                </a:extLst>
              </p:cNvPr>
              <p:cNvGrpSpPr>
                <a:grpSpLocks/>
              </p:cNvGrpSpPr>
              <p:nvPr/>
            </p:nvGrpSpPr>
            <p:grpSpPr bwMode="auto">
              <a:xfrm>
                <a:off x="3439" y="2160"/>
                <a:ext cx="438" cy="432"/>
                <a:chOff x="0" y="0"/>
                <a:chExt cx="438" cy="432"/>
              </a:xfrm>
            </p:grpSpPr>
            <p:sp>
              <p:nvSpPr>
                <p:cNvPr id="248893" name="Rectangle 161">
                  <a:extLst>
                    <a:ext uri="{FF2B5EF4-FFF2-40B4-BE49-F238E27FC236}">
                      <a16:creationId xmlns:a16="http://schemas.microsoft.com/office/drawing/2014/main" id="{3E03C5A9-B6C4-4C3B-933C-7922144CDBF0}"/>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0.37</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894" name="Rectangle 162">
                  <a:extLst>
                    <a:ext uri="{FF2B5EF4-FFF2-40B4-BE49-F238E27FC236}">
                      <a16:creationId xmlns:a16="http://schemas.microsoft.com/office/drawing/2014/main" id="{13A46B6B-DDFA-4659-9A5F-307B22F24598}"/>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nvGrpSpPr>
              <p:cNvPr id="248890" name="Group 163">
                <a:extLst>
                  <a:ext uri="{FF2B5EF4-FFF2-40B4-BE49-F238E27FC236}">
                    <a16:creationId xmlns:a16="http://schemas.microsoft.com/office/drawing/2014/main" id="{76211FD5-6840-4AAC-9132-71876893A308}"/>
                  </a:ext>
                </a:extLst>
              </p:cNvPr>
              <p:cNvGrpSpPr>
                <a:grpSpLocks/>
              </p:cNvGrpSpPr>
              <p:nvPr/>
            </p:nvGrpSpPr>
            <p:grpSpPr bwMode="auto">
              <a:xfrm>
                <a:off x="3877" y="2160"/>
                <a:ext cx="438" cy="432"/>
                <a:chOff x="0" y="0"/>
                <a:chExt cx="438" cy="432"/>
              </a:xfrm>
            </p:grpSpPr>
            <p:sp>
              <p:nvSpPr>
                <p:cNvPr id="248891" name="Rectangle 164">
                  <a:extLst>
                    <a:ext uri="{FF2B5EF4-FFF2-40B4-BE49-F238E27FC236}">
                      <a16:creationId xmlns:a16="http://schemas.microsoft.com/office/drawing/2014/main" id="{862CD936-4647-46DB-9E2A-19CE165232F6}"/>
                    </a:ext>
                  </a:extLst>
                </p:cNvPr>
                <p:cNvSpPr>
                  <a:spLocks noChangeArrowheads="1"/>
                </p:cNvSpPr>
                <p:nvPr/>
              </p:nvSpPr>
              <p:spPr bwMode="auto">
                <a:xfrm>
                  <a:off x="43" y="0"/>
                  <a:ext cx="3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en-US" altLang="zh-CN" sz="2400" b="1">
                      <a:latin typeface="Times New Roman" panose="02020603050405020304" pitchFamily="18" charset="0"/>
                      <a:cs typeface="Times New Roman" panose="02020603050405020304" pitchFamily="18" charset="0"/>
                    </a:rPr>
                    <a:t>0.25</a:t>
                  </a:r>
                  <a:endParaRPr lang="en-US" altLang="zh-CN" sz="2400">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endParaRPr lang="en-US" altLang="zh-CN" sz="2400">
                    <a:latin typeface="Times New Roman" panose="02020603050405020304" pitchFamily="18" charset="0"/>
                  </a:endParaRPr>
                </a:p>
              </p:txBody>
            </p:sp>
            <p:sp>
              <p:nvSpPr>
                <p:cNvPr id="248892" name="Rectangle 165">
                  <a:extLst>
                    <a:ext uri="{FF2B5EF4-FFF2-40B4-BE49-F238E27FC236}">
                      <a16:creationId xmlns:a16="http://schemas.microsoft.com/office/drawing/2014/main" id="{0D012FEA-B462-4D4C-BC34-38333D37EFCB}"/>
                    </a:ext>
                  </a:extLst>
                </p:cNvPr>
                <p:cNvSpPr>
                  <a:spLocks noChangeArrowheads="1"/>
                </p:cNvSpPr>
                <p:nvPr/>
              </p:nvSpPr>
              <p:spPr bwMode="auto">
                <a:xfrm>
                  <a:off x="0" y="0"/>
                  <a:ext cx="438" cy="432"/>
                </a:xfrm>
                <a:prstGeom prst="rect">
                  <a:avLst/>
                </a:prstGeom>
                <a:noFill/>
                <a:ln w="7"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grpSp>
        <p:sp>
          <p:nvSpPr>
            <p:cNvPr id="248836" name="Rectangle 166">
              <a:extLst>
                <a:ext uri="{FF2B5EF4-FFF2-40B4-BE49-F238E27FC236}">
                  <a16:creationId xmlns:a16="http://schemas.microsoft.com/office/drawing/2014/main" id="{F44B057B-4406-4727-86EB-04A6A90E2461}"/>
                </a:ext>
              </a:extLst>
            </p:cNvPr>
            <p:cNvSpPr>
              <a:spLocks noChangeArrowheads="1"/>
            </p:cNvSpPr>
            <p:nvPr/>
          </p:nvSpPr>
          <p:spPr bwMode="auto">
            <a:xfrm>
              <a:off x="0" y="0"/>
              <a:ext cx="4321" cy="2598"/>
            </a:xfrm>
            <a:prstGeom prst="rect">
              <a:avLst/>
            </a:prstGeom>
            <a:noFill/>
            <a:ln w="9525" cap="sq">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2400"/>
            </a:p>
          </p:txBody>
        </p:sp>
      </p:grpSp>
      <p:sp>
        <p:nvSpPr>
          <p:cNvPr id="167" name="矩形 166">
            <a:extLst>
              <a:ext uri="{FF2B5EF4-FFF2-40B4-BE49-F238E27FC236}">
                <a16:creationId xmlns:a16="http://schemas.microsoft.com/office/drawing/2014/main" id="{164152A1-8387-42A9-9567-EACD27F9723E}"/>
              </a:ext>
            </a:extLst>
          </p:cNvPr>
          <p:cNvSpPr/>
          <p:nvPr/>
        </p:nvSpPr>
        <p:spPr>
          <a:xfrm>
            <a:off x="3456932" y="1489833"/>
            <a:ext cx="1020417" cy="3753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400C130B-A02E-472F-9EFC-F81A7772DFD0}"/>
              </a:ext>
            </a:extLst>
          </p:cNvPr>
          <p:cNvSpPr/>
          <p:nvPr/>
        </p:nvSpPr>
        <p:spPr>
          <a:xfrm>
            <a:off x="4669601" y="1489833"/>
            <a:ext cx="1020417" cy="31244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1DF9F63D-BE87-4E8C-817E-0F4EB2D36A2B}"/>
              </a:ext>
            </a:extLst>
          </p:cNvPr>
          <p:cNvSpPr/>
          <p:nvPr/>
        </p:nvSpPr>
        <p:spPr>
          <a:xfrm>
            <a:off x="5862194" y="1489833"/>
            <a:ext cx="1020417" cy="3753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641"/>
    </mc:Choice>
    <mc:Fallback xmlns="">
      <p:transition spd="slow" advTm="366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67"/>
                                        </p:tgtEl>
                                      </p:cBhvr>
                                    </p:animEffect>
                                    <p:set>
                                      <p:cBhvr>
                                        <p:cTn id="12" dur="1" fill="hold">
                                          <p:stCondLst>
                                            <p:cond delay="499"/>
                                          </p:stCondLst>
                                        </p:cTn>
                                        <p:tgtEl>
                                          <p:spTgt spid="16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5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68"/>
                                        </p:tgtEl>
                                      </p:cBhvr>
                                    </p:animEffect>
                                    <p:set>
                                      <p:cBhvr>
                                        <p:cTn id="22" dur="1" fill="hold">
                                          <p:stCondLst>
                                            <p:cond delay="499"/>
                                          </p:stCondLst>
                                        </p:cTn>
                                        <p:tgtEl>
                                          <p:spTgt spid="16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69"/>
                                        </p:tgtEl>
                                      </p:cBhvr>
                                    </p:animEffect>
                                    <p:set>
                                      <p:cBhvr>
                                        <p:cTn id="32"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7" grpId="1" animBg="1"/>
      <p:bldP spid="168" grpId="0" animBg="1"/>
      <p:bldP spid="168" grpId="1" animBg="1"/>
      <p:bldP spid="169" grpId="0" animBg="1"/>
      <p:bldP spid="169"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53.9|9.5|2.4|1.8"/>
</p:tagLst>
</file>

<file path=ppt/tags/tag10.xml><?xml version="1.0" encoding="utf-8"?>
<p:tagLst xmlns:a="http://schemas.openxmlformats.org/drawingml/2006/main" xmlns:r="http://schemas.openxmlformats.org/officeDocument/2006/relationships" xmlns:p="http://schemas.openxmlformats.org/presentationml/2006/main">
  <p:tag name="TIMING" val="|1.5|17.2"/>
</p:tagLst>
</file>

<file path=ppt/tags/tag11.xml><?xml version="1.0" encoding="utf-8"?>
<p:tagLst xmlns:a="http://schemas.openxmlformats.org/drawingml/2006/main" xmlns:r="http://schemas.openxmlformats.org/officeDocument/2006/relationships" xmlns:p="http://schemas.openxmlformats.org/presentationml/2006/main">
  <p:tag name="TIMING" val="|1.4|13.9|23|5.1|5|8.8"/>
</p:tagLst>
</file>

<file path=ppt/tags/tag12.xml><?xml version="1.0" encoding="utf-8"?>
<p:tagLst xmlns:a="http://schemas.openxmlformats.org/drawingml/2006/main" xmlns:r="http://schemas.openxmlformats.org/officeDocument/2006/relationships" xmlns:p="http://schemas.openxmlformats.org/presentationml/2006/main">
  <p:tag name="TIMING" val="|16.7|6.8|9.4|5.7|36.4"/>
</p:tagLst>
</file>

<file path=ppt/tags/tag13.xml><?xml version="1.0" encoding="utf-8"?>
<p:tagLst xmlns:a="http://schemas.openxmlformats.org/drawingml/2006/main" xmlns:r="http://schemas.openxmlformats.org/officeDocument/2006/relationships" xmlns:p="http://schemas.openxmlformats.org/presentationml/2006/main">
  <p:tag name="TIMING" val="|0.9|1|9.2|6.1"/>
</p:tagLst>
</file>

<file path=ppt/tags/tag14.xml><?xml version="1.0" encoding="utf-8"?>
<p:tagLst xmlns:a="http://schemas.openxmlformats.org/drawingml/2006/main" xmlns:r="http://schemas.openxmlformats.org/officeDocument/2006/relationships" xmlns:p="http://schemas.openxmlformats.org/presentationml/2006/main">
  <p:tag name="TIMING" val="|1.1|12.8|4.8|9.5|0.8|6.6|7.2"/>
</p:tagLst>
</file>

<file path=ppt/tags/tag15.xml><?xml version="1.0" encoding="utf-8"?>
<p:tagLst xmlns:a="http://schemas.openxmlformats.org/drawingml/2006/main" xmlns:r="http://schemas.openxmlformats.org/officeDocument/2006/relationships" xmlns:p="http://schemas.openxmlformats.org/presentationml/2006/main">
  <p:tag name="TIMING" val="|1.9|6.6|22.5|2.4|2.6|19"/>
</p:tagLst>
</file>

<file path=ppt/tags/tag16.xml><?xml version="1.0" encoding="utf-8"?>
<p:tagLst xmlns:a="http://schemas.openxmlformats.org/drawingml/2006/main" xmlns:r="http://schemas.openxmlformats.org/officeDocument/2006/relationships" xmlns:p="http://schemas.openxmlformats.org/presentationml/2006/main">
  <p:tag name="TIMING" val="|0.9|11|13.8|20.4"/>
</p:tagLst>
</file>

<file path=ppt/tags/tag2.xml><?xml version="1.0" encoding="utf-8"?>
<p:tagLst xmlns:a="http://schemas.openxmlformats.org/drawingml/2006/main" xmlns:r="http://schemas.openxmlformats.org/officeDocument/2006/relationships" xmlns:p="http://schemas.openxmlformats.org/presentationml/2006/main">
  <p:tag name="TIMING" val="|3.8|4.9|1.7|28.9|44.5|4.2|8.1|3.2"/>
</p:tagLst>
</file>

<file path=ppt/tags/tag3.xml><?xml version="1.0" encoding="utf-8"?>
<p:tagLst xmlns:a="http://schemas.openxmlformats.org/drawingml/2006/main" xmlns:r="http://schemas.openxmlformats.org/officeDocument/2006/relationships" xmlns:p="http://schemas.openxmlformats.org/presentationml/2006/main">
  <p:tag name="TIMING" val="|45.3|8.4|3.7|7.4|39.4"/>
</p:tagLst>
</file>

<file path=ppt/tags/tag4.xml><?xml version="1.0" encoding="utf-8"?>
<p:tagLst xmlns:a="http://schemas.openxmlformats.org/drawingml/2006/main" xmlns:r="http://schemas.openxmlformats.org/officeDocument/2006/relationships" xmlns:p="http://schemas.openxmlformats.org/presentationml/2006/main">
  <p:tag name="TIMING" val="|1|11.1|6.6|10.3|3|10.5|33.6"/>
</p:tagLst>
</file>

<file path=ppt/tags/tag5.xml><?xml version="1.0" encoding="utf-8"?>
<p:tagLst xmlns:a="http://schemas.openxmlformats.org/drawingml/2006/main" xmlns:r="http://schemas.openxmlformats.org/officeDocument/2006/relationships" xmlns:p="http://schemas.openxmlformats.org/presentationml/2006/main">
  <p:tag name="TIMING" val="|8.8|13.2|4.2|19.6|1.7|14.5|0.8|10.6|1.2|21.6|1|12.2|0.7|44.5|1.3|8.9|0.7"/>
</p:tagLst>
</file>

<file path=ppt/tags/tag6.xml><?xml version="1.0" encoding="utf-8"?>
<p:tagLst xmlns:a="http://schemas.openxmlformats.org/drawingml/2006/main" xmlns:r="http://schemas.openxmlformats.org/officeDocument/2006/relationships" xmlns:p="http://schemas.openxmlformats.org/presentationml/2006/main">
  <p:tag name="TIMING" val="|1.1|8.6"/>
</p:tagLst>
</file>

<file path=ppt/tags/tag7.xml><?xml version="1.0" encoding="utf-8"?>
<p:tagLst xmlns:a="http://schemas.openxmlformats.org/drawingml/2006/main" xmlns:r="http://schemas.openxmlformats.org/officeDocument/2006/relationships" xmlns:p="http://schemas.openxmlformats.org/presentationml/2006/main">
  <p:tag name="TIMING" val="|1.9|4.3"/>
</p:tagLst>
</file>

<file path=ppt/tags/tag8.xml><?xml version="1.0" encoding="utf-8"?>
<p:tagLst xmlns:a="http://schemas.openxmlformats.org/drawingml/2006/main" xmlns:r="http://schemas.openxmlformats.org/officeDocument/2006/relationships" xmlns:p="http://schemas.openxmlformats.org/presentationml/2006/main">
  <p:tag name="TIMING" val="|2.1|8.1|13.1|15.7|13.9"/>
</p:tagLst>
</file>

<file path=ppt/tags/tag9.xml><?xml version="1.0" encoding="utf-8"?>
<p:tagLst xmlns:a="http://schemas.openxmlformats.org/drawingml/2006/main" xmlns:r="http://schemas.openxmlformats.org/officeDocument/2006/relationships" xmlns:p="http://schemas.openxmlformats.org/presentationml/2006/main">
  <p:tag name="TIMING" val="|12.3|3.2|0.9|5.2|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932</Words>
  <Application>Microsoft Office PowerPoint</Application>
  <PresentationFormat>宽屏</PresentationFormat>
  <Paragraphs>139</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8" baseType="lpstr">
      <vt:lpstr>等线</vt:lpstr>
      <vt:lpstr>等线 Light</vt:lpstr>
      <vt:lpstr>仿宋</vt:lpstr>
      <vt:lpstr>楷体_GB2312</vt:lpstr>
      <vt:lpstr>隶书</vt:lpstr>
      <vt:lpstr>宋体</vt:lpstr>
      <vt:lpstr>Arial</vt:lpstr>
      <vt:lpstr>Times</vt:lpstr>
      <vt:lpstr>Times New Roman</vt:lpstr>
      <vt:lpstr>Wingdings</vt:lpstr>
      <vt:lpstr>Office 主题​​</vt:lpstr>
      <vt:lpstr>Image</vt:lpstr>
      <vt:lpstr>四、高效液相色谱法的主要类型</vt:lpstr>
      <vt:lpstr>1.  化学键合相色谱法和离子对色谱法</vt:lpstr>
      <vt:lpstr>PowerPoint 演示文稿</vt:lpstr>
      <vt:lpstr>（2）固定相 </vt:lpstr>
      <vt:lpstr>PowerPoint 演示文稿</vt:lpstr>
      <vt:lpstr>固定相的重现性问题</vt:lpstr>
      <vt:lpstr>（3）流动相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47</cp:revision>
  <dcterms:created xsi:type="dcterms:W3CDTF">2020-04-01T07:36:22Z</dcterms:created>
  <dcterms:modified xsi:type="dcterms:W3CDTF">2020-04-06T05:54:28Z</dcterms:modified>
</cp:coreProperties>
</file>