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5" r:id="rId9"/>
    <p:sldId id="264" r:id="rId10"/>
    <p:sldId id="267" r:id="rId11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495300">
              <a:defRPr sz="1300"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>
              <a:defRPr sz="1300">
                <a:latin typeface="Calibri" pitchFamily="34" charset="0"/>
              </a:defRPr>
            </a:lvl1pPr>
          </a:lstStyle>
          <a:p>
            <a:fld id="{053AC29F-8BA3-48AA-9793-46B5ED8EA12B}" type="datetimeFigureOut">
              <a:rPr lang="zh-CN" altLang="en-US"/>
              <a:pPr/>
              <a:t>2019/10/24</a:t>
            </a:fld>
            <a:endParaRPr lang="en-US" altLang="zh-CN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495300">
              <a:defRPr sz="1300">
                <a:latin typeface="Calibri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>
              <a:defRPr sz="1300">
                <a:latin typeface="Calibri" pitchFamily="34" charset="0"/>
              </a:defRPr>
            </a:lvl1pPr>
          </a:lstStyle>
          <a:p>
            <a:fld id="{13F2E332-B928-4E05-8EE0-A9A889BAAD5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02409-1EC5-4155-9363-95DA76FD675F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C5AC5-973C-4C2D-A8D9-5831227D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7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69ED9-A291-4D24-8F81-D40A4BE8AE0F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ED767-5888-42BF-892B-3DEFD40AA2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5E30-7737-4988-A2EB-C05C71A0C72D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BE0BB-6446-489C-BCA0-3BE3B1794B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CF3B5-FB27-4C18-B5DA-FBBCD75B9FD6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7107D-AF79-4344-BE10-1023C45A05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7338E-1C06-44FE-992B-5E67D92629EE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2257-7F82-4F29-8F66-CBE8643AB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ED70D-BAE2-4CEF-B457-91C2192AFE7F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9F271-FD26-4E2C-99DD-FF2A14BAE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3E02F-42FB-4A7B-A75C-2E463AD00841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5E3B-A127-4B3A-9560-8FB6ACDCB4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D0295-3F94-48FF-B4A6-922EE503E64F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F42F3-7C4D-4F30-80BC-4854969568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C0A67-7CDF-4385-B989-232411F85CF9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054C-2419-4ABE-9F89-4B6748C8E8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608B6-AB20-4A3B-B254-6832C981FA19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BBAAB-B230-4830-9C71-8F216659C8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89C33-BD97-4476-9535-E37E428C0501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AD4EF-5616-4359-A3A3-07C22DABF9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EBCC9-B07C-4C17-A8B9-125710F8DF73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50491-1414-4A90-8C86-3D3A5FE83F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E8C633-C54E-42CF-877E-CD816AE8C3CA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85D8BE-0C23-46DB-BA08-636FA8416E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628650" y="320675"/>
            <a:ext cx="7886700" cy="838200"/>
          </a:xfrm>
        </p:spPr>
        <p:txBody>
          <a:bodyPr/>
          <a:lstStyle/>
          <a:p>
            <a:pPr algn="ctr"/>
            <a:r>
              <a:rPr lang="zh-CN" altLang="en-US" sz="4000" b="1">
                <a:latin typeface="黑体" pitchFamily="2" charset="-122"/>
                <a:ea typeface="黑体" pitchFamily="2" charset="-122"/>
              </a:rPr>
              <a:t>命  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4" y="1498600"/>
            <a:ext cx="8418136" cy="4678363"/>
          </a:xfrm>
        </p:spPr>
        <p:txBody>
          <a:bodyPr rtlCol="0">
            <a:normAutofit/>
          </a:bodyPr>
          <a:lstStyle/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烷烃、烯烃、炔烃</a:t>
            </a:r>
            <a:endParaRPr lang="en-US" altLang="zh-CN" sz="31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环状烃（简单环、桥环、螺环）、</a:t>
            </a:r>
            <a:r>
              <a:rPr lang="en-US" altLang="zh-CN" sz="3100" b="1" i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</a:t>
            </a:r>
            <a:r>
              <a:rPr lang="en-US" altLang="zh-CN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en-US" altLang="zh-CN" sz="3100" b="1" i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zh-CN" altLang="en-US" sz="3100" b="1" i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zh-CN" altLang="en-US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顺</a:t>
            </a:r>
            <a:r>
              <a:rPr lang="en-US" altLang="zh-CN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反</a:t>
            </a:r>
            <a:endParaRPr lang="en-US" altLang="zh-CN" sz="31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烯烃</a:t>
            </a:r>
            <a:r>
              <a:rPr lang="en-US" altLang="zh-CN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</a:t>
            </a:r>
            <a:r>
              <a:rPr lang="zh-CN" altLang="en-US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顺</a:t>
            </a:r>
            <a:r>
              <a:rPr lang="en-US" altLang="zh-CN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反、</a:t>
            </a:r>
            <a:r>
              <a:rPr lang="en-US" altLang="zh-CN" sz="3100" b="1" i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</a:t>
            </a:r>
            <a:r>
              <a:rPr lang="en-US" altLang="zh-CN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en-US" altLang="zh-CN" sz="3100" b="1" i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</a:t>
            </a: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烯炔</a:t>
            </a:r>
            <a:endParaRPr lang="en-US" altLang="zh-CN" sz="31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取代基结构</a:t>
            </a:r>
            <a:endParaRPr lang="en-US" altLang="zh-CN" sz="31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烯丙基 </a:t>
            </a:r>
            <a:r>
              <a:rPr lang="en-US" altLang="zh-CN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vs </a:t>
            </a:r>
            <a:r>
              <a:rPr lang="zh-CN" altLang="en-US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丙烯基、炔丙基</a:t>
            </a:r>
            <a:r>
              <a:rPr lang="en-US" altLang="zh-CN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vs</a:t>
            </a:r>
            <a:r>
              <a:rPr lang="zh-CN" altLang="en-US" sz="3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丙炔基</a:t>
            </a:r>
            <a:endParaRPr lang="en-US" altLang="zh-CN" sz="31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3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57D13-A672-48E3-9427-62366F3C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C2257-7F82-4F29-8F66-CBE8643AB26C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22502E-744A-4DAE-8B09-5C01FC5293B0}"/>
              </a:ext>
            </a:extLst>
          </p:cNvPr>
          <p:cNvSpPr/>
          <p:nvPr/>
        </p:nvSpPr>
        <p:spPr>
          <a:xfrm>
            <a:off x="3497967" y="559218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FF"/>
                </a:solidFill>
                <a:ea typeface="黑体" pitchFamily="2" charset="-122"/>
                <a:cs typeface="Arial" charset="0"/>
              </a:rPr>
              <a:t>组合拳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ACFC1-42CD-49A3-B210-C6091291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44" y="136525"/>
            <a:ext cx="7886700" cy="894715"/>
          </a:xfrm>
        </p:spPr>
        <p:txBody>
          <a:bodyPr/>
          <a:lstStyle/>
          <a:p>
            <a:pPr algn="ctr"/>
            <a:r>
              <a:rPr lang="zh-CN" altLang="en-US" sz="4000" b="1" dirty="0">
                <a:latin typeface="黑体" pitchFamily="2" charset="-122"/>
                <a:ea typeface="黑体" pitchFamily="2" charset="-122"/>
              </a:rPr>
              <a:t>波谱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7BE61-0039-4735-823B-B1861AED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3946"/>
            <a:ext cx="8442960" cy="4107814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质谱：判断分子量，分子离子峰、基峰、同位素峰等基本概念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UV-Vis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：含共轭体系，</a:t>
            </a:r>
            <a:r>
              <a:rPr lang="el-GR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-&gt;</a:t>
            </a:r>
            <a:r>
              <a:rPr lang="el-GR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*、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-&gt;</a:t>
            </a:r>
            <a:r>
              <a:rPr lang="el-GR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*跃迁，波长与共轭体系的关系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E600A2-54D6-4253-BC7E-4DBA9681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C2257-7F82-4F29-8F66-CBE8643AB26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3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628650" y="244475"/>
            <a:ext cx="7886700" cy="858838"/>
          </a:xfrm>
        </p:spPr>
        <p:txBody>
          <a:bodyPr/>
          <a:lstStyle/>
          <a:p>
            <a:pPr algn="ctr"/>
            <a:r>
              <a:rPr lang="zh-CN" altLang="en-US" sz="4000" b="1">
                <a:latin typeface="黑体" pitchFamily="2" charset="-122"/>
                <a:ea typeface="黑体" pitchFamily="2" charset="-122"/>
              </a:rPr>
              <a:t>物理性质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338263"/>
            <a:ext cx="7735887" cy="47164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熔点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碳链越长，熔点越高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对称性越好，熔点越高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E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式烯烃大于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式烯烃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沸点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碳链越长，熔点越高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相同碳数，支链越多，沸点越低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Z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式烯烃小于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式烯烃（偶极矩）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8FFACA-C2C1-4D57-83C1-133180EF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C2257-7F82-4F29-8F66-CBE8643AB26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658324"/>
          </a:xfrm>
        </p:spPr>
        <p:txBody>
          <a:bodyPr/>
          <a:lstStyle/>
          <a:p>
            <a:pPr algn="ctr"/>
            <a:r>
              <a:rPr lang="zh-CN" altLang="en-US" sz="4000" b="1" dirty="0">
                <a:latin typeface="黑体" pitchFamily="2" charset="-122"/>
                <a:ea typeface="黑体" pitchFamily="2" charset="-122"/>
              </a:rPr>
              <a:t>化学性质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68923" y="878070"/>
            <a:ext cx="8471877" cy="5395058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烷烃：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C-H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自由基取代、小环开环反应</a:t>
            </a:r>
            <a:endParaRPr lang="en-US" altLang="zh-CN" b="1" dirty="0"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烯烃：亲电加成（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重点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、</a:t>
            </a:r>
            <a:r>
              <a:rPr lang="zh-CN" altLang="en-US" b="1" dirty="0">
                <a:solidFill>
                  <a:srgbClr val="0000FF"/>
                </a:solidFill>
                <a:latin typeface="Arial" charset="0"/>
                <a:ea typeface="黑体" pitchFamily="2" charset="-122"/>
                <a:cs typeface="Arial" charset="0"/>
              </a:rPr>
              <a:t>马氏规则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）、与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HBr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的自由基加成（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注意条件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）、氧化（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重点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Arial" charset="0"/>
                <a:ea typeface="黑体" pitchFamily="2" charset="-122"/>
                <a:cs typeface="Arial" charset="0"/>
              </a:rPr>
              <a:t>二醇、环氧、醛酮、羧酸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）、</a:t>
            </a:r>
            <a:r>
              <a:rPr lang="el-GR" altLang="zh-CN" b="1" dirty="0">
                <a:latin typeface="Arial" charset="0"/>
                <a:ea typeface="黑体" pitchFamily="2" charset="-122"/>
                <a:cs typeface="Arial" charset="0"/>
              </a:rPr>
              <a:t>α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-H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的卤代、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1,2-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加成 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vs 1,4-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加成、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D-A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反应</a:t>
            </a:r>
            <a:endParaRPr lang="en-US" altLang="zh-CN" b="1" dirty="0"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炔烃：端炔的反应（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重点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）、亲电加成（与烯烃类似，活性比烯烃低，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重点是水合、硼氢化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）、亲核取代（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重点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） 、亲核加成、选择性还原（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重点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）</a:t>
            </a:r>
            <a:endParaRPr lang="en-US" altLang="zh-CN" b="1" dirty="0"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Arial" charset="0"/>
                <a:ea typeface="黑体" pitchFamily="2" charset="-122"/>
                <a:cs typeface="Arial" charset="0"/>
              </a:rPr>
              <a:t>注意选择性（化学、区域、立体）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1A67BC-62E2-43A4-8BC6-D5FF0186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C2257-7F82-4F29-8F66-CBE8643AB26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699721"/>
          </a:xfrm>
        </p:spPr>
        <p:txBody>
          <a:bodyPr/>
          <a:lstStyle/>
          <a:p>
            <a:pPr algn="ctr"/>
            <a:r>
              <a:rPr lang="zh-CN" altLang="en-US" sz="4000" b="1" dirty="0">
                <a:latin typeface="黑体" pitchFamily="2" charset="-122"/>
                <a:ea typeface="黑体" pitchFamily="2" charset="-122"/>
              </a:rPr>
              <a:t>反应机理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779463" y="969108"/>
            <a:ext cx="7735887" cy="5517661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Arial" charset="0"/>
                <a:ea typeface="黑体" pitchFamily="2" charset="-122"/>
                <a:cs typeface="Arial" charset="0"/>
              </a:rPr>
              <a:t>自由基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：烷烃的卤代、烯烃与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HBr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加成、烯烃</a:t>
            </a:r>
            <a:r>
              <a:rPr lang="el-GR" altLang="zh-CN" b="1" dirty="0">
                <a:latin typeface="Arial" charset="0"/>
                <a:ea typeface="黑体" pitchFamily="2" charset="-122"/>
                <a:cs typeface="Arial" charset="0"/>
              </a:rPr>
              <a:t>α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-H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的卤代（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注意反应条件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）</a:t>
            </a:r>
            <a:endParaRPr lang="en-US" altLang="zh-CN" b="1" dirty="0"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Arial" charset="0"/>
                <a:ea typeface="黑体" pitchFamily="2" charset="-122"/>
                <a:cs typeface="Arial" charset="0"/>
              </a:rPr>
              <a:t>碳正离子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：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HX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、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H</a:t>
            </a:r>
            <a:r>
              <a:rPr lang="en-US" altLang="zh-CN" b="1" baseline="-25000" dirty="0">
                <a:latin typeface="Arial" charset="0"/>
                <a:ea typeface="黑体" pitchFamily="2" charset="-122"/>
                <a:cs typeface="Arial" charset="0"/>
              </a:rPr>
              <a:t>2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SO</a:t>
            </a:r>
            <a:r>
              <a:rPr lang="en-US" altLang="zh-CN" b="1" baseline="-25000" dirty="0">
                <a:latin typeface="Arial" charset="0"/>
                <a:ea typeface="黑体" pitchFamily="2" charset="-122"/>
                <a:cs typeface="Arial" charset="0"/>
              </a:rPr>
              <a:t>4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、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H</a:t>
            </a:r>
            <a:r>
              <a:rPr lang="en-US" altLang="zh-CN" b="1" baseline="-25000" dirty="0">
                <a:latin typeface="Arial" charset="0"/>
                <a:ea typeface="黑体" pitchFamily="2" charset="-122"/>
                <a:cs typeface="Arial" charset="0"/>
              </a:rPr>
              <a:t>2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O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、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HOX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、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 Cl</a:t>
            </a:r>
            <a:r>
              <a:rPr lang="en-US" altLang="zh-CN" b="1" baseline="-25000" dirty="0">
                <a:latin typeface="Arial" charset="0"/>
                <a:ea typeface="黑体" pitchFamily="2" charset="-122"/>
                <a:cs typeface="Arial" charset="0"/>
              </a:rPr>
              <a:t>2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对烯烃的亲电加成（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会有重排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）</a:t>
            </a:r>
            <a:endParaRPr lang="en-US" altLang="zh-CN" b="1" dirty="0"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Arial" charset="0"/>
                <a:ea typeface="黑体" pitchFamily="2" charset="-122"/>
                <a:cs typeface="Arial" charset="0"/>
              </a:rPr>
              <a:t>溴鎓离子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：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 Br</a:t>
            </a:r>
            <a:r>
              <a:rPr lang="en-US" altLang="zh-CN" b="1" baseline="-25000" dirty="0">
                <a:latin typeface="Arial" charset="0"/>
                <a:ea typeface="黑体" pitchFamily="2" charset="-122"/>
                <a:cs typeface="Arial" charset="0"/>
              </a:rPr>
              <a:t>2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对烯烃的亲电加成（以及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X</a:t>
            </a:r>
            <a:r>
              <a:rPr lang="en-US" altLang="zh-CN" b="1" baseline="-25000" dirty="0">
                <a:latin typeface="Arial" charset="0"/>
                <a:ea typeface="黑体" pitchFamily="2" charset="-122"/>
                <a:cs typeface="Arial" charset="0"/>
              </a:rPr>
              <a:t>2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/H</a:t>
            </a:r>
            <a:r>
              <a:rPr lang="en-US" altLang="zh-CN" b="1" baseline="-25000" dirty="0">
                <a:latin typeface="Arial" charset="0"/>
                <a:ea typeface="黑体" pitchFamily="2" charset="-122"/>
                <a:cs typeface="Arial" charset="0"/>
              </a:rPr>
              <a:t>2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O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的第一步） 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反式加成</a:t>
            </a:r>
            <a:endParaRPr lang="en-US" altLang="zh-CN" b="1" dirty="0">
              <a:solidFill>
                <a:srgbClr val="FF00FF"/>
              </a:solidFill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碳负离子：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端炔的反应</a:t>
            </a:r>
            <a:endParaRPr lang="en-US" altLang="zh-CN" b="1" dirty="0">
              <a:solidFill>
                <a:srgbClr val="FF00FF"/>
              </a:solidFill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协同机理：卡宾对烯烃的加成、</a:t>
            </a:r>
            <a:r>
              <a:rPr lang="en-US" altLang="zh-CN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D-A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反应</a:t>
            </a:r>
            <a:endParaRPr lang="en-US" altLang="zh-CN" b="1" dirty="0">
              <a:solidFill>
                <a:srgbClr val="FF00FF"/>
              </a:solidFill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Arial" charset="0"/>
                <a:ea typeface="黑体" pitchFamily="2" charset="-122"/>
                <a:cs typeface="Arial" charset="0"/>
              </a:rPr>
              <a:t>烯丙基碳正离子、自由基</a:t>
            </a:r>
            <a:endParaRPr lang="en-US" altLang="zh-CN" b="1" dirty="0">
              <a:solidFill>
                <a:srgbClr val="0000FF"/>
              </a:solidFill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上下进攻几率相同 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vs</a:t>
            </a:r>
            <a:r>
              <a:rPr lang="en-US" altLang="zh-CN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 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反面进攻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FF8D42-42CB-4EDD-9B66-D7FC0489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C2257-7F82-4F29-8F66-CBE8643AB26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628650" y="120650"/>
            <a:ext cx="7886700" cy="857250"/>
          </a:xfrm>
        </p:spPr>
        <p:txBody>
          <a:bodyPr/>
          <a:lstStyle/>
          <a:p>
            <a:pPr algn="ctr"/>
            <a:r>
              <a:rPr lang="zh-CN" altLang="en-US" sz="4000" b="1">
                <a:latin typeface="黑体" pitchFamily="2" charset="-122"/>
                <a:ea typeface="黑体" pitchFamily="2" charset="-122"/>
              </a:rPr>
              <a:t>稳定性比较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164492"/>
            <a:ext cx="7734300" cy="522678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构象稳定性</a:t>
            </a:r>
            <a:endParaRPr lang="en-US" altLang="zh-CN" sz="3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开链：交叉式 </a:t>
            </a:r>
            <a:r>
              <a:rPr lang="en-US" altLang="zh-CN" sz="3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 </a:t>
            </a:r>
            <a:r>
              <a:rPr lang="zh-CN" altLang="en-US" sz="3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重叠式</a:t>
            </a:r>
            <a:endParaRPr lang="en-US" altLang="zh-CN" sz="3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3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环状：</a:t>
            </a:r>
            <a:r>
              <a:rPr lang="en-US" altLang="zh-CN" sz="3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3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键 </a:t>
            </a:r>
            <a:r>
              <a:rPr lang="en-US" altLang="zh-CN" sz="3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 a</a:t>
            </a:r>
            <a:r>
              <a:rPr lang="zh-CN" altLang="en-US" sz="3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键</a:t>
            </a:r>
            <a:endParaRPr lang="en-US" altLang="zh-CN" sz="3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烯烃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C=C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上取代越多，越稳定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E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式烯烃大于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式烯烃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键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 </a:t>
            </a:r>
            <a:r>
              <a:rPr lang="el-GR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键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亲电加成反应活性：烯烃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炔烃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22758" y="3824646"/>
            <a:ext cx="2040943" cy="1137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酸碱性比较</a:t>
            </a:r>
            <a:endParaRPr lang="en-US" altLang="zh-CN" sz="24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反应活性比较</a:t>
            </a:r>
            <a:endParaRPr lang="zh-CN" altLang="en-US" sz="2400" dirty="0">
              <a:solidFill>
                <a:srgbClr val="0000FF"/>
              </a:solidFill>
              <a:latin typeface="Calibri" pitchFamily="34" charset="0"/>
              <a:ea typeface="等线"/>
              <a:cs typeface="等线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233506" y="1957172"/>
            <a:ext cx="2709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zh-CN" altLang="en-US" sz="2800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有氢键作用例外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C08D9D-7007-4E6D-AD60-C30FB847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C2257-7F82-4F29-8F66-CBE8643AB26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863" y="225728"/>
            <a:ext cx="7956550" cy="5995987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自由基</a:t>
            </a:r>
            <a:r>
              <a:rPr kumimoji="1" lang="zh-CN" altLang="en-US" b="1" dirty="0">
                <a:solidFill>
                  <a:srgbClr val="C00000"/>
                </a:solidFill>
                <a:latin typeface="Arial" charset="0"/>
                <a:ea typeface="幼圆" pitchFamily="49" charset="-122"/>
                <a:cs typeface="Arial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幼圆" pitchFamily="49" charset="-122"/>
                <a:cs typeface="Arial" charset="0"/>
              </a:rPr>
              <a:t>3</a:t>
            </a:r>
            <a:r>
              <a:rPr kumimoji="1" lang="en-US" altLang="zh-CN" b="1" baseline="30000" dirty="0">
                <a:solidFill>
                  <a:srgbClr val="C00000"/>
                </a:solidFill>
                <a:latin typeface="Arial" charset="0"/>
                <a:ea typeface="幼圆" pitchFamily="49" charset="-122"/>
                <a:cs typeface="Arial" charset="0"/>
              </a:rPr>
              <a:t>o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幼圆" pitchFamily="49" charset="-122"/>
                <a:cs typeface="Arial" charset="0"/>
              </a:rPr>
              <a:t> C</a:t>
            </a:r>
            <a:r>
              <a:rPr kumimoji="1" lang="en-US" altLang="zh-CN" b="1" baseline="30000" dirty="0">
                <a:solidFill>
                  <a:srgbClr val="C00000"/>
                </a:solidFill>
                <a:latin typeface="Arial" charset="0"/>
                <a:ea typeface="幼圆" pitchFamily="49" charset="-122"/>
                <a:cs typeface="Arial" charset="0"/>
              </a:rPr>
              <a:t> </a:t>
            </a:r>
            <a:r>
              <a:rPr kumimoji="1" lang="en-US" altLang="zh-CN" b="1" dirty="0">
                <a:solidFill>
                  <a:srgbClr val="0033CC"/>
                </a:solidFill>
                <a:latin typeface="Arial" charset="0"/>
                <a:ea typeface="幼圆" pitchFamily="49" charset="-122"/>
                <a:cs typeface="Arial" charset="0"/>
              </a:rPr>
              <a:t>&gt; </a:t>
            </a:r>
            <a:r>
              <a:rPr kumimoji="1" lang="en-US" altLang="zh-CN" b="1" dirty="0">
                <a:solidFill>
                  <a:srgbClr val="CC3300"/>
                </a:solidFill>
                <a:latin typeface="Arial" charset="0"/>
                <a:ea typeface="幼圆" pitchFamily="49" charset="-122"/>
                <a:cs typeface="Arial" charset="0"/>
              </a:rPr>
              <a:t>2</a:t>
            </a:r>
            <a:r>
              <a:rPr kumimoji="1" lang="en-US" altLang="zh-CN" b="1" baseline="30000" dirty="0">
                <a:solidFill>
                  <a:srgbClr val="CC3300"/>
                </a:solidFill>
                <a:latin typeface="Arial" charset="0"/>
                <a:ea typeface="幼圆" pitchFamily="49" charset="-122"/>
                <a:cs typeface="Arial" charset="0"/>
              </a:rPr>
              <a:t>o</a:t>
            </a:r>
            <a:r>
              <a:rPr kumimoji="1" lang="en-US" altLang="zh-CN" b="1" dirty="0">
                <a:solidFill>
                  <a:srgbClr val="0033CC"/>
                </a:solidFill>
                <a:latin typeface="Arial" charset="0"/>
                <a:ea typeface="幼圆" pitchFamily="49" charset="-122"/>
                <a:cs typeface="Arial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幼圆" pitchFamily="49" charset="-122"/>
                <a:cs typeface="Arial" charset="0"/>
              </a:rPr>
              <a:t>C </a:t>
            </a:r>
            <a:r>
              <a:rPr kumimoji="1" lang="en-US" altLang="zh-CN" b="1" dirty="0">
                <a:solidFill>
                  <a:srgbClr val="0033CC"/>
                </a:solidFill>
                <a:latin typeface="Arial" charset="0"/>
                <a:ea typeface="幼圆" pitchFamily="49" charset="-122"/>
                <a:cs typeface="Arial" charset="0"/>
              </a:rPr>
              <a:t>&gt; </a:t>
            </a:r>
            <a:r>
              <a:rPr kumimoji="1" lang="en-US" altLang="zh-CN" b="1" dirty="0">
                <a:solidFill>
                  <a:srgbClr val="CC3300"/>
                </a:solidFill>
                <a:latin typeface="Arial" charset="0"/>
                <a:ea typeface="幼圆" pitchFamily="49" charset="-122"/>
                <a:cs typeface="Arial" charset="0"/>
              </a:rPr>
              <a:t>1</a:t>
            </a:r>
            <a:r>
              <a:rPr kumimoji="1" lang="en-US" altLang="zh-CN" b="1" baseline="30000" dirty="0">
                <a:solidFill>
                  <a:srgbClr val="CC3300"/>
                </a:solidFill>
                <a:latin typeface="Arial" charset="0"/>
                <a:ea typeface="幼圆" pitchFamily="49" charset="-122"/>
                <a:cs typeface="Arial" charset="0"/>
              </a:rPr>
              <a:t>o</a:t>
            </a:r>
            <a:r>
              <a:rPr kumimoji="1" lang="en-US" altLang="zh-CN" b="1" dirty="0">
                <a:solidFill>
                  <a:srgbClr val="0033CC"/>
                </a:solidFill>
                <a:latin typeface="Arial" charset="0"/>
                <a:ea typeface="幼圆" pitchFamily="49" charset="-122"/>
                <a:cs typeface="Arial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幼圆" pitchFamily="49" charset="-122"/>
                <a:cs typeface="Arial" charset="0"/>
              </a:rPr>
              <a:t>C </a:t>
            </a:r>
            <a:r>
              <a:rPr kumimoji="1" lang="en-US" altLang="zh-CN" b="1" dirty="0">
                <a:solidFill>
                  <a:srgbClr val="0033CC"/>
                </a:solidFill>
                <a:latin typeface="Arial" charset="0"/>
                <a:ea typeface="幼圆" pitchFamily="49" charset="-122"/>
                <a:cs typeface="Arial" charset="0"/>
              </a:rPr>
              <a:t>&gt; </a:t>
            </a:r>
            <a:r>
              <a:rPr kumimoji="1" lang="en-US" altLang="zh-CN" sz="3200" b="1" baseline="30000" dirty="0">
                <a:solidFill>
                  <a:srgbClr val="C00000"/>
                </a:solidFill>
                <a:latin typeface="Arial" charset="0"/>
                <a:ea typeface="幼圆" pitchFamily="49" charset="-122"/>
                <a:cs typeface="Arial" charset="0"/>
              </a:rPr>
              <a:t>.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幼圆" pitchFamily="49" charset="-122"/>
                <a:cs typeface="Arial" charset="0"/>
              </a:rPr>
              <a:t>CH</a:t>
            </a:r>
            <a:r>
              <a:rPr kumimoji="1" lang="en-US" altLang="zh-CN" b="1" baseline="-25000" dirty="0">
                <a:solidFill>
                  <a:srgbClr val="C00000"/>
                </a:solidFill>
                <a:latin typeface="Arial" charset="0"/>
                <a:ea typeface="幼圆" pitchFamily="49" charset="-122"/>
                <a:cs typeface="Arial" charset="0"/>
              </a:rPr>
              <a:t>3</a:t>
            </a:r>
          </a:p>
          <a:p>
            <a:endParaRPr lang="en-US" altLang="zh-CN" sz="2000" b="1" dirty="0">
              <a:latin typeface="Arial" charset="0"/>
              <a:ea typeface="黑体" pitchFamily="2" charset="-122"/>
              <a:cs typeface="Arial" charset="0"/>
            </a:endParaRPr>
          </a:p>
          <a:p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碳正离子 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幼圆" pitchFamily="49" charset="-122"/>
              </a:rPr>
              <a:t>3</a:t>
            </a:r>
            <a:r>
              <a:rPr kumimoji="1" lang="en-US" altLang="zh-CN" b="1" baseline="30000" dirty="0">
                <a:solidFill>
                  <a:srgbClr val="C00000"/>
                </a:solidFill>
                <a:latin typeface="Arial" charset="0"/>
                <a:ea typeface="幼圆" pitchFamily="49" charset="-122"/>
              </a:rPr>
              <a:t>o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幼圆" pitchFamily="49" charset="-122"/>
              </a:rPr>
              <a:t> C</a:t>
            </a:r>
            <a:r>
              <a:rPr kumimoji="1" lang="en-US" altLang="zh-CN" b="1" baseline="30000" dirty="0">
                <a:solidFill>
                  <a:srgbClr val="C00000"/>
                </a:solidFill>
                <a:latin typeface="Arial" charset="0"/>
                <a:ea typeface="幼圆" pitchFamily="49" charset="-122"/>
              </a:rPr>
              <a:t> </a:t>
            </a:r>
            <a:r>
              <a:rPr kumimoji="1" lang="en-US" altLang="zh-CN" b="1" dirty="0">
                <a:solidFill>
                  <a:srgbClr val="0033CC"/>
                </a:solidFill>
                <a:latin typeface="Arial" charset="0"/>
                <a:ea typeface="幼圆" pitchFamily="49" charset="-122"/>
              </a:rPr>
              <a:t>&gt; </a:t>
            </a:r>
            <a:r>
              <a:rPr kumimoji="1" lang="en-US" altLang="zh-CN" b="1" dirty="0">
                <a:solidFill>
                  <a:srgbClr val="CC3300"/>
                </a:solidFill>
                <a:latin typeface="Arial" charset="0"/>
                <a:ea typeface="幼圆" pitchFamily="49" charset="-122"/>
              </a:rPr>
              <a:t>2</a:t>
            </a:r>
            <a:r>
              <a:rPr kumimoji="1" lang="en-US" altLang="zh-CN" b="1" baseline="30000" dirty="0">
                <a:solidFill>
                  <a:srgbClr val="CC3300"/>
                </a:solidFill>
                <a:latin typeface="Arial" charset="0"/>
                <a:ea typeface="幼圆" pitchFamily="49" charset="-122"/>
              </a:rPr>
              <a:t>o</a:t>
            </a:r>
            <a:r>
              <a:rPr kumimoji="1" lang="en-US" altLang="zh-CN" b="1" dirty="0">
                <a:solidFill>
                  <a:srgbClr val="0033CC"/>
                </a:solidFill>
                <a:latin typeface="Arial" charset="0"/>
                <a:ea typeface="幼圆" pitchFamily="49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幼圆" pitchFamily="49" charset="-122"/>
              </a:rPr>
              <a:t>C </a:t>
            </a:r>
            <a:r>
              <a:rPr kumimoji="1" lang="en-US" altLang="zh-CN" b="1" dirty="0">
                <a:solidFill>
                  <a:srgbClr val="0033CC"/>
                </a:solidFill>
                <a:latin typeface="Arial" charset="0"/>
                <a:ea typeface="幼圆" pitchFamily="49" charset="-122"/>
              </a:rPr>
              <a:t>&gt; </a:t>
            </a:r>
            <a:r>
              <a:rPr kumimoji="1" lang="en-US" altLang="zh-CN" b="1" dirty="0">
                <a:solidFill>
                  <a:srgbClr val="CC3300"/>
                </a:solidFill>
                <a:latin typeface="Arial" charset="0"/>
                <a:ea typeface="幼圆" pitchFamily="49" charset="-122"/>
              </a:rPr>
              <a:t>1</a:t>
            </a:r>
            <a:r>
              <a:rPr kumimoji="1" lang="en-US" altLang="zh-CN" b="1" baseline="30000" dirty="0">
                <a:solidFill>
                  <a:srgbClr val="CC3300"/>
                </a:solidFill>
                <a:latin typeface="Arial" charset="0"/>
                <a:ea typeface="幼圆" pitchFamily="49" charset="-122"/>
              </a:rPr>
              <a:t>o</a:t>
            </a:r>
            <a:r>
              <a:rPr kumimoji="1" lang="en-US" altLang="zh-CN" b="1" dirty="0">
                <a:solidFill>
                  <a:srgbClr val="0033CC"/>
                </a:solidFill>
                <a:latin typeface="Arial" charset="0"/>
                <a:ea typeface="幼圆" pitchFamily="49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幼圆" pitchFamily="49" charset="-122"/>
              </a:rPr>
              <a:t>C </a:t>
            </a:r>
            <a:r>
              <a:rPr kumimoji="1" lang="en-US" altLang="zh-CN" b="1" dirty="0">
                <a:solidFill>
                  <a:srgbClr val="0033CC"/>
                </a:solidFill>
                <a:latin typeface="Arial" charset="0"/>
                <a:ea typeface="幼圆" pitchFamily="49" charset="-122"/>
              </a:rPr>
              <a:t>&gt; </a:t>
            </a:r>
            <a:r>
              <a:rPr kumimoji="1" lang="en-US" altLang="zh-CN" sz="3200" b="1" baseline="30000" dirty="0">
                <a:solidFill>
                  <a:srgbClr val="C00000"/>
                </a:solidFill>
                <a:latin typeface="Arial" charset="0"/>
                <a:ea typeface="幼圆" pitchFamily="49" charset="-122"/>
              </a:rPr>
              <a:t>+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幼圆" pitchFamily="49" charset="-122"/>
              </a:rPr>
              <a:t>CH</a:t>
            </a:r>
            <a:r>
              <a:rPr kumimoji="1" lang="en-US" altLang="zh-CN" b="1" baseline="-25000" dirty="0">
                <a:solidFill>
                  <a:srgbClr val="C00000"/>
                </a:solidFill>
                <a:latin typeface="Arial" charset="0"/>
                <a:ea typeface="幼圆" pitchFamily="49" charset="-122"/>
              </a:rPr>
              <a:t>3</a:t>
            </a:r>
            <a:endParaRPr lang="en-US" altLang="zh-CN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等线"/>
            </a:endParaRPr>
          </a:p>
          <a:p>
            <a:endParaRPr lang="en-US" altLang="zh-CN" b="1" dirty="0">
              <a:latin typeface="Arial" charset="0"/>
              <a:ea typeface="黑体" pitchFamily="2" charset="-122"/>
            </a:endParaRPr>
          </a:p>
          <a:p>
            <a:pPr>
              <a:buFont typeface="Arial" charset="0"/>
              <a:buNone/>
            </a:pPr>
            <a:r>
              <a:rPr lang="zh-CN" altLang="en-US" b="1" dirty="0">
                <a:latin typeface="Arial" charset="0"/>
                <a:ea typeface="黑体" pitchFamily="2" charset="-122"/>
              </a:rPr>
              <a:t>   </a:t>
            </a:r>
            <a:endParaRPr lang="en-US" altLang="zh-CN" b="1" dirty="0">
              <a:latin typeface="Arial" charset="0"/>
              <a:ea typeface="黑体" pitchFamily="2" charset="-122"/>
            </a:endParaRPr>
          </a:p>
          <a:p>
            <a:pPr>
              <a:buFont typeface="Arial" charset="0"/>
              <a:buNone/>
            </a:pPr>
            <a:endParaRPr lang="en-US" altLang="zh-CN" b="1" dirty="0">
              <a:latin typeface="Arial" charset="0"/>
              <a:ea typeface="黑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4000" b="1" dirty="0">
              <a:latin typeface="Arial" charset="0"/>
              <a:ea typeface="黑体" pitchFamily="2" charset="-122"/>
            </a:endParaRPr>
          </a:p>
          <a:p>
            <a:r>
              <a:rPr lang="zh-CN" altLang="en-US" b="1" dirty="0">
                <a:latin typeface="Arial" charset="0"/>
                <a:ea typeface="黑体" pitchFamily="2" charset="-122"/>
              </a:rPr>
              <a:t>碳负离子</a:t>
            </a:r>
            <a:endParaRPr lang="en-US" altLang="zh-CN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等线"/>
            </a:endParaRPr>
          </a:p>
          <a:p>
            <a:pPr>
              <a:buFont typeface="Arial" charset="0"/>
              <a:buNone/>
            </a:pPr>
            <a:endParaRPr lang="en-US" altLang="zh-CN" b="1" dirty="0">
              <a:latin typeface="Arial" charset="0"/>
              <a:ea typeface="黑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000" b="1" dirty="0">
              <a:latin typeface="Arial" charset="0"/>
              <a:ea typeface="黑体" pitchFamily="2" charset="-122"/>
            </a:endParaRPr>
          </a:p>
          <a:p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自由基反应</a:t>
            </a:r>
            <a:r>
              <a:rPr kumimoji="1" lang="en-US" altLang="zh-CN" b="1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C-H</a:t>
            </a: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的相对活性</a:t>
            </a:r>
            <a:r>
              <a:rPr kumimoji="1"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幼圆" pitchFamily="49" charset="-122"/>
              </a:rPr>
              <a:t>3º </a:t>
            </a:r>
            <a:r>
              <a:rPr kumimoji="1" lang="en-US" altLang="zh-CN" b="1" dirty="0">
                <a:solidFill>
                  <a:srgbClr val="0000FF"/>
                </a:solidFill>
                <a:latin typeface="Arial" charset="0"/>
                <a:ea typeface="幼圆" pitchFamily="49" charset="-122"/>
              </a:rPr>
              <a:t>H &gt; 2</a:t>
            </a: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幼圆" pitchFamily="49" charset="-122"/>
              </a:rPr>
              <a:t>º </a:t>
            </a:r>
            <a:r>
              <a:rPr kumimoji="1" lang="en-US" altLang="zh-CN" b="1" dirty="0">
                <a:solidFill>
                  <a:srgbClr val="0000FF"/>
                </a:solidFill>
                <a:latin typeface="Arial" charset="0"/>
                <a:ea typeface="幼圆" pitchFamily="49" charset="-122"/>
              </a:rPr>
              <a:t>H &gt; 1</a:t>
            </a: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幼圆" pitchFamily="49" charset="-122"/>
              </a:rPr>
              <a:t>º </a:t>
            </a:r>
            <a:r>
              <a:rPr kumimoji="1" lang="en-US" altLang="zh-CN" b="1" dirty="0">
                <a:solidFill>
                  <a:srgbClr val="0000FF"/>
                </a:solidFill>
                <a:latin typeface="Arial" charset="0"/>
                <a:ea typeface="幼圆" pitchFamily="49" charset="-122"/>
              </a:rPr>
              <a:t>H</a:t>
            </a:r>
          </a:p>
          <a:p>
            <a:pPr>
              <a:spcBef>
                <a:spcPts val="1800"/>
              </a:spcBef>
              <a:buFont typeface="Arial" charset="0"/>
              <a:buNone/>
            </a:pPr>
            <a:r>
              <a:rPr lang="en-US" altLang="zh-CN" b="1" dirty="0">
                <a:latin typeface="Arial" charset="0"/>
                <a:ea typeface="黑体" pitchFamily="2" charset="-122"/>
              </a:rPr>
              <a:t>  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</a:rPr>
              <a:t>注意氯化与溴化的反应活性差异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2557" y="3458622"/>
            <a:ext cx="5335588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图片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4088" y="1558434"/>
            <a:ext cx="7553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7419680" y="918181"/>
            <a:ext cx="1419225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Arial" charset="0"/>
              </a:rPr>
              <a:t>有重排</a:t>
            </a:r>
            <a:endParaRPr lang="zh-CN" altLang="en-US" sz="3200" dirty="0">
              <a:solidFill>
                <a:srgbClr val="0000FF"/>
              </a:solidFill>
              <a:latin typeface="Calibri" pitchFamily="34" charset="0"/>
              <a:ea typeface="黑体" pitchFamily="2" charset="-122"/>
              <a:cs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D38C7E-BBF4-4581-A458-A06E3461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C2257-7F82-4F29-8F66-CBE8643AB26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628650" y="169863"/>
            <a:ext cx="7886700" cy="857250"/>
          </a:xfrm>
        </p:spPr>
        <p:txBody>
          <a:bodyPr/>
          <a:lstStyle/>
          <a:p>
            <a:pPr algn="ctr"/>
            <a:r>
              <a:rPr lang="zh-CN" altLang="en-US" sz="4000" b="1">
                <a:latin typeface="黑体" pitchFamily="2" charset="-122"/>
                <a:ea typeface="黑体" pitchFamily="2" charset="-122"/>
              </a:rPr>
              <a:t>立体化学</a:t>
            </a:r>
            <a:endParaRPr lang="zh-CN" altLang="en-US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779463" y="1385888"/>
            <a:ext cx="7735887" cy="44323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手性、旋光性</a:t>
            </a:r>
            <a:endParaRPr lang="en-US" altLang="zh-CN" b="1" dirty="0"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对映异构体</a:t>
            </a:r>
            <a:endParaRPr lang="en-US" altLang="zh-CN" b="1" dirty="0"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b="1" i="1" dirty="0">
                <a:latin typeface="Arial" charset="0"/>
                <a:ea typeface="黑体" pitchFamily="2" charset="-122"/>
                <a:cs typeface="Arial" charset="0"/>
              </a:rPr>
              <a:t>R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/</a:t>
            </a:r>
            <a:r>
              <a:rPr lang="en-US" altLang="zh-CN" b="1" i="1" dirty="0">
                <a:latin typeface="Arial" charset="0"/>
                <a:ea typeface="黑体" pitchFamily="2" charset="-122"/>
                <a:cs typeface="Arial" charset="0"/>
              </a:rPr>
              <a:t>S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绝对构型的判断（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Fischer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式、透视式）</a:t>
            </a:r>
            <a:endParaRPr lang="en-US" altLang="zh-CN" b="1" dirty="0"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Fischer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投影式及其与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Newman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式的转换</a:t>
            </a:r>
            <a:endParaRPr lang="en-US" altLang="zh-CN" b="1" dirty="0"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环状化合物的稳定构象</a:t>
            </a:r>
            <a:endParaRPr lang="en-US" altLang="zh-CN" b="1" dirty="0"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潜手性碳上的反应（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HX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对烯烃的加成）</a:t>
            </a:r>
            <a:endParaRPr lang="en-US" altLang="zh-CN" b="1" dirty="0"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Arial" charset="0"/>
                <a:ea typeface="黑体" pitchFamily="2" charset="-122"/>
                <a:cs typeface="Arial" charset="0"/>
              </a:rPr>
              <a:t>碳正离子机理与环鎓离子机理的差异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4CE2E4-F1DF-4951-9578-16A06F1D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C2257-7F82-4F29-8F66-CBE8643AB26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858838"/>
          </a:xfrm>
        </p:spPr>
        <p:txBody>
          <a:bodyPr/>
          <a:lstStyle/>
          <a:p>
            <a:pPr algn="ctr"/>
            <a:r>
              <a:rPr lang="zh-CN" altLang="en-US" sz="4000" b="1" dirty="0">
                <a:latin typeface="黑体" pitchFamily="2" charset="-122"/>
                <a:ea typeface="黑体" pitchFamily="2" charset="-122"/>
              </a:rPr>
              <a:t>鉴别反应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195755"/>
            <a:ext cx="7735887" cy="479083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烯烃、炔烃与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KMnO</a:t>
            </a:r>
            <a:r>
              <a:rPr lang="en-US" altLang="zh-CN" b="1" baseline="-25000" dirty="0">
                <a:latin typeface="Arial" charset="0"/>
                <a:ea typeface="黑体" pitchFamily="2" charset="-122"/>
                <a:cs typeface="Arial" charset="0"/>
              </a:rPr>
              <a:t>4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反应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   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褪色</a:t>
            </a:r>
            <a:endParaRPr lang="en-US" altLang="zh-CN" b="1" dirty="0">
              <a:solidFill>
                <a:srgbClr val="FF00FF"/>
              </a:solidFill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烯烃、小环烷烃、炔烃（需要光照或催化剂）与溴水反应    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褪色</a:t>
            </a:r>
            <a:endParaRPr lang="en-US" altLang="zh-CN" b="1" dirty="0"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端炔与银氨溶液（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灰白色沉淀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）或铜氨溶液（</a:t>
            </a:r>
            <a:r>
              <a:rPr lang="zh-CN" altLang="en-US" b="1" dirty="0">
                <a:solidFill>
                  <a:srgbClr val="FF00FF"/>
                </a:solidFill>
                <a:latin typeface="Arial" charset="0"/>
                <a:ea typeface="黑体" pitchFamily="2" charset="-122"/>
                <a:cs typeface="Arial" charset="0"/>
              </a:rPr>
              <a:t>红棕色沉淀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）反应。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  <a:cs typeface="Arial" charset="0"/>
              </a:rPr>
              <a:t>沉淀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Arial" charset="0"/>
              </a:rPr>
              <a:t>有爆炸性，可用无机酸或氰化钠分解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Arial" charset="0"/>
              </a:rPr>
              <a:t>颜色变化、沉淀、气泡</a:t>
            </a:r>
            <a:endParaRPr lang="en-US" altLang="zh-CN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cs typeface="Arial" charset="0"/>
              </a:rPr>
              <a:t>注意：鉴别与去除的异同</a:t>
            </a:r>
            <a:endParaRPr lang="zh-CN" altLang="en-US" dirty="0">
              <a:solidFill>
                <a:srgbClr val="FF00FF"/>
              </a:solidFill>
              <a:latin typeface="Arial" charset="0"/>
              <a:ea typeface="黑体" pitchFamily="2" charset="-122"/>
              <a:cs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0093BD-8EBE-438D-A24A-C40B4D87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C2257-7F82-4F29-8F66-CBE8643AB26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757555"/>
          </a:xfrm>
        </p:spPr>
        <p:txBody>
          <a:bodyPr/>
          <a:lstStyle/>
          <a:p>
            <a:pPr algn="ctr"/>
            <a:r>
              <a:rPr lang="zh-CN" altLang="en-US" sz="4000" b="1" dirty="0">
                <a:latin typeface="黑体" pitchFamily="2" charset="-122"/>
                <a:ea typeface="黑体" pitchFamily="2" charset="-122"/>
              </a:rPr>
              <a:t>制备烃类化合物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92369" y="1302189"/>
            <a:ext cx="8022981" cy="442722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Corey-House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反应（铜锂试剂） 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--&gt; 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烷烃</a:t>
            </a:r>
            <a:endParaRPr lang="en-US" altLang="zh-CN" b="1" dirty="0"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脱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HX (X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 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=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 卤素或羟基） 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--&gt; 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烯烃 （生成稳定的烯烃）</a:t>
            </a:r>
            <a:endParaRPr lang="en-US" altLang="zh-CN" b="1" dirty="0"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炔烃还原  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--&gt; 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烯烃 （</a:t>
            </a:r>
            <a:r>
              <a:rPr lang="en-US" altLang="zh-CN" b="1" dirty="0" err="1">
                <a:latin typeface="Arial" charset="0"/>
                <a:ea typeface="黑体" pitchFamily="2" charset="-122"/>
                <a:cs typeface="Arial" charset="0"/>
              </a:rPr>
              <a:t>Lindlar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或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P-2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催化氢化 顺式、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Li/Na-NH</a:t>
            </a:r>
            <a:r>
              <a:rPr lang="en-US" altLang="zh-CN" b="1" baseline="-25000" dirty="0">
                <a:latin typeface="Arial" charset="0"/>
                <a:ea typeface="黑体" pitchFamily="2" charset="-122"/>
                <a:cs typeface="Arial" charset="0"/>
              </a:rPr>
              <a:t>3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或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LiAlH</a:t>
            </a:r>
            <a:r>
              <a:rPr lang="en-US" altLang="zh-CN" b="1" baseline="-25000" dirty="0">
                <a:latin typeface="Arial" charset="0"/>
                <a:ea typeface="黑体" pitchFamily="2" charset="-122"/>
                <a:cs typeface="Arial" charset="0"/>
              </a:rPr>
              <a:t>4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 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反式）</a:t>
            </a:r>
            <a:endParaRPr lang="en-US" altLang="zh-CN" b="1" dirty="0">
              <a:latin typeface="Arial" charset="0"/>
              <a:ea typeface="黑体" pitchFamily="2" charset="-122"/>
              <a:cs typeface="Arial" charset="0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端炔 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--&gt; 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炔钠 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--&gt; </a:t>
            </a: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取代炔烃</a:t>
            </a:r>
            <a:r>
              <a:rPr lang="en-US" altLang="zh-CN" b="1" dirty="0">
                <a:latin typeface="Arial" charset="0"/>
                <a:ea typeface="黑体" pitchFamily="2" charset="-122"/>
                <a:cs typeface="Arial" charset="0"/>
              </a:rPr>
              <a:t>  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Arial" charset="0"/>
                <a:ea typeface="黑体" pitchFamily="2" charset="-122"/>
                <a:cs typeface="Arial" charset="0"/>
              </a:rPr>
              <a:t>烯烃与炔烃的选择性还原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DEE4D7-0788-4BFB-922E-3797DBBB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C2257-7F82-4F29-8F66-CBE8643AB26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675</Words>
  <Application>Microsoft Office PowerPoint</Application>
  <PresentationFormat>全屏显示(4:3)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黑体</vt:lpstr>
      <vt:lpstr>Arial</vt:lpstr>
      <vt:lpstr>Calibri</vt:lpstr>
      <vt:lpstr>Calibri Light</vt:lpstr>
      <vt:lpstr>Times New Roman</vt:lpstr>
      <vt:lpstr>Office 主题​​</vt:lpstr>
      <vt:lpstr>命  名</vt:lpstr>
      <vt:lpstr>物理性质</vt:lpstr>
      <vt:lpstr>化学性质</vt:lpstr>
      <vt:lpstr>反应机理</vt:lpstr>
      <vt:lpstr>稳定性比较</vt:lpstr>
      <vt:lpstr>PowerPoint 演示文稿</vt:lpstr>
      <vt:lpstr>立体化学</vt:lpstr>
      <vt:lpstr>鉴别反应</vt:lpstr>
      <vt:lpstr>制备烃类化合物</vt:lpstr>
      <vt:lpstr>波谱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X.-Y. Wu</dc:creator>
  <cp:lastModifiedBy>Wu X.-Y.</cp:lastModifiedBy>
  <cp:revision>33</cp:revision>
  <dcterms:created xsi:type="dcterms:W3CDTF">2017-10-28T06:38:45Z</dcterms:created>
  <dcterms:modified xsi:type="dcterms:W3CDTF">2019-10-24T05:29:06Z</dcterms:modified>
</cp:coreProperties>
</file>