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7"/>
  </p:notesMasterIdLst>
  <p:sldIdLst>
    <p:sldId id="417" r:id="rId2"/>
    <p:sldId id="434" r:id="rId3"/>
    <p:sldId id="418" r:id="rId4"/>
    <p:sldId id="422" r:id="rId5"/>
    <p:sldId id="435" r:id="rId6"/>
    <p:sldId id="436" r:id="rId7"/>
    <p:sldId id="428" r:id="rId8"/>
    <p:sldId id="429" r:id="rId9"/>
    <p:sldId id="423" r:id="rId10"/>
    <p:sldId id="424" r:id="rId11"/>
    <p:sldId id="426" r:id="rId12"/>
    <p:sldId id="425" r:id="rId13"/>
    <p:sldId id="448" r:id="rId14"/>
    <p:sldId id="431" r:id="rId15"/>
    <p:sldId id="447" r:id="rId16"/>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charset="-122"/>
        <a:cs typeface="+mn-cs"/>
      </a:defRPr>
    </a:lvl5pPr>
    <a:lvl6pPr marL="2286000" algn="l" defTabSz="914400" rtl="0" eaLnBrk="1" latinLnBrk="0" hangingPunct="1">
      <a:defRPr sz="2800" b="1" kern="1200">
        <a:solidFill>
          <a:schemeClr val="tx1"/>
        </a:solidFill>
        <a:latin typeface="Times New Roman" pitchFamily="18" charset="0"/>
        <a:ea typeface="宋体" charset="-122"/>
        <a:cs typeface="+mn-cs"/>
      </a:defRPr>
    </a:lvl6pPr>
    <a:lvl7pPr marL="2743200" algn="l" defTabSz="914400" rtl="0" eaLnBrk="1" latinLnBrk="0" hangingPunct="1">
      <a:defRPr sz="2800" b="1" kern="1200">
        <a:solidFill>
          <a:schemeClr val="tx1"/>
        </a:solidFill>
        <a:latin typeface="Times New Roman" pitchFamily="18" charset="0"/>
        <a:ea typeface="宋体" charset="-122"/>
        <a:cs typeface="+mn-cs"/>
      </a:defRPr>
    </a:lvl7pPr>
    <a:lvl8pPr marL="3200400" algn="l" defTabSz="914400" rtl="0" eaLnBrk="1" latinLnBrk="0" hangingPunct="1">
      <a:defRPr sz="2800" b="1" kern="1200">
        <a:solidFill>
          <a:schemeClr val="tx1"/>
        </a:solidFill>
        <a:latin typeface="Times New Roman" pitchFamily="18" charset="0"/>
        <a:ea typeface="宋体" charset="-122"/>
        <a:cs typeface="+mn-cs"/>
      </a:defRPr>
    </a:lvl8pPr>
    <a:lvl9pPr marL="3657600" algn="l" defTabSz="914400" rtl="0" eaLnBrk="1" latinLnBrk="0" hangingPunct="1">
      <a:defRPr sz="2800" b="1"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993300"/>
    <a:srgbClr val="FF5050"/>
    <a:srgbClr val="FF0000"/>
    <a:srgbClr val="777777"/>
    <a:srgbClr val="66CCFF"/>
    <a:srgbClr val="FFFF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8EAA-6EBA-46E5-B904-82B5CEED48C8}" v="104" dt="2020-09-15T23:04:35.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94613" autoAdjust="0"/>
  </p:normalViewPr>
  <p:slideViewPr>
    <p:cSldViewPr snapToGrid="0">
      <p:cViewPr varScale="1">
        <p:scale>
          <a:sx n="107" d="100"/>
          <a:sy n="107" d="100"/>
        </p:scale>
        <p:origin x="173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 Cai" userId="57e790d697ad4281" providerId="LiveId" clId="{F1DA7F2F-2C6F-40DD-9811-7ED6E058B246}"/>
    <pc:docChg chg="undo custSel addSld delSld modSld sldOrd">
      <pc:chgData name="Jun Cai" userId="57e790d697ad4281" providerId="LiveId" clId="{F1DA7F2F-2C6F-40DD-9811-7ED6E058B246}" dt="2019-08-16T07:35:44.514" v="2109" actId="6549"/>
      <pc:docMkLst>
        <pc:docMk/>
      </pc:docMkLst>
      <pc:sldChg chg="modSp add">
        <pc:chgData name="Jun Cai" userId="57e790d697ad4281" providerId="LiveId" clId="{F1DA7F2F-2C6F-40DD-9811-7ED6E058B246}" dt="2019-08-16T07:35:44.514" v="2109" actId="6549"/>
        <pc:sldMkLst>
          <pc:docMk/>
          <pc:sldMk cId="915087892" sldId="431"/>
        </pc:sldMkLst>
        <pc:spChg chg="mod">
          <ac:chgData name="Jun Cai" userId="57e790d697ad4281" providerId="LiveId" clId="{F1DA7F2F-2C6F-40DD-9811-7ED6E058B246}" dt="2019-08-16T07:35:44.514" v="2109" actId="6549"/>
          <ac:spMkLst>
            <pc:docMk/>
            <pc:sldMk cId="915087892" sldId="431"/>
            <ac:spMk id="3" creationId="{00000000-0000-0000-0000-000000000000}"/>
          </ac:spMkLst>
        </pc:spChg>
      </pc:sldChg>
      <pc:sldChg chg="add">
        <pc:chgData name="Jun Cai" userId="57e790d697ad4281" providerId="LiveId" clId="{F1DA7F2F-2C6F-40DD-9811-7ED6E058B246}" dt="2019-08-16T07:34:39.559" v="2103"/>
        <pc:sldMkLst>
          <pc:docMk/>
          <pc:sldMk cId="1909039829" sldId="447"/>
        </pc:sldMkLst>
      </pc:sldChg>
      <pc:sldChg chg="modSp add del">
        <pc:chgData name="Jun Cai" userId="57e790d697ad4281" providerId="LiveId" clId="{F1DA7F2F-2C6F-40DD-9811-7ED6E058B246}" dt="2019-08-16T07:34:27.488" v="2100" actId="2696"/>
        <pc:sldMkLst>
          <pc:docMk/>
          <pc:sldMk cId="3233698921" sldId="447"/>
        </pc:sldMkLst>
        <pc:spChg chg="mod">
          <ac:chgData name="Jun Cai" userId="57e790d697ad4281" providerId="LiveId" clId="{F1DA7F2F-2C6F-40DD-9811-7ED6E058B246}" dt="2019-08-16T07:30:13.753" v="1906" actId="1036"/>
          <ac:spMkLst>
            <pc:docMk/>
            <pc:sldMk cId="3233698921" sldId="447"/>
            <ac:spMk id="3" creationId="{00000000-0000-0000-0000-000000000000}"/>
          </ac:spMkLst>
        </pc:spChg>
      </pc:sldChg>
      <pc:sldChg chg="modSp add del ord">
        <pc:chgData name="Jun Cai" userId="57e790d697ad4281" providerId="LiveId" clId="{F1DA7F2F-2C6F-40DD-9811-7ED6E058B246}" dt="2019-08-16T07:34:27.503" v="2102" actId="2696"/>
        <pc:sldMkLst>
          <pc:docMk/>
          <pc:sldMk cId="355983255" sldId="448"/>
        </pc:sldMkLst>
        <pc:spChg chg="mod">
          <ac:chgData name="Jun Cai" userId="57e790d697ad4281" providerId="LiveId" clId="{F1DA7F2F-2C6F-40DD-9811-7ED6E058B246}" dt="2019-08-16T07:33:35.341" v="2098"/>
          <ac:spMkLst>
            <pc:docMk/>
            <pc:sldMk cId="355983255" sldId="448"/>
            <ac:spMk id="3" creationId="{00000000-0000-0000-0000-000000000000}"/>
          </ac:spMkLst>
        </pc:spChg>
      </pc:sldChg>
      <pc:sldChg chg="modSp add">
        <pc:chgData name="Jun Cai" userId="57e790d697ad4281" providerId="LiveId" clId="{F1DA7F2F-2C6F-40DD-9811-7ED6E058B246}" dt="2019-08-16T07:35:38.588" v="2108" actId="948"/>
        <pc:sldMkLst>
          <pc:docMk/>
          <pc:sldMk cId="3364088974" sldId="448"/>
        </pc:sldMkLst>
        <pc:spChg chg="mod">
          <ac:chgData name="Jun Cai" userId="57e790d697ad4281" providerId="LiveId" clId="{F1DA7F2F-2C6F-40DD-9811-7ED6E058B246}" dt="2019-08-16T07:35:38.588" v="2108" actId="948"/>
          <ac:spMkLst>
            <pc:docMk/>
            <pc:sldMk cId="3364088974" sldId="448"/>
            <ac:spMk id="3" creationId="{00000000-0000-0000-0000-000000000000}"/>
          </ac:spMkLst>
        </pc:spChg>
      </pc:sldChg>
    </pc:docChg>
  </pc:docChgLst>
  <pc:docChgLst>
    <pc:chgData name="Jun" userId="57e790d697ad4281" providerId="LiveId" clId="{738D8EAA-6EBA-46E5-B904-82B5CEED48C8}"/>
    <pc:docChg chg="undo custSel modSld">
      <pc:chgData name="Jun" userId="57e790d697ad4281" providerId="LiveId" clId="{738D8EAA-6EBA-46E5-B904-82B5CEED48C8}" dt="2020-09-15T23:04:35.597" v="218" actId="1036"/>
      <pc:docMkLst>
        <pc:docMk/>
      </pc:docMkLst>
      <pc:sldChg chg="addSp delSp modSp mod">
        <pc:chgData name="Jun" userId="57e790d697ad4281" providerId="LiveId" clId="{738D8EAA-6EBA-46E5-B904-82B5CEED48C8}" dt="2020-09-15T23:04:35.597" v="218" actId="1036"/>
        <pc:sldMkLst>
          <pc:docMk/>
          <pc:sldMk cId="0" sldId="434"/>
        </pc:sldMkLst>
        <pc:spChg chg="del mod">
          <ac:chgData name="Jun" userId="57e790d697ad4281" providerId="LiveId" clId="{738D8EAA-6EBA-46E5-B904-82B5CEED48C8}" dt="2020-09-15T23:03:04.132" v="176" actId="478"/>
          <ac:spMkLst>
            <pc:docMk/>
            <pc:sldMk cId="0" sldId="434"/>
            <ac:spMk id="2" creationId="{00000000-0000-0000-0000-000000000000}"/>
          </ac:spMkLst>
        </pc:spChg>
        <pc:spChg chg="add mod">
          <ac:chgData name="Jun" userId="57e790d697ad4281" providerId="LiveId" clId="{738D8EAA-6EBA-46E5-B904-82B5CEED48C8}" dt="2020-09-15T23:04:35.597" v="218" actId="1036"/>
          <ac:spMkLst>
            <pc:docMk/>
            <pc:sldMk cId="0" sldId="434"/>
            <ac:spMk id="3" creationId="{23BE4BF8-C5F4-4DED-BE8A-DDE6B0D579F5}"/>
          </ac:spMkLst>
        </pc:spChg>
        <pc:spChg chg="mod">
          <ac:chgData name="Jun" userId="57e790d697ad4281" providerId="LiveId" clId="{738D8EAA-6EBA-46E5-B904-82B5CEED48C8}" dt="2020-09-15T23:04:35.597" v="218" actId="1036"/>
          <ac:spMkLst>
            <pc:docMk/>
            <pc:sldMk cId="0" sldId="434"/>
            <ac:spMk id="8" creationId="{69CFF1A3-7CCC-4F4A-A224-BD2B34686368}"/>
          </ac:spMkLst>
        </pc:spChg>
        <pc:spChg chg="mod">
          <ac:chgData name="Jun" userId="57e790d697ad4281" providerId="LiveId" clId="{738D8EAA-6EBA-46E5-B904-82B5CEED48C8}" dt="2020-09-15T23:04:35.597" v="218" actId="1036"/>
          <ac:spMkLst>
            <pc:docMk/>
            <pc:sldMk cId="0" sldId="434"/>
            <ac:spMk id="9" creationId="{A752EA20-B76F-4138-8DBC-000708455E8E}"/>
          </ac:spMkLst>
        </pc:spChg>
        <pc:grpChg chg="add mod">
          <ac:chgData name="Jun" userId="57e790d697ad4281" providerId="LiveId" clId="{738D8EAA-6EBA-46E5-B904-82B5CEED48C8}" dt="2020-09-15T23:04:35.597" v="218" actId="1036"/>
          <ac:grpSpMkLst>
            <pc:docMk/>
            <pc:sldMk cId="0" sldId="434"/>
            <ac:grpSpMk id="4" creationId="{F6C17F86-AE26-4D38-80FF-29B07B8DE1B2}"/>
          </ac:grpSpMkLst>
        </pc:grpChg>
        <pc:grpChg chg="mod">
          <ac:chgData name="Jun" userId="57e790d697ad4281" providerId="LiveId" clId="{738D8EAA-6EBA-46E5-B904-82B5CEED48C8}" dt="2020-09-15T23:04:35.597" v="218" actId="1036"/>
          <ac:grpSpMkLst>
            <pc:docMk/>
            <pc:sldMk cId="0" sldId="434"/>
            <ac:grpSpMk id="7" creationId="{1A534BAF-BB5D-4D6A-AAB8-59463AE5FB9A}"/>
          </ac:grpSpMkLst>
        </pc:grpChg>
        <pc:cxnChg chg="mod">
          <ac:chgData name="Jun" userId="57e790d697ad4281" providerId="LiveId" clId="{738D8EAA-6EBA-46E5-B904-82B5CEED48C8}" dt="2020-09-15T23:04:35.597" v="218" actId="1036"/>
          <ac:cxnSpMkLst>
            <pc:docMk/>
            <pc:sldMk cId="0" sldId="434"/>
            <ac:cxnSpMk id="10" creationId="{9D7F5E96-5C02-4C9B-8D2C-E7EACA692DD7}"/>
          </ac:cxnSpMkLst>
        </pc:cxnChg>
        <pc:cxnChg chg="add mod">
          <ac:chgData name="Jun" userId="57e790d697ad4281" providerId="LiveId" clId="{738D8EAA-6EBA-46E5-B904-82B5CEED48C8}" dt="2020-09-15T23:04:35.597" v="218" actId="1036"/>
          <ac:cxnSpMkLst>
            <pc:docMk/>
            <pc:sldMk cId="0" sldId="434"/>
            <ac:cxnSpMk id="11" creationId="{5C6251C7-2C67-4A21-9FAC-358AF24A5E09}"/>
          </ac:cxnSpMkLst>
        </pc:cxnChg>
      </pc:sldChg>
    </pc:docChg>
  </pc:docChgLst>
  <pc:docChgLst>
    <pc:chgData name="CAI JUN" userId="08ce88e1165b00db" providerId="LiveId" clId="{E8A41CB9-7C29-422D-A1CE-77E1496F338B}"/>
    <pc:docChg chg="modSld">
      <pc:chgData name="CAI JUN" userId="08ce88e1165b00db" providerId="LiveId" clId="{E8A41CB9-7C29-422D-A1CE-77E1496F338B}" dt="2020-05-26T03:04:29.936" v="6" actId="113"/>
      <pc:docMkLst>
        <pc:docMk/>
      </pc:docMkLst>
      <pc:sldChg chg="modSp mod">
        <pc:chgData name="CAI JUN" userId="08ce88e1165b00db" providerId="LiveId" clId="{E8A41CB9-7C29-422D-A1CE-77E1496F338B}" dt="2020-05-26T03:04:29.936" v="6" actId="113"/>
        <pc:sldMkLst>
          <pc:docMk/>
          <pc:sldMk cId="0" sldId="436"/>
        </pc:sldMkLst>
        <pc:spChg chg="mod">
          <ac:chgData name="CAI JUN" userId="08ce88e1165b00db" providerId="LiveId" clId="{E8A41CB9-7C29-422D-A1CE-77E1496F338B}" dt="2020-05-26T03:04:29.936" v="6" actId="113"/>
          <ac:spMkLst>
            <pc:docMk/>
            <pc:sldMk cId="0" sldId="436"/>
            <ac:spMk id="9219" creationId="{00000000-0000-0000-0000-000000000000}"/>
          </ac:spMkLst>
        </pc:spChg>
        <pc:spChg chg="mod">
          <ac:chgData name="CAI JUN" userId="08ce88e1165b00db" providerId="LiveId" clId="{E8A41CB9-7C29-422D-A1CE-77E1496F338B}" dt="2020-05-26T03:04:25.874" v="4" actId="113"/>
          <ac:spMkLst>
            <pc:docMk/>
            <pc:sldMk cId="0" sldId="436"/>
            <ac:spMk id="9220" creationId="{00000000-0000-0000-0000-000000000000}"/>
          </ac:spMkLst>
        </pc:spChg>
        <pc:graphicFrameChg chg="mod">
          <ac:chgData name="CAI JUN" userId="08ce88e1165b00db" providerId="LiveId" clId="{E8A41CB9-7C29-422D-A1CE-77E1496F338B}" dt="2020-05-26T03:04:14.983" v="1"/>
          <ac:graphicFrameMkLst>
            <pc:docMk/>
            <pc:sldMk cId="0" sldId="436"/>
            <ac:graphicFrameMk id="9218" creationId="{00000000-0000-0000-0000-000000000000}"/>
          </ac:graphicFrameMkLst>
        </pc:graphicFrameChg>
      </pc:sldChg>
    </pc:docChg>
  </pc:docChgLst>
  <pc:docChgLst>
    <pc:chgData name="Cai Jun" userId="57e790d697ad4281" providerId="LiveId" clId="{44628A6A-6F60-42C0-82DB-68043B9E7B7F}"/>
    <pc:docChg chg="delSld">
      <pc:chgData name="Cai Jun" userId="57e790d697ad4281" providerId="LiveId" clId="{44628A6A-6F60-42C0-82DB-68043B9E7B7F}" dt="2020-06-29T00:29:47.019" v="9" actId="47"/>
      <pc:docMkLst>
        <pc:docMk/>
      </pc:docMkLst>
      <pc:sldChg chg="del">
        <pc:chgData name="Cai Jun" userId="57e790d697ad4281" providerId="LiveId" clId="{44628A6A-6F60-42C0-82DB-68043B9E7B7F}" dt="2020-06-29T00:29:43.119" v="0" actId="47"/>
        <pc:sldMkLst>
          <pc:docMk/>
          <pc:sldMk cId="1616295181" sldId="437"/>
        </pc:sldMkLst>
      </pc:sldChg>
      <pc:sldChg chg="del">
        <pc:chgData name="Cai Jun" userId="57e790d697ad4281" providerId="LiveId" clId="{44628A6A-6F60-42C0-82DB-68043B9E7B7F}" dt="2020-06-29T00:29:43.558" v="1" actId="47"/>
        <pc:sldMkLst>
          <pc:docMk/>
          <pc:sldMk cId="2614571318" sldId="438"/>
        </pc:sldMkLst>
      </pc:sldChg>
      <pc:sldChg chg="del">
        <pc:chgData name="Cai Jun" userId="57e790d697ad4281" providerId="LiveId" clId="{44628A6A-6F60-42C0-82DB-68043B9E7B7F}" dt="2020-06-29T00:29:44.003" v="2" actId="47"/>
        <pc:sldMkLst>
          <pc:docMk/>
          <pc:sldMk cId="316835564" sldId="439"/>
        </pc:sldMkLst>
      </pc:sldChg>
      <pc:sldChg chg="del">
        <pc:chgData name="Cai Jun" userId="57e790d697ad4281" providerId="LiveId" clId="{44628A6A-6F60-42C0-82DB-68043B9E7B7F}" dt="2020-06-29T00:29:44.321" v="3" actId="47"/>
        <pc:sldMkLst>
          <pc:docMk/>
          <pc:sldMk cId="2740405707" sldId="440"/>
        </pc:sldMkLst>
      </pc:sldChg>
      <pc:sldChg chg="del">
        <pc:chgData name="Cai Jun" userId="57e790d697ad4281" providerId="LiveId" clId="{44628A6A-6F60-42C0-82DB-68043B9E7B7F}" dt="2020-06-29T00:29:44.821" v="4" actId="47"/>
        <pc:sldMkLst>
          <pc:docMk/>
          <pc:sldMk cId="1840404375" sldId="441"/>
        </pc:sldMkLst>
      </pc:sldChg>
      <pc:sldChg chg="del">
        <pc:chgData name="Cai Jun" userId="57e790d697ad4281" providerId="LiveId" clId="{44628A6A-6F60-42C0-82DB-68043B9E7B7F}" dt="2020-06-29T00:29:45.212" v="5" actId="47"/>
        <pc:sldMkLst>
          <pc:docMk/>
          <pc:sldMk cId="2735666455" sldId="442"/>
        </pc:sldMkLst>
      </pc:sldChg>
      <pc:sldChg chg="del">
        <pc:chgData name="Cai Jun" userId="57e790d697ad4281" providerId="LiveId" clId="{44628A6A-6F60-42C0-82DB-68043B9E7B7F}" dt="2020-06-29T00:29:45.611" v="6" actId="47"/>
        <pc:sldMkLst>
          <pc:docMk/>
          <pc:sldMk cId="3121317422" sldId="443"/>
        </pc:sldMkLst>
      </pc:sldChg>
      <pc:sldChg chg="del">
        <pc:chgData name="Cai Jun" userId="57e790d697ad4281" providerId="LiveId" clId="{44628A6A-6F60-42C0-82DB-68043B9E7B7F}" dt="2020-06-29T00:29:46.002" v="7" actId="47"/>
        <pc:sldMkLst>
          <pc:docMk/>
          <pc:sldMk cId="3420734781" sldId="444"/>
        </pc:sldMkLst>
      </pc:sldChg>
      <pc:sldChg chg="del">
        <pc:chgData name="Cai Jun" userId="57e790d697ad4281" providerId="LiveId" clId="{44628A6A-6F60-42C0-82DB-68043B9E7B7F}" dt="2020-06-29T00:29:46.463" v="8" actId="47"/>
        <pc:sldMkLst>
          <pc:docMk/>
          <pc:sldMk cId="720296041" sldId="445"/>
        </pc:sldMkLst>
      </pc:sldChg>
      <pc:sldChg chg="del">
        <pc:chgData name="Cai Jun" userId="57e790d697ad4281" providerId="LiveId" clId="{44628A6A-6F60-42C0-82DB-68043B9E7B7F}" dt="2020-06-29T00:29:47.019" v="9" actId="47"/>
        <pc:sldMkLst>
          <pc:docMk/>
          <pc:sldMk cId="2293730775" sldId="446"/>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ea typeface="宋体"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ea typeface="宋体" pitchFamily="2" charset="-122"/>
              </a:defRPr>
            </a:lvl1pPr>
          </a:lstStyle>
          <a:p>
            <a:pPr>
              <a:defRPr/>
            </a:pPr>
            <a:fld id="{D606DBEE-C2FE-40AE-97E6-8EAAF1B45094}" type="slidenum">
              <a:rPr lang="en-US" altLang="zh-CN"/>
              <a:pPr>
                <a:defRPr/>
              </a:pPr>
              <a:t>‹#›</a:t>
            </a:fld>
            <a:endParaRPr lang="en-US" altLang="zh-CN"/>
          </a:p>
        </p:txBody>
      </p:sp>
    </p:spTree>
    <p:extLst>
      <p:ext uri="{BB962C8B-B14F-4D97-AF65-F5344CB8AC3E}">
        <p14:creationId xmlns:p14="http://schemas.microsoft.com/office/powerpoint/2010/main" val="9262491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2210"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22211"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A5F9274B-7EEF-49BE-879E-C46540C0DBCE}" type="slidenum">
              <a:rPr lang="en-US" altLang="zh-CN"/>
              <a:pPr>
                <a:defRPr/>
              </a:pPr>
              <a:t>‹#›</a:t>
            </a:fld>
            <a:endParaRPr lang="en-US" altLang="zh-CN"/>
          </a:p>
        </p:txBody>
      </p:sp>
    </p:spTree>
    <p:extLst>
      <p:ext uri="{BB962C8B-B14F-4D97-AF65-F5344CB8AC3E}">
        <p14:creationId xmlns:p14="http://schemas.microsoft.com/office/powerpoint/2010/main" val="75778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145C0E6-F44A-4E39-9BA6-9042CA73A851}" type="slidenum">
              <a:rPr lang="en-US" altLang="zh-CN"/>
              <a:pPr>
                <a:defRPr/>
              </a:pPr>
              <a:t>‹#›</a:t>
            </a:fld>
            <a:endParaRPr lang="en-US" altLang="zh-CN"/>
          </a:p>
        </p:txBody>
      </p:sp>
    </p:spTree>
    <p:extLst>
      <p:ext uri="{BB962C8B-B14F-4D97-AF65-F5344CB8AC3E}">
        <p14:creationId xmlns:p14="http://schemas.microsoft.com/office/powerpoint/2010/main" val="66874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BF90907-B502-44AC-A9C4-8513F31F7D9C}" type="slidenum">
              <a:rPr lang="en-US" altLang="zh-CN"/>
              <a:pPr>
                <a:defRPr/>
              </a:pPr>
              <a:t>‹#›</a:t>
            </a:fld>
            <a:endParaRPr lang="en-US" altLang="zh-CN"/>
          </a:p>
        </p:txBody>
      </p:sp>
    </p:spTree>
    <p:extLst>
      <p:ext uri="{BB962C8B-B14F-4D97-AF65-F5344CB8AC3E}">
        <p14:creationId xmlns:p14="http://schemas.microsoft.com/office/powerpoint/2010/main" val="3435459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FAED8BC-7D3A-488B-9927-67F4DF2647D4}" type="slidenum">
              <a:rPr lang="en-US" altLang="zh-CN"/>
              <a:pPr>
                <a:defRPr/>
              </a:pPr>
              <a:t>‹#›</a:t>
            </a:fld>
            <a:endParaRPr lang="en-US" altLang="zh-CN"/>
          </a:p>
        </p:txBody>
      </p:sp>
    </p:spTree>
    <p:extLst>
      <p:ext uri="{BB962C8B-B14F-4D97-AF65-F5344CB8AC3E}">
        <p14:creationId xmlns:p14="http://schemas.microsoft.com/office/powerpoint/2010/main" val="155874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5D11CD8-C2B1-4FFF-8641-60DFBD3874F7}" type="slidenum">
              <a:rPr lang="en-US" altLang="zh-CN"/>
              <a:pPr>
                <a:defRPr/>
              </a:pPr>
              <a:t>‹#›</a:t>
            </a:fld>
            <a:endParaRPr lang="en-US" altLang="zh-CN"/>
          </a:p>
        </p:txBody>
      </p:sp>
    </p:spTree>
    <p:extLst>
      <p:ext uri="{BB962C8B-B14F-4D97-AF65-F5344CB8AC3E}">
        <p14:creationId xmlns:p14="http://schemas.microsoft.com/office/powerpoint/2010/main" val="391835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81FDC71-694C-4BAF-9E0E-EE4323CBD606}" type="slidenum">
              <a:rPr lang="en-US" altLang="zh-CN"/>
              <a:pPr>
                <a:defRPr/>
              </a:pPr>
              <a:t>‹#›</a:t>
            </a:fld>
            <a:endParaRPr lang="en-US" altLang="zh-CN"/>
          </a:p>
        </p:txBody>
      </p:sp>
    </p:spTree>
    <p:extLst>
      <p:ext uri="{BB962C8B-B14F-4D97-AF65-F5344CB8AC3E}">
        <p14:creationId xmlns:p14="http://schemas.microsoft.com/office/powerpoint/2010/main" val="1537354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4719541-2240-42AB-B529-06EB23D671AD}" type="slidenum">
              <a:rPr lang="en-US" altLang="zh-CN"/>
              <a:pPr>
                <a:defRPr/>
              </a:pPr>
              <a:t>‹#›</a:t>
            </a:fld>
            <a:endParaRPr lang="en-US" altLang="zh-CN"/>
          </a:p>
        </p:txBody>
      </p:sp>
    </p:spTree>
    <p:extLst>
      <p:ext uri="{BB962C8B-B14F-4D97-AF65-F5344CB8AC3E}">
        <p14:creationId xmlns:p14="http://schemas.microsoft.com/office/powerpoint/2010/main" val="15978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7580C71-F535-4F0F-8E01-8A78CD705632}" type="slidenum">
              <a:rPr lang="en-US" altLang="zh-CN"/>
              <a:pPr>
                <a:defRPr/>
              </a:pPr>
              <a:t>‹#›</a:t>
            </a:fld>
            <a:endParaRPr lang="en-US" altLang="zh-CN"/>
          </a:p>
        </p:txBody>
      </p:sp>
    </p:spTree>
    <p:extLst>
      <p:ext uri="{BB962C8B-B14F-4D97-AF65-F5344CB8AC3E}">
        <p14:creationId xmlns:p14="http://schemas.microsoft.com/office/powerpoint/2010/main" val="182481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C8C0D6C-5031-411A-BD2A-9D870B47FC15}" type="slidenum">
              <a:rPr lang="en-US" altLang="zh-CN"/>
              <a:pPr>
                <a:defRPr/>
              </a:pPr>
              <a:t>‹#›</a:t>
            </a:fld>
            <a:endParaRPr lang="en-US" altLang="zh-CN"/>
          </a:p>
        </p:txBody>
      </p:sp>
    </p:spTree>
    <p:extLst>
      <p:ext uri="{BB962C8B-B14F-4D97-AF65-F5344CB8AC3E}">
        <p14:creationId xmlns:p14="http://schemas.microsoft.com/office/powerpoint/2010/main" val="370696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1863304-5769-4682-AACC-46F697DEE60D}" type="slidenum">
              <a:rPr lang="en-US" altLang="zh-CN"/>
              <a:pPr>
                <a:defRPr/>
              </a:pPr>
              <a:t>‹#›</a:t>
            </a:fld>
            <a:endParaRPr lang="en-US" altLang="zh-CN"/>
          </a:p>
        </p:txBody>
      </p:sp>
    </p:spTree>
    <p:extLst>
      <p:ext uri="{BB962C8B-B14F-4D97-AF65-F5344CB8AC3E}">
        <p14:creationId xmlns:p14="http://schemas.microsoft.com/office/powerpoint/2010/main" val="13321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AB305FE-3760-4F7E-A449-E2EB8BB3F3A1}" type="slidenum">
              <a:rPr lang="en-US" altLang="zh-CN"/>
              <a:pPr>
                <a:defRPr/>
              </a:pPr>
              <a:t>‹#›</a:t>
            </a:fld>
            <a:endParaRPr lang="en-US" altLang="zh-CN"/>
          </a:p>
        </p:txBody>
      </p:sp>
    </p:spTree>
    <p:extLst>
      <p:ext uri="{BB962C8B-B14F-4D97-AF65-F5344CB8AC3E}">
        <p14:creationId xmlns:p14="http://schemas.microsoft.com/office/powerpoint/2010/main" val="168987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3262C0B-89D0-4020-8020-1A123D252055}" type="slidenum">
              <a:rPr lang="en-US" altLang="zh-CN"/>
              <a:pPr>
                <a:defRPr/>
              </a:pPr>
              <a:t>‹#›</a:t>
            </a:fld>
            <a:endParaRPr lang="en-US" altLang="zh-CN"/>
          </a:p>
        </p:txBody>
      </p:sp>
    </p:spTree>
    <p:extLst>
      <p:ext uri="{BB962C8B-B14F-4D97-AF65-F5344CB8AC3E}">
        <p14:creationId xmlns:p14="http://schemas.microsoft.com/office/powerpoint/2010/main" val="152879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88"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ea typeface="宋体" pitchFamily="2" charset="-122"/>
              </a:defRPr>
            </a:lvl1pPr>
          </a:lstStyle>
          <a:p>
            <a:pPr>
              <a:defRPr/>
            </a:pPr>
            <a:endParaRPr lang="en-US" altLang="zh-CN"/>
          </a:p>
        </p:txBody>
      </p:sp>
      <p:sp>
        <p:nvSpPr>
          <p:cNvPr id="221189"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ea typeface="宋体" pitchFamily="2" charset="-122"/>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ea typeface="宋体" pitchFamily="2" charset="-122"/>
              </a:defRPr>
            </a:lvl1pPr>
          </a:lstStyle>
          <a:p>
            <a:pPr>
              <a:defRPr/>
            </a:pPr>
            <a:fld id="{890ECB16-FD5C-408E-A95C-BA1FB685950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72"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pan.baidu.com/s/1JBAMraFmjMk__CHo5BDVWA"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Rot="1" noChangeArrowheads="1"/>
          </p:cNvSpPr>
          <p:nvPr/>
        </p:nvSpPr>
        <p:spPr>
          <a:xfrm>
            <a:off x="685800" y="1676400"/>
            <a:ext cx="7772400" cy="1538288"/>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defRPr/>
            </a:pPr>
            <a:r>
              <a:rPr lang="zh-CN" altLang="en-US" sz="88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物理化学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704850" y="17145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indent="857250"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30000"/>
              </a:lnSpc>
              <a:spcBef>
                <a:spcPct val="0"/>
              </a:spcBef>
              <a:buClrTx/>
              <a:buSzTx/>
              <a:buFontTx/>
              <a:buNone/>
            </a:pPr>
            <a:r>
              <a:rPr kumimoji="1" lang="zh-CN" altLang="en-US" dirty="0">
                <a:solidFill>
                  <a:srgbClr val="0000FF"/>
                </a:solidFill>
                <a:latin typeface="黑体" pitchFamily="49" charset="-122"/>
                <a:ea typeface="黑体" pitchFamily="49" charset="-122"/>
              </a:rPr>
              <a:t>平衡规律</a:t>
            </a:r>
            <a:r>
              <a:rPr kumimoji="1" lang="en-US" altLang="zh-CN" dirty="0">
                <a:solidFill>
                  <a:srgbClr val="0000FF"/>
                </a:solidFill>
                <a:latin typeface="Times New Roman" pitchFamily="18" charset="0"/>
                <a:ea typeface="黑体" pitchFamily="49" charset="-122"/>
              </a:rPr>
              <a:t>——</a:t>
            </a:r>
            <a:r>
              <a:rPr kumimoji="1" lang="zh-CN" altLang="en-US" dirty="0">
                <a:latin typeface="黑体" pitchFamily="49" charset="-122"/>
                <a:ea typeface="黑体" pitchFamily="49" charset="-122"/>
              </a:rPr>
              <a:t>当系统由于环境影响从一个平衡态变为另一个平衡态时，能量、体积和各物质的数量变化的规律。</a:t>
            </a:r>
          </a:p>
          <a:p>
            <a:pPr eaLnBrk="1" hangingPunct="1">
              <a:lnSpc>
                <a:spcPct val="130000"/>
              </a:lnSpc>
              <a:spcBef>
                <a:spcPct val="0"/>
              </a:spcBef>
              <a:buClrTx/>
              <a:buSzTx/>
              <a:buFontTx/>
              <a:buNone/>
            </a:pPr>
            <a:r>
              <a:rPr kumimoji="1" lang="zh-CN" altLang="en-US" dirty="0">
                <a:solidFill>
                  <a:srgbClr val="0000FF"/>
                </a:solidFill>
                <a:latin typeface="黑体" pitchFamily="49" charset="-122"/>
                <a:ea typeface="黑体" pitchFamily="49" charset="-122"/>
              </a:rPr>
              <a:t>速率规律</a:t>
            </a:r>
            <a:r>
              <a:rPr kumimoji="1" lang="en-US" altLang="zh-CN" dirty="0">
                <a:solidFill>
                  <a:srgbClr val="0000FF"/>
                </a:solidFill>
                <a:latin typeface="Times New Roman" pitchFamily="18" charset="0"/>
                <a:ea typeface="黑体" pitchFamily="49" charset="-122"/>
              </a:rPr>
              <a:t>——</a:t>
            </a:r>
            <a:r>
              <a:rPr kumimoji="1" lang="zh-CN" altLang="en-US" dirty="0">
                <a:latin typeface="黑体" pitchFamily="49" charset="-122"/>
                <a:ea typeface="黑体" pitchFamily="49" charset="-122"/>
              </a:rPr>
              <a:t>热量、动量和物质的传递以及化学反应中的各物质的数量随时间变化的规律。</a:t>
            </a:r>
          </a:p>
        </p:txBody>
      </p:sp>
      <p:sp>
        <p:nvSpPr>
          <p:cNvPr id="13315" name="Text Box 3"/>
          <p:cNvSpPr txBox="1">
            <a:spLocks noChangeArrowheads="1"/>
          </p:cNvSpPr>
          <p:nvPr/>
        </p:nvSpPr>
        <p:spPr bwMode="auto">
          <a:xfrm>
            <a:off x="708025" y="876300"/>
            <a:ext cx="8048625"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30000"/>
              </a:lnSpc>
              <a:spcBef>
                <a:spcPct val="0"/>
              </a:spcBef>
              <a:buClrTx/>
              <a:buSzTx/>
              <a:buFontTx/>
              <a:buNone/>
            </a:pPr>
            <a:r>
              <a:rPr kumimoji="1" lang="zh-CN" altLang="en-US">
                <a:solidFill>
                  <a:srgbClr val="FF0000"/>
                </a:solidFill>
                <a:latin typeface="黑体" pitchFamily="49" charset="-122"/>
                <a:ea typeface="黑体" pitchFamily="49" charset="-122"/>
              </a:rPr>
              <a:t>物理化学关于宏观体系的基本规律分两种：</a:t>
            </a:r>
            <a:endParaRPr kumimoji="1" lang="zh-CN" altLang="en-US" sz="2400">
              <a:latin typeface="Times New Roman" pitchFamily="18" charset="0"/>
            </a:endParaRPr>
          </a:p>
        </p:txBody>
      </p:sp>
      <p:sp>
        <p:nvSpPr>
          <p:cNvPr id="4" name="Text Box 16"/>
          <p:cNvSpPr txBox="1">
            <a:spLocks noChangeArrowheads="1"/>
          </p:cNvSpPr>
          <p:nvPr/>
        </p:nvSpPr>
        <p:spPr bwMode="auto">
          <a:xfrm>
            <a:off x="708025" y="5702300"/>
            <a:ext cx="80486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dirty="0">
                <a:solidFill>
                  <a:srgbClr val="000000"/>
                </a:solidFill>
                <a:latin typeface="楷体" panose="02010609060101010101" pitchFamily="49" charset="-122"/>
                <a:ea typeface="楷体" panose="02010609060101010101" pitchFamily="49" charset="-122"/>
              </a:rPr>
              <a:t>常温常压也可以合成氨，但为什么要高温高压？</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704850" y="1466850"/>
            <a:ext cx="77724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30000"/>
              </a:lnSpc>
              <a:spcBef>
                <a:spcPct val="0"/>
              </a:spcBef>
              <a:spcAft>
                <a:spcPct val="50000"/>
              </a:spcAft>
              <a:buClrTx/>
              <a:buSzTx/>
              <a:buFontTx/>
              <a:buNone/>
            </a:pPr>
            <a:r>
              <a:rPr kumimoji="1" lang="zh-CN" altLang="en-US">
                <a:solidFill>
                  <a:srgbClr val="FF0000"/>
                </a:solidFill>
                <a:latin typeface="黑体" pitchFamily="49" charset="-122"/>
                <a:ea typeface="黑体" pitchFamily="49" charset="-122"/>
              </a:rPr>
              <a:t>物理化学的框架：</a:t>
            </a:r>
            <a:endParaRPr kumimoji="1" lang="zh-CN" altLang="en-US">
              <a:latin typeface="黑体" pitchFamily="49" charset="-122"/>
              <a:ea typeface="黑体" pitchFamily="49" charset="-122"/>
            </a:endParaRPr>
          </a:p>
          <a:p>
            <a:pPr eaLnBrk="1" hangingPunct="1">
              <a:lnSpc>
                <a:spcPct val="130000"/>
              </a:lnSpc>
              <a:spcBef>
                <a:spcPct val="0"/>
              </a:spcBef>
              <a:buClrTx/>
              <a:buSzTx/>
              <a:buFontTx/>
              <a:buNone/>
            </a:pPr>
            <a:r>
              <a:rPr kumimoji="1" lang="zh-CN" altLang="en-US">
                <a:solidFill>
                  <a:srgbClr val="0000FF"/>
                </a:solidFill>
                <a:latin typeface="黑体" pitchFamily="49" charset="-122"/>
                <a:ea typeface="黑体" pitchFamily="49" charset="-122"/>
              </a:rPr>
              <a:t>三个层次</a:t>
            </a:r>
            <a:r>
              <a:rPr kumimoji="1" lang="en-US" altLang="zh-CN">
                <a:solidFill>
                  <a:srgbClr val="0000FF"/>
                </a:solidFill>
                <a:latin typeface="Times New Roman" pitchFamily="18" charset="0"/>
                <a:ea typeface="黑体" pitchFamily="49" charset="-122"/>
              </a:rPr>
              <a:t>——</a:t>
            </a:r>
            <a:r>
              <a:rPr kumimoji="1" lang="zh-CN" altLang="en-US">
                <a:latin typeface="黑体" pitchFamily="49" charset="-122"/>
                <a:ea typeface="黑体" pitchFamily="49" charset="-122"/>
              </a:rPr>
              <a:t>微观，从微观到宏观，宏观</a:t>
            </a:r>
          </a:p>
          <a:p>
            <a:pPr eaLnBrk="1" hangingPunct="1">
              <a:lnSpc>
                <a:spcPct val="130000"/>
              </a:lnSpc>
              <a:spcBef>
                <a:spcPct val="0"/>
              </a:spcBef>
              <a:buClrTx/>
              <a:buSzTx/>
              <a:buFontTx/>
              <a:buNone/>
            </a:pPr>
            <a:r>
              <a:rPr kumimoji="1" lang="zh-CN" altLang="en-US">
                <a:solidFill>
                  <a:srgbClr val="0000FF"/>
                </a:solidFill>
                <a:latin typeface="黑体" pitchFamily="49" charset="-122"/>
                <a:ea typeface="黑体" pitchFamily="49" charset="-122"/>
              </a:rPr>
              <a:t>两个部分</a:t>
            </a:r>
            <a:r>
              <a:rPr kumimoji="1" lang="en-US" altLang="zh-CN">
                <a:solidFill>
                  <a:srgbClr val="0000FF"/>
                </a:solidFill>
                <a:latin typeface="Times New Roman" pitchFamily="18" charset="0"/>
                <a:ea typeface="黑体" pitchFamily="49" charset="-122"/>
              </a:rPr>
              <a:t>——</a:t>
            </a:r>
            <a:r>
              <a:rPr kumimoji="1" lang="zh-CN" altLang="en-US">
                <a:latin typeface="黑体" pitchFamily="49" charset="-122"/>
                <a:ea typeface="黑体" pitchFamily="49" charset="-122"/>
              </a:rPr>
              <a:t>普遍规律，物质特性</a:t>
            </a:r>
          </a:p>
          <a:p>
            <a:pPr eaLnBrk="1" hangingPunct="1">
              <a:lnSpc>
                <a:spcPct val="130000"/>
              </a:lnSpc>
              <a:spcBef>
                <a:spcPct val="0"/>
              </a:spcBef>
              <a:buClrTx/>
              <a:buSzTx/>
              <a:buFontTx/>
              <a:buNone/>
            </a:pPr>
            <a:r>
              <a:rPr kumimoji="1" lang="zh-CN" altLang="en-US">
                <a:solidFill>
                  <a:srgbClr val="0000FF"/>
                </a:solidFill>
                <a:latin typeface="黑体" pitchFamily="49" charset="-122"/>
                <a:ea typeface="黑体" pitchFamily="49" charset="-122"/>
              </a:rPr>
              <a:t>三种方法</a:t>
            </a:r>
            <a:r>
              <a:rPr kumimoji="1" lang="en-US" altLang="zh-CN">
                <a:solidFill>
                  <a:srgbClr val="0000FF"/>
                </a:solidFill>
                <a:latin typeface="Times New Roman" pitchFamily="18" charset="0"/>
                <a:ea typeface="黑体" pitchFamily="49" charset="-122"/>
              </a:rPr>
              <a:t>——</a:t>
            </a:r>
            <a:r>
              <a:rPr kumimoji="1" lang="zh-CN" altLang="en-US">
                <a:latin typeface="黑体" pitchFamily="49" charset="-122"/>
                <a:ea typeface="黑体" pitchFamily="49" charset="-122"/>
              </a:rPr>
              <a:t>实验，经验半经验，理论</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680862" y="694974"/>
            <a:ext cx="8001000" cy="570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just" eaLnBrk="1" hangingPunct="1">
              <a:spcBef>
                <a:spcPct val="50000"/>
              </a:spcBef>
              <a:buClrTx/>
              <a:buSzTx/>
              <a:buFontTx/>
              <a:buNone/>
            </a:pPr>
            <a:r>
              <a:rPr kumimoji="1" lang="zh-CN" altLang="en-US" dirty="0">
                <a:solidFill>
                  <a:srgbClr val="0000FF"/>
                </a:solidFill>
                <a:latin typeface="Times New Roman" pitchFamily="18" charset="0"/>
                <a:ea typeface="楷体" panose="02010609060101010101" pitchFamily="49" charset="-122"/>
              </a:rPr>
              <a:t>如何学习物理化学这门课程：</a:t>
            </a:r>
          </a:p>
          <a:p>
            <a:pPr algn="just" eaLnBrk="1" hangingPunct="1">
              <a:spcBef>
                <a:spcPct val="50000"/>
              </a:spcBef>
              <a:buClrTx/>
              <a:buSzTx/>
              <a:buFontTx/>
              <a:buNone/>
            </a:pPr>
            <a:r>
              <a:rPr kumimoji="1" lang="en-US" altLang="zh-CN" dirty="0">
                <a:latin typeface="Times New Roman" pitchFamily="18" charset="0"/>
                <a:ea typeface="楷体" panose="02010609060101010101" pitchFamily="49" charset="-122"/>
              </a:rPr>
              <a:t>1</a:t>
            </a:r>
            <a:r>
              <a:rPr kumimoji="1" lang="zh-CN" altLang="en-US" dirty="0">
                <a:latin typeface="Times New Roman" pitchFamily="18" charset="0"/>
                <a:ea typeface="楷体" panose="02010609060101010101" pitchFamily="49" charset="-122"/>
              </a:rPr>
              <a:t>．学习过程中要抓住每一章的重点。</a:t>
            </a:r>
          </a:p>
          <a:p>
            <a:pPr algn="just" eaLnBrk="1" hangingPunct="1">
              <a:spcBef>
                <a:spcPct val="50000"/>
              </a:spcBef>
              <a:buClrTx/>
              <a:buSzTx/>
              <a:buFontTx/>
              <a:buNone/>
            </a:pPr>
            <a:r>
              <a:rPr kumimoji="1" lang="en-US" altLang="zh-CN" dirty="0">
                <a:latin typeface="Times New Roman" pitchFamily="18" charset="0"/>
                <a:ea typeface="楷体" panose="02010609060101010101" pitchFamily="49" charset="-122"/>
              </a:rPr>
              <a:t>2</a:t>
            </a:r>
            <a:r>
              <a:rPr kumimoji="1" lang="zh-CN" altLang="en-US" dirty="0">
                <a:latin typeface="Times New Roman" pitchFamily="18" charset="0"/>
                <a:ea typeface="楷体" panose="02010609060101010101" pitchFamily="49" charset="-122"/>
              </a:rPr>
              <a:t>．注意公式、定律和理论的使用条件。</a:t>
            </a:r>
          </a:p>
          <a:p>
            <a:pPr algn="just" eaLnBrk="1" hangingPunct="1">
              <a:spcBef>
                <a:spcPct val="50000"/>
              </a:spcBef>
              <a:buClrTx/>
              <a:buSzTx/>
              <a:buFontTx/>
              <a:buNone/>
            </a:pPr>
            <a:r>
              <a:rPr kumimoji="1" lang="en-US" altLang="zh-CN" dirty="0">
                <a:latin typeface="Times New Roman" pitchFamily="18" charset="0"/>
                <a:ea typeface="楷体" panose="02010609060101010101" pitchFamily="49" charset="-122"/>
              </a:rPr>
              <a:t>3</a:t>
            </a:r>
            <a:r>
              <a:rPr kumimoji="1" lang="zh-CN" altLang="en-US" dirty="0">
                <a:latin typeface="Times New Roman" pitchFamily="18" charset="0"/>
                <a:ea typeface="楷体" panose="02010609060101010101" pitchFamily="49" charset="-122"/>
              </a:rPr>
              <a:t>．注意章节之间的联系，知道来龙去脉。</a:t>
            </a:r>
          </a:p>
          <a:p>
            <a:pPr algn="just" eaLnBrk="1" hangingPunct="1">
              <a:spcBef>
                <a:spcPct val="50000"/>
              </a:spcBef>
              <a:buClrTx/>
              <a:buSzTx/>
              <a:buFontTx/>
              <a:buNone/>
            </a:pPr>
            <a:r>
              <a:rPr kumimoji="1" lang="en-US" altLang="zh-CN" dirty="0">
                <a:latin typeface="Times New Roman" pitchFamily="18" charset="0"/>
                <a:ea typeface="楷体" panose="02010609060101010101" pitchFamily="49" charset="-122"/>
              </a:rPr>
              <a:t>4</a:t>
            </a:r>
            <a:r>
              <a:rPr kumimoji="1" lang="zh-CN" altLang="en-US" dirty="0">
                <a:latin typeface="Times New Roman" pitchFamily="18" charset="0"/>
                <a:ea typeface="楷体" panose="02010609060101010101" pitchFamily="49" charset="-122"/>
              </a:rPr>
              <a:t>．</a:t>
            </a:r>
            <a:r>
              <a:rPr kumimoji="1" lang="zh-CN" altLang="en-US" dirty="0">
                <a:solidFill>
                  <a:srgbClr val="FF0000"/>
                </a:solidFill>
                <a:latin typeface="Times New Roman" panose="02020603050405020304" pitchFamily="18" charset="0"/>
                <a:ea typeface="楷体" panose="02010609060101010101" pitchFamily="49" charset="-122"/>
              </a:rPr>
              <a:t>多做习题</a:t>
            </a:r>
            <a:r>
              <a:rPr kumimoji="1" lang="zh-CN" altLang="en-US" dirty="0">
                <a:latin typeface="Times New Roman" panose="02020603050405020304" pitchFamily="18" charset="0"/>
                <a:ea typeface="楷体" panose="02010609060101010101" pitchFamily="49" charset="-122"/>
              </a:rPr>
              <a:t>，学会解题方法。很多东西只有通过解题才能学到，不会解题，就不可能掌握物理化学。</a:t>
            </a:r>
            <a:endParaRPr kumimoji="1" lang="zh-CN" altLang="en-US" dirty="0">
              <a:solidFill>
                <a:srgbClr val="0033CC"/>
              </a:solidFill>
              <a:latin typeface="Times New Roman" panose="02020603050405020304" pitchFamily="18" charset="0"/>
              <a:ea typeface="楷体" panose="02010609060101010101" pitchFamily="49" charset="-122"/>
            </a:endParaRPr>
          </a:p>
          <a:p>
            <a:pPr algn="just" eaLnBrk="1" hangingPunct="1">
              <a:spcBef>
                <a:spcPct val="50000"/>
              </a:spcBef>
              <a:buClrTx/>
              <a:buSzTx/>
              <a:buFontTx/>
              <a:buNone/>
            </a:pPr>
            <a:r>
              <a:rPr kumimoji="1" lang="en-US" altLang="zh-CN" dirty="0">
                <a:latin typeface="Times New Roman" pitchFamily="18" charset="0"/>
                <a:ea typeface="楷体" panose="02010609060101010101" pitchFamily="49" charset="-122"/>
              </a:rPr>
              <a:t>5</a:t>
            </a:r>
            <a:r>
              <a:rPr kumimoji="1" lang="zh-CN" altLang="en-US" dirty="0">
                <a:latin typeface="Times New Roman" pitchFamily="18" charset="0"/>
                <a:ea typeface="楷体" panose="02010609060101010101" pitchFamily="49" charset="-122"/>
              </a:rPr>
              <a:t>．注意领会物理化学解决实际问题的科学方法。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45945" y="671049"/>
            <a:ext cx="8296971" cy="3823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just" eaLnBrk="1" hangingPunct="1">
              <a:lnSpc>
                <a:spcPct val="120000"/>
              </a:lnSpc>
              <a:spcBef>
                <a:spcPts val="0"/>
              </a:spcBef>
              <a:spcAft>
                <a:spcPts val="1200"/>
              </a:spcAft>
              <a:buClrTx/>
              <a:buSzTx/>
              <a:buNone/>
              <a:defRPr/>
            </a:pPr>
            <a:r>
              <a:rPr kumimoji="1" lang="zh-CN" altLang="en-US" sz="2800" dirty="0">
                <a:solidFill>
                  <a:srgbClr val="0000FF"/>
                </a:solidFill>
                <a:latin typeface="Times New Roman" panose="02020603050405020304" pitchFamily="18" charset="0"/>
              </a:rPr>
              <a:t>物理化学参考书</a:t>
            </a:r>
            <a:endParaRPr kumimoji="1" lang="en-US" altLang="zh-CN" sz="2800" dirty="0">
              <a:solidFill>
                <a:srgbClr val="0000FF"/>
              </a:solidFill>
              <a:latin typeface="Times New Roman" panose="02020603050405020304" pitchFamily="18" charset="0"/>
            </a:endParaRPr>
          </a:p>
          <a:p>
            <a:pPr marL="457200" indent="-457200" algn="just" eaLnBrk="1" hangingPunct="1">
              <a:lnSpc>
                <a:spcPct val="120000"/>
              </a:lnSpc>
              <a:spcBef>
                <a:spcPts val="0"/>
              </a:spcBef>
              <a:buClrTx/>
              <a:buSzTx/>
              <a:buFontTx/>
              <a:buAutoNum type="arabicPeriod"/>
              <a:defRPr/>
            </a:pPr>
            <a:r>
              <a:rPr kumimoji="1" lang="en-US" altLang="zh-CN" sz="2400" dirty="0">
                <a:solidFill>
                  <a:srgbClr val="FF0000"/>
                </a:solidFill>
                <a:latin typeface="Times New Roman" panose="02020603050405020304" pitchFamily="18" charset="0"/>
              </a:rPr>
              <a:t>Atkins and de Paula, Atkins’ Physical Chemistry, 8</a:t>
            </a:r>
            <a:r>
              <a:rPr kumimoji="1" lang="en-US" altLang="zh-CN" sz="2400" baseline="30000" dirty="0">
                <a:solidFill>
                  <a:srgbClr val="FF0000"/>
                </a:solidFill>
                <a:latin typeface="Times New Roman" panose="02020603050405020304" pitchFamily="18" charset="0"/>
              </a:rPr>
              <a:t>th</a:t>
            </a:r>
            <a:r>
              <a:rPr kumimoji="1" lang="en-US" altLang="zh-CN" sz="2400" dirty="0">
                <a:solidFill>
                  <a:srgbClr val="FF0000"/>
                </a:solidFill>
                <a:latin typeface="Times New Roman" panose="02020603050405020304" pitchFamily="18" charset="0"/>
              </a:rPr>
              <a:t> edition, Oxford University Press. </a:t>
            </a:r>
            <a:r>
              <a:rPr kumimoji="1" lang="zh-CN" altLang="en-US" sz="2400" dirty="0">
                <a:solidFill>
                  <a:srgbClr val="FF0000"/>
                </a:solidFill>
                <a:latin typeface="Times New Roman" panose="02020603050405020304" pitchFamily="18" charset="0"/>
              </a:rPr>
              <a:t>这本书的结构化学部分写得尤其出色。</a:t>
            </a:r>
            <a:endParaRPr kumimoji="1" lang="en-US" altLang="zh-CN" sz="2400" dirty="0">
              <a:solidFill>
                <a:srgbClr val="FF0000"/>
              </a:solidFill>
              <a:latin typeface="Times New Roman" panose="02020603050405020304" pitchFamily="18" charset="0"/>
            </a:endParaRPr>
          </a:p>
          <a:p>
            <a:pPr marL="457200" indent="-457200" algn="just" eaLnBrk="1" hangingPunct="1">
              <a:lnSpc>
                <a:spcPct val="120000"/>
              </a:lnSpc>
              <a:spcBef>
                <a:spcPts val="0"/>
              </a:spcBef>
              <a:buClrTx/>
              <a:buSzTx/>
              <a:buFontTx/>
              <a:buAutoNum type="arabicPeriod"/>
              <a:defRPr/>
            </a:pPr>
            <a:r>
              <a:rPr kumimoji="1" lang="zh-CN" altLang="en-US" sz="2400" dirty="0">
                <a:latin typeface="Times New Roman" panose="02020603050405020304" pitchFamily="18" charset="0"/>
              </a:rPr>
              <a:t>范康年主编，物理化学，第</a:t>
            </a:r>
            <a:r>
              <a:rPr kumimoji="1" lang="en-US" altLang="zh-CN" sz="2400" dirty="0">
                <a:latin typeface="Times New Roman" pitchFamily="18" charset="0"/>
              </a:rPr>
              <a:t>2</a:t>
            </a:r>
            <a:r>
              <a:rPr kumimoji="1" lang="zh-CN" altLang="en-US" sz="2400" dirty="0">
                <a:latin typeface="Times New Roman" panose="02020603050405020304" pitchFamily="18" charset="0"/>
              </a:rPr>
              <a:t>版，高等教育出版社</a:t>
            </a:r>
            <a:endParaRPr kumimoji="1" lang="en-US" altLang="zh-CN" sz="2400" dirty="0">
              <a:latin typeface="Times New Roman" panose="02020603050405020304" pitchFamily="18" charset="0"/>
            </a:endParaRPr>
          </a:p>
          <a:p>
            <a:pPr marL="457200" indent="-457200" algn="just" eaLnBrk="1" hangingPunct="1">
              <a:lnSpc>
                <a:spcPct val="120000"/>
              </a:lnSpc>
              <a:spcBef>
                <a:spcPts val="0"/>
              </a:spcBef>
              <a:buClrTx/>
              <a:buSzTx/>
              <a:buFontTx/>
              <a:buAutoNum type="arabicPeriod"/>
              <a:defRPr/>
            </a:pPr>
            <a:r>
              <a:rPr kumimoji="1" lang="zh-CN" altLang="en-US" sz="2400" dirty="0">
                <a:latin typeface="Times New Roman" panose="02020603050405020304" pitchFamily="18" charset="0"/>
              </a:rPr>
              <a:t>傅献彩等编，物理化学，第</a:t>
            </a:r>
            <a:r>
              <a:rPr kumimoji="1" lang="en-US" altLang="zh-CN" sz="2400" dirty="0">
                <a:latin typeface="Times New Roman" pitchFamily="18" charset="0"/>
              </a:rPr>
              <a:t>5</a:t>
            </a:r>
            <a:r>
              <a:rPr kumimoji="1" lang="zh-CN" altLang="en-US" sz="2400" dirty="0">
                <a:latin typeface="Times New Roman" panose="02020603050405020304" pitchFamily="18" charset="0"/>
              </a:rPr>
              <a:t>版，高等教育出版社</a:t>
            </a:r>
            <a:endParaRPr kumimoji="1" lang="en-US" altLang="zh-CN" sz="2400" dirty="0">
              <a:latin typeface="Times New Roman" panose="02020603050405020304" pitchFamily="18" charset="0"/>
            </a:endParaRPr>
          </a:p>
          <a:p>
            <a:pPr marL="457200" indent="-457200" algn="just" eaLnBrk="1" hangingPunct="1">
              <a:lnSpc>
                <a:spcPct val="120000"/>
              </a:lnSpc>
              <a:spcBef>
                <a:spcPts val="0"/>
              </a:spcBef>
              <a:buClrTx/>
              <a:buSzTx/>
              <a:buFontTx/>
              <a:buAutoNum type="arabicPeriod"/>
              <a:defRPr/>
            </a:pPr>
            <a:r>
              <a:rPr kumimoji="1" lang="zh-CN" altLang="en-US" sz="2400" dirty="0">
                <a:latin typeface="Times New Roman" panose="02020603050405020304" pitchFamily="18" charset="0"/>
              </a:rPr>
              <a:t>韩德刚等编，物理化学，第</a:t>
            </a: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版，高等教育出版社</a:t>
            </a:r>
            <a:endParaRPr kumimoji="1" lang="en-US" altLang="zh-CN" sz="2400" dirty="0">
              <a:latin typeface="Times New Roman" panose="02020603050405020304" pitchFamily="18" charset="0"/>
            </a:endParaRPr>
          </a:p>
          <a:p>
            <a:pPr marL="457200" indent="-457200" algn="just" eaLnBrk="1" hangingPunct="1">
              <a:lnSpc>
                <a:spcPct val="120000"/>
              </a:lnSpc>
              <a:spcBef>
                <a:spcPts val="0"/>
              </a:spcBef>
              <a:buClrTx/>
              <a:buSzTx/>
              <a:buFontTx/>
              <a:buAutoNum type="arabicPeriod"/>
              <a:defRPr/>
            </a:pPr>
            <a:r>
              <a:rPr kumimoji="1" lang="zh-CN" altLang="en-US" sz="2400" dirty="0">
                <a:latin typeface="Times New Roman" panose="02020603050405020304" pitchFamily="18" charset="0"/>
              </a:rPr>
              <a:t>刘国杰、黑恩成编，物理化学导读，科学出版社</a:t>
            </a:r>
            <a:endParaRPr kumimoji="1" lang="en-US" altLang="zh-CN" sz="2400" dirty="0">
              <a:latin typeface="Times New Roman" panose="02020603050405020304" pitchFamily="18" charset="0"/>
            </a:endParaRPr>
          </a:p>
        </p:txBody>
      </p:sp>
    </p:spTree>
    <p:extLst>
      <p:ext uri="{BB962C8B-B14F-4D97-AF65-F5344CB8AC3E}">
        <p14:creationId xmlns:p14="http://schemas.microsoft.com/office/powerpoint/2010/main" val="3364088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45945" y="688976"/>
            <a:ext cx="8296971" cy="5626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just" eaLnBrk="1" hangingPunct="1">
              <a:lnSpc>
                <a:spcPct val="120000"/>
              </a:lnSpc>
              <a:spcBef>
                <a:spcPct val="50000"/>
              </a:spcBef>
              <a:buClrTx/>
              <a:buSzTx/>
              <a:buFontTx/>
              <a:buNone/>
              <a:defRPr/>
            </a:pPr>
            <a:r>
              <a:rPr kumimoji="1" lang="zh-CN" altLang="en-US" sz="2800" dirty="0">
                <a:solidFill>
                  <a:srgbClr val="0000FF"/>
                </a:solidFill>
                <a:latin typeface="Times New Roman" panose="02020603050405020304" pitchFamily="18" charset="0"/>
              </a:rPr>
              <a:t>推荐几本参考书</a:t>
            </a:r>
            <a:endParaRPr kumimoji="1" lang="en-US" altLang="zh-CN" sz="2800" dirty="0">
              <a:solidFill>
                <a:srgbClr val="0000FF"/>
              </a:solidFill>
              <a:latin typeface="Times New Roman" panose="02020603050405020304" pitchFamily="18" charset="0"/>
            </a:endParaRPr>
          </a:p>
          <a:p>
            <a:pPr algn="just" eaLnBrk="1" hangingPunct="1">
              <a:lnSpc>
                <a:spcPct val="120000"/>
              </a:lnSpc>
              <a:spcBef>
                <a:spcPct val="50000"/>
              </a:spcBef>
              <a:buClrTx/>
              <a:buSzTx/>
              <a:buFontTx/>
              <a:buNone/>
              <a:defRPr/>
            </a:pPr>
            <a:r>
              <a:rPr kumimoji="1" lang="zh-CN" altLang="en-US" sz="2400" dirty="0">
                <a:latin typeface="Times New Roman" panose="02020603050405020304" pitchFamily="18" charset="0"/>
              </a:rPr>
              <a:t>关于热力学和统计力学基本原理的讨论请参考</a:t>
            </a:r>
          </a:p>
          <a:p>
            <a:pPr marL="457200" indent="-457200" algn="just" eaLnBrk="1" hangingPunct="1">
              <a:lnSpc>
                <a:spcPct val="120000"/>
              </a:lnSpc>
              <a:spcBef>
                <a:spcPts val="0"/>
              </a:spcBef>
              <a:buClrTx/>
              <a:buSzTx/>
              <a:buFontTx/>
              <a:buAutoNum type="arabicPeriod"/>
              <a:defRPr/>
            </a:pPr>
            <a:r>
              <a:rPr kumimoji="1" lang="en-US" altLang="zh-CN" sz="2400" dirty="0" err="1">
                <a:solidFill>
                  <a:srgbClr val="FF0000"/>
                </a:solidFill>
                <a:latin typeface="Times New Roman" pitchFamily="18" charset="0"/>
              </a:rPr>
              <a:t>Swendson</a:t>
            </a:r>
            <a:r>
              <a:rPr kumimoji="1" lang="en-US" altLang="zh-CN" sz="2400" dirty="0">
                <a:solidFill>
                  <a:srgbClr val="FF0000"/>
                </a:solidFill>
                <a:latin typeface="Times New Roman" pitchFamily="18" charset="0"/>
              </a:rPr>
              <a:t>, Thermodynamics, Statistical Mechanics and Entropy, in Entropy, 19, 603, (2017).</a:t>
            </a:r>
            <a:r>
              <a:rPr kumimoji="1" lang="zh-CN" altLang="en-US" sz="2400" dirty="0">
                <a:solidFill>
                  <a:srgbClr val="FF0000"/>
                </a:solidFill>
                <a:latin typeface="Times New Roman" pitchFamily="18" charset="0"/>
              </a:rPr>
              <a:t> 这是一篇重新思考热力学基本原理公理化提法的论文。</a:t>
            </a:r>
            <a:endParaRPr kumimoji="1" lang="en-US" altLang="zh-CN" sz="2400" dirty="0">
              <a:solidFill>
                <a:srgbClr val="FF0000"/>
              </a:solidFill>
              <a:latin typeface="Times New Roman" pitchFamily="18" charset="0"/>
            </a:endParaRPr>
          </a:p>
          <a:p>
            <a:pPr marL="457200" indent="-457200" algn="just" eaLnBrk="1" hangingPunct="1">
              <a:lnSpc>
                <a:spcPct val="120000"/>
              </a:lnSpc>
              <a:spcBef>
                <a:spcPts val="0"/>
              </a:spcBef>
              <a:buClrTx/>
              <a:buSzTx/>
              <a:buFontTx/>
              <a:buAutoNum type="arabicPeriod"/>
              <a:defRPr/>
            </a:pPr>
            <a:r>
              <a:rPr kumimoji="1" lang="en-US" altLang="zh-CN" sz="2400" dirty="0">
                <a:solidFill>
                  <a:srgbClr val="FF0000"/>
                </a:solidFill>
                <a:latin typeface="Times New Roman" pitchFamily="18" charset="0"/>
              </a:rPr>
              <a:t>Callen, Thermodynamics and An Introduction to </a:t>
            </a:r>
            <a:r>
              <a:rPr kumimoji="1" lang="en-US" altLang="zh-CN" sz="2400" dirty="0" err="1">
                <a:solidFill>
                  <a:srgbClr val="FF0000"/>
                </a:solidFill>
                <a:latin typeface="Times New Roman" pitchFamily="18" charset="0"/>
              </a:rPr>
              <a:t>Thermostatistics</a:t>
            </a:r>
            <a:r>
              <a:rPr kumimoji="1" lang="en-US" altLang="zh-CN" sz="2400" dirty="0">
                <a:solidFill>
                  <a:srgbClr val="FF0000"/>
                </a:solidFill>
                <a:latin typeface="Times New Roman" pitchFamily="18" charset="0"/>
              </a:rPr>
              <a:t>, 2</a:t>
            </a:r>
            <a:r>
              <a:rPr kumimoji="1" lang="en-US" altLang="zh-CN" sz="2400" baseline="30000" dirty="0">
                <a:solidFill>
                  <a:srgbClr val="FF0000"/>
                </a:solidFill>
                <a:latin typeface="Times New Roman" pitchFamily="18" charset="0"/>
              </a:rPr>
              <a:t>nd</a:t>
            </a:r>
            <a:r>
              <a:rPr kumimoji="1" lang="en-US" altLang="zh-CN" sz="2400" dirty="0">
                <a:solidFill>
                  <a:srgbClr val="FF0000"/>
                </a:solidFill>
                <a:latin typeface="Times New Roman" pitchFamily="18" charset="0"/>
              </a:rPr>
              <a:t> edition,  John Wiley &amp; Sons</a:t>
            </a:r>
          </a:p>
          <a:p>
            <a:pPr marL="457200" indent="-457200" algn="just" eaLnBrk="1" hangingPunct="1">
              <a:lnSpc>
                <a:spcPct val="120000"/>
              </a:lnSpc>
              <a:spcBef>
                <a:spcPts val="0"/>
              </a:spcBef>
              <a:buClrTx/>
              <a:buSzTx/>
              <a:buFontTx/>
              <a:buAutoNum type="arabicPeriod"/>
              <a:defRPr/>
            </a:pPr>
            <a:r>
              <a:rPr kumimoji="1" lang="en-US" altLang="zh-CN" sz="2400" dirty="0">
                <a:solidFill>
                  <a:srgbClr val="FF0000"/>
                </a:solidFill>
                <a:latin typeface="Times New Roman" pitchFamily="18" charset="0"/>
              </a:rPr>
              <a:t>Chandler</a:t>
            </a:r>
            <a:r>
              <a:rPr kumimoji="1" lang="zh-CN" altLang="en-US" sz="2400" dirty="0">
                <a:solidFill>
                  <a:srgbClr val="FF0000"/>
                </a:solidFill>
                <a:latin typeface="Times New Roman" panose="02020603050405020304" pitchFamily="18" charset="0"/>
              </a:rPr>
              <a:t>，</a:t>
            </a:r>
            <a:r>
              <a:rPr kumimoji="1" lang="en-US" altLang="zh-CN" sz="2400" dirty="0">
                <a:solidFill>
                  <a:srgbClr val="FF0000"/>
                </a:solidFill>
                <a:latin typeface="Times New Roman" panose="02020603050405020304" pitchFamily="18" charset="0"/>
              </a:rPr>
              <a:t>Introduction to Modern Statistical Mechanics, Oxford University Press. </a:t>
            </a:r>
            <a:r>
              <a:rPr kumimoji="1" lang="zh-CN" altLang="en-US" sz="2400" dirty="0">
                <a:solidFill>
                  <a:srgbClr val="FF0000"/>
                </a:solidFill>
                <a:latin typeface="Times New Roman" panose="02020603050405020304" pitchFamily="18" charset="0"/>
              </a:rPr>
              <a:t>中译本，鞠国兴译，现代统计力学导论，高等教育出版社</a:t>
            </a:r>
            <a:endParaRPr kumimoji="1" lang="en-US" altLang="zh-CN" sz="2400" dirty="0">
              <a:solidFill>
                <a:srgbClr val="FF0000"/>
              </a:solidFill>
              <a:latin typeface="Times New Roman" panose="02020603050405020304" pitchFamily="18" charset="0"/>
            </a:endParaRPr>
          </a:p>
          <a:p>
            <a:pPr marL="457200" indent="-457200" algn="just" eaLnBrk="1" hangingPunct="1">
              <a:lnSpc>
                <a:spcPct val="120000"/>
              </a:lnSpc>
              <a:spcBef>
                <a:spcPts val="0"/>
              </a:spcBef>
              <a:buClrTx/>
              <a:buSzTx/>
              <a:buFontTx/>
              <a:buAutoNum type="arabicPeriod"/>
              <a:defRPr/>
            </a:pPr>
            <a:r>
              <a:rPr kumimoji="1" lang="zh-CN" altLang="en-US" sz="2400" dirty="0">
                <a:latin typeface="Times New Roman" panose="02020603050405020304" pitchFamily="18" charset="0"/>
              </a:rPr>
              <a:t>王竹溪，热力学，第二版，北京大学出版社</a:t>
            </a:r>
            <a:endParaRPr kumimoji="1" lang="en-US" altLang="zh-CN" sz="2400" dirty="0">
              <a:latin typeface="Times New Roman" panose="02020603050405020304" pitchFamily="18" charset="0"/>
            </a:endParaRPr>
          </a:p>
          <a:p>
            <a:pPr marL="457200" indent="-457200" algn="just" eaLnBrk="1" hangingPunct="1">
              <a:lnSpc>
                <a:spcPct val="120000"/>
              </a:lnSpc>
              <a:spcBef>
                <a:spcPts val="0"/>
              </a:spcBef>
              <a:buClrTx/>
              <a:buSzTx/>
              <a:buFontTx/>
              <a:buAutoNum type="arabicPeriod"/>
              <a:defRPr/>
            </a:pPr>
            <a:r>
              <a:rPr kumimoji="1" lang="zh-CN" altLang="en-US" sz="2400" dirty="0">
                <a:latin typeface="Times New Roman" panose="02020603050405020304" pitchFamily="18" charset="0"/>
              </a:rPr>
              <a:t>林宗涵，热力学和统计物理学，北京大学出版社</a:t>
            </a:r>
            <a:endParaRPr kumimoji="1" lang="en-US" altLang="zh-CN" sz="2400" dirty="0">
              <a:latin typeface="Times New Roman" panose="02020603050405020304" pitchFamily="18" charset="0"/>
            </a:endParaRPr>
          </a:p>
        </p:txBody>
      </p:sp>
    </p:spTree>
    <p:extLst>
      <p:ext uri="{BB962C8B-B14F-4D97-AF65-F5344CB8AC3E}">
        <p14:creationId xmlns:p14="http://schemas.microsoft.com/office/powerpoint/2010/main" val="91508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45945" y="868274"/>
            <a:ext cx="8296971" cy="508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just" eaLnBrk="1" hangingPunct="1">
              <a:lnSpc>
                <a:spcPct val="120000"/>
              </a:lnSpc>
              <a:spcBef>
                <a:spcPts val="1200"/>
              </a:spcBef>
              <a:buClrTx/>
              <a:buSzTx/>
              <a:buNone/>
              <a:defRPr/>
            </a:pPr>
            <a:r>
              <a:rPr kumimoji="1" lang="zh-CN" altLang="en-US" sz="2400" dirty="0">
                <a:latin typeface="Times New Roman" panose="02020603050405020304" pitchFamily="18" charset="0"/>
              </a:rPr>
              <a:t>关于流体的逸度、活度等的讨论请参考：</a:t>
            </a:r>
            <a:endParaRPr kumimoji="1" lang="en-US" altLang="zh-CN" sz="2400" dirty="0">
              <a:latin typeface="Times New Roman" panose="02020603050405020304" pitchFamily="18" charset="0"/>
            </a:endParaRPr>
          </a:p>
          <a:p>
            <a:pPr marL="457200" indent="-457200" algn="just" eaLnBrk="1" hangingPunct="1">
              <a:lnSpc>
                <a:spcPct val="120000"/>
              </a:lnSpc>
              <a:spcBef>
                <a:spcPts val="0"/>
              </a:spcBef>
              <a:buClrTx/>
              <a:buSzTx/>
              <a:buFont typeface="+mj-lt"/>
              <a:buAutoNum type="arabicPeriod" startAt="6"/>
              <a:defRPr/>
            </a:pPr>
            <a:r>
              <a:rPr kumimoji="1" lang="en-US" altLang="zh-CN" sz="2400" dirty="0" err="1">
                <a:solidFill>
                  <a:srgbClr val="FF0000"/>
                </a:solidFill>
                <a:latin typeface="Times New Roman" pitchFamily="18" charset="0"/>
              </a:rPr>
              <a:t>Prausnitz</a:t>
            </a:r>
            <a:r>
              <a:rPr kumimoji="1" lang="en-US" altLang="zh-CN" sz="2400" dirty="0">
                <a:solidFill>
                  <a:srgbClr val="FF0000"/>
                </a:solidFill>
                <a:latin typeface="Times New Roman" pitchFamily="18" charset="0"/>
              </a:rPr>
              <a:t>, </a:t>
            </a:r>
            <a:r>
              <a:rPr kumimoji="1" lang="en-US" altLang="zh-CN" sz="2400" dirty="0" err="1">
                <a:solidFill>
                  <a:srgbClr val="FF0000"/>
                </a:solidFill>
                <a:latin typeface="Times New Roman" pitchFamily="18" charset="0"/>
              </a:rPr>
              <a:t>Lichtenthaler</a:t>
            </a:r>
            <a:r>
              <a:rPr kumimoji="1" lang="en-US" altLang="zh-CN" sz="2400" dirty="0">
                <a:solidFill>
                  <a:srgbClr val="FF0000"/>
                </a:solidFill>
                <a:latin typeface="Times New Roman" pitchFamily="18" charset="0"/>
              </a:rPr>
              <a:t> and Azevedo</a:t>
            </a:r>
            <a:r>
              <a:rPr kumimoji="1" lang="zh-CN" altLang="en-US" sz="2400" dirty="0">
                <a:solidFill>
                  <a:srgbClr val="FF0000"/>
                </a:solidFill>
                <a:latin typeface="Times New Roman" pitchFamily="18" charset="0"/>
              </a:rPr>
              <a:t>，</a:t>
            </a:r>
            <a:r>
              <a:rPr kumimoji="1" lang="en-US" altLang="zh-CN" sz="2400" dirty="0">
                <a:solidFill>
                  <a:srgbClr val="FF0000"/>
                </a:solidFill>
                <a:latin typeface="Times New Roman" pitchFamily="18" charset="0"/>
              </a:rPr>
              <a:t>Molecular Thermodynamics of Fluid Equilibria, 3</a:t>
            </a:r>
            <a:r>
              <a:rPr kumimoji="1" lang="en-US" altLang="zh-CN" sz="2400" baseline="30000" dirty="0">
                <a:solidFill>
                  <a:srgbClr val="FF0000"/>
                </a:solidFill>
                <a:latin typeface="Times New Roman" pitchFamily="18" charset="0"/>
              </a:rPr>
              <a:t>rd</a:t>
            </a:r>
            <a:r>
              <a:rPr kumimoji="1" lang="en-US" altLang="zh-CN" sz="2400" dirty="0">
                <a:solidFill>
                  <a:srgbClr val="FF0000"/>
                </a:solidFill>
                <a:latin typeface="Times New Roman" pitchFamily="18" charset="0"/>
              </a:rPr>
              <a:t> edition, Prentice Hall PTR. </a:t>
            </a:r>
            <a:r>
              <a:rPr kumimoji="1" lang="zh-CN" altLang="en-US" sz="2400" dirty="0">
                <a:solidFill>
                  <a:srgbClr val="FF0000"/>
                </a:solidFill>
                <a:latin typeface="Times New Roman" pitchFamily="18" charset="0"/>
              </a:rPr>
              <a:t>中译本，陆小华和刘洪来译，流体相平衡的分子热力学，第</a:t>
            </a:r>
            <a:r>
              <a:rPr kumimoji="1" lang="en-US" altLang="zh-CN" sz="2400" dirty="0">
                <a:solidFill>
                  <a:srgbClr val="FF0000"/>
                </a:solidFill>
                <a:latin typeface="Times New Roman" pitchFamily="18" charset="0"/>
              </a:rPr>
              <a:t>3</a:t>
            </a:r>
            <a:r>
              <a:rPr kumimoji="1" lang="zh-CN" altLang="en-US" sz="2400" dirty="0">
                <a:solidFill>
                  <a:srgbClr val="FF0000"/>
                </a:solidFill>
                <a:latin typeface="Times New Roman" pitchFamily="18" charset="0"/>
              </a:rPr>
              <a:t>版，化学工业出版社</a:t>
            </a:r>
            <a:endParaRPr kumimoji="1" lang="en-US" altLang="zh-CN" sz="2400" dirty="0">
              <a:solidFill>
                <a:srgbClr val="FF0000"/>
              </a:solidFill>
              <a:latin typeface="Times New Roman" pitchFamily="18" charset="0"/>
            </a:endParaRPr>
          </a:p>
          <a:p>
            <a:pPr algn="just" eaLnBrk="1" hangingPunct="1">
              <a:lnSpc>
                <a:spcPct val="120000"/>
              </a:lnSpc>
              <a:spcBef>
                <a:spcPts val="0"/>
              </a:spcBef>
              <a:buClrTx/>
              <a:buSzTx/>
              <a:buNone/>
              <a:defRPr/>
            </a:pPr>
            <a:endParaRPr kumimoji="1" lang="en-US" altLang="zh-CN" sz="2400" dirty="0">
              <a:latin typeface="Times New Roman" panose="02020603050405020304" pitchFamily="18" charset="0"/>
            </a:endParaRPr>
          </a:p>
          <a:p>
            <a:pPr algn="just" eaLnBrk="1" hangingPunct="1">
              <a:lnSpc>
                <a:spcPct val="120000"/>
              </a:lnSpc>
              <a:spcBef>
                <a:spcPts val="1200"/>
              </a:spcBef>
              <a:buClrTx/>
              <a:buSzTx/>
              <a:buNone/>
              <a:defRPr/>
            </a:pPr>
            <a:r>
              <a:rPr kumimoji="1" lang="zh-CN" altLang="en-US" sz="2400" dirty="0">
                <a:latin typeface="Times New Roman" panose="02020603050405020304" pitchFamily="18" charset="0"/>
              </a:rPr>
              <a:t>关于表面的热力学性质的讨论请参考：</a:t>
            </a:r>
            <a:endParaRPr kumimoji="1" lang="en-US" altLang="zh-CN" sz="2400" dirty="0">
              <a:latin typeface="Times New Roman" panose="02020603050405020304" pitchFamily="18" charset="0"/>
            </a:endParaRPr>
          </a:p>
          <a:p>
            <a:pPr marL="457200" indent="-457200" algn="just" eaLnBrk="1" hangingPunct="1">
              <a:lnSpc>
                <a:spcPct val="120000"/>
              </a:lnSpc>
              <a:spcBef>
                <a:spcPts val="0"/>
              </a:spcBef>
              <a:buClrTx/>
              <a:buSzTx/>
              <a:buFont typeface="+mj-lt"/>
              <a:buAutoNum type="arabicPeriod" startAt="7"/>
              <a:defRPr/>
            </a:pPr>
            <a:r>
              <a:rPr kumimoji="1" lang="en-US" altLang="zh-CN" sz="2400" dirty="0" err="1">
                <a:solidFill>
                  <a:srgbClr val="FF0000"/>
                </a:solidFill>
                <a:latin typeface="Times New Roman" pitchFamily="18" charset="0"/>
              </a:rPr>
              <a:t>Rowlinson</a:t>
            </a:r>
            <a:r>
              <a:rPr kumimoji="1" lang="en-US" altLang="zh-CN" sz="2400" dirty="0">
                <a:solidFill>
                  <a:srgbClr val="FF0000"/>
                </a:solidFill>
                <a:latin typeface="Times New Roman" pitchFamily="18" charset="0"/>
              </a:rPr>
              <a:t> and </a:t>
            </a:r>
            <a:r>
              <a:rPr kumimoji="1" lang="en-US" altLang="zh-CN" sz="2400" dirty="0" err="1">
                <a:solidFill>
                  <a:srgbClr val="FF0000"/>
                </a:solidFill>
                <a:latin typeface="Times New Roman" pitchFamily="18" charset="0"/>
              </a:rPr>
              <a:t>Widom</a:t>
            </a:r>
            <a:r>
              <a:rPr kumimoji="1" lang="en-US" altLang="zh-CN" sz="2400" dirty="0">
                <a:solidFill>
                  <a:srgbClr val="FF0000"/>
                </a:solidFill>
                <a:latin typeface="Times New Roman" pitchFamily="18" charset="0"/>
              </a:rPr>
              <a:t>, Molecular Theory of Capillarity, Dover Publications, Inc. </a:t>
            </a:r>
          </a:p>
          <a:p>
            <a:pPr marL="457200" indent="-457200" algn="just" eaLnBrk="1" hangingPunct="1">
              <a:lnSpc>
                <a:spcPct val="120000"/>
              </a:lnSpc>
              <a:spcBef>
                <a:spcPts val="0"/>
              </a:spcBef>
              <a:buClrTx/>
              <a:buSzTx/>
              <a:buFont typeface="+mj-lt"/>
              <a:buAutoNum type="arabicPeriod" startAt="7"/>
              <a:defRPr/>
            </a:pPr>
            <a:r>
              <a:rPr kumimoji="1" lang="en-US" altLang="zh-CN" sz="2400" dirty="0">
                <a:solidFill>
                  <a:srgbClr val="FF0000"/>
                </a:solidFill>
                <a:latin typeface="Times New Roman" pitchFamily="18" charset="0"/>
              </a:rPr>
              <a:t>Adamson and Gast, Physical Chemistry of Surfaces, 6</a:t>
            </a:r>
            <a:r>
              <a:rPr kumimoji="1" lang="en-US" altLang="zh-CN" sz="2400" baseline="30000" dirty="0">
                <a:solidFill>
                  <a:srgbClr val="FF0000"/>
                </a:solidFill>
                <a:latin typeface="Times New Roman" pitchFamily="18" charset="0"/>
              </a:rPr>
              <a:t>th</a:t>
            </a:r>
            <a:r>
              <a:rPr kumimoji="1" lang="en-US" altLang="zh-CN" sz="2400" dirty="0">
                <a:solidFill>
                  <a:srgbClr val="FF0000"/>
                </a:solidFill>
                <a:latin typeface="Times New Roman" pitchFamily="18" charset="0"/>
              </a:rPr>
              <a:t> edition, John Wiley &amp; Sons, Inc. </a:t>
            </a:r>
          </a:p>
        </p:txBody>
      </p:sp>
    </p:spTree>
    <p:extLst>
      <p:ext uri="{BB962C8B-B14F-4D97-AF65-F5344CB8AC3E}">
        <p14:creationId xmlns:p14="http://schemas.microsoft.com/office/powerpoint/2010/main" val="190903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6C17F86-AE26-4D38-80FF-29B07B8DE1B2}"/>
              </a:ext>
            </a:extLst>
          </p:cNvPr>
          <p:cNvGrpSpPr/>
          <p:nvPr/>
        </p:nvGrpSpPr>
        <p:grpSpPr>
          <a:xfrm>
            <a:off x="636494" y="1436188"/>
            <a:ext cx="8193742" cy="3810274"/>
            <a:chOff x="636494" y="1606518"/>
            <a:chExt cx="8193742" cy="3810274"/>
          </a:xfrm>
        </p:grpSpPr>
        <p:grpSp>
          <p:nvGrpSpPr>
            <p:cNvPr id="7" name="组合 5">
              <a:extLst>
                <a:ext uri="{FF2B5EF4-FFF2-40B4-BE49-F238E27FC236}">
                  <a16:creationId xmlns:a16="http://schemas.microsoft.com/office/drawing/2014/main" id="{1A534BAF-BB5D-4D6A-AAB8-59463AE5FB9A}"/>
                </a:ext>
              </a:extLst>
            </p:cNvPr>
            <p:cNvGrpSpPr>
              <a:grpSpLocks/>
            </p:cNvGrpSpPr>
            <p:nvPr/>
          </p:nvGrpSpPr>
          <p:grpSpPr bwMode="auto">
            <a:xfrm>
              <a:off x="636494" y="1606518"/>
              <a:ext cx="8193742" cy="3810274"/>
              <a:chOff x="604039" y="1407723"/>
              <a:chExt cx="8193742" cy="3810953"/>
            </a:xfrm>
          </p:grpSpPr>
          <p:sp>
            <p:nvSpPr>
              <p:cNvPr id="8" name="Text Box 3">
                <a:extLst>
                  <a:ext uri="{FF2B5EF4-FFF2-40B4-BE49-F238E27FC236}">
                    <a16:creationId xmlns:a16="http://schemas.microsoft.com/office/drawing/2014/main" id="{69CFF1A3-7CCC-4F4A-A224-BD2B34686368}"/>
                  </a:ext>
                </a:extLst>
              </p:cNvPr>
              <p:cNvSpPr txBox="1">
                <a:spLocks noChangeArrowheads="1"/>
              </p:cNvSpPr>
              <p:nvPr/>
            </p:nvSpPr>
            <p:spPr bwMode="auto">
              <a:xfrm>
                <a:off x="604039" y="1407723"/>
                <a:ext cx="8193742" cy="381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dirty="0">
                    <a:solidFill>
                      <a:srgbClr val="003399"/>
                    </a:solidFill>
                    <a:latin typeface="Times New Roman" pitchFamily="18" charset="0"/>
                  </a:rPr>
                  <a:t>课件、参考资料和课后作业都放在百度云盘中：</a:t>
                </a:r>
                <a:endParaRPr lang="en-US" altLang="zh-CN" sz="2800" dirty="0">
                  <a:solidFill>
                    <a:srgbClr val="003399"/>
                  </a:solidFill>
                  <a:latin typeface="Times New Roman" pitchFamily="18" charset="0"/>
                </a:endParaRPr>
              </a:p>
              <a:p>
                <a:pPr eaLnBrk="1" hangingPunct="1">
                  <a:spcBef>
                    <a:spcPct val="0"/>
                  </a:spcBef>
                  <a:buClrTx/>
                  <a:buSzTx/>
                  <a:buFontTx/>
                  <a:buNone/>
                </a:pPr>
                <a:endParaRPr lang="en-US" altLang="zh-CN" sz="2800" dirty="0">
                  <a:solidFill>
                    <a:srgbClr val="003399"/>
                  </a:solidFill>
                  <a:latin typeface="Times New Roman" pitchFamily="18" charset="0"/>
                </a:endParaRPr>
              </a:p>
              <a:p>
                <a:pPr algn="ctr">
                  <a:buSzPct val="75000"/>
                  <a:buFont typeface="Wingdings" pitchFamily="2" charset="2"/>
                  <a:buNone/>
                </a:pPr>
                <a:r>
                  <a:rPr lang="en-US" altLang="zh-CN" sz="2400" dirty="0">
                    <a:solidFill>
                      <a:srgbClr val="0000FF"/>
                    </a:solidFill>
                    <a:latin typeface="Times New Roman" pitchFamily="18" charset="0"/>
                    <a:cs typeface="Times New Roman" pitchFamily="18" charset="0"/>
                    <a:hlinkClick r:id="rId2"/>
                  </a:rPr>
                  <a:t>https://pan.baidu.com/s/1JBAMraFmjMk__CHo5BDVWA</a:t>
                </a:r>
                <a:endParaRPr lang="en-US" altLang="zh-CN" sz="2400" dirty="0">
                  <a:solidFill>
                    <a:srgbClr val="0000FF"/>
                  </a:solidFill>
                  <a:latin typeface="Times New Roman" pitchFamily="18" charset="0"/>
                  <a:cs typeface="Times New Roman" pitchFamily="18" charset="0"/>
                </a:endParaRPr>
              </a:p>
              <a:p>
                <a:pPr>
                  <a:buSzPct val="75000"/>
                  <a:buFont typeface="Wingdings" pitchFamily="2" charset="2"/>
                  <a:buNone/>
                </a:pPr>
                <a:endParaRPr lang="en-US" altLang="zh-CN" sz="2800" dirty="0">
                  <a:solidFill>
                    <a:srgbClr val="0000FF"/>
                  </a:solidFill>
                  <a:latin typeface="Times New Roman" pitchFamily="18" charset="0"/>
                  <a:cs typeface="Times New Roman" pitchFamily="18" charset="0"/>
                </a:endParaRPr>
              </a:p>
              <a:p>
                <a:pPr>
                  <a:buSzPct val="75000"/>
                  <a:buFont typeface="Wingdings" pitchFamily="2" charset="2"/>
                  <a:buNone/>
                </a:pPr>
                <a:endParaRPr lang="en-US" altLang="zh-CN" sz="2800" dirty="0">
                  <a:solidFill>
                    <a:srgbClr val="0000FF"/>
                  </a:solidFill>
                  <a:latin typeface="Times New Roman" pitchFamily="18" charset="0"/>
                  <a:cs typeface="Times New Roman" pitchFamily="18" charset="0"/>
                </a:endParaRPr>
              </a:p>
              <a:p>
                <a:pPr>
                  <a:buSzPct val="75000"/>
                  <a:buFont typeface="Wingdings" pitchFamily="2" charset="2"/>
                  <a:buNone/>
                </a:pPr>
                <a:r>
                  <a:rPr lang="zh-CN" altLang="en-US" sz="2800" dirty="0">
                    <a:latin typeface="Times New Roman" pitchFamily="18" charset="0"/>
                    <a:cs typeface="Times New Roman" pitchFamily="18" charset="0"/>
                  </a:rPr>
                  <a:t>提取码：</a:t>
                </a:r>
                <a:r>
                  <a:rPr lang="en-US" altLang="zh-CN" sz="2800" dirty="0">
                    <a:solidFill>
                      <a:srgbClr val="0000FF"/>
                    </a:solidFill>
                    <a:latin typeface="Times New Roman" pitchFamily="18" charset="0"/>
                    <a:cs typeface="Times New Roman" pitchFamily="18" charset="0"/>
                  </a:rPr>
                  <a:t>7wie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800" b="1" i="0" u="none" strike="noStrike" kern="1200" cap="none" spc="0" normalizeH="0" baseline="0" noProof="0" dirty="0">
                  <a:ln>
                    <a:noFill/>
                  </a:ln>
                  <a:solidFill>
                    <a:srgbClr val="0033CC">
                      <a:lumMod val="75000"/>
                    </a:srgbClr>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33CC">
                        <a:lumMod val="75000"/>
                      </a:srgbClr>
                    </a:solidFill>
                    <a:effectLst/>
                    <a:uLnTx/>
                    <a:uFillTx/>
                    <a:latin typeface="Times New Roman" pitchFamily="18" charset="0"/>
                    <a:ea typeface="宋体" pitchFamily="2" charset="-122"/>
                    <a:cs typeface="+mn-cs"/>
                  </a:rPr>
                  <a:t>联系方式：</a:t>
                </a:r>
                <a:r>
                  <a:rPr kumimoji="0" lang="en-US" altLang="zh-CN"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caijun@ecust.edu.cn</a:t>
                </a:r>
                <a:r>
                  <a:rPr lang="en-US" altLang="zh-CN" sz="2800" dirty="0">
                    <a:solidFill>
                      <a:srgbClr val="0000FF"/>
                    </a:solidFill>
                    <a:latin typeface="Times New Roman" pitchFamily="18" charset="0"/>
                    <a:cs typeface="Times New Roman" pitchFamily="18" charset="0"/>
                  </a:rPr>
                  <a:t> </a:t>
                </a:r>
              </a:p>
            </p:txBody>
          </p:sp>
          <p:sp>
            <p:nvSpPr>
              <p:cNvPr id="9" name="TextBox 2">
                <a:extLst>
                  <a:ext uri="{FF2B5EF4-FFF2-40B4-BE49-F238E27FC236}">
                    <a16:creationId xmlns:a16="http://schemas.microsoft.com/office/drawing/2014/main" id="{A752EA20-B76F-4138-8DBC-000708455E8E}"/>
                  </a:ext>
                </a:extLst>
              </p:cNvPr>
              <p:cNvSpPr txBox="1">
                <a:spLocks noChangeArrowheads="1"/>
              </p:cNvSpPr>
              <p:nvPr/>
            </p:nvSpPr>
            <p:spPr bwMode="auto">
              <a:xfrm>
                <a:off x="3458850" y="3160957"/>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数字壹</a:t>
                </a:r>
              </a:p>
            </p:txBody>
          </p:sp>
          <p:cxnSp>
            <p:nvCxnSpPr>
              <p:cNvPr id="10" name="直接箭头连接符 4">
                <a:extLst>
                  <a:ext uri="{FF2B5EF4-FFF2-40B4-BE49-F238E27FC236}">
                    <a16:creationId xmlns:a16="http://schemas.microsoft.com/office/drawing/2014/main" id="{9D7F5E96-5C02-4C9B-8D2C-E7EACA692DD7}"/>
                  </a:ext>
                </a:extLst>
              </p:cNvPr>
              <p:cNvCxnSpPr>
                <a:cxnSpLocks noChangeShapeType="1"/>
              </p:cNvCxnSpPr>
              <p:nvPr/>
            </p:nvCxnSpPr>
            <p:spPr bwMode="auto">
              <a:xfrm flipH="1" flipV="1">
                <a:off x="4101924" y="2788423"/>
                <a:ext cx="1" cy="372534"/>
              </a:xfrm>
              <a:prstGeom prst="straightConnector1">
                <a:avLst/>
              </a:prstGeom>
              <a:noFill/>
              <a:ln w="38100"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1" name="直接箭头连接符 4">
              <a:extLst>
                <a:ext uri="{FF2B5EF4-FFF2-40B4-BE49-F238E27FC236}">
                  <a16:creationId xmlns:a16="http://schemas.microsoft.com/office/drawing/2014/main" id="{5C6251C7-2C67-4A21-9FAC-358AF24A5E09}"/>
                </a:ext>
              </a:extLst>
            </p:cNvPr>
            <p:cNvCxnSpPr>
              <a:cxnSpLocks noChangeShapeType="1"/>
            </p:cNvCxnSpPr>
            <p:nvPr/>
          </p:nvCxnSpPr>
          <p:spPr bwMode="auto">
            <a:xfrm flipH="1" flipV="1">
              <a:off x="6518992" y="2984647"/>
              <a:ext cx="1" cy="372468"/>
            </a:xfrm>
            <a:prstGeom prst="straightConnector1">
              <a:avLst/>
            </a:prstGeom>
            <a:noFill/>
            <a:ln w="38100"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a:extLst>
                <a:ext uri="{FF2B5EF4-FFF2-40B4-BE49-F238E27FC236}">
                  <a16:creationId xmlns:a16="http://schemas.microsoft.com/office/drawing/2014/main" id="{23BE4BF8-C5F4-4DED-BE8A-DDE6B0D579F5}"/>
                </a:ext>
              </a:extLst>
            </p:cNvPr>
            <p:cNvSpPr txBox="1">
              <a:spLocks noChangeArrowheads="1"/>
            </p:cNvSpPr>
            <p:nvPr/>
          </p:nvSpPr>
          <p:spPr bwMode="auto">
            <a:xfrm>
              <a:off x="5535546" y="3359440"/>
              <a:ext cx="21382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两个下划线</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723900" y="1943100"/>
            <a:ext cx="7772400" cy="1143000"/>
          </a:xfrm>
          <a:prstGeom prst="rect">
            <a:avLst/>
          </a:prstGeom>
        </p:spPr>
        <p:txBody>
          <a:bodyPr>
            <a:normAutofit fontScale="97500"/>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defRPr/>
            </a:pPr>
            <a:r>
              <a:rPr lang="zh-CN" altLang="en-US" sz="66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绪    论</a:t>
            </a:r>
            <a:endParaRPr lang="zh-CN" altLang="en-US" sz="66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Rot="1" noChangeArrowheads="1"/>
          </p:cNvSpPr>
          <p:nvPr>
            <p:ph idx="1"/>
          </p:nvPr>
        </p:nvSpPr>
        <p:spPr>
          <a:xfrm>
            <a:off x="674688" y="874713"/>
            <a:ext cx="7772400" cy="3411537"/>
          </a:xfrm>
        </p:spPr>
        <p:txBody>
          <a:bodyPr/>
          <a:lstStyle/>
          <a:p>
            <a:pPr marL="0" indent="857250" eaLnBrk="1" hangingPunct="1">
              <a:lnSpc>
                <a:spcPct val="130000"/>
              </a:lnSpc>
              <a:spcBef>
                <a:spcPct val="0"/>
              </a:spcBef>
              <a:buFont typeface="Wingdings" pitchFamily="2" charset="2"/>
              <a:buNone/>
            </a:pPr>
            <a:r>
              <a:rPr lang="zh-CN" altLang="en-US" b="1" dirty="0">
                <a:solidFill>
                  <a:srgbClr val="0000FF"/>
                </a:solidFill>
                <a:latin typeface="黑体" pitchFamily="49" charset="-122"/>
                <a:ea typeface="黑体" pitchFamily="49" charset="-122"/>
              </a:rPr>
              <a:t>物理化学</a:t>
            </a:r>
            <a:r>
              <a:rPr lang="zh-CN" altLang="en-US" b="1" dirty="0">
                <a:solidFill>
                  <a:schemeClr val="tx2"/>
                </a:solidFill>
                <a:latin typeface="黑体" pitchFamily="49" charset="-122"/>
                <a:ea typeface="黑体" pitchFamily="49" charset="-122"/>
              </a:rPr>
              <a:t>是化学科学中的一个学科，是化学科学的理论基础。物理化学运用</a:t>
            </a:r>
            <a:r>
              <a:rPr lang="zh-CN" altLang="en-US" b="1" dirty="0">
                <a:solidFill>
                  <a:srgbClr val="FF0000"/>
                </a:solidFill>
                <a:latin typeface="黑体" pitchFamily="49" charset="-122"/>
                <a:ea typeface="黑体" pitchFamily="49" charset="-122"/>
              </a:rPr>
              <a:t>物理学</a:t>
            </a:r>
            <a:r>
              <a:rPr lang="zh-CN" altLang="en-US" b="1" dirty="0">
                <a:solidFill>
                  <a:schemeClr val="tx2"/>
                </a:solidFill>
                <a:latin typeface="黑体" pitchFamily="49" charset="-122"/>
                <a:ea typeface="黑体" pitchFamily="49" charset="-122"/>
              </a:rPr>
              <a:t>理论和实验方法，研究化学变化、相变化和</a:t>
            </a:r>
            <a:r>
              <a:rPr lang="en-US" altLang="zh-CN" b="1" i="1" dirty="0" err="1">
                <a:solidFill>
                  <a:schemeClr val="tx2"/>
                </a:solidFill>
                <a:latin typeface="Times New Roman" pitchFamily="18" charset="0"/>
                <a:ea typeface="黑体" pitchFamily="49" charset="-122"/>
              </a:rPr>
              <a:t>pVT</a:t>
            </a:r>
            <a:r>
              <a:rPr lang="zh-CN" altLang="en-US" b="1" dirty="0">
                <a:solidFill>
                  <a:schemeClr val="tx2"/>
                </a:solidFill>
                <a:latin typeface="Times New Roman" pitchFamily="18" charset="0"/>
                <a:ea typeface="黑体" pitchFamily="49" charset="-122"/>
              </a:rPr>
              <a:t>变化</a:t>
            </a:r>
            <a:r>
              <a:rPr lang="zh-CN" altLang="en-US" b="1" dirty="0">
                <a:solidFill>
                  <a:schemeClr val="tx2"/>
                </a:solidFill>
                <a:latin typeface="黑体" pitchFamily="49" charset="-122"/>
                <a:ea typeface="黑体" pitchFamily="49" charset="-122"/>
              </a:rPr>
              <a:t>中的平衡规律和速率规律，以及这些规律与物质微观结构的关系。</a:t>
            </a:r>
          </a:p>
        </p:txBody>
      </p:sp>
      <p:sp>
        <p:nvSpPr>
          <p:cNvPr id="3" name="Text Box 9"/>
          <p:cNvSpPr txBox="1">
            <a:spLocks noChangeArrowheads="1"/>
          </p:cNvSpPr>
          <p:nvPr/>
        </p:nvSpPr>
        <p:spPr bwMode="auto">
          <a:xfrm>
            <a:off x="728663" y="4665663"/>
            <a:ext cx="7827962"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dirty="0">
                <a:latin typeface="Times New Roman" pitchFamily="18" charset="0"/>
              </a:rPr>
              <a:t>物理化学的理论基础来自于物理学，这也就是为什么要在化学前面冠以“物理”的原因。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vertic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advAuto="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7"/>
          <p:cNvSpPr txBox="1">
            <a:spLocks noChangeArrowheads="1"/>
          </p:cNvSpPr>
          <p:nvPr/>
        </p:nvSpPr>
        <p:spPr bwMode="auto">
          <a:xfrm>
            <a:off x="547688" y="1450975"/>
            <a:ext cx="829945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dirty="0">
                <a:solidFill>
                  <a:schemeClr val="tx2"/>
                </a:solidFill>
              </a:rPr>
              <a:t>物质世界包罗万象，层次繁多：小至基本粒子，大至宇宙，而</a:t>
            </a:r>
            <a:r>
              <a:rPr lang="zh-CN" altLang="en-US" sz="2800" dirty="0">
                <a:solidFill>
                  <a:schemeClr val="tx2"/>
                </a:solidFill>
                <a:latin typeface="Times New Roman" pitchFamily="18" charset="0"/>
              </a:rPr>
              <a:t>一切自然现象都源于物质之间的相互作用，这些相互作用又可以归结为四种基本作用力：万有引力，电磁作用力，弱作用力，强作用力。</a:t>
            </a:r>
          </a:p>
        </p:txBody>
      </p:sp>
      <p:sp>
        <p:nvSpPr>
          <p:cNvPr id="8195" name="Rectangle 8"/>
          <p:cNvSpPr>
            <a:spLocks noRot="1" noChangeArrowheads="1"/>
          </p:cNvSpPr>
          <p:nvPr/>
        </p:nvSpPr>
        <p:spPr bwMode="auto">
          <a:xfrm>
            <a:off x="833438" y="3527425"/>
            <a:ext cx="801370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buSzPct val="75000"/>
              <a:buFont typeface="Wingdings" pitchFamily="2" charset="2"/>
              <a:buNone/>
            </a:pPr>
            <a:r>
              <a:rPr lang="zh-CN" altLang="en-US" sz="2800" dirty="0">
                <a:solidFill>
                  <a:srgbClr val="FF0000"/>
                </a:solidFill>
                <a:latin typeface="黑体" pitchFamily="49" charset="-122"/>
                <a:ea typeface="黑体" pitchFamily="49" charset="-122"/>
              </a:rPr>
              <a:t>第一性原理</a:t>
            </a:r>
            <a:r>
              <a:rPr lang="zh-CN" altLang="en-US" sz="2800" dirty="0">
                <a:solidFill>
                  <a:srgbClr val="003399"/>
                </a:solidFill>
              </a:rPr>
              <a:t>：相互作用</a:t>
            </a:r>
            <a:r>
              <a:rPr lang="en-US" altLang="zh-CN" sz="2800" dirty="0">
                <a:solidFill>
                  <a:srgbClr val="003399"/>
                </a:solidFill>
              </a:rPr>
              <a:t>+</a:t>
            </a:r>
            <a:r>
              <a:rPr lang="zh-CN" altLang="en-US" sz="2800" dirty="0">
                <a:solidFill>
                  <a:srgbClr val="003399"/>
                </a:solidFill>
              </a:rPr>
              <a:t>运动方程</a:t>
            </a:r>
            <a:r>
              <a:rPr lang="zh-CN" altLang="en-US" sz="2800" dirty="0">
                <a:solidFill>
                  <a:srgbClr val="003399"/>
                </a:solidFill>
                <a:sym typeface="Symbol" pitchFamily="18" charset="2"/>
              </a:rPr>
              <a:t>预言未来</a:t>
            </a:r>
            <a:endParaRPr lang="en-US" altLang="zh-CN" sz="2800" dirty="0">
              <a:solidFill>
                <a:srgbClr val="003399"/>
              </a:solidFill>
              <a:sym typeface="Symbol" pitchFamily="18" charset="2"/>
            </a:endParaRPr>
          </a:p>
        </p:txBody>
      </p:sp>
      <p:sp>
        <p:nvSpPr>
          <p:cNvPr id="8196" name="Rectangle 8"/>
          <p:cNvSpPr>
            <a:spLocks noRot="1" noChangeArrowheads="1"/>
          </p:cNvSpPr>
          <p:nvPr/>
        </p:nvSpPr>
        <p:spPr bwMode="auto">
          <a:xfrm>
            <a:off x="536575" y="652463"/>
            <a:ext cx="801370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buSzPct val="75000"/>
              <a:buFont typeface="Wingdings" pitchFamily="2" charset="2"/>
              <a:buNone/>
            </a:pPr>
            <a:r>
              <a:rPr lang="zh-CN" altLang="en-US" sz="2800">
                <a:solidFill>
                  <a:srgbClr val="0000FF"/>
                </a:solidFill>
                <a:latin typeface="黑体" pitchFamily="49" charset="-122"/>
                <a:ea typeface="黑体" pitchFamily="49" charset="-122"/>
                <a:sym typeface="Symbol" pitchFamily="18" charset="2"/>
              </a:rPr>
              <a:t>物理学对世界的认识：还原和演生</a:t>
            </a:r>
            <a:endParaRPr lang="en-US" altLang="zh-CN" sz="2800">
              <a:solidFill>
                <a:srgbClr val="0000FF"/>
              </a:solidFill>
              <a:latin typeface="黑体" pitchFamily="49" charset="-122"/>
              <a:ea typeface="黑体" pitchFamily="49" charset="-122"/>
              <a:sym typeface="Symbol" pitchFamily="18" charset="2"/>
            </a:endParaRPr>
          </a:p>
        </p:txBody>
      </p:sp>
      <p:sp>
        <p:nvSpPr>
          <p:cNvPr id="8197" name="Rectangle 5"/>
          <p:cNvSpPr>
            <a:spLocks noChangeArrowheads="1"/>
          </p:cNvSpPr>
          <p:nvPr/>
        </p:nvSpPr>
        <p:spPr bwMode="auto">
          <a:xfrm>
            <a:off x="582613" y="4375150"/>
            <a:ext cx="8264525"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dirty="0">
                <a:solidFill>
                  <a:srgbClr val="FF00FF"/>
                </a:solidFill>
                <a:latin typeface="Times New Roman" pitchFamily="18" charset="0"/>
              </a:rPr>
              <a:t>还原</a:t>
            </a:r>
            <a:r>
              <a:rPr lang="zh-CN" altLang="en-US" sz="2800" dirty="0">
                <a:solidFill>
                  <a:schemeClr val="tx2"/>
                </a:solidFill>
                <a:latin typeface="Times New Roman" pitchFamily="18" charset="0"/>
              </a:rPr>
              <a:t>：将一切归结为最基本的组成部分和决定它们行为的最基本规律。</a:t>
            </a:r>
            <a:r>
              <a:rPr lang="zh-CN" altLang="en-US" sz="2800" dirty="0">
                <a:solidFill>
                  <a:srgbClr val="FF0000"/>
                </a:solidFill>
                <a:latin typeface="黑体" pitchFamily="49" charset="-122"/>
                <a:ea typeface="黑体" pitchFamily="49" charset="-122"/>
              </a:rPr>
              <a:t>第一性原理是普适的</a:t>
            </a:r>
            <a:r>
              <a:rPr lang="zh-CN" altLang="en-US" sz="2800" dirty="0">
                <a:solidFill>
                  <a:schemeClr val="tx2"/>
                </a:solidFill>
                <a:latin typeface="Times New Roman" pitchFamily="18" charset="0"/>
              </a:rPr>
              <a:t>，能够用于描述所有体系。</a:t>
            </a:r>
          </a:p>
          <a:p>
            <a:pPr eaLnBrk="1" hangingPunct="1">
              <a:spcBef>
                <a:spcPct val="0"/>
              </a:spcBef>
              <a:buClrTx/>
              <a:buSzTx/>
              <a:buFontTx/>
              <a:buNone/>
            </a:pPr>
            <a:r>
              <a:rPr lang="zh-CN" altLang="en-US" sz="2800" dirty="0">
                <a:solidFill>
                  <a:srgbClr val="0000FF"/>
                </a:solidFill>
                <a:latin typeface="Times New Roman" pitchFamily="18" charset="0"/>
              </a:rPr>
              <a:t>比如：牛顿力学，量子力学，相对论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4"/>
          <p:cNvGraphicFramePr>
            <a:graphicFrameLocks noChangeAspect="1"/>
          </p:cNvGraphicFramePr>
          <p:nvPr>
            <p:extLst>
              <p:ext uri="{D42A27DB-BD31-4B8C-83A1-F6EECF244321}">
                <p14:modId xmlns:p14="http://schemas.microsoft.com/office/powerpoint/2010/main" val="2321190768"/>
              </p:ext>
            </p:extLst>
          </p:nvPr>
        </p:nvGraphicFramePr>
        <p:xfrm>
          <a:off x="1123950" y="3379788"/>
          <a:ext cx="7318375" cy="2862262"/>
        </p:xfrm>
        <a:graphic>
          <a:graphicData uri="http://schemas.openxmlformats.org/presentationml/2006/ole">
            <mc:AlternateContent xmlns:mc="http://schemas.openxmlformats.org/markup-compatibility/2006">
              <mc:Choice xmlns:v="urn:schemas-microsoft-com:vml" Requires="v">
                <p:oleObj spid="_x0000_s1026" name="Equation" r:id="rId3" imgW="3504960" imgH="1371600" progId="Equation.DSMT4">
                  <p:embed/>
                </p:oleObj>
              </mc:Choice>
              <mc:Fallback>
                <p:oleObj name="Equation" r:id="rId3" imgW="3504960" imgH="1371600" progId="Equation.DSMT4">
                  <p:embed/>
                  <p:pic>
                    <p:nvPicPr>
                      <p:cNvPr id="9218" name="Object 4"/>
                      <p:cNvPicPr>
                        <a:picLocks noChangeAspect="1" noChangeArrowheads="1"/>
                      </p:cNvPicPr>
                      <p:nvPr/>
                    </p:nvPicPr>
                    <p:blipFill>
                      <a:blip r:embed="rId4"/>
                      <a:srcRect/>
                      <a:stretch>
                        <a:fillRect/>
                      </a:stretch>
                    </p:blipFill>
                    <p:spPr bwMode="auto">
                      <a:xfrm>
                        <a:off x="1123950" y="3379788"/>
                        <a:ext cx="73183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9" name="Text Box 11"/>
          <p:cNvSpPr txBox="1">
            <a:spLocks noChangeArrowheads="1"/>
          </p:cNvSpPr>
          <p:nvPr/>
        </p:nvSpPr>
        <p:spPr bwMode="auto">
          <a:xfrm>
            <a:off x="725488" y="2287588"/>
            <a:ext cx="7902575"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dirty="0">
                <a:solidFill>
                  <a:schemeClr val="tx2"/>
                </a:solidFill>
                <a:latin typeface="Times New Roman" pitchFamily="18" charset="0"/>
              </a:rPr>
              <a:t>例：如果用量子力学去研究</a:t>
            </a:r>
            <a:r>
              <a:rPr lang="en-US" altLang="zh-CN" sz="2800" b="0" i="1" dirty="0">
                <a:solidFill>
                  <a:schemeClr val="tx2"/>
                </a:solidFill>
                <a:latin typeface="Times New Roman" pitchFamily="18" charset="0"/>
              </a:rPr>
              <a:t>N</a:t>
            </a:r>
            <a:r>
              <a:rPr lang="zh-CN" altLang="en-US" sz="2800" dirty="0">
                <a:solidFill>
                  <a:schemeClr val="tx2"/>
                </a:solidFill>
                <a:latin typeface="Times New Roman" pitchFamily="18" charset="0"/>
              </a:rPr>
              <a:t>个分子构成的体系，其实质相当于求解薛定谔方程得到波函数</a:t>
            </a:r>
            <a:r>
              <a:rPr lang="en-US" altLang="zh-CN" sz="2800" b="0" i="1" dirty="0">
                <a:solidFill>
                  <a:schemeClr val="tx2"/>
                </a:solidFill>
                <a:latin typeface="Symbol" pitchFamily="18" charset="2"/>
              </a:rPr>
              <a:t>y</a:t>
            </a:r>
            <a:r>
              <a:rPr lang="zh-CN" altLang="en-US" sz="2800" dirty="0">
                <a:solidFill>
                  <a:schemeClr val="tx2"/>
                </a:solidFill>
                <a:latin typeface="Times New Roman" pitchFamily="18" charset="0"/>
              </a:rPr>
              <a:t>：</a:t>
            </a:r>
          </a:p>
        </p:txBody>
      </p:sp>
      <p:sp>
        <p:nvSpPr>
          <p:cNvPr id="9220" name="Text Box 12"/>
          <p:cNvSpPr txBox="1">
            <a:spLocks noChangeArrowheads="1"/>
          </p:cNvSpPr>
          <p:nvPr/>
        </p:nvSpPr>
        <p:spPr bwMode="auto">
          <a:xfrm>
            <a:off x="593725" y="755650"/>
            <a:ext cx="81661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dirty="0">
                <a:solidFill>
                  <a:srgbClr val="0000FF"/>
                </a:solidFill>
                <a:latin typeface="Times New Roman" pitchFamily="18" charset="0"/>
              </a:rPr>
              <a:t>还原的观点在物理化学中体现为用量子力学原理进行研究，通常使用量子化学软件包计算，但是受限于软硬件条件，分子数</a:t>
            </a:r>
            <a:r>
              <a:rPr lang="en-US" altLang="zh-CN" sz="2800" b="0" i="1" dirty="0">
                <a:solidFill>
                  <a:srgbClr val="0000FF"/>
                </a:solidFill>
                <a:latin typeface="Times New Roman" pitchFamily="18" charset="0"/>
              </a:rPr>
              <a:t>N</a:t>
            </a:r>
            <a:r>
              <a:rPr lang="zh-CN" altLang="en-US" sz="2800" dirty="0">
                <a:solidFill>
                  <a:srgbClr val="0000FF"/>
                </a:solidFill>
                <a:latin typeface="Times New Roman" pitchFamily="18" charset="0"/>
              </a:rPr>
              <a:t>不能很大。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7"/>
          <p:cNvSpPr txBox="1">
            <a:spLocks noChangeArrowheads="1"/>
          </p:cNvSpPr>
          <p:nvPr/>
        </p:nvSpPr>
        <p:spPr bwMode="auto">
          <a:xfrm>
            <a:off x="598488" y="771525"/>
            <a:ext cx="8202612" cy="224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a:solidFill>
                  <a:schemeClr val="tx2"/>
                </a:solidFill>
                <a:latin typeface="宋体" charset="-122"/>
              </a:rPr>
              <a:t>当体系含有大量分子时，目前计算手段无法求解运动方程，但是这样的体系会呈现特殊规律，比如宏观体系具有温度这样的性质，又比如生命有一定的演化规律，这些规律至少目前还无法从量子力学原理演绎得到。</a:t>
            </a:r>
            <a:endParaRPr lang="zh-CN" altLang="en-US" sz="2800">
              <a:solidFill>
                <a:schemeClr val="tx2"/>
              </a:solidFill>
              <a:latin typeface="Times New Roman" pitchFamily="18" charset="0"/>
              <a:ea typeface="黑体" pitchFamily="49" charset="-122"/>
              <a:cs typeface="Times New Roman" pitchFamily="18" charset="0"/>
            </a:endParaRPr>
          </a:p>
        </p:txBody>
      </p:sp>
      <p:sp>
        <p:nvSpPr>
          <p:cNvPr id="9" name="Rectangle 6"/>
          <p:cNvSpPr>
            <a:spLocks noChangeArrowheads="1"/>
          </p:cNvSpPr>
          <p:nvPr/>
        </p:nvSpPr>
        <p:spPr bwMode="auto">
          <a:xfrm>
            <a:off x="608013" y="3136900"/>
            <a:ext cx="8135937"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a:solidFill>
                  <a:srgbClr val="FF00FF"/>
                </a:solidFill>
                <a:latin typeface="Times New Roman" pitchFamily="18" charset="0"/>
              </a:rPr>
              <a:t>演生</a:t>
            </a:r>
            <a:r>
              <a:rPr lang="zh-CN" altLang="en-US" sz="2800">
                <a:solidFill>
                  <a:schemeClr val="tx2"/>
                </a:solidFill>
                <a:latin typeface="Times New Roman" pitchFamily="18" charset="0"/>
              </a:rPr>
              <a:t>：</a:t>
            </a:r>
            <a:r>
              <a:rPr lang="zh-CN" altLang="en-US" sz="2800">
                <a:solidFill>
                  <a:srgbClr val="0000FF"/>
                </a:solidFill>
                <a:latin typeface="黑体" pitchFamily="49" charset="-122"/>
                <a:ea typeface="黑体" pitchFamily="49" charset="-122"/>
              </a:rPr>
              <a:t>量变引起质变，</a:t>
            </a:r>
            <a:r>
              <a:rPr lang="zh-CN" altLang="en-US" sz="2800">
                <a:solidFill>
                  <a:schemeClr val="tx2"/>
                </a:solidFill>
                <a:latin typeface="Times New Roman" pitchFamily="18" charset="0"/>
              </a:rPr>
              <a:t>客观世界是分层次的，每个层次都有自己的基本规律，以客观现实为依据，找出每个层次的基本规律。</a:t>
            </a:r>
          </a:p>
          <a:p>
            <a:pPr eaLnBrk="1" hangingPunct="1">
              <a:spcBef>
                <a:spcPct val="0"/>
              </a:spcBef>
              <a:buClrTx/>
              <a:buSzTx/>
              <a:buFontTx/>
              <a:buNone/>
            </a:pPr>
            <a:r>
              <a:rPr lang="zh-CN" altLang="en-US" sz="2800">
                <a:solidFill>
                  <a:srgbClr val="0000FF"/>
                </a:solidFill>
                <a:latin typeface="Times New Roman" pitchFamily="18" charset="0"/>
              </a:rPr>
              <a:t>比如：热力学和统计力学、生物学、社会学</a:t>
            </a:r>
          </a:p>
        </p:txBody>
      </p:sp>
      <p:sp>
        <p:nvSpPr>
          <p:cNvPr id="10244" name="Text Box 12"/>
          <p:cNvSpPr txBox="1">
            <a:spLocks noChangeArrowheads="1"/>
          </p:cNvSpPr>
          <p:nvPr/>
        </p:nvSpPr>
        <p:spPr bwMode="auto">
          <a:xfrm>
            <a:off x="630238" y="5124450"/>
            <a:ext cx="8113712"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a:solidFill>
                  <a:srgbClr val="0000FF"/>
                </a:solidFill>
                <a:latin typeface="Times New Roman" pitchFamily="18" charset="0"/>
              </a:rPr>
              <a:t>演生的观点在物理化学中体现为采用热力学统计力学方法以及宏观化学动力学方法研究。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244"/>
                                        </p:tgtEl>
                                        <p:attrNameLst>
                                          <p:attrName>style.visibility</p:attrName>
                                        </p:attrNameLst>
                                      </p:cBhvr>
                                      <p:to>
                                        <p:strVal val="visible"/>
                                      </p:to>
                                    </p:set>
                                    <p:animEffect transition="in" filter="wipe(down)">
                                      <p:cBhvr>
                                        <p:cTn id="11"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2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178" name="Group 2"/>
          <p:cNvGrpSpPr>
            <a:grpSpLocks/>
          </p:cNvGrpSpPr>
          <p:nvPr/>
        </p:nvGrpSpPr>
        <p:grpSpPr bwMode="auto">
          <a:xfrm>
            <a:off x="0" y="0"/>
            <a:ext cx="9144000" cy="6858000"/>
            <a:chOff x="288" y="312"/>
            <a:chExt cx="5184" cy="3696"/>
          </a:xfrm>
        </p:grpSpPr>
        <p:sp>
          <p:nvSpPr>
            <p:cNvPr id="11298" name="Rectangle 3"/>
            <p:cNvSpPr>
              <a:spLocks noChangeArrowheads="1"/>
            </p:cNvSpPr>
            <p:nvPr/>
          </p:nvSpPr>
          <p:spPr bwMode="auto">
            <a:xfrm>
              <a:off x="288" y="3768"/>
              <a:ext cx="5184" cy="24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1299" name="Rectangle 4"/>
            <p:cNvSpPr>
              <a:spLocks noChangeArrowheads="1"/>
            </p:cNvSpPr>
            <p:nvPr/>
          </p:nvSpPr>
          <p:spPr bwMode="auto">
            <a:xfrm>
              <a:off x="288" y="312"/>
              <a:ext cx="5184" cy="192"/>
            </a:xfrm>
            <a:prstGeom prst="rect">
              <a:avLst/>
            </a:prstGeom>
            <a:solidFill>
              <a:srgbClr val="FFFFCC"/>
            </a:solidFill>
            <a:ln>
              <a:noFill/>
            </a:ln>
            <a:effectLst/>
            <a:extLst>
              <a:ext uri="{91240B29-F687-4F45-9708-019B960494DF}">
                <a14:hiddenLine xmlns:a14="http://schemas.microsoft.com/office/drawing/2010/main" w="12700">
                  <a:solidFill>
                    <a:srgbClr val="FFFF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11300" name="Object 5"/>
            <p:cNvGraphicFramePr>
              <a:graphicFrameLocks noChangeAspect="1"/>
            </p:cNvGraphicFramePr>
            <p:nvPr/>
          </p:nvGraphicFramePr>
          <p:xfrm>
            <a:off x="296" y="438"/>
            <a:ext cx="5174" cy="3453"/>
          </p:xfrm>
          <a:graphic>
            <a:graphicData uri="http://schemas.openxmlformats.org/presentationml/2006/ole">
              <mc:AlternateContent xmlns:mc="http://schemas.openxmlformats.org/markup-compatibility/2006">
                <mc:Choice xmlns:v="urn:schemas-microsoft-com:vml" Requires="v">
                  <p:oleObj spid="_x0000_s2050" name="图片" r:id="rId3" imgW="6400800" imgH="4287520" progId="Word.Picture.8">
                    <p:embed/>
                  </p:oleObj>
                </mc:Choice>
                <mc:Fallback>
                  <p:oleObj name="图片" r:id="rId3" imgW="6400800" imgH="4287520" progId="Word.Picture.8">
                    <p:embed/>
                    <p:pic>
                      <p:nvPicPr>
                        <p:cNvPr id="1130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 y="438"/>
                          <a:ext cx="5174" cy="3453"/>
                        </a:xfrm>
                        <a:prstGeom prst="rect">
                          <a:avLst/>
                        </a:prstGeom>
                        <a:solidFill>
                          <a:srgbClr val="FFFFCC"/>
                        </a:solidFill>
                        <a:ln>
                          <a:noFill/>
                        </a:ln>
                        <a:effectLst/>
                        <a:extLst>
                          <a:ext uri="{91240B29-F687-4F45-9708-019B960494DF}">
                            <a14:hiddenLine xmlns:a14="http://schemas.microsoft.com/office/drawing/2010/main" w="12700">
                              <a:solidFill>
                                <a:srgbClr val="FFFF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78254" name="Group 78"/>
          <p:cNvGrpSpPr>
            <a:grpSpLocks/>
          </p:cNvGrpSpPr>
          <p:nvPr/>
        </p:nvGrpSpPr>
        <p:grpSpPr bwMode="auto">
          <a:xfrm>
            <a:off x="1430338" y="2919413"/>
            <a:ext cx="7021512" cy="3498850"/>
            <a:chOff x="913" y="1807"/>
            <a:chExt cx="4423" cy="2204"/>
          </a:xfrm>
        </p:grpSpPr>
        <p:sp>
          <p:nvSpPr>
            <p:cNvPr id="11289" name="Oval 12"/>
            <p:cNvSpPr>
              <a:spLocks noChangeArrowheads="1"/>
            </p:cNvSpPr>
            <p:nvPr/>
          </p:nvSpPr>
          <p:spPr bwMode="auto">
            <a:xfrm>
              <a:off x="913" y="2905"/>
              <a:ext cx="1547" cy="1094"/>
            </a:xfrm>
            <a:prstGeom prst="ellipse">
              <a:avLst/>
            </a:prstGeom>
            <a:solidFill>
              <a:schemeClr val="accent1">
                <a:alpha val="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1290" name="Line 13"/>
            <p:cNvSpPr>
              <a:spLocks noChangeShapeType="1"/>
            </p:cNvSpPr>
            <p:nvPr/>
          </p:nvSpPr>
          <p:spPr bwMode="auto">
            <a:xfrm flipH="1">
              <a:off x="2386" y="3003"/>
              <a:ext cx="272" cy="19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91" name="Text Box 14"/>
            <p:cNvSpPr txBox="1">
              <a:spLocks noChangeArrowheads="1"/>
            </p:cNvSpPr>
            <p:nvPr/>
          </p:nvSpPr>
          <p:spPr bwMode="auto">
            <a:xfrm>
              <a:off x="2599" y="2694"/>
              <a:ext cx="862"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000" dirty="0">
                  <a:solidFill>
                    <a:srgbClr val="0000FF"/>
                  </a:solidFill>
                  <a:latin typeface="Times New Roman" pitchFamily="18" charset="0"/>
                </a:rPr>
                <a:t>结构化学</a:t>
              </a:r>
              <a:endParaRPr lang="en-US" altLang="zh-CN" sz="2000" dirty="0">
                <a:solidFill>
                  <a:srgbClr val="0000FF"/>
                </a:solidFill>
                <a:latin typeface="Times New Roman" pitchFamily="18" charset="0"/>
              </a:endParaRPr>
            </a:p>
            <a:p>
              <a:pPr eaLnBrk="1" hangingPunct="1">
                <a:spcBef>
                  <a:spcPct val="0"/>
                </a:spcBef>
                <a:buClrTx/>
                <a:buSzTx/>
                <a:buFontTx/>
                <a:buNone/>
              </a:pPr>
              <a:r>
                <a:rPr lang="zh-CN" altLang="en-US" sz="2000" dirty="0">
                  <a:solidFill>
                    <a:srgbClr val="0000FF"/>
                  </a:solidFill>
                  <a:latin typeface="Times New Roman" pitchFamily="18" charset="0"/>
                </a:rPr>
                <a:t>量子化学</a:t>
              </a:r>
              <a:endParaRPr lang="en-US" altLang="zh-CN" sz="2000" dirty="0">
                <a:solidFill>
                  <a:srgbClr val="0000FF"/>
                </a:solidFill>
                <a:latin typeface="Times New Roman" pitchFamily="18" charset="0"/>
              </a:endParaRPr>
            </a:p>
          </p:txBody>
        </p:sp>
        <p:sp>
          <p:nvSpPr>
            <p:cNvPr id="11292" name="Oval 15"/>
            <p:cNvSpPr>
              <a:spLocks noChangeArrowheads="1"/>
            </p:cNvSpPr>
            <p:nvPr/>
          </p:nvSpPr>
          <p:spPr bwMode="auto">
            <a:xfrm>
              <a:off x="3789" y="2917"/>
              <a:ext cx="1547" cy="1094"/>
            </a:xfrm>
            <a:prstGeom prst="ellipse">
              <a:avLst/>
            </a:prstGeom>
            <a:solidFill>
              <a:schemeClr val="accent1">
                <a:alpha val="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1293" name="Line 16"/>
            <p:cNvSpPr>
              <a:spLocks noChangeShapeType="1"/>
            </p:cNvSpPr>
            <p:nvPr/>
          </p:nvSpPr>
          <p:spPr bwMode="auto">
            <a:xfrm>
              <a:off x="3328" y="2999"/>
              <a:ext cx="353" cy="23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94" name="Oval 24"/>
            <p:cNvSpPr>
              <a:spLocks noChangeArrowheads="1"/>
            </p:cNvSpPr>
            <p:nvPr/>
          </p:nvSpPr>
          <p:spPr bwMode="auto">
            <a:xfrm>
              <a:off x="1300" y="1819"/>
              <a:ext cx="683" cy="921"/>
            </a:xfrm>
            <a:prstGeom prst="ellipse">
              <a:avLst/>
            </a:prstGeom>
            <a:solidFill>
              <a:schemeClr val="accent1">
                <a:alpha val="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1295" name="Oval 25"/>
            <p:cNvSpPr>
              <a:spLocks noChangeArrowheads="1"/>
            </p:cNvSpPr>
            <p:nvPr/>
          </p:nvSpPr>
          <p:spPr bwMode="auto">
            <a:xfrm>
              <a:off x="4160" y="1807"/>
              <a:ext cx="683" cy="921"/>
            </a:xfrm>
            <a:prstGeom prst="ellipse">
              <a:avLst/>
            </a:prstGeom>
            <a:solidFill>
              <a:schemeClr val="accent1">
                <a:alpha val="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1296" name="Line 26"/>
            <p:cNvSpPr>
              <a:spLocks noChangeShapeType="1"/>
            </p:cNvSpPr>
            <p:nvPr/>
          </p:nvSpPr>
          <p:spPr bwMode="auto">
            <a:xfrm flipH="1" flipV="1">
              <a:off x="1917" y="2543"/>
              <a:ext cx="716" cy="30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97" name="Line 27"/>
            <p:cNvSpPr>
              <a:spLocks noChangeShapeType="1"/>
            </p:cNvSpPr>
            <p:nvPr/>
          </p:nvSpPr>
          <p:spPr bwMode="auto">
            <a:xfrm flipV="1">
              <a:off x="3328" y="2567"/>
              <a:ext cx="901" cy="33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78238" name="Group 62"/>
          <p:cNvGrpSpPr>
            <a:grpSpLocks/>
          </p:cNvGrpSpPr>
          <p:nvPr/>
        </p:nvGrpSpPr>
        <p:grpSpPr bwMode="auto">
          <a:xfrm>
            <a:off x="469900" y="581025"/>
            <a:ext cx="4171950" cy="2044700"/>
            <a:chOff x="304" y="333"/>
            <a:chExt cx="2628" cy="1288"/>
          </a:xfrm>
        </p:grpSpPr>
        <p:sp>
          <p:nvSpPr>
            <p:cNvPr id="11281" name="Text Box 54"/>
            <p:cNvSpPr txBox="1">
              <a:spLocks noChangeArrowheads="1"/>
            </p:cNvSpPr>
            <p:nvPr/>
          </p:nvSpPr>
          <p:spPr bwMode="auto">
            <a:xfrm>
              <a:off x="1888" y="333"/>
              <a:ext cx="104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000">
                  <a:solidFill>
                    <a:srgbClr val="FF0000"/>
                  </a:solidFill>
                  <a:latin typeface="Times New Roman" pitchFamily="18" charset="0"/>
                </a:rPr>
                <a:t>本学期内容</a:t>
              </a:r>
              <a:endParaRPr lang="en-US" altLang="zh-CN" sz="2000">
                <a:solidFill>
                  <a:srgbClr val="FF0000"/>
                </a:solidFill>
                <a:latin typeface="Times New Roman" pitchFamily="18" charset="0"/>
              </a:endParaRPr>
            </a:p>
            <a:p>
              <a:pPr eaLnBrk="1" hangingPunct="1">
                <a:spcBef>
                  <a:spcPct val="0"/>
                </a:spcBef>
                <a:buClrTx/>
                <a:buSzTx/>
                <a:buFontTx/>
                <a:buNone/>
              </a:pPr>
              <a:r>
                <a:rPr lang="zh-CN" altLang="en-US" sz="2000">
                  <a:solidFill>
                    <a:srgbClr val="FF0000"/>
                  </a:solidFill>
                  <a:latin typeface="Times New Roman" pitchFamily="18" charset="0"/>
                </a:rPr>
                <a:t>    </a:t>
              </a:r>
              <a:r>
                <a:rPr lang="en-US" altLang="zh-CN" sz="2000">
                  <a:solidFill>
                    <a:srgbClr val="FF0000"/>
                  </a:solidFill>
                  <a:latin typeface="Times New Roman" pitchFamily="18" charset="0"/>
                </a:rPr>
                <a:t>1</a:t>
              </a:r>
              <a:r>
                <a:rPr lang="zh-CN" altLang="en-US" sz="2000">
                  <a:solidFill>
                    <a:srgbClr val="FF0000"/>
                  </a:solidFill>
                  <a:latin typeface="Times New Roman" pitchFamily="18" charset="0"/>
                </a:rPr>
                <a:t>至</a:t>
              </a:r>
              <a:r>
                <a:rPr lang="en-US" altLang="zh-CN" sz="2000">
                  <a:solidFill>
                    <a:srgbClr val="FF0000"/>
                  </a:solidFill>
                  <a:latin typeface="Times New Roman" pitchFamily="18" charset="0"/>
                </a:rPr>
                <a:t>5</a:t>
              </a:r>
              <a:r>
                <a:rPr lang="zh-CN" altLang="en-US" sz="2000">
                  <a:solidFill>
                    <a:srgbClr val="FF0000"/>
                  </a:solidFill>
                  <a:latin typeface="Times New Roman" pitchFamily="18" charset="0"/>
                </a:rPr>
                <a:t>章</a:t>
              </a:r>
            </a:p>
          </p:txBody>
        </p:sp>
        <p:sp>
          <p:nvSpPr>
            <p:cNvPr id="11282" name="Line 55"/>
            <p:cNvSpPr>
              <a:spLocks noChangeShapeType="1"/>
            </p:cNvSpPr>
            <p:nvPr/>
          </p:nvSpPr>
          <p:spPr bwMode="auto">
            <a:xfrm flipH="1">
              <a:off x="1621" y="609"/>
              <a:ext cx="337" cy="28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3" name="Line 56"/>
            <p:cNvSpPr>
              <a:spLocks noChangeShapeType="1"/>
            </p:cNvSpPr>
            <p:nvPr/>
          </p:nvSpPr>
          <p:spPr bwMode="auto">
            <a:xfrm flipV="1">
              <a:off x="1613" y="782"/>
              <a:ext cx="0" cy="526"/>
            </a:xfrm>
            <a:prstGeom prst="line">
              <a:avLst/>
            </a:prstGeom>
            <a:noFill/>
            <a:ln w="952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4" name="Line 57"/>
            <p:cNvSpPr>
              <a:spLocks noChangeShapeType="1"/>
            </p:cNvSpPr>
            <p:nvPr/>
          </p:nvSpPr>
          <p:spPr bwMode="auto">
            <a:xfrm>
              <a:off x="1004" y="1300"/>
              <a:ext cx="609" cy="8"/>
            </a:xfrm>
            <a:prstGeom prst="line">
              <a:avLst/>
            </a:prstGeom>
            <a:noFill/>
            <a:ln w="952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5" name="Line 58"/>
            <p:cNvSpPr>
              <a:spLocks noChangeShapeType="1"/>
            </p:cNvSpPr>
            <p:nvPr/>
          </p:nvSpPr>
          <p:spPr bwMode="auto">
            <a:xfrm flipV="1">
              <a:off x="1004" y="1308"/>
              <a:ext cx="0" cy="313"/>
            </a:xfrm>
            <a:prstGeom prst="line">
              <a:avLst/>
            </a:prstGeom>
            <a:noFill/>
            <a:ln w="952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6" name="Line 59"/>
            <p:cNvSpPr>
              <a:spLocks noChangeShapeType="1"/>
            </p:cNvSpPr>
            <p:nvPr/>
          </p:nvSpPr>
          <p:spPr bwMode="auto">
            <a:xfrm>
              <a:off x="313" y="1613"/>
              <a:ext cx="691" cy="8"/>
            </a:xfrm>
            <a:prstGeom prst="line">
              <a:avLst/>
            </a:prstGeom>
            <a:noFill/>
            <a:ln w="952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7" name="Line 60"/>
            <p:cNvSpPr>
              <a:spLocks noChangeShapeType="1"/>
            </p:cNvSpPr>
            <p:nvPr/>
          </p:nvSpPr>
          <p:spPr bwMode="auto">
            <a:xfrm>
              <a:off x="304" y="765"/>
              <a:ext cx="9" cy="856"/>
            </a:xfrm>
            <a:prstGeom prst="line">
              <a:avLst/>
            </a:prstGeom>
            <a:noFill/>
            <a:ln w="952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8" name="Line 61"/>
            <p:cNvSpPr>
              <a:spLocks noChangeShapeType="1"/>
            </p:cNvSpPr>
            <p:nvPr/>
          </p:nvSpPr>
          <p:spPr bwMode="auto">
            <a:xfrm flipH="1" flipV="1">
              <a:off x="304" y="765"/>
              <a:ext cx="1309" cy="17"/>
            </a:xfrm>
            <a:prstGeom prst="line">
              <a:avLst/>
            </a:prstGeom>
            <a:noFill/>
            <a:ln w="952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6" name="组合 15"/>
          <p:cNvGrpSpPr>
            <a:grpSpLocks/>
          </p:cNvGrpSpPr>
          <p:nvPr/>
        </p:nvGrpSpPr>
        <p:grpSpPr bwMode="auto">
          <a:xfrm>
            <a:off x="1033463" y="1922463"/>
            <a:ext cx="6092825" cy="2406650"/>
            <a:chOff x="1032669" y="1922950"/>
            <a:chExt cx="6094412" cy="2406162"/>
          </a:xfrm>
        </p:grpSpPr>
        <p:sp>
          <p:nvSpPr>
            <p:cNvPr id="11274" name="圆角矩形 1"/>
            <p:cNvSpPr>
              <a:spLocks noChangeArrowheads="1"/>
            </p:cNvSpPr>
            <p:nvPr/>
          </p:nvSpPr>
          <p:spPr bwMode="auto">
            <a:xfrm>
              <a:off x="1032669" y="2938463"/>
              <a:ext cx="1012031" cy="1390649"/>
            </a:xfrm>
            <a:prstGeom prst="roundRect">
              <a:avLst>
                <a:gd name="adj" fmla="val 16667"/>
              </a:avLst>
            </a:prstGeom>
            <a:solidFill>
              <a:schemeClr val="accent1">
                <a:alpha val="0"/>
              </a:schemeClr>
            </a:solidFill>
            <a:ln w="19050" algn="ctr">
              <a:solidFill>
                <a:srgbClr val="00B050"/>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1275" name="圆角矩形 2"/>
            <p:cNvSpPr>
              <a:spLocks noChangeArrowheads="1"/>
            </p:cNvSpPr>
            <p:nvPr/>
          </p:nvSpPr>
          <p:spPr bwMode="auto">
            <a:xfrm>
              <a:off x="5017477" y="1922950"/>
              <a:ext cx="2109604" cy="515571"/>
            </a:xfrm>
            <a:prstGeom prst="roundRect">
              <a:avLst>
                <a:gd name="adj" fmla="val 16667"/>
              </a:avLst>
            </a:prstGeom>
            <a:solidFill>
              <a:schemeClr val="accent1">
                <a:alpha val="0"/>
              </a:schemeClr>
            </a:solidFill>
            <a:ln w="19050" algn="ctr">
              <a:solidFill>
                <a:srgbClr val="00B050"/>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1276" name="圆角矩形 3"/>
            <p:cNvSpPr>
              <a:spLocks noChangeArrowheads="1"/>
            </p:cNvSpPr>
            <p:nvPr/>
          </p:nvSpPr>
          <p:spPr bwMode="auto">
            <a:xfrm>
              <a:off x="1676400" y="2128838"/>
              <a:ext cx="871538" cy="484187"/>
            </a:xfrm>
            <a:prstGeom prst="roundRect">
              <a:avLst>
                <a:gd name="adj" fmla="val 16667"/>
              </a:avLst>
            </a:prstGeom>
            <a:noFill/>
            <a:ln w="1905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cxnSp>
          <p:nvCxnSpPr>
            <p:cNvPr id="11277" name="直接箭头连接符 5"/>
            <p:cNvCxnSpPr>
              <a:cxnSpLocks noChangeShapeType="1"/>
              <a:endCxn id="11276" idx="3"/>
            </p:cNvCxnSpPr>
            <p:nvPr/>
          </p:nvCxnSpPr>
          <p:spPr bwMode="auto">
            <a:xfrm flipH="1" flipV="1">
              <a:off x="2547938" y="2370932"/>
              <a:ext cx="581024" cy="127397"/>
            </a:xfrm>
            <a:prstGeom prst="straightConnector1">
              <a:avLst/>
            </a:prstGeom>
            <a:noFill/>
            <a:ln w="9525" algn="ctr">
              <a:solidFill>
                <a:srgbClr val="00B05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8" name="直接箭头连接符 29"/>
            <p:cNvCxnSpPr>
              <a:cxnSpLocks noChangeShapeType="1"/>
            </p:cNvCxnSpPr>
            <p:nvPr/>
          </p:nvCxnSpPr>
          <p:spPr bwMode="auto">
            <a:xfrm flipV="1">
              <a:off x="4478215" y="2180737"/>
              <a:ext cx="539262" cy="317592"/>
            </a:xfrm>
            <a:prstGeom prst="straightConnector1">
              <a:avLst/>
            </a:prstGeom>
            <a:noFill/>
            <a:ln w="9525" algn="ctr">
              <a:solidFill>
                <a:srgbClr val="00B05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9" name="直接箭头连接符 32"/>
            <p:cNvCxnSpPr>
              <a:cxnSpLocks noChangeShapeType="1"/>
            </p:cNvCxnSpPr>
            <p:nvPr/>
          </p:nvCxnSpPr>
          <p:spPr bwMode="auto">
            <a:xfrm flipH="1">
              <a:off x="1852246" y="2625726"/>
              <a:ext cx="1276717" cy="312737"/>
            </a:xfrm>
            <a:prstGeom prst="straightConnector1">
              <a:avLst/>
            </a:prstGeom>
            <a:noFill/>
            <a:ln w="9525" algn="ctr">
              <a:solidFill>
                <a:srgbClr val="00B05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80" name="Text Box 54"/>
            <p:cNvSpPr txBox="1">
              <a:spLocks noChangeArrowheads="1"/>
            </p:cNvSpPr>
            <p:nvPr/>
          </p:nvSpPr>
          <p:spPr bwMode="auto">
            <a:xfrm>
              <a:off x="3044447" y="2191576"/>
              <a:ext cx="1657350" cy="1015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000">
                  <a:solidFill>
                    <a:srgbClr val="00B050"/>
                  </a:solidFill>
                  <a:latin typeface="Times New Roman" pitchFamily="18" charset="0"/>
                </a:rPr>
                <a:t>下学期内容</a:t>
              </a:r>
              <a:endParaRPr lang="en-US" altLang="zh-CN" sz="2000">
                <a:solidFill>
                  <a:srgbClr val="00B050"/>
                </a:solidFill>
                <a:latin typeface="Times New Roman" pitchFamily="18" charset="0"/>
              </a:endParaRPr>
            </a:p>
            <a:p>
              <a:pPr eaLnBrk="1" hangingPunct="1">
                <a:spcBef>
                  <a:spcPct val="0"/>
                </a:spcBef>
                <a:buClrTx/>
                <a:buSzTx/>
                <a:buFontTx/>
                <a:buNone/>
              </a:pPr>
              <a:r>
                <a:rPr lang="en-US" altLang="zh-CN" sz="2000">
                  <a:solidFill>
                    <a:srgbClr val="00B050"/>
                  </a:solidFill>
                  <a:latin typeface="Times New Roman" pitchFamily="18" charset="0"/>
                </a:rPr>
                <a:t>  7</a:t>
              </a:r>
              <a:r>
                <a:rPr lang="zh-CN" altLang="en-US" sz="2000">
                  <a:solidFill>
                    <a:srgbClr val="00B050"/>
                  </a:solidFill>
                  <a:latin typeface="Times New Roman" pitchFamily="18" charset="0"/>
                </a:rPr>
                <a:t>、</a:t>
              </a:r>
              <a:r>
                <a:rPr lang="en-US" altLang="zh-CN" sz="2000">
                  <a:solidFill>
                    <a:srgbClr val="00B050"/>
                  </a:solidFill>
                  <a:latin typeface="Times New Roman" pitchFamily="18" charset="0"/>
                </a:rPr>
                <a:t>8</a:t>
              </a:r>
              <a:r>
                <a:rPr lang="zh-CN" altLang="en-US" sz="2000">
                  <a:solidFill>
                    <a:srgbClr val="00B050"/>
                  </a:solidFill>
                  <a:latin typeface="Times New Roman" pitchFamily="18" charset="0"/>
                </a:rPr>
                <a:t>、</a:t>
              </a:r>
              <a:r>
                <a:rPr lang="en-US" altLang="zh-CN" sz="2000">
                  <a:solidFill>
                    <a:srgbClr val="00B050"/>
                  </a:solidFill>
                  <a:latin typeface="Times New Roman" pitchFamily="18" charset="0"/>
                </a:rPr>
                <a:t>12</a:t>
              </a:r>
              <a:r>
                <a:rPr lang="zh-CN" altLang="en-US" sz="2000">
                  <a:solidFill>
                    <a:srgbClr val="00B050"/>
                  </a:solidFill>
                  <a:latin typeface="Times New Roman" pitchFamily="18" charset="0"/>
                </a:rPr>
                <a:t>、</a:t>
              </a:r>
              <a:endParaRPr lang="en-US" altLang="zh-CN" sz="2000">
                <a:solidFill>
                  <a:srgbClr val="00B050"/>
                </a:solidFill>
                <a:latin typeface="Times New Roman" pitchFamily="18" charset="0"/>
              </a:endParaRPr>
            </a:p>
            <a:p>
              <a:pPr eaLnBrk="1" hangingPunct="1">
                <a:spcBef>
                  <a:spcPct val="0"/>
                </a:spcBef>
                <a:buClrTx/>
                <a:buSzTx/>
                <a:buFontTx/>
                <a:buNone/>
              </a:pPr>
              <a:r>
                <a:rPr lang="zh-CN" altLang="en-US" sz="2000">
                  <a:solidFill>
                    <a:srgbClr val="00B050"/>
                  </a:solidFill>
                  <a:latin typeface="Times New Roman" pitchFamily="18" charset="0"/>
                </a:rPr>
                <a:t>   </a:t>
              </a:r>
              <a:r>
                <a:rPr lang="en-US" altLang="zh-CN" sz="2000">
                  <a:solidFill>
                    <a:srgbClr val="00B050"/>
                  </a:solidFill>
                  <a:latin typeface="Times New Roman" pitchFamily="18" charset="0"/>
                </a:rPr>
                <a:t>15</a:t>
              </a:r>
              <a:r>
                <a:rPr lang="zh-CN" altLang="en-US" sz="2000">
                  <a:solidFill>
                    <a:srgbClr val="00B050"/>
                  </a:solidFill>
                  <a:latin typeface="Times New Roman" pitchFamily="18" charset="0"/>
                </a:rPr>
                <a:t>至</a:t>
              </a:r>
              <a:r>
                <a:rPr lang="en-US" altLang="zh-CN" sz="2000">
                  <a:solidFill>
                    <a:srgbClr val="00B050"/>
                  </a:solidFill>
                  <a:latin typeface="Times New Roman" pitchFamily="18" charset="0"/>
                </a:rPr>
                <a:t>17</a:t>
              </a:r>
              <a:r>
                <a:rPr lang="zh-CN" altLang="en-US" sz="2000">
                  <a:solidFill>
                    <a:srgbClr val="00B050"/>
                  </a:solidFill>
                  <a:latin typeface="Times New Roman" pitchFamily="18" charset="0"/>
                </a:rPr>
                <a:t>章</a:t>
              </a:r>
            </a:p>
          </p:txBody>
        </p:sp>
      </p:grpSp>
      <p:grpSp>
        <p:nvGrpSpPr>
          <p:cNvPr id="6" name="组合 5"/>
          <p:cNvGrpSpPr>
            <a:grpSpLocks/>
          </p:cNvGrpSpPr>
          <p:nvPr/>
        </p:nvGrpSpPr>
        <p:grpSpPr bwMode="auto">
          <a:xfrm>
            <a:off x="5178425" y="344488"/>
            <a:ext cx="3751263" cy="1592262"/>
            <a:chOff x="5164134" y="344417"/>
            <a:chExt cx="3751270" cy="1592335"/>
          </a:xfrm>
        </p:grpSpPr>
        <p:sp>
          <p:nvSpPr>
            <p:cNvPr id="11271" name="椭圆 1"/>
            <p:cNvSpPr>
              <a:spLocks noChangeArrowheads="1"/>
            </p:cNvSpPr>
            <p:nvPr/>
          </p:nvSpPr>
          <p:spPr bwMode="auto">
            <a:xfrm>
              <a:off x="5164134" y="1568446"/>
              <a:ext cx="1933578" cy="368306"/>
            </a:xfrm>
            <a:prstGeom prst="ellipse">
              <a:avLst/>
            </a:prstGeom>
            <a:noFill/>
            <a:ln w="9525" algn="ctr">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cxnSp>
          <p:nvCxnSpPr>
            <p:cNvPr id="11272" name="直接箭头连接符 3"/>
            <p:cNvCxnSpPr>
              <a:cxnSpLocks noChangeShapeType="1"/>
            </p:cNvCxnSpPr>
            <p:nvPr/>
          </p:nvCxnSpPr>
          <p:spPr bwMode="auto">
            <a:xfrm flipV="1">
              <a:off x="6972300" y="976311"/>
              <a:ext cx="471488" cy="692150"/>
            </a:xfrm>
            <a:prstGeom prst="straightConnector1">
              <a:avLst/>
            </a:prstGeom>
            <a:noFill/>
            <a:ln w="9525" algn="ctr">
              <a:solidFill>
                <a:srgbClr val="9933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73" name="Text Box 54"/>
            <p:cNvSpPr txBox="1">
              <a:spLocks noChangeArrowheads="1"/>
            </p:cNvSpPr>
            <p:nvPr/>
          </p:nvSpPr>
          <p:spPr bwMode="auto">
            <a:xfrm>
              <a:off x="7440616" y="344417"/>
              <a:ext cx="1474788" cy="707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000">
                  <a:solidFill>
                    <a:srgbClr val="993300"/>
                  </a:solidFill>
                  <a:latin typeface="Times New Roman" pitchFamily="18" charset="0"/>
                </a:rPr>
                <a:t>化工原理</a:t>
              </a:r>
              <a:endParaRPr lang="en-US" altLang="zh-CN" sz="2000">
                <a:solidFill>
                  <a:srgbClr val="993300"/>
                </a:solidFill>
                <a:latin typeface="Times New Roman" pitchFamily="18" charset="0"/>
              </a:endParaRPr>
            </a:p>
            <a:p>
              <a:pPr eaLnBrk="1" hangingPunct="1">
                <a:spcBef>
                  <a:spcPct val="0"/>
                </a:spcBef>
                <a:buClrTx/>
                <a:buSzTx/>
                <a:buFontTx/>
                <a:buNone/>
              </a:pPr>
              <a:r>
                <a:rPr lang="zh-CN" altLang="en-US" sz="2000">
                  <a:solidFill>
                    <a:srgbClr val="993300"/>
                  </a:solidFill>
                  <a:latin typeface="Times New Roman" pitchFamily="18" charset="0"/>
                </a:rPr>
                <a:t>传递原理</a:t>
              </a:r>
            </a:p>
          </p:txBody>
        </p:sp>
      </p:grpSp>
    </p:spTree>
  </p:cSld>
  <p:clrMapOvr>
    <a:masterClrMapping/>
  </p:clrMapOvr>
  <p:transition spd="med" advClick="0">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78178"/>
                                        </p:tgtEl>
                                        <p:attrNameLst>
                                          <p:attrName>style.visibility</p:attrName>
                                        </p:attrNameLst>
                                      </p:cBhvr>
                                      <p:to>
                                        <p:strVal val="visible"/>
                                      </p:to>
                                    </p:set>
                                    <p:animEffect transition="in" filter="checkerboard(across)">
                                      <p:cBhvr>
                                        <p:cTn id="7" dur="500"/>
                                        <p:tgtEl>
                                          <p:spTgt spid="178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78238"/>
                                        </p:tgtEl>
                                        <p:attrNameLst>
                                          <p:attrName>style.visibility</p:attrName>
                                        </p:attrNameLst>
                                      </p:cBhvr>
                                      <p:to>
                                        <p:strVal val="visible"/>
                                      </p:to>
                                    </p:set>
                                    <p:animEffect transition="in" filter="checkerboard(across)">
                                      <p:cBhvr>
                                        <p:cTn id="12" dur="500"/>
                                        <p:tgtEl>
                                          <p:spTgt spid="1782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178254"/>
                                        </p:tgtEl>
                                        <p:attrNameLst>
                                          <p:attrName>style.visibility</p:attrName>
                                        </p:attrNameLst>
                                      </p:cBhvr>
                                      <p:to>
                                        <p:strVal val="visible"/>
                                      </p:to>
                                    </p:set>
                                    <p:animEffect transition="in" filter="checkerboard(across)">
                                      <p:cBhvr>
                                        <p:cTn id="26" dur="500"/>
                                        <p:tgtEl>
                                          <p:spTgt spid="178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704850" y="1714500"/>
            <a:ext cx="7772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indent="857250"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30000"/>
              </a:lnSpc>
              <a:spcBef>
                <a:spcPct val="0"/>
              </a:spcBef>
              <a:buClrTx/>
              <a:buSzTx/>
              <a:buFontTx/>
              <a:buNone/>
            </a:pPr>
            <a:r>
              <a:rPr kumimoji="1" lang="zh-CN" altLang="en-US" dirty="0">
                <a:solidFill>
                  <a:srgbClr val="0000FF"/>
                </a:solidFill>
                <a:latin typeface="黑体" pitchFamily="49" charset="-122"/>
                <a:ea typeface="黑体" pitchFamily="49" charset="-122"/>
              </a:rPr>
              <a:t>平衡规律</a:t>
            </a:r>
            <a:r>
              <a:rPr kumimoji="1" lang="en-US" altLang="zh-CN" dirty="0">
                <a:solidFill>
                  <a:srgbClr val="0000FF"/>
                </a:solidFill>
                <a:latin typeface="Times New Roman" pitchFamily="18" charset="0"/>
                <a:ea typeface="黑体" pitchFamily="49" charset="-122"/>
              </a:rPr>
              <a:t>——</a:t>
            </a:r>
            <a:r>
              <a:rPr kumimoji="1" lang="zh-CN" altLang="en-US" dirty="0">
                <a:latin typeface="黑体" pitchFamily="49" charset="-122"/>
                <a:ea typeface="黑体" pitchFamily="49" charset="-122"/>
              </a:rPr>
              <a:t>当系统由于环境影响从一个平衡态变为另一个平衡态时，能量、体积和各物质的数量变化的规律。</a:t>
            </a:r>
          </a:p>
        </p:txBody>
      </p:sp>
      <p:sp>
        <p:nvSpPr>
          <p:cNvPr id="12291" name="Text Box 3"/>
          <p:cNvSpPr txBox="1">
            <a:spLocks noChangeArrowheads="1"/>
          </p:cNvSpPr>
          <p:nvPr/>
        </p:nvSpPr>
        <p:spPr bwMode="auto">
          <a:xfrm>
            <a:off x="708025" y="876300"/>
            <a:ext cx="8048625"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30000"/>
              </a:lnSpc>
              <a:spcBef>
                <a:spcPct val="0"/>
              </a:spcBef>
              <a:buClrTx/>
              <a:buSzTx/>
              <a:buFontTx/>
              <a:buNone/>
            </a:pPr>
            <a:r>
              <a:rPr kumimoji="1" lang="zh-CN" altLang="en-US">
                <a:solidFill>
                  <a:srgbClr val="FF0000"/>
                </a:solidFill>
                <a:latin typeface="黑体" pitchFamily="49" charset="-122"/>
                <a:ea typeface="黑体" pitchFamily="49" charset="-122"/>
              </a:rPr>
              <a:t>物理化学关于宏观体系的基本规律分两种：</a:t>
            </a:r>
            <a:endParaRPr kumimoji="1" lang="zh-CN" altLang="en-US" sz="2400">
              <a:latin typeface="Times New Roman" pitchFamily="18" charset="0"/>
            </a:endParaRPr>
          </a:p>
        </p:txBody>
      </p:sp>
      <p:sp>
        <p:nvSpPr>
          <p:cNvPr id="28687" name="Text Box 15"/>
          <p:cNvSpPr txBox="1">
            <a:spLocks noChangeArrowheads="1"/>
          </p:cNvSpPr>
          <p:nvPr/>
        </p:nvSpPr>
        <p:spPr bwMode="auto">
          <a:xfrm>
            <a:off x="742950" y="3800475"/>
            <a:ext cx="7924800" cy="246221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dirty="0">
                <a:solidFill>
                  <a:srgbClr val="000000"/>
                </a:solidFill>
                <a:latin typeface="楷体" panose="02010609060101010101" pitchFamily="49" charset="-122"/>
                <a:ea typeface="楷体" panose="02010609060101010101" pitchFamily="49" charset="-122"/>
              </a:rPr>
              <a:t>石墨能不能变成金刚石？</a:t>
            </a:r>
            <a:endParaRPr kumimoji="1" lang="en-US" altLang="zh-CN" sz="2800" dirty="0">
              <a:solidFill>
                <a:srgbClr val="000000"/>
              </a:solidFill>
              <a:latin typeface="楷体" panose="02010609060101010101" pitchFamily="49" charset="-122"/>
              <a:ea typeface="楷体" panose="02010609060101010101" pitchFamily="49" charset="-122"/>
            </a:endParaRPr>
          </a:p>
          <a:p>
            <a:pPr eaLnBrk="1" hangingPunct="1">
              <a:spcBef>
                <a:spcPct val="50000"/>
              </a:spcBef>
              <a:buClrTx/>
              <a:buSzTx/>
              <a:buFontTx/>
              <a:buNone/>
            </a:pPr>
            <a:r>
              <a:rPr kumimoji="1" lang="zh-CN" altLang="en-US" sz="2800" dirty="0">
                <a:solidFill>
                  <a:srgbClr val="000000"/>
                </a:solidFill>
                <a:latin typeface="楷体" panose="02010609060101010101" pitchFamily="49" charset="-122"/>
                <a:ea typeface="楷体" panose="02010609060101010101" pitchFamily="49" charset="-122"/>
              </a:rPr>
              <a:t>热力学计算表明：常温常压下，石墨更稳定，在高温高压下，金刚石更稳定，在高温高压下石墨就能转变为金刚石。热力学计算还表明，通过耦合其他反应，石墨在低压下也能转变为金刚石。</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87"/>
                                        </p:tgtEl>
                                        <p:attrNameLst>
                                          <p:attrName>style.visibility</p:attrName>
                                        </p:attrNameLst>
                                      </p:cBhvr>
                                      <p:to>
                                        <p:strVal val="visible"/>
                                      </p:to>
                                    </p:set>
                                    <p:animEffect transition="in" filter="wipe(left)">
                                      <p:cBhvr>
                                        <p:cTn id="7" dur="500"/>
                                        <p:tgtEl>
                                          <p:spTgt spid="28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7" grpId="0" animBg="1"/>
    </p:bld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7604</TotalTime>
  <Words>993</Words>
  <Application>Microsoft Office PowerPoint</Application>
  <PresentationFormat>全屏显示(4:3)</PresentationFormat>
  <Paragraphs>71</Paragraphs>
  <Slides>15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25" baseType="lpstr">
      <vt:lpstr>黑体</vt:lpstr>
      <vt:lpstr>楷体</vt:lpstr>
      <vt:lpstr>宋体</vt:lpstr>
      <vt:lpstr>Arial</vt:lpstr>
      <vt:lpstr>Symbol</vt:lpstr>
      <vt:lpstr>Times New Roman</vt:lpstr>
      <vt:lpstr>Wingdings</vt:lpstr>
      <vt:lpstr>古瓶荷花</vt:lpstr>
      <vt:lpstr>Equation</vt:lpstr>
      <vt:lpstr>图片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Jun Cai</dc:creator>
  <cp:lastModifiedBy>Jun</cp:lastModifiedBy>
  <cp:revision>600</cp:revision>
  <dcterms:created xsi:type="dcterms:W3CDTF">1998-06-15T09:16:02Z</dcterms:created>
  <dcterms:modified xsi:type="dcterms:W3CDTF">2020-09-15T23:05:00Z</dcterms:modified>
</cp:coreProperties>
</file>