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</p:sldMasterIdLst>
  <p:notesMasterIdLst>
    <p:notesMasterId r:id="rId58"/>
  </p:notesMasterIdLst>
  <p:sldIdLst>
    <p:sldId id="417" r:id="rId2"/>
    <p:sldId id="418" r:id="rId3"/>
    <p:sldId id="419" r:id="rId4"/>
    <p:sldId id="420" r:id="rId5"/>
    <p:sldId id="421" r:id="rId6"/>
    <p:sldId id="422" r:id="rId7"/>
    <p:sldId id="423" r:id="rId8"/>
    <p:sldId id="463" r:id="rId9"/>
    <p:sldId id="464" r:id="rId10"/>
    <p:sldId id="465" r:id="rId11"/>
    <p:sldId id="466" r:id="rId12"/>
    <p:sldId id="467" r:id="rId13"/>
    <p:sldId id="468" r:id="rId14"/>
    <p:sldId id="469" r:id="rId15"/>
    <p:sldId id="470" r:id="rId16"/>
    <p:sldId id="471" r:id="rId17"/>
    <p:sldId id="472" r:id="rId18"/>
    <p:sldId id="424" r:id="rId19"/>
    <p:sldId id="425" r:id="rId20"/>
    <p:sldId id="426" r:id="rId21"/>
    <p:sldId id="427" r:id="rId22"/>
    <p:sldId id="428" r:id="rId23"/>
    <p:sldId id="429" r:id="rId24"/>
    <p:sldId id="430" r:id="rId25"/>
    <p:sldId id="431" r:id="rId26"/>
    <p:sldId id="479" r:id="rId27"/>
    <p:sldId id="480" r:id="rId28"/>
    <p:sldId id="433" r:id="rId29"/>
    <p:sldId id="434" r:id="rId30"/>
    <p:sldId id="481" r:id="rId31"/>
    <p:sldId id="435" r:id="rId32"/>
    <p:sldId id="436" r:id="rId33"/>
    <p:sldId id="437" r:id="rId34"/>
    <p:sldId id="438" r:id="rId35"/>
    <p:sldId id="439" r:id="rId36"/>
    <p:sldId id="440" r:id="rId37"/>
    <p:sldId id="441" r:id="rId38"/>
    <p:sldId id="442" r:id="rId39"/>
    <p:sldId id="443" r:id="rId40"/>
    <p:sldId id="444" r:id="rId41"/>
    <p:sldId id="445" r:id="rId42"/>
    <p:sldId id="476" r:id="rId43"/>
    <p:sldId id="478" r:id="rId44"/>
    <p:sldId id="477" r:id="rId45"/>
    <p:sldId id="446" r:id="rId46"/>
    <p:sldId id="447" r:id="rId47"/>
    <p:sldId id="448" r:id="rId48"/>
    <p:sldId id="449" r:id="rId49"/>
    <p:sldId id="450" r:id="rId50"/>
    <p:sldId id="451" r:id="rId51"/>
    <p:sldId id="454" r:id="rId52"/>
    <p:sldId id="452" r:id="rId53"/>
    <p:sldId id="453" r:id="rId54"/>
    <p:sldId id="455" r:id="rId55"/>
    <p:sldId id="456" r:id="rId56"/>
    <p:sldId id="457" r:id="rId57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0000"/>
    <a:srgbClr val="000000"/>
    <a:srgbClr val="FF5050"/>
    <a:srgbClr val="0000FF"/>
    <a:srgbClr val="993300"/>
    <a:srgbClr val="777777"/>
    <a:srgbClr val="66CC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9" autoAdjust="0"/>
    <p:restoredTop sz="94613" autoAdjust="0"/>
  </p:normalViewPr>
  <p:slideViewPr>
    <p:cSldViewPr snapToGrid="0">
      <p:cViewPr varScale="1">
        <p:scale>
          <a:sx n="84" d="100"/>
          <a:sy n="84" d="100"/>
        </p:scale>
        <p:origin x="-115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37" d="100"/>
          <a:sy n="37" d="100"/>
        </p:scale>
        <p:origin x="-147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image" Target="../media/image29.png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image" Target="../media/image32.png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image" Target="../media/image36.png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image" Target="../media/image38.png"/><Relationship Id="rId1" Type="http://schemas.openxmlformats.org/officeDocument/2006/relationships/image" Target="../media/image37.png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image" Target="../media/image40.png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image" Target="../media/image38.png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png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png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png"/></Relationships>
</file>

<file path=ppt/drawings/_rels/vmlDrawing20.vml.rels><?xml version="1.0" encoding="UTF-8" standalone="yes"?>
<Relationships xmlns="http://schemas.openxmlformats.org/package/2006/relationships"><Relationship Id="rId8" Type="http://schemas.openxmlformats.org/officeDocument/2006/relationships/image" Target="../media/image55.wmf"/><Relationship Id="rId13" Type="http://schemas.openxmlformats.org/officeDocument/2006/relationships/image" Target="../media/image60.wmf"/><Relationship Id="rId18" Type="http://schemas.openxmlformats.org/officeDocument/2006/relationships/image" Target="../media/image65.wmf"/><Relationship Id="rId3" Type="http://schemas.openxmlformats.org/officeDocument/2006/relationships/image" Target="../media/image50.wmf"/><Relationship Id="rId21" Type="http://schemas.openxmlformats.org/officeDocument/2006/relationships/image" Target="../media/image68.wmf"/><Relationship Id="rId7" Type="http://schemas.openxmlformats.org/officeDocument/2006/relationships/image" Target="../media/image54.wmf"/><Relationship Id="rId12" Type="http://schemas.openxmlformats.org/officeDocument/2006/relationships/image" Target="../media/image59.wmf"/><Relationship Id="rId17" Type="http://schemas.openxmlformats.org/officeDocument/2006/relationships/image" Target="../media/image64.wmf"/><Relationship Id="rId2" Type="http://schemas.openxmlformats.org/officeDocument/2006/relationships/image" Target="../media/image49.wmf"/><Relationship Id="rId16" Type="http://schemas.openxmlformats.org/officeDocument/2006/relationships/image" Target="../media/image63.wmf"/><Relationship Id="rId20" Type="http://schemas.openxmlformats.org/officeDocument/2006/relationships/image" Target="../media/image67.png"/><Relationship Id="rId1" Type="http://schemas.openxmlformats.org/officeDocument/2006/relationships/image" Target="../media/image48.png"/><Relationship Id="rId6" Type="http://schemas.openxmlformats.org/officeDocument/2006/relationships/image" Target="../media/image53.wmf"/><Relationship Id="rId11" Type="http://schemas.openxmlformats.org/officeDocument/2006/relationships/image" Target="../media/image58.wmf"/><Relationship Id="rId5" Type="http://schemas.openxmlformats.org/officeDocument/2006/relationships/image" Target="../media/image52.wmf"/><Relationship Id="rId15" Type="http://schemas.openxmlformats.org/officeDocument/2006/relationships/image" Target="../media/image62.wmf"/><Relationship Id="rId10" Type="http://schemas.openxmlformats.org/officeDocument/2006/relationships/image" Target="../media/image57.wmf"/><Relationship Id="rId19" Type="http://schemas.openxmlformats.org/officeDocument/2006/relationships/image" Target="../media/image66.wmf"/><Relationship Id="rId4" Type="http://schemas.openxmlformats.org/officeDocument/2006/relationships/image" Target="../media/image51.wmf"/><Relationship Id="rId9" Type="http://schemas.openxmlformats.org/officeDocument/2006/relationships/image" Target="../media/image56.wmf"/><Relationship Id="rId14" Type="http://schemas.openxmlformats.org/officeDocument/2006/relationships/image" Target="../media/image61.wmf"/></Relationships>
</file>

<file path=ppt/drawings/_rels/vmlDrawing21.vml.rels><?xml version="1.0" encoding="UTF-8" standalone="yes"?>
<Relationships xmlns="http://schemas.openxmlformats.org/package/2006/relationships"><Relationship Id="rId8" Type="http://schemas.openxmlformats.org/officeDocument/2006/relationships/image" Target="../media/image55.wmf"/><Relationship Id="rId13" Type="http://schemas.openxmlformats.org/officeDocument/2006/relationships/image" Target="../media/image60.wmf"/><Relationship Id="rId18" Type="http://schemas.openxmlformats.org/officeDocument/2006/relationships/image" Target="../media/image65.wmf"/><Relationship Id="rId3" Type="http://schemas.openxmlformats.org/officeDocument/2006/relationships/image" Target="../media/image50.wmf"/><Relationship Id="rId21" Type="http://schemas.openxmlformats.org/officeDocument/2006/relationships/image" Target="../media/image70.wmf"/><Relationship Id="rId7" Type="http://schemas.openxmlformats.org/officeDocument/2006/relationships/image" Target="../media/image54.wmf"/><Relationship Id="rId12" Type="http://schemas.openxmlformats.org/officeDocument/2006/relationships/image" Target="../media/image59.wmf"/><Relationship Id="rId17" Type="http://schemas.openxmlformats.org/officeDocument/2006/relationships/image" Target="../media/image64.wmf"/><Relationship Id="rId2" Type="http://schemas.openxmlformats.org/officeDocument/2006/relationships/image" Target="../media/image49.wmf"/><Relationship Id="rId16" Type="http://schemas.openxmlformats.org/officeDocument/2006/relationships/image" Target="../media/image63.wmf"/><Relationship Id="rId20" Type="http://schemas.openxmlformats.org/officeDocument/2006/relationships/image" Target="../media/image69.png"/><Relationship Id="rId1" Type="http://schemas.openxmlformats.org/officeDocument/2006/relationships/image" Target="../media/image48.png"/><Relationship Id="rId6" Type="http://schemas.openxmlformats.org/officeDocument/2006/relationships/image" Target="../media/image53.wmf"/><Relationship Id="rId11" Type="http://schemas.openxmlformats.org/officeDocument/2006/relationships/image" Target="../media/image58.wmf"/><Relationship Id="rId5" Type="http://schemas.openxmlformats.org/officeDocument/2006/relationships/image" Target="../media/image52.wmf"/><Relationship Id="rId15" Type="http://schemas.openxmlformats.org/officeDocument/2006/relationships/image" Target="../media/image62.wmf"/><Relationship Id="rId10" Type="http://schemas.openxmlformats.org/officeDocument/2006/relationships/image" Target="../media/image57.wmf"/><Relationship Id="rId19" Type="http://schemas.openxmlformats.org/officeDocument/2006/relationships/image" Target="../media/image66.wmf"/><Relationship Id="rId4" Type="http://schemas.openxmlformats.org/officeDocument/2006/relationships/image" Target="../media/image51.wmf"/><Relationship Id="rId9" Type="http://schemas.openxmlformats.org/officeDocument/2006/relationships/image" Target="../media/image56.wmf"/><Relationship Id="rId14" Type="http://schemas.openxmlformats.org/officeDocument/2006/relationships/image" Target="../media/image61.wmf"/></Relationships>
</file>

<file path=ppt/drawings/_rels/vmlDrawing22.vml.rels><?xml version="1.0" encoding="UTF-8" standalone="yes"?>
<Relationships xmlns="http://schemas.openxmlformats.org/package/2006/relationships"><Relationship Id="rId8" Type="http://schemas.openxmlformats.org/officeDocument/2006/relationships/image" Target="../media/image55.wmf"/><Relationship Id="rId13" Type="http://schemas.openxmlformats.org/officeDocument/2006/relationships/image" Target="../media/image60.wmf"/><Relationship Id="rId18" Type="http://schemas.openxmlformats.org/officeDocument/2006/relationships/image" Target="../media/image65.wmf"/><Relationship Id="rId3" Type="http://schemas.openxmlformats.org/officeDocument/2006/relationships/image" Target="../media/image50.wmf"/><Relationship Id="rId21" Type="http://schemas.openxmlformats.org/officeDocument/2006/relationships/image" Target="../media/image72.wmf"/><Relationship Id="rId7" Type="http://schemas.openxmlformats.org/officeDocument/2006/relationships/image" Target="../media/image54.wmf"/><Relationship Id="rId12" Type="http://schemas.openxmlformats.org/officeDocument/2006/relationships/image" Target="../media/image59.wmf"/><Relationship Id="rId17" Type="http://schemas.openxmlformats.org/officeDocument/2006/relationships/image" Target="../media/image64.wmf"/><Relationship Id="rId2" Type="http://schemas.openxmlformats.org/officeDocument/2006/relationships/image" Target="../media/image49.wmf"/><Relationship Id="rId16" Type="http://schemas.openxmlformats.org/officeDocument/2006/relationships/image" Target="../media/image63.wmf"/><Relationship Id="rId20" Type="http://schemas.openxmlformats.org/officeDocument/2006/relationships/image" Target="../media/image71.png"/><Relationship Id="rId1" Type="http://schemas.openxmlformats.org/officeDocument/2006/relationships/image" Target="../media/image48.png"/><Relationship Id="rId6" Type="http://schemas.openxmlformats.org/officeDocument/2006/relationships/image" Target="../media/image53.wmf"/><Relationship Id="rId11" Type="http://schemas.openxmlformats.org/officeDocument/2006/relationships/image" Target="../media/image58.wmf"/><Relationship Id="rId5" Type="http://schemas.openxmlformats.org/officeDocument/2006/relationships/image" Target="../media/image52.wmf"/><Relationship Id="rId15" Type="http://schemas.openxmlformats.org/officeDocument/2006/relationships/image" Target="../media/image62.wmf"/><Relationship Id="rId10" Type="http://schemas.openxmlformats.org/officeDocument/2006/relationships/image" Target="../media/image57.wmf"/><Relationship Id="rId19" Type="http://schemas.openxmlformats.org/officeDocument/2006/relationships/image" Target="../media/image66.wmf"/><Relationship Id="rId4" Type="http://schemas.openxmlformats.org/officeDocument/2006/relationships/image" Target="../media/image51.wmf"/><Relationship Id="rId9" Type="http://schemas.openxmlformats.org/officeDocument/2006/relationships/image" Target="../media/image56.wmf"/><Relationship Id="rId14" Type="http://schemas.openxmlformats.org/officeDocument/2006/relationships/image" Target="../media/image61.wmf"/></Relationships>
</file>

<file path=ppt/drawings/_rels/vmlDrawing23.vml.rels><?xml version="1.0" encoding="UTF-8" standalone="yes"?>
<Relationships xmlns="http://schemas.openxmlformats.org/package/2006/relationships"><Relationship Id="rId8" Type="http://schemas.openxmlformats.org/officeDocument/2006/relationships/image" Target="../media/image55.wmf"/><Relationship Id="rId13" Type="http://schemas.openxmlformats.org/officeDocument/2006/relationships/image" Target="../media/image60.wmf"/><Relationship Id="rId18" Type="http://schemas.openxmlformats.org/officeDocument/2006/relationships/image" Target="../media/image65.wmf"/><Relationship Id="rId3" Type="http://schemas.openxmlformats.org/officeDocument/2006/relationships/image" Target="../media/image50.wmf"/><Relationship Id="rId21" Type="http://schemas.openxmlformats.org/officeDocument/2006/relationships/image" Target="../media/image74.wmf"/><Relationship Id="rId7" Type="http://schemas.openxmlformats.org/officeDocument/2006/relationships/image" Target="../media/image54.wmf"/><Relationship Id="rId12" Type="http://schemas.openxmlformats.org/officeDocument/2006/relationships/image" Target="../media/image59.wmf"/><Relationship Id="rId17" Type="http://schemas.openxmlformats.org/officeDocument/2006/relationships/image" Target="../media/image64.wmf"/><Relationship Id="rId2" Type="http://schemas.openxmlformats.org/officeDocument/2006/relationships/image" Target="../media/image49.wmf"/><Relationship Id="rId16" Type="http://schemas.openxmlformats.org/officeDocument/2006/relationships/image" Target="../media/image63.wmf"/><Relationship Id="rId20" Type="http://schemas.openxmlformats.org/officeDocument/2006/relationships/image" Target="../media/image73.png"/><Relationship Id="rId1" Type="http://schemas.openxmlformats.org/officeDocument/2006/relationships/image" Target="../media/image48.png"/><Relationship Id="rId6" Type="http://schemas.openxmlformats.org/officeDocument/2006/relationships/image" Target="../media/image53.wmf"/><Relationship Id="rId11" Type="http://schemas.openxmlformats.org/officeDocument/2006/relationships/image" Target="../media/image58.wmf"/><Relationship Id="rId5" Type="http://schemas.openxmlformats.org/officeDocument/2006/relationships/image" Target="../media/image52.wmf"/><Relationship Id="rId15" Type="http://schemas.openxmlformats.org/officeDocument/2006/relationships/image" Target="../media/image62.wmf"/><Relationship Id="rId10" Type="http://schemas.openxmlformats.org/officeDocument/2006/relationships/image" Target="../media/image57.wmf"/><Relationship Id="rId19" Type="http://schemas.openxmlformats.org/officeDocument/2006/relationships/image" Target="../media/image66.wmf"/><Relationship Id="rId4" Type="http://schemas.openxmlformats.org/officeDocument/2006/relationships/image" Target="../media/image51.wmf"/><Relationship Id="rId9" Type="http://schemas.openxmlformats.org/officeDocument/2006/relationships/image" Target="../media/image56.wmf"/><Relationship Id="rId14" Type="http://schemas.openxmlformats.org/officeDocument/2006/relationships/image" Target="../media/image61.w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5.wmf"/></Relationships>
</file>

<file path=ppt/drawings/_rels/vmlDrawing25.vml.rels><?xml version="1.0" encoding="UTF-8" standalone="yes"?>
<Relationships xmlns="http://schemas.openxmlformats.org/package/2006/relationships"><Relationship Id="rId2" Type="http://schemas.openxmlformats.org/officeDocument/2006/relationships/image" Target="../media/image76.wmf"/><Relationship Id="rId1" Type="http://schemas.openxmlformats.org/officeDocument/2006/relationships/image" Target="../media/image75.wmf"/></Relationships>
</file>

<file path=ppt/drawings/_rels/vmlDrawing26.vml.rels><?xml version="1.0" encoding="UTF-8" standalone="yes"?>
<Relationships xmlns="http://schemas.openxmlformats.org/package/2006/relationships"><Relationship Id="rId8" Type="http://schemas.openxmlformats.org/officeDocument/2006/relationships/image" Target="../media/image82.wmf"/><Relationship Id="rId13" Type="http://schemas.openxmlformats.org/officeDocument/2006/relationships/image" Target="../media/image65.wmf"/><Relationship Id="rId3" Type="http://schemas.openxmlformats.org/officeDocument/2006/relationships/image" Target="../media/image78.wmf"/><Relationship Id="rId7" Type="http://schemas.openxmlformats.org/officeDocument/2006/relationships/image" Target="../media/image59.wmf"/><Relationship Id="rId12" Type="http://schemas.openxmlformats.org/officeDocument/2006/relationships/image" Target="../media/image84.wmf"/><Relationship Id="rId17" Type="http://schemas.openxmlformats.org/officeDocument/2006/relationships/image" Target="../media/image88.wmf"/><Relationship Id="rId2" Type="http://schemas.openxmlformats.org/officeDocument/2006/relationships/image" Target="../media/image51.wmf"/><Relationship Id="rId16" Type="http://schemas.openxmlformats.org/officeDocument/2006/relationships/image" Target="../media/image87.wmf"/><Relationship Id="rId1" Type="http://schemas.openxmlformats.org/officeDocument/2006/relationships/image" Target="../media/image77.png"/><Relationship Id="rId6" Type="http://schemas.openxmlformats.org/officeDocument/2006/relationships/image" Target="../media/image81.wmf"/><Relationship Id="rId11" Type="http://schemas.openxmlformats.org/officeDocument/2006/relationships/image" Target="../media/image83.wmf"/><Relationship Id="rId5" Type="http://schemas.openxmlformats.org/officeDocument/2006/relationships/image" Target="../media/image80.wmf"/><Relationship Id="rId15" Type="http://schemas.openxmlformats.org/officeDocument/2006/relationships/image" Target="../media/image86.wmf"/><Relationship Id="rId10" Type="http://schemas.openxmlformats.org/officeDocument/2006/relationships/image" Target="../media/image64.wmf"/><Relationship Id="rId4" Type="http://schemas.openxmlformats.org/officeDocument/2006/relationships/image" Target="../media/image79.wmf"/><Relationship Id="rId9" Type="http://schemas.openxmlformats.org/officeDocument/2006/relationships/image" Target="../media/image62.wmf"/><Relationship Id="rId14" Type="http://schemas.openxmlformats.org/officeDocument/2006/relationships/image" Target="../media/image85.wmf"/></Relationships>
</file>

<file path=ppt/drawings/_rels/vmlDrawing27.vml.rels><?xml version="1.0" encoding="UTF-8" standalone="yes"?>
<Relationships xmlns="http://schemas.openxmlformats.org/package/2006/relationships"><Relationship Id="rId2" Type="http://schemas.openxmlformats.org/officeDocument/2006/relationships/image" Target="../media/image92.wmf"/><Relationship Id="rId1" Type="http://schemas.openxmlformats.org/officeDocument/2006/relationships/image" Target="../media/image91.wmf"/></Relationships>
</file>

<file path=ppt/drawings/_rels/vmlDrawing28.vml.rels><?xml version="1.0" encoding="UTF-8" standalone="yes"?>
<Relationships xmlns="http://schemas.openxmlformats.org/package/2006/relationships"><Relationship Id="rId2" Type="http://schemas.openxmlformats.org/officeDocument/2006/relationships/image" Target="../media/image94.wmf"/><Relationship Id="rId1" Type="http://schemas.openxmlformats.org/officeDocument/2006/relationships/image" Target="../media/image93.wmf"/></Relationships>
</file>

<file path=ppt/drawings/_rels/vmlDrawing29.vml.rels><?xml version="1.0" encoding="UTF-8" standalone="yes"?>
<Relationships xmlns="http://schemas.openxmlformats.org/package/2006/relationships"><Relationship Id="rId2" Type="http://schemas.openxmlformats.org/officeDocument/2006/relationships/image" Target="../media/image96.wmf"/><Relationship Id="rId1" Type="http://schemas.openxmlformats.org/officeDocument/2006/relationships/image" Target="../media/image95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png"/></Relationships>
</file>

<file path=ppt/drawings/_rels/vmlDrawing3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wmf"/><Relationship Id="rId3" Type="http://schemas.openxmlformats.org/officeDocument/2006/relationships/image" Target="../media/image100.wmf"/><Relationship Id="rId7" Type="http://schemas.openxmlformats.org/officeDocument/2006/relationships/image" Target="../media/image104.wmf"/><Relationship Id="rId2" Type="http://schemas.openxmlformats.org/officeDocument/2006/relationships/image" Target="../media/image99.wmf"/><Relationship Id="rId1" Type="http://schemas.openxmlformats.org/officeDocument/2006/relationships/image" Target="../media/image98.wmf"/><Relationship Id="rId6" Type="http://schemas.openxmlformats.org/officeDocument/2006/relationships/image" Target="../media/image103.wmf"/><Relationship Id="rId5" Type="http://schemas.openxmlformats.org/officeDocument/2006/relationships/image" Target="../media/image102.wmf"/><Relationship Id="rId4" Type="http://schemas.openxmlformats.org/officeDocument/2006/relationships/image" Target="../media/image101.wmf"/><Relationship Id="rId9" Type="http://schemas.openxmlformats.org/officeDocument/2006/relationships/image" Target="../media/image106.wmf"/></Relationships>
</file>

<file path=ppt/drawings/_rels/vmlDrawing3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1.wmf"/><Relationship Id="rId1" Type="http://schemas.openxmlformats.org/officeDocument/2006/relationships/image" Target="../media/image110.wmf"/></Relationships>
</file>

<file path=ppt/drawings/_rels/vmlDrawing3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wmf"/><Relationship Id="rId1" Type="http://schemas.openxmlformats.org/officeDocument/2006/relationships/image" Target="../media/image111.wmf"/></Relationships>
</file>

<file path=ppt/drawings/_rels/vmlDrawing3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wmf"/><Relationship Id="rId2" Type="http://schemas.openxmlformats.org/officeDocument/2006/relationships/image" Target="../media/image110.wmf"/><Relationship Id="rId1" Type="http://schemas.openxmlformats.org/officeDocument/2006/relationships/image" Target="../media/image112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5" Type="http://schemas.openxmlformats.org/officeDocument/2006/relationships/image" Target="../media/image18.wmf"/><Relationship Id="rId4" Type="http://schemas.openxmlformats.org/officeDocument/2006/relationships/image" Target="../media/image17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24.wmf"/><Relationship Id="rId1" Type="http://schemas.openxmlformats.org/officeDocument/2006/relationships/image" Target="../media/image23.png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24.wmf"/><Relationship Id="rId1" Type="http://schemas.openxmlformats.org/officeDocument/2006/relationships/image" Target="../media/image25.png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0420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57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757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57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 b="0"/>
            </a:lvl1pPr>
          </a:lstStyle>
          <a:p>
            <a:pPr>
              <a:defRPr/>
            </a:pPr>
            <a:fld id="{27B9DB88-C565-4565-91B0-CE99950DA3A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1244569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EBD4766D-AC63-4A78-9698-9AAC9C6605E3}" type="slidenum">
              <a:rPr lang="en-US" altLang="zh-CN" smtClean="0"/>
              <a:pPr eaLnBrk="1" hangingPunct="1">
                <a:spcBef>
                  <a:spcPct val="0"/>
                </a:spcBef>
              </a:pPr>
              <a:t>20</a:t>
            </a:fld>
            <a:endParaRPr lang="en-US" altLang="zh-CN" smtClean="0"/>
          </a:p>
        </p:txBody>
      </p:sp>
      <p:sp>
        <p:nvSpPr>
          <p:cNvPr id="6144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246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5103948C-503A-4AD4-88A1-A856014982C8}" type="slidenum">
              <a:rPr lang="en-US" altLang="zh-CN" smtClean="0"/>
              <a:pPr eaLnBrk="1" hangingPunct="1">
                <a:spcBef>
                  <a:spcPct val="0"/>
                </a:spcBef>
              </a:pPr>
              <a:t>35</a:t>
            </a:fld>
            <a:endParaRPr lang="en-US" altLang="zh-CN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3962400" y="1066800"/>
            <a:ext cx="4648200" cy="19812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222211" name="Rectangle 3"/>
          <p:cNvSpPr>
            <a:spLocks noGrp="1" noRot="1" noChangeArrowheads="1"/>
          </p:cNvSpPr>
          <p:nvPr>
            <p:ph type="subTitle" idx="1"/>
          </p:nvPr>
        </p:nvSpPr>
        <p:spPr>
          <a:xfrm>
            <a:off x="3962400" y="3657600"/>
            <a:ext cx="4572000" cy="16764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301625" y="6076950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076950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076950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4D9F62-842D-4D41-80B6-10404EC1C84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78840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1BA2D1-B3AE-4CE9-9432-9682DE89E51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8808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10363" y="685800"/>
            <a:ext cx="2135187" cy="51816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1625" y="685800"/>
            <a:ext cx="6256338" cy="51816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7ACD83-7CDE-4CFF-9C48-09FA4704269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756422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1625" y="685800"/>
            <a:ext cx="854075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04800" y="1981200"/>
            <a:ext cx="4194175" cy="3886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1375" y="1981200"/>
            <a:ext cx="4194175" cy="3886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3E9D94-DEB7-49D2-84D8-A0EBCB69B20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5449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1787BB-BFE2-4040-BBCE-0CBE363E7F4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84272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A85363-CB39-451B-A438-CD91929E988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42106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4800" y="1981200"/>
            <a:ext cx="4194175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1375" y="1981200"/>
            <a:ext cx="4194175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A2A9DC-3428-4BD2-B03C-27CF0A4FE44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03465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7EE235-5129-47B8-B770-31157ADEB10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64423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3AABB3-92B9-4DF7-83FC-795E208FA58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04693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5D8492-AD49-4050-87FF-4C0BA90DFB2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94514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E09982-0BDC-479B-9B0D-341DDC59A45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05692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28A379-9224-49A1-B4BC-168776A1E67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84601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01625" y="685800"/>
            <a:ext cx="85407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04800" y="1981200"/>
            <a:ext cx="854075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2118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1625" y="6019800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2118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019800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2119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019800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latin typeface="+mn-lt"/>
              </a:defRPr>
            </a:lvl1pPr>
          </a:lstStyle>
          <a:p>
            <a:pPr>
              <a:defRPr/>
            </a:pPr>
            <a:fld id="{68BF29F0-9962-4E1B-A1E6-BC021A294DC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9" r:id="rId1"/>
    <p:sldLayoutId id="2147483918" r:id="rId2"/>
    <p:sldLayoutId id="2147483919" r:id="rId3"/>
    <p:sldLayoutId id="2147483920" r:id="rId4"/>
    <p:sldLayoutId id="2147483921" r:id="rId5"/>
    <p:sldLayoutId id="2147483922" r:id="rId6"/>
    <p:sldLayoutId id="2147483923" r:id="rId7"/>
    <p:sldLayoutId id="2147483924" r:id="rId8"/>
    <p:sldLayoutId id="2147483925" r:id="rId9"/>
    <p:sldLayoutId id="2147483926" r:id="rId10"/>
    <p:sldLayoutId id="2147483927" r:id="rId11"/>
    <p:sldLayoutId id="2147483928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Wingdings" pitchFamily="2" charset="2"/>
        <a:buChar char="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v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itchFamily="2" charset="2"/>
        <a:buChar char="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7" Type="http://schemas.openxmlformats.org/officeDocument/2006/relationships/image" Target="../media/image1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8.jpeg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w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13" Type="http://schemas.openxmlformats.org/officeDocument/2006/relationships/oleObject" Target="../embeddings/oleObject13.bin"/><Relationship Id="rId3" Type="http://schemas.openxmlformats.org/officeDocument/2006/relationships/image" Target="../media/image19.jpeg"/><Relationship Id="rId7" Type="http://schemas.openxmlformats.org/officeDocument/2006/relationships/image" Target="../media/image15.wmf"/><Relationship Id="rId12" Type="http://schemas.openxmlformats.org/officeDocument/2006/relationships/oleObject" Target="../embeddings/oleObject1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9.bin"/><Relationship Id="rId11" Type="http://schemas.openxmlformats.org/officeDocument/2006/relationships/image" Target="../media/image17.wmf"/><Relationship Id="rId5" Type="http://schemas.openxmlformats.org/officeDocument/2006/relationships/image" Target="../media/image14.wmf"/><Relationship Id="rId10" Type="http://schemas.openxmlformats.org/officeDocument/2006/relationships/oleObject" Target="../embeddings/oleObject11.bin"/><Relationship Id="rId4" Type="http://schemas.openxmlformats.org/officeDocument/2006/relationships/oleObject" Target="../embeddings/oleObject8.bin"/><Relationship Id="rId9" Type="http://schemas.openxmlformats.org/officeDocument/2006/relationships/image" Target="../media/image16.wmf"/><Relationship Id="rId14" Type="http://schemas.openxmlformats.org/officeDocument/2006/relationships/image" Target="../media/image18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7" Type="http://schemas.openxmlformats.org/officeDocument/2006/relationships/image" Target="../media/image2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5.bin"/><Relationship Id="rId5" Type="http://schemas.openxmlformats.org/officeDocument/2006/relationships/image" Target="../media/image20.wmf"/><Relationship Id="rId4" Type="http://schemas.openxmlformats.org/officeDocument/2006/relationships/oleObject" Target="../embeddings/oleObject14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.bin"/><Relationship Id="rId3" Type="http://schemas.openxmlformats.org/officeDocument/2006/relationships/oleObject" Target="../embeddings/oleObject16.bin"/><Relationship Id="rId7" Type="http://schemas.openxmlformats.org/officeDocument/2006/relationships/image" Target="../media/image2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7.bin"/><Relationship Id="rId5" Type="http://schemas.openxmlformats.org/officeDocument/2006/relationships/image" Target="../media/image22.jpeg"/><Relationship Id="rId4" Type="http://schemas.openxmlformats.org/officeDocument/2006/relationships/image" Target="../media/image23.png"/><Relationship Id="rId9" Type="http://schemas.openxmlformats.org/officeDocument/2006/relationships/image" Target="../media/image20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.bin"/><Relationship Id="rId3" Type="http://schemas.openxmlformats.org/officeDocument/2006/relationships/oleObject" Target="../embeddings/oleObject19.bin"/><Relationship Id="rId7" Type="http://schemas.openxmlformats.org/officeDocument/2006/relationships/image" Target="../media/image2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20.bin"/><Relationship Id="rId5" Type="http://schemas.openxmlformats.org/officeDocument/2006/relationships/image" Target="../media/image22.jpeg"/><Relationship Id="rId4" Type="http://schemas.openxmlformats.org/officeDocument/2006/relationships/image" Target="../media/image25.png"/><Relationship Id="rId9" Type="http://schemas.openxmlformats.org/officeDocument/2006/relationships/image" Target="../media/image20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20.wmf"/><Relationship Id="rId4" Type="http://schemas.openxmlformats.org/officeDocument/2006/relationships/oleObject" Target="../embeddings/oleObject22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8.png"/><Relationship Id="rId5" Type="http://schemas.openxmlformats.org/officeDocument/2006/relationships/oleObject" Target="../embeddings/oleObject24.bin"/><Relationship Id="rId4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7" Type="http://schemas.openxmlformats.org/officeDocument/2006/relationships/image" Target="../media/image3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26.bin"/><Relationship Id="rId5" Type="http://schemas.openxmlformats.org/officeDocument/2006/relationships/image" Target="../media/image31.jpeg"/><Relationship Id="rId4" Type="http://schemas.openxmlformats.org/officeDocument/2006/relationships/image" Target="../media/image29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9.bin"/><Relationship Id="rId3" Type="http://schemas.openxmlformats.org/officeDocument/2006/relationships/oleObject" Target="../embeddings/oleObject27.bin"/><Relationship Id="rId7" Type="http://schemas.openxmlformats.org/officeDocument/2006/relationships/image" Target="../media/image3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28.bin"/><Relationship Id="rId5" Type="http://schemas.openxmlformats.org/officeDocument/2006/relationships/image" Target="../media/image35.jpeg"/><Relationship Id="rId4" Type="http://schemas.openxmlformats.org/officeDocument/2006/relationships/image" Target="../media/image32.png"/><Relationship Id="rId9" Type="http://schemas.openxmlformats.org/officeDocument/2006/relationships/image" Target="../media/image34.w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2.bin"/><Relationship Id="rId3" Type="http://schemas.openxmlformats.org/officeDocument/2006/relationships/oleObject" Target="../embeddings/oleObject30.bin"/><Relationship Id="rId7" Type="http://schemas.openxmlformats.org/officeDocument/2006/relationships/image" Target="../media/image3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31.bin"/><Relationship Id="rId5" Type="http://schemas.openxmlformats.org/officeDocument/2006/relationships/image" Target="../media/image35.jpeg"/><Relationship Id="rId4" Type="http://schemas.openxmlformats.org/officeDocument/2006/relationships/image" Target="../media/image36.png"/><Relationship Id="rId9" Type="http://schemas.openxmlformats.org/officeDocument/2006/relationships/image" Target="../media/image34.wm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5.bin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38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34.bin"/><Relationship Id="rId5" Type="http://schemas.openxmlformats.org/officeDocument/2006/relationships/image" Target="../media/image37.png"/><Relationship Id="rId4" Type="http://schemas.openxmlformats.org/officeDocument/2006/relationships/oleObject" Target="../embeddings/oleObject33.bin"/><Relationship Id="rId9" Type="http://schemas.openxmlformats.org/officeDocument/2006/relationships/image" Target="../media/image39.w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7" Type="http://schemas.openxmlformats.org/officeDocument/2006/relationships/image" Target="../media/image41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37.bin"/><Relationship Id="rId5" Type="http://schemas.openxmlformats.org/officeDocument/2006/relationships/image" Target="../media/image40.png"/><Relationship Id="rId4" Type="http://schemas.openxmlformats.org/officeDocument/2006/relationships/oleObject" Target="../embeddings/oleObject36.bin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0.bin"/><Relationship Id="rId3" Type="http://schemas.openxmlformats.org/officeDocument/2006/relationships/oleObject" Target="../embeddings/oleObject38.bin"/><Relationship Id="rId7" Type="http://schemas.openxmlformats.org/officeDocument/2006/relationships/image" Target="../media/image42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39.bin"/><Relationship Id="rId5" Type="http://schemas.openxmlformats.org/officeDocument/2006/relationships/image" Target="../media/image35.jpeg"/><Relationship Id="rId4" Type="http://schemas.openxmlformats.org/officeDocument/2006/relationships/image" Target="../media/image38.png"/><Relationship Id="rId9" Type="http://schemas.openxmlformats.org/officeDocument/2006/relationships/image" Target="../media/image4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7" Type="http://schemas.openxmlformats.org/officeDocument/2006/relationships/image" Target="../media/image44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41.bin"/><Relationship Id="rId5" Type="http://schemas.openxmlformats.org/officeDocument/2006/relationships/image" Target="../media/image22.jpeg"/><Relationship Id="rId4" Type="http://schemas.openxmlformats.org/officeDocument/2006/relationships/image" Target="../media/image13.jpe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4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5" Type="http://schemas.openxmlformats.org/officeDocument/2006/relationships/image" Target="../media/image46.wmf"/><Relationship Id="rId4" Type="http://schemas.openxmlformats.org/officeDocument/2006/relationships/oleObject" Target="../embeddings/oleObject43.bin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wmf"/><Relationship Id="rId13" Type="http://schemas.openxmlformats.org/officeDocument/2006/relationships/oleObject" Target="../embeddings/oleObject49.bin"/><Relationship Id="rId18" Type="http://schemas.openxmlformats.org/officeDocument/2006/relationships/image" Target="../media/image55.wmf"/><Relationship Id="rId26" Type="http://schemas.openxmlformats.org/officeDocument/2006/relationships/image" Target="../media/image59.wmf"/><Relationship Id="rId39" Type="http://schemas.openxmlformats.org/officeDocument/2006/relationships/oleObject" Target="../embeddings/oleObject62.bin"/><Relationship Id="rId3" Type="http://schemas.openxmlformats.org/officeDocument/2006/relationships/oleObject" Target="../embeddings/oleObject44.bin"/><Relationship Id="rId21" Type="http://schemas.openxmlformats.org/officeDocument/2006/relationships/oleObject" Target="../embeddings/oleObject53.bin"/><Relationship Id="rId34" Type="http://schemas.openxmlformats.org/officeDocument/2006/relationships/image" Target="../media/image63.wmf"/><Relationship Id="rId42" Type="http://schemas.openxmlformats.org/officeDocument/2006/relationships/image" Target="../media/image67.png"/><Relationship Id="rId7" Type="http://schemas.openxmlformats.org/officeDocument/2006/relationships/oleObject" Target="../embeddings/oleObject46.bin"/><Relationship Id="rId12" Type="http://schemas.openxmlformats.org/officeDocument/2006/relationships/image" Target="../media/image52.wmf"/><Relationship Id="rId17" Type="http://schemas.openxmlformats.org/officeDocument/2006/relationships/oleObject" Target="../embeddings/oleObject51.bin"/><Relationship Id="rId25" Type="http://schemas.openxmlformats.org/officeDocument/2006/relationships/oleObject" Target="../embeddings/oleObject55.bin"/><Relationship Id="rId33" Type="http://schemas.openxmlformats.org/officeDocument/2006/relationships/oleObject" Target="../embeddings/oleObject59.bin"/><Relationship Id="rId38" Type="http://schemas.openxmlformats.org/officeDocument/2006/relationships/image" Target="../media/image65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4.wmf"/><Relationship Id="rId20" Type="http://schemas.openxmlformats.org/officeDocument/2006/relationships/image" Target="../media/image56.wmf"/><Relationship Id="rId29" Type="http://schemas.openxmlformats.org/officeDocument/2006/relationships/oleObject" Target="../embeddings/oleObject57.bin"/><Relationship Id="rId41" Type="http://schemas.openxmlformats.org/officeDocument/2006/relationships/oleObject" Target="../embeddings/oleObject63.bin"/><Relationship Id="rId1" Type="http://schemas.openxmlformats.org/officeDocument/2006/relationships/vmlDrawing" Target="../drawings/vmlDrawing20.vml"/><Relationship Id="rId6" Type="http://schemas.openxmlformats.org/officeDocument/2006/relationships/image" Target="../media/image49.wmf"/><Relationship Id="rId11" Type="http://schemas.openxmlformats.org/officeDocument/2006/relationships/oleObject" Target="../embeddings/oleObject48.bin"/><Relationship Id="rId24" Type="http://schemas.openxmlformats.org/officeDocument/2006/relationships/image" Target="../media/image58.wmf"/><Relationship Id="rId32" Type="http://schemas.openxmlformats.org/officeDocument/2006/relationships/image" Target="../media/image62.wmf"/><Relationship Id="rId37" Type="http://schemas.openxmlformats.org/officeDocument/2006/relationships/oleObject" Target="../embeddings/oleObject61.bin"/><Relationship Id="rId40" Type="http://schemas.openxmlformats.org/officeDocument/2006/relationships/image" Target="../media/image66.wmf"/><Relationship Id="rId5" Type="http://schemas.openxmlformats.org/officeDocument/2006/relationships/oleObject" Target="../embeddings/oleObject45.bin"/><Relationship Id="rId15" Type="http://schemas.openxmlformats.org/officeDocument/2006/relationships/oleObject" Target="../embeddings/oleObject50.bin"/><Relationship Id="rId23" Type="http://schemas.openxmlformats.org/officeDocument/2006/relationships/oleObject" Target="../embeddings/oleObject54.bin"/><Relationship Id="rId28" Type="http://schemas.openxmlformats.org/officeDocument/2006/relationships/image" Target="../media/image60.wmf"/><Relationship Id="rId36" Type="http://schemas.openxmlformats.org/officeDocument/2006/relationships/image" Target="../media/image64.wmf"/><Relationship Id="rId10" Type="http://schemas.openxmlformats.org/officeDocument/2006/relationships/image" Target="../media/image51.wmf"/><Relationship Id="rId19" Type="http://schemas.openxmlformats.org/officeDocument/2006/relationships/oleObject" Target="../embeddings/oleObject52.bin"/><Relationship Id="rId31" Type="http://schemas.openxmlformats.org/officeDocument/2006/relationships/oleObject" Target="../embeddings/oleObject58.bin"/><Relationship Id="rId44" Type="http://schemas.openxmlformats.org/officeDocument/2006/relationships/image" Target="../media/image68.wmf"/><Relationship Id="rId4" Type="http://schemas.openxmlformats.org/officeDocument/2006/relationships/image" Target="../media/image48.png"/><Relationship Id="rId9" Type="http://schemas.openxmlformats.org/officeDocument/2006/relationships/oleObject" Target="../embeddings/oleObject47.bin"/><Relationship Id="rId14" Type="http://schemas.openxmlformats.org/officeDocument/2006/relationships/image" Target="../media/image53.wmf"/><Relationship Id="rId22" Type="http://schemas.openxmlformats.org/officeDocument/2006/relationships/image" Target="../media/image57.wmf"/><Relationship Id="rId27" Type="http://schemas.openxmlformats.org/officeDocument/2006/relationships/oleObject" Target="../embeddings/oleObject56.bin"/><Relationship Id="rId30" Type="http://schemas.openxmlformats.org/officeDocument/2006/relationships/image" Target="../media/image61.wmf"/><Relationship Id="rId35" Type="http://schemas.openxmlformats.org/officeDocument/2006/relationships/oleObject" Target="../embeddings/oleObject60.bin"/><Relationship Id="rId43" Type="http://schemas.openxmlformats.org/officeDocument/2006/relationships/oleObject" Target="../embeddings/oleObject64.bin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wmf"/><Relationship Id="rId13" Type="http://schemas.openxmlformats.org/officeDocument/2006/relationships/oleObject" Target="../embeddings/oleObject70.bin"/><Relationship Id="rId18" Type="http://schemas.openxmlformats.org/officeDocument/2006/relationships/image" Target="../media/image55.wmf"/><Relationship Id="rId26" Type="http://schemas.openxmlformats.org/officeDocument/2006/relationships/image" Target="../media/image59.wmf"/><Relationship Id="rId39" Type="http://schemas.openxmlformats.org/officeDocument/2006/relationships/oleObject" Target="../embeddings/oleObject83.bin"/><Relationship Id="rId3" Type="http://schemas.openxmlformats.org/officeDocument/2006/relationships/oleObject" Target="../embeddings/oleObject65.bin"/><Relationship Id="rId21" Type="http://schemas.openxmlformats.org/officeDocument/2006/relationships/oleObject" Target="../embeddings/oleObject74.bin"/><Relationship Id="rId34" Type="http://schemas.openxmlformats.org/officeDocument/2006/relationships/image" Target="../media/image63.wmf"/><Relationship Id="rId42" Type="http://schemas.openxmlformats.org/officeDocument/2006/relationships/image" Target="../media/image69.png"/><Relationship Id="rId7" Type="http://schemas.openxmlformats.org/officeDocument/2006/relationships/oleObject" Target="../embeddings/oleObject67.bin"/><Relationship Id="rId12" Type="http://schemas.openxmlformats.org/officeDocument/2006/relationships/image" Target="../media/image52.wmf"/><Relationship Id="rId17" Type="http://schemas.openxmlformats.org/officeDocument/2006/relationships/oleObject" Target="../embeddings/oleObject72.bin"/><Relationship Id="rId25" Type="http://schemas.openxmlformats.org/officeDocument/2006/relationships/oleObject" Target="../embeddings/oleObject76.bin"/><Relationship Id="rId33" Type="http://schemas.openxmlformats.org/officeDocument/2006/relationships/oleObject" Target="../embeddings/oleObject80.bin"/><Relationship Id="rId38" Type="http://schemas.openxmlformats.org/officeDocument/2006/relationships/image" Target="../media/image65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4.wmf"/><Relationship Id="rId20" Type="http://schemas.openxmlformats.org/officeDocument/2006/relationships/image" Target="../media/image56.wmf"/><Relationship Id="rId29" Type="http://schemas.openxmlformats.org/officeDocument/2006/relationships/oleObject" Target="../embeddings/oleObject78.bin"/><Relationship Id="rId41" Type="http://schemas.openxmlformats.org/officeDocument/2006/relationships/oleObject" Target="../embeddings/oleObject84.bin"/><Relationship Id="rId1" Type="http://schemas.openxmlformats.org/officeDocument/2006/relationships/vmlDrawing" Target="../drawings/vmlDrawing21.vml"/><Relationship Id="rId6" Type="http://schemas.openxmlformats.org/officeDocument/2006/relationships/image" Target="../media/image49.wmf"/><Relationship Id="rId11" Type="http://schemas.openxmlformats.org/officeDocument/2006/relationships/oleObject" Target="../embeddings/oleObject69.bin"/><Relationship Id="rId24" Type="http://schemas.openxmlformats.org/officeDocument/2006/relationships/image" Target="../media/image58.wmf"/><Relationship Id="rId32" Type="http://schemas.openxmlformats.org/officeDocument/2006/relationships/image" Target="../media/image62.wmf"/><Relationship Id="rId37" Type="http://schemas.openxmlformats.org/officeDocument/2006/relationships/oleObject" Target="../embeddings/oleObject82.bin"/><Relationship Id="rId40" Type="http://schemas.openxmlformats.org/officeDocument/2006/relationships/image" Target="../media/image66.wmf"/><Relationship Id="rId5" Type="http://schemas.openxmlformats.org/officeDocument/2006/relationships/oleObject" Target="../embeddings/oleObject66.bin"/><Relationship Id="rId15" Type="http://schemas.openxmlformats.org/officeDocument/2006/relationships/oleObject" Target="../embeddings/oleObject71.bin"/><Relationship Id="rId23" Type="http://schemas.openxmlformats.org/officeDocument/2006/relationships/oleObject" Target="../embeddings/oleObject75.bin"/><Relationship Id="rId28" Type="http://schemas.openxmlformats.org/officeDocument/2006/relationships/image" Target="../media/image60.wmf"/><Relationship Id="rId36" Type="http://schemas.openxmlformats.org/officeDocument/2006/relationships/image" Target="../media/image64.wmf"/><Relationship Id="rId10" Type="http://schemas.openxmlformats.org/officeDocument/2006/relationships/image" Target="../media/image51.wmf"/><Relationship Id="rId19" Type="http://schemas.openxmlformats.org/officeDocument/2006/relationships/oleObject" Target="../embeddings/oleObject73.bin"/><Relationship Id="rId31" Type="http://schemas.openxmlformats.org/officeDocument/2006/relationships/oleObject" Target="../embeddings/oleObject79.bin"/><Relationship Id="rId44" Type="http://schemas.openxmlformats.org/officeDocument/2006/relationships/image" Target="../media/image70.wmf"/><Relationship Id="rId4" Type="http://schemas.openxmlformats.org/officeDocument/2006/relationships/image" Target="../media/image48.png"/><Relationship Id="rId9" Type="http://schemas.openxmlformats.org/officeDocument/2006/relationships/oleObject" Target="../embeddings/oleObject68.bin"/><Relationship Id="rId14" Type="http://schemas.openxmlformats.org/officeDocument/2006/relationships/image" Target="../media/image53.wmf"/><Relationship Id="rId22" Type="http://schemas.openxmlformats.org/officeDocument/2006/relationships/image" Target="../media/image57.wmf"/><Relationship Id="rId27" Type="http://schemas.openxmlformats.org/officeDocument/2006/relationships/oleObject" Target="../embeddings/oleObject77.bin"/><Relationship Id="rId30" Type="http://schemas.openxmlformats.org/officeDocument/2006/relationships/image" Target="../media/image61.wmf"/><Relationship Id="rId35" Type="http://schemas.openxmlformats.org/officeDocument/2006/relationships/oleObject" Target="../embeddings/oleObject81.bin"/><Relationship Id="rId43" Type="http://schemas.openxmlformats.org/officeDocument/2006/relationships/oleObject" Target="../embeddings/oleObject85.bin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wmf"/><Relationship Id="rId13" Type="http://schemas.openxmlformats.org/officeDocument/2006/relationships/oleObject" Target="../embeddings/oleObject91.bin"/><Relationship Id="rId18" Type="http://schemas.openxmlformats.org/officeDocument/2006/relationships/image" Target="../media/image55.wmf"/><Relationship Id="rId26" Type="http://schemas.openxmlformats.org/officeDocument/2006/relationships/image" Target="../media/image59.wmf"/><Relationship Id="rId39" Type="http://schemas.openxmlformats.org/officeDocument/2006/relationships/oleObject" Target="../embeddings/oleObject104.bin"/><Relationship Id="rId3" Type="http://schemas.openxmlformats.org/officeDocument/2006/relationships/oleObject" Target="../embeddings/oleObject86.bin"/><Relationship Id="rId21" Type="http://schemas.openxmlformats.org/officeDocument/2006/relationships/oleObject" Target="../embeddings/oleObject95.bin"/><Relationship Id="rId34" Type="http://schemas.openxmlformats.org/officeDocument/2006/relationships/image" Target="../media/image63.wmf"/><Relationship Id="rId42" Type="http://schemas.openxmlformats.org/officeDocument/2006/relationships/image" Target="../media/image71.png"/><Relationship Id="rId7" Type="http://schemas.openxmlformats.org/officeDocument/2006/relationships/oleObject" Target="../embeddings/oleObject88.bin"/><Relationship Id="rId12" Type="http://schemas.openxmlformats.org/officeDocument/2006/relationships/image" Target="../media/image52.wmf"/><Relationship Id="rId17" Type="http://schemas.openxmlformats.org/officeDocument/2006/relationships/oleObject" Target="../embeddings/oleObject93.bin"/><Relationship Id="rId25" Type="http://schemas.openxmlformats.org/officeDocument/2006/relationships/oleObject" Target="../embeddings/oleObject97.bin"/><Relationship Id="rId33" Type="http://schemas.openxmlformats.org/officeDocument/2006/relationships/oleObject" Target="../embeddings/oleObject101.bin"/><Relationship Id="rId38" Type="http://schemas.openxmlformats.org/officeDocument/2006/relationships/image" Target="../media/image65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4.wmf"/><Relationship Id="rId20" Type="http://schemas.openxmlformats.org/officeDocument/2006/relationships/image" Target="../media/image56.wmf"/><Relationship Id="rId29" Type="http://schemas.openxmlformats.org/officeDocument/2006/relationships/oleObject" Target="../embeddings/oleObject99.bin"/><Relationship Id="rId41" Type="http://schemas.openxmlformats.org/officeDocument/2006/relationships/oleObject" Target="../embeddings/oleObject105.bin"/><Relationship Id="rId1" Type="http://schemas.openxmlformats.org/officeDocument/2006/relationships/vmlDrawing" Target="../drawings/vmlDrawing22.vml"/><Relationship Id="rId6" Type="http://schemas.openxmlformats.org/officeDocument/2006/relationships/image" Target="../media/image49.wmf"/><Relationship Id="rId11" Type="http://schemas.openxmlformats.org/officeDocument/2006/relationships/oleObject" Target="../embeddings/oleObject90.bin"/><Relationship Id="rId24" Type="http://schemas.openxmlformats.org/officeDocument/2006/relationships/image" Target="../media/image58.wmf"/><Relationship Id="rId32" Type="http://schemas.openxmlformats.org/officeDocument/2006/relationships/image" Target="../media/image62.wmf"/><Relationship Id="rId37" Type="http://schemas.openxmlformats.org/officeDocument/2006/relationships/oleObject" Target="../embeddings/oleObject103.bin"/><Relationship Id="rId40" Type="http://schemas.openxmlformats.org/officeDocument/2006/relationships/image" Target="../media/image66.wmf"/><Relationship Id="rId5" Type="http://schemas.openxmlformats.org/officeDocument/2006/relationships/oleObject" Target="../embeddings/oleObject87.bin"/><Relationship Id="rId15" Type="http://schemas.openxmlformats.org/officeDocument/2006/relationships/oleObject" Target="../embeddings/oleObject92.bin"/><Relationship Id="rId23" Type="http://schemas.openxmlformats.org/officeDocument/2006/relationships/oleObject" Target="../embeddings/oleObject96.bin"/><Relationship Id="rId28" Type="http://schemas.openxmlformats.org/officeDocument/2006/relationships/image" Target="../media/image60.wmf"/><Relationship Id="rId36" Type="http://schemas.openxmlformats.org/officeDocument/2006/relationships/image" Target="../media/image64.wmf"/><Relationship Id="rId10" Type="http://schemas.openxmlformats.org/officeDocument/2006/relationships/image" Target="../media/image51.wmf"/><Relationship Id="rId19" Type="http://schemas.openxmlformats.org/officeDocument/2006/relationships/oleObject" Target="../embeddings/oleObject94.bin"/><Relationship Id="rId31" Type="http://schemas.openxmlformats.org/officeDocument/2006/relationships/oleObject" Target="../embeddings/oleObject100.bin"/><Relationship Id="rId44" Type="http://schemas.openxmlformats.org/officeDocument/2006/relationships/image" Target="../media/image72.wmf"/><Relationship Id="rId4" Type="http://schemas.openxmlformats.org/officeDocument/2006/relationships/image" Target="../media/image48.png"/><Relationship Id="rId9" Type="http://schemas.openxmlformats.org/officeDocument/2006/relationships/oleObject" Target="../embeddings/oleObject89.bin"/><Relationship Id="rId14" Type="http://schemas.openxmlformats.org/officeDocument/2006/relationships/image" Target="../media/image53.wmf"/><Relationship Id="rId22" Type="http://schemas.openxmlformats.org/officeDocument/2006/relationships/image" Target="../media/image57.wmf"/><Relationship Id="rId27" Type="http://schemas.openxmlformats.org/officeDocument/2006/relationships/oleObject" Target="../embeddings/oleObject98.bin"/><Relationship Id="rId30" Type="http://schemas.openxmlformats.org/officeDocument/2006/relationships/image" Target="../media/image61.wmf"/><Relationship Id="rId35" Type="http://schemas.openxmlformats.org/officeDocument/2006/relationships/oleObject" Target="../embeddings/oleObject102.bin"/><Relationship Id="rId43" Type="http://schemas.openxmlformats.org/officeDocument/2006/relationships/oleObject" Target="../embeddings/oleObject106.bin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wmf"/><Relationship Id="rId13" Type="http://schemas.openxmlformats.org/officeDocument/2006/relationships/oleObject" Target="../embeddings/oleObject112.bin"/><Relationship Id="rId18" Type="http://schemas.openxmlformats.org/officeDocument/2006/relationships/image" Target="../media/image55.wmf"/><Relationship Id="rId26" Type="http://schemas.openxmlformats.org/officeDocument/2006/relationships/image" Target="../media/image59.wmf"/><Relationship Id="rId39" Type="http://schemas.openxmlformats.org/officeDocument/2006/relationships/oleObject" Target="../embeddings/oleObject125.bin"/><Relationship Id="rId3" Type="http://schemas.openxmlformats.org/officeDocument/2006/relationships/oleObject" Target="../embeddings/oleObject107.bin"/><Relationship Id="rId21" Type="http://schemas.openxmlformats.org/officeDocument/2006/relationships/oleObject" Target="../embeddings/oleObject116.bin"/><Relationship Id="rId34" Type="http://schemas.openxmlformats.org/officeDocument/2006/relationships/image" Target="../media/image63.wmf"/><Relationship Id="rId42" Type="http://schemas.openxmlformats.org/officeDocument/2006/relationships/image" Target="../media/image73.png"/><Relationship Id="rId7" Type="http://schemas.openxmlformats.org/officeDocument/2006/relationships/oleObject" Target="../embeddings/oleObject109.bin"/><Relationship Id="rId12" Type="http://schemas.openxmlformats.org/officeDocument/2006/relationships/image" Target="../media/image52.wmf"/><Relationship Id="rId17" Type="http://schemas.openxmlformats.org/officeDocument/2006/relationships/oleObject" Target="../embeddings/oleObject114.bin"/><Relationship Id="rId25" Type="http://schemas.openxmlformats.org/officeDocument/2006/relationships/oleObject" Target="../embeddings/oleObject118.bin"/><Relationship Id="rId33" Type="http://schemas.openxmlformats.org/officeDocument/2006/relationships/oleObject" Target="../embeddings/oleObject122.bin"/><Relationship Id="rId38" Type="http://schemas.openxmlformats.org/officeDocument/2006/relationships/image" Target="../media/image65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4.wmf"/><Relationship Id="rId20" Type="http://schemas.openxmlformats.org/officeDocument/2006/relationships/image" Target="../media/image56.wmf"/><Relationship Id="rId29" Type="http://schemas.openxmlformats.org/officeDocument/2006/relationships/oleObject" Target="../embeddings/oleObject120.bin"/><Relationship Id="rId41" Type="http://schemas.openxmlformats.org/officeDocument/2006/relationships/oleObject" Target="../embeddings/oleObject126.bin"/><Relationship Id="rId1" Type="http://schemas.openxmlformats.org/officeDocument/2006/relationships/vmlDrawing" Target="../drawings/vmlDrawing23.vml"/><Relationship Id="rId6" Type="http://schemas.openxmlformats.org/officeDocument/2006/relationships/image" Target="../media/image49.wmf"/><Relationship Id="rId11" Type="http://schemas.openxmlformats.org/officeDocument/2006/relationships/oleObject" Target="../embeddings/oleObject111.bin"/><Relationship Id="rId24" Type="http://schemas.openxmlformats.org/officeDocument/2006/relationships/image" Target="../media/image58.wmf"/><Relationship Id="rId32" Type="http://schemas.openxmlformats.org/officeDocument/2006/relationships/image" Target="../media/image62.wmf"/><Relationship Id="rId37" Type="http://schemas.openxmlformats.org/officeDocument/2006/relationships/oleObject" Target="../embeddings/oleObject124.bin"/><Relationship Id="rId40" Type="http://schemas.openxmlformats.org/officeDocument/2006/relationships/image" Target="../media/image66.wmf"/><Relationship Id="rId5" Type="http://schemas.openxmlformats.org/officeDocument/2006/relationships/oleObject" Target="../embeddings/oleObject108.bin"/><Relationship Id="rId15" Type="http://schemas.openxmlformats.org/officeDocument/2006/relationships/oleObject" Target="../embeddings/oleObject113.bin"/><Relationship Id="rId23" Type="http://schemas.openxmlformats.org/officeDocument/2006/relationships/oleObject" Target="../embeddings/oleObject117.bin"/><Relationship Id="rId28" Type="http://schemas.openxmlformats.org/officeDocument/2006/relationships/image" Target="../media/image60.wmf"/><Relationship Id="rId36" Type="http://schemas.openxmlformats.org/officeDocument/2006/relationships/image" Target="../media/image64.wmf"/><Relationship Id="rId10" Type="http://schemas.openxmlformats.org/officeDocument/2006/relationships/image" Target="../media/image51.wmf"/><Relationship Id="rId19" Type="http://schemas.openxmlformats.org/officeDocument/2006/relationships/oleObject" Target="../embeddings/oleObject115.bin"/><Relationship Id="rId31" Type="http://schemas.openxmlformats.org/officeDocument/2006/relationships/oleObject" Target="../embeddings/oleObject121.bin"/><Relationship Id="rId44" Type="http://schemas.openxmlformats.org/officeDocument/2006/relationships/image" Target="../media/image74.wmf"/><Relationship Id="rId4" Type="http://schemas.openxmlformats.org/officeDocument/2006/relationships/image" Target="../media/image48.png"/><Relationship Id="rId9" Type="http://schemas.openxmlformats.org/officeDocument/2006/relationships/oleObject" Target="../embeddings/oleObject110.bin"/><Relationship Id="rId14" Type="http://schemas.openxmlformats.org/officeDocument/2006/relationships/image" Target="../media/image53.wmf"/><Relationship Id="rId22" Type="http://schemas.openxmlformats.org/officeDocument/2006/relationships/image" Target="../media/image57.wmf"/><Relationship Id="rId27" Type="http://schemas.openxmlformats.org/officeDocument/2006/relationships/oleObject" Target="../embeddings/oleObject119.bin"/><Relationship Id="rId30" Type="http://schemas.openxmlformats.org/officeDocument/2006/relationships/image" Target="../media/image61.wmf"/><Relationship Id="rId35" Type="http://schemas.openxmlformats.org/officeDocument/2006/relationships/oleObject" Target="../embeddings/oleObject123.bin"/><Relationship Id="rId43" Type="http://schemas.openxmlformats.org/officeDocument/2006/relationships/oleObject" Target="../embeddings/oleObject127.bin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4" Type="http://schemas.openxmlformats.org/officeDocument/2006/relationships/image" Target="../media/image75.wmf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76.wmf"/><Relationship Id="rId5" Type="http://schemas.openxmlformats.org/officeDocument/2006/relationships/oleObject" Target="../embeddings/oleObject130.bin"/><Relationship Id="rId4" Type="http://schemas.openxmlformats.org/officeDocument/2006/relationships/image" Target="../media/image75.wmf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wmf"/><Relationship Id="rId13" Type="http://schemas.openxmlformats.org/officeDocument/2006/relationships/oleObject" Target="../embeddings/oleObject136.bin"/><Relationship Id="rId18" Type="http://schemas.openxmlformats.org/officeDocument/2006/relationships/image" Target="../media/image82.wmf"/><Relationship Id="rId26" Type="http://schemas.openxmlformats.org/officeDocument/2006/relationships/image" Target="../media/image84.wmf"/><Relationship Id="rId3" Type="http://schemas.openxmlformats.org/officeDocument/2006/relationships/oleObject" Target="../embeddings/oleObject131.bin"/><Relationship Id="rId21" Type="http://schemas.openxmlformats.org/officeDocument/2006/relationships/oleObject" Target="../embeddings/oleObject140.bin"/><Relationship Id="rId34" Type="http://schemas.openxmlformats.org/officeDocument/2006/relationships/image" Target="../media/image87.wmf"/><Relationship Id="rId7" Type="http://schemas.openxmlformats.org/officeDocument/2006/relationships/oleObject" Target="../embeddings/oleObject133.bin"/><Relationship Id="rId12" Type="http://schemas.openxmlformats.org/officeDocument/2006/relationships/image" Target="../media/image80.wmf"/><Relationship Id="rId17" Type="http://schemas.openxmlformats.org/officeDocument/2006/relationships/oleObject" Target="../embeddings/oleObject138.bin"/><Relationship Id="rId25" Type="http://schemas.openxmlformats.org/officeDocument/2006/relationships/oleObject" Target="../embeddings/oleObject142.bin"/><Relationship Id="rId33" Type="http://schemas.openxmlformats.org/officeDocument/2006/relationships/oleObject" Target="../embeddings/oleObject14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9.wmf"/><Relationship Id="rId20" Type="http://schemas.openxmlformats.org/officeDocument/2006/relationships/image" Target="../media/image62.wmf"/><Relationship Id="rId29" Type="http://schemas.openxmlformats.org/officeDocument/2006/relationships/oleObject" Target="../embeddings/oleObject144.bin"/><Relationship Id="rId1" Type="http://schemas.openxmlformats.org/officeDocument/2006/relationships/vmlDrawing" Target="../drawings/vmlDrawing26.vml"/><Relationship Id="rId6" Type="http://schemas.openxmlformats.org/officeDocument/2006/relationships/image" Target="../media/image51.wmf"/><Relationship Id="rId11" Type="http://schemas.openxmlformats.org/officeDocument/2006/relationships/oleObject" Target="../embeddings/oleObject135.bin"/><Relationship Id="rId24" Type="http://schemas.openxmlformats.org/officeDocument/2006/relationships/image" Target="../media/image83.wmf"/><Relationship Id="rId32" Type="http://schemas.openxmlformats.org/officeDocument/2006/relationships/image" Target="../media/image86.wmf"/><Relationship Id="rId5" Type="http://schemas.openxmlformats.org/officeDocument/2006/relationships/oleObject" Target="../embeddings/oleObject132.bin"/><Relationship Id="rId15" Type="http://schemas.openxmlformats.org/officeDocument/2006/relationships/oleObject" Target="../embeddings/oleObject137.bin"/><Relationship Id="rId23" Type="http://schemas.openxmlformats.org/officeDocument/2006/relationships/oleObject" Target="../embeddings/oleObject141.bin"/><Relationship Id="rId28" Type="http://schemas.openxmlformats.org/officeDocument/2006/relationships/image" Target="../media/image65.wmf"/><Relationship Id="rId36" Type="http://schemas.openxmlformats.org/officeDocument/2006/relationships/image" Target="../media/image88.wmf"/><Relationship Id="rId10" Type="http://schemas.openxmlformats.org/officeDocument/2006/relationships/image" Target="../media/image79.wmf"/><Relationship Id="rId19" Type="http://schemas.openxmlformats.org/officeDocument/2006/relationships/oleObject" Target="../embeddings/oleObject139.bin"/><Relationship Id="rId31" Type="http://schemas.openxmlformats.org/officeDocument/2006/relationships/oleObject" Target="../embeddings/oleObject145.bin"/><Relationship Id="rId4" Type="http://schemas.openxmlformats.org/officeDocument/2006/relationships/image" Target="../media/image77.png"/><Relationship Id="rId9" Type="http://schemas.openxmlformats.org/officeDocument/2006/relationships/oleObject" Target="../embeddings/oleObject134.bin"/><Relationship Id="rId14" Type="http://schemas.openxmlformats.org/officeDocument/2006/relationships/image" Target="../media/image81.wmf"/><Relationship Id="rId22" Type="http://schemas.openxmlformats.org/officeDocument/2006/relationships/image" Target="../media/image64.wmf"/><Relationship Id="rId27" Type="http://schemas.openxmlformats.org/officeDocument/2006/relationships/oleObject" Target="../embeddings/oleObject143.bin"/><Relationship Id="rId30" Type="http://schemas.openxmlformats.org/officeDocument/2006/relationships/image" Target="../media/image85.wmf"/><Relationship Id="rId35" Type="http://schemas.openxmlformats.org/officeDocument/2006/relationships/oleObject" Target="../embeddings/oleObject147.bin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emf"/><Relationship Id="rId2" Type="http://schemas.openxmlformats.org/officeDocument/2006/relationships/image" Target="../media/image89.w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wmf"/><Relationship Id="rId7" Type="http://schemas.openxmlformats.org/officeDocument/2006/relationships/image" Target="../media/image9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7.vml"/><Relationship Id="rId6" Type="http://schemas.openxmlformats.org/officeDocument/2006/relationships/oleObject" Target="../embeddings/oleObject149.bin"/><Relationship Id="rId5" Type="http://schemas.openxmlformats.org/officeDocument/2006/relationships/image" Target="../media/image91.wmf"/><Relationship Id="rId4" Type="http://schemas.openxmlformats.org/officeDocument/2006/relationships/oleObject" Target="../embeddings/oleObject148.bin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wmf"/><Relationship Id="rId7" Type="http://schemas.openxmlformats.org/officeDocument/2006/relationships/image" Target="../media/image9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8.vml"/><Relationship Id="rId6" Type="http://schemas.openxmlformats.org/officeDocument/2006/relationships/oleObject" Target="../embeddings/oleObject151.bin"/><Relationship Id="rId5" Type="http://schemas.openxmlformats.org/officeDocument/2006/relationships/image" Target="../media/image93.wmf"/><Relationship Id="rId4" Type="http://schemas.openxmlformats.org/officeDocument/2006/relationships/oleObject" Target="../embeddings/oleObject150.bin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jpeg"/><Relationship Id="rId7" Type="http://schemas.openxmlformats.org/officeDocument/2006/relationships/image" Target="../media/image9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9.vml"/><Relationship Id="rId6" Type="http://schemas.openxmlformats.org/officeDocument/2006/relationships/oleObject" Target="../embeddings/oleObject153.bin"/><Relationship Id="rId5" Type="http://schemas.openxmlformats.org/officeDocument/2006/relationships/image" Target="../media/image95.wmf"/><Relationship Id="rId4" Type="http://schemas.openxmlformats.org/officeDocument/2006/relationships/oleObject" Target="../embeddings/oleObject152.bin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wmf"/><Relationship Id="rId13" Type="http://schemas.openxmlformats.org/officeDocument/2006/relationships/oleObject" Target="../embeddings/oleObject158.bin"/><Relationship Id="rId18" Type="http://schemas.openxmlformats.org/officeDocument/2006/relationships/image" Target="../media/image104.wmf"/><Relationship Id="rId3" Type="http://schemas.openxmlformats.org/officeDocument/2006/relationships/image" Target="../media/image107.png"/><Relationship Id="rId21" Type="http://schemas.openxmlformats.org/officeDocument/2006/relationships/image" Target="../media/image109.emf"/><Relationship Id="rId7" Type="http://schemas.openxmlformats.org/officeDocument/2006/relationships/oleObject" Target="../embeddings/oleObject155.bin"/><Relationship Id="rId12" Type="http://schemas.openxmlformats.org/officeDocument/2006/relationships/image" Target="../media/image101.wmf"/><Relationship Id="rId17" Type="http://schemas.openxmlformats.org/officeDocument/2006/relationships/oleObject" Target="../embeddings/oleObject16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03.wmf"/><Relationship Id="rId20" Type="http://schemas.openxmlformats.org/officeDocument/2006/relationships/image" Target="../media/image105.wmf"/><Relationship Id="rId1" Type="http://schemas.openxmlformats.org/officeDocument/2006/relationships/vmlDrawing" Target="../drawings/vmlDrawing30.vml"/><Relationship Id="rId6" Type="http://schemas.openxmlformats.org/officeDocument/2006/relationships/image" Target="../media/image98.wmf"/><Relationship Id="rId11" Type="http://schemas.openxmlformats.org/officeDocument/2006/relationships/oleObject" Target="../embeddings/oleObject157.bin"/><Relationship Id="rId5" Type="http://schemas.openxmlformats.org/officeDocument/2006/relationships/oleObject" Target="../embeddings/oleObject154.bin"/><Relationship Id="rId15" Type="http://schemas.openxmlformats.org/officeDocument/2006/relationships/oleObject" Target="../embeddings/oleObject159.bin"/><Relationship Id="rId23" Type="http://schemas.openxmlformats.org/officeDocument/2006/relationships/image" Target="../media/image106.wmf"/><Relationship Id="rId10" Type="http://schemas.openxmlformats.org/officeDocument/2006/relationships/image" Target="../media/image100.wmf"/><Relationship Id="rId19" Type="http://schemas.openxmlformats.org/officeDocument/2006/relationships/oleObject" Target="../embeddings/oleObject161.bin"/><Relationship Id="rId4" Type="http://schemas.openxmlformats.org/officeDocument/2006/relationships/image" Target="../media/image108.png"/><Relationship Id="rId9" Type="http://schemas.openxmlformats.org/officeDocument/2006/relationships/oleObject" Target="../embeddings/oleObject156.bin"/><Relationship Id="rId14" Type="http://schemas.openxmlformats.org/officeDocument/2006/relationships/image" Target="../media/image102.wmf"/><Relationship Id="rId22" Type="http://schemas.openxmlformats.org/officeDocument/2006/relationships/oleObject" Target="../embeddings/oleObject162.bin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3.bin"/><Relationship Id="rId7" Type="http://schemas.openxmlformats.org/officeDocument/2006/relationships/image" Target="../media/image11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1.vml"/><Relationship Id="rId6" Type="http://schemas.openxmlformats.org/officeDocument/2006/relationships/oleObject" Target="../embeddings/oleObject165.bin"/><Relationship Id="rId5" Type="http://schemas.openxmlformats.org/officeDocument/2006/relationships/oleObject" Target="../embeddings/oleObject164.bin"/><Relationship Id="rId4" Type="http://schemas.openxmlformats.org/officeDocument/2006/relationships/image" Target="../media/image110.wmf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110.wmf"/><Relationship Id="rId5" Type="http://schemas.openxmlformats.org/officeDocument/2006/relationships/oleObject" Target="../embeddings/oleObject167.bin"/><Relationship Id="rId4" Type="http://schemas.openxmlformats.org/officeDocument/2006/relationships/image" Target="../media/image111.wmf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wmf"/><Relationship Id="rId3" Type="http://schemas.openxmlformats.org/officeDocument/2006/relationships/oleObject" Target="../embeddings/oleObject168.bin"/><Relationship Id="rId7" Type="http://schemas.openxmlformats.org/officeDocument/2006/relationships/oleObject" Target="../embeddings/oleObject17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3.vml"/><Relationship Id="rId6" Type="http://schemas.openxmlformats.org/officeDocument/2006/relationships/image" Target="../media/image110.wmf"/><Relationship Id="rId5" Type="http://schemas.openxmlformats.org/officeDocument/2006/relationships/oleObject" Target="../embeddings/oleObject169.bin"/><Relationship Id="rId4" Type="http://schemas.openxmlformats.org/officeDocument/2006/relationships/image" Target="../media/image112.w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ChangeArrowheads="1"/>
          </p:cNvSpPr>
          <p:nvPr/>
        </p:nvSpPr>
        <p:spPr bwMode="auto">
          <a:xfrm>
            <a:off x="1317625" y="1981200"/>
            <a:ext cx="6764338" cy="173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marL="2000250" indent="-2000250" algn="just">
              <a:defRPr/>
            </a:pPr>
            <a:r>
              <a:rPr kumimoji="1" lang="en-US" altLang="zh-CN" sz="66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4-5 </a:t>
            </a:r>
            <a:r>
              <a:rPr kumimoji="1" lang="zh-CN" altLang="en-US" sz="66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两组分系统</a:t>
            </a:r>
            <a:endParaRPr kumimoji="1" lang="en-US" altLang="zh-CN" sz="6600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2000250" indent="-2000250" algn="just">
              <a:defRPr/>
            </a:pPr>
            <a:r>
              <a:rPr kumimoji="1" lang="en-US" altLang="zh-CN" sz="66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    </a:t>
            </a:r>
            <a:r>
              <a:rPr kumimoji="1" lang="zh-CN" altLang="en-US" sz="66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的液固平衡</a:t>
            </a:r>
            <a:endParaRPr kumimoji="1" lang="zh-CN" altLang="en-US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075" name="TextBox 2"/>
          <p:cNvSpPr txBox="1">
            <a:spLocks noChangeArrowheads="1"/>
          </p:cNvSpPr>
          <p:nvPr/>
        </p:nvSpPr>
        <p:spPr bwMode="auto">
          <a:xfrm>
            <a:off x="1800225" y="3905250"/>
            <a:ext cx="60483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rgbClr val="FF0000"/>
                </a:solidFill>
                <a:latin typeface="Times New Roman" pitchFamily="18" charset="0"/>
              </a:rPr>
              <a:t>Binary Liquid-Solid Equilibria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3074"/>
          <p:cNvSpPr txBox="1">
            <a:spLocks noChangeArrowheads="1"/>
          </p:cNvSpPr>
          <p:nvPr/>
        </p:nvSpPr>
        <p:spPr bwMode="auto">
          <a:xfrm>
            <a:off x="933450" y="6224588"/>
            <a:ext cx="4017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A:</a:t>
            </a:r>
            <a:r>
              <a:rPr kumimoji="1" lang="zh-CN" altLang="en-US" sz="24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邻硝基氯苯 </a:t>
            </a:r>
            <a:r>
              <a:rPr kumimoji="1" lang="en-US" altLang="zh-CN" sz="24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B:</a:t>
            </a:r>
            <a:r>
              <a:rPr kumimoji="1" lang="zh-CN" altLang="en-US" sz="24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对硝基氯苯</a:t>
            </a:r>
            <a:endParaRPr kumimoji="1" lang="zh-CN" alt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12291" name="Picture 3075" descr="04-24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588" y="1728788"/>
            <a:ext cx="4029075" cy="432435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2" name="Text Box 3077"/>
          <p:cNvSpPr txBox="1">
            <a:spLocks noChangeArrowheads="1"/>
          </p:cNvSpPr>
          <p:nvPr/>
        </p:nvSpPr>
        <p:spPr bwMode="auto">
          <a:xfrm>
            <a:off x="5086350" y="2224088"/>
            <a:ext cx="1276350" cy="2443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相区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相态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相数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自由度</a:t>
            </a:r>
          </a:p>
        </p:txBody>
      </p:sp>
      <p:sp>
        <p:nvSpPr>
          <p:cNvPr id="12293" name="Text Box 3081"/>
          <p:cNvSpPr txBox="1">
            <a:spLocks noChangeArrowheads="1"/>
          </p:cNvSpPr>
          <p:nvPr/>
        </p:nvSpPr>
        <p:spPr bwMode="auto">
          <a:xfrm>
            <a:off x="6383338" y="2224088"/>
            <a:ext cx="2228850" cy="2443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800" i="1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CABD</a:t>
            </a: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区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80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S</a:t>
            </a:r>
            <a:r>
              <a:rPr kumimoji="1" lang="en-US" altLang="zh-CN" sz="2800" baseline="-2500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A</a:t>
            </a:r>
            <a:r>
              <a:rPr kumimoji="1" lang="en-US" altLang="zh-CN" sz="280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+S</a:t>
            </a:r>
            <a:r>
              <a:rPr kumimoji="1" lang="en-US" altLang="zh-CN" sz="2800" baseline="-2500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B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80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2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800" i="1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f</a:t>
            </a:r>
            <a:r>
              <a:rPr kumimoji="1" lang="en-US" altLang="zh-CN" sz="280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=2-2+1=1</a:t>
            </a:r>
          </a:p>
        </p:txBody>
      </p:sp>
      <p:sp>
        <p:nvSpPr>
          <p:cNvPr id="12294" name="Text Box 39"/>
          <p:cNvSpPr txBox="1">
            <a:spLocks noChangeArrowheads="1"/>
          </p:cNvSpPr>
          <p:nvPr/>
        </p:nvSpPr>
        <p:spPr bwMode="auto">
          <a:xfrm>
            <a:off x="515938" y="368300"/>
            <a:ext cx="8318500" cy="138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2.</a:t>
            </a:r>
            <a:r>
              <a:rPr kumimoji="1" lang="zh-CN" altLang="en-US" sz="280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液相完全互溶固相完全不互溶的两组分系统</a:t>
            </a:r>
            <a:r>
              <a:rPr kumimoji="1" lang="en-US" altLang="zh-CN" sz="2800">
                <a:solidFill>
                  <a:srgbClr val="FF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(binary systems with a completely miscible liquid phase and two completely immiscible solid phases)</a:t>
            </a:r>
            <a:r>
              <a:rPr kumimoji="1" lang="zh-CN" altLang="en-US" sz="2400">
                <a:latin typeface="黑体" pitchFamily="2" charset="-122"/>
                <a:ea typeface="黑体" pitchFamily="2" charset="-122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3074"/>
          <p:cNvSpPr txBox="1">
            <a:spLocks noChangeArrowheads="1"/>
          </p:cNvSpPr>
          <p:nvPr/>
        </p:nvSpPr>
        <p:spPr bwMode="auto">
          <a:xfrm>
            <a:off x="933450" y="6224588"/>
            <a:ext cx="4017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A:</a:t>
            </a:r>
            <a:r>
              <a:rPr kumimoji="1" lang="zh-CN" altLang="en-US" sz="24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邻硝基氯苯 </a:t>
            </a:r>
            <a:r>
              <a:rPr kumimoji="1" lang="en-US" altLang="zh-CN" sz="24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B:</a:t>
            </a:r>
            <a:r>
              <a:rPr kumimoji="1" lang="zh-CN" altLang="en-US" sz="24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对硝基氯苯</a:t>
            </a:r>
            <a:endParaRPr kumimoji="1" lang="zh-CN" alt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13315" name="Picture 3075" descr="04-24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588" y="1728788"/>
            <a:ext cx="4029075" cy="432435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6" name="Text Box 3077"/>
          <p:cNvSpPr txBox="1">
            <a:spLocks noChangeArrowheads="1"/>
          </p:cNvSpPr>
          <p:nvPr/>
        </p:nvSpPr>
        <p:spPr bwMode="auto">
          <a:xfrm>
            <a:off x="5086350" y="2224088"/>
            <a:ext cx="1276350" cy="2443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相区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相态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相数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自由度</a:t>
            </a:r>
          </a:p>
        </p:txBody>
      </p:sp>
      <p:sp>
        <p:nvSpPr>
          <p:cNvPr id="13317" name="Text Box 3082"/>
          <p:cNvSpPr txBox="1">
            <a:spLocks noChangeArrowheads="1"/>
          </p:cNvSpPr>
          <p:nvPr/>
        </p:nvSpPr>
        <p:spPr bwMode="auto">
          <a:xfrm>
            <a:off x="6362700" y="2247900"/>
            <a:ext cx="2228850" cy="2443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800" i="1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CED</a:t>
            </a: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线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80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L+S</a:t>
            </a:r>
            <a:r>
              <a:rPr kumimoji="1" lang="en-US" altLang="zh-CN" sz="2800" baseline="-2500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A</a:t>
            </a:r>
            <a:r>
              <a:rPr kumimoji="1" lang="en-US" altLang="zh-CN" sz="280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+S</a:t>
            </a:r>
            <a:r>
              <a:rPr kumimoji="1" lang="en-US" altLang="zh-CN" sz="2800" baseline="-2500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B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80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3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800" i="1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f</a:t>
            </a:r>
            <a:r>
              <a:rPr kumimoji="1" lang="en-US" altLang="zh-CN" sz="280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=2-3+1=0</a:t>
            </a:r>
          </a:p>
        </p:txBody>
      </p:sp>
      <p:sp>
        <p:nvSpPr>
          <p:cNvPr id="13318" name="Text Box 39"/>
          <p:cNvSpPr txBox="1">
            <a:spLocks noChangeArrowheads="1"/>
          </p:cNvSpPr>
          <p:nvPr/>
        </p:nvSpPr>
        <p:spPr bwMode="auto">
          <a:xfrm>
            <a:off x="515938" y="368300"/>
            <a:ext cx="8318500" cy="138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2.</a:t>
            </a:r>
            <a:r>
              <a:rPr kumimoji="1" lang="zh-CN" altLang="en-US" sz="280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液相完全互溶固相完全不互溶的两组分系统</a:t>
            </a:r>
            <a:r>
              <a:rPr kumimoji="1" lang="en-US" altLang="zh-CN" sz="2800">
                <a:solidFill>
                  <a:srgbClr val="FF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(binary systems with a completely miscible liquid phase and two completely immiscible solid phases)</a:t>
            </a:r>
            <a:r>
              <a:rPr kumimoji="1" lang="zh-CN" altLang="en-US" sz="2400">
                <a:latin typeface="黑体" pitchFamily="2" charset="-122"/>
                <a:ea typeface="黑体" pitchFamily="2" charset="-122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3074"/>
          <p:cNvSpPr txBox="1">
            <a:spLocks noChangeArrowheads="1"/>
          </p:cNvSpPr>
          <p:nvPr/>
        </p:nvSpPr>
        <p:spPr bwMode="auto">
          <a:xfrm>
            <a:off x="933450" y="6224588"/>
            <a:ext cx="4017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A:</a:t>
            </a:r>
            <a:r>
              <a:rPr kumimoji="1" lang="zh-CN" altLang="en-US" sz="24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邻硝基氯苯 </a:t>
            </a:r>
            <a:r>
              <a:rPr kumimoji="1" lang="en-US" altLang="zh-CN" sz="24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B:</a:t>
            </a:r>
            <a:r>
              <a:rPr kumimoji="1" lang="zh-CN" altLang="en-US" sz="24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对硝基氯苯</a:t>
            </a:r>
            <a:endParaRPr kumimoji="1" lang="zh-CN" alt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14339" name="Picture 3075" descr="04-24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588" y="1728788"/>
            <a:ext cx="4029075" cy="432435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0" name="Text Box 3077"/>
          <p:cNvSpPr txBox="1">
            <a:spLocks noChangeArrowheads="1"/>
          </p:cNvSpPr>
          <p:nvPr/>
        </p:nvSpPr>
        <p:spPr bwMode="auto">
          <a:xfrm>
            <a:off x="5086350" y="2224088"/>
            <a:ext cx="1276350" cy="2443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相区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相态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相数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自由度</a:t>
            </a:r>
          </a:p>
        </p:txBody>
      </p:sp>
      <p:sp>
        <p:nvSpPr>
          <p:cNvPr id="14341" name="Text Box 3083"/>
          <p:cNvSpPr txBox="1">
            <a:spLocks noChangeArrowheads="1"/>
          </p:cNvSpPr>
          <p:nvPr/>
        </p:nvSpPr>
        <p:spPr bwMode="auto">
          <a:xfrm>
            <a:off x="6335713" y="2224088"/>
            <a:ext cx="2228850" cy="2443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800" i="1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a</a:t>
            </a: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点 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80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L(A)+S</a:t>
            </a:r>
            <a:r>
              <a:rPr kumimoji="1" lang="en-US" altLang="zh-CN" sz="2800" baseline="-2500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A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80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2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800" i="1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f</a:t>
            </a:r>
            <a:r>
              <a:rPr kumimoji="1" lang="en-US" altLang="zh-CN" sz="280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=1-2+1=0</a:t>
            </a:r>
          </a:p>
        </p:txBody>
      </p:sp>
      <p:sp>
        <p:nvSpPr>
          <p:cNvPr id="14342" name="Text Box 39"/>
          <p:cNvSpPr txBox="1">
            <a:spLocks noChangeArrowheads="1"/>
          </p:cNvSpPr>
          <p:nvPr/>
        </p:nvSpPr>
        <p:spPr bwMode="auto">
          <a:xfrm>
            <a:off x="515938" y="368300"/>
            <a:ext cx="8318500" cy="138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2.</a:t>
            </a:r>
            <a:r>
              <a:rPr kumimoji="1" lang="zh-CN" altLang="en-US" sz="280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液相完全互溶固相完全不互溶的两组分系统</a:t>
            </a:r>
            <a:r>
              <a:rPr kumimoji="1" lang="en-US" altLang="zh-CN" sz="2800">
                <a:solidFill>
                  <a:srgbClr val="FF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(binary systems with a completely miscible liquid phase and two completely immiscible solid phases)</a:t>
            </a:r>
            <a:r>
              <a:rPr kumimoji="1" lang="zh-CN" altLang="en-US" sz="2400">
                <a:latin typeface="黑体" pitchFamily="2" charset="-122"/>
                <a:ea typeface="黑体" pitchFamily="2" charset="-122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3074"/>
          <p:cNvSpPr txBox="1">
            <a:spLocks noChangeArrowheads="1"/>
          </p:cNvSpPr>
          <p:nvPr/>
        </p:nvSpPr>
        <p:spPr bwMode="auto">
          <a:xfrm>
            <a:off x="933450" y="6210300"/>
            <a:ext cx="4017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A:</a:t>
            </a:r>
            <a:r>
              <a:rPr kumimoji="1" lang="zh-CN" altLang="en-US" sz="24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邻硝基氯苯 </a:t>
            </a:r>
            <a:r>
              <a:rPr kumimoji="1" lang="en-US" altLang="zh-CN" sz="24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B:</a:t>
            </a:r>
            <a:r>
              <a:rPr kumimoji="1" lang="zh-CN" altLang="en-US" sz="24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对硝基氯苯</a:t>
            </a:r>
            <a:endParaRPr kumimoji="1" lang="zh-CN" alt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15363" name="Picture 3075" descr="04-24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588" y="1714500"/>
            <a:ext cx="4029075" cy="432435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4" name="Text Box 3077"/>
          <p:cNvSpPr txBox="1">
            <a:spLocks noChangeArrowheads="1"/>
          </p:cNvSpPr>
          <p:nvPr/>
        </p:nvSpPr>
        <p:spPr bwMode="auto">
          <a:xfrm>
            <a:off x="5086350" y="2209800"/>
            <a:ext cx="1276350" cy="2443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相区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相态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相数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自由度</a:t>
            </a:r>
          </a:p>
        </p:txBody>
      </p:sp>
      <p:sp>
        <p:nvSpPr>
          <p:cNvPr id="15365" name="Text Box 3084"/>
          <p:cNvSpPr txBox="1">
            <a:spLocks noChangeArrowheads="1"/>
          </p:cNvSpPr>
          <p:nvPr/>
        </p:nvSpPr>
        <p:spPr bwMode="auto">
          <a:xfrm>
            <a:off x="6362700" y="2209800"/>
            <a:ext cx="2228850" cy="2443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800" i="1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b</a:t>
            </a: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点 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80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L(B)+S</a:t>
            </a:r>
            <a:r>
              <a:rPr kumimoji="1" lang="en-US" altLang="zh-CN" sz="2800" baseline="-2500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B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80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2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800" i="1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f</a:t>
            </a:r>
            <a:r>
              <a:rPr kumimoji="1" lang="en-US" altLang="zh-CN" sz="280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=1-2+1=0</a:t>
            </a:r>
          </a:p>
        </p:txBody>
      </p:sp>
      <p:sp>
        <p:nvSpPr>
          <p:cNvPr id="15366" name="Text Box 39"/>
          <p:cNvSpPr txBox="1">
            <a:spLocks noChangeArrowheads="1"/>
          </p:cNvSpPr>
          <p:nvPr/>
        </p:nvSpPr>
        <p:spPr bwMode="auto">
          <a:xfrm>
            <a:off x="515938" y="368300"/>
            <a:ext cx="8318500" cy="138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2.</a:t>
            </a:r>
            <a:r>
              <a:rPr kumimoji="1" lang="zh-CN" altLang="en-US" sz="280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液相完全互溶固相完全不互溶的两组分系统</a:t>
            </a:r>
            <a:r>
              <a:rPr kumimoji="1" lang="en-US" altLang="zh-CN" sz="2800">
                <a:solidFill>
                  <a:srgbClr val="FF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(binary systems with a completely miscible liquid phase and two completely immiscible solid phases)</a:t>
            </a:r>
            <a:r>
              <a:rPr kumimoji="1" lang="zh-CN" altLang="en-US" sz="2400">
                <a:latin typeface="黑体" pitchFamily="2" charset="-122"/>
                <a:ea typeface="黑体" pitchFamily="2" charset="-122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3074"/>
          <p:cNvSpPr txBox="1">
            <a:spLocks noChangeArrowheads="1"/>
          </p:cNvSpPr>
          <p:nvPr/>
        </p:nvSpPr>
        <p:spPr bwMode="auto">
          <a:xfrm>
            <a:off x="933450" y="6210300"/>
            <a:ext cx="4017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A:</a:t>
            </a:r>
            <a:r>
              <a:rPr kumimoji="1" lang="zh-CN" altLang="en-US" sz="24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邻硝基氯苯 </a:t>
            </a:r>
            <a:r>
              <a:rPr kumimoji="1" lang="en-US" altLang="zh-CN" sz="24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B:</a:t>
            </a:r>
            <a:r>
              <a:rPr kumimoji="1" lang="zh-CN" altLang="en-US" sz="24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对硝基氯苯</a:t>
            </a:r>
            <a:endParaRPr kumimoji="1" lang="zh-CN" alt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16387" name="Picture 3075" descr="04-24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588" y="1714500"/>
            <a:ext cx="4029075" cy="432435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8" name="Text Box 3077"/>
          <p:cNvSpPr txBox="1">
            <a:spLocks noChangeArrowheads="1"/>
          </p:cNvSpPr>
          <p:nvPr/>
        </p:nvSpPr>
        <p:spPr bwMode="auto">
          <a:xfrm>
            <a:off x="5086350" y="2209800"/>
            <a:ext cx="1276350" cy="2443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相区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相态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相数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自由度</a:t>
            </a:r>
          </a:p>
        </p:txBody>
      </p:sp>
      <p:sp>
        <p:nvSpPr>
          <p:cNvPr id="16389" name="Text Box 3085"/>
          <p:cNvSpPr txBox="1">
            <a:spLocks noChangeArrowheads="1"/>
          </p:cNvSpPr>
          <p:nvPr/>
        </p:nvSpPr>
        <p:spPr bwMode="auto">
          <a:xfrm>
            <a:off x="6362700" y="2209800"/>
            <a:ext cx="2228850" cy="2443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800" i="1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aA</a:t>
            </a: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线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80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S</a:t>
            </a:r>
            <a:r>
              <a:rPr kumimoji="1" lang="en-US" altLang="zh-CN" sz="2800" baseline="-2500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A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80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1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800" i="1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f</a:t>
            </a:r>
            <a:r>
              <a:rPr kumimoji="1" lang="en-US" altLang="zh-CN" sz="280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=1-1+1=1</a:t>
            </a:r>
          </a:p>
        </p:txBody>
      </p:sp>
      <p:sp>
        <p:nvSpPr>
          <p:cNvPr id="16390" name="Text Box 39"/>
          <p:cNvSpPr txBox="1">
            <a:spLocks noChangeArrowheads="1"/>
          </p:cNvSpPr>
          <p:nvPr/>
        </p:nvSpPr>
        <p:spPr bwMode="auto">
          <a:xfrm>
            <a:off x="515938" y="368300"/>
            <a:ext cx="8318500" cy="138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2.</a:t>
            </a:r>
            <a:r>
              <a:rPr kumimoji="1" lang="zh-CN" altLang="en-US" sz="280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液相完全互溶固相完全不互溶的两组分系统</a:t>
            </a:r>
            <a:r>
              <a:rPr kumimoji="1" lang="en-US" altLang="zh-CN" sz="2800">
                <a:solidFill>
                  <a:srgbClr val="FF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(binary systems with a completely miscible liquid phase and two completely immiscible solid phases)</a:t>
            </a:r>
            <a:r>
              <a:rPr kumimoji="1" lang="zh-CN" altLang="en-US" sz="2400">
                <a:latin typeface="黑体" pitchFamily="2" charset="-122"/>
                <a:ea typeface="黑体" pitchFamily="2" charset="-122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3074"/>
          <p:cNvSpPr txBox="1">
            <a:spLocks noChangeArrowheads="1"/>
          </p:cNvSpPr>
          <p:nvPr/>
        </p:nvSpPr>
        <p:spPr bwMode="auto">
          <a:xfrm>
            <a:off x="933450" y="6210300"/>
            <a:ext cx="4017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A:</a:t>
            </a:r>
            <a:r>
              <a:rPr kumimoji="1" lang="zh-CN" altLang="en-US" sz="24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邻硝基氯苯 </a:t>
            </a:r>
            <a:r>
              <a:rPr kumimoji="1" lang="en-US" altLang="zh-CN" sz="24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B:</a:t>
            </a:r>
            <a:r>
              <a:rPr kumimoji="1" lang="zh-CN" altLang="en-US" sz="24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对硝基氯苯</a:t>
            </a:r>
            <a:endParaRPr kumimoji="1" lang="zh-CN" alt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17411" name="Picture 3075" descr="04-24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588" y="1714500"/>
            <a:ext cx="4029075" cy="432435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2" name="Text Box 3077"/>
          <p:cNvSpPr txBox="1">
            <a:spLocks noChangeArrowheads="1"/>
          </p:cNvSpPr>
          <p:nvPr/>
        </p:nvSpPr>
        <p:spPr bwMode="auto">
          <a:xfrm>
            <a:off x="5086350" y="2209800"/>
            <a:ext cx="1276350" cy="2443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相区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相态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相数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自由度</a:t>
            </a:r>
          </a:p>
        </p:txBody>
      </p:sp>
      <p:sp>
        <p:nvSpPr>
          <p:cNvPr id="17413" name="Text Box 3086"/>
          <p:cNvSpPr txBox="1">
            <a:spLocks noChangeArrowheads="1"/>
          </p:cNvSpPr>
          <p:nvPr/>
        </p:nvSpPr>
        <p:spPr bwMode="auto">
          <a:xfrm>
            <a:off x="6362700" y="2224088"/>
            <a:ext cx="2228850" cy="2443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800" i="1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Aa</a:t>
            </a: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延长线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80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L(A)</a:t>
            </a:r>
            <a:endParaRPr kumimoji="1" lang="en-US" altLang="zh-CN" sz="2800" baseline="-25000">
              <a:solidFill>
                <a:srgbClr val="000000"/>
              </a:solidFill>
              <a:latin typeface="Times New Roman" pitchFamily="18" charset="0"/>
              <a:ea typeface="黑体" pitchFamily="2" charset="-122"/>
            </a:endParaRP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80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1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800" i="1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f</a:t>
            </a:r>
            <a:r>
              <a:rPr kumimoji="1" lang="en-US" altLang="zh-CN" sz="280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=1-1+1=1</a:t>
            </a:r>
          </a:p>
        </p:txBody>
      </p:sp>
      <p:sp>
        <p:nvSpPr>
          <p:cNvPr id="17414" name="Text Box 39"/>
          <p:cNvSpPr txBox="1">
            <a:spLocks noChangeArrowheads="1"/>
          </p:cNvSpPr>
          <p:nvPr/>
        </p:nvSpPr>
        <p:spPr bwMode="auto">
          <a:xfrm>
            <a:off x="515938" y="368300"/>
            <a:ext cx="8318500" cy="138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2.</a:t>
            </a:r>
            <a:r>
              <a:rPr kumimoji="1" lang="zh-CN" altLang="en-US" sz="280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液相完全互溶固相完全不互溶的两组分系统</a:t>
            </a:r>
            <a:r>
              <a:rPr kumimoji="1" lang="en-US" altLang="zh-CN" sz="2800">
                <a:solidFill>
                  <a:srgbClr val="FF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(binary systems with a completely miscible liquid phase and two completely immiscible solid phases)</a:t>
            </a:r>
            <a:r>
              <a:rPr kumimoji="1" lang="zh-CN" altLang="en-US" sz="2400">
                <a:latin typeface="黑体" pitchFamily="2" charset="-122"/>
                <a:ea typeface="黑体" pitchFamily="2" charset="-122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3074"/>
          <p:cNvSpPr txBox="1">
            <a:spLocks noChangeArrowheads="1"/>
          </p:cNvSpPr>
          <p:nvPr/>
        </p:nvSpPr>
        <p:spPr bwMode="auto">
          <a:xfrm>
            <a:off x="933450" y="6210300"/>
            <a:ext cx="4017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A:</a:t>
            </a:r>
            <a:r>
              <a:rPr kumimoji="1" lang="zh-CN" altLang="en-US" sz="24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邻硝基氯苯 </a:t>
            </a:r>
            <a:r>
              <a:rPr kumimoji="1" lang="en-US" altLang="zh-CN" sz="24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B:</a:t>
            </a:r>
            <a:r>
              <a:rPr kumimoji="1" lang="zh-CN" altLang="en-US" sz="24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对硝基氯苯</a:t>
            </a:r>
            <a:endParaRPr kumimoji="1" lang="zh-CN" alt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18435" name="Picture 3075" descr="04-24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588" y="1714500"/>
            <a:ext cx="4029075" cy="432435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6" name="Text Box 3077"/>
          <p:cNvSpPr txBox="1">
            <a:spLocks noChangeArrowheads="1"/>
          </p:cNvSpPr>
          <p:nvPr/>
        </p:nvSpPr>
        <p:spPr bwMode="auto">
          <a:xfrm>
            <a:off x="5086350" y="2209800"/>
            <a:ext cx="1276350" cy="2443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相区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相态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相数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自由度</a:t>
            </a:r>
          </a:p>
        </p:txBody>
      </p:sp>
      <p:sp>
        <p:nvSpPr>
          <p:cNvPr id="18437" name="Text Box 3087"/>
          <p:cNvSpPr txBox="1">
            <a:spLocks noChangeArrowheads="1"/>
          </p:cNvSpPr>
          <p:nvPr/>
        </p:nvSpPr>
        <p:spPr bwMode="auto">
          <a:xfrm>
            <a:off x="6430963" y="2251075"/>
            <a:ext cx="2228850" cy="2443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800" i="1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bB</a:t>
            </a: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线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80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S</a:t>
            </a:r>
            <a:r>
              <a:rPr kumimoji="1" lang="en-US" altLang="zh-CN" sz="2800" baseline="-2500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B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80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1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800" i="1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f</a:t>
            </a:r>
            <a:r>
              <a:rPr kumimoji="1" lang="en-US" altLang="zh-CN" sz="280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=1-1+1=1</a:t>
            </a:r>
          </a:p>
        </p:txBody>
      </p:sp>
      <p:sp>
        <p:nvSpPr>
          <p:cNvPr id="18438" name="Text Box 39"/>
          <p:cNvSpPr txBox="1">
            <a:spLocks noChangeArrowheads="1"/>
          </p:cNvSpPr>
          <p:nvPr/>
        </p:nvSpPr>
        <p:spPr bwMode="auto">
          <a:xfrm>
            <a:off x="515938" y="368300"/>
            <a:ext cx="8318500" cy="138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2.</a:t>
            </a:r>
            <a:r>
              <a:rPr kumimoji="1" lang="zh-CN" altLang="en-US" sz="280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液相完全互溶固相完全不互溶的两组分系统</a:t>
            </a:r>
            <a:r>
              <a:rPr kumimoji="1" lang="en-US" altLang="zh-CN" sz="2800">
                <a:solidFill>
                  <a:srgbClr val="FF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(binary systems with a completely miscible liquid phase and two completely immiscible solid phases)</a:t>
            </a:r>
            <a:r>
              <a:rPr kumimoji="1" lang="zh-CN" altLang="en-US" sz="2400">
                <a:latin typeface="黑体" pitchFamily="2" charset="-122"/>
                <a:ea typeface="黑体" pitchFamily="2" charset="-122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3074"/>
          <p:cNvSpPr txBox="1">
            <a:spLocks noChangeArrowheads="1"/>
          </p:cNvSpPr>
          <p:nvPr/>
        </p:nvSpPr>
        <p:spPr bwMode="auto">
          <a:xfrm>
            <a:off x="933450" y="6210300"/>
            <a:ext cx="4017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A:</a:t>
            </a:r>
            <a:r>
              <a:rPr kumimoji="1" lang="zh-CN" altLang="en-US" sz="24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邻硝基氯苯 </a:t>
            </a:r>
            <a:r>
              <a:rPr kumimoji="1" lang="en-US" altLang="zh-CN" sz="24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B:</a:t>
            </a:r>
            <a:r>
              <a:rPr kumimoji="1" lang="zh-CN" altLang="en-US" sz="24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对硝基氯苯</a:t>
            </a:r>
            <a:endParaRPr kumimoji="1" lang="zh-CN" alt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19459" name="Picture 3075" descr="04-24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588" y="1714500"/>
            <a:ext cx="4029075" cy="432435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0" name="Text Box 3077"/>
          <p:cNvSpPr txBox="1">
            <a:spLocks noChangeArrowheads="1"/>
          </p:cNvSpPr>
          <p:nvPr/>
        </p:nvSpPr>
        <p:spPr bwMode="auto">
          <a:xfrm>
            <a:off x="5086350" y="2209800"/>
            <a:ext cx="1276350" cy="2443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相区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相态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相数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自由度</a:t>
            </a:r>
          </a:p>
        </p:txBody>
      </p:sp>
      <p:sp>
        <p:nvSpPr>
          <p:cNvPr id="19461" name="Text Box 3088"/>
          <p:cNvSpPr txBox="1">
            <a:spLocks noChangeArrowheads="1"/>
          </p:cNvSpPr>
          <p:nvPr/>
        </p:nvSpPr>
        <p:spPr bwMode="auto">
          <a:xfrm>
            <a:off x="6362700" y="2209800"/>
            <a:ext cx="2228850" cy="2443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800" i="1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Bb</a:t>
            </a: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延长线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80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L(B)</a:t>
            </a:r>
            <a:endParaRPr kumimoji="1" lang="en-US" altLang="zh-CN" sz="2800" baseline="-25000">
              <a:solidFill>
                <a:srgbClr val="000000"/>
              </a:solidFill>
              <a:latin typeface="Times New Roman" pitchFamily="18" charset="0"/>
              <a:ea typeface="黑体" pitchFamily="2" charset="-122"/>
            </a:endParaRP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80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1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800" i="1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f</a:t>
            </a:r>
            <a:r>
              <a:rPr kumimoji="1" lang="en-US" altLang="zh-CN" sz="280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=1-1+1=1</a:t>
            </a:r>
          </a:p>
        </p:txBody>
      </p:sp>
      <p:sp>
        <p:nvSpPr>
          <p:cNvPr id="19462" name="Text Box 39"/>
          <p:cNvSpPr txBox="1">
            <a:spLocks noChangeArrowheads="1"/>
          </p:cNvSpPr>
          <p:nvPr/>
        </p:nvSpPr>
        <p:spPr bwMode="auto">
          <a:xfrm>
            <a:off x="515938" y="368300"/>
            <a:ext cx="8318500" cy="138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2.</a:t>
            </a:r>
            <a:r>
              <a:rPr kumimoji="1" lang="zh-CN" altLang="en-US" sz="280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液相完全互溶固相完全不互溶的两组分系统</a:t>
            </a:r>
            <a:r>
              <a:rPr kumimoji="1" lang="en-US" altLang="zh-CN" sz="2800">
                <a:solidFill>
                  <a:srgbClr val="FF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(binary systems with a completely miscible liquid phase and two completely immiscible solid phases)</a:t>
            </a:r>
            <a:r>
              <a:rPr kumimoji="1" lang="zh-CN" altLang="en-US" sz="2400">
                <a:latin typeface="黑体" pitchFamily="2" charset="-122"/>
                <a:ea typeface="黑体" pitchFamily="2" charset="-122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0730" name="Group 26"/>
          <p:cNvGrpSpPr>
            <a:grpSpLocks/>
          </p:cNvGrpSpPr>
          <p:nvPr/>
        </p:nvGrpSpPr>
        <p:grpSpPr bwMode="auto">
          <a:xfrm>
            <a:off x="5186363" y="2138363"/>
            <a:ext cx="2624137" cy="4038600"/>
            <a:chOff x="3267" y="1095"/>
            <a:chExt cx="1653" cy="2544"/>
          </a:xfrm>
        </p:grpSpPr>
        <p:graphicFrame>
          <p:nvGraphicFramePr>
            <p:cNvPr id="20502" name="Object 18"/>
            <p:cNvGraphicFramePr>
              <a:graphicFrameLocks noChangeAspect="1"/>
            </p:cNvGraphicFramePr>
            <p:nvPr/>
          </p:nvGraphicFramePr>
          <p:xfrm>
            <a:off x="3597" y="1095"/>
            <a:ext cx="1079" cy="22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05" name="位图图像" r:id="rId3" imgW="1228571" imgH="2505425" progId="Paint.Picture">
                    <p:embed/>
                  </p:oleObj>
                </mc:Choice>
                <mc:Fallback>
                  <p:oleObj name="位图图像" r:id="rId3" imgW="1228571" imgH="2505425" progId="Paint.Picture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97" y="1095"/>
                          <a:ext cx="1079" cy="2202"/>
                        </a:xfrm>
                        <a:prstGeom prst="rect">
                          <a:avLst/>
                        </a:prstGeom>
                        <a:noFill/>
                        <a:ln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503" name="Text Box 24"/>
            <p:cNvSpPr txBox="1">
              <a:spLocks noChangeArrowheads="1"/>
            </p:cNvSpPr>
            <p:nvPr/>
          </p:nvSpPr>
          <p:spPr bwMode="auto">
            <a:xfrm>
              <a:off x="3267" y="1536"/>
              <a:ext cx="308" cy="4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vert="eaVert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i="1">
                  <a:solidFill>
                    <a:srgbClr val="000000"/>
                  </a:solidFill>
                  <a:latin typeface="Times New Roman" pitchFamily="18" charset="0"/>
                </a:rPr>
                <a:t>t</a:t>
              </a:r>
              <a:r>
                <a:rPr lang="en-US" altLang="zh-CN" sz="2000">
                  <a:solidFill>
                    <a:srgbClr val="000000"/>
                  </a:solidFill>
                  <a:latin typeface="Times New Roman" pitchFamily="18" charset="0"/>
                </a:rPr>
                <a:t>/ </a:t>
              </a:r>
              <a:r>
                <a:rPr lang="en-US" altLang="zh-CN" sz="2000" baseline="40000">
                  <a:solidFill>
                    <a:srgbClr val="000000"/>
                  </a:solidFill>
                  <a:latin typeface="Times New Roman" pitchFamily="18" charset="0"/>
                </a:rPr>
                <a:t>o</a:t>
              </a:r>
              <a:r>
                <a:rPr lang="en-US" altLang="zh-CN" sz="2000">
                  <a:solidFill>
                    <a:srgbClr val="000000"/>
                  </a:solidFill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20504" name="Text Box 25"/>
            <p:cNvSpPr txBox="1">
              <a:spLocks noChangeArrowheads="1"/>
            </p:cNvSpPr>
            <p:nvPr/>
          </p:nvSpPr>
          <p:spPr bwMode="auto">
            <a:xfrm>
              <a:off x="4080" y="3348"/>
              <a:ext cx="84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i="1">
                  <a:solidFill>
                    <a:srgbClr val="000000"/>
                  </a:solidFill>
                  <a:latin typeface="Symbol" pitchFamily="18" charset="2"/>
                </a:rPr>
                <a:t>t</a:t>
              </a:r>
              <a:r>
                <a:rPr lang="zh-CN" altLang="en-US" sz="2400">
                  <a:solidFill>
                    <a:srgbClr val="000000"/>
                  </a:solidFill>
                  <a:latin typeface="Times New Roman" pitchFamily="18" charset="0"/>
                </a:rPr>
                <a:t>（时间）</a:t>
              </a:r>
            </a:p>
          </p:txBody>
        </p:sp>
      </p:grpSp>
      <p:pic>
        <p:nvPicPr>
          <p:cNvPr id="20483" name="Picture 2" descr="04-24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588" y="1714500"/>
            <a:ext cx="4029075" cy="432435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0707" name="Group 3"/>
          <p:cNvGrpSpPr>
            <a:grpSpLocks/>
          </p:cNvGrpSpPr>
          <p:nvPr/>
        </p:nvGrpSpPr>
        <p:grpSpPr bwMode="auto">
          <a:xfrm>
            <a:off x="3714750" y="2305050"/>
            <a:ext cx="76200" cy="2838450"/>
            <a:chOff x="2340" y="1200"/>
            <a:chExt cx="48" cy="1788"/>
          </a:xfrm>
        </p:grpSpPr>
        <p:sp>
          <p:nvSpPr>
            <p:cNvPr id="20498" name="Line 4"/>
            <p:cNvSpPr>
              <a:spLocks noChangeShapeType="1"/>
            </p:cNvSpPr>
            <p:nvPr/>
          </p:nvSpPr>
          <p:spPr bwMode="auto">
            <a:xfrm>
              <a:off x="2364" y="1248"/>
              <a:ext cx="0" cy="1740"/>
            </a:xfrm>
            <a:prstGeom prst="line">
              <a:avLst/>
            </a:prstGeom>
            <a:noFill/>
            <a:ln w="9525">
              <a:solidFill>
                <a:srgbClr val="99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499" name="Oval 5"/>
            <p:cNvSpPr>
              <a:spLocks noChangeArrowheads="1"/>
            </p:cNvSpPr>
            <p:nvPr/>
          </p:nvSpPr>
          <p:spPr bwMode="auto">
            <a:xfrm>
              <a:off x="2340" y="1200"/>
              <a:ext cx="48" cy="48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latin typeface="Times New Roman" pitchFamily="18" charset="0"/>
              </a:endParaRPr>
            </a:p>
          </p:txBody>
        </p:sp>
        <p:sp>
          <p:nvSpPr>
            <p:cNvPr id="20500" name="Oval 6"/>
            <p:cNvSpPr>
              <a:spLocks noChangeArrowheads="1"/>
            </p:cNvSpPr>
            <p:nvPr/>
          </p:nvSpPr>
          <p:spPr bwMode="auto">
            <a:xfrm>
              <a:off x="2340" y="2664"/>
              <a:ext cx="48" cy="48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latin typeface="Times New Roman" pitchFamily="18" charset="0"/>
              </a:endParaRPr>
            </a:p>
          </p:txBody>
        </p:sp>
        <p:sp>
          <p:nvSpPr>
            <p:cNvPr id="20501" name="Oval 7"/>
            <p:cNvSpPr>
              <a:spLocks noChangeArrowheads="1"/>
            </p:cNvSpPr>
            <p:nvPr/>
          </p:nvSpPr>
          <p:spPr bwMode="auto">
            <a:xfrm>
              <a:off x="2340" y="1788"/>
              <a:ext cx="48" cy="48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latin typeface="Times New Roman" pitchFamily="18" charset="0"/>
              </a:endParaRPr>
            </a:p>
          </p:txBody>
        </p:sp>
      </p:grpSp>
      <p:sp>
        <p:nvSpPr>
          <p:cNvPr id="20485" name="Text Box 8"/>
          <p:cNvSpPr txBox="1">
            <a:spLocks noChangeArrowheads="1"/>
          </p:cNvSpPr>
          <p:nvPr/>
        </p:nvSpPr>
        <p:spPr bwMode="auto">
          <a:xfrm>
            <a:off x="933450" y="6210300"/>
            <a:ext cx="4017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A:</a:t>
            </a:r>
            <a:r>
              <a:rPr kumimoji="1" lang="zh-CN" altLang="en-US" sz="24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邻硝基氯苯 </a:t>
            </a:r>
            <a:r>
              <a:rPr kumimoji="1" lang="en-US" altLang="zh-CN" sz="24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B:</a:t>
            </a:r>
            <a:r>
              <a:rPr kumimoji="1" lang="zh-CN" altLang="en-US" sz="24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对硝基氯苯</a:t>
            </a:r>
            <a:endParaRPr kumimoji="1" lang="zh-CN" alt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0486" name="Text Box 10"/>
          <p:cNvSpPr txBox="1">
            <a:spLocks noChangeArrowheads="1"/>
          </p:cNvSpPr>
          <p:nvPr/>
        </p:nvSpPr>
        <p:spPr bwMode="auto">
          <a:xfrm>
            <a:off x="3314700" y="2095500"/>
            <a:ext cx="495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000" i="1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c</a:t>
            </a:r>
          </a:p>
        </p:txBody>
      </p:sp>
      <p:sp>
        <p:nvSpPr>
          <p:cNvPr id="200715" name="Text Box 11"/>
          <p:cNvSpPr txBox="1">
            <a:spLocks noChangeArrowheads="1"/>
          </p:cNvSpPr>
          <p:nvPr/>
        </p:nvSpPr>
        <p:spPr bwMode="auto">
          <a:xfrm>
            <a:off x="3314700" y="2971800"/>
            <a:ext cx="495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000" i="1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d</a:t>
            </a:r>
          </a:p>
        </p:txBody>
      </p:sp>
      <p:sp>
        <p:nvSpPr>
          <p:cNvPr id="200716" name="Text Box 12"/>
          <p:cNvSpPr txBox="1">
            <a:spLocks noChangeArrowheads="1"/>
          </p:cNvSpPr>
          <p:nvPr/>
        </p:nvSpPr>
        <p:spPr bwMode="auto">
          <a:xfrm>
            <a:off x="3333750" y="3619500"/>
            <a:ext cx="495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000" i="1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e</a:t>
            </a:r>
          </a:p>
        </p:txBody>
      </p:sp>
      <p:sp>
        <p:nvSpPr>
          <p:cNvPr id="200717" name="Text Box 13"/>
          <p:cNvSpPr txBox="1">
            <a:spLocks noChangeArrowheads="1"/>
          </p:cNvSpPr>
          <p:nvPr/>
        </p:nvSpPr>
        <p:spPr bwMode="auto">
          <a:xfrm>
            <a:off x="3333750" y="4286250"/>
            <a:ext cx="495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000" i="1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f</a:t>
            </a:r>
          </a:p>
        </p:txBody>
      </p:sp>
      <p:sp>
        <p:nvSpPr>
          <p:cNvPr id="200718" name="Line 14"/>
          <p:cNvSpPr>
            <a:spLocks noChangeShapeType="1"/>
          </p:cNvSpPr>
          <p:nvPr/>
        </p:nvSpPr>
        <p:spPr bwMode="auto">
          <a:xfrm>
            <a:off x="3371850" y="3714750"/>
            <a:ext cx="1257300" cy="0"/>
          </a:xfrm>
          <a:prstGeom prst="line">
            <a:avLst/>
          </a:prstGeom>
          <a:noFill/>
          <a:ln w="12700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0720" name="Text Box 16"/>
          <p:cNvSpPr txBox="1">
            <a:spLocks noChangeArrowheads="1"/>
          </p:cNvSpPr>
          <p:nvPr/>
        </p:nvSpPr>
        <p:spPr bwMode="auto">
          <a:xfrm>
            <a:off x="2971800" y="3352800"/>
            <a:ext cx="4953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1600" i="1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E</a:t>
            </a:r>
            <a:r>
              <a:rPr kumimoji="1" lang="en-US" altLang="zh-CN" sz="2000" baseline="3000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’</a:t>
            </a:r>
          </a:p>
        </p:txBody>
      </p:sp>
      <p:sp>
        <p:nvSpPr>
          <p:cNvPr id="200721" name="Text Box 17"/>
          <p:cNvSpPr txBox="1">
            <a:spLocks noChangeArrowheads="1"/>
          </p:cNvSpPr>
          <p:nvPr/>
        </p:nvSpPr>
        <p:spPr bwMode="auto">
          <a:xfrm>
            <a:off x="4552950" y="3390900"/>
            <a:ext cx="4953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1600" i="1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D</a:t>
            </a:r>
            <a:r>
              <a:rPr kumimoji="1" lang="en-US" altLang="zh-CN" sz="2000" baseline="3000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’</a:t>
            </a:r>
          </a:p>
        </p:txBody>
      </p:sp>
      <p:sp>
        <p:nvSpPr>
          <p:cNvPr id="200723" name="Text Box 19"/>
          <p:cNvSpPr txBox="1">
            <a:spLocks noChangeArrowheads="1"/>
          </p:cNvSpPr>
          <p:nvPr/>
        </p:nvSpPr>
        <p:spPr bwMode="auto">
          <a:xfrm>
            <a:off x="5467350" y="2114550"/>
            <a:ext cx="6667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000" i="1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c</a:t>
            </a:r>
          </a:p>
        </p:txBody>
      </p:sp>
      <p:sp>
        <p:nvSpPr>
          <p:cNvPr id="200724" name="Text Box 20"/>
          <p:cNvSpPr txBox="1">
            <a:spLocks noChangeArrowheads="1"/>
          </p:cNvSpPr>
          <p:nvPr/>
        </p:nvSpPr>
        <p:spPr bwMode="auto">
          <a:xfrm>
            <a:off x="5619750" y="3009900"/>
            <a:ext cx="495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000" i="1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d</a:t>
            </a:r>
          </a:p>
        </p:txBody>
      </p:sp>
      <p:sp>
        <p:nvSpPr>
          <p:cNvPr id="200725" name="Text Box 21"/>
          <p:cNvSpPr txBox="1">
            <a:spLocks noChangeArrowheads="1"/>
          </p:cNvSpPr>
          <p:nvPr/>
        </p:nvSpPr>
        <p:spPr bwMode="auto">
          <a:xfrm>
            <a:off x="6038850" y="4400550"/>
            <a:ext cx="495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000" i="1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f</a:t>
            </a:r>
          </a:p>
        </p:txBody>
      </p:sp>
      <p:graphicFrame>
        <p:nvGraphicFramePr>
          <p:cNvPr id="200726" name="Object 22"/>
          <p:cNvGraphicFramePr>
            <a:graphicFrameLocks noChangeAspect="1"/>
          </p:cNvGraphicFramePr>
          <p:nvPr/>
        </p:nvGraphicFramePr>
        <p:xfrm>
          <a:off x="7440613" y="3408363"/>
          <a:ext cx="1328737" cy="827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6" name="Equation" r:id="rId6" imgW="672840" imgH="419040" progId="Equation.DSMT4">
                  <p:embed/>
                </p:oleObj>
              </mc:Choice>
              <mc:Fallback>
                <p:oleObj name="Equation" r:id="rId6" imgW="672840" imgH="419040" progId="Equation.DSMT4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40613" y="3408363"/>
                        <a:ext cx="1328737" cy="827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97" name="Text Box 39"/>
          <p:cNvSpPr txBox="1">
            <a:spLocks noChangeArrowheads="1"/>
          </p:cNvSpPr>
          <p:nvPr/>
        </p:nvSpPr>
        <p:spPr bwMode="auto">
          <a:xfrm>
            <a:off x="515938" y="368300"/>
            <a:ext cx="8318500" cy="138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2.</a:t>
            </a:r>
            <a:r>
              <a:rPr kumimoji="1" lang="zh-CN" altLang="en-US" sz="280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液相完全互溶固相完全不互溶的两组分系统</a:t>
            </a:r>
            <a:r>
              <a:rPr kumimoji="1" lang="en-US" altLang="zh-CN" sz="2800">
                <a:solidFill>
                  <a:srgbClr val="FF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(binary systems with a completely miscible liquid phase and two completely immiscible solid phases)</a:t>
            </a:r>
            <a:r>
              <a:rPr kumimoji="1" lang="zh-CN" altLang="en-US" sz="2400">
                <a:latin typeface="黑体" pitchFamily="2" charset="-122"/>
                <a:ea typeface="黑体" pitchFamily="2" charset="-122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00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07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07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4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007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07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007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07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8" dur="500"/>
                                        <p:tgtEl>
                                          <p:spTgt spid="200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07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007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07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007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007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007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200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0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0715" grpId="0" autoUpdateAnimBg="0"/>
      <p:bldP spid="200716" grpId="0" autoUpdateAnimBg="0"/>
      <p:bldP spid="200717" grpId="0" autoUpdateAnimBg="0"/>
      <p:bldP spid="200718" grpId="0" animBg="1"/>
      <p:bldP spid="200720" grpId="0" autoUpdateAnimBg="0"/>
      <p:bldP spid="200721" grpId="0" autoUpdateAnimBg="0"/>
      <p:bldP spid="200723" grpId="0" autoUpdateAnimBg="0"/>
      <p:bldP spid="200724" grpId="0" autoUpdateAnimBg="0"/>
      <p:bldP spid="200725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506" name="Object 5"/>
          <p:cNvGraphicFramePr>
            <a:graphicFrameLocks noChangeAspect="1"/>
          </p:cNvGraphicFramePr>
          <p:nvPr/>
        </p:nvGraphicFramePr>
        <p:xfrm>
          <a:off x="476250" y="476250"/>
          <a:ext cx="3521075" cy="5948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41" name="位图图像" r:id="rId3" imgW="2819794" imgH="4761905" progId="Paint.Picture">
                  <p:embed/>
                </p:oleObj>
              </mc:Choice>
              <mc:Fallback>
                <p:oleObj name="位图图像" r:id="rId3" imgW="2819794" imgH="4761905" progId="Paint.Picture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6250" y="476250"/>
                        <a:ext cx="3521075" cy="5948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07" name="Line 6"/>
          <p:cNvSpPr>
            <a:spLocks noChangeShapeType="1"/>
          </p:cNvSpPr>
          <p:nvPr/>
        </p:nvSpPr>
        <p:spPr bwMode="auto">
          <a:xfrm>
            <a:off x="2266950" y="1562100"/>
            <a:ext cx="0" cy="2990850"/>
          </a:xfrm>
          <a:prstGeom prst="line">
            <a:avLst/>
          </a:prstGeom>
          <a:noFill/>
          <a:ln w="9525">
            <a:solidFill>
              <a:srgbClr val="000000"/>
            </a:solidFill>
            <a:prstDash val="sysDot"/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08" name="Line 7"/>
          <p:cNvSpPr>
            <a:spLocks noChangeShapeType="1"/>
          </p:cNvSpPr>
          <p:nvPr/>
        </p:nvSpPr>
        <p:spPr bwMode="auto">
          <a:xfrm>
            <a:off x="2266950" y="4552950"/>
            <a:ext cx="1257300" cy="0"/>
          </a:xfrm>
          <a:prstGeom prst="line">
            <a:avLst/>
          </a:prstGeom>
          <a:noFill/>
          <a:ln w="9525">
            <a:solidFill>
              <a:srgbClr val="000000"/>
            </a:solidFill>
            <a:prstDash val="sysDot"/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09" name="Line 8"/>
          <p:cNvSpPr>
            <a:spLocks noChangeShapeType="1"/>
          </p:cNvSpPr>
          <p:nvPr/>
        </p:nvSpPr>
        <p:spPr bwMode="auto">
          <a:xfrm flipV="1">
            <a:off x="2667000" y="3429000"/>
            <a:ext cx="0" cy="1123950"/>
          </a:xfrm>
          <a:prstGeom prst="line">
            <a:avLst/>
          </a:prstGeom>
          <a:noFill/>
          <a:ln w="9525">
            <a:solidFill>
              <a:srgbClr val="000000"/>
            </a:solidFill>
            <a:prstDash val="sysDot"/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10" name="Line 9"/>
          <p:cNvSpPr>
            <a:spLocks noChangeShapeType="1"/>
          </p:cNvSpPr>
          <p:nvPr/>
        </p:nvSpPr>
        <p:spPr bwMode="auto">
          <a:xfrm>
            <a:off x="1047750" y="4972050"/>
            <a:ext cx="685800" cy="0"/>
          </a:xfrm>
          <a:prstGeom prst="line">
            <a:avLst/>
          </a:prstGeom>
          <a:noFill/>
          <a:ln w="9525">
            <a:solidFill>
              <a:srgbClr val="000000"/>
            </a:solidFill>
            <a:prstDash val="sysDot"/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11" name="Line 10"/>
          <p:cNvSpPr>
            <a:spLocks noChangeShapeType="1"/>
          </p:cNvSpPr>
          <p:nvPr/>
        </p:nvSpPr>
        <p:spPr bwMode="auto">
          <a:xfrm flipV="1">
            <a:off x="1238250" y="1009650"/>
            <a:ext cx="0" cy="3962400"/>
          </a:xfrm>
          <a:prstGeom prst="line">
            <a:avLst/>
          </a:prstGeom>
          <a:noFill/>
          <a:ln w="9525">
            <a:solidFill>
              <a:srgbClr val="000000"/>
            </a:solidFill>
            <a:prstDash val="sysDot"/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12" name="Text Box 11"/>
          <p:cNvSpPr txBox="1">
            <a:spLocks noChangeArrowheads="1"/>
          </p:cNvSpPr>
          <p:nvPr/>
        </p:nvSpPr>
        <p:spPr bwMode="auto">
          <a:xfrm>
            <a:off x="2552700" y="3181350"/>
            <a:ext cx="495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000" i="1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c</a:t>
            </a:r>
          </a:p>
        </p:txBody>
      </p:sp>
      <p:sp>
        <p:nvSpPr>
          <p:cNvPr id="21513" name="Text Box 12"/>
          <p:cNvSpPr txBox="1">
            <a:spLocks noChangeArrowheads="1"/>
          </p:cNvSpPr>
          <p:nvPr/>
        </p:nvSpPr>
        <p:spPr bwMode="auto">
          <a:xfrm>
            <a:off x="4343400" y="5372100"/>
            <a:ext cx="4017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A:</a:t>
            </a:r>
            <a:r>
              <a:rPr kumimoji="1" lang="zh-CN" altLang="en-US" sz="24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邻硝基氯苯 </a:t>
            </a:r>
            <a:r>
              <a:rPr kumimoji="1" lang="en-US" altLang="zh-CN" sz="24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B:</a:t>
            </a:r>
            <a:r>
              <a:rPr kumimoji="1" lang="zh-CN" altLang="en-US" sz="24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对硝基氯苯</a:t>
            </a:r>
            <a:endParaRPr kumimoji="1" lang="zh-CN" alt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1514" name="Text Box 13"/>
          <p:cNvSpPr txBox="1">
            <a:spLocks noChangeArrowheads="1"/>
          </p:cNvSpPr>
          <p:nvPr/>
        </p:nvSpPr>
        <p:spPr bwMode="auto">
          <a:xfrm>
            <a:off x="1866900" y="4229100"/>
            <a:ext cx="495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000" i="1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e</a:t>
            </a:r>
          </a:p>
        </p:txBody>
      </p:sp>
      <p:sp>
        <p:nvSpPr>
          <p:cNvPr id="21515" name="Rectangle 14"/>
          <p:cNvSpPr>
            <a:spLocks noChangeArrowheads="1"/>
          </p:cNvSpPr>
          <p:nvPr/>
        </p:nvSpPr>
        <p:spPr bwMode="auto">
          <a:xfrm>
            <a:off x="4724400" y="4114800"/>
            <a:ext cx="1200150" cy="933450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Times New Roman" pitchFamily="18" charset="0"/>
            </a:endParaRPr>
          </a:p>
        </p:txBody>
      </p:sp>
      <p:sp>
        <p:nvSpPr>
          <p:cNvPr id="21516" name="Rectangle 15"/>
          <p:cNvSpPr>
            <a:spLocks noChangeArrowheads="1"/>
          </p:cNvSpPr>
          <p:nvPr/>
        </p:nvSpPr>
        <p:spPr bwMode="auto">
          <a:xfrm>
            <a:off x="6686550" y="4114800"/>
            <a:ext cx="1200150" cy="933450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Times New Roman" pitchFamily="18" charset="0"/>
            </a:endParaRPr>
          </a:p>
        </p:txBody>
      </p:sp>
      <p:sp>
        <p:nvSpPr>
          <p:cNvPr id="21517" name="AutoShape 16"/>
          <p:cNvSpPr>
            <a:spLocks noChangeArrowheads="1"/>
          </p:cNvSpPr>
          <p:nvPr/>
        </p:nvSpPr>
        <p:spPr bwMode="auto">
          <a:xfrm>
            <a:off x="5867400" y="1009650"/>
            <a:ext cx="704850" cy="24765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Times New Roman" pitchFamily="18" charset="0"/>
            </a:endParaRPr>
          </a:p>
        </p:txBody>
      </p:sp>
      <p:sp>
        <p:nvSpPr>
          <p:cNvPr id="21518" name="Rectangle 17"/>
          <p:cNvSpPr>
            <a:spLocks noChangeArrowheads="1"/>
          </p:cNvSpPr>
          <p:nvPr/>
        </p:nvSpPr>
        <p:spPr bwMode="auto">
          <a:xfrm>
            <a:off x="4724400" y="4667250"/>
            <a:ext cx="1200150" cy="381000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Times New Roman" pitchFamily="18" charset="0"/>
            </a:endParaRPr>
          </a:p>
        </p:txBody>
      </p:sp>
      <p:sp>
        <p:nvSpPr>
          <p:cNvPr id="21519" name="Rectangle 18"/>
          <p:cNvSpPr>
            <a:spLocks noChangeArrowheads="1"/>
          </p:cNvSpPr>
          <p:nvPr/>
        </p:nvSpPr>
        <p:spPr bwMode="auto">
          <a:xfrm>
            <a:off x="6686550" y="4667250"/>
            <a:ext cx="1200150" cy="381000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Times New Roman" pitchFamily="18" charset="0"/>
            </a:endParaRPr>
          </a:p>
        </p:txBody>
      </p:sp>
      <p:sp>
        <p:nvSpPr>
          <p:cNvPr id="21520" name="Line 19"/>
          <p:cNvSpPr>
            <a:spLocks noChangeShapeType="1"/>
          </p:cNvSpPr>
          <p:nvPr/>
        </p:nvSpPr>
        <p:spPr bwMode="auto">
          <a:xfrm>
            <a:off x="5314950" y="5048250"/>
            <a:ext cx="0" cy="381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21" name="Line 20"/>
          <p:cNvSpPr>
            <a:spLocks noChangeShapeType="1"/>
          </p:cNvSpPr>
          <p:nvPr/>
        </p:nvSpPr>
        <p:spPr bwMode="auto">
          <a:xfrm>
            <a:off x="7277100" y="5067300"/>
            <a:ext cx="0" cy="381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22" name="Line 21"/>
          <p:cNvSpPr>
            <a:spLocks noChangeShapeType="1"/>
          </p:cNvSpPr>
          <p:nvPr/>
        </p:nvSpPr>
        <p:spPr bwMode="auto">
          <a:xfrm flipV="1">
            <a:off x="7258050" y="723900"/>
            <a:ext cx="0" cy="33909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23" name="Line 22"/>
          <p:cNvSpPr>
            <a:spLocks noChangeShapeType="1"/>
          </p:cNvSpPr>
          <p:nvPr/>
        </p:nvSpPr>
        <p:spPr bwMode="auto">
          <a:xfrm flipH="1">
            <a:off x="6210300" y="723900"/>
            <a:ext cx="10477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24" name="Line 23"/>
          <p:cNvSpPr>
            <a:spLocks noChangeShapeType="1"/>
          </p:cNvSpPr>
          <p:nvPr/>
        </p:nvSpPr>
        <p:spPr bwMode="auto">
          <a:xfrm>
            <a:off x="6210300" y="723900"/>
            <a:ext cx="0" cy="2857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25" name="Line 24"/>
          <p:cNvSpPr>
            <a:spLocks noChangeShapeType="1"/>
          </p:cNvSpPr>
          <p:nvPr/>
        </p:nvSpPr>
        <p:spPr bwMode="auto">
          <a:xfrm>
            <a:off x="6572250" y="1809750"/>
            <a:ext cx="2857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26" name="Line 25"/>
          <p:cNvSpPr>
            <a:spLocks noChangeShapeType="1"/>
          </p:cNvSpPr>
          <p:nvPr/>
        </p:nvSpPr>
        <p:spPr bwMode="auto">
          <a:xfrm>
            <a:off x="6858000" y="1809750"/>
            <a:ext cx="0" cy="20002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27" name="Line 26"/>
          <p:cNvSpPr>
            <a:spLocks noChangeShapeType="1"/>
          </p:cNvSpPr>
          <p:nvPr/>
        </p:nvSpPr>
        <p:spPr bwMode="auto">
          <a:xfrm flipH="1">
            <a:off x="6400800" y="3810000"/>
            <a:ext cx="457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28" name="Line 27"/>
          <p:cNvSpPr>
            <a:spLocks noChangeShapeType="1"/>
          </p:cNvSpPr>
          <p:nvPr/>
        </p:nvSpPr>
        <p:spPr bwMode="auto">
          <a:xfrm>
            <a:off x="6400800" y="3810000"/>
            <a:ext cx="0" cy="5905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29" name="Line 28"/>
          <p:cNvSpPr>
            <a:spLocks noChangeShapeType="1"/>
          </p:cNvSpPr>
          <p:nvPr/>
        </p:nvSpPr>
        <p:spPr bwMode="auto">
          <a:xfrm>
            <a:off x="6400800" y="4400550"/>
            <a:ext cx="2857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30" name="Line 29"/>
          <p:cNvSpPr>
            <a:spLocks noChangeShapeType="1"/>
          </p:cNvSpPr>
          <p:nvPr/>
        </p:nvSpPr>
        <p:spPr bwMode="auto">
          <a:xfrm>
            <a:off x="6134100" y="3486150"/>
            <a:ext cx="0" cy="3619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31" name="Line 30"/>
          <p:cNvSpPr>
            <a:spLocks noChangeShapeType="1"/>
          </p:cNvSpPr>
          <p:nvPr/>
        </p:nvSpPr>
        <p:spPr bwMode="auto">
          <a:xfrm flipH="1">
            <a:off x="5295900" y="3848100"/>
            <a:ext cx="838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32" name="Line 31"/>
          <p:cNvSpPr>
            <a:spLocks noChangeShapeType="1"/>
          </p:cNvSpPr>
          <p:nvPr/>
        </p:nvSpPr>
        <p:spPr bwMode="auto">
          <a:xfrm>
            <a:off x="5295900" y="3848100"/>
            <a:ext cx="0" cy="2667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33" name="Line 33"/>
          <p:cNvSpPr>
            <a:spLocks noChangeShapeType="1"/>
          </p:cNvSpPr>
          <p:nvPr/>
        </p:nvSpPr>
        <p:spPr bwMode="auto">
          <a:xfrm flipH="1">
            <a:off x="4343400" y="2857500"/>
            <a:ext cx="1524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34" name="Line 34"/>
          <p:cNvSpPr>
            <a:spLocks noChangeShapeType="1"/>
          </p:cNvSpPr>
          <p:nvPr/>
        </p:nvSpPr>
        <p:spPr bwMode="auto">
          <a:xfrm>
            <a:off x="4343400" y="2857500"/>
            <a:ext cx="0" cy="1524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35" name="Line 35"/>
          <p:cNvSpPr>
            <a:spLocks noChangeShapeType="1"/>
          </p:cNvSpPr>
          <p:nvPr/>
        </p:nvSpPr>
        <p:spPr bwMode="auto">
          <a:xfrm>
            <a:off x="4343400" y="4381500"/>
            <a:ext cx="381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36" name="Text Box 37"/>
          <p:cNvSpPr txBox="1">
            <a:spLocks noChangeArrowheads="1"/>
          </p:cNvSpPr>
          <p:nvPr/>
        </p:nvSpPr>
        <p:spPr bwMode="auto">
          <a:xfrm>
            <a:off x="5981700" y="1238250"/>
            <a:ext cx="476250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精 馏 塔</a:t>
            </a:r>
          </a:p>
        </p:txBody>
      </p:sp>
      <p:sp>
        <p:nvSpPr>
          <p:cNvPr id="21537" name="Text Box 38"/>
          <p:cNvSpPr txBox="1">
            <a:spLocks noChangeArrowheads="1"/>
          </p:cNvSpPr>
          <p:nvPr/>
        </p:nvSpPr>
        <p:spPr bwMode="auto">
          <a:xfrm>
            <a:off x="4781550" y="4248150"/>
            <a:ext cx="10858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结晶器</a:t>
            </a:r>
            <a:r>
              <a:rPr kumimoji="1" lang="en-US" altLang="zh-CN" sz="2400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2</a:t>
            </a:r>
          </a:p>
        </p:txBody>
      </p:sp>
      <p:sp>
        <p:nvSpPr>
          <p:cNvPr id="21538" name="Text Box 39"/>
          <p:cNvSpPr txBox="1">
            <a:spLocks noChangeArrowheads="1"/>
          </p:cNvSpPr>
          <p:nvPr/>
        </p:nvSpPr>
        <p:spPr bwMode="auto">
          <a:xfrm>
            <a:off x="6743700" y="4248150"/>
            <a:ext cx="10858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结晶器</a:t>
            </a:r>
            <a:r>
              <a:rPr kumimoji="1" lang="en-US" altLang="zh-CN" sz="2400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1</a:t>
            </a:r>
          </a:p>
        </p:txBody>
      </p:sp>
      <p:sp>
        <p:nvSpPr>
          <p:cNvPr id="21539" name="Line 40"/>
          <p:cNvSpPr>
            <a:spLocks noChangeShapeType="1"/>
          </p:cNvSpPr>
          <p:nvPr/>
        </p:nvSpPr>
        <p:spPr bwMode="auto">
          <a:xfrm flipH="1">
            <a:off x="7886700" y="4438650"/>
            <a:ext cx="6286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40" name="Text Box 41"/>
          <p:cNvSpPr txBox="1">
            <a:spLocks noChangeArrowheads="1"/>
          </p:cNvSpPr>
          <p:nvPr/>
        </p:nvSpPr>
        <p:spPr bwMode="auto">
          <a:xfrm>
            <a:off x="285750" y="6134100"/>
            <a:ext cx="399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A:</a:t>
            </a:r>
            <a:r>
              <a:rPr kumimoji="1" lang="zh-CN" altLang="en-US" sz="24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邻硝基氯苯 </a:t>
            </a:r>
            <a:r>
              <a:rPr kumimoji="1" lang="en-US" altLang="zh-CN" sz="24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B:</a:t>
            </a:r>
            <a:r>
              <a:rPr kumimoji="1" lang="zh-CN" altLang="en-US" sz="24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对硝基氯苯</a:t>
            </a:r>
            <a:endParaRPr kumimoji="1" lang="zh-CN" alt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82"/>
          <p:cNvSpPr txBox="1">
            <a:spLocks noChangeArrowheads="1"/>
          </p:cNvSpPr>
          <p:nvPr/>
        </p:nvSpPr>
        <p:spPr bwMode="auto">
          <a:xfrm>
            <a:off x="669925" y="731838"/>
            <a:ext cx="16192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凝聚系统</a:t>
            </a:r>
            <a:endParaRPr kumimoji="1" lang="zh-CN" altLang="en-US" sz="2800" baseline="-25000">
              <a:solidFill>
                <a:schemeClr val="bg1"/>
              </a:solidFill>
              <a:latin typeface="Times New Roman" pitchFamily="18" charset="0"/>
              <a:ea typeface="黑体" pitchFamily="2" charset="-122"/>
              <a:sym typeface="SymbolProp BT" pitchFamily="2" charset="2"/>
            </a:endParaRPr>
          </a:p>
        </p:txBody>
      </p:sp>
      <p:graphicFrame>
        <p:nvGraphicFramePr>
          <p:cNvPr id="4099" name="Object 297"/>
          <p:cNvGraphicFramePr>
            <a:graphicFrameLocks noChangeAspect="1"/>
          </p:cNvGraphicFramePr>
          <p:nvPr/>
        </p:nvGraphicFramePr>
        <p:xfrm>
          <a:off x="2833688" y="1155700"/>
          <a:ext cx="3267075" cy="46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2" name="Equation" r:id="rId3" imgW="1422400" imgH="203200" progId="Equation.DSMT4">
                  <p:embed/>
                </p:oleObj>
              </mc:Choice>
              <mc:Fallback>
                <p:oleObj name="Equation" r:id="rId3" imgW="1422400" imgH="203200" progId="Equation.DSMT4">
                  <p:embed/>
                  <p:pic>
                    <p:nvPicPr>
                      <p:cNvPr id="0" name="Object 2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3688" y="1155700"/>
                        <a:ext cx="3267075" cy="465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0" name="Text Box 298"/>
          <p:cNvSpPr txBox="1">
            <a:spLocks noChangeArrowheads="1"/>
          </p:cNvSpPr>
          <p:nvPr/>
        </p:nvSpPr>
        <p:spPr bwMode="auto">
          <a:xfrm>
            <a:off x="669925" y="1836738"/>
            <a:ext cx="16192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相图类型</a:t>
            </a:r>
            <a:endParaRPr kumimoji="1" lang="zh-CN" altLang="en-US" sz="2800" baseline="-25000">
              <a:solidFill>
                <a:schemeClr val="bg1"/>
              </a:solidFill>
              <a:latin typeface="Times New Roman" pitchFamily="18" charset="0"/>
              <a:ea typeface="黑体" pitchFamily="2" charset="-122"/>
              <a:sym typeface="SymbolProp BT" pitchFamily="2" charset="2"/>
            </a:endParaRPr>
          </a:p>
        </p:txBody>
      </p:sp>
      <p:sp>
        <p:nvSpPr>
          <p:cNvPr id="4101" name="Text Box 299"/>
          <p:cNvSpPr txBox="1">
            <a:spLocks noChangeArrowheads="1"/>
          </p:cNvSpPr>
          <p:nvPr/>
        </p:nvSpPr>
        <p:spPr bwMode="auto">
          <a:xfrm>
            <a:off x="958850" y="2474913"/>
            <a:ext cx="5678488" cy="4014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30000"/>
              </a:lnSpc>
              <a:spcBef>
                <a:spcPct val="0"/>
              </a:spcBef>
              <a:buClr>
                <a:schemeClr val="bg2"/>
              </a:buClr>
              <a:buSzTx/>
              <a:buFont typeface="Wingdings" pitchFamily="2" charset="2"/>
              <a:buChar char="u"/>
            </a:pPr>
            <a:r>
              <a:rPr kumimoji="1" lang="en-US" altLang="zh-CN" sz="280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 </a:t>
            </a:r>
            <a:r>
              <a:rPr kumimoji="1" lang="zh-CN" altLang="en-US" sz="280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液相完全互溶，固相完全互溶</a:t>
            </a:r>
          </a:p>
          <a:p>
            <a:pPr algn="just" eaLnBrk="1" hangingPunct="1">
              <a:lnSpc>
                <a:spcPct val="130000"/>
              </a:lnSpc>
              <a:spcBef>
                <a:spcPct val="0"/>
              </a:spcBef>
              <a:buClr>
                <a:schemeClr val="bg2"/>
              </a:buClr>
              <a:buSzTx/>
              <a:buFont typeface="Wingdings" pitchFamily="2" charset="2"/>
              <a:buChar char="u"/>
            </a:pPr>
            <a:r>
              <a:rPr kumimoji="1" lang="zh-CN" altLang="en-US" sz="280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 液相完全互溶，固相部分互溶</a:t>
            </a:r>
          </a:p>
          <a:p>
            <a:pPr algn="just" eaLnBrk="1" hangingPunct="1">
              <a:lnSpc>
                <a:spcPct val="130000"/>
              </a:lnSpc>
              <a:spcBef>
                <a:spcPct val="0"/>
              </a:spcBef>
              <a:buClr>
                <a:schemeClr val="bg2"/>
              </a:buClr>
              <a:buSzTx/>
              <a:buFont typeface="Wingdings" pitchFamily="2" charset="2"/>
              <a:buChar char="u"/>
            </a:pPr>
            <a:r>
              <a:rPr kumimoji="1" lang="zh-CN" altLang="en-US" sz="280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 液相完全互溶，固相完全不互溶</a:t>
            </a:r>
          </a:p>
          <a:p>
            <a:pPr algn="just" eaLnBrk="1" hangingPunct="1">
              <a:lnSpc>
                <a:spcPct val="130000"/>
              </a:lnSpc>
              <a:spcBef>
                <a:spcPct val="0"/>
              </a:spcBef>
              <a:buClr>
                <a:schemeClr val="bg2"/>
              </a:buClr>
              <a:buSzTx/>
              <a:buFont typeface="Wingdings" pitchFamily="2" charset="2"/>
              <a:buChar char="u"/>
            </a:pPr>
            <a:r>
              <a:rPr kumimoji="1" lang="zh-CN" altLang="en-US" sz="280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 形成最低共熔点</a:t>
            </a:r>
          </a:p>
          <a:p>
            <a:pPr algn="just" eaLnBrk="1" hangingPunct="1">
              <a:lnSpc>
                <a:spcPct val="130000"/>
              </a:lnSpc>
              <a:spcBef>
                <a:spcPct val="0"/>
              </a:spcBef>
              <a:buClr>
                <a:schemeClr val="bg2"/>
              </a:buClr>
              <a:buSzTx/>
              <a:buFont typeface="Wingdings" pitchFamily="2" charset="2"/>
              <a:buChar char="u"/>
            </a:pPr>
            <a:r>
              <a:rPr kumimoji="1" lang="en-US" altLang="zh-CN" sz="280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 </a:t>
            </a:r>
            <a:r>
              <a:rPr kumimoji="1" lang="zh-CN" altLang="en-US" sz="280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液相部分互溶，固相完全不互溶</a:t>
            </a:r>
            <a:endParaRPr kumimoji="1" lang="en-US" altLang="zh-CN" sz="2800">
              <a:solidFill>
                <a:srgbClr val="0000FF"/>
              </a:solidFill>
              <a:latin typeface="Times New Roman" pitchFamily="18" charset="0"/>
              <a:ea typeface="黑体" pitchFamily="2" charset="-122"/>
            </a:endParaRPr>
          </a:p>
          <a:p>
            <a:pPr algn="just" eaLnBrk="1" hangingPunct="1">
              <a:lnSpc>
                <a:spcPct val="130000"/>
              </a:lnSpc>
              <a:spcBef>
                <a:spcPct val="0"/>
              </a:spcBef>
              <a:buClr>
                <a:schemeClr val="bg2"/>
              </a:buClr>
              <a:buSzTx/>
              <a:buFont typeface="Wingdings" pitchFamily="2" charset="2"/>
              <a:buChar char="u"/>
            </a:pPr>
            <a:r>
              <a:rPr kumimoji="1" lang="zh-CN" altLang="en-US" sz="280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 形成稳定化合物</a:t>
            </a:r>
          </a:p>
          <a:p>
            <a:pPr algn="just" eaLnBrk="1" hangingPunct="1">
              <a:lnSpc>
                <a:spcPct val="130000"/>
              </a:lnSpc>
              <a:spcBef>
                <a:spcPct val="0"/>
              </a:spcBef>
              <a:buClr>
                <a:schemeClr val="bg2"/>
              </a:buClr>
              <a:buSzTx/>
              <a:buFont typeface="Wingdings" pitchFamily="2" charset="2"/>
              <a:buChar char="u"/>
            </a:pPr>
            <a:r>
              <a:rPr kumimoji="1" lang="zh-CN" altLang="en-US" sz="280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 形成不稳定化合物</a:t>
            </a:r>
          </a:p>
        </p:txBody>
      </p:sp>
      <p:grpSp>
        <p:nvGrpSpPr>
          <p:cNvPr id="4102" name="Group 308"/>
          <p:cNvGrpSpPr>
            <a:grpSpLocks/>
          </p:cNvGrpSpPr>
          <p:nvPr/>
        </p:nvGrpSpPr>
        <p:grpSpPr bwMode="auto">
          <a:xfrm>
            <a:off x="6515100" y="2652713"/>
            <a:ext cx="1868488" cy="1962150"/>
            <a:chOff x="4104" y="1728"/>
            <a:chExt cx="1177" cy="1236"/>
          </a:xfrm>
        </p:grpSpPr>
        <p:sp>
          <p:nvSpPr>
            <p:cNvPr id="4104" name="AutoShape 300"/>
            <p:cNvSpPr>
              <a:spLocks/>
            </p:cNvSpPr>
            <p:nvPr/>
          </p:nvSpPr>
          <p:spPr bwMode="auto">
            <a:xfrm>
              <a:off x="4104" y="1728"/>
              <a:ext cx="180" cy="1236"/>
            </a:xfrm>
            <a:prstGeom prst="rightBrace">
              <a:avLst>
                <a:gd name="adj1" fmla="val 57222"/>
                <a:gd name="adj2" fmla="val 50972"/>
              </a:avLst>
            </a:prstGeom>
            <a:noFill/>
            <a:ln w="57150">
              <a:solidFill>
                <a:srgbClr val="99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latin typeface="Times New Roman" pitchFamily="18" charset="0"/>
              </a:endParaRPr>
            </a:p>
          </p:txBody>
        </p:sp>
        <p:grpSp>
          <p:nvGrpSpPr>
            <p:cNvPr id="4105" name="Group 307"/>
            <p:cNvGrpSpPr>
              <a:grpSpLocks/>
            </p:cNvGrpSpPr>
            <p:nvPr/>
          </p:nvGrpSpPr>
          <p:grpSpPr bwMode="auto">
            <a:xfrm>
              <a:off x="4338" y="1742"/>
              <a:ext cx="943" cy="1171"/>
              <a:chOff x="4338" y="1742"/>
              <a:chExt cx="943" cy="1171"/>
            </a:xfrm>
          </p:grpSpPr>
          <p:sp>
            <p:nvSpPr>
              <p:cNvPr id="4106" name="Text Box 301"/>
              <p:cNvSpPr txBox="1">
                <a:spLocks noChangeArrowheads="1"/>
              </p:cNvSpPr>
              <p:nvPr/>
            </p:nvSpPr>
            <p:spPr bwMode="auto">
              <a:xfrm>
                <a:off x="4338" y="1742"/>
                <a:ext cx="301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en-US">
                    <a:solidFill>
                      <a:srgbClr val="0000FF"/>
                    </a:solidFill>
                    <a:latin typeface="Times New Roman" pitchFamily="18" charset="0"/>
                    <a:ea typeface="黑体" pitchFamily="2" charset="-122"/>
                  </a:rPr>
                  <a:t>V</a:t>
                </a:r>
                <a:endParaRPr kumimoji="1" lang="en-US" altLang="zh-CN" sz="2400">
                  <a:latin typeface="Times New Roman" pitchFamily="18" charset="0"/>
                  <a:ea typeface="黑体" pitchFamily="2" charset="-122"/>
                </a:endParaRPr>
              </a:p>
            </p:txBody>
          </p:sp>
          <p:sp>
            <p:nvSpPr>
              <p:cNvPr id="4107" name="Text Box 302"/>
              <p:cNvSpPr txBox="1">
                <a:spLocks noChangeArrowheads="1"/>
              </p:cNvSpPr>
              <p:nvPr/>
            </p:nvSpPr>
            <p:spPr bwMode="auto">
              <a:xfrm>
                <a:off x="4994" y="1742"/>
                <a:ext cx="287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en-US">
                    <a:solidFill>
                      <a:srgbClr val="0000FF"/>
                    </a:solidFill>
                    <a:latin typeface="Times New Roman" pitchFamily="18" charset="0"/>
                    <a:ea typeface="黑体" pitchFamily="2" charset="-122"/>
                  </a:rPr>
                  <a:t>L</a:t>
                </a:r>
                <a:endParaRPr kumimoji="1" lang="en-US" altLang="zh-CN" sz="2400">
                  <a:latin typeface="Times New Roman" pitchFamily="18" charset="0"/>
                  <a:ea typeface="黑体" pitchFamily="2" charset="-122"/>
                </a:endParaRPr>
              </a:p>
            </p:txBody>
          </p:sp>
          <p:sp>
            <p:nvSpPr>
              <p:cNvPr id="4108" name="Text Box 303"/>
              <p:cNvSpPr txBox="1">
                <a:spLocks noChangeArrowheads="1"/>
              </p:cNvSpPr>
              <p:nvPr/>
            </p:nvSpPr>
            <p:spPr bwMode="auto">
              <a:xfrm>
                <a:off x="4345" y="2548"/>
                <a:ext cx="287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en-US">
                    <a:solidFill>
                      <a:srgbClr val="0000FF"/>
                    </a:solidFill>
                    <a:latin typeface="Times New Roman" pitchFamily="18" charset="0"/>
                    <a:ea typeface="黑体" pitchFamily="2" charset="-122"/>
                  </a:rPr>
                  <a:t>L</a:t>
                </a:r>
                <a:endParaRPr kumimoji="1" lang="en-US" altLang="zh-CN" sz="2400">
                  <a:latin typeface="Times New Roman" pitchFamily="18" charset="0"/>
                  <a:ea typeface="黑体" pitchFamily="2" charset="-122"/>
                </a:endParaRPr>
              </a:p>
            </p:txBody>
          </p:sp>
          <p:sp>
            <p:nvSpPr>
              <p:cNvPr id="4109" name="Text Box 304"/>
              <p:cNvSpPr txBox="1">
                <a:spLocks noChangeArrowheads="1"/>
              </p:cNvSpPr>
              <p:nvPr/>
            </p:nvSpPr>
            <p:spPr bwMode="auto">
              <a:xfrm>
                <a:off x="5007" y="2548"/>
                <a:ext cx="258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en-US">
                    <a:solidFill>
                      <a:srgbClr val="0000FF"/>
                    </a:solidFill>
                    <a:latin typeface="Times New Roman" pitchFamily="18" charset="0"/>
                    <a:ea typeface="黑体" pitchFamily="2" charset="-122"/>
                  </a:rPr>
                  <a:t>S</a:t>
                </a:r>
                <a:endParaRPr kumimoji="1" lang="en-US" altLang="zh-CN" sz="2400">
                  <a:latin typeface="Times New Roman" pitchFamily="18" charset="0"/>
                  <a:ea typeface="黑体" pitchFamily="2" charset="-122"/>
                </a:endParaRPr>
              </a:p>
            </p:txBody>
          </p:sp>
          <p:sp>
            <p:nvSpPr>
              <p:cNvPr id="4110" name="Line 305"/>
              <p:cNvSpPr>
                <a:spLocks noChangeShapeType="1"/>
              </p:cNvSpPr>
              <p:nvPr/>
            </p:nvSpPr>
            <p:spPr bwMode="auto">
              <a:xfrm>
                <a:off x="4668" y="1924"/>
                <a:ext cx="312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11" name="Line 306"/>
              <p:cNvSpPr>
                <a:spLocks noChangeShapeType="1"/>
              </p:cNvSpPr>
              <p:nvPr/>
            </p:nvSpPr>
            <p:spPr bwMode="auto">
              <a:xfrm>
                <a:off x="4668" y="2742"/>
                <a:ext cx="312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4103" name="TextBox 1"/>
          <p:cNvSpPr txBox="1">
            <a:spLocks noChangeArrowheads="1"/>
          </p:cNvSpPr>
          <p:nvPr/>
        </p:nvSpPr>
        <p:spPr bwMode="auto">
          <a:xfrm>
            <a:off x="6927850" y="3195638"/>
            <a:ext cx="180975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黑体" pitchFamily="2" charset="-122"/>
                <a:ea typeface="黑体" pitchFamily="2" charset="-122"/>
              </a:rPr>
              <a:t>可以与气液液相图类比</a:t>
            </a:r>
          </a:p>
        </p:txBody>
      </p:sp>
    </p:spTree>
  </p:cSld>
  <p:clrMapOvr>
    <a:masterClrMapping/>
  </p:clrMapOvr>
  <p:transition spd="med">
    <p:strips dir="r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594"/>
          <p:cNvSpPr txBox="1">
            <a:spLocks noChangeArrowheads="1"/>
          </p:cNvSpPr>
          <p:nvPr/>
        </p:nvSpPr>
        <p:spPr bwMode="auto">
          <a:xfrm>
            <a:off x="669925" y="903288"/>
            <a:ext cx="80311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相图绘制</a:t>
            </a:r>
            <a:r>
              <a:rPr kumimoji="1" lang="en-US" altLang="zh-CN" sz="280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——</a:t>
            </a:r>
            <a:r>
              <a:rPr kumimoji="1" lang="zh-CN" altLang="en-US" sz="280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溶解度法</a:t>
            </a:r>
            <a:r>
              <a:rPr kumimoji="1" lang="en-US" altLang="zh-CN" sz="2800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(solubility measurement)</a:t>
            </a:r>
            <a:endParaRPr kumimoji="1" lang="zh-CN" altLang="en-US" sz="2800">
              <a:solidFill>
                <a:srgbClr val="0000FF"/>
              </a:solidFill>
              <a:latin typeface="Times New Roman" pitchFamily="18" charset="0"/>
              <a:ea typeface="黑体" pitchFamily="2" charset="-122"/>
            </a:endParaRPr>
          </a:p>
        </p:txBody>
      </p:sp>
      <p:pic>
        <p:nvPicPr>
          <p:cNvPr id="22531" name="Picture 596" descr="04-2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750" y="1757363"/>
            <a:ext cx="2933700" cy="405765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2" name="Picture 597" descr="04-24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4838" y="1752600"/>
            <a:ext cx="3789362" cy="4067175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83902" name="Group 606"/>
          <p:cNvGrpSpPr>
            <a:grpSpLocks/>
          </p:cNvGrpSpPr>
          <p:nvPr/>
        </p:nvGrpSpPr>
        <p:grpSpPr bwMode="auto">
          <a:xfrm>
            <a:off x="7067550" y="2286000"/>
            <a:ext cx="76200" cy="2838450"/>
            <a:chOff x="4452" y="1440"/>
            <a:chExt cx="48" cy="1788"/>
          </a:xfrm>
        </p:grpSpPr>
        <p:sp>
          <p:nvSpPr>
            <p:cNvPr id="22538" name="Line 601"/>
            <p:cNvSpPr>
              <a:spLocks noChangeShapeType="1"/>
            </p:cNvSpPr>
            <p:nvPr/>
          </p:nvSpPr>
          <p:spPr bwMode="auto">
            <a:xfrm>
              <a:off x="4476" y="1488"/>
              <a:ext cx="0" cy="1740"/>
            </a:xfrm>
            <a:prstGeom prst="line">
              <a:avLst/>
            </a:prstGeom>
            <a:noFill/>
            <a:ln w="9525">
              <a:solidFill>
                <a:srgbClr val="99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39" name="Oval 602"/>
            <p:cNvSpPr>
              <a:spLocks noChangeArrowheads="1"/>
            </p:cNvSpPr>
            <p:nvPr/>
          </p:nvSpPr>
          <p:spPr bwMode="auto">
            <a:xfrm>
              <a:off x="4452" y="1440"/>
              <a:ext cx="48" cy="48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latin typeface="Times New Roman" pitchFamily="18" charset="0"/>
              </a:endParaRPr>
            </a:p>
          </p:txBody>
        </p:sp>
        <p:sp>
          <p:nvSpPr>
            <p:cNvPr id="22540" name="Oval 603"/>
            <p:cNvSpPr>
              <a:spLocks noChangeArrowheads="1"/>
            </p:cNvSpPr>
            <p:nvPr/>
          </p:nvSpPr>
          <p:spPr bwMode="auto">
            <a:xfrm>
              <a:off x="4452" y="2832"/>
              <a:ext cx="48" cy="48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latin typeface="Times New Roman" pitchFamily="18" charset="0"/>
              </a:endParaRPr>
            </a:p>
          </p:txBody>
        </p:sp>
        <p:sp>
          <p:nvSpPr>
            <p:cNvPr id="22541" name="Oval 605"/>
            <p:cNvSpPr>
              <a:spLocks noChangeArrowheads="1"/>
            </p:cNvSpPr>
            <p:nvPr/>
          </p:nvSpPr>
          <p:spPr bwMode="auto">
            <a:xfrm>
              <a:off x="4452" y="2028"/>
              <a:ext cx="48" cy="48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latin typeface="Times New Roman" pitchFamily="18" charset="0"/>
              </a:endParaRPr>
            </a:p>
          </p:txBody>
        </p:sp>
      </p:grpSp>
      <p:grpSp>
        <p:nvGrpSpPr>
          <p:cNvPr id="183911" name="Group 615"/>
          <p:cNvGrpSpPr>
            <a:grpSpLocks/>
          </p:cNvGrpSpPr>
          <p:nvPr/>
        </p:nvGrpSpPr>
        <p:grpSpPr bwMode="auto">
          <a:xfrm>
            <a:off x="5094288" y="3227388"/>
            <a:ext cx="2647950" cy="76200"/>
            <a:chOff x="3209" y="2033"/>
            <a:chExt cx="1668" cy="48"/>
          </a:xfrm>
        </p:grpSpPr>
        <p:sp>
          <p:nvSpPr>
            <p:cNvPr id="22535" name="Line 608"/>
            <p:cNvSpPr>
              <a:spLocks noChangeShapeType="1"/>
            </p:cNvSpPr>
            <p:nvPr/>
          </p:nvSpPr>
          <p:spPr bwMode="auto">
            <a:xfrm rot="-5400000">
              <a:off x="4043" y="1223"/>
              <a:ext cx="0" cy="1668"/>
            </a:xfrm>
            <a:prstGeom prst="line">
              <a:avLst/>
            </a:prstGeom>
            <a:noFill/>
            <a:ln w="9525">
              <a:solidFill>
                <a:srgbClr val="99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36" name="Oval 612"/>
            <p:cNvSpPr>
              <a:spLocks noChangeArrowheads="1"/>
            </p:cNvSpPr>
            <p:nvPr/>
          </p:nvSpPr>
          <p:spPr bwMode="auto">
            <a:xfrm rot="-5400000">
              <a:off x="4457" y="2033"/>
              <a:ext cx="48" cy="48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latin typeface="Times New Roman" pitchFamily="18" charset="0"/>
              </a:endParaRPr>
            </a:p>
          </p:txBody>
        </p:sp>
        <p:sp>
          <p:nvSpPr>
            <p:cNvPr id="22537" name="Oval 614"/>
            <p:cNvSpPr>
              <a:spLocks noChangeArrowheads="1"/>
            </p:cNvSpPr>
            <p:nvPr/>
          </p:nvSpPr>
          <p:spPr bwMode="auto">
            <a:xfrm rot="-5400000">
              <a:off x="3221" y="2033"/>
              <a:ext cx="48" cy="48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latin typeface="Times New Roman" pitchFamily="18" charset="0"/>
              </a:endParaRPr>
            </a:p>
          </p:txBody>
        </p:sp>
      </p:grpSp>
    </p:spTree>
  </p:cSld>
  <p:clrMapOvr>
    <a:masterClrMapping/>
  </p:clrMapOvr>
  <p:transition spd="med"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83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39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3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580" descr="04-2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0738" y="1752600"/>
            <a:ext cx="4829175" cy="4448175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5" name="Text Box 582"/>
          <p:cNvSpPr txBox="1">
            <a:spLocks noChangeArrowheads="1"/>
          </p:cNvSpPr>
          <p:nvPr/>
        </p:nvSpPr>
        <p:spPr bwMode="auto">
          <a:xfrm>
            <a:off x="2678113" y="6215063"/>
            <a:ext cx="35591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A:</a:t>
            </a:r>
            <a:r>
              <a:rPr kumimoji="1" lang="zh-CN" altLang="en-US" sz="24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四氯化碳  </a:t>
            </a:r>
            <a:r>
              <a:rPr kumimoji="1" lang="en-US" altLang="zh-CN" sz="24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B:</a:t>
            </a:r>
            <a:r>
              <a:rPr kumimoji="1" lang="zh-CN" altLang="en-US" sz="24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对二甲苯</a:t>
            </a:r>
          </a:p>
        </p:txBody>
      </p:sp>
      <p:sp>
        <p:nvSpPr>
          <p:cNvPr id="184916" name="Rectangle 596"/>
          <p:cNvSpPr>
            <a:spLocks noChangeArrowheads="1"/>
          </p:cNvSpPr>
          <p:nvPr/>
        </p:nvSpPr>
        <p:spPr bwMode="auto">
          <a:xfrm>
            <a:off x="4638675" y="1795463"/>
            <a:ext cx="2228850" cy="3810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Times New Roman" pitchFamily="18" charset="0"/>
            </a:endParaRPr>
          </a:p>
        </p:txBody>
      </p:sp>
      <p:sp>
        <p:nvSpPr>
          <p:cNvPr id="184918" name="Rectangle 598"/>
          <p:cNvSpPr>
            <a:spLocks noChangeArrowheads="1"/>
          </p:cNvSpPr>
          <p:nvPr/>
        </p:nvSpPr>
        <p:spPr bwMode="auto">
          <a:xfrm>
            <a:off x="376238" y="1800225"/>
            <a:ext cx="20510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defRPr/>
            </a:pPr>
            <a:r>
              <a:rPr kumimoji="1" lang="zh-CN" altLang="en-US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稳定化合物</a:t>
            </a:r>
          </a:p>
        </p:txBody>
      </p:sp>
      <p:sp>
        <p:nvSpPr>
          <p:cNvPr id="23558" name="Text Box 39"/>
          <p:cNvSpPr txBox="1">
            <a:spLocks noChangeArrowheads="1"/>
          </p:cNvSpPr>
          <p:nvPr/>
        </p:nvSpPr>
        <p:spPr bwMode="auto">
          <a:xfrm>
            <a:off x="515938" y="368300"/>
            <a:ext cx="8318500" cy="138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3.</a:t>
            </a:r>
            <a:r>
              <a:rPr kumimoji="1" lang="zh-CN" altLang="en-US" sz="280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固相完全不互溶且生成化合物的系统</a:t>
            </a:r>
            <a:r>
              <a:rPr kumimoji="1" lang="en-US" altLang="zh-CN" sz="2800">
                <a:solidFill>
                  <a:srgbClr val="FF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(binary systems with completely immiscible solid phases and compounds formed by components)</a:t>
            </a:r>
            <a:r>
              <a:rPr kumimoji="1" lang="zh-CN" altLang="en-US" sz="2400">
                <a:latin typeface="黑体" pitchFamily="2" charset="-122"/>
                <a:ea typeface="黑体" pitchFamily="2" charset="-122"/>
              </a:rPr>
              <a:t> </a:t>
            </a:r>
          </a:p>
        </p:txBody>
      </p:sp>
    </p:spTree>
  </p:cSld>
  <p:clrMapOvr>
    <a:masterClrMapping/>
  </p:clrMapOvr>
  <p:transition spd="med"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49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49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91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11" descr="04-2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1213" y="1766888"/>
            <a:ext cx="4829175" cy="4448175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79" name="Text Box 12"/>
          <p:cNvSpPr txBox="1">
            <a:spLocks noChangeArrowheads="1"/>
          </p:cNvSpPr>
          <p:nvPr/>
        </p:nvSpPr>
        <p:spPr bwMode="auto">
          <a:xfrm>
            <a:off x="2668588" y="6229350"/>
            <a:ext cx="35591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A:</a:t>
            </a:r>
            <a:r>
              <a:rPr kumimoji="1" lang="zh-CN" altLang="en-US" sz="24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四氯化碳  </a:t>
            </a:r>
            <a:r>
              <a:rPr kumimoji="1" lang="en-US" altLang="zh-CN" sz="24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B:</a:t>
            </a:r>
            <a:r>
              <a:rPr kumimoji="1" lang="zh-CN" altLang="en-US" sz="24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对二甲苯</a:t>
            </a:r>
            <a:endParaRPr kumimoji="1" lang="zh-CN" alt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93559" name="Rectangle 23"/>
          <p:cNvSpPr>
            <a:spLocks noChangeArrowheads="1"/>
          </p:cNvSpPr>
          <p:nvPr/>
        </p:nvSpPr>
        <p:spPr bwMode="auto">
          <a:xfrm>
            <a:off x="2857500" y="1809750"/>
            <a:ext cx="1657350" cy="3810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Times New Roman" pitchFamily="18" charset="0"/>
            </a:endParaRPr>
          </a:p>
        </p:txBody>
      </p:sp>
      <p:sp>
        <p:nvSpPr>
          <p:cNvPr id="24581" name="Text Box 39"/>
          <p:cNvSpPr txBox="1">
            <a:spLocks noChangeArrowheads="1"/>
          </p:cNvSpPr>
          <p:nvPr/>
        </p:nvSpPr>
        <p:spPr bwMode="auto">
          <a:xfrm>
            <a:off x="515938" y="368300"/>
            <a:ext cx="8318500" cy="138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3.</a:t>
            </a:r>
            <a:r>
              <a:rPr kumimoji="1" lang="zh-CN" altLang="en-US" sz="280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固相完全不互溶且生成化合物的系统</a:t>
            </a:r>
            <a:r>
              <a:rPr kumimoji="1" lang="en-US" altLang="zh-CN" sz="2800">
                <a:solidFill>
                  <a:srgbClr val="FF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(binary systems with completely immiscible solid phases and compounds formed by components)</a:t>
            </a:r>
            <a:r>
              <a:rPr kumimoji="1" lang="zh-CN" altLang="en-US" sz="2400">
                <a:latin typeface="黑体" pitchFamily="2" charset="-122"/>
                <a:ea typeface="黑体" pitchFamily="2" charset="-122"/>
              </a:rPr>
              <a:t> </a:t>
            </a:r>
          </a:p>
        </p:txBody>
      </p:sp>
      <p:sp>
        <p:nvSpPr>
          <p:cNvPr id="7" name="Rectangle 598"/>
          <p:cNvSpPr>
            <a:spLocks noChangeArrowheads="1"/>
          </p:cNvSpPr>
          <p:nvPr/>
        </p:nvSpPr>
        <p:spPr bwMode="auto">
          <a:xfrm>
            <a:off x="376238" y="1800225"/>
            <a:ext cx="20510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defRPr/>
            </a:pPr>
            <a:r>
              <a:rPr kumimoji="1" lang="zh-CN" altLang="en-US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稳定化合物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35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35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55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1035" descr="04-2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1213" y="1724025"/>
            <a:ext cx="4829175" cy="4448175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3" name="Text Box 1036"/>
          <p:cNvSpPr txBox="1">
            <a:spLocks noChangeArrowheads="1"/>
          </p:cNvSpPr>
          <p:nvPr/>
        </p:nvSpPr>
        <p:spPr bwMode="auto">
          <a:xfrm>
            <a:off x="2668588" y="6186488"/>
            <a:ext cx="35591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A:</a:t>
            </a:r>
            <a:r>
              <a:rPr kumimoji="1" lang="zh-CN" altLang="en-US" sz="24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四氯化碳  </a:t>
            </a:r>
            <a:r>
              <a:rPr kumimoji="1" lang="en-US" altLang="zh-CN" sz="24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B:</a:t>
            </a:r>
            <a:r>
              <a:rPr kumimoji="1" lang="zh-CN" altLang="en-US" sz="24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对二甲苯</a:t>
            </a:r>
            <a:endParaRPr kumimoji="1" lang="zh-CN" alt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grpSp>
        <p:nvGrpSpPr>
          <p:cNvPr id="194573" name="Group 1037"/>
          <p:cNvGrpSpPr>
            <a:grpSpLocks/>
          </p:cNvGrpSpPr>
          <p:nvPr/>
        </p:nvGrpSpPr>
        <p:grpSpPr bwMode="auto">
          <a:xfrm>
            <a:off x="3848100" y="2871788"/>
            <a:ext cx="76200" cy="2343150"/>
            <a:chOff x="2424" y="1548"/>
            <a:chExt cx="48" cy="1476"/>
          </a:xfrm>
        </p:grpSpPr>
        <p:sp>
          <p:nvSpPr>
            <p:cNvPr id="25612" name="Line 1038"/>
            <p:cNvSpPr>
              <a:spLocks noChangeShapeType="1"/>
            </p:cNvSpPr>
            <p:nvPr/>
          </p:nvSpPr>
          <p:spPr bwMode="auto">
            <a:xfrm>
              <a:off x="2448" y="1596"/>
              <a:ext cx="0" cy="1428"/>
            </a:xfrm>
            <a:prstGeom prst="line">
              <a:avLst/>
            </a:prstGeom>
            <a:noFill/>
            <a:ln w="9525">
              <a:solidFill>
                <a:srgbClr val="99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13" name="Oval 1039"/>
            <p:cNvSpPr>
              <a:spLocks noChangeArrowheads="1"/>
            </p:cNvSpPr>
            <p:nvPr/>
          </p:nvSpPr>
          <p:spPr bwMode="auto">
            <a:xfrm>
              <a:off x="2424" y="1548"/>
              <a:ext cx="48" cy="48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latin typeface="Times New Roman" pitchFamily="18" charset="0"/>
              </a:endParaRPr>
            </a:p>
          </p:txBody>
        </p:sp>
        <p:sp>
          <p:nvSpPr>
            <p:cNvPr id="25614" name="Oval 1040"/>
            <p:cNvSpPr>
              <a:spLocks noChangeArrowheads="1"/>
            </p:cNvSpPr>
            <p:nvPr/>
          </p:nvSpPr>
          <p:spPr bwMode="auto">
            <a:xfrm>
              <a:off x="2424" y="2796"/>
              <a:ext cx="48" cy="48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latin typeface="Times New Roman" pitchFamily="18" charset="0"/>
              </a:endParaRPr>
            </a:p>
          </p:txBody>
        </p:sp>
        <p:sp>
          <p:nvSpPr>
            <p:cNvPr id="25615" name="Oval 1041"/>
            <p:cNvSpPr>
              <a:spLocks noChangeArrowheads="1"/>
            </p:cNvSpPr>
            <p:nvPr/>
          </p:nvSpPr>
          <p:spPr bwMode="auto">
            <a:xfrm>
              <a:off x="2424" y="2136"/>
              <a:ext cx="48" cy="48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latin typeface="Times New Roman" pitchFamily="18" charset="0"/>
              </a:endParaRPr>
            </a:p>
          </p:txBody>
        </p:sp>
      </p:grpSp>
      <p:grpSp>
        <p:nvGrpSpPr>
          <p:cNvPr id="194578" name="Group 1042"/>
          <p:cNvGrpSpPr>
            <a:grpSpLocks/>
          </p:cNvGrpSpPr>
          <p:nvPr/>
        </p:nvGrpSpPr>
        <p:grpSpPr bwMode="auto">
          <a:xfrm>
            <a:off x="5562600" y="2071688"/>
            <a:ext cx="76200" cy="2171700"/>
            <a:chOff x="3504" y="1044"/>
            <a:chExt cx="48" cy="1368"/>
          </a:xfrm>
        </p:grpSpPr>
        <p:sp>
          <p:nvSpPr>
            <p:cNvPr id="25608" name="Line 1043"/>
            <p:cNvSpPr>
              <a:spLocks noChangeShapeType="1"/>
            </p:cNvSpPr>
            <p:nvPr/>
          </p:nvSpPr>
          <p:spPr bwMode="auto">
            <a:xfrm>
              <a:off x="3528" y="1092"/>
              <a:ext cx="0" cy="1320"/>
            </a:xfrm>
            <a:prstGeom prst="line">
              <a:avLst/>
            </a:prstGeom>
            <a:noFill/>
            <a:ln w="9525">
              <a:solidFill>
                <a:srgbClr val="99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09" name="Oval 1044"/>
            <p:cNvSpPr>
              <a:spLocks noChangeArrowheads="1"/>
            </p:cNvSpPr>
            <p:nvPr/>
          </p:nvSpPr>
          <p:spPr bwMode="auto">
            <a:xfrm>
              <a:off x="3504" y="1044"/>
              <a:ext cx="48" cy="48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latin typeface="Times New Roman" pitchFamily="18" charset="0"/>
              </a:endParaRPr>
            </a:p>
          </p:txBody>
        </p:sp>
        <p:sp>
          <p:nvSpPr>
            <p:cNvPr id="25610" name="Oval 1045"/>
            <p:cNvSpPr>
              <a:spLocks noChangeArrowheads="1"/>
            </p:cNvSpPr>
            <p:nvPr/>
          </p:nvSpPr>
          <p:spPr bwMode="auto">
            <a:xfrm>
              <a:off x="3504" y="1920"/>
              <a:ext cx="48" cy="48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latin typeface="Times New Roman" pitchFamily="18" charset="0"/>
              </a:endParaRPr>
            </a:p>
          </p:txBody>
        </p:sp>
        <p:sp>
          <p:nvSpPr>
            <p:cNvPr id="25611" name="Oval 1046"/>
            <p:cNvSpPr>
              <a:spLocks noChangeArrowheads="1"/>
            </p:cNvSpPr>
            <p:nvPr/>
          </p:nvSpPr>
          <p:spPr bwMode="auto">
            <a:xfrm>
              <a:off x="3504" y="1512"/>
              <a:ext cx="48" cy="48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latin typeface="Times New Roman" pitchFamily="18" charset="0"/>
              </a:endParaRPr>
            </a:p>
          </p:txBody>
        </p:sp>
      </p:grpSp>
      <p:sp>
        <p:nvSpPr>
          <p:cNvPr id="25606" name="Text Box 39"/>
          <p:cNvSpPr txBox="1">
            <a:spLocks noChangeArrowheads="1"/>
          </p:cNvSpPr>
          <p:nvPr/>
        </p:nvSpPr>
        <p:spPr bwMode="auto">
          <a:xfrm>
            <a:off x="515938" y="368300"/>
            <a:ext cx="8318500" cy="138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3.</a:t>
            </a:r>
            <a:r>
              <a:rPr kumimoji="1" lang="zh-CN" altLang="en-US" sz="280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固相完全不互溶且生成化合物的系统</a:t>
            </a:r>
            <a:r>
              <a:rPr kumimoji="1" lang="en-US" altLang="zh-CN" sz="2800">
                <a:solidFill>
                  <a:srgbClr val="FF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(binary systems with completely immiscible solid phases and compounds formed by components)</a:t>
            </a:r>
            <a:r>
              <a:rPr kumimoji="1" lang="zh-CN" altLang="en-US" sz="2400">
                <a:latin typeface="黑体" pitchFamily="2" charset="-122"/>
                <a:ea typeface="黑体" pitchFamily="2" charset="-122"/>
              </a:rPr>
              <a:t> </a:t>
            </a:r>
          </a:p>
        </p:txBody>
      </p:sp>
      <p:sp>
        <p:nvSpPr>
          <p:cNvPr id="16" name="Rectangle 598"/>
          <p:cNvSpPr>
            <a:spLocks noChangeArrowheads="1"/>
          </p:cNvSpPr>
          <p:nvPr/>
        </p:nvSpPr>
        <p:spPr bwMode="auto">
          <a:xfrm>
            <a:off x="376238" y="1800225"/>
            <a:ext cx="20510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defRPr/>
            </a:pPr>
            <a:r>
              <a:rPr kumimoji="1" lang="zh-CN" altLang="en-US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稳定化合物</a:t>
            </a:r>
          </a:p>
        </p:txBody>
      </p:sp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94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94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44" descr="04-2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0288" y="833438"/>
            <a:ext cx="4486275" cy="4789487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7" name="Text Box 47"/>
          <p:cNvSpPr txBox="1">
            <a:spLocks noChangeArrowheads="1"/>
          </p:cNvSpPr>
          <p:nvPr/>
        </p:nvSpPr>
        <p:spPr bwMode="auto">
          <a:xfrm>
            <a:off x="3230563" y="5810250"/>
            <a:ext cx="2803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水</a:t>
            </a:r>
            <a:r>
              <a:rPr kumimoji="1" lang="zh-CN" altLang="en-US" sz="2400">
                <a:solidFill>
                  <a:srgbClr val="000000"/>
                </a:solidFill>
                <a:latin typeface="黑体" pitchFamily="2" charset="-122"/>
                <a:ea typeface="黑体" pitchFamily="2" charset="-122"/>
                <a:sym typeface="Symbol" pitchFamily="18" charset="2"/>
              </a:rPr>
              <a:t></a:t>
            </a:r>
            <a:r>
              <a:rPr kumimoji="1" lang="zh-CN" altLang="en-US" sz="24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硫酸二元系相图</a:t>
            </a:r>
            <a:endParaRPr kumimoji="1" lang="zh-CN" alt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4102100" y="1093788"/>
            <a:ext cx="62706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4000">
                <a:solidFill>
                  <a:srgbClr val="FF0000"/>
                </a:solidFill>
                <a:latin typeface="Times New Roman" pitchFamily="18" charset="0"/>
              </a:rPr>
              <a:t>L</a:t>
            </a:r>
            <a:endParaRPr lang="zh-CN" altLang="en-US" sz="400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4" name="组合 13"/>
          <p:cNvGrpSpPr>
            <a:grpSpLocks/>
          </p:cNvGrpSpPr>
          <p:nvPr/>
        </p:nvGrpSpPr>
        <p:grpSpPr bwMode="auto">
          <a:xfrm>
            <a:off x="5219700" y="1057275"/>
            <a:ext cx="3316288" cy="2238375"/>
            <a:chOff x="5219700" y="1058051"/>
            <a:chExt cx="3316287" cy="2237599"/>
          </a:xfrm>
        </p:grpSpPr>
        <p:sp>
          <p:nvSpPr>
            <p:cNvPr id="26645" name="Line 62"/>
            <p:cNvSpPr>
              <a:spLocks noChangeShapeType="1"/>
            </p:cNvSpPr>
            <p:nvPr/>
          </p:nvSpPr>
          <p:spPr bwMode="auto">
            <a:xfrm flipH="1">
              <a:off x="5219700" y="1447800"/>
              <a:ext cx="1905000" cy="1847850"/>
            </a:xfrm>
            <a:prstGeom prst="line">
              <a:avLst/>
            </a:prstGeom>
            <a:noFill/>
            <a:ln w="9525">
              <a:solidFill>
                <a:srgbClr val="99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6646" name="对象 3"/>
            <p:cNvGraphicFramePr>
              <a:graphicFrameLocks noChangeAspect="1"/>
            </p:cNvGraphicFramePr>
            <p:nvPr/>
          </p:nvGraphicFramePr>
          <p:xfrm>
            <a:off x="7235825" y="1058051"/>
            <a:ext cx="1300162" cy="6667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647" name="Equation" r:id="rId4" imgW="494870" imgH="253780" progId="Equation.DSMT4">
                    <p:embed/>
                  </p:oleObj>
                </mc:Choice>
                <mc:Fallback>
                  <p:oleObj name="Equation" r:id="rId4" imgW="494870" imgH="253780" progId="Equation.DSMT4">
                    <p:embed/>
                    <p:pic>
                      <p:nvPicPr>
                        <p:cNvPr id="0" name="对象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35825" y="1058051"/>
                          <a:ext cx="1300162" cy="6667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5" name="组合 14"/>
          <p:cNvGrpSpPr>
            <a:grpSpLocks/>
          </p:cNvGrpSpPr>
          <p:nvPr/>
        </p:nvGrpSpPr>
        <p:grpSpPr bwMode="auto">
          <a:xfrm>
            <a:off x="5524500" y="2281238"/>
            <a:ext cx="3224213" cy="1262062"/>
            <a:chOff x="5524500" y="2280709"/>
            <a:chExt cx="3225006" cy="1262591"/>
          </a:xfrm>
        </p:grpSpPr>
        <p:sp>
          <p:nvSpPr>
            <p:cNvPr id="26643" name="Line 66"/>
            <p:cNvSpPr>
              <a:spLocks noChangeShapeType="1"/>
            </p:cNvSpPr>
            <p:nvPr/>
          </p:nvSpPr>
          <p:spPr bwMode="auto">
            <a:xfrm flipH="1">
              <a:off x="5524500" y="2705100"/>
              <a:ext cx="1828800" cy="838200"/>
            </a:xfrm>
            <a:prstGeom prst="line">
              <a:avLst/>
            </a:prstGeom>
            <a:noFill/>
            <a:ln w="9525">
              <a:solidFill>
                <a:srgbClr val="99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6644" name="对象 4"/>
            <p:cNvGraphicFramePr>
              <a:graphicFrameLocks noChangeAspect="1"/>
            </p:cNvGraphicFramePr>
            <p:nvPr/>
          </p:nvGraphicFramePr>
          <p:xfrm>
            <a:off x="7449344" y="2280709"/>
            <a:ext cx="1300162" cy="6667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648" name="Equation" r:id="rId6" imgW="494870" imgH="253780" progId="Equation.DSMT4">
                    <p:embed/>
                  </p:oleObj>
                </mc:Choice>
                <mc:Fallback>
                  <p:oleObj name="Equation" r:id="rId6" imgW="494870" imgH="253780" progId="Equation.DSMT4">
                    <p:embed/>
                    <p:pic>
                      <p:nvPicPr>
                        <p:cNvPr id="0" name="对象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449344" y="2280709"/>
                          <a:ext cx="1300162" cy="6667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6" name="组合 15"/>
          <p:cNvGrpSpPr>
            <a:grpSpLocks/>
          </p:cNvGrpSpPr>
          <p:nvPr/>
        </p:nvGrpSpPr>
        <p:grpSpPr bwMode="auto">
          <a:xfrm>
            <a:off x="5372100" y="3352800"/>
            <a:ext cx="3459163" cy="857250"/>
            <a:chOff x="5372100" y="3352800"/>
            <a:chExt cx="3459868" cy="857250"/>
          </a:xfrm>
        </p:grpSpPr>
        <p:sp>
          <p:nvSpPr>
            <p:cNvPr id="26641" name="Line 74"/>
            <p:cNvSpPr>
              <a:spLocks noChangeShapeType="1"/>
            </p:cNvSpPr>
            <p:nvPr/>
          </p:nvSpPr>
          <p:spPr bwMode="auto">
            <a:xfrm flipH="1">
              <a:off x="5372100" y="3790950"/>
              <a:ext cx="1790700" cy="419100"/>
            </a:xfrm>
            <a:prstGeom prst="line">
              <a:avLst/>
            </a:prstGeom>
            <a:noFill/>
            <a:ln w="9525">
              <a:solidFill>
                <a:srgbClr val="99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6642" name="对象 5"/>
            <p:cNvGraphicFramePr>
              <a:graphicFrameLocks noChangeAspect="1"/>
            </p:cNvGraphicFramePr>
            <p:nvPr/>
          </p:nvGraphicFramePr>
          <p:xfrm>
            <a:off x="7265105" y="3352800"/>
            <a:ext cx="1566863" cy="6667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649" name="Equation" r:id="rId8" imgW="596641" imgH="253890" progId="Equation.DSMT4">
                    <p:embed/>
                  </p:oleObj>
                </mc:Choice>
                <mc:Fallback>
                  <p:oleObj name="Equation" r:id="rId8" imgW="596641" imgH="253890" progId="Equation.DSMT4">
                    <p:embed/>
                    <p:pic>
                      <p:nvPicPr>
                        <p:cNvPr id="0" name="对象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65105" y="3352800"/>
                          <a:ext cx="1566863" cy="6667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1" name="组合 10"/>
          <p:cNvGrpSpPr>
            <a:grpSpLocks/>
          </p:cNvGrpSpPr>
          <p:nvPr/>
        </p:nvGrpSpPr>
        <p:grpSpPr bwMode="auto">
          <a:xfrm>
            <a:off x="736600" y="2371725"/>
            <a:ext cx="2749550" cy="981075"/>
            <a:chOff x="736247" y="2371725"/>
            <a:chExt cx="2749903" cy="981075"/>
          </a:xfrm>
        </p:grpSpPr>
        <p:sp>
          <p:nvSpPr>
            <p:cNvPr id="26639" name="Line 56"/>
            <p:cNvSpPr>
              <a:spLocks noChangeShapeType="1"/>
            </p:cNvSpPr>
            <p:nvPr/>
          </p:nvSpPr>
          <p:spPr bwMode="auto">
            <a:xfrm>
              <a:off x="2114550" y="2800350"/>
              <a:ext cx="1371600" cy="552450"/>
            </a:xfrm>
            <a:prstGeom prst="line">
              <a:avLst/>
            </a:prstGeom>
            <a:noFill/>
            <a:ln w="9525">
              <a:solidFill>
                <a:srgbClr val="99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6640" name="对象 7"/>
            <p:cNvGraphicFramePr>
              <a:graphicFrameLocks noChangeAspect="1"/>
            </p:cNvGraphicFramePr>
            <p:nvPr/>
          </p:nvGraphicFramePr>
          <p:xfrm>
            <a:off x="736247" y="2371725"/>
            <a:ext cx="1200150" cy="6000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650" name="Equation" r:id="rId10" imgW="457200" imgH="228600" progId="Equation.DSMT4">
                    <p:embed/>
                  </p:oleObj>
                </mc:Choice>
                <mc:Fallback>
                  <p:oleObj name="Equation" r:id="rId10" imgW="457200" imgH="228600" progId="Equation.DSMT4">
                    <p:embed/>
                    <p:pic>
                      <p:nvPicPr>
                        <p:cNvPr id="0" name="对象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36247" y="2371725"/>
                          <a:ext cx="1200150" cy="6000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2" name="组合 11"/>
          <p:cNvGrpSpPr>
            <a:grpSpLocks/>
          </p:cNvGrpSpPr>
          <p:nvPr/>
        </p:nvGrpSpPr>
        <p:grpSpPr bwMode="auto">
          <a:xfrm>
            <a:off x="776288" y="3352800"/>
            <a:ext cx="4005262" cy="895350"/>
            <a:chOff x="776288" y="3352800"/>
            <a:chExt cx="4005262" cy="895350"/>
          </a:xfrm>
        </p:grpSpPr>
        <p:sp>
          <p:nvSpPr>
            <p:cNvPr id="26637" name="Line 58"/>
            <p:cNvSpPr>
              <a:spLocks noChangeShapeType="1"/>
            </p:cNvSpPr>
            <p:nvPr/>
          </p:nvSpPr>
          <p:spPr bwMode="auto">
            <a:xfrm>
              <a:off x="2076450" y="3790950"/>
              <a:ext cx="2705100" cy="457200"/>
            </a:xfrm>
            <a:prstGeom prst="line">
              <a:avLst/>
            </a:prstGeom>
            <a:noFill/>
            <a:ln w="9525">
              <a:solidFill>
                <a:srgbClr val="99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6638" name="对象 8"/>
            <p:cNvGraphicFramePr>
              <a:graphicFrameLocks noChangeAspect="1"/>
            </p:cNvGraphicFramePr>
            <p:nvPr/>
          </p:nvGraphicFramePr>
          <p:xfrm>
            <a:off x="776288" y="3352800"/>
            <a:ext cx="1300162" cy="6667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651" name="Equation" r:id="rId12" imgW="494870" imgH="253780" progId="Equation.DSMT4">
                    <p:embed/>
                  </p:oleObj>
                </mc:Choice>
                <mc:Fallback>
                  <p:oleObj name="Equation" r:id="rId12" imgW="494870" imgH="253780" progId="Equation.DSMT4">
                    <p:embed/>
                    <p:pic>
                      <p:nvPicPr>
                        <p:cNvPr id="0" name="对象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76288" y="3352800"/>
                          <a:ext cx="1300162" cy="6667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3" name="组合 12"/>
          <p:cNvGrpSpPr>
            <a:grpSpLocks/>
          </p:cNvGrpSpPr>
          <p:nvPr/>
        </p:nvGrpSpPr>
        <p:grpSpPr bwMode="auto">
          <a:xfrm>
            <a:off x="596900" y="4248150"/>
            <a:ext cx="2889250" cy="666750"/>
            <a:chOff x="596900" y="4248150"/>
            <a:chExt cx="2889250" cy="666750"/>
          </a:xfrm>
        </p:grpSpPr>
        <p:sp>
          <p:nvSpPr>
            <p:cNvPr id="26635" name="Line 60"/>
            <p:cNvSpPr>
              <a:spLocks noChangeShapeType="1"/>
            </p:cNvSpPr>
            <p:nvPr/>
          </p:nvSpPr>
          <p:spPr bwMode="auto">
            <a:xfrm>
              <a:off x="2057400" y="4686300"/>
              <a:ext cx="1428750" cy="190500"/>
            </a:xfrm>
            <a:prstGeom prst="line">
              <a:avLst/>
            </a:prstGeom>
            <a:noFill/>
            <a:ln w="9525">
              <a:solidFill>
                <a:srgbClr val="99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6636" name="对象 9"/>
            <p:cNvGraphicFramePr>
              <a:graphicFrameLocks noChangeAspect="1"/>
            </p:cNvGraphicFramePr>
            <p:nvPr/>
          </p:nvGraphicFramePr>
          <p:xfrm>
            <a:off x="596900" y="4248150"/>
            <a:ext cx="1466850" cy="6667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652" name="Equation" r:id="rId13" imgW="558558" imgH="253890" progId="Equation.DSMT4">
                    <p:embed/>
                  </p:oleObj>
                </mc:Choice>
                <mc:Fallback>
                  <p:oleObj name="Equation" r:id="rId13" imgW="558558" imgH="253890" progId="Equation.DSMT4">
                    <p:embed/>
                    <p:pic>
                      <p:nvPicPr>
                        <p:cNvPr id="0" name="对象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96900" y="4248150"/>
                          <a:ext cx="1466850" cy="6667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 spd="med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73" descr="04-2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738188"/>
            <a:ext cx="4829175" cy="4964112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7651" name="Group 76"/>
          <p:cNvGrpSpPr>
            <a:grpSpLocks/>
          </p:cNvGrpSpPr>
          <p:nvPr/>
        </p:nvGrpSpPr>
        <p:grpSpPr bwMode="auto">
          <a:xfrm>
            <a:off x="4364038" y="5829300"/>
            <a:ext cx="3000375" cy="457200"/>
            <a:chOff x="1672" y="3672"/>
            <a:chExt cx="1890" cy="288"/>
          </a:xfrm>
        </p:grpSpPr>
        <p:graphicFrame>
          <p:nvGraphicFramePr>
            <p:cNvPr id="27668" name="Object 74"/>
            <p:cNvGraphicFramePr>
              <a:graphicFrameLocks noChangeAspect="1"/>
            </p:cNvGraphicFramePr>
            <p:nvPr/>
          </p:nvGraphicFramePr>
          <p:xfrm>
            <a:off x="1672" y="3712"/>
            <a:ext cx="1424" cy="2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670" name="公式" r:id="rId4" imgW="1320227" imgH="215806" progId="Equation.3">
                    <p:embed/>
                  </p:oleObj>
                </mc:Choice>
                <mc:Fallback>
                  <p:oleObj name="公式" r:id="rId4" imgW="1320227" imgH="215806" progId="Equation.3">
                    <p:embed/>
                    <p:pic>
                      <p:nvPicPr>
                        <p:cNvPr id="0" name="Object 7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72" y="3712"/>
                          <a:ext cx="1424" cy="2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669" name="Text Box 75"/>
            <p:cNvSpPr txBox="1">
              <a:spLocks noChangeArrowheads="1"/>
            </p:cNvSpPr>
            <p:nvPr/>
          </p:nvSpPr>
          <p:spPr bwMode="auto">
            <a:xfrm>
              <a:off x="3062" y="3672"/>
              <a:ext cx="5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2400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</a:rPr>
                <a:t>相图</a:t>
              </a:r>
            </a:p>
          </p:txBody>
        </p:sp>
      </p:grpSp>
      <p:grpSp>
        <p:nvGrpSpPr>
          <p:cNvPr id="164980" name="Group 116"/>
          <p:cNvGrpSpPr>
            <a:grpSpLocks/>
          </p:cNvGrpSpPr>
          <p:nvPr/>
        </p:nvGrpSpPr>
        <p:grpSpPr bwMode="auto">
          <a:xfrm>
            <a:off x="6319838" y="3649663"/>
            <a:ext cx="142875" cy="1398587"/>
            <a:chOff x="3192" y="2299"/>
            <a:chExt cx="90" cy="881"/>
          </a:xfrm>
        </p:grpSpPr>
        <p:sp>
          <p:nvSpPr>
            <p:cNvPr id="27662" name="Oval 80"/>
            <p:cNvSpPr>
              <a:spLocks noChangeArrowheads="1"/>
            </p:cNvSpPr>
            <p:nvPr/>
          </p:nvSpPr>
          <p:spPr bwMode="auto">
            <a:xfrm flipV="1">
              <a:off x="3222" y="2299"/>
              <a:ext cx="47" cy="4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zh-CN" altLang="zh-CN" sz="2400">
                <a:latin typeface="Times New Roman" pitchFamily="18" charset="0"/>
                <a:ea typeface="黑体" pitchFamily="2" charset="-122"/>
              </a:endParaRPr>
            </a:p>
          </p:txBody>
        </p:sp>
        <p:sp>
          <p:nvSpPr>
            <p:cNvPr id="27663" name="AutoShape 106"/>
            <p:cNvSpPr>
              <a:spLocks noChangeArrowheads="1"/>
            </p:cNvSpPr>
            <p:nvPr/>
          </p:nvSpPr>
          <p:spPr bwMode="auto">
            <a:xfrm rot="11097253" flipV="1">
              <a:off x="3192" y="3060"/>
              <a:ext cx="90" cy="120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latin typeface="Times New Roman" pitchFamily="18" charset="0"/>
              </a:endParaRPr>
            </a:p>
          </p:txBody>
        </p:sp>
        <p:sp>
          <p:nvSpPr>
            <p:cNvPr id="27664" name="AutoShape 108"/>
            <p:cNvSpPr>
              <a:spLocks noChangeArrowheads="1"/>
            </p:cNvSpPr>
            <p:nvPr/>
          </p:nvSpPr>
          <p:spPr bwMode="auto">
            <a:xfrm rot="11097253" flipV="1">
              <a:off x="3192" y="2892"/>
              <a:ext cx="90" cy="120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latin typeface="Times New Roman" pitchFamily="18" charset="0"/>
              </a:endParaRPr>
            </a:p>
          </p:txBody>
        </p:sp>
        <p:sp>
          <p:nvSpPr>
            <p:cNvPr id="27665" name="AutoShape 109"/>
            <p:cNvSpPr>
              <a:spLocks noChangeArrowheads="1"/>
            </p:cNvSpPr>
            <p:nvPr/>
          </p:nvSpPr>
          <p:spPr bwMode="auto">
            <a:xfrm rot="11097253" flipV="1">
              <a:off x="3192" y="2724"/>
              <a:ext cx="90" cy="120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latin typeface="Times New Roman" pitchFamily="18" charset="0"/>
              </a:endParaRPr>
            </a:p>
          </p:txBody>
        </p:sp>
        <p:sp>
          <p:nvSpPr>
            <p:cNvPr id="27666" name="AutoShape 110"/>
            <p:cNvSpPr>
              <a:spLocks noChangeArrowheads="1"/>
            </p:cNvSpPr>
            <p:nvPr/>
          </p:nvSpPr>
          <p:spPr bwMode="auto">
            <a:xfrm rot="11097253" flipV="1">
              <a:off x="3192" y="2556"/>
              <a:ext cx="90" cy="120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latin typeface="Times New Roman" pitchFamily="18" charset="0"/>
              </a:endParaRPr>
            </a:p>
          </p:txBody>
        </p:sp>
        <p:sp>
          <p:nvSpPr>
            <p:cNvPr id="27667" name="AutoShape 111"/>
            <p:cNvSpPr>
              <a:spLocks noChangeArrowheads="1"/>
            </p:cNvSpPr>
            <p:nvPr/>
          </p:nvSpPr>
          <p:spPr bwMode="auto">
            <a:xfrm rot="11097253" flipV="1">
              <a:off x="3192" y="2340"/>
              <a:ext cx="90" cy="120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latin typeface="Times New Roman" pitchFamily="18" charset="0"/>
              </a:endParaRPr>
            </a:p>
          </p:txBody>
        </p:sp>
      </p:grpSp>
      <p:grpSp>
        <p:nvGrpSpPr>
          <p:cNvPr id="164978" name="Group 114"/>
          <p:cNvGrpSpPr>
            <a:grpSpLocks/>
          </p:cNvGrpSpPr>
          <p:nvPr/>
        </p:nvGrpSpPr>
        <p:grpSpPr bwMode="auto">
          <a:xfrm>
            <a:off x="4205288" y="3649663"/>
            <a:ext cx="2162175" cy="74612"/>
            <a:chOff x="1860" y="2299"/>
            <a:chExt cx="1362" cy="47"/>
          </a:xfrm>
        </p:grpSpPr>
        <p:sp>
          <p:nvSpPr>
            <p:cNvPr id="27660" name="Oval 78"/>
            <p:cNvSpPr>
              <a:spLocks noChangeArrowheads="1"/>
            </p:cNvSpPr>
            <p:nvPr/>
          </p:nvSpPr>
          <p:spPr bwMode="auto">
            <a:xfrm flipH="1" flipV="1">
              <a:off x="1860" y="2299"/>
              <a:ext cx="48" cy="4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zh-CN" altLang="zh-CN" sz="2400">
                <a:latin typeface="Times New Roman" pitchFamily="18" charset="0"/>
                <a:ea typeface="黑体" pitchFamily="2" charset="-122"/>
              </a:endParaRPr>
            </a:p>
          </p:txBody>
        </p:sp>
        <p:sp>
          <p:nvSpPr>
            <p:cNvPr id="27661" name="Line 112"/>
            <p:cNvSpPr>
              <a:spLocks noChangeShapeType="1"/>
            </p:cNvSpPr>
            <p:nvPr/>
          </p:nvSpPr>
          <p:spPr bwMode="auto">
            <a:xfrm flipH="1">
              <a:off x="1902" y="2322"/>
              <a:ext cx="132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64979" name="Group 115"/>
          <p:cNvGrpSpPr>
            <a:grpSpLocks/>
          </p:cNvGrpSpPr>
          <p:nvPr/>
        </p:nvGrpSpPr>
        <p:grpSpPr bwMode="auto">
          <a:xfrm>
            <a:off x="6443663" y="3638550"/>
            <a:ext cx="227012" cy="74613"/>
            <a:chOff x="3270" y="2292"/>
            <a:chExt cx="143" cy="47"/>
          </a:xfrm>
        </p:grpSpPr>
        <p:sp>
          <p:nvSpPr>
            <p:cNvPr id="27658" name="Oval 79"/>
            <p:cNvSpPr>
              <a:spLocks noChangeArrowheads="1"/>
            </p:cNvSpPr>
            <p:nvPr/>
          </p:nvSpPr>
          <p:spPr bwMode="auto">
            <a:xfrm>
              <a:off x="3366" y="2292"/>
              <a:ext cx="47" cy="4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zh-CN" altLang="zh-CN" sz="2400">
                <a:latin typeface="Times New Roman" pitchFamily="18" charset="0"/>
                <a:ea typeface="黑体" pitchFamily="2" charset="-122"/>
              </a:endParaRPr>
            </a:p>
          </p:txBody>
        </p:sp>
        <p:sp>
          <p:nvSpPr>
            <p:cNvPr id="27659" name="Line 113"/>
            <p:cNvSpPr>
              <a:spLocks noChangeShapeType="1"/>
            </p:cNvSpPr>
            <p:nvPr/>
          </p:nvSpPr>
          <p:spPr bwMode="auto">
            <a:xfrm>
              <a:off x="3270" y="2322"/>
              <a:ext cx="102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64981" name="Rectangle 117"/>
          <p:cNvSpPr>
            <a:spLocks noChangeArrowheads="1"/>
          </p:cNvSpPr>
          <p:nvPr/>
        </p:nvSpPr>
        <p:spPr bwMode="auto">
          <a:xfrm>
            <a:off x="709613" y="5148263"/>
            <a:ext cx="2462212" cy="522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kumimoji="1" lang="zh-CN" altLang="en-US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不稳定化合物</a:t>
            </a:r>
            <a:endParaRPr kumimoji="1" lang="zh-CN" altLang="en-US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graphicFrame>
        <p:nvGraphicFramePr>
          <p:cNvPr id="164982" name="Object 118"/>
          <p:cNvGraphicFramePr>
            <a:graphicFrameLocks noChangeAspect="1"/>
          </p:cNvGraphicFramePr>
          <p:nvPr/>
        </p:nvGraphicFramePr>
        <p:xfrm>
          <a:off x="917575" y="3690938"/>
          <a:ext cx="2047875" cy="1182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71" name="Equation" r:id="rId6" imgW="1143000" imgH="660400" progId="Equation.DSMT4">
                  <p:embed/>
                </p:oleObj>
              </mc:Choice>
              <mc:Fallback>
                <p:oleObj name="Equation" r:id="rId6" imgW="1143000" imgH="660400" progId="Equation.DSMT4">
                  <p:embed/>
                  <p:pic>
                    <p:nvPicPr>
                      <p:cNvPr id="0" name="Object 1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7575" y="3690938"/>
                        <a:ext cx="2047875" cy="1182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Rectangle 117"/>
          <p:cNvSpPr>
            <a:spLocks noChangeArrowheads="1"/>
          </p:cNvSpPr>
          <p:nvPr/>
        </p:nvSpPr>
        <p:spPr bwMode="auto">
          <a:xfrm>
            <a:off x="641350" y="2959100"/>
            <a:ext cx="2824163" cy="52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kumimoji="1" lang="zh-CN" altLang="en-US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异组成共熔点</a:t>
            </a:r>
          </a:p>
        </p:txBody>
      </p:sp>
    </p:spTree>
  </p:cSld>
  <p:clrMapOvr>
    <a:masterClrMapping/>
  </p:clrMapOvr>
  <p:transition spd="med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4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64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64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49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649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649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649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649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98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3804" name="Group 28"/>
          <p:cNvGrpSpPr>
            <a:grpSpLocks/>
          </p:cNvGrpSpPr>
          <p:nvPr/>
        </p:nvGrpSpPr>
        <p:grpSpPr bwMode="auto">
          <a:xfrm>
            <a:off x="5281613" y="1871663"/>
            <a:ext cx="3429000" cy="3752850"/>
            <a:chOff x="3327" y="1179"/>
            <a:chExt cx="2160" cy="2364"/>
          </a:xfrm>
        </p:grpSpPr>
        <p:graphicFrame>
          <p:nvGraphicFramePr>
            <p:cNvPr id="28692" name="Object 7"/>
            <p:cNvGraphicFramePr>
              <a:graphicFrameLocks noChangeAspect="1"/>
            </p:cNvGraphicFramePr>
            <p:nvPr/>
          </p:nvGraphicFramePr>
          <p:xfrm>
            <a:off x="3585" y="1179"/>
            <a:ext cx="1902" cy="20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695" name="BMP 图像" r:id="rId3" imgW="0" imgH="0" progId="Paint.Picture">
                    <p:embed/>
                  </p:oleObj>
                </mc:Choice>
                <mc:Fallback>
                  <p:oleObj name="BMP 图像" r:id="rId3" imgW="0" imgH="0" progId="Paint.Picture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85" y="1179"/>
                          <a:ext cx="1902" cy="2034"/>
                        </a:xfrm>
                        <a:prstGeom prst="rect">
                          <a:avLst/>
                        </a:prstGeom>
                        <a:noFill/>
                        <a:ln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693" name="Text Box 26"/>
            <p:cNvSpPr txBox="1">
              <a:spLocks noChangeArrowheads="1"/>
            </p:cNvSpPr>
            <p:nvPr/>
          </p:nvSpPr>
          <p:spPr bwMode="auto">
            <a:xfrm>
              <a:off x="3327" y="1572"/>
              <a:ext cx="308" cy="4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vert="eaVert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i="1">
                  <a:solidFill>
                    <a:srgbClr val="000000"/>
                  </a:solidFill>
                  <a:latin typeface="Times New Roman" pitchFamily="18" charset="0"/>
                </a:rPr>
                <a:t>t</a:t>
              </a:r>
              <a:r>
                <a:rPr lang="en-US" altLang="zh-CN" sz="2000">
                  <a:solidFill>
                    <a:srgbClr val="000000"/>
                  </a:solidFill>
                  <a:latin typeface="Times New Roman" pitchFamily="18" charset="0"/>
                </a:rPr>
                <a:t>/ </a:t>
              </a:r>
              <a:r>
                <a:rPr lang="en-US" altLang="zh-CN" sz="2000" baseline="40000">
                  <a:solidFill>
                    <a:srgbClr val="000000"/>
                  </a:solidFill>
                  <a:latin typeface="Times New Roman" pitchFamily="18" charset="0"/>
                </a:rPr>
                <a:t>o</a:t>
              </a:r>
              <a:r>
                <a:rPr lang="en-US" altLang="zh-CN" sz="2000">
                  <a:solidFill>
                    <a:srgbClr val="000000"/>
                  </a:solidFill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28694" name="Text Box 27"/>
            <p:cNvSpPr txBox="1">
              <a:spLocks noChangeArrowheads="1"/>
            </p:cNvSpPr>
            <p:nvPr/>
          </p:nvSpPr>
          <p:spPr bwMode="auto">
            <a:xfrm>
              <a:off x="4644" y="3252"/>
              <a:ext cx="84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i="1">
                  <a:solidFill>
                    <a:srgbClr val="000000"/>
                  </a:solidFill>
                  <a:latin typeface="Symbol" pitchFamily="18" charset="2"/>
                </a:rPr>
                <a:t>t</a:t>
              </a:r>
              <a:r>
                <a:rPr lang="zh-CN" altLang="en-US" sz="2400">
                  <a:solidFill>
                    <a:srgbClr val="000000"/>
                  </a:solidFill>
                  <a:latin typeface="Times New Roman" pitchFamily="18" charset="0"/>
                </a:rPr>
                <a:t>（时间）</a:t>
              </a:r>
            </a:p>
          </p:txBody>
        </p:sp>
      </p:grpSp>
      <p:pic>
        <p:nvPicPr>
          <p:cNvPr id="28675" name="Picture 2" descr="04-2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13" y="814388"/>
            <a:ext cx="4829175" cy="4964112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3781" name="Line 5"/>
          <p:cNvSpPr>
            <a:spLocks noChangeShapeType="1"/>
          </p:cNvSpPr>
          <p:nvPr/>
        </p:nvSpPr>
        <p:spPr bwMode="auto">
          <a:xfrm>
            <a:off x="2724150" y="1657350"/>
            <a:ext cx="0" cy="2933700"/>
          </a:xfrm>
          <a:prstGeom prst="line">
            <a:avLst/>
          </a:prstGeom>
          <a:noFill/>
          <a:ln w="9525">
            <a:solidFill>
              <a:srgbClr val="993300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3782" name="Text Box 6"/>
          <p:cNvSpPr txBox="1">
            <a:spLocks noChangeArrowheads="1"/>
          </p:cNvSpPr>
          <p:nvPr/>
        </p:nvSpPr>
        <p:spPr bwMode="auto">
          <a:xfrm>
            <a:off x="2228850" y="1352550"/>
            <a:ext cx="495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000" i="1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c</a:t>
            </a:r>
          </a:p>
        </p:txBody>
      </p:sp>
      <p:sp>
        <p:nvSpPr>
          <p:cNvPr id="203787" name="Text Box 11"/>
          <p:cNvSpPr txBox="1">
            <a:spLocks noChangeArrowheads="1"/>
          </p:cNvSpPr>
          <p:nvPr/>
        </p:nvSpPr>
        <p:spPr bwMode="auto">
          <a:xfrm>
            <a:off x="5600700" y="1638300"/>
            <a:ext cx="495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000" i="1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c</a:t>
            </a:r>
          </a:p>
        </p:txBody>
      </p:sp>
      <p:sp>
        <p:nvSpPr>
          <p:cNvPr id="203788" name="Text Box 12"/>
          <p:cNvSpPr txBox="1">
            <a:spLocks noChangeArrowheads="1"/>
          </p:cNvSpPr>
          <p:nvPr/>
        </p:nvSpPr>
        <p:spPr bwMode="auto">
          <a:xfrm>
            <a:off x="6048375" y="2035175"/>
            <a:ext cx="15430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00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液相降温</a:t>
            </a:r>
          </a:p>
        </p:txBody>
      </p:sp>
      <p:sp>
        <p:nvSpPr>
          <p:cNvPr id="203789" name="Text Box 13"/>
          <p:cNvSpPr txBox="1">
            <a:spLocks noChangeArrowheads="1"/>
          </p:cNvSpPr>
          <p:nvPr/>
        </p:nvSpPr>
        <p:spPr bwMode="auto">
          <a:xfrm>
            <a:off x="6638925" y="2973388"/>
            <a:ext cx="15430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00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不断析出</a:t>
            </a:r>
            <a:r>
              <a:rPr kumimoji="1" lang="en-US" altLang="zh-CN" sz="200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S</a:t>
            </a:r>
            <a:r>
              <a:rPr kumimoji="1" lang="en-US" altLang="zh-CN" sz="2000" baseline="-2500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A</a:t>
            </a:r>
          </a:p>
        </p:txBody>
      </p:sp>
      <p:sp>
        <p:nvSpPr>
          <p:cNvPr id="203791" name="Text Box 15"/>
          <p:cNvSpPr txBox="1">
            <a:spLocks noChangeArrowheads="1"/>
          </p:cNvSpPr>
          <p:nvPr/>
        </p:nvSpPr>
        <p:spPr bwMode="auto">
          <a:xfrm>
            <a:off x="6664325" y="4514850"/>
            <a:ext cx="9429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00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L</a:t>
            </a:r>
            <a:r>
              <a:rPr kumimoji="1" lang="zh-CN" altLang="en-US" sz="200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消失</a:t>
            </a:r>
          </a:p>
        </p:txBody>
      </p:sp>
      <p:sp>
        <p:nvSpPr>
          <p:cNvPr id="203792" name="Text Box 16"/>
          <p:cNvSpPr txBox="1">
            <a:spLocks noChangeArrowheads="1"/>
          </p:cNvSpPr>
          <p:nvPr/>
        </p:nvSpPr>
        <p:spPr bwMode="auto">
          <a:xfrm>
            <a:off x="5753100" y="4019550"/>
            <a:ext cx="15621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00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开始析出</a:t>
            </a:r>
            <a:r>
              <a:rPr kumimoji="1" lang="en-US" altLang="zh-CN" sz="200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S</a:t>
            </a:r>
            <a:r>
              <a:rPr kumimoji="1" lang="en-US" altLang="zh-CN" sz="2000" baseline="-2500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C</a:t>
            </a:r>
          </a:p>
        </p:txBody>
      </p:sp>
      <p:sp>
        <p:nvSpPr>
          <p:cNvPr id="203793" name="Text Box 17"/>
          <p:cNvSpPr txBox="1">
            <a:spLocks noChangeArrowheads="1"/>
          </p:cNvSpPr>
          <p:nvPr/>
        </p:nvSpPr>
        <p:spPr bwMode="auto">
          <a:xfrm>
            <a:off x="7854950" y="4003675"/>
            <a:ext cx="1063625" cy="70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S</a:t>
            </a:r>
            <a:r>
              <a:rPr kumimoji="1" lang="en-US" altLang="zh-CN" sz="2000" baseline="-2500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A</a:t>
            </a:r>
            <a:r>
              <a:rPr kumimoji="1" lang="zh-CN" altLang="en-US" sz="200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和</a:t>
            </a:r>
            <a:r>
              <a:rPr kumimoji="1" lang="en-US" altLang="zh-CN" sz="200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S</a:t>
            </a:r>
            <a:r>
              <a:rPr kumimoji="1" lang="en-US" altLang="zh-CN" sz="2000" baseline="-2500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C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00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的降温</a:t>
            </a:r>
          </a:p>
        </p:txBody>
      </p:sp>
      <p:sp>
        <p:nvSpPr>
          <p:cNvPr id="203794" name="Text Box 18"/>
          <p:cNvSpPr txBox="1">
            <a:spLocks noChangeArrowheads="1"/>
          </p:cNvSpPr>
          <p:nvPr/>
        </p:nvSpPr>
        <p:spPr bwMode="auto">
          <a:xfrm>
            <a:off x="6842125" y="2403475"/>
            <a:ext cx="15430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00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开始析出</a:t>
            </a:r>
            <a:r>
              <a:rPr kumimoji="1" lang="en-US" altLang="zh-CN" sz="200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S</a:t>
            </a:r>
            <a:r>
              <a:rPr kumimoji="1" lang="en-US" altLang="zh-CN" sz="2000" baseline="-2500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A</a:t>
            </a:r>
          </a:p>
        </p:txBody>
      </p:sp>
      <p:sp>
        <p:nvSpPr>
          <p:cNvPr id="203795" name="Line 19"/>
          <p:cNvSpPr>
            <a:spLocks noChangeShapeType="1"/>
          </p:cNvSpPr>
          <p:nvPr/>
        </p:nvSpPr>
        <p:spPr bwMode="auto">
          <a:xfrm flipV="1">
            <a:off x="6149975" y="2605088"/>
            <a:ext cx="669925" cy="539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3796" name="Line 20"/>
          <p:cNvSpPr>
            <a:spLocks noChangeShapeType="1"/>
          </p:cNvSpPr>
          <p:nvPr/>
        </p:nvSpPr>
        <p:spPr bwMode="auto">
          <a:xfrm flipH="1">
            <a:off x="6915150" y="3848100"/>
            <a:ext cx="171450" cy="2667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3797" name="Line 21"/>
          <p:cNvSpPr>
            <a:spLocks noChangeShapeType="1"/>
          </p:cNvSpPr>
          <p:nvPr/>
        </p:nvSpPr>
        <p:spPr bwMode="auto">
          <a:xfrm flipH="1">
            <a:off x="7200900" y="3829050"/>
            <a:ext cx="419100" cy="685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03798" name="Object 22"/>
          <p:cNvGraphicFramePr>
            <a:graphicFrameLocks noChangeAspect="1"/>
          </p:cNvGraphicFramePr>
          <p:nvPr/>
        </p:nvGraphicFramePr>
        <p:xfrm>
          <a:off x="7259638" y="3500438"/>
          <a:ext cx="1276350" cy="328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96" name="Equation" r:id="rId6" imgW="889000" imgH="228600" progId="Equation.3">
                  <p:embed/>
                </p:oleObj>
              </mc:Choice>
              <mc:Fallback>
                <p:oleObj name="Equation" r:id="rId6" imgW="889000" imgH="22860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59638" y="3500438"/>
                        <a:ext cx="1276350" cy="328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8689" name="Group 23"/>
          <p:cNvGrpSpPr>
            <a:grpSpLocks/>
          </p:cNvGrpSpPr>
          <p:nvPr/>
        </p:nvGrpSpPr>
        <p:grpSpPr bwMode="auto">
          <a:xfrm>
            <a:off x="1739900" y="5753100"/>
            <a:ext cx="3000375" cy="457200"/>
            <a:chOff x="1672" y="3672"/>
            <a:chExt cx="1890" cy="288"/>
          </a:xfrm>
        </p:grpSpPr>
        <p:graphicFrame>
          <p:nvGraphicFramePr>
            <p:cNvPr id="28690" name="Object 24"/>
            <p:cNvGraphicFramePr>
              <a:graphicFrameLocks noChangeAspect="1"/>
            </p:cNvGraphicFramePr>
            <p:nvPr/>
          </p:nvGraphicFramePr>
          <p:xfrm>
            <a:off x="1672" y="3712"/>
            <a:ext cx="1424" cy="2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697" name="公式" r:id="rId8" imgW="1320227" imgH="215806" progId="Equation.3">
                    <p:embed/>
                  </p:oleObj>
                </mc:Choice>
                <mc:Fallback>
                  <p:oleObj name="公式" r:id="rId8" imgW="1320227" imgH="215806" progId="Equation.3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72" y="3712"/>
                          <a:ext cx="1424" cy="2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691" name="Text Box 25"/>
            <p:cNvSpPr txBox="1">
              <a:spLocks noChangeArrowheads="1"/>
            </p:cNvSpPr>
            <p:nvPr/>
          </p:nvSpPr>
          <p:spPr bwMode="auto">
            <a:xfrm>
              <a:off x="3062" y="3672"/>
              <a:ext cx="5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2400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</a:rPr>
                <a:t>相图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37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37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03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03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037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037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03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03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03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3781" grpId="0" animBg="1"/>
      <p:bldP spid="203782" grpId="0" autoUpdateAnimBg="0"/>
      <p:bldP spid="203787" grpId="0" autoUpdateAnimBg="0"/>
      <p:bldP spid="203788" grpId="0" autoUpdateAnimBg="0"/>
      <p:bldP spid="203789" grpId="0" autoUpdateAnimBg="0"/>
      <p:bldP spid="203791" grpId="0" autoUpdateAnimBg="0"/>
      <p:bldP spid="203792" grpId="0" autoUpdateAnimBg="0"/>
      <p:bldP spid="203793" grpId="0" autoUpdateAnimBg="0"/>
      <p:bldP spid="203794" grpId="0" autoUpdateAnimBg="0"/>
      <p:bldP spid="203795" grpId="0" animBg="1"/>
      <p:bldP spid="203796" grpId="0" animBg="1"/>
      <p:bldP spid="20379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3804" name="Group 28"/>
          <p:cNvGrpSpPr>
            <a:grpSpLocks/>
          </p:cNvGrpSpPr>
          <p:nvPr/>
        </p:nvGrpSpPr>
        <p:grpSpPr bwMode="auto">
          <a:xfrm>
            <a:off x="5281613" y="1871663"/>
            <a:ext cx="3429000" cy="3752850"/>
            <a:chOff x="3327" y="1179"/>
            <a:chExt cx="2160" cy="2364"/>
          </a:xfrm>
        </p:grpSpPr>
        <p:graphicFrame>
          <p:nvGraphicFramePr>
            <p:cNvPr id="29716" name="Object 7"/>
            <p:cNvGraphicFramePr>
              <a:graphicFrameLocks noChangeAspect="1"/>
            </p:cNvGraphicFramePr>
            <p:nvPr/>
          </p:nvGraphicFramePr>
          <p:xfrm>
            <a:off x="3585" y="1179"/>
            <a:ext cx="1902" cy="20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719" name="BMP 图像" r:id="rId3" imgW="0" imgH="0" progId="Paint.Picture">
                    <p:embed/>
                  </p:oleObj>
                </mc:Choice>
                <mc:Fallback>
                  <p:oleObj name="BMP 图像" r:id="rId3" imgW="0" imgH="0" progId="Paint.Picture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85" y="1179"/>
                          <a:ext cx="1902" cy="2034"/>
                        </a:xfrm>
                        <a:prstGeom prst="rect">
                          <a:avLst/>
                        </a:prstGeom>
                        <a:noFill/>
                        <a:ln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717" name="Text Box 26"/>
            <p:cNvSpPr txBox="1">
              <a:spLocks noChangeArrowheads="1"/>
            </p:cNvSpPr>
            <p:nvPr/>
          </p:nvSpPr>
          <p:spPr bwMode="auto">
            <a:xfrm>
              <a:off x="3327" y="1572"/>
              <a:ext cx="308" cy="4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vert="eaVert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i="1">
                  <a:solidFill>
                    <a:srgbClr val="000000"/>
                  </a:solidFill>
                  <a:latin typeface="Times New Roman" pitchFamily="18" charset="0"/>
                </a:rPr>
                <a:t>t</a:t>
              </a:r>
              <a:r>
                <a:rPr lang="en-US" altLang="zh-CN" sz="2000">
                  <a:solidFill>
                    <a:srgbClr val="000000"/>
                  </a:solidFill>
                  <a:latin typeface="Times New Roman" pitchFamily="18" charset="0"/>
                </a:rPr>
                <a:t>/ </a:t>
              </a:r>
              <a:r>
                <a:rPr lang="en-US" altLang="zh-CN" sz="2000" baseline="40000">
                  <a:solidFill>
                    <a:srgbClr val="000000"/>
                  </a:solidFill>
                  <a:latin typeface="Times New Roman" pitchFamily="18" charset="0"/>
                </a:rPr>
                <a:t>o</a:t>
              </a:r>
              <a:r>
                <a:rPr lang="en-US" altLang="zh-CN" sz="2000">
                  <a:solidFill>
                    <a:srgbClr val="000000"/>
                  </a:solidFill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29718" name="Text Box 27"/>
            <p:cNvSpPr txBox="1">
              <a:spLocks noChangeArrowheads="1"/>
            </p:cNvSpPr>
            <p:nvPr/>
          </p:nvSpPr>
          <p:spPr bwMode="auto">
            <a:xfrm>
              <a:off x="4644" y="3252"/>
              <a:ext cx="84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i="1">
                  <a:solidFill>
                    <a:srgbClr val="000000"/>
                  </a:solidFill>
                  <a:latin typeface="Symbol" pitchFamily="18" charset="2"/>
                </a:rPr>
                <a:t>t</a:t>
              </a:r>
              <a:r>
                <a:rPr lang="zh-CN" altLang="en-US" sz="2400">
                  <a:solidFill>
                    <a:srgbClr val="000000"/>
                  </a:solidFill>
                  <a:latin typeface="Times New Roman" pitchFamily="18" charset="0"/>
                </a:rPr>
                <a:t>（时间）</a:t>
              </a:r>
            </a:p>
          </p:txBody>
        </p:sp>
      </p:grpSp>
      <p:pic>
        <p:nvPicPr>
          <p:cNvPr id="29699" name="Picture 2" descr="04-2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13" y="814388"/>
            <a:ext cx="4829175" cy="4964112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3785" name="Line 9"/>
          <p:cNvSpPr>
            <a:spLocks noChangeShapeType="1"/>
          </p:cNvSpPr>
          <p:nvPr/>
        </p:nvSpPr>
        <p:spPr bwMode="auto">
          <a:xfrm flipH="1" flipV="1">
            <a:off x="3467100" y="1676400"/>
            <a:ext cx="0" cy="2990850"/>
          </a:xfrm>
          <a:prstGeom prst="line">
            <a:avLst/>
          </a:prstGeom>
          <a:noFill/>
          <a:ln w="9525">
            <a:solidFill>
              <a:srgbClr val="993300"/>
            </a:solidFill>
            <a:round/>
            <a:headEnd type="triangle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3786" name="Text Box 10"/>
          <p:cNvSpPr txBox="1">
            <a:spLocks noChangeArrowheads="1"/>
          </p:cNvSpPr>
          <p:nvPr/>
        </p:nvSpPr>
        <p:spPr bwMode="auto">
          <a:xfrm>
            <a:off x="3105150" y="1390650"/>
            <a:ext cx="495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000" i="1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d</a:t>
            </a:r>
          </a:p>
        </p:txBody>
      </p:sp>
      <p:sp>
        <p:nvSpPr>
          <p:cNvPr id="203787" name="Text Box 11"/>
          <p:cNvSpPr txBox="1">
            <a:spLocks noChangeArrowheads="1"/>
          </p:cNvSpPr>
          <p:nvPr/>
        </p:nvSpPr>
        <p:spPr bwMode="auto">
          <a:xfrm>
            <a:off x="5600700" y="1638300"/>
            <a:ext cx="495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000" i="1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d</a:t>
            </a:r>
          </a:p>
        </p:txBody>
      </p:sp>
      <p:sp>
        <p:nvSpPr>
          <p:cNvPr id="203788" name="Text Box 12"/>
          <p:cNvSpPr txBox="1">
            <a:spLocks noChangeArrowheads="1"/>
          </p:cNvSpPr>
          <p:nvPr/>
        </p:nvSpPr>
        <p:spPr bwMode="auto">
          <a:xfrm>
            <a:off x="6076950" y="2152650"/>
            <a:ext cx="15430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00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液相降温</a:t>
            </a:r>
          </a:p>
        </p:txBody>
      </p:sp>
      <p:sp>
        <p:nvSpPr>
          <p:cNvPr id="203789" name="Text Box 13"/>
          <p:cNvSpPr txBox="1">
            <a:spLocks noChangeArrowheads="1"/>
          </p:cNvSpPr>
          <p:nvPr/>
        </p:nvSpPr>
        <p:spPr bwMode="auto">
          <a:xfrm>
            <a:off x="6705600" y="3314700"/>
            <a:ext cx="15430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00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不断析出</a:t>
            </a:r>
            <a:r>
              <a:rPr kumimoji="1" lang="en-US" altLang="zh-CN" sz="200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S</a:t>
            </a:r>
            <a:r>
              <a:rPr kumimoji="1" lang="en-US" altLang="zh-CN" sz="2000" baseline="-2500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A</a:t>
            </a:r>
          </a:p>
        </p:txBody>
      </p:sp>
      <p:sp>
        <p:nvSpPr>
          <p:cNvPr id="203791" name="Text Box 15"/>
          <p:cNvSpPr txBox="1">
            <a:spLocks noChangeArrowheads="1"/>
          </p:cNvSpPr>
          <p:nvPr/>
        </p:nvSpPr>
        <p:spPr bwMode="auto">
          <a:xfrm>
            <a:off x="5905500" y="4457700"/>
            <a:ext cx="1905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00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L</a:t>
            </a:r>
            <a:r>
              <a:rPr kumimoji="1" lang="zh-CN" altLang="en-US" sz="200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和</a:t>
            </a:r>
            <a:r>
              <a:rPr kumimoji="1" lang="en-US" altLang="zh-CN" sz="200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S</a:t>
            </a:r>
            <a:r>
              <a:rPr kumimoji="1" lang="en-US" altLang="zh-CN" sz="2000" baseline="-2500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A</a:t>
            </a:r>
            <a:r>
              <a:rPr kumimoji="1" lang="zh-CN" altLang="en-US" sz="200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同时消失</a:t>
            </a:r>
          </a:p>
        </p:txBody>
      </p:sp>
      <p:sp>
        <p:nvSpPr>
          <p:cNvPr id="203792" name="Text Box 16"/>
          <p:cNvSpPr txBox="1">
            <a:spLocks noChangeArrowheads="1"/>
          </p:cNvSpPr>
          <p:nvPr/>
        </p:nvSpPr>
        <p:spPr bwMode="auto">
          <a:xfrm>
            <a:off x="5753100" y="4019550"/>
            <a:ext cx="15621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00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开始析出</a:t>
            </a:r>
            <a:r>
              <a:rPr kumimoji="1" lang="en-US" altLang="zh-CN" sz="200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S</a:t>
            </a:r>
            <a:r>
              <a:rPr kumimoji="1" lang="en-US" altLang="zh-CN" sz="2000" baseline="-2500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C</a:t>
            </a:r>
          </a:p>
        </p:txBody>
      </p:sp>
      <p:sp>
        <p:nvSpPr>
          <p:cNvPr id="203793" name="Text Box 17"/>
          <p:cNvSpPr txBox="1">
            <a:spLocks noChangeArrowheads="1"/>
          </p:cNvSpPr>
          <p:nvPr/>
        </p:nvSpPr>
        <p:spPr bwMode="auto">
          <a:xfrm>
            <a:off x="7810500" y="3924300"/>
            <a:ext cx="18097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00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S</a:t>
            </a:r>
            <a:r>
              <a:rPr kumimoji="1" lang="en-US" altLang="zh-CN" sz="2000" baseline="-2500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c</a:t>
            </a:r>
            <a:r>
              <a:rPr kumimoji="1" lang="zh-CN" altLang="en-US" sz="200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的降温</a:t>
            </a:r>
          </a:p>
        </p:txBody>
      </p:sp>
      <p:sp>
        <p:nvSpPr>
          <p:cNvPr id="203794" name="Text Box 18"/>
          <p:cNvSpPr txBox="1">
            <a:spLocks noChangeArrowheads="1"/>
          </p:cNvSpPr>
          <p:nvPr/>
        </p:nvSpPr>
        <p:spPr bwMode="auto">
          <a:xfrm>
            <a:off x="5448300" y="3695700"/>
            <a:ext cx="15430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00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开始析出</a:t>
            </a:r>
            <a:r>
              <a:rPr kumimoji="1" lang="en-US" altLang="zh-CN" sz="200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S</a:t>
            </a:r>
            <a:r>
              <a:rPr kumimoji="1" lang="en-US" altLang="zh-CN" sz="2000" baseline="-2500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A</a:t>
            </a:r>
          </a:p>
        </p:txBody>
      </p:sp>
      <p:sp>
        <p:nvSpPr>
          <p:cNvPr id="203795" name="Line 19"/>
          <p:cNvSpPr>
            <a:spLocks noChangeShapeType="1"/>
          </p:cNvSpPr>
          <p:nvPr/>
        </p:nvSpPr>
        <p:spPr bwMode="auto">
          <a:xfrm flipH="1">
            <a:off x="6210300" y="3619500"/>
            <a:ext cx="323850" cy="1333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3796" name="Line 20"/>
          <p:cNvSpPr>
            <a:spLocks noChangeShapeType="1"/>
          </p:cNvSpPr>
          <p:nvPr/>
        </p:nvSpPr>
        <p:spPr bwMode="auto">
          <a:xfrm flipH="1">
            <a:off x="6915150" y="3848100"/>
            <a:ext cx="171450" cy="2667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3797" name="Line 21"/>
          <p:cNvSpPr>
            <a:spLocks noChangeShapeType="1"/>
          </p:cNvSpPr>
          <p:nvPr/>
        </p:nvSpPr>
        <p:spPr bwMode="auto">
          <a:xfrm flipH="1">
            <a:off x="7200900" y="3829050"/>
            <a:ext cx="419100" cy="685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03798" name="Object 22"/>
          <p:cNvGraphicFramePr>
            <a:graphicFrameLocks noChangeAspect="1"/>
          </p:cNvGraphicFramePr>
          <p:nvPr/>
        </p:nvGraphicFramePr>
        <p:xfrm>
          <a:off x="7651750" y="3619500"/>
          <a:ext cx="1276350" cy="328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20" name="Equation" r:id="rId6" imgW="889000" imgH="228600" progId="Equation.3">
                  <p:embed/>
                </p:oleObj>
              </mc:Choice>
              <mc:Fallback>
                <p:oleObj name="Equation" r:id="rId6" imgW="889000" imgH="22860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51750" y="3619500"/>
                        <a:ext cx="1276350" cy="328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9713" name="Group 23"/>
          <p:cNvGrpSpPr>
            <a:grpSpLocks/>
          </p:cNvGrpSpPr>
          <p:nvPr/>
        </p:nvGrpSpPr>
        <p:grpSpPr bwMode="auto">
          <a:xfrm>
            <a:off x="1739900" y="5753100"/>
            <a:ext cx="3000375" cy="457200"/>
            <a:chOff x="1672" y="3672"/>
            <a:chExt cx="1890" cy="288"/>
          </a:xfrm>
        </p:grpSpPr>
        <p:graphicFrame>
          <p:nvGraphicFramePr>
            <p:cNvPr id="29714" name="Object 24"/>
            <p:cNvGraphicFramePr>
              <a:graphicFrameLocks noChangeAspect="1"/>
            </p:cNvGraphicFramePr>
            <p:nvPr/>
          </p:nvGraphicFramePr>
          <p:xfrm>
            <a:off x="1672" y="3712"/>
            <a:ext cx="1424" cy="2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721" name="公式" r:id="rId8" imgW="1320227" imgH="215806" progId="Equation.3">
                    <p:embed/>
                  </p:oleObj>
                </mc:Choice>
                <mc:Fallback>
                  <p:oleObj name="公式" r:id="rId8" imgW="1320227" imgH="215806" progId="Equation.3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72" y="3712"/>
                          <a:ext cx="1424" cy="2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715" name="Text Box 25"/>
            <p:cNvSpPr txBox="1">
              <a:spLocks noChangeArrowheads="1"/>
            </p:cNvSpPr>
            <p:nvPr/>
          </p:nvSpPr>
          <p:spPr bwMode="auto">
            <a:xfrm>
              <a:off x="3062" y="3672"/>
              <a:ext cx="5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2400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</a:rPr>
                <a:t>相图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37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37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03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03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037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037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03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03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03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3785" grpId="0" animBg="1"/>
      <p:bldP spid="203786" grpId="0" autoUpdateAnimBg="0"/>
      <p:bldP spid="203787" grpId="0" autoUpdateAnimBg="0"/>
      <p:bldP spid="203788" grpId="0" autoUpdateAnimBg="0"/>
      <p:bldP spid="203789" grpId="0" autoUpdateAnimBg="0"/>
      <p:bldP spid="203791" grpId="0" autoUpdateAnimBg="0"/>
      <p:bldP spid="203792" grpId="0" autoUpdateAnimBg="0"/>
      <p:bldP spid="203793" grpId="0" autoUpdateAnimBg="0"/>
      <p:bldP spid="203794" grpId="0" autoUpdateAnimBg="0"/>
      <p:bldP spid="203795" grpId="0" animBg="1"/>
      <p:bldP spid="203796" grpId="0" animBg="1"/>
      <p:bldP spid="20379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9" descr="04-29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963" y="665163"/>
            <a:ext cx="5449887" cy="560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92632" name="Group 120"/>
          <p:cNvGrpSpPr>
            <a:grpSpLocks/>
          </p:cNvGrpSpPr>
          <p:nvPr/>
        </p:nvGrpSpPr>
        <p:grpSpPr bwMode="auto">
          <a:xfrm>
            <a:off x="6176963" y="1181100"/>
            <a:ext cx="2757487" cy="4691063"/>
            <a:chOff x="3891" y="744"/>
            <a:chExt cx="1737" cy="2955"/>
          </a:xfrm>
        </p:grpSpPr>
        <p:sp>
          <p:nvSpPr>
            <p:cNvPr id="30782" name="Rectangle 119"/>
            <p:cNvSpPr>
              <a:spLocks noChangeArrowheads="1"/>
            </p:cNvSpPr>
            <p:nvPr/>
          </p:nvSpPr>
          <p:spPr bwMode="auto">
            <a:xfrm>
              <a:off x="4116" y="744"/>
              <a:ext cx="1500" cy="267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latin typeface="Times New Roman" pitchFamily="18" charset="0"/>
              </a:endParaRPr>
            </a:p>
          </p:txBody>
        </p:sp>
        <p:sp>
          <p:nvSpPr>
            <p:cNvPr id="30783" name="Text Box 117"/>
            <p:cNvSpPr txBox="1">
              <a:spLocks noChangeArrowheads="1"/>
            </p:cNvSpPr>
            <p:nvPr/>
          </p:nvSpPr>
          <p:spPr bwMode="auto">
            <a:xfrm>
              <a:off x="3891" y="1536"/>
              <a:ext cx="308" cy="4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vert="eaVert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i="1">
                  <a:solidFill>
                    <a:srgbClr val="000000"/>
                  </a:solidFill>
                  <a:latin typeface="Times New Roman" pitchFamily="18" charset="0"/>
                </a:rPr>
                <a:t>t</a:t>
              </a:r>
              <a:r>
                <a:rPr lang="en-US" altLang="zh-CN" sz="2000">
                  <a:solidFill>
                    <a:srgbClr val="000000"/>
                  </a:solidFill>
                  <a:latin typeface="Times New Roman" pitchFamily="18" charset="0"/>
                </a:rPr>
                <a:t>/ </a:t>
              </a:r>
              <a:r>
                <a:rPr lang="en-US" altLang="zh-CN" sz="2000" baseline="40000">
                  <a:solidFill>
                    <a:srgbClr val="000000"/>
                  </a:solidFill>
                  <a:latin typeface="Times New Roman" pitchFamily="18" charset="0"/>
                </a:rPr>
                <a:t>o</a:t>
              </a:r>
              <a:r>
                <a:rPr lang="en-US" altLang="zh-CN" sz="2000">
                  <a:solidFill>
                    <a:srgbClr val="000000"/>
                  </a:solidFill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30784" name="Text Box 118"/>
            <p:cNvSpPr txBox="1">
              <a:spLocks noChangeArrowheads="1"/>
            </p:cNvSpPr>
            <p:nvPr/>
          </p:nvSpPr>
          <p:spPr bwMode="auto">
            <a:xfrm>
              <a:off x="4788" y="3408"/>
              <a:ext cx="84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i="1">
                  <a:solidFill>
                    <a:srgbClr val="000000"/>
                  </a:solidFill>
                  <a:latin typeface="Symbol" pitchFamily="18" charset="2"/>
                </a:rPr>
                <a:t>t</a:t>
              </a:r>
              <a:r>
                <a:rPr lang="zh-CN" altLang="en-US" sz="2400">
                  <a:solidFill>
                    <a:srgbClr val="000000"/>
                  </a:solidFill>
                  <a:latin typeface="Times New Roman" pitchFamily="18" charset="0"/>
                </a:rPr>
                <a:t>（时间）</a:t>
              </a:r>
            </a:p>
          </p:txBody>
        </p:sp>
      </p:grpSp>
      <p:sp>
        <p:nvSpPr>
          <p:cNvPr id="192562" name="Line 50"/>
          <p:cNvSpPr>
            <a:spLocks noChangeShapeType="1"/>
          </p:cNvSpPr>
          <p:nvPr/>
        </p:nvSpPr>
        <p:spPr bwMode="auto">
          <a:xfrm flipH="1">
            <a:off x="1924050" y="3314700"/>
            <a:ext cx="22098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92594" name="Group 82"/>
          <p:cNvGrpSpPr>
            <a:grpSpLocks/>
          </p:cNvGrpSpPr>
          <p:nvPr/>
        </p:nvGrpSpPr>
        <p:grpSpPr bwMode="auto">
          <a:xfrm>
            <a:off x="1885950" y="3333750"/>
            <a:ext cx="2447925" cy="228600"/>
            <a:chOff x="1788" y="2100"/>
            <a:chExt cx="1542" cy="144"/>
          </a:xfrm>
        </p:grpSpPr>
        <p:sp>
          <p:nvSpPr>
            <p:cNvPr id="30780" name="AutoShape 47"/>
            <p:cNvSpPr>
              <a:spLocks noChangeArrowheads="1"/>
            </p:cNvSpPr>
            <p:nvPr/>
          </p:nvSpPr>
          <p:spPr bwMode="auto">
            <a:xfrm rot="8751029">
              <a:off x="3240" y="2124"/>
              <a:ext cx="90" cy="120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latin typeface="Times New Roman" pitchFamily="18" charset="0"/>
              </a:endParaRPr>
            </a:p>
          </p:txBody>
        </p:sp>
        <p:sp>
          <p:nvSpPr>
            <p:cNvPr id="30781" name="AutoShape 51"/>
            <p:cNvSpPr>
              <a:spLocks noChangeArrowheads="1"/>
            </p:cNvSpPr>
            <p:nvPr/>
          </p:nvSpPr>
          <p:spPr bwMode="auto">
            <a:xfrm rot="10502747">
              <a:off x="1788" y="2100"/>
              <a:ext cx="90" cy="120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latin typeface="Times New Roman" pitchFamily="18" charset="0"/>
              </a:endParaRPr>
            </a:p>
          </p:txBody>
        </p:sp>
      </p:grpSp>
      <p:grpSp>
        <p:nvGrpSpPr>
          <p:cNvPr id="192593" name="Group 81"/>
          <p:cNvGrpSpPr>
            <a:grpSpLocks/>
          </p:cNvGrpSpPr>
          <p:nvPr/>
        </p:nvGrpSpPr>
        <p:grpSpPr bwMode="auto">
          <a:xfrm>
            <a:off x="1885950" y="3543300"/>
            <a:ext cx="2581275" cy="209550"/>
            <a:chOff x="1788" y="2232"/>
            <a:chExt cx="1626" cy="132"/>
          </a:xfrm>
        </p:grpSpPr>
        <p:sp>
          <p:nvSpPr>
            <p:cNvPr id="30778" name="AutoShape 48"/>
            <p:cNvSpPr>
              <a:spLocks noChangeArrowheads="1"/>
            </p:cNvSpPr>
            <p:nvPr/>
          </p:nvSpPr>
          <p:spPr bwMode="auto">
            <a:xfrm rot="8751029">
              <a:off x="3324" y="2244"/>
              <a:ext cx="90" cy="120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latin typeface="Times New Roman" pitchFamily="18" charset="0"/>
              </a:endParaRPr>
            </a:p>
          </p:txBody>
        </p:sp>
        <p:sp>
          <p:nvSpPr>
            <p:cNvPr id="30779" name="AutoShape 52"/>
            <p:cNvSpPr>
              <a:spLocks noChangeArrowheads="1"/>
            </p:cNvSpPr>
            <p:nvPr/>
          </p:nvSpPr>
          <p:spPr bwMode="auto">
            <a:xfrm rot="10502747">
              <a:off x="1788" y="2232"/>
              <a:ext cx="90" cy="120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latin typeface="Times New Roman" pitchFamily="18" charset="0"/>
              </a:endParaRPr>
            </a:p>
          </p:txBody>
        </p:sp>
      </p:grpSp>
      <p:grpSp>
        <p:nvGrpSpPr>
          <p:cNvPr id="192592" name="Group 80"/>
          <p:cNvGrpSpPr>
            <a:grpSpLocks/>
          </p:cNvGrpSpPr>
          <p:nvPr/>
        </p:nvGrpSpPr>
        <p:grpSpPr bwMode="auto">
          <a:xfrm>
            <a:off x="1885950" y="3771900"/>
            <a:ext cx="2733675" cy="228600"/>
            <a:chOff x="1788" y="2376"/>
            <a:chExt cx="1722" cy="144"/>
          </a:xfrm>
        </p:grpSpPr>
        <p:sp>
          <p:nvSpPr>
            <p:cNvPr id="30776" name="AutoShape 49"/>
            <p:cNvSpPr>
              <a:spLocks noChangeArrowheads="1"/>
            </p:cNvSpPr>
            <p:nvPr/>
          </p:nvSpPr>
          <p:spPr bwMode="auto">
            <a:xfrm rot="8751029">
              <a:off x="3420" y="2376"/>
              <a:ext cx="90" cy="120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latin typeface="Times New Roman" pitchFamily="18" charset="0"/>
              </a:endParaRPr>
            </a:p>
          </p:txBody>
        </p:sp>
        <p:sp>
          <p:nvSpPr>
            <p:cNvPr id="30777" name="AutoShape 53"/>
            <p:cNvSpPr>
              <a:spLocks noChangeArrowheads="1"/>
            </p:cNvSpPr>
            <p:nvPr/>
          </p:nvSpPr>
          <p:spPr bwMode="auto">
            <a:xfrm rot="10502747">
              <a:off x="1788" y="2400"/>
              <a:ext cx="90" cy="120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latin typeface="Times New Roman" pitchFamily="18" charset="0"/>
              </a:endParaRPr>
            </a:p>
          </p:txBody>
        </p:sp>
      </p:grpSp>
      <p:sp>
        <p:nvSpPr>
          <p:cNvPr id="192566" name="AutoShape 54"/>
          <p:cNvSpPr>
            <a:spLocks noChangeArrowheads="1"/>
          </p:cNvSpPr>
          <p:nvPr/>
        </p:nvSpPr>
        <p:spPr bwMode="auto">
          <a:xfrm rot="5369866">
            <a:off x="2133600" y="3886201"/>
            <a:ext cx="142875" cy="190500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Times New Roman" pitchFamily="18" charset="0"/>
            </a:endParaRPr>
          </a:p>
        </p:txBody>
      </p:sp>
      <p:sp>
        <p:nvSpPr>
          <p:cNvPr id="192567" name="AutoShape 55"/>
          <p:cNvSpPr>
            <a:spLocks noChangeArrowheads="1"/>
          </p:cNvSpPr>
          <p:nvPr/>
        </p:nvSpPr>
        <p:spPr bwMode="auto">
          <a:xfrm rot="5369866">
            <a:off x="2495550" y="3886201"/>
            <a:ext cx="142875" cy="190500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Times New Roman" pitchFamily="18" charset="0"/>
            </a:endParaRPr>
          </a:p>
        </p:txBody>
      </p:sp>
      <p:sp>
        <p:nvSpPr>
          <p:cNvPr id="192568" name="AutoShape 56"/>
          <p:cNvSpPr>
            <a:spLocks noChangeArrowheads="1"/>
          </p:cNvSpPr>
          <p:nvPr/>
        </p:nvSpPr>
        <p:spPr bwMode="auto">
          <a:xfrm rot="5369866">
            <a:off x="2857500" y="3886201"/>
            <a:ext cx="142875" cy="190500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Times New Roman" pitchFamily="18" charset="0"/>
            </a:endParaRPr>
          </a:p>
        </p:txBody>
      </p:sp>
      <p:sp>
        <p:nvSpPr>
          <p:cNvPr id="192569" name="AutoShape 57"/>
          <p:cNvSpPr>
            <a:spLocks noChangeArrowheads="1"/>
          </p:cNvSpPr>
          <p:nvPr/>
        </p:nvSpPr>
        <p:spPr bwMode="auto">
          <a:xfrm rot="5369866">
            <a:off x="3219450" y="3886201"/>
            <a:ext cx="142875" cy="190500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Times New Roman" pitchFamily="18" charset="0"/>
            </a:endParaRPr>
          </a:p>
        </p:txBody>
      </p:sp>
      <p:sp>
        <p:nvSpPr>
          <p:cNvPr id="192570" name="AutoShape 58"/>
          <p:cNvSpPr>
            <a:spLocks noChangeArrowheads="1"/>
          </p:cNvSpPr>
          <p:nvPr/>
        </p:nvSpPr>
        <p:spPr bwMode="auto">
          <a:xfrm rot="5369866">
            <a:off x="3600450" y="3886201"/>
            <a:ext cx="142875" cy="190500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Times New Roman" pitchFamily="18" charset="0"/>
            </a:endParaRPr>
          </a:p>
        </p:txBody>
      </p:sp>
      <p:grpSp>
        <p:nvGrpSpPr>
          <p:cNvPr id="192591" name="Group 79"/>
          <p:cNvGrpSpPr>
            <a:grpSpLocks/>
          </p:cNvGrpSpPr>
          <p:nvPr/>
        </p:nvGrpSpPr>
        <p:grpSpPr bwMode="auto">
          <a:xfrm>
            <a:off x="3695700" y="3967163"/>
            <a:ext cx="1462088" cy="314325"/>
            <a:chOff x="2928" y="2499"/>
            <a:chExt cx="921" cy="198"/>
          </a:xfrm>
        </p:grpSpPr>
        <p:sp>
          <p:nvSpPr>
            <p:cNvPr id="30773" name="AutoShape 59"/>
            <p:cNvSpPr>
              <a:spLocks noChangeArrowheads="1"/>
            </p:cNvSpPr>
            <p:nvPr/>
          </p:nvSpPr>
          <p:spPr bwMode="auto">
            <a:xfrm rot="10502747">
              <a:off x="2928" y="2568"/>
              <a:ext cx="90" cy="120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latin typeface="Times New Roman" pitchFamily="18" charset="0"/>
              </a:endParaRPr>
            </a:p>
          </p:txBody>
        </p:sp>
        <p:sp>
          <p:nvSpPr>
            <p:cNvPr id="30774" name="AutoShape 61"/>
            <p:cNvSpPr>
              <a:spLocks noChangeArrowheads="1"/>
            </p:cNvSpPr>
            <p:nvPr/>
          </p:nvSpPr>
          <p:spPr bwMode="auto">
            <a:xfrm rot="6948246">
              <a:off x="3588" y="2484"/>
              <a:ext cx="90" cy="120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latin typeface="Times New Roman" pitchFamily="18" charset="0"/>
              </a:endParaRPr>
            </a:p>
          </p:txBody>
        </p:sp>
        <p:sp>
          <p:nvSpPr>
            <p:cNvPr id="30775" name="AutoShape 62"/>
            <p:cNvSpPr>
              <a:spLocks noChangeArrowheads="1"/>
            </p:cNvSpPr>
            <p:nvPr/>
          </p:nvSpPr>
          <p:spPr bwMode="auto">
            <a:xfrm rot="7981211">
              <a:off x="3744" y="2592"/>
              <a:ext cx="90" cy="120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latin typeface="Times New Roman" pitchFamily="18" charset="0"/>
              </a:endParaRPr>
            </a:p>
          </p:txBody>
        </p:sp>
      </p:grpSp>
      <p:sp>
        <p:nvSpPr>
          <p:cNvPr id="192577" name="Oval 65"/>
          <p:cNvSpPr>
            <a:spLocks noChangeArrowheads="1"/>
          </p:cNvSpPr>
          <p:nvPr/>
        </p:nvSpPr>
        <p:spPr bwMode="auto">
          <a:xfrm>
            <a:off x="6200775" y="44196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Times New Roman" pitchFamily="18" charset="0"/>
            </a:endParaRPr>
          </a:p>
        </p:txBody>
      </p:sp>
      <p:sp>
        <p:nvSpPr>
          <p:cNvPr id="192578" name="Oval 66"/>
          <p:cNvSpPr>
            <a:spLocks noChangeArrowheads="1"/>
          </p:cNvSpPr>
          <p:nvPr/>
        </p:nvSpPr>
        <p:spPr bwMode="auto">
          <a:xfrm>
            <a:off x="1895475" y="32766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Times New Roman" pitchFamily="18" charset="0"/>
            </a:endParaRPr>
          </a:p>
        </p:txBody>
      </p:sp>
      <p:grpSp>
        <p:nvGrpSpPr>
          <p:cNvPr id="192603" name="Group 91"/>
          <p:cNvGrpSpPr>
            <a:grpSpLocks/>
          </p:cNvGrpSpPr>
          <p:nvPr/>
        </p:nvGrpSpPr>
        <p:grpSpPr bwMode="auto">
          <a:xfrm>
            <a:off x="3695700" y="4324350"/>
            <a:ext cx="1690688" cy="190500"/>
            <a:chOff x="2928" y="2724"/>
            <a:chExt cx="1065" cy="120"/>
          </a:xfrm>
        </p:grpSpPr>
        <p:sp>
          <p:nvSpPr>
            <p:cNvPr id="30771" name="AutoShape 60"/>
            <p:cNvSpPr>
              <a:spLocks noChangeArrowheads="1"/>
            </p:cNvSpPr>
            <p:nvPr/>
          </p:nvSpPr>
          <p:spPr bwMode="auto">
            <a:xfrm rot="10502747">
              <a:off x="2928" y="2724"/>
              <a:ext cx="90" cy="120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latin typeface="Times New Roman" pitchFamily="18" charset="0"/>
              </a:endParaRPr>
            </a:p>
          </p:txBody>
        </p:sp>
        <p:sp>
          <p:nvSpPr>
            <p:cNvPr id="30772" name="AutoShape 63"/>
            <p:cNvSpPr>
              <a:spLocks noChangeArrowheads="1"/>
            </p:cNvSpPr>
            <p:nvPr/>
          </p:nvSpPr>
          <p:spPr bwMode="auto">
            <a:xfrm rot="7981211">
              <a:off x="3888" y="2712"/>
              <a:ext cx="90" cy="120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latin typeface="Times New Roman" pitchFamily="18" charset="0"/>
              </a:endParaRPr>
            </a:p>
          </p:txBody>
        </p:sp>
      </p:grpSp>
      <p:grpSp>
        <p:nvGrpSpPr>
          <p:cNvPr id="192589" name="Group 77"/>
          <p:cNvGrpSpPr>
            <a:grpSpLocks/>
          </p:cNvGrpSpPr>
          <p:nvPr/>
        </p:nvGrpSpPr>
        <p:grpSpPr bwMode="auto">
          <a:xfrm>
            <a:off x="3695700" y="4610100"/>
            <a:ext cx="2619375" cy="190500"/>
            <a:chOff x="2928" y="2904"/>
            <a:chExt cx="1650" cy="120"/>
          </a:xfrm>
        </p:grpSpPr>
        <p:sp>
          <p:nvSpPr>
            <p:cNvPr id="30769" name="AutoShape 64"/>
            <p:cNvSpPr>
              <a:spLocks noChangeArrowheads="1"/>
            </p:cNvSpPr>
            <p:nvPr/>
          </p:nvSpPr>
          <p:spPr bwMode="auto">
            <a:xfrm rot="10502747">
              <a:off x="2928" y="2904"/>
              <a:ext cx="90" cy="120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latin typeface="Times New Roman" pitchFamily="18" charset="0"/>
              </a:endParaRPr>
            </a:p>
          </p:txBody>
        </p:sp>
        <p:sp>
          <p:nvSpPr>
            <p:cNvPr id="30770" name="AutoShape 68"/>
            <p:cNvSpPr>
              <a:spLocks noChangeArrowheads="1"/>
            </p:cNvSpPr>
            <p:nvPr/>
          </p:nvSpPr>
          <p:spPr bwMode="auto">
            <a:xfrm rot="10502747">
              <a:off x="4488" y="2904"/>
              <a:ext cx="90" cy="120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latin typeface="Times New Roman" pitchFamily="18" charset="0"/>
              </a:endParaRPr>
            </a:p>
          </p:txBody>
        </p:sp>
      </p:grpSp>
      <p:grpSp>
        <p:nvGrpSpPr>
          <p:cNvPr id="192588" name="Group 76"/>
          <p:cNvGrpSpPr>
            <a:grpSpLocks/>
          </p:cNvGrpSpPr>
          <p:nvPr/>
        </p:nvGrpSpPr>
        <p:grpSpPr bwMode="auto">
          <a:xfrm>
            <a:off x="3695700" y="4933950"/>
            <a:ext cx="2619375" cy="190500"/>
            <a:chOff x="2928" y="3108"/>
            <a:chExt cx="1650" cy="120"/>
          </a:xfrm>
        </p:grpSpPr>
        <p:sp>
          <p:nvSpPr>
            <p:cNvPr id="30767" name="AutoShape 67"/>
            <p:cNvSpPr>
              <a:spLocks noChangeArrowheads="1"/>
            </p:cNvSpPr>
            <p:nvPr/>
          </p:nvSpPr>
          <p:spPr bwMode="auto">
            <a:xfrm rot="10502747">
              <a:off x="2928" y="3108"/>
              <a:ext cx="90" cy="120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latin typeface="Times New Roman" pitchFamily="18" charset="0"/>
              </a:endParaRPr>
            </a:p>
          </p:txBody>
        </p:sp>
        <p:sp>
          <p:nvSpPr>
            <p:cNvPr id="30768" name="AutoShape 69"/>
            <p:cNvSpPr>
              <a:spLocks noChangeArrowheads="1"/>
            </p:cNvSpPr>
            <p:nvPr/>
          </p:nvSpPr>
          <p:spPr bwMode="auto">
            <a:xfrm rot="10502747">
              <a:off x="4488" y="3108"/>
              <a:ext cx="90" cy="120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latin typeface="Times New Roman" pitchFamily="18" charset="0"/>
              </a:endParaRPr>
            </a:p>
          </p:txBody>
        </p:sp>
      </p:grpSp>
      <p:sp>
        <p:nvSpPr>
          <p:cNvPr id="192596" name="AutoShape 84"/>
          <p:cNvSpPr>
            <a:spLocks noChangeArrowheads="1"/>
          </p:cNvSpPr>
          <p:nvPr/>
        </p:nvSpPr>
        <p:spPr bwMode="auto">
          <a:xfrm rot="10502747">
            <a:off x="4090988" y="2003425"/>
            <a:ext cx="111125" cy="147638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Times New Roman" pitchFamily="18" charset="0"/>
            </a:endParaRPr>
          </a:p>
        </p:txBody>
      </p:sp>
      <p:sp>
        <p:nvSpPr>
          <p:cNvPr id="192599" name="AutoShape 87"/>
          <p:cNvSpPr>
            <a:spLocks noChangeArrowheads="1"/>
          </p:cNvSpPr>
          <p:nvPr/>
        </p:nvSpPr>
        <p:spPr bwMode="auto">
          <a:xfrm rot="10502747">
            <a:off x="4090988" y="2308225"/>
            <a:ext cx="111125" cy="147638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Times New Roman" pitchFamily="18" charset="0"/>
            </a:endParaRPr>
          </a:p>
        </p:txBody>
      </p:sp>
      <p:sp>
        <p:nvSpPr>
          <p:cNvPr id="192600" name="AutoShape 88"/>
          <p:cNvSpPr>
            <a:spLocks noChangeArrowheads="1"/>
          </p:cNvSpPr>
          <p:nvPr/>
        </p:nvSpPr>
        <p:spPr bwMode="auto">
          <a:xfrm rot="10502747">
            <a:off x="4090988" y="2841625"/>
            <a:ext cx="111125" cy="147638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Times New Roman" pitchFamily="18" charset="0"/>
            </a:endParaRPr>
          </a:p>
        </p:txBody>
      </p:sp>
      <p:sp>
        <p:nvSpPr>
          <p:cNvPr id="192601" name="AutoShape 89"/>
          <p:cNvSpPr>
            <a:spLocks noChangeArrowheads="1"/>
          </p:cNvSpPr>
          <p:nvPr/>
        </p:nvSpPr>
        <p:spPr bwMode="auto">
          <a:xfrm rot="10502747">
            <a:off x="4090988" y="3089275"/>
            <a:ext cx="111125" cy="147638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Times New Roman" pitchFamily="18" charset="0"/>
            </a:endParaRPr>
          </a:p>
        </p:txBody>
      </p:sp>
      <p:sp>
        <p:nvSpPr>
          <p:cNvPr id="192602" name="AutoShape 90"/>
          <p:cNvSpPr>
            <a:spLocks noChangeArrowheads="1"/>
          </p:cNvSpPr>
          <p:nvPr/>
        </p:nvSpPr>
        <p:spPr bwMode="auto">
          <a:xfrm rot="10502747">
            <a:off x="4090988" y="2555875"/>
            <a:ext cx="111125" cy="147638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Times New Roman" pitchFamily="18" charset="0"/>
            </a:endParaRPr>
          </a:p>
        </p:txBody>
      </p:sp>
      <p:grpSp>
        <p:nvGrpSpPr>
          <p:cNvPr id="192610" name="Group 98"/>
          <p:cNvGrpSpPr>
            <a:grpSpLocks/>
          </p:cNvGrpSpPr>
          <p:nvPr/>
        </p:nvGrpSpPr>
        <p:grpSpPr bwMode="auto">
          <a:xfrm>
            <a:off x="4086225" y="1606550"/>
            <a:ext cx="450850" cy="3795713"/>
            <a:chOff x="3174" y="1012"/>
            <a:chExt cx="284" cy="2391"/>
          </a:xfrm>
        </p:grpSpPr>
        <p:sp>
          <p:nvSpPr>
            <p:cNvPr id="30757" name="Oval 33"/>
            <p:cNvSpPr>
              <a:spLocks noChangeArrowheads="1"/>
            </p:cNvSpPr>
            <p:nvPr/>
          </p:nvSpPr>
          <p:spPr bwMode="auto">
            <a:xfrm>
              <a:off x="3174" y="1140"/>
              <a:ext cx="48" cy="48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latin typeface="Times New Roman" pitchFamily="18" charset="0"/>
              </a:endParaRPr>
            </a:p>
          </p:txBody>
        </p:sp>
        <p:sp>
          <p:nvSpPr>
            <p:cNvPr id="30758" name="Text Box 38"/>
            <p:cNvSpPr txBox="1">
              <a:spLocks noChangeArrowheads="1"/>
            </p:cNvSpPr>
            <p:nvPr/>
          </p:nvSpPr>
          <p:spPr bwMode="auto">
            <a:xfrm>
              <a:off x="3183" y="2806"/>
              <a:ext cx="27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>
                  <a:solidFill>
                    <a:srgbClr val="993300"/>
                  </a:solidFill>
                  <a:latin typeface="Times New Roman" pitchFamily="18" charset="0"/>
                  <a:ea typeface="黑体" pitchFamily="2" charset="-122"/>
                </a:rPr>
                <a:t>O</a:t>
              </a:r>
              <a:r>
                <a:rPr kumimoji="1" lang="en-US" altLang="zh-CN" sz="2800" baseline="-25000">
                  <a:solidFill>
                    <a:srgbClr val="993300"/>
                  </a:solidFill>
                  <a:latin typeface="Times New Roman" pitchFamily="18" charset="0"/>
                  <a:ea typeface="黑体" pitchFamily="2" charset="-122"/>
                </a:rPr>
                <a:t>e</a:t>
              </a:r>
              <a:endParaRPr kumimoji="1" lang="en-US" altLang="zh-CN" sz="2400">
                <a:latin typeface="Times New Roman" pitchFamily="18" charset="0"/>
                <a:ea typeface="黑体" pitchFamily="2" charset="-122"/>
              </a:endParaRPr>
            </a:p>
          </p:txBody>
        </p:sp>
        <p:sp>
          <p:nvSpPr>
            <p:cNvPr id="30759" name="Line 40"/>
            <p:cNvSpPr>
              <a:spLocks noChangeShapeType="1"/>
            </p:cNvSpPr>
            <p:nvPr/>
          </p:nvSpPr>
          <p:spPr bwMode="auto">
            <a:xfrm>
              <a:off x="3204" y="1176"/>
              <a:ext cx="0" cy="2160"/>
            </a:xfrm>
            <a:prstGeom prst="line">
              <a:avLst/>
            </a:prstGeom>
            <a:noFill/>
            <a:ln w="9525">
              <a:solidFill>
                <a:srgbClr val="99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60" name="Oval 42"/>
            <p:cNvSpPr>
              <a:spLocks noChangeArrowheads="1"/>
            </p:cNvSpPr>
            <p:nvPr/>
          </p:nvSpPr>
          <p:spPr bwMode="auto">
            <a:xfrm>
              <a:off x="3174" y="2064"/>
              <a:ext cx="48" cy="48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latin typeface="Times New Roman" pitchFamily="18" charset="0"/>
              </a:endParaRPr>
            </a:p>
          </p:txBody>
        </p:sp>
        <p:sp>
          <p:nvSpPr>
            <p:cNvPr id="30761" name="Oval 45"/>
            <p:cNvSpPr>
              <a:spLocks noChangeArrowheads="1"/>
            </p:cNvSpPr>
            <p:nvPr/>
          </p:nvSpPr>
          <p:spPr bwMode="auto">
            <a:xfrm>
              <a:off x="3174" y="2484"/>
              <a:ext cx="48" cy="48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latin typeface="Times New Roman" pitchFamily="18" charset="0"/>
              </a:endParaRPr>
            </a:p>
          </p:txBody>
        </p:sp>
        <p:sp>
          <p:nvSpPr>
            <p:cNvPr id="30762" name="Oval 46"/>
            <p:cNvSpPr>
              <a:spLocks noChangeArrowheads="1"/>
            </p:cNvSpPr>
            <p:nvPr/>
          </p:nvSpPr>
          <p:spPr bwMode="auto">
            <a:xfrm>
              <a:off x="3174" y="2784"/>
              <a:ext cx="48" cy="48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latin typeface="Times New Roman" pitchFamily="18" charset="0"/>
              </a:endParaRPr>
            </a:p>
          </p:txBody>
        </p:sp>
        <p:sp>
          <p:nvSpPr>
            <p:cNvPr id="30763" name="Text Box 70"/>
            <p:cNvSpPr txBox="1">
              <a:spLocks noChangeArrowheads="1"/>
            </p:cNvSpPr>
            <p:nvPr/>
          </p:nvSpPr>
          <p:spPr bwMode="auto">
            <a:xfrm>
              <a:off x="3190" y="1840"/>
              <a:ext cx="25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>
                  <a:solidFill>
                    <a:srgbClr val="993300"/>
                  </a:solidFill>
                  <a:latin typeface="Times New Roman" pitchFamily="18" charset="0"/>
                  <a:ea typeface="黑体" pitchFamily="2" charset="-122"/>
                </a:rPr>
                <a:t>O</a:t>
              </a:r>
              <a:r>
                <a:rPr kumimoji="1" lang="en-US" altLang="zh-CN" sz="2800" baseline="-25000">
                  <a:solidFill>
                    <a:srgbClr val="993300"/>
                  </a:solidFill>
                  <a:latin typeface="Times New Roman" pitchFamily="18" charset="0"/>
                  <a:ea typeface="黑体" pitchFamily="2" charset="-122"/>
                </a:rPr>
                <a:t>l</a:t>
              </a:r>
              <a:endParaRPr kumimoji="1" lang="en-US" altLang="zh-CN" sz="2400">
                <a:latin typeface="Times New Roman" pitchFamily="18" charset="0"/>
                <a:ea typeface="黑体" pitchFamily="2" charset="-122"/>
              </a:endParaRPr>
            </a:p>
          </p:txBody>
        </p:sp>
        <p:sp>
          <p:nvSpPr>
            <p:cNvPr id="30764" name="Text Box 71"/>
            <p:cNvSpPr txBox="1">
              <a:spLocks noChangeArrowheads="1"/>
            </p:cNvSpPr>
            <p:nvPr/>
          </p:nvSpPr>
          <p:spPr bwMode="auto">
            <a:xfrm>
              <a:off x="3203" y="1012"/>
              <a:ext cx="22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>
                  <a:solidFill>
                    <a:srgbClr val="993300"/>
                  </a:solidFill>
                  <a:latin typeface="Times New Roman" pitchFamily="18" charset="0"/>
                  <a:ea typeface="黑体" pitchFamily="2" charset="-122"/>
                </a:rPr>
                <a:t>O</a:t>
              </a:r>
              <a:endParaRPr kumimoji="1" lang="en-US" altLang="zh-CN" sz="2400">
                <a:latin typeface="Times New Roman" pitchFamily="18" charset="0"/>
                <a:ea typeface="黑体" pitchFamily="2" charset="-122"/>
              </a:endParaRPr>
            </a:p>
          </p:txBody>
        </p:sp>
        <p:sp>
          <p:nvSpPr>
            <p:cNvPr id="30765" name="Text Box 72"/>
            <p:cNvSpPr txBox="1">
              <a:spLocks noChangeArrowheads="1"/>
            </p:cNvSpPr>
            <p:nvPr/>
          </p:nvSpPr>
          <p:spPr bwMode="auto">
            <a:xfrm>
              <a:off x="3182" y="3172"/>
              <a:ext cx="2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>
                  <a:solidFill>
                    <a:srgbClr val="993300"/>
                  </a:solidFill>
                  <a:latin typeface="Times New Roman" pitchFamily="18" charset="0"/>
                  <a:ea typeface="黑体" pitchFamily="2" charset="-122"/>
                </a:rPr>
                <a:t>O’</a:t>
              </a:r>
              <a:endParaRPr kumimoji="1" lang="en-US" altLang="zh-CN" sz="2400">
                <a:latin typeface="Times New Roman" pitchFamily="18" charset="0"/>
                <a:ea typeface="黑体" pitchFamily="2" charset="-122"/>
              </a:endParaRPr>
            </a:p>
          </p:txBody>
        </p:sp>
        <p:sp>
          <p:nvSpPr>
            <p:cNvPr id="30766" name="Text Box 92"/>
            <p:cNvSpPr txBox="1">
              <a:spLocks noChangeArrowheads="1"/>
            </p:cNvSpPr>
            <p:nvPr/>
          </p:nvSpPr>
          <p:spPr bwMode="auto">
            <a:xfrm>
              <a:off x="3180" y="2476"/>
              <a:ext cx="2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>
                  <a:solidFill>
                    <a:srgbClr val="993300"/>
                  </a:solidFill>
                  <a:latin typeface="Times New Roman" pitchFamily="18" charset="0"/>
                  <a:ea typeface="黑体" pitchFamily="2" charset="-122"/>
                </a:rPr>
                <a:t>O</a:t>
              </a:r>
              <a:r>
                <a:rPr kumimoji="1" lang="en-US" altLang="zh-CN" sz="2800" baseline="-25000">
                  <a:solidFill>
                    <a:srgbClr val="993300"/>
                  </a:solidFill>
                  <a:latin typeface="Times New Roman" pitchFamily="18" charset="0"/>
                  <a:ea typeface="黑体" pitchFamily="2" charset="-122"/>
                </a:rPr>
                <a:t>2</a:t>
              </a:r>
              <a:endParaRPr kumimoji="1" lang="en-US" altLang="zh-CN" sz="2400">
                <a:latin typeface="Times New Roman" pitchFamily="18" charset="0"/>
                <a:ea typeface="黑体" pitchFamily="2" charset="-122"/>
              </a:endParaRPr>
            </a:p>
          </p:txBody>
        </p:sp>
      </p:grpSp>
      <p:sp>
        <p:nvSpPr>
          <p:cNvPr id="30745" name="Rectangle 93"/>
          <p:cNvSpPr>
            <a:spLocks noChangeArrowheads="1"/>
          </p:cNvSpPr>
          <p:nvPr/>
        </p:nvSpPr>
        <p:spPr bwMode="auto">
          <a:xfrm>
            <a:off x="4286250" y="5581650"/>
            <a:ext cx="400050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Times New Roman" pitchFamily="18" charset="0"/>
            </a:endParaRPr>
          </a:p>
        </p:txBody>
      </p:sp>
      <p:sp>
        <p:nvSpPr>
          <p:cNvPr id="30746" name="Text Box 94"/>
          <p:cNvSpPr txBox="1">
            <a:spLocks noChangeArrowheads="1"/>
          </p:cNvSpPr>
          <p:nvPr/>
        </p:nvSpPr>
        <p:spPr bwMode="auto">
          <a:xfrm>
            <a:off x="3540125" y="5524500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C</a:t>
            </a:r>
          </a:p>
        </p:txBody>
      </p:sp>
      <p:sp>
        <p:nvSpPr>
          <p:cNvPr id="192611" name="Oval 99"/>
          <p:cNvSpPr>
            <a:spLocks noChangeArrowheads="1"/>
          </p:cNvSpPr>
          <p:nvPr/>
        </p:nvSpPr>
        <p:spPr bwMode="auto">
          <a:xfrm>
            <a:off x="3724275" y="39624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Times New Roman" pitchFamily="18" charset="0"/>
            </a:endParaRPr>
          </a:p>
        </p:txBody>
      </p:sp>
      <p:grpSp>
        <p:nvGrpSpPr>
          <p:cNvPr id="30748" name="Group 100"/>
          <p:cNvGrpSpPr>
            <a:grpSpLocks/>
          </p:cNvGrpSpPr>
          <p:nvPr/>
        </p:nvGrpSpPr>
        <p:grpSpPr bwMode="auto">
          <a:xfrm>
            <a:off x="2559050" y="6019800"/>
            <a:ext cx="3000375" cy="457200"/>
            <a:chOff x="1672" y="3672"/>
            <a:chExt cx="1890" cy="288"/>
          </a:xfrm>
        </p:grpSpPr>
        <p:graphicFrame>
          <p:nvGraphicFramePr>
            <p:cNvPr id="30755" name="Object 101"/>
            <p:cNvGraphicFramePr>
              <a:graphicFrameLocks noChangeAspect="1"/>
            </p:cNvGraphicFramePr>
            <p:nvPr/>
          </p:nvGraphicFramePr>
          <p:xfrm>
            <a:off x="1672" y="3712"/>
            <a:ext cx="1424" cy="2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85" name="公式" r:id="rId4" imgW="1320227" imgH="215806" progId="Equation.3">
                    <p:embed/>
                  </p:oleObj>
                </mc:Choice>
                <mc:Fallback>
                  <p:oleObj name="公式" r:id="rId4" imgW="1320227" imgH="215806" progId="Equation.3">
                    <p:embed/>
                    <p:pic>
                      <p:nvPicPr>
                        <p:cNvPr id="0" name="Object 10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72" y="3712"/>
                          <a:ext cx="1424" cy="2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756" name="Text Box 102"/>
            <p:cNvSpPr txBox="1">
              <a:spLocks noChangeArrowheads="1"/>
            </p:cNvSpPr>
            <p:nvPr/>
          </p:nvSpPr>
          <p:spPr bwMode="auto">
            <a:xfrm>
              <a:off x="3062" y="3672"/>
              <a:ext cx="5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2400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</a:rPr>
                <a:t>相图</a:t>
              </a:r>
            </a:p>
          </p:txBody>
        </p:sp>
      </p:grpSp>
      <p:sp>
        <p:nvSpPr>
          <p:cNvPr id="192620" name="Line 108"/>
          <p:cNvSpPr>
            <a:spLocks noChangeShapeType="1"/>
          </p:cNvSpPr>
          <p:nvPr/>
        </p:nvSpPr>
        <p:spPr bwMode="auto">
          <a:xfrm>
            <a:off x="6610350" y="1847850"/>
            <a:ext cx="381000" cy="14478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92623" name="Line 111"/>
          <p:cNvSpPr>
            <a:spLocks noChangeShapeType="1"/>
          </p:cNvSpPr>
          <p:nvPr/>
        </p:nvSpPr>
        <p:spPr bwMode="auto">
          <a:xfrm>
            <a:off x="6991350" y="3295650"/>
            <a:ext cx="476250" cy="6858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92624" name="Line 112"/>
          <p:cNvSpPr>
            <a:spLocks noChangeShapeType="1"/>
          </p:cNvSpPr>
          <p:nvPr/>
        </p:nvSpPr>
        <p:spPr bwMode="auto">
          <a:xfrm>
            <a:off x="7467600" y="3981450"/>
            <a:ext cx="40005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92626" name="Line 114"/>
          <p:cNvSpPr>
            <a:spLocks noChangeShapeType="1"/>
          </p:cNvSpPr>
          <p:nvPr/>
        </p:nvSpPr>
        <p:spPr bwMode="auto">
          <a:xfrm>
            <a:off x="7867650" y="3981450"/>
            <a:ext cx="247650" cy="47625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92627" name="Line 115"/>
          <p:cNvSpPr>
            <a:spLocks noChangeShapeType="1"/>
          </p:cNvSpPr>
          <p:nvPr/>
        </p:nvSpPr>
        <p:spPr bwMode="auto">
          <a:xfrm>
            <a:off x="8115300" y="4457700"/>
            <a:ext cx="36195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92628" name="Line 116"/>
          <p:cNvSpPr>
            <a:spLocks noChangeShapeType="1"/>
          </p:cNvSpPr>
          <p:nvPr/>
        </p:nvSpPr>
        <p:spPr bwMode="auto">
          <a:xfrm>
            <a:off x="8477250" y="4457700"/>
            <a:ext cx="361950" cy="78105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92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92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92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92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92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92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2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192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2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92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92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192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2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92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92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92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92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7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92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192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192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2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192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192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192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192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192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7" dur="500"/>
                                        <p:tgtEl>
                                          <p:spTgt spid="192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192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7" dur="500"/>
                                        <p:tgtEl>
                                          <p:spTgt spid="192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2562" grpId="0" animBg="1"/>
      <p:bldP spid="192566" grpId="0" animBg="1"/>
      <p:bldP spid="192567" grpId="0" animBg="1"/>
      <p:bldP spid="192568" grpId="0" animBg="1"/>
      <p:bldP spid="192569" grpId="0" animBg="1"/>
      <p:bldP spid="192570" grpId="0" animBg="1"/>
      <p:bldP spid="192577" grpId="0" animBg="1"/>
      <p:bldP spid="192578" grpId="0" animBg="1"/>
      <p:bldP spid="192596" grpId="0" animBg="1"/>
      <p:bldP spid="192599" grpId="0" animBg="1"/>
      <p:bldP spid="192600" grpId="0" animBg="1"/>
      <p:bldP spid="192601" grpId="0" animBg="1"/>
      <p:bldP spid="192602" grpId="0" animBg="1"/>
      <p:bldP spid="192611" grpId="0" animBg="1"/>
      <p:bldP spid="192620" grpId="0" animBg="1"/>
      <p:bldP spid="192623" grpId="0" animBg="1"/>
      <p:bldP spid="192624" grpId="0" animBg="1"/>
      <p:bldP spid="192626" grpId="0" animBg="1"/>
      <p:bldP spid="192627" grpId="0" animBg="1"/>
      <p:bldP spid="19262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746" name="Object 2"/>
          <p:cNvGraphicFramePr>
            <a:graphicFrameLocks noChangeAspect="1"/>
          </p:cNvGraphicFramePr>
          <p:nvPr/>
        </p:nvGraphicFramePr>
        <p:xfrm>
          <a:off x="1296988" y="1309688"/>
          <a:ext cx="4191000" cy="423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7" name="位图图像" r:id="rId3" imgW="4191585" imgH="4238095" progId="Paint.Picture">
                  <p:embed/>
                </p:oleObj>
              </mc:Choice>
              <mc:Fallback>
                <p:oleObj name="位图图像" r:id="rId3" imgW="4191585" imgH="4238095" progId="Paint.Picture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6988" y="1309688"/>
                        <a:ext cx="4191000" cy="423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47" name="Object 3"/>
          <p:cNvGraphicFramePr>
            <a:graphicFrameLocks noChangeAspect="1"/>
          </p:cNvGraphicFramePr>
          <p:nvPr/>
        </p:nvGraphicFramePr>
        <p:xfrm>
          <a:off x="1225550" y="3009900"/>
          <a:ext cx="25717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8" name="位图图像" r:id="rId5" imgW="257007" imgH="533474" progId="Paint.Picture">
                  <p:embed/>
                </p:oleObj>
              </mc:Choice>
              <mc:Fallback>
                <p:oleObj name="位图图像" r:id="rId5" imgW="257007" imgH="533474" progId="Paint.Picture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5550" y="3009900"/>
                        <a:ext cx="257175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48" name="Text Box 4"/>
          <p:cNvSpPr txBox="1">
            <a:spLocks noChangeArrowheads="1"/>
          </p:cNvSpPr>
          <p:nvPr/>
        </p:nvSpPr>
        <p:spPr bwMode="auto">
          <a:xfrm>
            <a:off x="1163638" y="5257800"/>
            <a:ext cx="11811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80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NaCl</a:t>
            </a:r>
          </a:p>
        </p:txBody>
      </p:sp>
      <p:sp>
        <p:nvSpPr>
          <p:cNvPr id="31749" name="Text Box 5"/>
          <p:cNvSpPr txBox="1">
            <a:spLocks noChangeArrowheads="1"/>
          </p:cNvSpPr>
          <p:nvPr/>
        </p:nvSpPr>
        <p:spPr bwMode="auto">
          <a:xfrm>
            <a:off x="2344738" y="5257800"/>
            <a:ext cx="1928812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80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NaCl</a:t>
            </a:r>
            <a:r>
              <a:rPr kumimoji="1" lang="en-US" altLang="zh-CN" sz="2800" baseline="3000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.</a:t>
            </a:r>
            <a:r>
              <a:rPr kumimoji="1" lang="en-US" altLang="zh-CN" sz="280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2H</a:t>
            </a:r>
            <a:r>
              <a:rPr kumimoji="1" lang="en-US" altLang="zh-CN" sz="2800" baseline="-2500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2</a:t>
            </a:r>
            <a:r>
              <a:rPr kumimoji="1" lang="en-US" altLang="zh-CN" sz="280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O</a:t>
            </a:r>
            <a:endParaRPr kumimoji="1" lang="en-US" altLang="zh-CN" sz="2800" baseline="30000">
              <a:solidFill>
                <a:srgbClr val="000000"/>
              </a:solidFill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31750" name="Rectangle 6"/>
          <p:cNvSpPr>
            <a:spLocks noChangeArrowheads="1"/>
          </p:cNvSpPr>
          <p:nvPr/>
        </p:nvSpPr>
        <p:spPr bwMode="auto">
          <a:xfrm>
            <a:off x="4989513" y="5246688"/>
            <a:ext cx="615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H</a:t>
            </a:r>
            <a:r>
              <a:rPr kumimoji="1" lang="en-US" altLang="zh-CN" sz="2800" baseline="-2500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2</a:t>
            </a:r>
            <a:r>
              <a:rPr kumimoji="1" lang="en-US" altLang="zh-CN" sz="280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O</a:t>
            </a:r>
          </a:p>
        </p:txBody>
      </p:sp>
      <p:sp>
        <p:nvSpPr>
          <p:cNvPr id="31751" name="Rectangle 7"/>
          <p:cNvSpPr>
            <a:spLocks noChangeArrowheads="1"/>
          </p:cNvSpPr>
          <p:nvPr/>
        </p:nvSpPr>
        <p:spPr bwMode="auto">
          <a:xfrm>
            <a:off x="4614863" y="4484688"/>
            <a:ext cx="336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i="1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E</a:t>
            </a:r>
          </a:p>
        </p:txBody>
      </p:sp>
      <p:sp>
        <p:nvSpPr>
          <p:cNvPr id="31752" name="Rectangle 8"/>
          <p:cNvSpPr>
            <a:spLocks noChangeArrowheads="1"/>
          </p:cNvSpPr>
          <p:nvPr/>
        </p:nvSpPr>
        <p:spPr bwMode="auto">
          <a:xfrm>
            <a:off x="5281613" y="296068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i="1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b</a:t>
            </a:r>
          </a:p>
        </p:txBody>
      </p:sp>
      <p:sp>
        <p:nvSpPr>
          <p:cNvPr id="31753" name="Rectangle 9"/>
          <p:cNvSpPr>
            <a:spLocks noChangeArrowheads="1"/>
          </p:cNvSpPr>
          <p:nvPr/>
        </p:nvSpPr>
        <p:spPr bwMode="auto">
          <a:xfrm>
            <a:off x="2897188" y="5781675"/>
            <a:ext cx="1057275" cy="52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i="1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w</a:t>
            </a:r>
            <a:r>
              <a:rPr kumimoji="1" lang="en-US" altLang="zh-CN" sz="2800" baseline="-2500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H</a:t>
            </a:r>
            <a:r>
              <a:rPr kumimoji="1" lang="en-US" altLang="zh-CN" sz="2800" baseline="-5000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2</a:t>
            </a:r>
            <a:r>
              <a:rPr kumimoji="1" lang="en-US" altLang="zh-CN" sz="2800" baseline="-2500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O</a:t>
            </a:r>
          </a:p>
        </p:txBody>
      </p:sp>
      <p:sp>
        <p:nvSpPr>
          <p:cNvPr id="31754" name="TextBox 1"/>
          <p:cNvSpPr txBox="1">
            <a:spLocks noChangeArrowheads="1"/>
          </p:cNvSpPr>
          <p:nvPr/>
        </p:nvSpPr>
        <p:spPr bwMode="auto">
          <a:xfrm>
            <a:off x="6269038" y="2986088"/>
            <a:ext cx="2292350" cy="267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latin typeface="Times New Roman" pitchFamily="18" charset="0"/>
              </a:rPr>
              <a:t>海水结冰时，冰中不含盐，是淡水，或者在淡水中加盐会使冰点下降。</a:t>
            </a:r>
          </a:p>
        </p:txBody>
      </p:sp>
      <p:cxnSp>
        <p:nvCxnSpPr>
          <p:cNvPr id="31755" name="直接箭头连接符 7"/>
          <p:cNvCxnSpPr>
            <a:cxnSpLocks noChangeShapeType="1"/>
          </p:cNvCxnSpPr>
          <p:nvPr/>
        </p:nvCxnSpPr>
        <p:spPr bwMode="auto">
          <a:xfrm>
            <a:off x="5081588" y="1979613"/>
            <a:ext cx="38100" cy="2390775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756" name="直接箭头连接符 9"/>
          <p:cNvCxnSpPr>
            <a:cxnSpLocks noChangeShapeType="1"/>
            <a:stCxn id="31754" idx="1"/>
          </p:cNvCxnSpPr>
          <p:nvPr/>
        </p:nvCxnSpPr>
        <p:spPr bwMode="auto">
          <a:xfrm flipH="1" flipV="1">
            <a:off x="5119688" y="3476625"/>
            <a:ext cx="1149350" cy="847725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57"/>
          <p:cNvSpPr txBox="1">
            <a:spLocks noChangeArrowheads="1"/>
          </p:cNvSpPr>
          <p:nvPr/>
        </p:nvSpPr>
        <p:spPr bwMode="auto">
          <a:xfrm>
            <a:off x="669925" y="1150938"/>
            <a:ext cx="79883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1.</a:t>
            </a:r>
            <a:r>
              <a:rPr kumimoji="1" lang="zh-CN" altLang="en-US" sz="280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相图绘制</a:t>
            </a:r>
            <a:r>
              <a:rPr kumimoji="1" lang="en-US" altLang="zh-CN" sz="280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——</a:t>
            </a:r>
            <a:r>
              <a:rPr kumimoji="1" lang="zh-CN" altLang="en-US" sz="280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热分析法</a:t>
            </a:r>
            <a:r>
              <a:rPr kumimoji="1" lang="en-US" altLang="zh-CN" sz="2800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(thermal analysis)</a:t>
            </a:r>
            <a:endParaRPr kumimoji="1" lang="zh-CN" altLang="en-US" sz="240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123" name="Text Box 58"/>
          <p:cNvSpPr txBox="1">
            <a:spLocks noChangeArrowheads="1"/>
          </p:cNvSpPr>
          <p:nvPr/>
        </p:nvSpPr>
        <p:spPr bwMode="auto">
          <a:xfrm>
            <a:off x="803275" y="2081213"/>
            <a:ext cx="7632700" cy="2314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indent="66675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使一定组成的液态混合物慢慢冷却，记录其温度随时间的变化，以温度为纵坐标、时间为横坐标作图，即得</a:t>
            </a:r>
            <a:r>
              <a:rPr kumimoji="1" lang="zh-CN" altLang="en-US" sz="2800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冷却曲线</a:t>
            </a:r>
            <a:r>
              <a:rPr kumimoji="1" lang="zh-CN" altLang="en-US" sz="280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。由此可判断在什么温度时有相变发生，进一步可绘制相图。</a:t>
            </a:r>
          </a:p>
        </p:txBody>
      </p:sp>
    </p:spTree>
  </p:cSld>
  <p:clrMapOvr>
    <a:masterClrMapping/>
  </p:clrMapOvr>
  <p:transition spd="med">
    <p:strips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Box 1"/>
          <p:cNvSpPr txBox="1">
            <a:spLocks noChangeArrowheads="1"/>
          </p:cNvSpPr>
          <p:nvPr/>
        </p:nvSpPr>
        <p:spPr bwMode="auto">
          <a:xfrm>
            <a:off x="688975" y="733425"/>
            <a:ext cx="58705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/>
              <a:t>稳定化合物和不稳定化合物区别：</a:t>
            </a:r>
          </a:p>
        </p:txBody>
      </p:sp>
      <p:sp>
        <p:nvSpPr>
          <p:cNvPr id="32771" name="TextBox 19"/>
          <p:cNvSpPr txBox="1">
            <a:spLocks noChangeArrowheads="1"/>
          </p:cNvSpPr>
          <p:nvPr/>
        </p:nvSpPr>
        <p:spPr bwMode="auto">
          <a:xfrm>
            <a:off x="1563688" y="4702175"/>
            <a:ext cx="24892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/>
              <a:t>固相</a:t>
            </a:r>
            <a:r>
              <a:rPr lang="en-US" altLang="zh-CN"/>
              <a:t>C</a:t>
            </a:r>
            <a:r>
              <a:rPr lang="zh-CN" altLang="en-US"/>
              <a:t>融化时，液相组成和固相相同。</a:t>
            </a:r>
          </a:p>
        </p:txBody>
      </p:sp>
      <p:sp>
        <p:nvSpPr>
          <p:cNvPr id="32772" name="TextBox 20"/>
          <p:cNvSpPr txBox="1">
            <a:spLocks noChangeArrowheads="1"/>
          </p:cNvSpPr>
          <p:nvPr/>
        </p:nvSpPr>
        <p:spPr bwMode="auto">
          <a:xfrm>
            <a:off x="5505450" y="4684713"/>
            <a:ext cx="2489200" cy="138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/>
              <a:t>固相</a:t>
            </a:r>
            <a:r>
              <a:rPr lang="en-US" altLang="zh-CN"/>
              <a:t>C</a:t>
            </a:r>
            <a:r>
              <a:rPr lang="zh-CN" altLang="en-US"/>
              <a:t>分解为其它组成的固相和液相。</a:t>
            </a:r>
          </a:p>
        </p:txBody>
      </p:sp>
      <p:grpSp>
        <p:nvGrpSpPr>
          <p:cNvPr id="32773" name="组合 59"/>
          <p:cNvGrpSpPr>
            <a:grpSpLocks/>
          </p:cNvGrpSpPr>
          <p:nvPr/>
        </p:nvGrpSpPr>
        <p:grpSpPr bwMode="auto">
          <a:xfrm>
            <a:off x="2201863" y="1414463"/>
            <a:ext cx="1082675" cy="3228975"/>
            <a:chOff x="1682043" y="1256998"/>
            <a:chExt cx="1083735" cy="3228627"/>
          </a:xfrm>
        </p:grpSpPr>
        <p:grpSp>
          <p:nvGrpSpPr>
            <p:cNvPr id="32793" name="组合 18"/>
            <p:cNvGrpSpPr>
              <a:grpSpLocks/>
            </p:cNvGrpSpPr>
            <p:nvPr/>
          </p:nvGrpSpPr>
          <p:grpSpPr bwMode="auto">
            <a:xfrm>
              <a:off x="1682043" y="2032005"/>
              <a:ext cx="1083735" cy="2453620"/>
              <a:chOff x="1682043" y="1512711"/>
              <a:chExt cx="1083735" cy="2453620"/>
            </a:xfrm>
          </p:grpSpPr>
          <p:cxnSp>
            <p:nvCxnSpPr>
              <p:cNvPr id="32805" name="直接连接符 3"/>
              <p:cNvCxnSpPr>
                <a:cxnSpLocks noChangeShapeType="1"/>
              </p:cNvCxnSpPr>
              <p:nvPr/>
            </p:nvCxnSpPr>
            <p:spPr bwMode="auto">
              <a:xfrm flipH="1">
                <a:off x="2223911" y="1524000"/>
                <a:ext cx="1" cy="1919111"/>
              </a:xfrm>
              <a:prstGeom prst="line">
                <a:avLst/>
              </a:prstGeom>
              <a:noFill/>
              <a:ln w="5715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32806" name="任意多边形 8"/>
              <p:cNvSpPr>
                <a:spLocks/>
              </p:cNvSpPr>
              <p:nvPr/>
            </p:nvSpPr>
            <p:spPr bwMode="auto">
              <a:xfrm>
                <a:off x="2223911" y="1512711"/>
                <a:ext cx="541867" cy="1117600"/>
              </a:xfrm>
              <a:custGeom>
                <a:avLst/>
                <a:gdLst>
                  <a:gd name="T0" fmla="*/ 0 w 541867"/>
                  <a:gd name="T1" fmla="*/ 0 h 1117600"/>
                  <a:gd name="T2" fmla="*/ 304800 w 541867"/>
                  <a:gd name="T3" fmla="*/ 428978 h 1117600"/>
                  <a:gd name="T4" fmla="*/ 541867 w 541867"/>
                  <a:gd name="T5" fmla="*/ 1117600 h 1117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541867" h="1117600">
                    <a:moveTo>
                      <a:pt x="0" y="0"/>
                    </a:moveTo>
                    <a:cubicBezTo>
                      <a:pt x="107244" y="121355"/>
                      <a:pt x="214489" y="242711"/>
                      <a:pt x="304800" y="428978"/>
                    </a:cubicBezTo>
                    <a:cubicBezTo>
                      <a:pt x="395111" y="615245"/>
                      <a:pt x="468489" y="866422"/>
                      <a:pt x="541867" y="1117600"/>
                    </a:cubicBezTo>
                  </a:path>
                </a:pathLst>
              </a:custGeom>
              <a:noFill/>
              <a:ln w="5715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0" name="任意多边形 9"/>
              <p:cNvSpPr/>
              <p:nvPr/>
            </p:nvSpPr>
            <p:spPr bwMode="auto">
              <a:xfrm>
                <a:off x="1682043" y="1523998"/>
                <a:ext cx="541867" cy="1117600"/>
              </a:xfrm>
              <a:custGeom>
                <a:avLst/>
                <a:gdLst>
                  <a:gd name="connsiteX0" fmla="*/ 0 w 541867"/>
                  <a:gd name="connsiteY0" fmla="*/ 0 h 1117600"/>
                  <a:gd name="connsiteX1" fmla="*/ 304800 w 541867"/>
                  <a:gd name="connsiteY1" fmla="*/ 428978 h 1117600"/>
                  <a:gd name="connsiteX2" fmla="*/ 541867 w 541867"/>
                  <a:gd name="connsiteY2" fmla="*/ 1117600 h 1117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41867" h="1117600">
                    <a:moveTo>
                      <a:pt x="0" y="0"/>
                    </a:moveTo>
                    <a:cubicBezTo>
                      <a:pt x="107244" y="121355"/>
                      <a:pt x="214489" y="242711"/>
                      <a:pt x="304800" y="428978"/>
                    </a:cubicBezTo>
                    <a:cubicBezTo>
                      <a:pt x="395111" y="615245"/>
                      <a:pt x="468489" y="866422"/>
                      <a:pt x="541867" y="1117600"/>
                    </a:cubicBezTo>
                  </a:path>
                </a:pathLst>
              </a:custGeom>
              <a:noFill/>
              <a:ln w="5715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scene3d>
                <a:camera prst="orthographicFront">
                  <a:rot lat="0" lon="10800000" rev="0"/>
                </a:camera>
                <a:lightRig rig="threePt" dir="t"/>
              </a:scene3d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2808" name="TextBox 11"/>
              <p:cNvSpPr txBox="1">
                <a:spLocks noChangeArrowheads="1"/>
              </p:cNvSpPr>
              <p:nvPr/>
            </p:nvSpPr>
            <p:spPr bwMode="auto">
              <a:xfrm>
                <a:off x="1986843" y="3443111"/>
                <a:ext cx="541868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8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sz="28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sz="28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sz="28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sz="28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/>
                  <a:t>C</a:t>
                </a:r>
                <a:endParaRPr lang="zh-CN" altLang="en-US"/>
              </a:p>
            </p:txBody>
          </p:sp>
        </p:grpSp>
        <p:grpSp>
          <p:nvGrpSpPr>
            <p:cNvPr id="32794" name="组合 37"/>
            <p:cNvGrpSpPr>
              <a:grpSpLocks/>
            </p:cNvGrpSpPr>
            <p:nvPr/>
          </p:nvGrpSpPr>
          <p:grpSpPr bwMode="auto">
            <a:xfrm>
              <a:off x="2152474" y="1256998"/>
              <a:ext cx="152231" cy="2457049"/>
              <a:chOff x="2152474" y="1256998"/>
              <a:chExt cx="152231" cy="2457049"/>
            </a:xfrm>
          </p:grpSpPr>
          <p:grpSp>
            <p:nvGrpSpPr>
              <p:cNvPr id="32795" name="Group 116"/>
              <p:cNvGrpSpPr>
                <a:grpSpLocks/>
              </p:cNvGrpSpPr>
              <p:nvPr/>
            </p:nvGrpSpPr>
            <p:grpSpPr bwMode="auto">
              <a:xfrm>
                <a:off x="2152474" y="2097094"/>
                <a:ext cx="142875" cy="1333500"/>
                <a:chOff x="3192" y="2340"/>
                <a:chExt cx="90" cy="840"/>
              </a:xfrm>
            </p:grpSpPr>
            <p:sp>
              <p:nvSpPr>
                <p:cNvPr id="32800" name="AutoShape 106"/>
                <p:cNvSpPr>
                  <a:spLocks noChangeArrowheads="1"/>
                </p:cNvSpPr>
                <p:nvPr/>
              </p:nvSpPr>
              <p:spPr bwMode="auto">
                <a:xfrm rot="11097253" flipV="1">
                  <a:off x="3192" y="3060"/>
                  <a:ext cx="90" cy="120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FF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800">
                    <a:latin typeface="Times New Roman" pitchFamily="18" charset="0"/>
                  </a:endParaRPr>
                </a:p>
              </p:txBody>
            </p:sp>
            <p:sp>
              <p:nvSpPr>
                <p:cNvPr id="32801" name="AutoShape 108"/>
                <p:cNvSpPr>
                  <a:spLocks noChangeArrowheads="1"/>
                </p:cNvSpPr>
                <p:nvPr/>
              </p:nvSpPr>
              <p:spPr bwMode="auto">
                <a:xfrm rot="11097253" flipV="1">
                  <a:off x="3192" y="2892"/>
                  <a:ext cx="90" cy="120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FF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800">
                    <a:latin typeface="Times New Roman" pitchFamily="18" charset="0"/>
                  </a:endParaRPr>
                </a:p>
              </p:txBody>
            </p:sp>
            <p:sp>
              <p:nvSpPr>
                <p:cNvPr id="32802" name="AutoShape 109"/>
                <p:cNvSpPr>
                  <a:spLocks noChangeArrowheads="1"/>
                </p:cNvSpPr>
                <p:nvPr/>
              </p:nvSpPr>
              <p:spPr bwMode="auto">
                <a:xfrm rot="11097253" flipV="1">
                  <a:off x="3192" y="2724"/>
                  <a:ext cx="90" cy="120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FF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800">
                    <a:latin typeface="Times New Roman" pitchFamily="18" charset="0"/>
                  </a:endParaRPr>
                </a:p>
              </p:txBody>
            </p:sp>
            <p:sp>
              <p:nvSpPr>
                <p:cNvPr id="32803" name="AutoShape 110"/>
                <p:cNvSpPr>
                  <a:spLocks noChangeArrowheads="1"/>
                </p:cNvSpPr>
                <p:nvPr/>
              </p:nvSpPr>
              <p:spPr bwMode="auto">
                <a:xfrm rot="11097253" flipV="1">
                  <a:off x="3192" y="2556"/>
                  <a:ext cx="90" cy="120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FF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800">
                    <a:latin typeface="Times New Roman" pitchFamily="18" charset="0"/>
                  </a:endParaRPr>
                </a:p>
              </p:txBody>
            </p:sp>
            <p:sp>
              <p:nvSpPr>
                <p:cNvPr id="32804" name="AutoShape 111"/>
                <p:cNvSpPr>
                  <a:spLocks noChangeArrowheads="1"/>
                </p:cNvSpPr>
                <p:nvPr/>
              </p:nvSpPr>
              <p:spPr bwMode="auto">
                <a:xfrm rot="11097253" flipV="1">
                  <a:off x="3192" y="2340"/>
                  <a:ext cx="90" cy="120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FF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800">
                    <a:latin typeface="Times New Roman" pitchFamily="18" charset="0"/>
                  </a:endParaRPr>
                </a:p>
              </p:txBody>
            </p:sp>
          </p:grpSp>
          <p:grpSp>
            <p:nvGrpSpPr>
              <p:cNvPr id="32796" name="Group 116"/>
              <p:cNvGrpSpPr>
                <a:grpSpLocks/>
              </p:cNvGrpSpPr>
              <p:nvPr/>
            </p:nvGrpSpPr>
            <p:grpSpPr bwMode="auto">
              <a:xfrm>
                <a:off x="2161830" y="1477610"/>
                <a:ext cx="142875" cy="457200"/>
                <a:chOff x="3192" y="2892"/>
                <a:chExt cx="90" cy="288"/>
              </a:xfrm>
            </p:grpSpPr>
            <p:sp>
              <p:nvSpPr>
                <p:cNvPr id="32798" name="AutoShape 106"/>
                <p:cNvSpPr>
                  <a:spLocks noChangeArrowheads="1"/>
                </p:cNvSpPr>
                <p:nvPr/>
              </p:nvSpPr>
              <p:spPr bwMode="auto">
                <a:xfrm rot="11097253" flipV="1">
                  <a:off x="3192" y="3060"/>
                  <a:ext cx="90" cy="120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FF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800">
                    <a:latin typeface="Times New Roman" pitchFamily="18" charset="0"/>
                  </a:endParaRPr>
                </a:p>
              </p:txBody>
            </p:sp>
            <p:sp>
              <p:nvSpPr>
                <p:cNvPr id="32799" name="AutoShape 108"/>
                <p:cNvSpPr>
                  <a:spLocks noChangeArrowheads="1"/>
                </p:cNvSpPr>
                <p:nvPr/>
              </p:nvSpPr>
              <p:spPr bwMode="auto">
                <a:xfrm rot="11097253" flipV="1">
                  <a:off x="3192" y="2892"/>
                  <a:ext cx="90" cy="120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FF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800">
                    <a:latin typeface="Times New Roman" pitchFamily="18" charset="0"/>
                  </a:endParaRPr>
                </a:p>
              </p:txBody>
            </p:sp>
          </p:grpSp>
          <p:cxnSp>
            <p:nvCxnSpPr>
              <p:cNvPr id="32797" name="直接连接符 36"/>
              <p:cNvCxnSpPr>
                <a:cxnSpLocks noChangeShapeType="1"/>
              </p:cNvCxnSpPr>
              <p:nvPr/>
            </p:nvCxnSpPr>
            <p:spPr bwMode="auto">
              <a:xfrm>
                <a:off x="2223901" y="1256998"/>
                <a:ext cx="0" cy="2457049"/>
              </a:xfrm>
              <a:prstGeom prst="line">
                <a:avLst/>
              </a:prstGeom>
              <a:noFill/>
              <a:ln w="9525" algn="ctr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grpSp>
        <p:nvGrpSpPr>
          <p:cNvPr id="32774" name="组合 60"/>
          <p:cNvGrpSpPr>
            <a:grpSpLocks/>
          </p:cNvGrpSpPr>
          <p:nvPr/>
        </p:nvGrpSpPr>
        <p:grpSpPr bwMode="auto">
          <a:xfrm>
            <a:off x="5441950" y="2282825"/>
            <a:ext cx="2347913" cy="2173288"/>
            <a:chOff x="4696178" y="2282118"/>
            <a:chExt cx="2348089" cy="2173314"/>
          </a:xfrm>
        </p:grpSpPr>
        <p:grpSp>
          <p:nvGrpSpPr>
            <p:cNvPr id="32775" name="组合 17"/>
            <p:cNvGrpSpPr>
              <a:grpSpLocks/>
            </p:cNvGrpSpPr>
            <p:nvPr/>
          </p:nvGrpSpPr>
          <p:grpSpPr bwMode="auto">
            <a:xfrm>
              <a:off x="4696178" y="2342447"/>
              <a:ext cx="2348089" cy="2112985"/>
              <a:chOff x="4696178" y="2071511"/>
              <a:chExt cx="2348089" cy="2112985"/>
            </a:xfrm>
          </p:grpSpPr>
          <p:cxnSp>
            <p:nvCxnSpPr>
              <p:cNvPr id="32790" name="直接连接符 13"/>
              <p:cNvCxnSpPr>
                <a:cxnSpLocks noChangeShapeType="1"/>
              </p:cNvCxnSpPr>
              <p:nvPr/>
            </p:nvCxnSpPr>
            <p:spPr bwMode="auto">
              <a:xfrm>
                <a:off x="4696178" y="2071511"/>
                <a:ext cx="2348089" cy="0"/>
              </a:xfrm>
              <a:prstGeom prst="line">
                <a:avLst/>
              </a:prstGeom>
              <a:noFill/>
              <a:ln w="5715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2791" name="直接连接符 15"/>
              <p:cNvCxnSpPr>
                <a:cxnSpLocks noChangeShapeType="1"/>
              </p:cNvCxnSpPr>
              <p:nvPr/>
            </p:nvCxnSpPr>
            <p:spPr bwMode="auto">
              <a:xfrm>
                <a:off x="6197600" y="2082798"/>
                <a:ext cx="0" cy="1360313"/>
              </a:xfrm>
              <a:prstGeom prst="line">
                <a:avLst/>
              </a:prstGeom>
              <a:noFill/>
              <a:ln w="5715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32792" name="TextBox 16"/>
              <p:cNvSpPr txBox="1">
                <a:spLocks noChangeArrowheads="1"/>
              </p:cNvSpPr>
              <p:nvPr/>
            </p:nvSpPr>
            <p:spPr bwMode="auto">
              <a:xfrm>
                <a:off x="5926666" y="3661276"/>
                <a:ext cx="541868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8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sz="28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sz="28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sz="28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sz="28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/>
                  <a:t>C</a:t>
                </a:r>
                <a:endParaRPr lang="zh-CN" altLang="en-US"/>
              </a:p>
            </p:txBody>
          </p:sp>
        </p:grpSp>
        <p:grpSp>
          <p:nvGrpSpPr>
            <p:cNvPr id="32776" name="组合 58"/>
            <p:cNvGrpSpPr>
              <a:grpSpLocks/>
            </p:cNvGrpSpPr>
            <p:nvPr/>
          </p:nvGrpSpPr>
          <p:grpSpPr bwMode="auto">
            <a:xfrm>
              <a:off x="4842933" y="2282118"/>
              <a:ext cx="2077156" cy="946870"/>
              <a:chOff x="4842933" y="2282118"/>
              <a:chExt cx="2077156" cy="946870"/>
            </a:xfrm>
          </p:grpSpPr>
          <p:cxnSp>
            <p:nvCxnSpPr>
              <p:cNvPr id="32777" name="直接连接符 39"/>
              <p:cNvCxnSpPr>
                <a:cxnSpLocks noChangeShapeType="1"/>
              </p:cNvCxnSpPr>
              <p:nvPr/>
            </p:nvCxnSpPr>
            <p:spPr bwMode="auto">
              <a:xfrm flipV="1">
                <a:off x="6197600" y="2348442"/>
                <a:ext cx="0" cy="880546"/>
              </a:xfrm>
              <a:prstGeom prst="line">
                <a:avLst/>
              </a:prstGeom>
              <a:noFill/>
              <a:ln w="9525" algn="ctr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2778" name="直接连接符 42"/>
              <p:cNvCxnSpPr>
                <a:cxnSpLocks noChangeShapeType="1"/>
              </p:cNvCxnSpPr>
              <p:nvPr/>
            </p:nvCxnSpPr>
            <p:spPr bwMode="auto">
              <a:xfrm>
                <a:off x="4842933" y="2342447"/>
                <a:ext cx="2077156" cy="0"/>
              </a:xfrm>
              <a:prstGeom prst="line">
                <a:avLst/>
              </a:prstGeom>
              <a:noFill/>
              <a:ln w="9525" algn="ctr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grpSp>
            <p:nvGrpSpPr>
              <p:cNvPr id="32779" name="Group 116"/>
              <p:cNvGrpSpPr>
                <a:grpSpLocks/>
              </p:cNvGrpSpPr>
              <p:nvPr/>
            </p:nvGrpSpPr>
            <p:grpSpPr bwMode="auto">
              <a:xfrm>
                <a:off x="6126161" y="2445808"/>
                <a:ext cx="142875" cy="723900"/>
                <a:chOff x="3192" y="2724"/>
                <a:chExt cx="90" cy="456"/>
              </a:xfrm>
            </p:grpSpPr>
            <p:sp>
              <p:nvSpPr>
                <p:cNvPr id="32787" name="AutoShape 106"/>
                <p:cNvSpPr>
                  <a:spLocks noChangeArrowheads="1"/>
                </p:cNvSpPr>
                <p:nvPr/>
              </p:nvSpPr>
              <p:spPr bwMode="auto">
                <a:xfrm rot="11097253" flipV="1">
                  <a:off x="3192" y="3060"/>
                  <a:ext cx="90" cy="120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FF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800">
                    <a:latin typeface="Times New Roman" pitchFamily="18" charset="0"/>
                  </a:endParaRPr>
                </a:p>
              </p:txBody>
            </p:sp>
            <p:sp>
              <p:nvSpPr>
                <p:cNvPr id="32788" name="AutoShape 108"/>
                <p:cNvSpPr>
                  <a:spLocks noChangeArrowheads="1"/>
                </p:cNvSpPr>
                <p:nvPr/>
              </p:nvSpPr>
              <p:spPr bwMode="auto">
                <a:xfrm rot="11097253" flipV="1">
                  <a:off x="3192" y="2892"/>
                  <a:ext cx="90" cy="120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FF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800">
                    <a:latin typeface="Times New Roman" pitchFamily="18" charset="0"/>
                  </a:endParaRPr>
                </a:p>
              </p:txBody>
            </p:sp>
            <p:sp>
              <p:nvSpPr>
                <p:cNvPr id="32789" name="AutoShape 109"/>
                <p:cNvSpPr>
                  <a:spLocks noChangeArrowheads="1"/>
                </p:cNvSpPr>
                <p:nvPr/>
              </p:nvSpPr>
              <p:spPr bwMode="auto">
                <a:xfrm rot="11097253" flipV="1">
                  <a:off x="3192" y="2724"/>
                  <a:ext cx="90" cy="120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FF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800">
                    <a:latin typeface="Times New Roman" pitchFamily="18" charset="0"/>
                  </a:endParaRPr>
                </a:p>
              </p:txBody>
            </p:sp>
          </p:grpSp>
          <p:grpSp>
            <p:nvGrpSpPr>
              <p:cNvPr id="32780" name="Group 116"/>
              <p:cNvGrpSpPr>
                <a:grpSpLocks/>
              </p:cNvGrpSpPr>
              <p:nvPr/>
            </p:nvGrpSpPr>
            <p:grpSpPr bwMode="auto">
              <a:xfrm rot="5400000">
                <a:off x="6487406" y="2125136"/>
                <a:ext cx="142875" cy="457200"/>
                <a:chOff x="3192" y="2892"/>
                <a:chExt cx="90" cy="288"/>
              </a:xfrm>
            </p:grpSpPr>
            <p:sp>
              <p:nvSpPr>
                <p:cNvPr id="32785" name="AutoShape 106"/>
                <p:cNvSpPr>
                  <a:spLocks noChangeArrowheads="1"/>
                </p:cNvSpPr>
                <p:nvPr/>
              </p:nvSpPr>
              <p:spPr bwMode="auto">
                <a:xfrm rot="11097253" flipV="1">
                  <a:off x="3192" y="3060"/>
                  <a:ext cx="90" cy="120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FF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800">
                    <a:latin typeface="Times New Roman" pitchFamily="18" charset="0"/>
                  </a:endParaRPr>
                </a:p>
              </p:txBody>
            </p:sp>
            <p:sp>
              <p:nvSpPr>
                <p:cNvPr id="32786" name="AutoShape 108"/>
                <p:cNvSpPr>
                  <a:spLocks noChangeArrowheads="1"/>
                </p:cNvSpPr>
                <p:nvPr/>
              </p:nvSpPr>
              <p:spPr bwMode="auto">
                <a:xfrm rot="11097253" flipV="1">
                  <a:off x="3192" y="2892"/>
                  <a:ext cx="90" cy="120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FF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800">
                    <a:latin typeface="Times New Roman" pitchFamily="18" charset="0"/>
                  </a:endParaRPr>
                </a:p>
              </p:txBody>
            </p:sp>
          </p:grpSp>
          <p:grpSp>
            <p:nvGrpSpPr>
              <p:cNvPr id="32781" name="Group 116"/>
              <p:cNvGrpSpPr>
                <a:grpSpLocks/>
              </p:cNvGrpSpPr>
              <p:nvPr/>
            </p:nvGrpSpPr>
            <p:grpSpPr bwMode="auto">
              <a:xfrm rot="-5400000">
                <a:off x="5493279" y="1991606"/>
                <a:ext cx="142875" cy="723900"/>
                <a:chOff x="3192" y="2724"/>
                <a:chExt cx="90" cy="456"/>
              </a:xfrm>
            </p:grpSpPr>
            <p:sp>
              <p:nvSpPr>
                <p:cNvPr id="32782" name="AutoShape 106"/>
                <p:cNvSpPr>
                  <a:spLocks noChangeArrowheads="1"/>
                </p:cNvSpPr>
                <p:nvPr/>
              </p:nvSpPr>
              <p:spPr bwMode="auto">
                <a:xfrm rot="11097253" flipV="1">
                  <a:off x="3192" y="3060"/>
                  <a:ext cx="90" cy="120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FF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800">
                    <a:latin typeface="Times New Roman" pitchFamily="18" charset="0"/>
                  </a:endParaRPr>
                </a:p>
              </p:txBody>
            </p:sp>
            <p:sp>
              <p:nvSpPr>
                <p:cNvPr id="32783" name="AutoShape 108"/>
                <p:cNvSpPr>
                  <a:spLocks noChangeArrowheads="1"/>
                </p:cNvSpPr>
                <p:nvPr/>
              </p:nvSpPr>
              <p:spPr bwMode="auto">
                <a:xfrm rot="11097253" flipV="1">
                  <a:off x="3192" y="2892"/>
                  <a:ext cx="90" cy="120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FF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800">
                    <a:latin typeface="Times New Roman" pitchFamily="18" charset="0"/>
                  </a:endParaRPr>
                </a:p>
              </p:txBody>
            </p:sp>
            <p:sp>
              <p:nvSpPr>
                <p:cNvPr id="32784" name="AutoShape 109"/>
                <p:cNvSpPr>
                  <a:spLocks noChangeArrowheads="1"/>
                </p:cNvSpPr>
                <p:nvPr/>
              </p:nvSpPr>
              <p:spPr bwMode="auto">
                <a:xfrm rot="11097253" flipV="1">
                  <a:off x="3192" y="2724"/>
                  <a:ext cx="90" cy="120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FF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800">
                    <a:latin typeface="Times New Roman" pitchFamily="18" charset="0"/>
                  </a:endParaRPr>
                </a:p>
              </p:txBody>
            </p:sp>
          </p:grp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3"/>
          <p:cNvSpPr>
            <a:spLocks noChangeArrowheads="1"/>
          </p:cNvSpPr>
          <p:nvPr/>
        </p:nvSpPr>
        <p:spPr bwMode="auto">
          <a:xfrm>
            <a:off x="1333500" y="2681288"/>
            <a:ext cx="2228850" cy="2171700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Times New Roman" pitchFamily="18" charset="0"/>
            </a:endParaRPr>
          </a:p>
        </p:txBody>
      </p:sp>
      <p:sp>
        <p:nvSpPr>
          <p:cNvPr id="33795" name="Rectangle 4"/>
          <p:cNvSpPr>
            <a:spLocks noChangeArrowheads="1"/>
          </p:cNvSpPr>
          <p:nvPr/>
        </p:nvSpPr>
        <p:spPr bwMode="auto">
          <a:xfrm>
            <a:off x="5276850" y="2700338"/>
            <a:ext cx="2228850" cy="2171700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Times New Roman" pitchFamily="18" charset="0"/>
            </a:endParaRPr>
          </a:p>
        </p:txBody>
      </p:sp>
      <p:sp>
        <p:nvSpPr>
          <p:cNvPr id="33796" name="Line 5"/>
          <p:cNvSpPr>
            <a:spLocks noChangeShapeType="1"/>
          </p:cNvSpPr>
          <p:nvPr/>
        </p:nvSpPr>
        <p:spPr bwMode="auto">
          <a:xfrm>
            <a:off x="1333500" y="3748088"/>
            <a:ext cx="22288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797" name="Line 6"/>
          <p:cNvSpPr>
            <a:spLocks noChangeShapeType="1"/>
          </p:cNvSpPr>
          <p:nvPr/>
        </p:nvSpPr>
        <p:spPr bwMode="auto">
          <a:xfrm>
            <a:off x="5276850" y="3786188"/>
            <a:ext cx="22288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798" name="Line 7"/>
          <p:cNvSpPr>
            <a:spLocks noChangeShapeType="1"/>
          </p:cNvSpPr>
          <p:nvPr/>
        </p:nvSpPr>
        <p:spPr bwMode="auto">
          <a:xfrm>
            <a:off x="1333500" y="3233738"/>
            <a:ext cx="22288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799" name="Line 8"/>
          <p:cNvSpPr>
            <a:spLocks noChangeShapeType="1"/>
          </p:cNvSpPr>
          <p:nvPr/>
        </p:nvSpPr>
        <p:spPr bwMode="auto">
          <a:xfrm>
            <a:off x="1333500" y="4338638"/>
            <a:ext cx="22288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00" name="Line 9"/>
          <p:cNvSpPr>
            <a:spLocks noChangeShapeType="1"/>
          </p:cNvSpPr>
          <p:nvPr/>
        </p:nvSpPr>
        <p:spPr bwMode="auto">
          <a:xfrm>
            <a:off x="5276850" y="3271838"/>
            <a:ext cx="22288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01" name="Line 10"/>
          <p:cNvSpPr>
            <a:spLocks noChangeShapeType="1"/>
          </p:cNvSpPr>
          <p:nvPr/>
        </p:nvSpPr>
        <p:spPr bwMode="auto">
          <a:xfrm>
            <a:off x="5276850" y="4338638"/>
            <a:ext cx="22288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02" name="Line 11"/>
          <p:cNvSpPr>
            <a:spLocks noChangeShapeType="1"/>
          </p:cNvSpPr>
          <p:nvPr/>
        </p:nvSpPr>
        <p:spPr bwMode="auto">
          <a:xfrm>
            <a:off x="2457450" y="2681288"/>
            <a:ext cx="0" cy="21907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03" name="Line 12"/>
          <p:cNvSpPr>
            <a:spLocks noChangeShapeType="1"/>
          </p:cNvSpPr>
          <p:nvPr/>
        </p:nvSpPr>
        <p:spPr bwMode="auto">
          <a:xfrm>
            <a:off x="1885950" y="2681288"/>
            <a:ext cx="0" cy="21907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04" name="Line 13"/>
          <p:cNvSpPr>
            <a:spLocks noChangeShapeType="1"/>
          </p:cNvSpPr>
          <p:nvPr/>
        </p:nvSpPr>
        <p:spPr bwMode="auto">
          <a:xfrm>
            <a:off x="3028950" y="2681288"/>
            <a:ext cx="0" cy="21717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05" name="Line 14"/>
          <p:cNvSpPr>
            <a:spLocks noChangeShapeType="1"/>
          </p:cNvSpPr>
          <p:nvPr/>
        </p:nvSpPr>
        <p:spPr bwMode="auto">
          <a:xfrm>
            <a:off x="6400800" y="2700338"/>
            <a:ext cx="0" cy="21907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06" name="Line 15"/>
          <p:cNvSpPr>
            <a:spLocks noChangeShapeType="1"/>
          </p:cNvSpPr>
          <p:nvPr/>
        </p:nvSpPr>
        <p:spPr bwMode="auto">
          <a:xfrm>
            <a:off x="5829300" y="2700338"/>
            <a:ext cx="0" cy="21717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07" name="Line 16"/>
          <p:cNvSpPr>
            <a:spLocks noChangeShapeType="1"/>
          </p:cNvSpPr>
          <p:nvPr/>
        </p:nvSpPr>
        <p:spPr bwMode="auto">
          <a:xfrm>
            <a:off x="6972300" y="2700338"/>
            <a:ext cx="0" cy="21717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08" name="Oval 17"/>
          <p:cNvSpPr>
            <a:spLocks noChangeArrowheads="1"/>
          </p:cNvSpPr>
          <p:nvPr/>
        </p:nvSpPr>
        <p:spPr bwMode="auto">
          <a:xfrm>
            <a:off x="1257300" y="2605088"/>
            <a:ext cx="190500" cy="1905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Times New Roman" pitchFamily="18" charset="0"/>
            </a:endParaRPr>
          </a:p>
        </p:txBody>
      </p:sp>
      <p:sp>
        <p:nvSpPr>
          <p:cNvPr id="33809" name="Oval 18"/>
          <p:cNvSpPr>
            <a:spLocks noChangeArrowheads="1"/>
          </p:cNvSpPr>
          <p:nvPr/>
        </p:nvSpPr>
        <p:spPr bwMode="auto">
          <a:xfrm>
            <a:off x="2933700" y="2586038"/>
            <a:ext cx="190500" cy="1905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Times New Roman" pitchFamily="18" charset="0"/>
            </a:endParaRPr>
          </a:p>
        </p:txBody>
      </p:sp>
      <p:sp>
        <p:nvSpPr>
          <p:cNvPr id="33810" name="Oval 19"/>
          <p:cNvSpPr>
            <a:spLocks noChangeArrowheads="1"/>
          </p:cNvSpPr>
          <p:nvPr/>
        </p:nvSpPr>
        <p:spPr bwMode="auto">
          <a:xfrm>
            <a:off x="2362200" y="2586038"/>
            <a:ext cx="190500" cy="1905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Times New Roman" pitchFamily="18" charset="0"/>
            </a:endParaRPr>
          </a:p>
        </p:txBody>
      </p:sp>
      <p:sp>
        <p:nvSpPr>
          <p:cNvPr id="33811" name="Oval 20"/>
          <p:cNvSpPr>
            <a:spLocks noChangeArrowheads="1"/>
          </p:cNvSpPr>
          <p:nvPr/>
        </p:nvSpPr>
        <p:spPr bwMode="auto">
          <a:xfrm>
            <a:off x="1257300" y="3138488"/>
            <a:ext cx="190500" cy="1905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Times New Roman" pitchFamily="18" charset="0"/>
            </a:endParaRPr>
          </a:p>
        </p:txBody>
      </p:sp>
      <p:sp>
        <p:nvSpPr>
          <p:cNvPr id="33812" name="Oval 21"/>
          <p:cNvSpPr>
            <a:spLocks noChangeArrowheads="1"/>
          </p:cNvSpPr>
          <p:nvPr/>
        </p:nvSpPr>
        <p:spPr bwMode="auto">
          <a:xfrm>
            <a:off x="1809750" y="3157538"/>
            <a:ext cx="190500" cy="1905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Times New Roman" pitchFamily="18" charset="0"/>
            </a:endParaRPr>
          </a:p>
        </p:txBody>
      </p:sp>
      <p:sp>
        <p:nvSpPr>
          <p:cNvPr id="33813" name="Oval 22"/>
          <p:cNvSpPr>
            <a:spLocks noChangeArrowheads="1"/>
          </p:cNvSpPr>
          <p:nvPr/>
        </p:nvSpPr>
        <p:spPr bwMode="auto">
          <a:xfrm>
            <a:off x="2381250" y="3157538"/>
            <a:ext cx="190500" cy="1905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Times New Roman" pitchFamily="18" charset="0"/>
            </a:endParaRPr>
          </a:p>
        </p:txBody>
      </p:sp>
      <p:sp>
        <p:nvSpPr>
          <p:cNvPr id="33814" name="Oval 23"/>
          <p:cNvSpPr>
            <a:spLocks noChangeArrowheads="1"/>
          </p:cNvSpPr>
          <p:nvPr/>
        </p:nvSpPr>
        <p:spPr bwMode="auto">
          <a:xfrm>
            <a:off x="2933700" y="3138488"/>
            <a:ext cx="190500" cy="1905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Times New Roman" pitchFamily="18" charset="0"/>
            </a:endParaRPr>
          </a:p>
        </p:txBody>
      </p:sp>
      <p:sp>
        <p:nvSpPr>
          <p:cNvPr id="33815" name="Oval 24"/>
          <p:cNvSpPr>
            <a:spLocks noChangeArrowheads="1"/>
          </p:cNvSpPr>
          <p:nvPr/>
        </p:nvSpPr>
        <p:spPr bwMode="auto">
          <a:xfrm>
            <a:off x="3467100" y="3119438"/>
            <a:ext cx="190500" cy="1905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Times New Roman" pitchFamily="18" charset="0"/>
            </a:endParaRPr>
          </a:p>
        </p:txBody>
      </p:sp>
      <p:sp>
        <p:nvSpPr>
          <p:cNvPr id="33816" name="Oval 25"/>
          <p:cNvSpPr>
            <a:spLocks noChangeArrowheads="1"/>
          </p:cNvSpPr>
          <p:nvPr/>
        </p:nvSpPr>
        <p:spPr bwMode="auto">
          <a:xfrm>
            <a:off x="1771650" y="3671888"/>
            <a:ext cx="190500" cy="1905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Times New Roman" pitchFamily="18" charset="0"/>
            </a:endParaRPr>
          </a:p>
        </p:txBody>
      </p:sp>
      <p:sp>
        <p:nvSpPr>
          <p:cNvPr id="33817" name="Oval 26"/>
          <p:cNvSpPr>
            <a:spLocks noChangeArrowheads="1"/>
          </p:cNvSpPr>
          <p:nvPr/>
        </p:nvSpPr>
        <p:spPr bwMode="auto">
          <a:xfrm>
            <a:off x="2933700" y="3652838"/>
            <a:ext cx="190500" cy="1905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Times New Roman" pitchFamily="18" charset="0"/>
            </a:endParaRPr>
          </a:p>
        </p:txBody>
      </p:sp>
      <p:sp>
        <p:nvSpPr>
          <p:cNvPr id="33818" name="Oval 27"/>
          <p:cNvSpPr>
            <a:spLocks noChangeArrowheads="1"/>
          </p:cNvSpPr>
          <p:nvPr/>
        </p:nvSpPr>
        <p:spPr bwMode="auto">
          <a:xfrm>
            <a:off x="3467100" y="3652838"/>
            <a:ext cx="190500" cy="1905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Times New Roman" pitchFamily="18" charset="0"/>
            </a:endParaRPr>
          </a:p>
        </p:txBody>
      </p:sp>
      <p:sp>
        <p:nvSpPr>
          <p:cNvPr id="33819" name="Oval 28"/>
          <p:cNvSpPr>
            <a:spLocks noChangeArrowheads="1"/>
          </p:cNvSpPr>
          <p:nvPr/>
        </p:nvSpPr>
        <p:spPr bwMode="auto">
          <a:xfrm>
            <a:off x="1238250" y="4243388"/>
            <a:ext cx="190500" cy="1905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Times New Roman" pitchFamily="18" charset="0"/>
            </a:endParaRPr>
          </a:p>
        </p:txBody>
      </p:sp>
      <p:sp>
        <p:nvSpPr>
          <p:cNvPr id="33820" name="Oval 29"/>
          <p:cNvSpPr>
            <a:spLocks noChangeArrowheads="1"/>
          </p:cNvSpPr>
          <p:nvPr/>
        </p:nvSpPr>
        <p:spPr bwMode="auto">
          <a:xfrm>
            <a:off x="1790700" y="4738688"/>
            <a:ext cx="190500" cy="1905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Times New Roman" pitchFamily="18" charset="0"/>
            </a:endParaRPr>
          </a:p>
        </p:txBody>
      </p:sp>
      <p:sp>
        <p:nvSpPr>
          <p:cNvPr id="33821" name="Oval 30"/>
          <p:cNvSpPr>
            <a:spLocks noChangeArrowheads="1"/>
          </p:cNvSpPr>
          <p:nvPr/>
        </p:nvSpPr>
        <p:spPr bwMode="auto">
          <a:xfrm>
            <a:off x="2343150" y="4757738"/>
            <a:ext cx="190500" cy="1905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Times New Roman" pitchFamily="18" charset="0"/>
            </a:endParaRPr>
          </a:p>
        </p:txBody>
      </p:sp>
      <p:sp>
        <p:nvSpPr>
          <p:cNvPr id="33822" name="Oval 31"/>
          <p:cNvSpPr>
            <a:spLocks noChangeArrowheads="1"/>
          </p:cNvSpPr>
          <p:nvPr/>
        </p:nvSpPr>
        <p:spPr bwMode="auto">
          <a:xfrm>
            <a:off x="2381250" y="4262438"/>
            <a:ext cx="190500" cy="1905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Times New Roman" pitchFamily="18" charset="0"/>
            </a:endParaRPr>
          </a:p>
        </p:txBody>
      </p:sp>
      <p:sp>
        <p:nvSpPr>
          <p:cNvPr id="33823" name="Oval 32"/>
          <p:cNvSpPr>
            <a:spLocks noChangeArrowheads="1"/>
          </p:cNvSpPr>
          <p:nvPr/>
        </p:nvSpPr>
        <p:spPr bwMode="auto">
          <a:xfrm>
            <a:off x="2933700" y="4243388"/>
            <a:ext cx="190500" cy="1905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Times New Roman" pitchFamily="18" charset="0"/>
            </a:endParaRPr>
          </a:p>
        </p:txBody>
      </p:sp>
      <p:sp>
        <p:nvSpPr>
          <p:cNvPr id="33824" name="Oval 33"/>
          <p:cNvSpPr>
            <a:spLocks noChangeArrowheads="1"/>
          </p:cNvSpPr>
          <p:nvPr/>
        </p:nvSpPr>
        <p:spPr bwMode="auto">
          <a:xfrm>
            <a:off x="3448050" y="4795838"/>
            <a:ext cx="190500" cy="1905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Times New Roman" pitchFamily="18" charset="0"/>
            </a:endParaRPr>
          </a:p>
        </p:txBody>
      </p:sp>
      <p:sp>
        <p:nvSpPr>
          <p:cNvPr id="33825" name="Oval 34"/>
          <p:cNvSpPr>
            <a:spLocks noChangeArrowheads="1"/>
          </p:cNvSpPr>
          <p:nvPr/>
        </p:nvSpPr>
        <p:spPr bwMode="auto">
          <a:xfrm>
            <a:off x="5143500" y="2624138"/>
            <a:ext cx="190500" cy="1905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Times New Roman" pitchFamily="18" charset="0"/>
            </a:endParaRPr>
          </a:p>
        </p:txBody>
      </p:sp>
      <p:sp>
        <p:nvSpPr>
          <p:cNvPr id="33826" name="Oval 35"/>
          <p:cNvSpPr>
            <a:spLocks noChangeArrowheads="1"/>
          </p:cNvSpPr>
          <p:nvPr/>
        </p:nvSpPr>
        <p:spPr bwMode="auto">
          <a:xfrm>
            <a:off x="5200650" y="3195638"/>
            <a:ext cx="190500" cy="1905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Times New Roman" pitchFamily="18" charset="0"/>
            </a:endParaRPr>
          </a:p>
        </p:txBody>
      </p:sp>
      <p:sp>
        <p:nvSpPr>
          <p:cNvPr id="33827" name="Oval 36"/>
          <p:cNvSpPr>
            <a:spLocks noChangeArrowheads="1"/>
          </p:cNvSpPr>
          <p:nvPr/>
        </p:nvSpPr>
        <p:spPr bwMode="auto">
          <a:xfrm>
            <a:off x="5181600" y="3729038"/>
            <a:ext cx="190500" cy="1905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Times New Roman" pitchFamily="18" charset="0"/>
            </a:endParaRPr>
          </a:p>
        </p:txBody>
      </p:sp>
      <p:sp>
        <p:nvSpPr>
          <p:cNvPr id="33828" name="Oval 37"/>
          <p:cNvSpPr>
            <a:spLocks noChangeArrowheads="1"/>
          </p:cNvSpPr>
          <p:nvPr/>
        </p:nvSpPr>
        <p:spPr bwMode="auto">
          <a:xfrm>
            <a:off x="5219700" y="4243388"/>
            <a:ext cx="190500" cy="1905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Times New Roman" pitchFamily="18" charset="0"/>
            </a:endParaRPr>
          </a:p>
        </p:txBody>
      </p:sp>
      <p:sp>
        <p:nvSpPr>
          <p:cNvPr id="33829" name="Oval 38"/>
          <p:cNvSpPr>
            <a:spLocks noChangeArrowheads="1"/>
          </p:cNvSpPr>
          <p:nvPr/>
        </p:nvSpPr>
        <p:spPr bwMode="auto">
          <a:xfrm>
            <a:off x="5219700" y="4757738"/>
            <a:ext cx="190500" cy="1905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Times New Roman" pitchFamily="18" charset="0"/>
            </a:endParaRPr>
          </a:p>
        </p:txBody>
      </p:sp>
      <p:sp>
        <p:nvSpPr>
          <p:cNvPr id="33830" name="Oval 39"/>
          <p:cNvSpPr>
            <a:spLocks noChangeArrowheads="1"/>
          </p:cNvSpPr>
          <p:nvPr/>
        </p:nvSpPr>
        <p:spPr bwMode="auto">
          <a:xfrm>
            <a:off x="5715000" y="2643188"/>
            <a:ext cx="190500" cy="1905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Times New Roman" pitchFamily="18" charset="0"/>
            </a:endParaRPr>
          </a:p>
        </p:txBody>
      </p:sp>
      <p:sp>
        <p:nvSpPr>
          <p:cNvPr id="33831" name="Oval 40"/>
          <p:cNvSpPr>
            <a:spLocks noChangeArrowheads="1"/>
          </p:cNvSpPr>
          <p:nvPr/>
        </p:nvSpPr>
        <p:spPr bwMode="auto">
          <a:xfrm>
            <a:off x="6286500" y="2643188"/>
            <a:ext cx="190500" cy="1905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Times New Roman" pitchFamily="18" charset="0"/>
            </a:endParaRPr>
          </a:p>
        </p:txBody>
      </p:sp>
      <p:sp>
        <p:nvSpPr>
          <p:cNvPr id="33832" name="Oval 41"/>
          <p:cNvSpPr>
            <a:spLocks noChangeArrowheads="1"/>
          </p:cNvSpPr>
          <p:nvPr/>
        </p:nvSpPr>
        <p:spPr bwMode="auto">
          <a:xfrm>
            <a:off x="6896100" y="2643188"/>
            <a:ext cx="190500" cy="1905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Times New Roman" pitchFamily="18" charset="0"/>
            </a:endParaRPr>
          </a:p>
        </p:txBody>
      </p:sp>
      <p:sp>
        <p:nvSpPr>
          <p:cNvPr id="33833" name="Oval 42"/>
          <p:cNvSpPr>
            <a:spLocks noChangeArrowheads="1"/>
          </p:cNvSpPr>
          <p:nvPr/>
        </p:nvSpPr>
        <p:spPr bwMode="auto">
          <a:xfrm>
            <a:off x="7410450" y="2624138"/>
            <a:ext cx="190500" cy="1905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Times New Roman" pitchFamily="18" charset="0"/>
            </a:endParaRPr>
          </a:p>
        </p:txBody>
      </p:sp>
      <p:sp>
        <p:nvSpPr>
          <p:cNvPr id="33834" name="Oval 43"/>
          <p:cNvSpPr>
            <a:spLocks noChangeArrowheads="1"/>
          </p:cNvSpPr>
          <p:nvPr/>
        </p:nvSpPr>
        <p:spPr bwMode="auto">
          <a:xfrm>
            <a:off x="5715000" y="3176588"/>
            <a:ext cx="190500" cy="1905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Times New Roman" pitchFamily="18" charset="0"/>
            </a:endParaRPr>
          </a:p>
        </p:txBody>
      </p:sp>
      <p:sp>
        <p:nvSpPr>
          <p:cNvPr id="33835" name="Oval 44"/>
          <p:cNvSpPr>
            <a:spLocks noChangeArrowheads="1"/>
          </p:cNvSpPr>
          <p:nvPr/>
        </p:nvSpPr>
        <p:spPr bwMode="auto">
          <a:xfrm>
            <a:off x="5715000" y="3729038"/>
            <a:ext cx="190500" cy="1905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Times New Roman" pitchFamily="18" charset="0"/>
            </a:endParaRPr>
          </a:p>
        </p:txBody>
      </p:sp>
      <p:sp>
        <p:nvSpPr>
          <p:cNvPr id="33836" name="Oval 45"/>
          <p:cNvSpPr>
            <a:spLocks noChangeArrowheads="1"/>
          </p:cNvSpPr>
          <p:nvPr/>
        </p:nvSpPr>
        <p:spPr bwMode="auto">
          <a:xfrm>
            <a:off x="5772150" y="4224338"/>
            <a:ext cx="190500" cy="1905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Times New Roman" pitchFamily="18" charset="0"/>
            </a:endParaRPr>
          </a:p>
        </p:txBody>
      </p:sp>
      <p:sp>
        <p:nvSpPr>
          <p:cNvPr id="33837" name="Oval 46"/>
          <p:cNvSpPr>
            <a:spLocks noChangeArrowheads="1"/>
          </p:cNvSpPr>
          <p:nvPr/>
        </p:nvSpPr>
        <p:spPr bwMode="auto">
          <a:xfrm>
            <a:off x="5695950" y="4776788"/>
            <a:ext cx="190500" cy="1905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Times New Roman" pitchFamily="18" charset="0"/>
            </a:endParaRPr>
          </a:p>
        </p:txBody>
      </p:sp>
      <p:sp>
        <p:nvSpPr>
          <p:cNvPr id="33838" name="Oval 47"/>
          <p:cNvSpPr>
            <a:spLocks noChangeArrowheads="1"/>
          </p:cNvSpPr>
          <p:nvPr/>
        </p:nvSpPr>
        <p:spPr bwMode="auto">
          <a:xfrm>
            <a:off x="6324600" y="3176588"/>
            <a:ext cx="190500" cy="1905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Times New Roman" pitchFamily="18" charset="0"/>
            </a:endParaRPr>
          </a:p>
        </p:txBody>
      </p:sp>
      <p:sp>
        <p:nvSpPr>
          <p:cNvPr id="33839" name="Oval 48"/>
          <p:cNvSpPr>
            <a:spLocks noChangeArrowheads="1"/>
          </p:cNvSpPr>
          <p:nvPr/>
        </p:nvSpPr>
        <p:spPr bwMode="auto">
          <a:xfrm>
            <a:off x="6838950" y="3195638"/>
            <a:ext cx="190500" cy="1905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Times New Roman" pitchFamily="18" charset="0"/>
            </a:endParaRPr>
          </a:p>
        </p:txBody>
      </p:sp>
      <p:sp>
        <p:nvSpPr>
          <p:cNvPr id="33840" name="Oval 49"/>
          <p:cNvSpPr>
            <a:spLocks noChangeArrowheads="1"/>
          </p:cNvSpPr>
          <p:nvPr/>
        </p:nvSpPr>
        <p:spPr bwMode="auto">
          <a:xfrm>
            <a:off x="7448550" y="3195638"/>
            <a:ext cx="190500" cy="1905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Times New Roman" pitchFamily="18" charset="0"/>
            </a:endParaRPr>
          </a:p>
        </p:txBody>
      </p:sp>
      <p:sp>
        <p:nvSpPr>
          <p:cNvPr id="33841" name="Oval 50"/>
          <p:cNvSpPr>
            <a:spLocks noChangeArrowheads="1"/>
          </p:cNvSpPr>
          <p:nvPr/>
        </p:nvSpPr>
        <p:spPr bwMode="auto">
          <a:xfrm>
            <a:off x="6324600" y="3709988"/>
            <a:ext cx="190500" cy="1905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Times New Roman" pitchFamily="18" charset="0"/>
            </a:endParaRPr>
          </a:p>
        </p:txBody>
      </p:sp>
      <p:sp>
        <p:nvSpPr>
          <p:cNvPr id="33842" name="Oval 51"/>
          <p:cNvSpPr>
            <a:spLocks noChangeArrowheads="1"/>
          </p:cNvSpPr>
          <p:nvPr/>
        </p:nvSpPr>
        <p:spPr bwMode="auto">
          <a:xfrm>
            <a:off x="6305550" y="4243388"/>
            <a:ext cx="190500" cy="1905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Times New Roman" pitchFamily="18" charset="0"/>
            </a:endParaRPr>
          </a:p>
        </p:txBody>
      </p:sp>
      <p:sp>
        <p:nvSpPr>
          <p:cNvPr id="33843" name="Oval 52"/>
          <p:cNvSpPr>
            <a:spLocks noChangeArrowheads="1"/>
          </p:cNvSpPr>
          <p:nvPr/>
        </p:nvSpPr>
        <p:spPr bwMode="auto">
          <a:xfrm>
            <a:off x="6286500" y="4757738"/>
            <a:ext cx="190500" cy="1905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Times New Roman" pitchFamily="18" charset="0"/>
            </a:endParaRPr>
          </a:p>
        </p:txBody>
      </p:sp>
      <p:sp>
        <p:nvSpPr>
          <p:cNvPr id="33844" name="Oval 53"/>
          <p:cNvSpPr>
            <a:spLocks noChangeArrowheads="1"/>
          </p:cNvSpPr>
          <p:nvPr/>
        </p:nvSpPr>
        <p:spPr bwMode="auto">
          <a:xfrm>
            <a:off x="6896100" y="3690938"/>
            <a:ext cx="190500" cy="1905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Times New Roman" pitchFamily="18" charset="0"/>
            </a:endParaRPr>
          </a:p>
        </p:txBody>
      </p:sp>
      <p:sp>
        <p:nvSpPr>
          <p:cNvPr id="33845" name="Oval 54"/>
          <p:cNvSpPr>
            <a:spLocks noChangeArrowheads="1"/>
          </p:cNvSpPr>
          <p:nvPr/>
        </p:nvSpPr>
        <p:spPr bwMode="auto">
          <a:xfrm>
            <a:off x="7410450" y="3709988"/>
            <a:ext cx="190500" cy="1905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Times New Roman" pitchFamily="18" charset="0"/>
            </a:endParaRPr>
          </a:p>
        </p:txBody>
      </p:sp>
      <p:sp>
        <p:nvSpPr>
          <p:cNvPr id="33846" name="Oval 55"/>
          <p:cNvSpPr>
            <a:spLocks noChangeArrowheads="1"/>
          </p:cNvSpPr>
          <p:nvPr/>
        </p:nvSpPr>
        <p:spPr bwMode="auto">
          <a:xfrm>
            <a:off x="6877050" y="4281488"/>
            <a:ext cx="190500" cy="1905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Times New Roman" pitchFamily="18" charset="0"/>
            </a:endParaRPr>
          </a:p>
        </p:txBody>
      </p:sp>
      <p:sp>
        <p:nvSpPr>
          <p:cNvPr id="33847" name="Oval 56"/>
          <p:cNvSpPr>
            <a:spLocks noChangeArrowheads="1"/>
          </p:cNvSpPr>
          <p:nvPr/>
        </p:nvSpPr>
        <p:spPr bwMode="auto">
          <a:xfrm>
            <a:off x="6858000" y="4757738"/>
            <a:ext cx="190500" cy="1905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Times New Roman" pitchFamily="18" charset="0"/>
            </a:endParaRPr>
          </a:p>
        </p:txBody>
      </p:sp>
      <p:sp>
        <p:nvSpPr>
          <p:cNvPr id="33848" name="Oval 57"/>
          <p:cNvSpPr>
            <a:spLocks noChangeArrowheads="1"/>
          </p:cNvSpPr>
          <p:nvPr/>
        </p:nvSpPr>
        <p:spPr bwMode="auto">
          <a:xfrm>
            <a:off x="7391400" y="4243388"/>
            <a:ext cx="190500" cy="1905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Times New Roman" pitchFamily="18" charset="0"/>
            </a:endParaRPr>
          </a:p>
        </p:txBody>
      </p:sp>
      <p:sp>
        <p:nvSpPr>
          <p:cNvPr id="33849" name="Oval 58"/>
          <p:cNvSpPr>
            <a:spLocks noChangeArrowheads="1"/>
          </p:cNvSpPr>
          <p:nvPr/>
        </p:nvSpPr>
        <p:spPr bwMode="auto">
          <a:xfrm>
            <a:off x="7448550" y="4776788"/>
            <a:ext cx="190500" cy="1905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Times New Roman" pitchFamily="18" charset="0"/>
            </a:endParaRPr>
          </a:p>
        </p:txBody>
      </p:sp>
      <p:sp>
        <p:nvSpPr>
          <p:cNvPr id="33850" name="Oval 59"/>
          <p:cNvSpPr>
            <a:spLocks noChangeArrowheads="1"/>
          </p:cNvSpPr>
          <p:nvPr/>
        </p:nvSpPr>
        <p:spPr bwMode="auto">
          <a:xfrm>
            <a:off x="1790700" y="2586038"/>
            <a:ext cx="190500" cy="1905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Times New Roman" pitchFamily="18" charset="0"/>
            </a:endParaRPr>
          </a:p>
        </p:txBody>
      </p:sp>
      <p:sp>
        <p:nvSpPr>
          <p:cNvPr id="33851" name="Oval 60"/>
          <p:cNvSpPr>
            <a:spLocks noChangeArrowheads="1"/>
          </p:cNvSpPr>
          <p:nvPr/>
        </p:nvSpPr>
        <p:spPr bwMode="auto">
          <a:xfrm>
            <a:off x="3429000" y="2605088"/>
            <a:ext cx="190500" cy="1905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Times New Roman" pitchFamily="18" charset="0"/>
            </a:endParaRPr>
          </a:p>
        </p:txBody>
      </p:sp>
      <p:sp>
        <p:nvSpPr>
          <p:cNvPr id="33852" name="Oval 61"/>
          <p:cNvSpPr>
            <a:spLocks noChangeArrowheads="1"/>
          </p:cNvSpPr>
          <p:nvPr/>
        </p:nvSpPr>
        <p:spPr bwMode="auto">
          <a:xfrm>
            <a:off x="1257300" y="3671888"/>
            <a:ext cx="190500" cy="1905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Times New Roman" pitchFamily="18" charset="0"/>
            </a:endParaRPr>
          </a:p>
        </p:txBody>
      </p:sp>
      <p:sp>
        <p:nvSpPr>
          <p:cNvPr id="33853" name="Oval 62"/>
          <p:cNvSpPr>
            <a:spLocks noChangeArrowheads="1"/>
          </p:cNvSpPr>
          <p:nvPr/>
        </p:nvSpPr>
        <p:spPr bwMode="auto">
          <a:xfrm>
            <a:off x="2362200" y="3671888"/>
            <a:ext cx="190500" cy="1905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Times New Roman" pitchFamily="18" charset="0"/>
            </a:endParaRPr>
          </a:p>
        </p:txBody>
      </p:sp>
      <p:sp>
        <p:nvSpPr>
          <p:cNvPr id="33854" name="Oval 63"/>
          <p:cNvSpPr>
            <a:spLocks noChangeArrowheads="1"/>
          </p:cNvSpPr>
          <p:nvPr/>
        </p:nvSpPr>
        <p:spPr bwMode="auto">
          <a:xfrm>
            <a:off x="1790700" y="4224338"/>
            <a:ext cx="190500" cy="1905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Times New Roman" pitchFamily="18" charset="0"/>
            </a:endParaRPr>
          </a:p>
        </p:txBody>
      </p:sp>
      <p:sp>
        <p:nvSpPr>
          <p:cNvPr id="33855" name="Oval 64"/>
          <p:cNvSpPr>
            <a:spLocks noChangeArrowheads="1"/>
          </p:cNvSpPr>
          <p:nvPr/>
        </p:nvSpPr>
        <p:spPr bwMode="auto">
          <a:xfrm>
            <a:off x="3467100" y="4224338"/>
            <a:ext cx="190500" cy="1905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Times New Roman" pitchFamily="18" charset="0"/>
            </a:endParaRPr>
          </a:p>
        </p:txBody>
      </p:sp>
      <p:sp>
        <p:nvSpPr>
          <p:cNvPr id="33856" name="Oval 65"/>
          <p:cNvSpPr>
            <a:spLocks noChangeArrowheads="1"/>
          </p:cNvSpPr>
          <p:nvPr/>
        </p:nvSpPr>
        <p:spPr bwMode="auto">
          <a:xfrm>
            <a:off x="1257300" y="4719638"/>
            <a:ext cx="190500" cy="1905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Times New Roman" pitchFamily="18" charset="0"/>
            </a:endParaRPr>
          </a:p>
        </p:txBody>
      </p:sp>
      <p:sp>
        <p:nvSpPr>
          <p:cNvPr id="33857" name="Oval 66"/>
          <p:cNvSpPr>
            <a:spLocks noChangeArrowheads="1"/>
          </p:cNvSpPr>
          <p:nvPr/>
        </p:nvSpPr>
        <p:spPr bwMode="auto">
          <a:xfrm>
            <a:off x="2952750" y="4719638"/>
            <a:ext cx="190500" cy="1905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Times New Roman" pitchFamily="18" charset="0"/>
            </a:endParaRPr>
          </a:p>
        </p:txBody>
      </p:sp>
      <p:sp>
        <p:nvSpPr>
          <p:cNvPr id="33858" name="Oval 67"/>
          <p:cNvSpPr>
            <a:spLocks noChangeArrowheads="1"/>
          </p:cNvSpPr>
          <p:nvPr/>
        </p:nvSpPr>
        <p:spPr bwMode="auto">
          <a:xfrm>
            <a:off x="5429250" y="2890838"/>
            <a:ext cx="190500" cy="1905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Times New Roman" pitchFamily="18" charset="0"/>
            </a:endParaRPr>
          </a:p>
        </p:txBody>
      </p:sp>
      <p:sp>
        <p:nvSpPr>
          <p:cNvPr id="33859" name="Oval 68"/>
          <p:cNvSpPr>
            <a:spLocks noChangeArrowheads="1"/>
          </p:cNvSpPr>
          <p:nvPr/>
        </p:nvSpPr>
        <p:spPr bwMode="auto">
          <a:xfrm>
            <a:off x="6629400" y="3443288"/>
            <a:ext cx="190500" cy="1905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Times New Roman" pitchFamily="18" charset="0"/>
            </a:endParaRPr>
          </a:p>
        </p:txBody>
      </p:sp>
      <p:sp>
        <p:nvSpPr>
          <p:cNvPr id="33860" name="Oval 69"/>
          <p:cNvSpPr>
            <a:spLocks noChangeArrowheads="1"/>
          </p:cNvSpPr>
          <p:nvPr/>
        </p:nvSpPr>
        <p:spPr bwMode="auto">
          <a:xfrm>
            <a:off x="6000750" y="3957638"/>
            <a:ext cx="190500" cy="1905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Times New Roman" pitchFamily="18" charset="0"/>
            </a:endParaRPr>
          </a:p>
        </p:txBody>
      </p:sp>
      <p:sp>
        <p:nvSpPr>
          <p:cNvPr id="33861" name="Oval 70"/>
          <p:cNvSpPr>
            <a:spLocks noChangeArrowheads="1"/>
          </p:cNvSpPr>
          <p:nvPr/>
        </p:nvSpPr>
        <p:spPr bwMode="auto">
          <a:xfrm>
            <a:off x="5486400" y="4491038"/>
            <a:ext cx="190500" cy="1905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Times New Roman" pitchFamily="18" charset="0"/>
            </a:endParaRPr>
          </a:p>
        </p:txBody>
      </p:sp>
      <p:sp>
        <p:nvSpPr>
          <p:cNvPr id="33862" name="Oval 71"/>
          <p:cNvSpPr>
            <a:spLocks noChangeArrowheads="1"/>
          </p:cNvSpPr>
          <p:nvPr/>
        </p:nvSpPr>
        <p:spPr bwMode="auto">
          <a:xfrm>
            <a:off x="7181850" y="3995738"/>
            <a:ext cx="190500" cy="1905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Times New Roman" pitchFamily="18" charset="0"/>
            </a:endParaRPr>
          </a:p>
        </p:txBody>
      </p:sp>
      <p:sp>
        <p:nvSpPr>
          <p:cNvPr id="33863" name="Oval 72"/>
          <p:cNvSpPr>
            <a:spLocks noChangeArrowheads="1"/>
          </p:cNvSpPr>
          <p:nvPr/>
        </p:nvSpPr>
        <p:spPr bwMode="auto">
          <a:xfrm>
            <a:off x="6610350" y="4471988"/>
            <a:ext cx="190500" cy="1905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Times New Roman" pitchFamily="18" charset="0"/>
            </a:endParaRPr>
          </a:p>
        </p:txBody>
      </p:sp>
      <p:sp>
        <p:nvSpPr>
          <p:cNvPr id="33864" name="Text Box 74"/>
          <p:cNvSpPr txBox="1">
            <a:spLocks noChangeArrowheads="1"/>
          </p:cNvSpPr>
          <p:nvPr/>
        </p:nvSpPr>
        <p:spPr bwMode="auto">
          <a:xfrm>
            <a:off x="704850" y="5691188"/>
            <a:ext cx="42100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>
                <a:latin typeface="Times New Roman" pitchFamily="18" charset="0"/>
              </a:rPr>
              <a:t>康铜（</a:t>
            </a:r>
            <a:r>
              <a:rPr lang="en-US" altLang="zh-CN" sz="2800">
                <a:latin typeface="Times New Roman" pitchFamily="18" charset="0"/>
              </a:rPr>
              <a:t>60%Cu</a:t>
            </a:r>
            <a:r>
              <a:rPr lang="zh-CN" altLang="en-US" sz="2800">
                <a:latin typeface="Times New Roman" pitchFamily="18" charset="0"/>
              </a:rPr>
              <a:t>，</a:t>
            </a:r>
            <a:r>
              <a:rPr lang="en-US" altLang="zh-CN" sz="2800">
                <a:latin typeface="Times New Roman" pitchFamily="18" charset="0"/>
              </a:rPr>
              <a:t>40%Ni</a:t>
            </a:r>
            <a:r>
              <a:rPr lang="zh-CN" altLang="en-US" sz="2800">
                <a:latin typeface="Times New Roman" pitchFamily="18" charset="0"/>
              </a:rPr>
              <a:t>）</a:t>
            </a:r>
          </a:p>
        </p:txBody>
      </p:sp>
      <p:sp>
        <p:nvSpPr>
          <p:cNvPr id="33865" name="Text Box 75"/>
          <p:cNvSpPr txBox="1">
            <a:spLocks noChangeArrowheads="1"/>
          </p:cNvSpPr>
          <p:nvPr/>
        </p:nvSpPr>
        <p:spPr bwMode="auto">
          <a:xfrm>
            <a:off x="5372100" y="5691188"/>
            <a:ext cx="23431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>
                <a:latin typeface="Times New Roman" pitchFamily="18" charset="0"/>
              </a:rPr>
              <a:t>钢（</a:t>
            </a:r>
            <a:r>
              <a:rPr lang="en-US" altLang="zh-CN" sz="2800">
                <a:latin typeface="Times New Roman" pitchFamily="18" charset="0"/>
              </a:rPr>
              <a:t>Fe</a:t>
            </a:r>
            <a:r>
              <a:rPr lang="zh-CN" altLang="en-US" sz="2800">
                <a:latin typeface="Times New Roman" pitchFamily="18" charset="0"/>
              </a:rPr>
              <a:t>，</a:t>
            </a:r>
            <a:r>
              <a:rPr lang="en-US" altLang="zh-CN" sz="2800">
                <a:latin typeface="Times New Roman" pitchFamily="18" charset="0"/>
              </a:rPr>
              <a:t>C</a:t>
            </a:r>
            <a:r>
              <a:rPr lang="zh-CN" altLang="en-US" sz="2800">
                <a:latin typeface="Times New Roman" pitchFamily="18" charset="0"/>
              </a:rPr>
              <a:t>）</a:t>
            </a:r>
          </a:p>
        </p:txBody>
      </p:sp>
      <p:sp>
        <p:nvSpPr>
          <p:cNvPr id="33866" name="Text Box 39"/>
          <p:cNvSpPr txBox="1">
            <a:spLocks noChangeArrowheads="1"/>
          </p:cNvSpPr>
          <p:nvPr/>
        </p:nvSpPr>
        <p:spPr bwMode="auto">
          <a:xfrm>
            <a:off x="515938" y="525463"/>
            <a:ext cx="8318500" cy="138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4.</a:t>
            </a:r>
            <a:r>
              <a:rPr kumimoji="1" lang="zh-CN" altLang="en-US" sz="280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固相完全互溶或部分互溶的系统</a:t>
            </a:r>
            <a:r>
              <a:rPr kumimoji="1" lang="en-US" altLang="zh-CN" sz="2800">
                <a:solidFill>
                  <a:srgbClr val="FF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(binary systems with completely miscible or partially miscible solid phases)</a:t>
            </a:r>
            <a:endParaRPr kumimoji="1" lang="zh-CN" altLang="en-US" sz="2400"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6884" name="Group 36"/>
          <p:cNvGrpSpPr>
            <a:grpSpLocks/>
          </p:cNvGrpSpPr>
          <p:nvPr/>
        </p:nvGrpSpPr>
        <p:grpSpPr bwMode="auto">
          <a:xfrm>
            <a:off x="4938713" y="2619375"/>
            <a:ext cx="2547937" cy="2728913"/>
            <a:chOff x="3111" y="1416"/>
            <a:chExt cx="1605" cy="1719"/>
          </a:xfrm>
        </p:grpSpPr>
        <p:graphicFrame>
          <p:nvGraphicFramePr>
            <p:cNvPr id="34838" name="Object 25"/>
            <p:cNvGraphicFramePr>
              <a:graphicFrameLocks noChangeAspect="1"/>
            </p:cNvGraphicFramePr>
            <p:nvPr/>
          </p:nvGraphicFramePr>
          <p:xfrm>
            <a:off x="3465" y="1419"/>
            <a:ext cx="1038" cy="13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841" name="位图图像" r:id="rId3" imgW="1647619" imgH="2123810" progId="Paint.Picture">
                    <p:embed/>
                  </p:oleObj>
                </mc:Choice>
                <mc:Fallback>
                  <p:oleObj name="位图图像" r:id="rId3" imgW="1647619" imgH="2123810" progId="Paint.Picture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65" y="1419"/>
                          <a:ext cx="1038" cy="1338"/>
                        </a:xfrm>
                        <a:prstGeom prst="rect">
                          <a:avLst/>
                        </a:prstGeom>
                        <a:noFill/>
                        <a:ln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839" name="Text Box 34"/>
            <p:cNvSpPr txBox="1">
              <a:spLocks noChangeArrowheads="1"/>
            </p:cNvSpPr>
            <p:nvPr/>
          </p:nvSpPr>
          <p:spPr bwMode="auto">
            <a:xfrm>
              <a:off x="3111" y="1416"/>
              <a:ext cx="308" cy="4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vert="eaVert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i="1">
                  <a:solidFill>
                    <a:srgbClr val="000000"/>
                  </a:solidFill>
                  <a:latin typeface="Times New Roman" pitchFamily="18" charset="0"/>
                </a:rPr>
                <a:t>t</a:t>
              </a:r>
              <a:r>
                <a:rPr lang="en-US" altLang="zh-CN" sz="2000">
                  <a:solidFill>
                    <a:srgbClr val="000000"/>
                  </a:solidFill>
                  <a:latin typeface="Times New Roman" pitchFamily="18" charset="0"/>
                </a:rPr>
                <a:t>/ </a:t>
              </a:r>
              <a:r>
                <a:rPr lang="en-US" altLang="zh-CN" sz="2000" baseline="40000">
                  <a:solidFill>
                    <a:srgbClr val="000000"/>
                  </a:solidFill>
                  <a:latin typeface="Times New Roman" pitchFamily="18" charset="0"/>
                </a:rPr>
                <a:t>o</a:t>
              </a:r>
              <a:r>
                <a:rPr lang="en-US" altLang="zh-CN" sz="2000">
                  <a:solidFill>
                    <a:srgbClr val="000000"/>
                  </a:solidFill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34840" name="Text Box 35"/>
            <p:cNvSpPr txBox="1">
              <a:spLocks noChangeArrowheads="1"/>
            </p:cNvSpPr>
            <p:nvPr/>
          </p:nvSpPr>
          <p:spPr bwMode="auto">
            <a:xfrm>
              <a:off x="3876" y="2844"/>
              <a:ext cx="84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i="1">
                  <a:solidFill>
                    <a:srgbClr val="000000"/>
                  </a:solidFill>
                  <a:latin typeface="Symbol" pitchFamily="18" charset="2"/>
                </a:rPr>
                <a:t>t</a:t>
              </a:r>
              <a:r>
                <a:rPr lang="zh-CN" altLang="en-US" sz="2400">
                  <a:solidFill>
                    <a:srgbClr val="000000"/>
                  </a:solidFill>
                  <a:latin typeface="Times New Roman" pitchFamily="18" charset="0"/>
                </a:rPr>
                <a:t>（时间）</a:t>
              </a:r>
            </a:p>
          </p:txBody>
        </p:sp>
      </p:grpSp>
      <p:pic>
        <p:nvPicPr>
          <p:cNvPr id="34819" name="Picture 11" descr="04-3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75" y="2062163"/>
            <a:ext cx="3562350" cy="3476625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4820" name="Object 13"/>
          <p:cNvGraphicFramePr>
            <a:graphicFrameLocks noChangeAspect="1"/>
          </p:cNvGraphicFramePr>
          <p:nvPr/>
        </p:nvGraphicFramePr>
        <p:xfrm>
          <a:off x="1644650" y="5946775"/>
          <a:ext cx="18272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42" name="公式" r:id="rId6" imgW="939392" imgH="203112" progId="Equation.3">
                  <p:embed/>
                </p:oleObj>
              </mc:Choice>
              <mc:Fallback>
                <p:oleObj name="公式" r:id="rId6" imgW="939392" imgH="203112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4650" y="5946775"/>
                        <a:ext cx="1827213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06863" name="Group 15"/>
          <p:cNvGrpSpPr>
            <a:grpSpLocks/>
          </p:cNvGrpSpPr>
          <p:nvPr/>
        </p:nvGrpSpPr>
        <p:grpSpPr bwMode="auto">
          <a:xfrm>
            <a:off x="2400300" y="2562225"/>
            <a:ext cx="76200" cy="2057400"/>
            <a:chOff x="1512" y="1380"/>
            <a:chExt cx="48" cy="1296"/>
          </a:xfrm>
        </p:grpSpPr>
        <p:sp>
          <p:nvSpPr>
            <p:cNvPr id="34834" name="Line 16"/>
            <p:cNvSpPr>
              <a:spLocks noChangeShapeType="1"/>
            </p:cNvSpPr>
            <p:nvPr/>
          </p:nvSpPr>
          <p:spPr bwMode="auto">
            <a:xfrm>
              <a:off x="1536" y="1380"/>
              <a:ext cx="0" cy="1296"/>
            </a:xfrm>
            <a:prstGeom prst="line">
              <a:avLst/>
            </a:prstGeom>
            <a:noFill/>
            <a:ln w="9525">
              <a:solidFill>
                <a:srgbClr val="99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35" name="Oval 17"/>
            <p:cNvSpPr>
              <a:spLocks noChangeArrowheads="1"/>
            </p:cNvSpPr>
            <p:nvPr/>
          </p:nvSpPr>
          <p:spPr bwMode="auto">
            <a:xfrm>
              <a:off x="1512" y="1380"/>
              <a:ext cx="48" cy="48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latin typeface="Times New Roman" pitchFamily="18" charset="0"/>
              </a:endParaRPr>
            </a:p>
          </p:txBody>
        </p:sp>
        <p:sp>
          <p:nvSpPr>
            <p:cNvPr id="34836" name="Oval 18"/>
            <p:cNvSpPr>
              <a:spLocks noChangeArrowheads="1"/>
            </p:cNvSpPr>
            <p:nvPr/>
          </p:nvSpPr>
          <p:spPr bwMode="auto">
            <a:xfrm>
              <a:off x="1512" y="2196"/>
              <a:ext cx="48" cy="48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latin typeface="Times New Roman" pitchFamily="18" charset="0"/>
              </a:endParaRPr>
            </a:p>
          </p:txBody>
        </p:sp>
        <p:sp>
          <p:nvSpPr>
            <p:cNvPr id="34837" name="Oval 19"/>
            <p:cNvSpPr>
              <a:spLocks noChangeArrowheads="1"/>
            </p:cNvSpPr>
            <p:nvPr/>
          </p:nvSpPr>
          <p:spPr bwMode="auto">
            <a:xfrm>
              <a:off x="1512" y="1920"/>
              <a:ext cx="48" cy="48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latin typeface="Times New Roman" pitchFamily="18" charset="0"/>
              </a:endParaRPr>
            </a:p>
          </p:txBody>
        </p:sp>
      </p:grpSp>
      <p:sp>
        <p:nvSpPr>
          <p:cNvPr id="206874" name="Text Box 26"/>
          <p:cNvSpPr txBox="1">
            <a:spLocks noChangeArrowheads="1"/>
          </p:cNvSpPr>
          <p:nvPr/>
        </p:nvSpPr>
        <p:spPr bwMode="auto">
          <a:xfrm>
            <a:off x="5791200" y="2638425"/>
            <a:ext cx="15430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00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液相降温</a:t>
            </a:r>
          </a:p>
        </p:txBody>
      </p:sp>
      <p:sp>
        <p:nvSpPr>
          <p:cNvPr id="206875" name="Text Box 27"/>
          <p:cNvSpPr txBox="1">
            <a:spLocks noChangeArrowheads="1"/>
          </p:cNvSpPr>
          <p:nvPr/>
        </p:nvSpPr>
        <p:spPr bwMode="auto">
          <a:xfrm>
            <a:off x="4724400" y="3667125"/>
            <a:ext cx="17907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00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开始析出固体</a:t>
            </a:r>
            <a:endParaRPr kumimoji="1" lang="zh-CN" altLang="en-US" sz="2000" i="1" baseline="-25000">
              <a:solidFill>
                <a:srgbClr val="000000"/>
              </a:solidFill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206876" name="Text Box 28"/>
          <p:cNvSpPr txBox="1">
            <a:spLocks noChangeArrowheads="1"/>
          </p:cNvSpPr>
          <p:nvPr/>
        </p:nvSpPr>
        <p:spPr bwMode="auto">
          <a:xfrm>
            <a:off x="5410200" y="4200525"/>
            <a:ext cx="12382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00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液相消失</a:t>
            </a:r>
          </a:p>
        </p:txBody>
      </p:sp>
      <p:sp>
        <p:nvSpPr>
          <p:cNvPr id="206877" name="Text Box 29"/>
          <p:cNvSpPr txBox="1">
            <a:spLocks noChangeArrowheads="1"/>
          </p:cNvSpPr>
          <p:nvPr/>
        </p:nvSpPr>
        <p:spPr bwMode="auto">
          <a:xfrm>
            <a:off x="6362700" y="3248025"/>
            <a:ext cx="18097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00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液相不断凝固</a:t>
            </a:r>
          </a:p>
        </p:txBody>
      </p:sp>
      <p:sp>
        <p:nvSpPr>
          <p:cNvPr id="206878" name="Text Box 30"/>
          <p:cNvSpPr txBox="1">
            <a:spLocks noChangeArrowheads="1"/>
          </p:cNvSpPr>
          <p:nvPr/>
        </p:nvSpPr>
        <p:spPr bwMode="auto">
          <a:xfrm>
            <a:off x="6877050" y="3914775"/>
            <a:ext cx="15430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00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固相降温</a:t>
            </a:r>
          </a:p>
        </p:txBody>
      </p:sp>
      <p:sp>
        <p:nvSpPr>
          <p:cNvPr id="206880" name="Line 32"/>
          <p:cNvSpPr>
            <a:spLocks noChangeShapeType="1"/>
          </p:cNvSpPr>
          <p:nvPr/>
        </p:nvSpPr>
        <p:spPr bwMode="auto">
          <a:xfrm flipH="1">
            <a:off x="5657850" y="3476625"/>
            <a:ext cx="361950" cy="2476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6881" name="Line 33"/>
          <p:cNvSpPr>
            <a:spLocks noChangeShapeType="1"/>
          </p:cNvSpPr>
          <p:nvPr/>
        </p:nvSpPr>
        <p:spPr bwMode="auto">
          <a:xfrm flipH="1">
            <a:off x="6172200" y="3895725"/>
            <a:ext cx="552450" cy="3619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cxnSp>
        <p:nvCxnSpPr>
          <p:cNvPr id="11" name="直接连接符 10"/>
          <p:cNvCxnSpPr>
            <a:cxnSpLocks noChangeShapeType="1"/>
          </p:cNvCxnSpPr>
          <p:nvPr/>
        </p:nvCxnSpPr>
        <p:spPr bwMode="auto">
          <a:xfrm flipH="1">
            <a:off x="1574800" y="4003675"/>
            <a:ext cx="546100" cy="0"/>
          </a:xfrm>
          <a:prstGeom prst="line">
            <a:avLst/>
          </a:prstGeom>
          <a:noFill/>
          <a:ln w="19050" algn="ctr">
            <a:solidFill>
              <a:srgbClr val="FFC00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任意多边形 12"/>
          <p:cNvSpPr>
            <a:spLocks/>
          </p:cNvSpPr>
          <p:nvPr/>
        </p:nvSpPr>
        <p:spPr bwMode="auto">
          <a:xfrm>
            <a:off x="2432050" y="3470275"/>
            <a:ext cx="939800" cy="533400"/>
          </a:xfrm>
          <a:custGeom>
            <a:avLst/>
            <a:gdLst>
              <a:gd name="T0" fmla="*/ 1255594 w 901700"/>
              <a:gd name="T1" fmla="*/ 0 h 533400"/>
              <a:gd name="T2" fmla="*/ 866535 w 901700"/>
              <a:gd name="T3" fmla="*/ 228600 h 533400"/>
              <a:gd name="T4" fmla="*/ 521689 w 901700"/>
              <a:gd name="T5" fmla="*/ 368300 h 533400"/>
              <a:gd name="T6" fmla="*/ 168003 w 901700"/>
              <a:gd name="T7" fmla="*/ 482600 h 533400"/>
              <a:gd name="T8" fmla="*/ 0 w 901700"/>
              <a:gd name="T9" fmla="*/ 533400 h 5334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01700" h="533400">
                <a:moveTo>
                  <a:pt x="901700" y="0"/>
                </a:moveTo>
                <a:cubicBezTo>
                  <a:pt x="805921" y="83608"/>
                  <a:pt x="710142" y="167217"/>
                  <a:pt x="622300" y="228600"/>
                </a:cubicBezTo>
                <a:cubicBezTo>
                  <a:pt x="534458" y="289983"/>
                  <a:pt x="458258" y="325967"/>
                  <a:pt x="374650" y="368300"/>
                </a:cubicBezTo>
                <a:cubicBezTo>
                  <a:pt x="291042" y="410633"/>
                  <a:pt x="183092" y="455083"/>
                  <a:pt x="120650" y="482600"/>
                </a:cubicBezTo>
                <a:cubicBezTo>
                  <a:pt x="58208" y="510117"/>
                  <a:pt x="29104" y="521758"/>
                  <a:pt x="0" y="533400"/>
                </a:cubicBezTo>
              </a:path>
            </a:pathLst>
          </a:custGeom>
          <a:noFill/>
          <a:ln w="28575" cap="flat" cmpd="sng" algn="ctr">
            <a:solidFill>
              <a:srgbClr val="FFC000"/>
            </a:solidFill>
            <a:prstDash val="sysDot"/>
            <a:miter lim="800000"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3016250" y="4398963"/>
            <a:ext cx="12604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非无限小速率冷却</a:t>
            </a:r>
          </a:p>
        </p:txBody>
      </p:sp>
      <p:cxnSp>
        <p:nvCxnSpPr>
          <p:cNvPr id="16" name="直接箭头连接符 15"/>
          <p:cNvCxnSpPr>
            <a:cxnSpLocks noChangeShapeType="1"/>
            <a:endCxn id="13" idx="2"/>
          </p:cNvCxnSpPr>
          <p:nvPr/>
        </p:nvCxnSpPr>
        <p:spPr bwMode="auto">
          <a:xfrm flipH="1" flipV="1">
            <a:off x="2822575" y="3838575"/>
            <a:ext cx="425450" cy="5603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4833" name="Text Box 39"/>
          <p:cNvSpPr txBox="1">
            <a:spLocks noChangeArrowheads="1"/>
          </p:cNvSpPr>
          <p:nvPr/>
        </p:nvSpPr>
        <p:spPr bwMode="auto">
          <a:xfrm>
            <a:off x="515938" y="525463"/>
            <a:ext cx="8318500" cy="138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4.</a:t>
            </a:r>
            <a:r>
              <a:rPr kumimoji="1" lang="zh-CN" altLang="en-US" sz="280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固相完全互溶或部分互溶的系统</a:t>
            </a:r>
            <a:r>
              <a:rPr kumimoji="1" lang="en-US" altLang="zh-CN" sz="2800">
                <a:solidFill>
                  <a:srgbClr val="FF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(binary systems with completely miscible or partially miscible solid phases)</a:t>
            </a:r>
            <a:endParaRPr kumimoji="1" lang="zh-CN" altLang="en-US" sz="2400"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ransition spd="med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06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06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06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06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874" grpId="0" autoUpdateAnimBg="0"/>
      <p:bldP spid="206875" grpId="0" autoUpdateAnimBg="0"/>
      <p:bldP spid="206876" grpId="0" autoUpdateAnimBg="0"/>
      <p:bldP spid="206877" grpId="0" autoUpdateAnimBg="0"/>
      <p:bldP spid="206878" grpId="0" autoUpdateAnimBg="0"/>
      <p:bldP spid="206880" grpId="0" animBg="1"/>
      <p:bldP spid="206881" grpId="0" animBg="1"/>
      <p:bldP spid="13" grpId="0" animBg="1"/>
      <p:bldP spid="1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0512" name="Group 48"/>
          <p:cNvGrpSpPr>
            <a:grpSpLocks/>
          </p:cNvGrpSpPr>
          <p:nvPr/>
        </p:nvGrpSpPr>
        <p:grpSpPr bwMode="auto">
          <a:xfrm>
            <a:off x="5129213" y="2266950"/>
            <a:ext cx="2776537" cy="2938463"/>
            <a:chOff x="3231" y="1140"/>
            <a:chExt cx="1749" cy="1851"/>
          </a:xfrm>
        </p:grpSpPr>
        <p:graphicFrame>
          <p:nvGraphicFramePr>
            <p:cNvPr id="35861" name="Object 32"/>
            <p:cNvGraphicFramePr>
              <a:graphicFrameLocks noChangeAspect="1"/>
            </p:cNvGraphicFramePr>
            <p:nvPr/>
          </p:nvGraphicFramePr>
          <p:xfrm>
            <a:off x="3537" y="1188"/>
            <a:ext cx="1326" cy="14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864" name="位图图像" r:id="rId3" imgW="2104762" imgH="2095793" progId="Paint.Picture">
                    <p:embed/>
                  </p:oleObj>
                </mc:Choice>
                <mc:Fallback>
                  <p:oleObj name="位图图像" r:id="rId3" imgW="2104762" imgH="2095793" progId="Paint.Picture">
                    <p:embed/>
                    <p:pic>
                      <p:nvPicPr>
                        <p:cNvPr id="0" name="Object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37" y="1188"/>
                          <a:ext cx="1326" cy="1476"/>
                        </a:xfrm>
                        <a:prstGeom prst="rect">
                          <a:avLst/>
                        </a:prstGeom>
                        <a:noFill/>
                        <a:ln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5862" name="Text Box 46"/>
            <p:cNvSpPr txBox="1">
              <a:spLocks noChangeArrowheads="1"/>
            </p:cNvSpPr>
            <p:nvPr/>
          </p:nvSpPr>
          <p:spPr bwMode="auto">
            <a:xfrm>
              <a:off x="3231" y="1140"/>
              <a:ext cx="308" cy="4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vert="eaVert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i="1">
                  <a:solidFill>
                    <a:srgbClr val="000000"/>
                  </a:solidFill>
                  <a:latin typeface="Times New Roman" pitchFamily="18" charset="0"/>
                </a:rPr>
                <a:t>t</a:t>
              </a:r>
              <a:r>
                <a:rPr lang="en-US" altLang="zh-CN" sz="2000">
                  <a:solidFill>
                    <a:srgbClr val="000000"/>
                  </a:solidFill>
                  <a:latin typeface="Times New Roman" pitchFamily="18" charset="0"/>
                </a:rPr>
                <a:t>/ </a:t>
              </a:r>
              <a:r>
                <a:rPr lang="en-US" altLang="zh-CN" sz="2000" baseline="40000">
                  <a:solidFill>
                    <a:srgbClr val="000000"/>
                  </a:solidFill>
                  <a:latin typeface="Times New Roman" pitchFamily="18" charset="0"/>
                </a:rPr>
                <a:t>o</a:t>
              </a:r>
              <a:r>
                <a:rPr lang="en-US" altLang="zh-CN" sz="2000">
                  <a:solidFill>
                    <a:srgbClr val="000000"/>
                  </a:solidFill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35863" name="Text Box 47"/>
            <p:cNvSpPr txBox="1">
              <a:spLocks noChangeArrowheads="1"/>
            </p:cNvSpPr>
            <p:nvPr/>
          </p:nvSpPr>
          <p:spPr bwMode="auto">
            <a:xfrm>
              <a:off x="4140" y="2700"/>
              <a:ext cx="84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i="1">
                  <a:solidFill>
                    <a:srgbClr val="000000"/>
                  </a:solidFill>
                  <a:latin typeface="Symbol" pitchFamily="18" charset="2"/>
                </a:rPr>
                <a:t>t</a:t>
              </a:r>
              <a:r>
                <a:rPr lang="zh-CN" altLang="en-US" sz="2400">
                  <a:solidFill>
                    <a:srgbClr val="000000"/>
                  </a:solidFill>
                  <a:latin typeface="Times New Roman" pitchFamily="18" charset="0"/>
                </a:rPr>
                <a:t>（时间）</a:t>
              </a:r>
            </a:p>
          </p:txBody>
        </p:sp>
      </p:grpSp>
      <p:pic>
        <p:nvPicPr>
          <p:cNvPr id="35843" name="Picture 12" descr="04-3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625" y="2128838"/>
            <a:ext cx="3600450" cy="3476625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5844" name="Object 14"/>
          <p:cNvGraphicFramePr>
            <a:graphicFrameLocks noChangeAspect="1"/>
          </p:cNvGraphicFramePr>
          <p:nvPr/>
        </p:nvGraphicFramePr>
        <p:xfrm>
          <a:off x="1625600" y="6026150"/>
          <a:ext cx="2111375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65" name="公式" r:id="rId6" imgW="1167893" imgH="215806" progId="Equation.3">
                  <p:embed/>
                </p:oleObj>
              </mc:Choice>
              <mc:Fallback>
                <p:oleObj name="公式" r:id="rId6" imgW="1167893" imgH="215806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5600" y="6026150"/>
                        <a:ext cx="2111375" cy="387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90495" name="Group 31"/>
          <p:cNvGrpSpPr>
            <a:grpSpLocks/>
          </p:cNvGrpSpPr>
          <p:nvPr/>
        </p:nvGrpSpPr>
        <p:grpSpPr bwMode="auto">
          <a:xfrm>
            <a:off x="2381250" y="2381250"/>
            <a:ext cx="76200" cy="2286000"/>
            <a:chOff x="4032" y="1224"/>
            <a:chExt cx="48" cy="1440"/>
          </a:xfrm>
        </p:grpSpPr>
        <p:sp>
          <p:nvSpPr>
            <p:cNvPr id="35857" name="Line 26"/>
            <p:cNvSpPr>
              <a:spLocks noChangeShapeType="1"/>
            </p:cNvSpPr>
            <p:nvPr/>
          </p:nvSpPr>
          <p:spPr bwMode="auto">
            <a:xfrm>
              <a:off x="4056" y="1272"/>
              <a:ext cx="0" cy="1392"/>
            </a:xfrm>
            <a:prstGeom prst="line">
              <a:avLst/>
            </a:prstGeom>
            <a:noFill/>
            <a:ln w="9525">
              <a:solidFill>
                <a:srgbClr val="99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58" name="Oval 27"/>
            <p:cNvSpPr>
              <a:spLocks noChangeArrowheads="1"/>
            </p:cNvSpPr>
            <p:nvPr/>
          </p:nvSpPr>
          <p:spPr bwMode="auto">
            <a:xfrm>
              <a:off x="4032" y="1224"/>
              <a:ext cx="48" cy="48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latin typeface="Times New Roman" pitchFamily="18" charset="0"/>
              </a:endParaRPr>
            </a:p>
          </p:txBody>
        </p:sp>
        <p:sp>
          <p:nvSpPr>
            <p:cNvPr id="35859" name="Oval 28"/>
            <p:cNvSpPr>
              <a:spLocks noChangeArrowheads="1"/>
            </p:cNvSpPr>
            <p:nvPr/>
          </p:nvSpPr>
          <p:spPr bwMode="auto">
            <a:xfrm>
              <a:off x="4032" y="1644"/>
              <a:ext cx="48" cy="48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latin typeface="Times New Roman" pitchFamily="18" charset="0"/>
              </a:endParaRPr>
            </a:p>
          </p:txBody>
        </p:sp>
        <p:sp>
          <p:nvSpPr>
            <p:cNvPr id="35860" name="Oval 29"/>
            <p:cNvSpPr>
              <a:spLocks noChangeArrowheads="1"/>
            </p:cNvSpPr>
            <p:nvPr/>
          </p:nvSpPr>
          <p:spPr bwMode="auto">
            <a:xfrm>
              <a:off x="4032" y="1464"/>
              <a:ext cx="48" cy="48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latin typeface="Times New Roman" pitchFamily="18" charset="0"/>
              </a:endParaRPr>
            </a:p>
          </p:txBody>
        </p:sp>
      </p:grpSp>
      <p:sp>
        <p:nvSpPr>
          <p:cNvPr id="190500" name="Text Box 36"/>
          <p:cNvSpPr txBox="1">
            <a:spLocks noChangeArrowheads="1"/>
          </p:cNvSpPr>
          <p:nvPr/>
        </p:nvSpPr>
        <p:spPr bwMode="auto">
          <a:xfrm>
            <a:off x="5810250" y="2286000"/>
            <a:ext cx="15430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00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液相降温</a:t>
            </a:r>
          </a:p>
        </p:txBody>
      </p:sp>
      <p:sp>
        <p:nvSpPr>
          <p:cNvPr id="190501" name="Line 37"/>
          <p:cNvSpPr>
            <a:spLocks noChangeShapeType="1"/>
          </p:cNvSpPr>
          <p:nvPr/>
        </p:nvSpPr>
        <p:spPr bwMode="auto">
          <a:xfrm flipH="1">
            <a:off x="5562600" y="2819400"/>
            <a:ext cx="361950" cy="2476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0502" name="Text Box 38"/>
          <p:cNvSpPr txBox="1">
            <a:spLocks noChangeArrowheads="1"/>
          </p:cNvSpPr>
          <p:nvPr/>
        </p:nvSpPr>
        <p:spPr bwMode="auto">
          <a:xfrm>
            <a:off x="4400550" y="2971800"/>
            <a:ext cx="17907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00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开始析出</a:t>
            </a:r>
            <a:r>
              <a:rPr kumimoji="1" lang="en-US" altLang="zh-CN" sz="200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S</a:t>
            </a:r>
            <a:r>
              <a:rPr kumimoji="1" lang="en-US" altLang="zh-CN" sz="2000" i="1" baseline="-25000">
                <a:solidFill>
                  <a:srgbClr val="000000"/>
                </a:solidFill>
                <a:latin typeface="Symbol" pitchFamily="18" charset="2"/>
                <a:ea typeface="黑体" pitchFamily="2" charset="-122"/>
              </a:rPr>
              <a:t>a</a:t>
            </a:r>
          </a:p>
        </p:txBody>
      </p:sp>
      <p:sp>
        <p:nvSpPr>
          <p:cNvPr id="190503" name="Line 39"/>
          <p:cNvSpPr>
            <a:spLocks noChangeShapeType="1"/>
          </p:cNvSpPr>
          <p:nvPr/>
        </p:nvSpPr>
        <p:spPr bwMode="auto">
          <a:xfrm flipH="1">
            <a:off x="5905500" y="3048000"/>
            <a:ext cx="381000" cy="5524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0504" name="Line 40"/>
          <p:cNvSpPr>
            <a:spLocks noChangeShapeType="1"/>
          </p:cNvSpPr>
          <p:nvPr/>
        </p:nvSpPr>
        <p:spPr bwMode="auto">
          <a:xfrm flipH="1">
            <a:off x="6438900" y="3067050"/>
            <a:ext cx="304800" cy="8191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0505" name="Text Box 41"/>
          <p:cNvSpPr txBox="1">
            <a:spLocks noChangeArrowheads="1"/>
          </p:cNvSpPr>
          <p:nvPr/>
        </p:nvSpPr>
        <p:spPr bwMode="auto">
          <a:xfrm>
            <a:off x="5924550" y="3790950"/>
            <a:ext cx="13144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00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液相消失</a:t>
            </a:r>
          </a:p>
        </p:txBody>
      </p:sp>
      <p:sp>
        <p:nvSpPr>
          <p:cNvPr id="190506" name="Text Box 42"/>
          <p:cNvSpPr txBox="1">
            <a:spLocks noChangeArrowheads="1"/>
          </p:cNvSpPr>
          <p:nvPr/>
        </p:nvSpPr>
        <p:spPr bwMode="auto">
          <a:xfrm>
            <a:off x="4514850" y="3467100"/>
            <a:ext cx="17907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00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开始析出</a:t>
            </a:r>
            <a:r>
              <a:rPr kumimoji="1" lang="en-US" altLang="zh-CN" sz="200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S</a:t>
            </a:r>
            <a:r>
              <a:rPr kumimoji="1" lang="en-US" altLang="zh-CN" sz="2000" i="1" baseline="-25000">
                <a:solidFill>
                  <a:srgbClr val="000000"/>
                </a:solidFill>
                <a:latin typeface="Symbol" pitchFamily="18" charset="2"/>
                <a:ea typeface="黑体" pitchFamily="2" charset="-122"/>
              </a:rPr>
              <a:t>b</a:t>
            </a:r>
          </a:p>
        </p:txBody>
      </p:sp>
      <p:sp>
        <p:nvSpPr>
          <p:cNvPr id="190507" name="Text Box 43"/>
          <p:cNvSpPr txBox="1">
            <a:spLocks noChangeArrowheads="1"/>
          </p:cNvSpPr>
          <p:nvPr/>
        </p:nvSpPr>
        <p:spPr bwMode="auto">
          <a:xfrm>
            <a:off x="7162800" y="3543300"/>
            <a:ext cx="17145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00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S</a:t>
            </a:r>
            <a:r>
              <a:rPr kumimoji="1" lang="en-US" altLang="zh-CN" sz="2000" i="1" baseline="-25000">
                <a:solidFill>
                  <a:srgbClr val="000000"/>
                </a:solidFill>
                <a:latin typeface="Symbol" pitchFamily="18" charset="2"/>
                <a:ea typeface="黑体" pitchFamily="2" charset="-122"/>
              </a:rPr>
              <a:t>a</a:t>
            </a:r>
            <a:r>
              <a:rPr kumimoji="1" lang="en-US" altLang="zh-CN" sz="2000">
                <a:solidFill>
                  <a:srgbClr val="000000"/>
                </a:solidFill>
                <a:latin typeface="Symbol" pitchFamily="18" charset="2"/>
                <a:ea typeface="黑体" pitchFamily="2" charset="-122"/>
              </a:rPr>
              <a:t>+</a:t>
            </a:r>
            <a:r>
              <a:rPr kumimoji="1" lang="en-US" altLang="zh-CN" sz="200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S</a:t>
            </a:r>
            <a:r>
              <a:rPr kumimoji="1" lang="en-US" altLang="zh-CN" sz="2000" i="1" baseline="-25000">
                <a:solidFill>
                  <a:srgbClr val="000000"/>
                </a:solidFill>
                <a:latin typeface="Symbol" pitchFamily="18" charset="2"/>
                <a:ea typeface="黑体" pitchFamily="2" charset="-122"/>
              </a:rPr>
              <a:t>b</a:t>
            </a:r>
            <a:r>
              <a:rPr kumimoji="1" lang="zh-CN" altLang="en-US" sz="2000">
                <a:solidFill>
                  <a:srgbClr val="000000"/>
                </a:solidFill>
                <a:latin typeface="Symbol" pitchFamily="18" charset="2"/>
                <a:ea typeface="黑体" pitchFamily="2" charset="-122"/>
              </a:rPr>
              <a:t>的</a:t>
            </a:r>
            <a:r>
              <a:rPr kumimoji="1" lang="zh-CN" altLang="en-US" sz="200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降温</a:t>
            </a:r>
          </a:p>
        </p:txBody>
      </p:sp>
      <p:sp>
        <p:nvSpPr>
          <p:cNvPr id="190508" name="Text Box 44"/>
          <p:cNvSpPr txBox="1">
            <a:spLocks noChangeArrowheads="1"/>
          </p:cNvSpPr>
          <p:nvPr/>
        </p:nvSpPr>
        <p:spPr bwMode="auto">
          <a:xfrm>
            <a:off x="6057900" y="2647950"/>
            <a:ext cx="15430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00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不断析出</a:t>
            </a:r>
            <a:r>
              <a:rPr kumimoji="1" lang="en-US" altLang="zh-CN" sz="200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S</a:t>
            </a:r>
            <a:r>
              <a:rPr kumimoji="1" lang="en-US" altLang="zh-CN" sz="2000" i="1" baseline="-25000">
                <a:solidFill>
                  <a:srgbClr val="000000"/>
                </a:solidFill>
                <a:latin typeface="Symbol" pitchFamily="18" charset="2"/>
                <a:ea typeface="黑体" pitchFamily="2" charset="-122"/>
              </a:rPr>
              <a:t>a</a:t>
            </a:r>
          </a:p>
        </p:txBody>
      </p:sp>
      <p:graphicFrame>
        <p:nvGraphicFramePr>
          <p:cNvPr id="190509" name="Object 45"/>
          <p:cNvGraphicFramePr>
            <a:graphicFrameLocks noChangeAspect="1"/>
          </p:cNvGraphicFramePr>
          <p:nvPr/>
        </p:nvGraphicFramePr>
        <p:xfrm>
          <a:off x="6897688" y="2943225"/>
          <a:ext cx="1184275" cy="347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66" name="Equation" r:id="rId8" imgW="825500" imgH="241300" progId="Equation.3">
                  <p:embed/>
                </p:oleObj>
              </mc:Choice>
              <mc:Fallback>
                <p:oleObj name="Equation" r:id="rId8" imgW="825500" imgH="241300" progId="Equation.3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97688" y="2943225"/>
                        <a:ext cx="1184275" cy="347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56" name="Text Box 39"/>
          <p:cNvSpPr txBox="1">
            <a:spLocks noChangeArrowheads="1"/>
          </p:cNvSpPr>
          <p:nvPr/>
        </p:nvSpPr>
        <p:spPr bwMode="auto">
          <a:xfrm>
            <a:off x="515938" y="525463"/>
            <a:ext cx="8318500" cy="138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4.</a:t>
            </a:r>
            <a:r>
              <a:rPr kumimoji="1" lang="zh-CN" altLang="en-US" sz="280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固相完全互溶或部分互溶的系统</a:t>
            </a:r>
            <a:r>
              <a:rPr kumimoji="1" lang="en-US" altLang="zh-CN" sz="2800">
                <a:solidFill>
                  <a:srgbClr val="FF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(binary systems with completely miscible or partially miscible solid phases)</a:t>
            </a:r>
            <a:endParaRPr kumimoji="1" lang="zh-CN" altLang="en-US" sz="2400"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ransition spd="med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90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90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90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90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90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500" grpId="0" autoUpdateAnimBg="0"/>
      <p:bldP spid="190501" grpId="0" animBg="1"/>
      <p:bldP spid="190502" grpId="0" autoUpdateAnimBg="0"/>
      <p:bldP spid="190503" grpId="0" animBg="1"/>
      <p:bldP spid="190504" grpId="0" animBg="1"/>
      <p:bldP spid="190505" grpId="0" autoUpdateAnimBg="0"/>
      <p:bldP spid="190506" grpId="0" autoUpdateAnimBg="0"/>
      <p:bldP spid="190507" grpId="0" autoUpdateAnimBg="0"/>
      <p:bldP spid="190508" grpId="0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7902" name="Group 30"/>
          <p:cNvGrpSpPr>
            <a:grpSpLocks/>
          </p:cNvGrpSpPr>
          <p:nvPr/>
        </p:nvGrpSpPr>
        <p:grpSpPr bwMode="auto">
          <a:xfrm>
            <a:off x="5053013" y="2424113"/>
            <a:ext cx="2776537" cy="2500312"/>
            <a:chOff x="3183" y="1248"/>
            <a:chExt cx="1749" cy="1575"/>
          </a:xfrm>
        </p:grpSpPr>
        <p:graphicFrame>
          <p:nvGraphicFramePr>
            <p:cNvPr id="36878" name="Object 18"/>
            <p:cNvGraphicFramePr>
              <a:graphicFrameLocks noChangeAspect="1"/>
            </p:cNvGraphicFramePr>
            <p:nvPr/>
          </p:nvGraphicFramePr>
          <p:xfrm>
            <a:off x="3498" y="1254"/>
            <a:ext cx="1380" cy="12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881" name="位图图像" r:id="rId3" imgW="2190476" imgH="2038095" progId="Paint.Picture">
                    <p:embed/>
                  </p:oleObj>
                </mc:Choice>
                <mc:Fallback>
                  <p:oleObj name="位图图像" r:id="rId3" imgW="2190476" imgH="2038095" progId="Paint.Picture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98" y="1254"/>
                          <a:ext cx="1380" cy="1284"/>
                        </a:xfrm>
                        <a:prstGeom prst="rect">
                          <a:avLst/>
                        </a:prstGeom>
                        <a:noFill/>
                        <a:ln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879" name="Text Box 28"/>
            <p:cNvSpPr txBox="1">
              <a:spLocks noChangeArrowheads="1"/>
            </p:cNvSpPr>
            <p:nvPr/>
          </p:nvSpPr>
          <p:spPr bwMode="auto">
            <a:xfrm>
              <a:off x="3183" y="1248"/>
              <a:ext cx="308" cy="4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vert="eaVert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i="1">
                  <a:solidFill>
                    <a:srgbClr val="000000"/>
                  </a:solidFill>
                  <a:latin typeface="Times New Roman" pitchFamily="18" charset="0"/>
                </a:rPr>
                <a:t>t</a:t>
              </a:r>
              <a:r>
                <a:rPr lang="en-US" altLang="zh-CN" sz="2000">
                  <a:solidFill>
                    <a:srgbClr val="000000"/>
                  </a:solidFill>
                  <a:latin typeface="Times New Roman" pitchFamily="18" charset="0"/>
                </a:rPr>
                <a:t>/ </a:t>
              </a:r>
              <a:r>
                <a:rPr lang="en-US" altLang="zh-CN" sz="2000" baseline="40000">
                  <a:solidFill>
                    <a:srgbClr val="000000"/>
                  </a:solidFill>
                  <a:latin typeface="Times New Roman" pitchFamily="18" charset="0"/>
                </a:rPr>
                <a:t>o</a:t>
              </a:r>
              <a:r>
                <a:rPr lang="en-US" altLang="zh-CN" sz="2000">
                  <a:solidFill>
                    <a:srgbClr val="000000"/>
                  </a:solidFill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36880" name="Text Box 29"/>
            <p:cNvSpPr txBox="1">
              <a:spLocks noChangeArrowheads="1"/>
            </p:cNvSpPr>
            <p:nvPr/>
          </p:nvSpPr>
          <p:spPr bwMode="auto">
            <a:xfrm>
              <a:off x="4092" y="2532"/>
              <a:ext cx="84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i="1">
                  <a:solidFill>
                    <a:srgbClr val="000000"/>
                  </a:solidFill>
                  <a:latin typeface="Symbol" pitchFamily="18" charset="2"/>
                </a:rPr>
                <a:t>t</a:t>
              </a:r>
              <a:r>
                <a:rPr lang="zh-CN" altLang="en-US" sz="2400">
                  <a:solidFill>
                    <a:srgbClr val="000000"/>
                  </a:solidFill>
                  <a:latin typeface="Times New Roman" pitchFamily="18" charset="0"/>
                </a:rPr>
                <a:t>（时间）</a:t>
              </a:r>
            </a:p>
          </p:txBody>
        </p:sp>
      </p:grpSp>
      <p:pic>
        <p:nvPicPr>
          <p:cNvPr id="36867" name="Picture 11" descr="04-3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625" y="2114550"/>
            <a:ext cx="3600450" cy="3476625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6868" name="Object 12"/>
          <p:cNvGraphicFramePr>
            <a:graphicFrameLocks noChangeAspect="1"/>
          </p:cNvGraphicFramePr>
          <p:nvPr/>
        </p:nvGraphicFramePr>
        <p:xfrm>
          <a:off x="1625600" y="6011863"/>
          <a:ext cx="2111375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82" name="公式" r:id="rId6" imgW="1167893" imgH="215806" progId="Equation.3">
                  <p:embed/>
                </p:oleObj>
              </mc:Choice>
              <mc:Fallback>
                <p:oleObj name="公式" r:id="rId6" imgW="1167893" imgH="215806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5600" y="6011863"/>
                        <a:ext cx="2111375" cy="387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7892" name="Line 20"/>
          <p:cNvSpPr>
            <a:spLocks noChangeShapeType="1"/>
          </p:cNvSpPr>
          <p:nvPr/>
        </p:nvSpPr>
        <p:spPr bwMode="auto">
          <a:xfrm>
            <a:off x="3105150" y="2347913"/>
            <a:ext cx="0" cy="1828800"/>
          </a:xfrm>
          <a:prstGeom prst="line">
            <a:avLst/>
          </a:prstGeom>
          <a:noFill/>
          <a:ln w="9525">
            <a:solidFill>
              <a:srgbClr val="993300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7893" name="Text Box 21"/>
          <p:cNvSpPr txBox="1">
            <a:spLocks noChangeArrowheads="1"/>
          </p:cNvSpPr>
          <p:nvPr/>
        </p:nvSpPr>
        <p:spPr bwMode="auto">
          <a:xfrm>
            <a:off x="5905500" y="2347913"/>
            <a:ext cx="15430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00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液相降温</a:t>
            </a:r>
          </a:p>
        </p:txBody>
      </p:sp>
      <p:sp>
        <p:nvSpPr>
          <p:cNvPr id="207894" name="Line 22"/>
          <p:cNvSpPr>
            <a:spLocks noChangeShapeType="1"/>
          </p:cNvSpPr>
          <p:nvPr/>
        </p:nvSpPr>
        <p:spPr bwMode="auto">
          <a:xfrm flipH="1">
            <a:off x="5715000" y="3071813"/>
            <a:ext cx="361950" cy="2476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7895" name="Text Box 23"/>
          <p:cNvSpPr txBox="1">
            <a:spLocks noChangeArrowheads="1"/>
          </p:cNvSpPr>
          <p:nvPr/>
        </p:nvSpPr>
        <p:spPr bwMode="auto">
          <a:xfrm>
            <a:off x="4419600" y="3281363"/>
            <a:ext cx="19431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00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开始同时析出</a:t>
            </a:r>
            <a:r>
              <a:rPr kumimoji="1" lang="en-US" altLang="zh-CN" sz="200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S</a:t>
            </a:r>
            <a:r>
              <a:rPr kumimoji="1" lang="en-US" altLang="zh-CN" sz="2000" i="1" baseline="-25000">
                <a:solidFill>
                  <a:srgbClr val="000000"/>
                </a:solidFill>
                <a:latin typeface="Symbol" pitchFamily="18" charset="2"/>
                <a:ea typeface="黑体" pitchFamily="2" charset="-122"/>
              </a:rPr>
              <a:t>a</a:t>
            </a:r>
            <a:r>
              <a:rPr kumimoji="1" lang="en-US" altLang="zh-CN" sz="200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+S </a:t>
            </a:r>
            <a:r>
              <a:rPr kumimoji="1" lang="en-US" altLang="zh-CN" sz="2000" i="1" baseline="-25000">
                <a:solidFill>
                  <a:srgbClr val="000000"/>
                </a:solidFill>
                <a:latin typeface="Symbol" pitchFamily="18" charset="2"/>
                <a:ea typeface="黑体" pitchFamily="2" charset="-122"/>
              </a:rPr>
              <a:t>b</a:t>
            </a:r>
            <a:r>
              <a:rPr kumimoji="1" lang="en-US" altLang="zh-CN" sz="200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 </a:t>
            </a:r>
          </a:p>
        </p:txBody>
      </p:sp>
      <p:graphicFrame>
        <p:nvGraphicFramePr>
          <p:cNvPr id="207896" name="Object 24"/>
          <p:cNvGraphicFramePr>
            <a:graphicFrameLocks noChangeAspect="1"/>
          </p:cNvGraphicFramePr>
          <p:nvPr/>
        </p:nvGraphicFramePr>
        <p:xfrm>
          <a:off x="6154738" y="2795588"/>
          <a:ext cx="1184275" cy="347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83" name="Equation" r:id="rId8" imgW="825500" imgH="241300" progId="Equation.3">
                  <p:embed/>
                </p:oleObj>
              </mc:Choice>
              <mc:Fallback>
                <p:oleObj name="Equation" r:id="rId8" imgW="825500" imgH="24130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4738" y="2795588"/>
                        <a:ext cx="1184275" cy="347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7897" name="Line 25"/>
          <p:cNvSpPr>
            <a:spLocks noChangeShapeType="1"/>
          </p:cNvSpPr>
          <p:nvPr/>
        </p:nvSpPr>
        <p:spPr bwMode="auto">
          <a:xfrm flipH="1">
            <a:off x="6362700" y="3109913"/>
            <a:ext cx="304800" cy="8191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7898" name="Text Box 26"/>
          <p:cNvSpPr txBox="1">
            <a:spLocks noChangeArrowheads="1"/>
          </p:cNvSpPr>
          <p:nvPr/>
        </p:nvSpPr>
        <p:spPr bwMode="auto">
          <a:xfrm>
            <a:off x="5810250" y="3852863"/>
            <a:ext cx="13144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00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液相消失</a:t>
            </a:r>
          </a:p>
        </p:txBody>
      </p:sp>
      <p:sp>
        <p:nvSpPr>
          <p:cNvPr id="207899" name="Text Box 27"/>
          <p:cNvSpPr txBox="1">
            <a:spLocks noChangeArrowheads="1"/>
          </p:cNvSpPr>
          <p:nvPr/>
        </p:nvSpPr>
        <p:spPr bwMode="auto">
          <a:xfrm>
            <a:off x="6972300" y="3471863"/>
            <a:ext cx="17145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00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S</a:t>
            </a:r>
            <a:r>
              <a:rPr kumimoji="1" lang="en-US" altLang="zh-CN" sz="2000" i="1" baseline="-25000">
                <a:solidFill>
                  <a:srgbClr val="000000"/>
                </a:solidFill>
                <a:latin typeface="Symbol" pitchFamily="18" charset="2"/>
                <a:ea typeface="黑体" pitchFamily="2" charset="-122"/>
              </a:rPr>
              <a:t>a</a:t>
            </a:r>
            <a:r>
              <a:rPr kumimoji="1" lang="en-US" altLang="zh-CN" sz="2000">
                <a:solidFill>
                  <a:srgbClr val="000000"/>
                </a:solidFill>
                <a:latin typeface="Symbol" pitchFamily="18" charset="2"/>
                <a:ea typeface="黑体" pitchFamily="2" charset="-122"/>
              </a:rPr>
              <a:t>+</a:t>
            </a:r>
            <a:r>
              <a:rPr kumimoji="1" lang="en-US" altLang="zh-CN" sz="200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S</a:t>
            </a:r>
            <a:r>
              <a:rPr kumimoji="1" lang="en-US" altLang="zh-CN" sz="2000" i="1" baseline="-25000">
                <a:solidFill>
                  <a:srgbClr val="000000"/>
                </a:solidFill>
                <a:latin typeface="Symbol" pitchFamily="18" charset="2"/>
                <a:ea typeface="黑体" pitchFamily="2" charset="-122"/>
              </a:rPr>
              <a:t>b</a:t>
            </a:r>
            <a:r>
              <a:rPr kumimoji="1" lang="zh-CN" altLang="en-US" sz="2000">
                <a:solidFill>
                  <a:srgbClr val="000000"/>
                </a:solidFill>
                <a:latin typeface="Symbol" pitchFamily="18" charset="2"/>
                <a:ea typeface="黑体" pitchFamily="2" charset="-122"/>
              </a:rPr>
              <a:t>的</a:t>
            </a:r>
            <a:r>
              <a:rPr kumimoji="1" lang="zh-CN" altLang="en-US" sz="200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降温</a:t>
            </a:r>
          </a:p>
        </p:txBody>
      </p:sp>
      <p:sp>
        <p:nvSpPr>
          <p:cNvPr id="36877" name="Text Box 39"/>
          <p:cNvSpPr txBox="1">
            <a:spLocks noChangeArrowheads="1"/>
          </p:cNvSpPr>
          <p:nvPr/>
        </p:nvSpPr>
        <p:spPr bwMode="auto">
          <a:xfrm>
            <a:off x="515938" y="525463"/>
            <a:ext cx="8318500" cy="138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4.</a:t>
            </a:r>
            <a:r>
              <a:rPr kumimoji="1" lang="zh-CN" altLang="en-US" sz="280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固相完全互溶或部分互溶的系统</a:t>
            </a:r>
            <a:r>
              <a:rPr kumimoji="1" lang="en-US" altLang="zh-CN" sz="2800">
                <a:solidFill>
                  <a:srgbClr val="FF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(binary systems with completely miscible or partially miscible solid phases)</a:t>
            </a:r>
            <a:endParaRPr kumimoji="1" lang="zh-CN" altLang="en-US" sz="2400"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ransition spd="med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07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07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07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07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7892" grpId="0" animBg="1"/>
      <p:bldP spid="207893" grpId="0" autoUpdateAnimBg="0"/>
      <p:bldP spid="207894" grpId="0" animBg="1"/>
      <p:bldP spid="207895" grpId="0" autoUpdateAnimBg="0"/>
      <p:bldP spid="207897" grpId="0" animBg="1"/>
      <p:bldP spid="207898" grpId="0" autoUpdateAnimBg="0"/>
      <p:bldP spid="207899" grpId="0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8916" name="Group 20"/>
          <p:cNvGrpSpPr>
            <a:grpSpLocks/>
          </p:cNvGrpSpPr>
          <p:nvPr/>
        </p:nvGrpSpPr>
        <p:grpSpPr bwMode="auto">
          <a:xfrm>
            <a:off x="4938713" y="2495550"/>
            <a:ext cx="3348037" cy="3224213"/>
            <a:chOff x="3111" y="1284"/>
            <a:chExt cx="2109" cy="2031"/>
          </a:xfrm>
        </p:grpSpPr>
        <p:graphicFrame>
          <p:nvGraphicFramePr>
            <p:cNvPr id="37905" name="Object 6"/>
            <p:cNvGraphicFramePr>
              <a:graphicFrameLocks noChangeAspect="1"/>
            </p:cNvGraphicFramePr>
            <p:nvPr/>
          </p:nvGraphicFramePr>
          <p:xfrm>
            <a:off x="3432" y="1284"/>
            <a:ext cx="1584" cy="15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908" name="位图图像" r:id="rId4" imgW="2514286" imgH="2476190" progId="Paint.Picture">
                    <p:embed/>
                  </p:oleObj>
                </mc:Choice>
                <mc:Fallback>
                  <p:oleObj name="位图图像" r:id="rId4" imgW="2514286" imgH="2476190" progId="Paint.Picture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32" y="1284"/>
                          <a:ext cx="1584" cy="1560"/>
                        </a:xfrm>
                        <a:prstGeom prst="rect">
                          <a:avLst/>
                        </a:prstGeom>
                        <a:noFill/>
                        <a:ln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000000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7906" name="Text Box 18"/>
            <p:cNvSpPr txBox="1">
              <a:spLocks noChangeArrowheads="1"/>
            </p:cNvSpPr>
            <p:nvPr/>
          </p:nvSpPr>
          <p:spPr bwMode="auto">
            <a:xfrm>
              <a:off x="3111" y="1344"/>
              <a:ext cx="308" cy="4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vert="eaVert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i="1">
                  <a:solidFill>
                    <a:srgbClr val="000000"/>
                  </a:solidFill>
                  <a:latin typeface="Times New Roman" pitchFamily="18" charset="0"/>
                </a:rPr>
                <a:t>t</a:t>
              </a:r>
              <a:r>
                <a:rPr lang="en-US" altLang="zh-CN" sz="2000">
                  <a:solidFill>
                    <a:srgbClr val="000000"/>
                  </a:solidFill>
                  <a:latin typeface="Times New Roman" pitchFamily="18" charset="0"/>
                </a:rPr>
                <a:t>/ </a:t>
              </a:r>
              <a:r>
                <a:rPr lang="en-US" altLang="zh-CN" sz="2000" baseline="40000">
                  <a:solidFill>
                    <a:srgbClr val="000000"/>
                  </a:solidFill>
                  <a:latin typeface="Times New Roman" pitchFamily="18" charset="0"/>
                </a:rPr>
                <a:t>o</a:t>
              </a:r>
              <a:r>
                <a:rPr lang="en-US" altLang="zh-CN" sz="2000">
                  <a:solidFill>
                    <a:srgbClr val="000000"/>
                  </a:solidFill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37907" name="Text Box 19"/>
            <p:cNvSpPr txBox="1">
              <a:spLocks noChangeArrowheads="1"/>
            </p:cNvSpPr>
            <p:nvPr/>
          </p:nvSpPr>
          <p:spPr bwMode="auto">
            <a:xfrm>
              <a:off x="4380" y="3024"/>
              <a:ext cx="84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i="1">
                  <a:solidFill>
                    <a:srgbClr val="000000"/>
                  </a:solidFill>
                  <a:latin typeface="Symbol" pitchFamily="18" charset="2"/>
                </a:rPr>
                <a:t>t</a:t>
              </a:r>
              <a:r>
                <a:rPr lang="zh-CN" altLang="en-US" sz="2400">
                  <a:solidFill>
                    <a:srgbClr val="000000"/>
                  </a:solidFill>
                  <a:latin typeface="Times New Roman" pitchFamily="18" charset="0"/>
                </a:rPr>
                <a:t>（时间）</a:t>
              </a:r>
            </a:p>
          </p:txBody>
        </p:sp>
      </p:grpSp>
      <p:graphicFrame>
        <p:nvGraphicFramePr>
          <p:cNvPr id="37891" name="Object 3"/>
          <p:cNvGraphicFramePr>
            <a:graphicFrameLocks noChangeAspect="1"/>
          </p:cNvGraphicFramePr>
          <p:nvPr/>
        </p:nvGraphicFramePr>
        <p:xfrm>
          <a:off x="800100" y="2176463"/>
          <a:ext cx="3916363" cy="3552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09" name="位图图像" r:id="rId6" imgW="3390476" imgH="3076190" progId="Paint.Picture">
                  <p:embed/>
                </p:oleObj>
              </mc:Choice>
              <mc:Fallback>
                <p:oleObj name="位图图像" r:id="rId6" imgW="3390476" imgH="3076190" progId="Paint.Picture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100" y="2176463"/>
                        <a:ext cx="3916363" cy="3552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2" name="Text Box 4"/>
          <p:cNvSpPr txBox="1">
            <a:spLocks noChangeArrowheads="1"/>
          </p:cNvSpPr>
          <p:nvPr/>
        </p:nvSpPr>
        <p:spPr bwMode="auto">
          <a:xfrm>
            <a:off x="1924050" y="5962650"/>
            <a:ext cx="2419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Hg(A)-Cd(B)</a:t>
            </a:r>
          </a:p>
        </p:txBody>
      </p:sp>
      <p:sp>
        <p:nvSpPr>
          <p:cNvPr id="208901" name="Line 5"/>
          <p:cNvSpPr>
            <a:spLocks noChangeShapeType="1"/>
          </p:cNvSpPr>
          <p:nvPr/>
        </p:nvSpPr>
        <p:spPr bwMode="auto">
          <a:xfrm>
            <a:off x="3276600" y="2552700"/>
            <a:ext cx="0" cy="2076450"/>
          </a:xfrm>
          <a:prstGeom prst="line">
            <a:avLst/>
          </a:prstGeom>
          <a:noFill/>
          <a:ln w="9525">
            <a:solidFill>
              <a:srgbClr val="993300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8904" name="Text Box 8"/>
          <p:cNvSpPr txBox="1">
            <a:spLocks noChangeArrowheads="1"/>
          </p:cNvSpPr>
          <p:nvPr/>
        </p:nvSpPr>
        <p:spPr bwMode="auto">
          <a:xfrm>
            <a:off x="5772150" y="2533650"/>
            <a:ext cx="15430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00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液相降温</a:t>
            </a:r>
          </a:p>
        </p:txBody>
      </p:sp>
      <p:sp>
        <p:nvSpPr>
          <p:cNvPr id="208905" name="Line 9"/>
          <p:cNvSpPr>
            <a:spLocks noChangeShapeType="1"/>
          </p:cNvSpPr>
          <p:nvPr/>
        </p:nvSpPr>
        <p:spPr bwMode="auto">
          <a:xfrm flipH="1">
            <a:off x="5467350" y="3124200"/>
            <a:ext cx="381000" cy="5524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8906" name="Text Box 10"/>
          <p:cNvSpPr txBox="1">
            <a:spLocks noChangeArrowheads="1"/>
          </p:cNvSpPr>
          <p:nvPr/>
        </p:nvSpPr>
        <p:spPr bwMode="auto">
          <a:xfrm>
            <a:off x="4667250" y="3600450"/>
            <a:ext cx="17907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00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开始析出</a:t>
            </a:r>
            <a:r>
              <a:rPr kumimoji="1" lang="en-US" altLang="zh-CN" sz="200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S</a:t>
            </a:r>
            <a:r>
              <a:rPr kumimoji="1" lang="en-US" altLang="zh-CN" sz="2000" i="1" baseline="-25000">
                <a:solidFill>
                  <a:srgbClr val="000000"/>
                </a:solidFill>
                <a:latin typeface="Symbol" pitchFamily="18" charset="2"/>
                <a:ea typeface="黑体" pitchFamily="2" charset="-122"/>
              </a:rPr>
              <a:t>b</a:t>
            </a:r>
          </a:p>
        </p:txBody>
      </p:sp>
      <p:sp>
        <p:nvSpPr>
          <p:cNvPr id="208907" name="Text Box 11"/>
          <p:cNvSpPr txBox="1">
            <a:spLocks noChangeArrowheads="1"/>
          </p:cNvSpPr>
          <p:nvPr/>
        </p:nvSpPr>
        <p:spPr bwMode="auto">
          <a:xfrm>
            <a:off x="6172200" y="3181350"/>
            <a:ext cx="15430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00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不断析出</a:t>
            </a:r>
            <a:r>
              <a:rPr kumimoji="1" lang="en-US" altLang="zh-CN" sz="200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S</a:t>
            </a:r>
            <a:r>
              <a:rPr kumimoji="1" lang="en-US" altLang="zh-CN" sz="2000" i="1" baseline="-25000">
                <a:solidFill>
                  <a:srgbClr val="000000"/>
                </a:solidFill>
                <a:latin typeface="Symbol" pitchFamily="18" charset="2"/>
                <a:ea typeface="黑体" pitchFamily="2" charset="-122"/>
              </a:rPr>
              <a:t>b</a:t>
            </a:r>
          </a:p>
        </p:txBody>
      </p:sp>
      <p:sp>
        <p:nvSpPr>
          <p:cNvPr id="208908" name="Line 12"/>
          <p:cNvSpPr>
            <a:spLocks noChangeShapeType="1"/>
          </p:cNvSpPr>
          <p:nvPr/>
        </p:nvSpPr>
        <p:spPr bwMode="auto">
          <a:xfrm flipH="1">
            <a:off x="6457950" y="4038600"/>
            <a:ext cx="381000" cy="5524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8909" name="Text Box 13"/>
          <p:cNvSpPr txBox="1">
            <a:spLocks noChangeArrowheads="1"/>
          </p:cNvSpPr>
          <p:nvPr/>
        </p:nvSpPr>
        <p:spPr bwMode="auto">
          <a:xfrm>
            <a:off x="5219700" y="4572000"/>
            <a:ext cx="17907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00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开始析出</a:t>
            </a:r>
            <a:r>
              <a:rPr kumimoji="1" lang="en-US" altLang="zh-CN" sz="200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S</a:t>
            </a:r>
            <a:r>
              <a:rPr kumimoji="1" lang="en-US" altLang="zh-CN" sz="2000" i="1" baseline="-25000">
                <a:solidFill>
                  <a:srgbClr val="000000"/>
                </a:solidFill>
                <a:latin typeface="Symbol" pitchFamily="18" charset="2"/>
                <a:ea typeface="黑体" pitchFamily="2" charset="-122"/>
              </a:rPr>
              <a:t>a</a:t>
            </a:r>
          </a:p>
        </p:txBody>
      </p:sp>
      <p:graphicFrame>
        <p:nvGraphicFramePr>
          <p:cNvPr id="208910" name="Object 14"/>
          <p:cNvGraphicFramePr>
            <a:graphicFrameLocks noChangeAspect="1"/>
          </p:cNvGraphicFramePr>
          <p:nvPr/>
        </p:nvGraphicFramePr>
        <p:xfrm>
          <a:off x="6840538" y="3705225"/>
          <a:ext cx="1184275" cy="347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10" name="Equation" r:id="rId8" imgW="825500" imgH="241300" progId="Equation.3">
                  <p:embed/>
                </p:oleObj>
              </mc:Choice>
              <mc:Fallback>
                <p:oleObj name="Equation" r:id="rId8" imgW="825500" imgH="2413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0538" y="3705225"/>
                        <a:ext cx="1184275" cy="347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8911" name="Line 15"/>
          <p:cNvSpPr>
            <a:spLocks noChangeShapeType="1"/>
          </p:cNvSpPr>
          <p:nvPr/>
        </p:nvSpPr>
        <p:spPr bwMode="auto">
          <a:xfrm flipH="1">
            <a:off x="7048500" y="4076700"/>
            <a:ext cx="304800" cy="8191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8912" name="Text Box 16"/>
          <p:cNvSpPr txBox="1">
            <a:spLocks noChangeArrowheads="1"/>
          </p:cNvSpPr>
          <p:nvPr/>
        </p:nvSpPr>
        <p:spPr bwMode="auto">
          <a:xfrm>
            <a:off x="6572250" y="4838700"/>
            <a:ext cx="13144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00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液相消失</a:t>
            </a:r>
          </a:p>
        </p:txBody>
      </p:sp>
      <p:sp>
        <p:nvSpPr>
          <p:cNvPr id="208913" name="Text Box 17"/>
          <p:cNvSpPr txBox="1">
            <a:spLocks noChangeArrowheads="1"/>
          </p:cNvSpPr>
          <p:nvPr/>
        </p:nvSpPr>
        <p:spPr bwMode="auto">
          <a:xfrm>
            <a:off x="7505700" y="4019550"/>
            <a:ext cx="1200150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00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S</a:t>
            </a:r>
            <a:r>
              <a:rPr kumimoji="1" lang="en-US" altLang="zh-CN" sz="2000" i="1" baseline="-25000">
                <a:solidFill>
                  <a:srgbClr val="000000"/>
                </a:solidFill>
                <a:latin typeface="Symbol" pitchFamily="18" charset="2"/>
                <a:ea typeface="黑体" pitchFamily="2" charset="-122"/>
              </a:rPr>
              <a:t>a</a:t>
            </a:r>
            <a:r>
              <a:rPr kumimoji="1" lang="en-US" altLang="zh-CN" sz="2000">
                <a:solidFill>
                  <a:srgbClr val="000000"/>
                </a:solidFill>
                <a:latin typeface="Symbol" pitchFamily="18" charset="2"/>
                <a:ea typeface="黑体" pitchFamily="2" charset="-122"/>
              </a:rPr>
              <a:t>+</a:t>
            </a:r>
            <a:r>
              <a:rPr kumimoji="1" lang="en-US" altLang="zh-CN" sz="200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S</a:t>
            </a:r>
            <a:r>
              <a:rPr kumimoji="1" lang="en-US" altLang="zh-CN" sz="2000" i="1" baseline="-25000">
                <a:solidFill>
                  <a:srgbClr val="000000"/>
                </a:solidFill>
                <a:latin typeface="Symbol" pitchFamily="18" charset="2"/>
                <a:ea typeface="黑体" pitchFamily="2" charset="-122"/>
              </a:rPr>
              <a:t>b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000">
                <a:solidFill>
                  <a:srgbClr val="000000"/>
                </a:solidFill>
                <a:latin typeface="Symbol" pitchFamily="18" charset="2"/>
                <a:ea typeface="黑体" pitchFamily="2" charset="-122"/>
              </a:rPr>
              <a:t>   </a:t>
            </a:r>
            <a:r>
              <a:rPr kumimoji="1" lang="zh-CN" altLang="en-US" sz="2000">
                <a:solidFill>
                  <a:srgbClr val="000000"/>
                </a:solidFill>
                <a:latin typeface="Symbol" pitchFamily="18" charset="2"/>
                <a:ea typeface="黑体" pitchFamily="2" charset="-122"/>
              </a:rPr>
              <a:t>的</a:t>
            </a:r>
            <a:r>
              <a:rPr kumimoji="1" lang="zh-CN" altLang="en-US" sz="200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降温</a:t>
            </a:r>
          </a:p>
        </p:txBody>
      </p:sp>
      <p:sp>
        <p:nvSpPr>
          <p:cNvPr id="37904" name="Text Box 39"/>
          <p:cNvSpPr txBox="1">
            <a:spLocks noChangeArrowheads="1"/>
          </p:cNvSpPr>
          <p:nvPr/>
        </p:nvSpPr>
        <p:spPr bwMode="auto">
          <a:xfrm>
            <a:off x="515938" y="525463"/>
            <a:ext cx="8318500" cy="138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4.</a:t>
            </a:r>
            <a:r>
              <a:rPr kumimoji="1" lang="zh-CN" altLang="en-US" sz="280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固相完全互溶或部分互溶的系统</a:t>
            </a:r>
            <a:r>
              <a:rPr kumimoji="1" lang="en-US" altLang="zh-CN" sz="2800">
                <a:solidFill>
                  <a:srgbClr val="FF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(binary systems with completely miscible or partially miscible solid phases)</a:t>
            </a:r>
            <a:endParaRPr kumimoji="1" lang="zh-CN" altLang="en-US" sz="2400"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08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08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8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08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8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8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08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8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8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208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8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8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8901" grpId="0" animBg="1"/>
      <p:bldP spid="208904" grpId="0" autoUpdateAnimBg="0"/>
      <p:bldP spid="208905" grpId="0" animBg="1"/>
      <p:bldP spid="208906" grpId="0" autoUpdateAnimBg="0"/>
      <p:bldP spid="208907" grpId="0" autoUpdateAnimBg="0"/>
      <p:bldP spid="208908" grpId="0" animBg="1"/>
      <p:bldP spid="208909" grpId="0" autoUpdateAnimBg="0"/>
      <p:bldP spid="208911" grpId="0" animBg="1"/>
      <p:bldP spid="208912" grpId="0" autoUpdateAnimBg="0"/>
      <p:bldP spid="208913" grpId="0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2"/>
          <p:cNvSpPr txBox="1">
            <a:spLocks noChangeArrowheads="1"/>
          </p:cNvSpPr>
          <p:nvPr/>
        </p:nvSpPr>
        <p:spPr bwMode="auto">
          <a:xfrm flipH="1">
            <a:off x="512763" y="666750"/>
            <a:ext cx="611187" cy="552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液相完全互溶，固相完全互溶</a:t>
            </a:r>
          </a:p>
        </p:txBody>
      </p:sp>
      <p:pic>
        <p:nvPicPr>
          <p:cNvPr id="38915" name="Picture 3" descr="04-3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525" y="2071688"/>
            <a:ext cx="2928938" cy="2859087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8916" name="Object 8"/>
          <p:cNvGraphicFramePr>
            <a:graphicFrameLocks noChangeAspect="1"/>
          </p:cNvGraphicFramePr>
          <p:nvPr/>
        </p:nvGraphicFramePr>
        <p:xfrm>
          <a:off x="4957763" y="500063"/>
          <a:ext cx="2984500" cy="2811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18" name="位图图像" r:id="rId4" imgW="3304762" imgH="3115110" progId="Paint.Picture">
                  <p:embed/>
                </p:oleObj>
              </mc:Choice>
              <mc:Fallback>
                <p:oleObj name="位图图像" r:id="rId4" imgW="3304762" imgH="3115110" progId="Paint.Picture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7763" y="500063"/>
                        <a:ext cx="2984500" cy="2811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7" name="Object 10"/>
          <p:cNvGraphicFramePr>
            <a:graphicFrameLocks noChangeAspect="1"/>
          </p:cNvGraphicFramePr>
          <p:nvPr/>
        </p:nvGraphicFramePr>
        <p:xfrm>
          <a:off x="5019675" y="3359150"/>
          <a:ext cx="3005138" cy="297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19" name="位图图像" r:id="rId6" imgW="3409524" imgH="3381847" progId="Paint.Picture">
                  <p:embed/>
                </p:oleObj>
              </mc:Choice>
              <mc:Fallback>
                <p:oleObj name="位图图像" r:id="rId6" imgW="3409524" imgH="3381847" progId="Paint.Picture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9675" y="3359150"/>
                        <a:ext cx="3005138" cy="297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2050"/>
          <p:cNvSpPr txBox="1">
            <a:spLocks noChangeArrowheads="1"/>
          </p:cNvSpPr>
          <p:nvPr/>
        </p:nvSpPr>
        <p:spPr bwMode="auto">
          <a:xfrm flipH="1">
            <a:off x="512763" y="666750"/>
            <a:ext cx="611187" cy="552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液相完全互溶，固相部分互溶</a:t>
            </a:r>
          </a:p>
        </p:txBody>
      </p:sp>
      <p:graphicFrame>
        <p:nvGraphicFramePr>
          <p:cNvPr id="39939" name="Object 2051"/>
          <p:cNvGraphicFramePr>
            <a:graphicFrameLocks noChangeAspect="1"/>
          </p:cNvGraphicFramePr>
          <p:nvPr/>
        </p:nvGraphicFramePr>
        <p:xfrm>
          <a:off x="5372100" y="538163"/>
          <a:ext cx="3001963" cy="2724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3" name="位图图像" r:id="rId3" imgW="3390476" imgH="3076190" progId="Paint.Picture">
                  <p:embed/>
                </p:oleObj>
              </mc:Choice>
              <mc:Fallback>
                <p:oleObj name="位图图像" r:id="rId3" imgW="3390476" imgH="3076190" progId="Paint.Picture">
                  <p:embed/>
                  <p:pic>
                    <p:nvPicPr>
                      <p:cNvPr id="0" name="Object 20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72100" y="538163"/>
                        <a:ext cx="3001963" cy="2724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9940" name="Picture 2052" descr="04-3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9275" y="3424238"/>
            <a:ext cx="3067050" cy="2962275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9941" name="Object 2053"/>
          <p:cNvGraphicFramePr>
            <a:graphicFrameLocks noChangeAspect="1"/>
          </p:cNvGraphicFramePr>
          <p:nvPr/>
        </p:nvGraphicFramePr>
        <p:xfrm>
          <a:off x="1924050" y="514350"/>
          <a:ext cx="2914650" cy="287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4" name="位图图像" r:id="rId6" imgW="3123810" imgH="3086531" progId="Paint.Picture">
                  <p:embed/>
                </p:oleObj>
              </mc:Choice>
              <mc:Fallback>
                <p:oleObj name="位图图像" r:id="rId6" imgW="3123810" imgH="3086531" progId="Paint.Picture">
                  <p:embed/>
                  <p:pic>
                    <p:nvPicPr>
                      <p:cNvPr id="0" name="Object 20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4050" y="514350"/>
                        <a:ext cx="2914650" cy="2879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2" name="Object 2054"/>
          <p:cNvGraphicFramePr>
            <a:graphicFrameLocks noChangeAspect="1"/>
          </p:cNvGraphicFramePr>
          <p:nvPr/>
        </p:nvGraphicFramePr>
        <p:xfrm>
          <a:off x="5434013" y="3276600"/>
          <a:ext cx="2924175" cy="312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5" name="位图图像" r:id="rId8" imgW="2924583" imgH="3123810" progId="Paint.Picture">
                  <p:embed/>
                </p:oleObj>
              </mc:Choice>
              <mc:Fallback>
                <p:oleObj name="位图图像" r:id="rId8" imgW="2924583" imgH="3123810" progId="Paint.Picture">
                  <p:embed/>
                  <p:pic>
                    <p:nvPicPr>
                      <p:cNvPr id="0" name="Object 20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4013" y="3276600"/>
                        <a:ext cx="2924175" cy="312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2"/>
          <p:cNvSpPr txBox="1">
            <a:spLocks noChangeArrowheads="1"/>
          </p:cNvSpPr>
          <p:nvPr/>
        </p:nvSpPr>
        <p:spPr bwMode="auto">
          <a:xfrm flipH="1">
            <a:off x="512763" y="666750"/>
            <a:ext cx="611187" cy="552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液相完全互溶，固相完全不互溶</a:t>
            </a:r>
          </a:p>
        </p:txBody>
      </p:sp>
      <p:pic>
        <p:nvPicPr>
          <p:cNvPr id="40963" name="Picture 3" descr="04-24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188" y="419100"/>
            <a:ext cx="2805112" cy="300990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64" name="Picture 4" descr="04-2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4975" y="3371850"/>
            <a:ext cx="3276600" cy="3017838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65" name="Picture 5" descr="04-2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7813" y="3386138"/>
            <a:ext cx="2962275" cy="3044825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0966" name="Object 6"/>
          <p:cNvGraphicFramePr>
            <a:graphicFrameLocks noChangeAspect="1"/>
          </p:cNvGraphicFramePr>
          <p:nvPr/>
        </p:nvGraphicFramePr>
        <p:xfrm>
          <a:off x="5529263" y="447675"/>
          <a:ext cx="2811462" cy="295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7" name="位图图像" r:id="rId6" imgW="2847619" imgH="2991268" progId="Paint.Picture">
                  <p:embed/>
                </p:oleObj>
              </mc:Choice>
              <mc:Fallback>
                <p:oleObj name="位图图像" r:id="rId6" imgW="2847619" imgH="2991268" progId="Paint.Picture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29263" y="447675"/>
                        <a:ext cx="2811462" cy="295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ext Box 2"/>
          <p:cNvSpPr txBox="1">
            <a:spLocks noChangeArrowheads="1"/>
          </p:cNvSpPr>
          <p:nvPr/>
        </p:nvSpPr>
        <p:spPr bwMode="auto">
          <a:xfrm flipH="1">
            <a:off x="512763" y="666750"/>
            <a:ext cx="611187" cy="552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液相部分互溶，固相完全不互溶</a:t>
            </a:r>
          </a:p>
        </p:txBody>
      </p:sp>
      <p:graphicFrame>
        <p:nvGraphicFramePr>
          <p:cNvPr id="41987" name="Object 3"/>
          <p:cNvGraphicFramePr>
            <a:graphicFrameLocks noChangeAspect="1"/>
          </p:cNvGraphicFramePr>
          <p:nvPr/>
        </p:nvGraphicFramePr>
        <p:xfrm>
          <a:off x="2786063" y="1466850"/>
          <a:ext cx="3533775" cy="361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88" name="位图图像" r:id="rId3" imgW="3533333" imgH="3619048" progId="Paint.Picture">
                  <p:embed/>
                </p:oleObj>
              </mc:Choice>
              <mc:Fallback>
                <p:oleObj name="位图图像" r:id="rId3" imgW="3533333" imgH="3619048" progId="Paint.Picture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6063" y="1466850"/>
                        <a:ext cx="3533775" cy="361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46" name="Object 2"/>
          <p:cNvGraphicFramePr>
            <a:graphicFrameLocks noChangeAspect="1"/>
          </p:cNvGraphicFramePr>
          <p:nvPr/>
        </p:nvGraphicFramePr>
        <p:xfrm>
          <a:off x="561975" y="1100138"/>
          <a:ext cx="5127625" cy="4870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4" name="位图图像" r:id="rId3" imgW="3219899" imgH="3057143" progId="Paint.Picture">
                  <p:embed/>
                </p:oleObj>
              </mc:Choice>
              <mc:Fallback>
                <p:oleObj name="位图图像" r:id="rId3" imgW="3219899" imgH="3057143" progId="Paint.Picture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975" y="1100138"/>
                        <a:ext cx="5127625" cy="4870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7" name="Object 4"/>
          <p:cNvGraphicFramePr>
            <a:graphicFrameLocks noChangeAspect="1"/>
          </p:cNvGraphicFramePr>
          <p:nvPr/>
        </p:nvGraphicFramePr>
        <p:xfrm>
          <a:off x="6305550" y="1824038"/>
          <a:ext cx="1935163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5" name="Equation" r:id="rId5" imgW="952087" imgH="203112" progId="Equation.DSMT4">
                  <p:embed/>
                </p:oleObj>
              </mc:Choice>
              <mc:Fallback>
                <p:oleObj name="Equation" r:id="rId5" imgW="952087" imgH="203112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5550" y="1824038"/>
                        <a:ext cx="1935163" cy="41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8" name="Object 11"/>
          <p:cNvGraphicFramePr>
            <a:graphicFrameLocks noChangeAspect="1"/>
          </p:cNvGraphicFramePr>
          <p:nvPr/>
        </p:nvGraphicFramePr>
        <p:xfrm>
          <a:off x="6275388" y="4178300"/>
          <a:ext cx="1936750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6" name="Equation" r:id="rId7" imgW="952087" imgH="203112" progId="Equation.DSMT4">
                  <p:embed/>
                </p:oleObj>
              </mc:Choice>
              <mc:Fallback>
                <p:oleObj name="Equation" r:id="rId7" imgW="952087" imgH="203112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75388" y="4178300"/>
                        <a:ext cx="1936750" cy="41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9" name="Text Box 13"/>
          <p:cNvSpPr txBox="1">
            <a:spLocks noChangeArrowheads="1"/>
          </p:cNvSpPr>
          <p:nvPr/>
        </p:nvSpPr>
        <p:spPr bwMode="auto">
          <a:xfrm>
            <a:off x="1371600" y="5848350"/>
            <a:ext cx="4017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A:</a:t>
            </a:r>
            <a:r>
              <a:rPr kumimoji="1" lang="zh-CN" altLang="en-US" sz="24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邻硝基氯苯 </a:t>
            </a:r>
            <a:r>
              <a:rPr kumimoji="1" lang="en-US" altLang="zh-CN" sz="24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B:</a:t>
            </a:r>
            <a:r>
              <a:rPr kumimoji="1" lang="zh-CN" altLang="en-US" sz="24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对硝基氯苯</a:t>
            </a:r>
            <a:endParaRPr kumimoji="1" lang="zh-CN" alt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cxnSp>
        <p:nvCxnSpPr>
          <p:cNvPr id="6150" name="直接箭头连接符 2"/>
          <p:cNvCxnSpPr>
            <a:cxnSpLocks noChangeShapeType="1"/>
          </p:cNvCxnSpPr>
          <p:nvPr/>
        </p:nvCxnSpPr>
        <p:spPr bwMode="auto">
          <a:xfrm>
            <a:off x="4906963" y="4384675"/>
            <a:ext cx="1306512" cy="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51" name="直接箭头连接符 15"/>
          <p:cNvCxnSpPr>
            <a:cxnSpLocks noChangeShapeType="1"/>
          </p:cNvCxnSpPr>
          <p:nvPr/>
        </p:nvCxnSpPr>
        <p:spPr bwMode="auto">
          <a:xfrm>
            <a:off x="5005388" y="2030413"/>
            <a:ext cx="1208087" cy="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152" name="TextBox 5"/>
          <p:cNvSpPr txBox="1">
            <a:spLocks noChangeArrowheads="1"/>
          </p:cNvSpPr>
          <p:nvPr/>
        </p:nvSpPr>
        <p:spPr bwMode="auto">
          <a:xfrm>
            <a:off x="5853113" y="2393950"/>
            <a:ext cx="3076575" cy="156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latin typeface="黑体" pitchFamily="2" charset="-122"/>
                <a:ea typeface="黑体" pitchFamily="2" charset="-122"/>
              </a:rPr>
              <a:t>平台也是转折，代表有相变，同时平台还说明温度不变，代表自由度为零。</a:t>
            </a:r>
          </a:p>
        </p:txBody>
      </p:sp>
      <p:sp>
        <p:nvSpPr>
          <p:cNvPr id="6153" name="矩形 1"/>
          <p:cNvSpPr>
            <a:spLocks noChangeArrowheads="1"/>
          </p:cNvSpPr>
          <p:nvPr/>
        </p:nvSpPr>
        <p:spPr bwMode="auto">
          <a:xfrm>
            <a:off x="5853113" y="728663"/>
            <a:ext cx="32004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latin typeface="黑体" pitchFamily="2" charset="-122"/>
                <a:ea typeface="黑体" pitchFamily="2" charset="-122"/>
              </a:rPr>
              <a:t>出现转折说明冷却速度突变，代表相变化。</a:t>
            </a:r>
            <a:endParaRPr lang="zh-CN" altLang="en-US" sz="240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Picture 1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863" y="1147763"/>
            <a:ext cx="7612062" cy="41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3011" name="Group 14"/>
          <p:cNvGrpSpPr>
            <a:grpSpLocks/>
          </p:cNvGrpSpPr>
          <p:nvPr/>
        </p:nvGrpSpPr>
        <p:grpSpPr bwMode="auto">
          <a:xfrm>
            <a:off x="2425700" y="5619750"/>
            <a:ext cx="4703763" cy="487363"/>
            <a:chOff x="820" y="3492"/>
            <a:chExt cx="2963" cy="307"/>
          </a:xfrm>
        </p:grpSpPr>
        <p:graphicFrame>
          <p:nvGraphicFramePr>
            <p:cNvPr id="43027" name="Object 12"/>
            <p:cNvGraphicFramePr>
              <a:graphicFrameLocks noChangeAspect="1"/>
            </p:cNvGraphicFramePr>
            <p:nvPr/>
          </p:nvGraphicFramePr>
          <p:xfrm>
            <a:off x="820" y="3520"/>
            <a:ext cx="1075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029" name="公式" r:id="rId4" imgW="825142" imgH="215806" progId="Equation.3">
                    <p:embed/>
                  </p:oleObj>
                </mc:Choice>
                <mc:Fallback>
                  <p:oleObj name="公式" r:id="rId4" imgW="825142" imgH="215806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20" y="3520"/>
                          <a:ext cx="1075" cy="2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3028" name="Text Box 13"/>
            <p:cNvSpPr txBox="1">
              <a:spLocks noChangeArrowheads="1"/>
            </p:cNvSpPr>
            <p:nvPr/>
          </p:nvSpPr>
          <p:spPr bwMode="auto">
            <a:xfrm>
              <a:off x="1930" y="3492"/>
              <a:ext cx="185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2400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</a:rPr>
                <a:t>的二元液固平衡相图</a:t>
              </a:r>
            </a:p>
          </p:txBody>
        </p:sp>
      </p:grpSp>
      <p:sp>
        <p:nvSpPr>
          <p:cNvPr id="191503" name="Text Box 15"/>
          <p:cNvSpPr txBox="1">
            <a:spLocks noChangeArrowheads="1"/>
          </p:cNvSpPr>
          <p:nvPr/>
        </p:nvSpPr>
        <p:spPr bwMode="auto">
          <a:xfrm>
            <a:off x="7867650" y="2533650"/>
            <a:ext cx="819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00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L+S</a:t>
            </a:r>
            <a:r>
              <a:rPr kumimoji="1" lang="en-US" altLang="zh-CN" sz="2000" baseline="-2500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B</a:t>
            </a:r>
          </a:p>
        </p:txBody>
      </p:sp>
      <p:sp>
        <p:nvSpPr>
          <p:cNvPr id="191504" name="Line 16"/>
          <p:cNvSpPr>
            <a:spLocks noChangeShapeType="1"/>
          </p:cNvSpPr>
          <p:nvPr/>
        </p:nvSpPr>
        <p:spPr bwMode="auto">
          <a:xfrm flipH="1" flipV="1">
            <a:off x="8153400" y="2857500"/>
            <a:ext cx="19050" cy="381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1506" name="Text Box 18"/>
          <p:cNvSpPr txBox="1">
            <a:spLocks noChangeArrowheads="1"/>
          </p:cNvSpPr>
          <p:nvPr/>
        </p:nvSpPr>
        <p:spPr bwMode="auto">
          <a:xfrm>
            <a:off x="5454650" y="1720850"/>
            <a:ext cx="819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00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L</a:t>
            </a:r>
            <a:endParaRPr kumimoji="1" lang="en-US" altLang="zh-CN" sz="2000" baseline="-25000">
              <a:solidFill>
                <a:srgbClr val="000000"/>
              </a:solidFill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191507" name="Text Box 19"/>
          <p:cNvSpPr txBox="1">
            <a:spLocks noChangeArrowheads="1"/>
          </p:cNvSpPr>
          <p:nvPr/>
        </p:nvSpPr>
        <p:spPr bwMode="auto">
          <a:xfrm>
            <a:off x="2444750" y="1644650"/>
            <a:ext cx="819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00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L+S</a:t>
            </a:r>
            <a:r>
              <a:rPr kumimoji="1" lang="en-US" altLang="zh-CN" sz="2000" baseline="-2500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A</a:t>
            </a:r>
          </a:p>
        </p:txBody>
      </p:sp>
      <p:sp>
        <p:nvSpPr>
          <p:cNvPr id="191508" name="Text Box 20"/>
          <p:cNvSpPr txBox="1">
            <a:spLocks noChangeArrowheads="1"/>
          </p:cNvSpPr>
          <p:nvPr/>
        </p:nvSpPr>
        <p:spPr bwMode="auto">
          <a:xfrm>
            <a:off x="2546350" y="3194050"/>
            <a:ext cx="116205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000">
                <a:solidFill>
                  <a:srgbClr val="000000"/>
                </a:solidFill>
                <a:latin typeface="Times New Roman" pitchFamily="18" charset="0"/>
              </a:rPr>
              <a:t>S</a:t>
            </a:r>
            <a:r>
              <a:rPr kumimoji="1" lang="en-US" altLang="zh-CN" sz="2000" baseline="-25000">
                <a:solidFill>
                  <a:srgbClr val="000000"/>
                </a:solidFill>
                <a:latin typeface="Times New Roman" pitchFamily="18" charset="0"/>
              </a:rPr>
              <a:t>A</a:t>
            </a:r>
            <a:r>
              <a:rPr kumimoji="1" lang="en-US" altLang="zh-CN" sz="200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+S</a:t>
            </a:r>
            <a:r>
              <a:rPr kumimoji="1" lang="en-US" altLang="zh-CN" sz="2000" baseline="-2500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C</a:t>
            </a:r>
            <a:r>
              <a:rPr kumimoji="1" lang="en-US" altLang="zh-CN" sz="2000" baseline="-5000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1</a:t>
            </a:r>
          </a:p>
        </p:txBody>
      </p:sp>
      <p:sp>
        <p:nvSpPr>
          <p:cNvPr id="191509" name="Line 21"/>
          <p:cNvSpPr>
            <a:spLocks noChangeShapeType="1"/>
          </p:cNvSpPr>
          <p:nvPr/>
        </p:nvSpPr>
        <p:spPr bwMode="auto">
          <a:xfrm flipH="1" flipV="1">
            <a:off x="5759450" y="3225800"/>
            <a:ext cx="19050" cy="9334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1510" name="Text Box 22"/>
          <p:cNvSpPr txBox="1">
            <a:spLocks noChangeArrowheads="1"/>
          </p:cNvSpPr>
          <p:nvPr/>
        </p:nvSpPr>
        <p:spPr bwMode="auto">
          <a:xfrm>
            <a:off x="4216400" y="1492250"/>
            <a:ext cx="876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00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L+S</a:t>
            </a:r>
            <a:r>
              <a:rPr kumimoji="1" lang="en-US" altLang="zh-CN" sz="2000" baseline="-2500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C</a:t>
            </a:r>
            <a:r>
              <a:rPr kumimoji="1" lang="en-US" altLang="zh-CN" sz="2000" baseline="-5000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1</a:t>
            </a:r>
          </a:p>
        </p:txBody>
      </p:sp>
      <p:sp>
        <p:nvSpPr>
          <p:cNvPr id="191511" name="Text Box 23"/>
          <p:cNvSpPr txBox="1">
            <a:spLocks noChangeArrowheads="1"/>
          </p:cNvSpPr>
          <p:nvPr/>
        </p:nvSpPr>
        <p:spPr bwMode="auto">
          <a:xfrm>
            <a:off x="4565650" y="3536950"/>
            <a:ext cx="876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00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L+S</a:t>
            </a:r>
            <a:r>
              <a:rPr kumimoji="1" lang="en-US" altLang="zh-CN" sz="2000" baseline="-2500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C</a:t>
            </a:r>
            <a:r>
              <a:rPr kumimoji="1" lang="en-US" altLang="zh-CN" sz="2000" baseline="-5000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1</a:t>
            </a:r>
          </a:p>
        </p:txBody>
      </p:sp>
      <p:sp>
        <p:nvSpPr>
          <p:cNvPr id="191512" name="Text Box 24"/>
          <p:cNvSpPr txBox="1">
            <a:spLocks noChangeArrowheads="1"/>
          </p:cNvSpPr>
          <p:nvPr/>
        </p:nvSpPr>
        <p:spPr bwMode="auto">
          <a:xfrm>
            <a:off x="5346700" y="2870200"/>
            <a:ext cx="876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00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L+S</a:t>
            </a:r>
            <a:r>
              <a:rPr kumimoji="1" lang="en-US" altLang="zh-CN" sz="2000" baseline="-2500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C</a:t>
            </a:r>
            <a:r>
              <a:rPr kumimoji="1" lang="en-US" altLang="zh-CN" sz="2000" baseline="-5000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2</a:t>
            </a:r>
          </a:p>
        </p:txBody>
      </p:sp>
      <p:sp>
        <p:nvSpPr>
          <p:cNvPr id="191513" name="Text Box 25"/>
          <p:cNvSpPr txBox="1">
            <a:spLocks noChangeArrowheads="1"/>
          </p:cNvSpPr>
          <p:nvPr/>
        </p:nvSpPr>
        <p:spPr bwMode="auto">
          <a:xfrm>
            <a:off x="4427538" y="4019550"/>
            <a:ext cx="128270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000">
                <a:solidFill>
                  <a:srgbClr val="000000"/>
                </a:solidFill>
                <a:latin typeface="Times New Roman" pitchFamily="18" charset="0"/>
              </a:rPr>
              <a:t>S</a:t>
            </a:r>
            <a:r>
              <a:rPr kumimoji="1" lang="en-US" altLang="zh-CN" sz="2000" baseline="-25000">
                <a:solidFill>
                  <a:srgbClr val="000000"/>
                </a:solidFill>
                <a:latin typeface="Times New Roman" pitchFamily="18" charset="0"/>
              </a:rPr>
              <a:t>C</a:t>
            </a:r>
            <a:r>
              <a:rPr kumimoji="1" lang="en-US" altLang="zh-CN" sz="2000" baseline="-5000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kumimoji="1" lang="en-US" altLang="zh-CN" sz="200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+S</a:t>
            </a:r>
            <a:r>
              <a:rPr kumimoji="1" lang="en-US" altLang="zh-CN" sz="2000" baseline="-2500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C</a:t>
            </a:r>
            <a:r>
              <a:rPr kumimoji="1" lang="en-US" altLang="zh-CN" sz="2000" baseline="-5000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2</a:t>
            </a:r>
          </a:p>
        </p:txBody>
      </p:sp>
      <p:sp>
        <p:nvSpPr>
          <p:cNvPr id="191514" name="Text Box 26"/>
          <p:cNvSpPr txBox="1">
            <a:spLocks noChangeArrowheads="1"/>
          </p:cNvSpPr>
          <p:nvPr/>
        </p:nvSpPr>
        <p:spPr bwMode="auto">
          <a:xfrm>
            <a:off x="6140450" y="3702050"/>
            <a:ext cx="116205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000">
                <a:solidFill>
                  <a:srgbClr val="000000"/>
                </a:solidFill>
                <a:latin typeface="Times New Roman" pitchFamily="18" charset="0"/>
              </a:rPr>
              <a:t>S</a:t>
            </a:r>
            <a:r>
              <a:rPr kumimoji="1" lang="en-US" altLang="zh-CN" sz="2000" baseline="-25000">
                <a:solidFill>
                  <a:srgbClr val="000000"/>
                </a:solidFill>
                <a:latin typeface="Times New Roman" pitchFamily="18" charset="0"/>
              </a:rPr>
              <a:t>C</a:t>
            </a:r>
            <a:r>
              <a:rPr kumimoji="1" lang="en-US" altLang="zh-CN" sz="2000" baseline="-5000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kumimoji="1" lang="en-US" altLang="zh-CN" sz="200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+S</a:t>
            </a:r>
            <a:r>
              <a:rPr kumimoji="1" lang="en-US" altLang="zh-CN" sz="2000" baseline="-2500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B</a:t>
            </a:r>
            <a:endParaRPr kumimoji="1" lang="en-US" altLang="zh-CN" sz="2000" baseline="-50000">
              <a:solidFill>
                <a:srgbClr val="000000"/>
              </a:solidFill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191515" name="Line 27"/>
          <p:cNvSpPr>
            <a:spLocks noChangeShapeType="1"/>
          </p:cNvSpPr>
          <p:nvPr/>
        </p:nvSpPr>
        <p:spPr bwMode="auto">
          <a:xfrm flipV="1">
            <a:off x="4387850" y="1835150"/>
            <a:ext cx="190500" cy="4000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1516" name="Line 28"/>
          <p:cNvSpPr>
            <a:spLocks noChangeShapeType="1"/>
          </p:cNvSpPr>
          <p:nvPr/>
        </p:nvSpPr>
        <p:spPr bwMode="auto">
          <a:xfrm flipH="1" flipV="1">
            <a:off x="6692900" y="4083050"/>
            <a:ext cx="19050" cy="3429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1517" name="Text Box 29"/>
          <p:cNvSpPr txBox="1">
            <a:spLocks noChangeArrowheads="1"/>
          </p:cNvSpPr>
          <p:nvPr/>
        </p:nvSpPr>
        <p:spPr bwMode="auto">
          <a:xfrm>
            <a:off x="7226300" y="3473450"/>
            <a:ext cx="819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00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L+S</a:t>
            </a:r>
            <a:r>
              <a:rPr kumimoji="1" lang="en-US" altLang="zh-CN" sz="2000" baseline="-2500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B</a:t>
            </a:r>
          </a:p>
        </p:txBody>
      </p:sp>
      <p:sp>
        <p:nvSpPr>
          <p:cNvPr id="191518" name="Text Box 30"/>
          <p:cNvSpPr txBox="1">
            <a:spLocks noChangeArrowheads="1"/>
          </p:cNvSpPr>
          <p:nvPr/>
        </p:nvSpPr>
        <p:spPr bwMode="auto">
          <a:xfrm>
            <a:off x="6756400" y="2584450"/>
            <a:ext cx="10096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00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L</a:t>
            </a:r>
            <a:r>
              <a:rPr kumimoji="1" lang="en-US" altLang="zh-CN" sz="2000" baseline="-25000">
                <a:solidFill>
                  <a:srgbClr val="000000"/>
                </a:solidFill>
                <a:latin typeface="Symbol" pitchFamily="18" charset="2"/>
                <a:ea typeface="黑体" pitchFamily="2" charset="-122"/>
              </a:rPr>
              <a:t>a</a:t>
            </a:r>
            <a:r>
              <a:rPr kumimoji="1" lang="en-US" altLang="zh-CN" sz="200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+L</a:t>
            </a:r>
            <a:r>
              <a:rPr kumimoji="1" lang="en-US" altLang="zh-CN" sz="2000" baseline="-25000">
                <a:solidFill>
                  <a:srgbClr val="000000"/>
                </a:solidFill>
                <a:latin typeface="Symbol" pitchFamily="18" charset="2"/>
                <a:ea typeface="黑体" pitchFamily="2" charset="-122"/>
              </a:rPr>
              <a:t>b</a:t>
            </a:r>
          </a:p>
        </p:txBody>
      </p:sp>
    </p:spTree>
  </p:cSld>
  <p:clrMapOvr>
    <a:masterClrMapping/>
  </p:clrMapOvr>
  <p:transition spd="med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1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1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1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91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91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91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91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91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91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91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91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91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91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91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91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1503" grpId="0" autoUpdateAnimBg="0"/>
      <p:bldP spid="191504" grpId="0" animBg="1"/>
      <p:bldP spid="191506" grpId="0" autoUpdateAnimBg="0"/>
      <p:bldP spid="191507" grpId="0" autoUpdateAnimBg="0"/>
      <p:bldP spid="191508" grpId="0" autoUpdateAnimBg="0"/>
      <p:bldP spid="191509" grpId="0" animBg="1"/>
      <p:bldP spid="191510" grpId="0" autoUpdateAnimBg="0"/>
      <p:bldP spid="191511" grpId="0" autoUpdateAnimBg="0"/>
      <p:bldP spid="191512" grpId="0" autoUpdateAnimBg="0"/>
      <p:bldP spid="191513" grpId="0" autoUpdateAnimBg="0"/>
      <p:bldP spid="191514" grpId="0" autoUpdateAnimBg="0"/>
      <p:bldP spid="191515" grpId="0" animBg="1"/>
      <p:bldP spid="191516" grpId="0" animBg="1"/>
      <p:bldP spid="191517" grpId="0" autoUpdateAnimBg="0"/>
      <p:bldP spid="191518" grpId="0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034" name="Object 2"/>
          <p:cNvGraphicFramePr>
            <a:graphicFrameLocks noChangeAspect="1"/>
          </p:cNvGraphicFramePr>
          <p:nvPr/>
        </p:nvGraphicFramePr>
        <p:xfrm>
          <a:off x="738188" y="1247775"/>
          <a:ext cx="4467225" cy="3905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59" name="位图图像" r:id="rId3" imgW="4466667" imgH="3905795" progId="Paint.Picture">
                  <p:embed/>
                </p:oleObj>
              </mc:Choice>
              <mc:Fallback>
                <p:oleObj name="位图图像" r:id="rId3" imgW="4466667" imgH="3905795" progId="Paint.Picture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8188" y="1247775"/>
                        <a:ext cx="4467225" cy="3905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5" name="Object 3"/>
          <p:cNvGraphicFramePr>
            <a:graphicFrameLocks noChangeAspect="1"/>
          </p:cNvGraphicFramePr>
          <p:nvPr/>
        </p:nvGraphicFramePr>
        <p:xfrm>
          <a:off x="723900" y="1879600"/>
          <a:ext cx="25876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60" name="Equation" r:id="rId5" imgW="152268" imgH="164957" progId="Equation.3">
                  <p:embed/>
                </p:oleObj>
              </mc:Choice>
              <mc:Fallback>
                <p:oleObj name="Equation" r:id="rId5" imgW="152268" imgH="164957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900" y="1879600"/>
                        <a:ext cx="25876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6" name="Object 4"/>
          <p:cNvGraphicFramePr>
            <a:graphicFrameLocks noChangeAspect="1"/>
          </p:cNvGraphicFramePr>
          <p:nvPr/>
        </p:nvGraphicFramePr>
        <p:xfrm>
          <a:off x="2767013" y="5637213"/>
          <a:ext cx="517525" cy="385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61" name="Equation" r:id="rId7" imgW="304668" imgH="228501" progId="Equation.3">
                  <p:embed/>
                </p:oleObj>
              </mc:Choice>
              <mc:Fallback>
                <p:oleObj name="Equation" r:id="rId7" imgW="304668" imgH="228501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7013" y="5637213"/>
                        <a:ext cx="517525" cy="385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7" name="Object 5"/>
          <p:cNvGraphicFramePr>
            <a:graphicFrameLocks noChangeAspect="1"/>
          </p:cNvGraphicFramePr>
          <p:nvPr/>
        </p:nvGraphicFramePr>
        <p:xfrm>
          <a:off x="809625" y="4891088"/>
          <a:ext cx="582613" cy="773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62" name="Equation" r:id="rId9" imgW="342751" imgH="457002" progId="Equation.3">
                  <p:embed/>
                </p:oleObj>
              </mc:Choice>
              <mc:Fallback>
                <p:oleObj name="Equation" r:id="rId9" imgW="342751" imgH="457002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9625" y="4891088"/>
                        <a:ext cx="582613" cy="773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8" name="Object 6"/>
          <p:cNvGraphicFramePr>
            <a:graphicFrameLocks noChangeAspect="1"/>
          </p:cNvGraphicFramePr>
          <p:nvPr/>
        </p:nvGraphicFramePr>
        <p:xfrm>
          <a:off x="4776788" y="4949825"/>
          <a:ext cx="496887" cy="728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63" name="Equation" r:id="rId11" imgW="291973" imgH="431613" progId="Equation.3">
                  <p:embed/>
                </p:oleObj>
              </mc:Choice>
              <mc:Fallback>
                <p:oleObj name="Equation" r:id="rId11" imgW="291973" imgH="431613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76788" y="4949825"/>
                        <a:ext cx="496887" cy="728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9" name="Object 7"/>
          <p:cNvGraphicFramePr>
            <a:graphicFrameLocks noChangeAspect="1"/>
          </p:cNvGraphicFramePr>
          <p:nvPr/>
        </p:nvGraphicFramePr>
        <p:xfrm>
          <a:off x="2063750" y="4929188"/>
          <a:ext cx="1274763" cy="773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64" name="Equation" r:id="rId13" imgW="749300" imgH="457200" progId="Equation.3">
                  <p:embed/>
                </p:oleObj>
              </mc:Choice>
              <mc:Fallback>
                <p:oleObj name="Equation" r:id="rId13" imgW="749300" imgH="457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3750" y="4929188"/>
                        <a:ext cx="1274763" cy="773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40" name="Object 8"/>
          <p:cNvGraphicFramePr>
            <a:graphicFrameLocks noChangeAspect="1"/>
          </p:cNvGraphicFramePr>
          <p:nvPr/>
        </p:nvGraphicFramePr>
        <p:xfrm>
          <a:off x="3473450" y="4910138"/>
          <a:ext cx="1274763" cy="773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65" name="Equation" r:id="rId15" imgW="749300" imgH="457200" progId="Equation.3">
                  <p:embed/>
                </p:oleObj>
              </mc:Choice>
              <mc:Fallback>
                <p:oleObj name="Equation" r:id="rId15" imgW="749300" imgH="4572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73450" y="4910138"/>
                        <a:ext cx="1274763" cy="773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41" name="Object 9"/>
          <p:cNvGraphicFramePr>
            <a:graphicFrameLocks noChangeAspect="1"/>
          </p:cNvGraphicFramePr>
          <p:nvPr/>
        </p:nvGraphicFramePr>
        <p:xfrm>
          <a:off x="1144588" y="3195638"/>
          <a:ext cx="215900" cy="236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66" name="Equation" r:id="rId17" imgW="126835" imgH="139518" progId="Equation.3">
                  <p:embed/>
                </p:oleObj>
              </mc:Choice>
              <mc:Fallback>
                <p:oleObj name="Equation" r:id="rId17" imgW="126835" imgH="139518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4588" y="3195638"/>
                        <a:ext cx="215900" cy="236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42" name="Object 10"/>
          <p:cNvGraphicFramePr>
            <a:graphicFrameLocks noChangeAspect="1"/>
          </p:cNvGraphicFramePr>
          <p:nvPr/>
        </p:nvGraphicFramePr>
        <p:xfrm>
          <a:off x="1620838" y="3906838"/>
          <a:ext cx="215900" cy="300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67" name="Equation" r:id="rId19" imgW="126725" imgH="177415" progId="Equation.3">
                  <p:embed/>
                </p:oleObj>
              </mc:Choice>
              <mc:Fallback>
                <p:oleObj name="Equation" r:id="rId19" imgW="126725" imgH="177415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0838" y="3906838"/>
                        <a:ext cx="215900" cy="300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43" name="Object 11"/>
          <p:cNvGraphicFramePr>
            <a:graphicFrameLocks noChangeAspect="1"/>
          </p:cNvGraphicFramePr>
          <p:nvPr/>
        </p:nvGraphicFramePr>
        <p:xfrm>
          <a:off x="2146300" y="3576638"/>
          <a:ext cx="193675" cy="236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68" name="Equation" r:id="rId21" imgW="114201" imgH="139579" progId="Equation.3">
                  <p:embed/>
                </p:oleObj>
              </mc:Choice>
              <mc:Fallback>
                <p:oleObj name="Equation" r:id="rId21" imgW="114201" imgH="139579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6300" y="3576638"/>
                        <a:ext cx="193675" cy="236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44" name="Object 12"/>
          <p:cNvGraphicFramePr>
            <a:graphicFrameLocks noChangeAspect="1"/>
          </p:cNvGraphicFramePr>
          <p:nvPr/>
        </p:nvGraphicFramePr>
        <p:xfrm>
          <a:off x="3152775" y="2535238"/>
          <a:ext cx="238125" cy="30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69" name="Equation" r:id="rId23" imgW="139579" imgH="177646" progId="Equation.3">
                  <p:embed/>
                </p:oleObj>
              </mc:Choice>
              <mc:Fallback>
                <p:oleObj name="Equation" r:id="rId23" imgW="139579" imgH="177646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52775" y="2535238"/>
                        <a:ext cx="238125" cy="301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0957" name="Object 13"/>
          <p:cNvGraphicFramePr>
            <a:graphicFrameLocks noChangeAspect="1"/>
          </p:cNvGraphicFramePr>
          <p:nvPr/>
        </p:nvGraphicFramePr>
        <p:xfrm>
          <a:off x="1924050" y="1841500"/>
          <a:ext cx="2921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70" name="Equation" r:id="rId25" imgW="152268" imgH="164957" progId="Equation.3">
                  <p:embed/>
                </p:oleObj>
              </mc:Choice>
              <mc:Fallback>
                <p:oleObj name="Equation" r:id="rId25" imgW="152268" imgH="164957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4050" y="1841500"/>
                        <a:ext cx="2921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0958" name="Object 14"/>
          <p:cNvGraphicFramePr>
            <a:graphicFrameLocks noChangeAspect="1"/>
          </p:cNvGraphicFramePr>
          <p:nvPr/>
        </p:nvGraphicFramePr>
        <p:xfrm>
          <a:off x="3802063" y="1844675"/>
          <a:ext cx="819150" cy="398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71" name="Equation" r:id="rId27" imgW="444114" imgH="215713" progId="Equation.3">
                  <p:embed/>
                </p:oleObj>
              </mc:Choice>
              <mc:Fallback>
                <p:oleObj name="Equation" r:id="rId27" imgW="444114" imgH="215713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02063" y="1844675"/>
                        <a:ext cx="819150" cy="398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0959" name="Object 15"/>
          <p:cNvGraphicFramePr>
            <a:graphicFrameLocks noChangeAspect="1"/>
          </p:cNvGraphicFramePr>
          <p:nvPr/>
        </p:nvGraphicFramePr>
        <p:xfrm>
          <a:off x="2947988" y="3117850"/>
          <a:ext cx="889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72" name="Equation" r:id="rId29" imgW="482391" imgH="241195" progId="Equation.3">
                  <p:embed/>
                </p:oleObj>
              </mc:Choice>
              <mc:Fallback>
                <p:oleObj name="Equation" r:id="rId29" imgW="482391" imgH="241195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7988" y="3117850"/>
                        <a:ext cx="8890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0960" name="Object 16"/>
          <p:cNvGraphicFramePr>
            <a:graphicFrameLocks noChangeAspect="1"/>
          </p:cNvGraphicFramePr>
          <p:nvPr/>
        </p:nvGraphicFramePr>
        <p:xfrm>
          <a:off x="2052638" y="3898900"/>
          <a:ext cx="889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73" name="Equation" r:id="rId31" imgW="482391" imgH="241195" progId="Equation.3">
                  <p:embed/>
                </p:oleObj>
              </mc:Choice>
              <mc:Fallback>
                <p:oleObj name="Equation" r:id="rId31" imgW="482391" imgH="241195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2638" y="3898900"/>
                        <a:ext cx="8890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0961" name="Object 17"/>
          <p:cNvGraphicFramePr>
            <a:graphicFrameLocks noChangeAspect="1"/>
          </p:cNvGraphicFramePr>
          <p:nvPr/>
        </p:nvGraphicFramePr>
        <p:xfrm>
          <a:off x="1117600" y="3646488"/>
          <a:ext cx="471488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74" name="Equation" r:id="rId33" imgW="317225" imgH="431425" progId="Equation.3">
                  <p:embed/>
                </p:oleObj>
              </mc:Choice>
              <mc:Fallback>
                <p:oleObj name="Equation" r:id="rId33" imgW="317225" imgH="431425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7600" y="3646488"/>
                        <a:ext cx="471488" cy="641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0962" name="Object 18"/>
          <p:cNvGraphicFramePr>
            <a:graphicFrameLocks noChangeAspect="1"/>
          </p:cNvGraphicFramePr>
          <p:nvPr/>
        </p:nvGraphicFramePr>
        <p:xfrm>
          <a:off x="1392238" y="4413250"/>
          <a:ext cx="1030287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75" name="Equation" r:id="rId35" imgW="558558" imgH="241195" progId="Equation.3">
                  <p:embed/>
                </p:oleObj>
              </mc:Choice>
              <mc:Fallback>
                <p:oleObj name="Equation" r:id="rId35" imgW="558558" imgH="241195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2238" y="4413250"/>
                        <a:ext cx="1030287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0963" name="Object 19"/>
          <p:cNvGraphicFramePr>
            <a:graphicFrameLocks noChangeAspect="1"/>
          </p:cNvGraphicFramePr>
          <p:nvPr/>
        </p:nvGraphicFramePr>
        <p:xfrm>
          <a:off x="2957513" y="4089400"/>
          <a:ext cx="1100137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76" name="Equation" r:id="rId37" imgW="596900" imgH="241300" progId="Equation.3">
                  <p:embed/>
                </p:oleObj>
              </mc:Choice>
              <mc:Fallback>
                <p:oleObj name="Equation" r:id="rId37" imgW="596900" imgH="2413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7513" y="4089400"/>
                        <a:ext cx="1100137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0964" name="Object 20"/>
          <p:cNvGraphicFramePr>
            <a:graphicFrameLocks noChangeAspect="1"/>
          </p:cNvGraphicFramePr>
          <p:nvPr/>
        </p:nvGraphicFramePr>
        <p:xfrm>
          <a:off x="3994150" y="3651250"/>
          <a:ext cx="935038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77" name="Equation" r:id="rId39" imgW="545863" imgH="241195" progId="Equation.3">
                  <p:embed/>
                </p:oleObj>
              </mc:Choice>
              <mc:Fallback>
                <p:oleObj name="Equation" r:id="rId39" imgW="545863" imgH="241195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4150" y="3651250"/>
                        <a:ext cx="935038" cy="41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0965" name="Line 21"/>
          <p:cNvSpPr>
            <a:spLocks noChangeShapeType="1"/>
          </p:cNvSpPr>
          <p:nvPr/>
        </p:nvSpPr>
        <p:spPr bwMode="auto">
          <a:xfrm>
            <a:off x="3600450" y="1352550"/>
            <a:ext cx="0" cy="2800350"/>
          </a:xfrm>
          <a:prstGeom prst="line">
            <a:avLst/>
          </a:prstGeom>
          <a:noFill/>
          <a:ln w="9525">
            <a:solidFill>
              <a:srgbClr val="993300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10969" name="Object 25"/>
          <p:cNvGraphicFramePr>
            <a:graphicFrameLocks noChangeAspect="1"/>
          </p:cNvGraphicFramePr>
          <p:nvPr/>
        </p:nvGraphicFramePr>
        <p:xfrm>
          <a:off x="5800725" y="1490663"/>
          <a:ext cx="2495550" cy="317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78" name="位图图像" r:id="rId41" imgW="2495238" imgH="2962689" progId="Paint.Picture">
                  <p:embed/>
                </p:oleObj>
              </mc:Choice>
              <mc:Fallback>
                <p:oleObj name="位图图像" r:id="rId41" imgW="2495238" imgH="2962689" progId="Paint.Picture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00725" y="1490663"/>
                        <a:ext cx="2495550" cy="3171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0973" name="Object 29"/>
          <p:cNvGraphicFramePr>
            <a:graphicFrameLocks noChangeAspect="1"/>
          </p:cNvGraphicFramePr>
          <p:nvPr/>
        </p:nvGraphicFramePr>
        <p:xfrm>
          <a:off x="5446713" y="5162550"/>
          <a:ext cx="3206750" cy="138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79" name="Equation" r:id="rId43" imgW="1739900" imgH="749300" progId="Equation.3">
                  <p:embed/>
                </p:oleObj>
              </mc:Choice>
              <mc:Fallback>
                <p:oleObj name="Equation" r:id="rId43" imgW="1739900" imgH="749300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46713" y="5162550"/>
                        <a:ext cx="3206750" cy="1384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0977" name="Text Box 33"/>
          <p:cNvSpPr txBox="1">
            <a:spLocks noChangeArrowheads="1"/>
          </p:cNvSpPr>
          <p:nvPr/>
        </p:nvSpPr>
        <p:spPr bwMode="auto">
          <a:xfrm>
            <a:off x="3314700" y="1143000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000">
                <a:solidFill>
                  <a:srgbClr val="993300"/>
                </a:solidFill>
                <a:latin typeface="Times New Roman" pitchFamily="18" charset="0"/>
                <a:ea typeface="黑体" pitchFamily="2" charset="-122"/>
              </a:rPr>
              <a:t>1</a:t>
            </a:r>
          </a:p>
        </p:txBody>
      </p:sp>
      <p:sp>
        <p:nvSpPr>
          <p:cNvPr id="210981" name="Text Box 37"/>
          <p:cNvSpPr txBox="1">
            <a:spLocks noChangeArrowheads="1"/>
          </p:cNvSpPr>
          <p:nvPr/>
        </p:nvSpPr>
        <p:spPr bwMode="auto">
          <a:xfrm>
            <a:off x="5453063" y="1638300"/>
            <a:ext cx="48895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vert="eaVert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i="1">
                <a:solidFill>
                  <a:srgbClr val="000000"/>
                </a:solidFill>
                <a:latin typeface="Times New Roman" pitchFamily="18" charset="0"/>
              </a:rPr>
              <a:t>t</a:t>
            </a:r>
            <a:r>
              <a:rPr lang="en-US" altLang="zh-CN" sz="2000">
                <a:solidFill>
                  <a:srgbClr val="000000"/>
                </a:solidFill>
                <a:latin typeface="Times New Roman" pitchFamily="18" charset="0"/>
              </a:rPr>
              <a:t>/ </a:t>
            </a:r>
            <a:r>
              <a:rPr lang="en-US" altLang="zh-CN" sz="2000" baseline="40000">
                <a:solidFill>
                  <a:srgbClr val="000000"/>
                </a:solidFill>
                <a:latin typeface="Times New Roman" pitchFamily="18" charset="0"/>
              </a:rPr>
              <a:t>o</a:t>
            </a:r>
            <a:r>
              <a:rPr lang="en-US" altLang="zh-CN" sz="2000">
                <a:solidFill>
                  <a:srgbClr val="000000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210982" name="Text Box 38"/>
          <p:cNvSpPr txBox="1">
            <a:spLocks noChangeArrowheads="1"/>
          </p:cNvSpPr>
          <p:nvPr/>
        </p:nvSpPr>
        <p:spPr bwMode="auto">
          <a:xfrm>
            <a:off x="7315200" y="4838700"/>
            <a:ext cx="13335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i="1">
                <a:solidFill>
                  <a:srgbClr val="000000"/>
                </a:solidFill>
                <a:latin typeface="Symbol" pitchFamily="18" charset="2"/>
              </a:rPr>
              <a:t>t</a:t>
            </a:r>
            <a:r>
              <a:rPr lang="zh-CN" altLang="en-US" sz="2400">
                <a:solidFill>
                  <a:srgbClr val="000000"/>
                </a:solidFill>
                <a:latin typeface="Times New Roman" pitchFamily="18" charset="0"/>
              </a:rPr>
              <a:t>（时间）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0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0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0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0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0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0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0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0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0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210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0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10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10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210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0965" grpId="0" animBg="1"/>
      <p:bldP spid="210977" grpId="0" autoUpdateAnimBg="0"/>
      <p:bldP spid="210981" grpId="0"/>
      <p:bldP spid="210982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058" name="Object 2"/>
          <p:cNvGraphicFramePr>
            <a:graphicFrameLocks noChangeAspect="1"/>
          </p:cNvGraphicFramePr>
          <p:nvPr/>
        </p:nvGraphicFramePr>
        <p:xfrm>
          <a:off x="738188" y="1247775"/>
          <a:ext cx="4467225" cy="3905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83" name="位图图像" r:id="rId3" imgW="4466667" imgH="3905795" progId="Paint.Picture">
                  <p:embed/>
                </p:oleObj>
              </mc:Choice>
              <mc:Fallback>
                <p:oleObj name="位图图像" r:id="rId3" imgW="4466667" imgH="3905795" progId="Paint.Picture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8188" y="1247775"/>
                        <a:ext cx="4467225" cy="3905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59" name="Object 3"/>
          <p:cNvGraphicFramePr>
            <a:graphicFrameLocks noChangeAspect="1"/>
          </p:cNvGraphicFramePr>
          <p:nvPr/>
        </p:nvGraphicFramePr>
        <p:xfrm>
          <a:off x="723900" y="1879600"/>
          <a:ext cx="25876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84" name="Equation" r:id="rId5" imgW="152268" imgH="164957" progId="Equation.3">
                  <p:embed/>
                </p:oleObj>
              </mc:Choice>
              <mc:Fallback>
                <p:oleObj name="Equation" r:id="rId5" imgW="152268" imgH="164957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900" y="1879600"/>
                        <a:ext cx="25876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0" name="Object 4"/>
          <p:cNvGraphicFramePr>
            <a:graphicFrameLocks noChangeAspect="1"/>
          </p:cNvGraphicFramePr>
          <p:nvPr/>
        </p:nvGraphicFramePr>
        <p:xfrm>
          <a:off x="2767013" y="5637213"/>
          <a:ext cx="517525" cy="385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85" name="Equation" r:id="rId7" imgW="304668" imgH="228501" progId="Equation.3">
                  <p:embed/>
                </p:oleObj>
              </mc:Choice>
              <mc:Fallback>
                <p:oleObj name="Equation" r:id="rId7" imgW="304668" imgH="228501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7013" y="5637213"/>
                        <a:ext cx="517525" cy="385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1" name="Object 5"/>
          <p:cNvGraphicFramePr>
            <a:graphicFrameLocks noChangeAspect="1"/>
          </p:cNvGraphicFramePr>
          <p:nvPr/>
        </p:nvGraphicFramePr>
        <p:xfrm>
          <a:off x="809625" y="4891088"/>
          <a:ext cx="582613" cy="773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86" name="Equation" r:id="rId9" imgW="342751" imgH="457002" progId="Equation.3">
                  <p:embed/>
                </p:oleObj>
              </mc:Choice>
              <mc:Fallback>
                <p:oleObj name="Equation" r:id="rId9" imgW="342751" imgH="457002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9625" y="4891088"/>
                        <a:ext cx="582613" cy="773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2" name="Object 6"/>
          <p:cNvGraphicFramePr>
            <a:graphicFrameLocks noChangeAspect="1"/>
          </p:cNvGraphicFramePr>
          <p:nvPr/>
        </p:nvGraphicFramePr>
        <p:xfrm>
          <a:off x="4776788" y="4949825"/>
          <a:ext cx="496887" cy="728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87" name="Equation" r:id="rId11" imgW="291973" imgH="431613" progId="Equation.3">
                  <p:embed/>
                </p:oleObj>
              </mc:Choice>
              <mc:Fallback>
                <p:oleObj name="Equation" r:id="rId11" imgW="291973" imgH="431613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76788" y="4949825"/>
                        <a:ext cx="496887" cy="728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3" name="Object 7"/>
          <p:cNvGraphicFramePr>
            <a:graphicFrameLocks noChangeAspect="1"/>
          </p:cNvGraphicFramePr>
          <p:nvPr/>
        </p:nvGraphicFramePr>
        <p:xfrm>
          <a:off x="2063750" y="4929188"/>
          <a:ext cx="1274763" cy="773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88" name="Equation" r:id="rId13" imgW="749300" imgH="457200" progId="Equation.3">
                  <p:embed/>
                </p:oleObj>
              </mc:Choice>
              <mc:Fallback>
                <p:oleObj name="Equation" r:id="rId13" imgW="749300" imgH="457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3750" y="4929188"/>
                        <a:ext cx="1274763" cy="773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4" name="Object 8"/>
          <p:cNvGraphicFramePr>
            <a:graphicFrameLocks noChangeAspect="1"/>
          </p:cNvGraphicFramePr>
          <p:nvPr/>
        </p:nvGraphicFramePr>
        <p:xfrm>
          <a:off x="3473450" y="4910138"/>
          <a:ext cx="1274763" cy="773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89" name="Equation" r:id="rId15" imgW="749300" imgH="457200" progId="Equation.3">
                  <p:embed/>
                </p:oleObj>
              </mc:Choice>
              <mc:Fallback>
                <p:oleObj name="Equation" r:id="rId15" imgW="749300" imgH="4572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73450" y="4910138"/>
                        <a:ext cx="1274763" cy="773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5" name="Object 9"/>
          <p:cNvGraphicFramePr>
            <a:graphicFrameLocks noChangeAspect="1"/>
          </p:cNvGraphicFramePr>
          <p:nvPr/>
        </p:nvGraphicFramePr>
        <p:xfrm>
          <a:off x="1144588" y="3195638"/>
          <a:ext cx="215900" cy="236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90" name="Equation" r:id="rId17" imgW="126835" imgH="139518" progId="Equation.3">
                  <p:embed/>
                </p:oleObj>
              </mc:Choice>
              <mc:Fallback>
                <p:oleObj name="Equation" r:id="rId17" imgW="126835" imgH="139518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4588" y="3195638"/>
                        <a:ext cx="215900" cy="236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6" name="Object 10"/>
          <p:cNvGraphicFramePr>
            <a:graphicFrameLocks noChangeAspect="1"/>
          </p:cNvGraphicFramePr>
          <p:nvPr/>
        </p:nvGraphicFramePr>
        <p:xfrm>
          <a:off x="1620838" y="3906838"/>
          <a:ext cx="215900" cy="300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91" name="Equation" r:id="rId19" imgW="126725" imgH="177415" progId="Equation.3">
                  <p:embed/>
                </p:oleObj>
              </mc:Choice>
              <mc:Fallback>
                <p:oleObj name="Equation" r:id="rId19" imgW="126725" imgH="177415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0838" y="3906838"/>
                        <a:ext cx="215900" cy="300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7" name="Object 11"/>
          <p:cNvGraphicFramePr>
            <a:graphicFrameLocks noChangeAspect="1"/>
          </p:cNvGraphicFramePr>
          <p:nvPr/>
        </p:nvGraphicFramePr>
        <p:xfrm>
          <a:off x="2146300" y="3576638"/>
          <a:ext cx="193675" cy="236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92" name="Equation" r:id="rId21" imgW="114201" imgH="139579" progId="Equation.3">
                  <p:embed/>
                </p:oleObj>
              </mc:Choice>
              <mc:Fallback>
                <p:oleObj name="Equation" r:id="rId21" imgW="114201" imgH="139579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6300" y="3576638"/>
                        <a:ext cx="193675" cy="236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8" name="Object 12"/>
          <p:cNvGraphicFramePr>
            <a:graphicFrameLocks noChangeAspect="1"/>
          </p:cNvGraphicFramePr>
          <p:nvPr/>
        </p:nvGraphicFramePr>
        <p:xfrm>
          <a:off x="3152775" y="2535238"/>
          <a:ext cx="238125" cy="30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93" name="Equation" r:id="rId23" imgW="139579" imgH="177646" progId="Equation.3">
                  <p:embed/>
                </p:oleObj>
              </mc:Choice>
              <mc:Fallback>
                <p:oleObj name="Equation" r:id="rId23" imgW="139579" imgH="177646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52775" y="2535238"/>
                        <a:ext cx="238125" cy="301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9" name="Object 13"/>
          <p:cNvGraphicFramePr>
            <a:graphicFrameLocks noChangeAspect="1"/>
          </p:cNvGraphicFramePr>
          <p:nvPr/>
        </p:nvGraphicFramePr>
        <p:xfrm>
          <a:off x="1924050" y="1841500"/>
          <a:ext cx="2921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94" name="Equation" r:id="rId25" imgW="152268" imgH="164957" progId="Equation.3">
                  <p:embed/>
                </p:oleObj>
              </mc:Choice>
              <mc:Fallback>
                <p:oleObj name="Equation" r:id="rId25" imgW="152268" imgH="164957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4050" y="1841500"/>
                        <a:ext cx="2921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70" name="Object 14"/>
          <p:cNvGraphicFramePr>
            <a:graphicFrameLocks noChangeAspect="1"/>
          </p:cNvGraphicFramePr>
          <p:nvPr/>
        </p:nvGraphicFramePr>
        <p:xfrm>
          <a:off x="3802063" y="1844675"/>
          <a:ext cx="819150" cy="398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95" name="Equation" r:id="rId27" imgW="444114" imgH="215713" progId="Equation.3">
                  <p:embed/>
                </p:oleObj>
              </mc:Choice>
              <mc:Fallback>
                <p:oleObj name="Equation" r:id="rId27" imgW="444114" imgH="215713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02063" y="1844675"/>
                        <a:ext cx="819150" cy="398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71" name="Object 15"/>
          <p:cNvGraphicFramePr>
            <a:graphicFrameLocks noChangeAspect="1"/>
          </p:cNvGraphicFramePr>
          <p:nvPr/>
        </p:nvGraphicFramePr>
        <p:xfrm>
          <a:off x="2947988" y="3117850"/>
          <a:ext cx="889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96" name="Equation" r:id="rId29" imgW="482391" imgH="241195" progId="Equation.3">
                  <p:embed/>
                </p:oleObj>
              </mc:Choice>
              <mc:Fallback>
                <p:oleObj name="Equation" r:id="rId29" imgW="482391" imgH="241195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7988" y="3117850"/>
                        <a:ext cx="8890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72" name="Object 16"/>
          <p:cNvGraphicFramePr>
            <a:graphicFrameLocks noChangeAspect="1"/>
          </p:cNvGraphicFramePr>
          <p:nvPr/>
        </p:nvGraphicFramePr>
        <p:xfrm>
          <a:off x="2052638" y="3898900"/>
          <a:ext cx="889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97" name="Equation" r:id="rId31" imgW="482391" imgH="241195" progId="Equation.3">
                  <p:embed/>
                </p:oleObj>
              </mc:Choice>
              <mc:Fallback>
                <p:oleObj name="Equation" r:id="rId31" imgW="482391" imgH="241195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2638" y="3898900"/>
                        <a:ext cx="8890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73" name="Object 17"/>
          <p:cNvGraphicFramePr>
            <a:graphicFrameLocks noChangeAspect="1"/>
          </p:cNvGraphicFramePr>
          <p:nvPr/>
        </p:nvGraphicFramePr>
        <p:xfrm>
          <a:off x="1117600" y="3646488"/>
          <a:ext cx="471488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98" name="Equation" r:id="rId33" imgW="317225" imgH="431425" progId="Equation.3">
                  <p:embed/>
                </p:oleObj>
              </mc:Choice>
              <mc:Fallback>
                <p:oleObj name="Equation" r:id="rId33" imgW="317225" imgH="431425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7600" y="3646488"/>
                        <a:ext cx="471488" cy="641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74" name="Object 18"/>
          <p:cNvGraphicFramePr>
            <a:graphicFrameLocks noChangeAspect="1"/>
          </p:cNvGraphicFramePr>
          <p:nvPr/>
        </p:nvGraphicFramePr>
        <p:xfrm>
          <a:off x="1392238" y="4413250"/>
          <a:ext cx="1030287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99" name="Equation" r:id="rId35" imgW="558558" imgH="241195" progId="Equation.3">
                  <p:embed/>
                </p:oleObj>
              </mc:Choice>
              <mc:Fallback>
                <p:oleObj name="Equation" r:id="rId35" imgW="558558" imgH="241195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2238" y="4413250"/>
                        <a:ext cx="1030287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75" name="Object 19"/>
          <p:cNvGraphicFramePr>
            <a:graphicFrameLocks noChangeAspect="1"/>
          </p:cNvGraphicFramePr>
          <p:nvPr/>
        </p:nvGraphicFramePr>
        <p:xfrm>
          <a:off x="2957513" y="4089400"/>
          <a:ext cx="1100137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00" name="Equation" r:id="rId37" imgW="596900" imgH="241300" progId="Equation.3">
                  <p:embed/>
                </p:oleObj>
              </mc:Choice>
              <mc:Fallback>
                <p:oleObj name="Equation" r:id="rId37" imgW="596900" imgH="2413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7513" y="4089400"/>
                        <a:ext cx="1100137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76" name="Object 20"/>
          <p:cNvGraphicFramePr>
            <a:graphicFrameLocks noChangeAspect="1"/>
          </p:cNvGraphicFramePr>
          <p:nvPr/>
        </p:nvGraphicFramePr>
        <p:xfrm>
          <a:off x="3994150" y="3651250"/>
          <a:ext cx="935038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01" name="Equation" r:id="rId39" imgW="545863" imgH="241195" progId="Equation.3">
                  <p:embed/>
                </p:oleObj>
              </mc:Choice>
              <mc:Fallback>
                <p:oleObj name="Equation" r:id="rId39" imgW="545863" imgH="241195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4150" y="3651250"/>
                        <a:ext cx="935038" cy="41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0966" name="Line 22"/>
          <p:cNvSpPr>
            <a:spLocks noChangeShapeType="1"/>
          </p:cNvSpPr>
          <p:nvPr/>
        </p:nvSpPr>
        <p:spPr bwMode="auto">
          <a:xfrm>
            <a:off x="2971800" y="2038350"/>
            <a:ext cx="0" cy="2571750"/>
          </a:xfrm>
          <a:prstGeom prst="line">
            <a:avLst/>
          </a:prstGeom>
          <a:noFill/>
          <a:ln w="9525">
            <a:solidFill>
              <a:srgbClr val="993300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10970" name="Object 26"/>
          <p:cNvGraphicFramePr>
            <a:graphicFrameLocks noChangeAspect="1"/>
          </p:cNvGraphicFramePr>
          <p:nvPr/>
        </p:nvGraphicFramePr>
        <p:xfrm>
          <a:off x="6099175" y="1952625"/>
          <a:ext cx="1990725" cy="278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02" name="位图图像" r:id="rId41" imgW="1991003" imgH="2781688" progId="Paint.Picture">
                  <p:embed/>
                </p:oleObj>
              </mc:Choice>
              <mc:Fallback>
                <p:oleObj name="位图图像" r:id="rId41" imgW="1991003" imgH="2781688" progId="Paint.Picture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9175" y="1952625"/>
                        <a:ext cx="1990725" cy="278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0974" name="Object 30"/>
          <p:cNvGraphicFramePr>
            <a:graphicFrameLocks noChangeAspect="1"/>
          </p:cNvGraphicFramePr>
          <p:nvPr/>
        </p:nvGraphicFramePr>
        <p:xfrm>
          <a:off x="5541963" y="5410200"/>
          <a:ext cx="3370262" cy="938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03" name="Equation" r:id="rId43" imgW="1828800" imgH="508000" progId="Equation.3">
                  <p:embed/>
                </p:oleObj>
              </mc:Choice>
              <mc:Fallback>
                <p:oleObj name="Equation" r:id="rId43" imgW="1828800" imgH="508000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41963" y="5410200"/>
                        <a:ext cx="3370262" cy="938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0978" name="Text Box 34"/>
          <p:cNvSpPr txBox="1">
            <a:spLocks noChangeArrowheads="1"/>
          </p:cNvSpPr>
          <p:nvPr/>
        </p:nvSpPr>
        <p:spPr bwMode="auto">
          <a:xfrm>
            <a:off x="2686050" y="1752600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000">
                <a:solidFill>
                  <a:srgbClr val="993300"/>
                </a:solidFill>
                <a:latin typeface="Times New Roman" pitchFamily="18" charset="0"/>
                <a:ea typeface="黑体" pitchFamily="2" charset="-122"/>
              </a:rPr>
              <a:t>2</a:t>
            </a:r>
          </a:p>
        </p:txBody>
      </p:sp>
      <p:sp>
        <p:nvSpPr>
          <p:cNvPr id="45081" name="Text Box 37"/>
          <p:cNvSpPr txBox="1">
            <a:spLocks noChangeArrowheads="1"/>
          </p:cNvSpPr>
          <p:nvPr/>
        </p:nvSpPr>
        <p:spPr bwMode="auto">
          <a:xfrm>
            <a:off x="5453063" y="1638300"/>
            <a:ext cx="48895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vert="eaVert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i="1">
                <a:solidFill>
                  <a:srgbClr val="000000"/>
                </a:solidFill>
                <a:latin typeface="Times New Roman" pitchFamily="18" charset="0"/>
              </a:rPr>
              <a:t>t</a:t>
            </a:r>
            <a:r>
              <a:rPr lang="en-US" altLang="zh-CN" sz="2000">
                <a:solidFill>
                  <a:srgbClr val="000000"/>
                </a:solidFill>
                <a:latin typeface="Times New Roman" pitchFamily="18" charset="0"/>
              </a:rPr>
              <a:t>/ </a:t>
            </a:r>
            <a:r>
              <a:rPr lang="en-US" altLang="zh-CN" sz="2000" baseline="40000">
                <a:solidFill>
                  <a:srgbClr val="000000"/>
                </a:solidFill>
                <a:latin typeface="Times New Roman" pitchFamily="18" charset="0"/>
              </a:rPr>
              <a:t>o</a:t>
            </a:r>
            <a:r>
              <a:rPr lang="en-US" altLang="zh-CN" sz="2000">
                <a:solidFill>
                  <a:srgbClr val="000000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45082" name="Text Box 38"/>
          <p:cNvSpPr txBox="1">
            <a:spLocks noChangeArrowheads="1"/>
          </p:cNvSpPr>
          <p:nvPr/>
        </p:nvSpPr>
        <p:spPr bwMode="auto">
          <a:xfrm>
            <a:off x="7315200" y="4838700"/>
            <a:ext cx="13335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i="1">
                <a:solidFill>
                  <a:srgbClr val="000000"/>
                </a:solidFill>
                <a:latin typeface="Symbol" pitchFamily="18" charset="2"/>
              </a:rPr>
              <a:t>t</a:t>
            </a:r>
            <a:r>
              <a:rPr lang="zh-CN" altLang="en-US" sz="2400">
                <a:solidFill>
                  <a:srgbClr val="000000"/>
                </a:solidFill>
                <a:latin typeface="Times New Roman" pitchFamily="18" charset="0"/>
              </a:rPr>
              <a:t>（时间）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0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10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10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1000"/>
                                        <p:tgtEl>
                                          <p:spTgt spid="210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0966" grpId="0" animBg="1"/>
      <p:bldP spid="210978" grpId="0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082" name="Object 2"/>
          <p:cNvGraphicFramePr>
            <a:graphicFrameLocks noChangeAspect="1"/>
          </p:cNvGraphicFramePr>
          <p:nvPr/>
        </p:nvGraphicFramePr>
        <p:xfrm>
          <a:off x="738188" y="1247775"/>
          <a:ext cx="4467225" cy="3905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07" name="位图图像" r:id="rId3" imgW="4466667" imgH="3905795" progId="Paint.Picture">
                  <p:embed/>
                </p:oleObj>
              </mc:Choice>
              <mc:Fallback>
                <p:oleObj name="位图图像" r:id="rId3" imgW="4466667" imgH="3905795" progId="Paint.Picture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8188" y="1247775"/>
                        <a:ext cx="4467225" cy="3905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3" name="Object 3"/>
          <p:cNvGraphicFramePr>
            <a:graphicFrameLocks noChangeAspect="1"/>
          </p:cNvGraphicFramePr>
          <p:nvPr/>
        </p:nvGraphicFramePr>
        <p:xfrm>
          <a:off x="723900" y="1879600"/>
          <a:ext cx="25876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08" name="Equation" r:id="rId5" imgW="152268" imgH="164957" progId="Equation.3">
                  <p:embed/>
                </p:oleObj>
              </mc:Choice>
              <mc:Fallback>
                <p:oleObj name="Equation" r:id="rId5" imgW="152268" imgH="164957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900" y="1879600"/>
                        <a:ext cx="25876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4" name="Object 4"/>
          <p:cNvGraphicFramePr>
            <a:graphicFrameLocks noChangeAspect="1"/>
          </p:cNvGraphicFramePr>
          <p:nvPr/>
        </p:nvGraphicFramePr>
        <p:xfrm>
          <a:off x="2767013" y="5637213"/>
          <a:ext cx="517525" cy="385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09" name="Equation" r:id="rId7" imgW="304668" imgH="228501" progId="Equation.3">
                  <p:embed/>
                </p:oleObj>
              </mc:Choice>
              <mc:Fallback>
                <p:oleObj name="Equation" r:id="rId7" imgW="304668" imgH="228501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7013" y="5637213"/>
                        <a:ext cx="517525" cy="385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5" name="Object 5"/>
          <p:cNvGraphicFramePr>
            <a:graphicFrameLocks noChangeAspect="1"/>
          </p:cNvGraphicFramePr>
          <p:nvPr/>
        </p:nvGraphicFramePr>
        <p:xfrm>
          <a:off x="809625" y="4891088"/>
          <a:ext cx="582613" cy="773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10" name="Equation" r:id="rId9" imgW="342751" imgH="457002" progId="Equation.3">
                  <p:embed/>
                </p:oleObj>
              </mc:Choice>
              <mc:Fallback>
                <p:oleObj name="Equation" r:id="rId9" imgW="342751" imgH="457002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9625" y="4891088"/>
                        <a:ext cx="582613" cy="773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6" name="Object 6"/>
          <p:cNvGraphicFramePr>
            <a:graphicFrameLocks noChangeAspect="1"/>
          </p:cNvGraphicFramePr>
          <p:nvPr/>
        </p:nvGraphicFramePr>
        <p:xfrm>
          <a:off x="4776788" y="4949825"/>
          <a:ext cx="496887" cy="728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11" name="Equation" r:id="rId11" imgW="291973" imgH="431613" progId="Equation.3">
                  <p:embed/>
                </p:oleObj>
              </mc:Choice>
              <mc:Fallback>
                <p:oleObj name="Equation" r:id="rId11" imgW="291973" imgH="431613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76788" y="4949825"/>
                        <a:ext cx="496887" cy="728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7" name="Object 7"/>
          <p:cNvGraphicFramePr>
            <a:graphicFrameLocks noChangeAspect="1"/>
          </p:cNvGraphicFramePr>
          <p:nvPr/>
        </p:nvGraphicFramePr>
        <p:xfrm>
          <a:off x="2063750" y="4929188"/>
          <a:ext cx="1274763" cy="773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12" name="Equation" r:id="rId13" imgW="749300" imgH="457200" progId="Equation.3">
                  <p:embed/>
                </p:oleObj>
              </mc:Choice>
              <mc:Fallback>
                <p:oleObj name="Equation" r:id="rId13" imgW="749300" imgH="457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3750" y="4929188"/>
                        <a:ext cx="1274763" cy="773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8" name="Object 8"/>
          <p:cNvGraphicFramePr>
            <a:graphicFrameLocks noChangeAspect="1"/>
          </p:cNvGraphicFramePr>
          <p:nvPr/>
        </p:nvGraphicFramePr>
        <p:xfrm>
          <a:off x="3473450" y="4910138"/>
          <a:ext cx="1274763" cy="773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13" name="Equation" r:id="rId15" imgW="749300" imgH="457200" progId="Equation.3">
                  <p:embed/>
                </p:oleObj>
              </mc:Choice>
              <mc:Fallback>
                <p:oleObj name="Equation" r:id="rId15" imgW="749300" imgH="4572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73450" y="4910138"/>
                        <a:ext cx="1274763" cy="773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9" name="Object 9"/>
          <p:cNvGraphicFramePr>
            <a:graphicFrameLocks noChangeAspect="1"/>
          </p:cNvGraphicFramePr>
          <p:nvPr/>
        </p:nvGraphicFramePr>
        <p:xfrm>
          <a:off x="1144588" y="3195638"/>
          <a:ext cx="215900" cy="236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14" name="Equation" r:id="rId17" imgW="126835" imgH="139518" progId="Equation.3">
                  <p:embed/>
                </p:oleObj>
              </mc:Choice>
              <mc:Fallback>
                <p:oleObj name="Equation" r:id="rId17" imgW="126835" imgH="139518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4588" y="3195638"/>
                        <a:ext cx="215900" cy="236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90" name="Object 10"/>
          <p:cNvGraphicFramePr>
            <a:graphicFrameLocks noChangeAspect="1"/>
          </p:cNvGraphicFramePr>
          <p:nvPr/>
        </p:nvGraphicFramePr>
        <p:xfrm>
          <a:off x="1620838" y="3906838"/>
          <a:ext cx="215900" cy="300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15" name="Equation" r:id="rId19" imgW="126725" imgH="177415" progId="Equation.3">
                  <p:embed/>
                </p:oleObj>
              </mc:Choice>
              <mc:Fallback>
                <p:oleObj name="Equation" r:id="rId19" imgW="126725" imgH="177415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0838" y="3906838"/>
                        <a:ext cx="215900" cy="300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91" name="Object 11"/>
          <p:cNvGraphicFramePr>
            <a:graphicFrameLocks noChangeAspect="1"/>
          </p:cNvGraphicFramePr>
          <p:nvPr/>
        </p:nvGraphicFramePr>
        <p:xfrm>
          <a:off x="2146300" y="3576638"/>
          <a:ext cx="193675" cy="236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16" name="Equation" r:id="rId21" imgW="114201" imgH="139579" progId="Equation.3">
                  <p:embed/>
                </p:oleObj>
              </mc:Choice>
              <mc:Fallback>
                <p:oleObj name="Equation" r:id="rId21" imgW="114201" imgH="139579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6300" y="3576638"/>
                        <a:ext cx="193675" cy="236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92" name="Object 12"/>
          <p:cNvGraphicFramePr>
            <a:graphicFrameLocks noChangeAspect="1"/>
          </p:cNvGraphicFramePr>
          <p:nvPr/>
        </p:nvGraphicFramePr>
        <p:xfrm>
          <a:off x="3152775" y="2535238"/>
          <a:ext cx="238125" cy="30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17" name="Equation" r:id="rId23" imgW="139579" imgH="177646" progId="Equation.3">
                  <p:embed/>
                </p:oleObj>
              </mc:Choice>
              <mc:Fallback>
                <p:oleObj name="Equation" r:id="rId23" imgW="139579" imgH="177646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52775" y="2535238"/>
                        <a:ext cx="238125" cy="301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93" name="Object 13"/>
          <p:cNvGraphicFramePr>
            <a:graphicFrameLocks noChangeAspect="1"/>
          </p:cNvGraphicFramePr>
          <p:nvPr/>
        </p:nvGraphicFramePr>
        <p:xfrm>
          <a:off x="1924050" y="1841500"/>
          <a:ext cx="2921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18" name="Equation" r:id="rId25" imgW="152268" imgH="164957" progId="Equation.3">
                  <p:embed/>
                </p:oleObj>
              </mc:Choice>
              <mc:Fallback>
                <p:oleObj name="Equation" r:id="rId25" imgW="152268" imgH="164957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4050" y="1841500"/>
                        <a:ext cx="2921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94" name="Object 14"/>
          <p:cNvGraphicFramePr>
            <a:graphicFrameLocks noChangeAspect="1"/>
          </p:cNvGraphicFramePr>
          <p:nvPr/>
        </p:nvGraphicFramePr>
        <p:xfrm>
          <a:off x="3802063" y="1844675"/>
          <a:ext cx="819150" cy="398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19" name="Equation" r:id="rId27" imgW="444114" imgH="215713" progId="Equation.3">
                  <p:embed/>
                </p:oleObj>
              </mc:Choice>
              <mc:Fallback>
                <p:oleObj name="Equation" r:id="rId27" imgW="444114" imgH="215713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02063" y="1844675"/>
                        <a:ext cx="819150" cy="398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95" name="Object 15"/>
          <p:cNvGraphicFramePr>
            <a:graphicFrameLocks noChangeAspect="1"/>
          </p:cNvGraphicFramePr>
          <p:nvPr/>
        </p:nvGraphicFramePr>
        <p:xfrm>
          <a:off x="2947988" y="3117850"/>
          <a:ext cx="889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20" name="Equation" r:id="rId29" imgW="482391" imgH="241195" progId="Equation.3">
                  <p:embed/>
                </p:oleObj>
              </mc:Choice>
              <mc:Fallback>
                <p:oleObj name="Equation" r:id="rId29" imgW="482391" imgH="241195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7988" y="3117850"/>
                        <a:ext cx="8890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96" name="Object 16"/>
          <p:cNvGraphicFramePr>
            <a:graphicFrameLocks noChangeAspect="1"/>
          </p:cNvGraphicFramePr>
          <p:nvPr/>
        </p:nvGraphicFramePr>
        <p:xfrm>
          <a:off x="2052638" y="3898900"/>
          <a:ext cx="889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21" name="Equation" r:id="rId31" imgW="482391" imgH="241195" progId="Equation.3">
                  <p:embed/>
                </p:oleObj>
              </mc:Choice>
              <mc:Fallback>
                <p:oleObj name="Equation" r:id="rId31" imgW="482391" imgH="241195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2638" y="3898900"/>
                        <a:ext cx="8890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97" name="Object 17"/>
          <p:cNvGraphicFramePr>
            <a:graphicFrameLocks noChangeAspect="1"/>
          </p:cNvGraphicFramePr>
          <p:nvPr/>
        </p:nvGraphicFramePr>
        <p:xfrm>
          <a:off x="1117600" y="3646488"/>
          <a:ext cx="471488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22" name="Equation" r:id="rId33" imgW="317225" imgH="431425" progId="Equation.3">
                  <p:embed/>
                </p:oleObj>
              </mc:Choice>
              <mc:Fallback>
                <p:oleObj name="Equation" r:id="rId33" imgW="317225" imgH="431425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7600" y="3646488"/>
                        <a:ext cx="471488" cy="641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98" name="Object 18"/>
          <p:cNvGraphicFramePr>
            <a:graphicFrameLocks noChangeAspect="1"/>
          </p:cNvGraphicFramePr>
          <p:nvPr/>
        </p:nvGraphicFramePr>
        <p:xfrm>
          <a:off x="1392238" y="4413250"/>
          <a:ext cx="1030287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23" name="Equation" r:id="rId35" imgW="558558" imgH="241195" progId="Equation.3">
                  <p:embed/>
                </p:oleObj>
              </mc:Choice>
              <mc:Fallback>
                <p:oleObj name="Equation" r:id="rId35" imgW="558558" imgH="241195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2238" y="4413250"/>
                        <a:ext cx="1030287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99" name="Object 19"/>
          <p:cNvGraphicFramePr>
            <a:graphicFrameLocks noChangeAspect="1"/>
          </p:cNvGraphicFramePr>
          <p:nvPr/>
        </p:nvGraphicFramePr>
        <p:xfrm>
          <a:off x="2957513" y="4089400"/>
          <a:ext cx="1100137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24" name="Equation" r:id="rId37" imgW="596900" imgH="241300" progId="Equation.3">
                  <p:embed/>
                </p:oleObj>
              </mc:Choice>
              <mc:Fallback>
                <p:oleObj name="Equation" r:id="rId37" imgW="596900" imgH="2413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7513" y="4089400"/>
                        <a:ext cx="1100137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100" name="Object 20"/>
          <p:cNvGraphicFramePr>
            <a:graphicFrameLocks noChangeAspect="1"/>
          </p:cNvGraphicFramePr>
          <p:nvPr/>
        </p:nvGraphicFramePr>
        <p:xfrm>
          <a:off x="3994150" y="3651250"/>
          <a:ext cx="935038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25" name="Equation" r:id="rId39" imgW="545863" imgH="241195" progId="Equation.3">
                  <p:embed/>
                </p:oleObj>
              </mc:Choice>
              <mc:Fallback>
                <p:oleObj name="Equation" r:id="rId39" imgW="545863" imgH="241195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4150" y="3651250"/>
                        <a:ext cx="935038" cy="41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0967" name="Line 23"/>
          <p:cNvSpPr>
            <a:spLocks noChangeShapeType="1"/>
          </p:cNvSpPr>
          <p:nvPr/>
        </p:nvSpPr>
        <p:spPr bwMode="auto">
          <a:xfrm>
            <a:off x="2609850" y="2495550"/>
            <a:ext cx="0" cy="2190750"/>
          </a:xfrm>
          <a:prstGeom prst="line">
            <a:avLst/>
          </a:prstGeom>
          <a:noFill/>
          <a:ln w="9525">
            <a:solidFill>
              <a:srgbClr val="993300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10971" name="Object 27"/>
          <p:cNvGraphicFramePr>
            <a:graphicFrameLocks noChangeAspect="1"/>
          </p:cNvGraphicFramePr>
          <p:nvPr/>
        </p:nvGraphicFramePr>
        <p:xfrm>
          <a:off x="5949950" y="2205038"/>
          <a:ext cx="2209800" cy="270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26" name="位图图像" r:id="rId41" imgW="2209524" imgH="2704762" progId="Paint.Picture">
                  <p:embed/>
                </p:oleObj>
              </mc:Choice>
              <mc:Fallback>
                <p:oleObj name="位图图像" r:id="rId41" imgW="2209524" imgH="2704762" progId="Paint.Picture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9950" y="2205038"/>
                        <a:ext cx="2209800" cy="2705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0975" name="Object 31"/>
          <p:cNvGraphicFramePr>
            <a:graphicFrameLocks noChangeAspect="1"/>
          </p:cNvGraphicFramePr>
          <p:nvPr/>
        </p:nvGraphicFramePr>
        <p:xfrm>
          <a:off x="5453063" y="5300663"/>
          <a:ext cx="3371850" cy="138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27" name="Equation" r:id="rId43" imgW="1828800" imgH="749300" progId="Equation.3">
                  <p:embed/>
                </p:oleObj>
              </mc:Choice>
              <mc:Fallback>
                <p:oleObj name="Equation" r:id="rId43" imgW="1828800" imgH="749300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53063" y="5300663"/>
                        <a:ext cx="3371850" cy="1384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0979" name="Text Box 35"/>
          <p:cNvSpPr txBox="1">
            <a:spLocks noChangeArrowheads="1"/>
          </p:cNvSpPr>
          <p:nvPr/>
        </p:nvSpPr>
        <p:spPr bwMode="auto">
          <a:xfrm>
            <a:off x="2343150" y="2286000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000">
                <a:solidFill>
                  <a:srgbClr val="993300"/>
                </a:solidFill>
                <a:latin typeface="Times New Roman" pitchFamily="18" charset="0"/>
                <a:ea typeface="黑体" pitchFamily="2" charset="-122"/>
              </a:rPr>
              <a:t>3</a:t>
            </a:r>
          </a:p>
        </p:txBody>
      </p:sp>
      <p:sp>
        <p:nvSpPr>
          <p:cNvPr id="46105" name="Text Box 37"/>
          <p:cNvSpPr txBox="1">
            <a:spLocks noChangeArrowheads="1"/>
          </p:cNvSpPr>
          <p:nvPr/>
        </p:nvSpPr>
        <p:spPr bwMode="auto">
          <a:xfrm>
            <a:off x="5453063" y="1638300"/>
            <a:ext cx="48895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vert="eaVert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i="1">
                <a:solidFill>
                  <a:srgbClr val="000000"/>
                </a:solidFill>
                <a:latin typeface="Times New Roman" pitchFamily="18" charset="0"/>
              </a:rPr>
              <a:t>t</a:t>
            </a:r>
            <a:r>
              <a:rPr lang="en-US" altLang="zh-CN" sz="2000">
                <a:solidFill>
                  <a:srgbClr val="000000"/>
                </a:solidFill>
                <a:latin typeface="Times New Roman" pitchFamily="18" charset="0"/>
              </a:rPr>
              <a:t>/ </a:t>
            </a:r>
            <a:r>
              <a:rPr lang="en-US" altLang="zh-CN" sz="2000" baseline="40000">
                <a:solidFill>
                  <a:srgbClr val="000000"/>
                </a:solidFill>
                <a:latin typeface="Times New Roman" pitchFamily="18" charset="0"/>
              </a:rPr>
              <a:t>o</a:t>
            </a:r>
            <a:r>
              <a:rPr lang="en-US" altLang="zh-CN" sz="2000">
                <a:solidFill>
                  <a:srgbClr val="000000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46106" name="Text Box 38"/>
          <p:cNvSpPr txBox="1">
            <a:spLocks noChangeArrowheads="1"/>
          </p:cNvSpPr>
          <p:nvPr/>
        </p:nvSpPr>
        <p:spPr bwMode="auto">
          <a:xfrm>
            <a:off x="7315200" y="4838700"/>
            <a:ext cx="13335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i="1">
                <a:solidFill>
                  <a:srgbClr val="000000"/>
                </a:solidFill>
                <a:latin typeface="Symbol" pitchFamily="18" charset="2"/>
              </a:rPr>
              <a:t>t</a:t>
            </a:r>
            <a:r>
              <a:rPr lang="zh-CN" altLang="en-US" sz="2400">
                <a:solidFill>
                  <a:srgbClr val="000000"/>
                </a:solidFill>
                <a:latin typeface="Times New Roman" pitchFamily="18" charset="0"/>
              </a:rPr>
              <a:t>（时间）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10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10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10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0967" grpId="0" animBg="1"/>
      <p:bldP spid="210979" grpId="0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106" name="Object 2"/>
          <p:cNvGraphicFramePr>
            <a:graphicFrameLocks noChangeAspect="1"/>
          </p:cNvGraphicFramePr>
          <p:nvPr/>
        </p:nvGraphicFramePr>
        <p:xfrm>
          <a:off x="738188" y="1247775"/>
          <a:ext cx="4467225" cy="3905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31" name="位图图像" r:id="rId3" imgW="4466667" imgH="3905795" progId="Paint.Picture">
                  <p:embed/>
                </p:oleObj>
              </mc:Choice>
              <mc:Fallback>
                <p:oleObj name="位图图像" r:id="rId3" imgW="4466667" imgH="3905795" progId="Paint.Picture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8188" y="1247775"/>
                        <a:ext cx="4467225" cy="3905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07" name="Object 3"/>
          <p:cNvGraphicFramePr>
            <a:graphicFrameLocks noChangeAspect="1"/>
          </p:cNvGraphicFramePr>
          <p:nvPr/>
        </p:nvGraphicFramePr>
        <p:xfrm>
          <a:off x="723900" y="1879600"/>
          <a:ext cx="25876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32" name="Equation" r:id="rId5" imgW="152268" imgH="164957" progId="Equation.3">
                  <p:embed/>
                </p:oleObj>
              </mc:Choice>
              <mc:Fallback>
                <p:oleObj name="Equation" r:id="rId5" imgW="152268" imgH="164957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900" y="1879600"/>
                        <a:ext cx="25876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08" name="Object 4"/>
          <p:cNvGraphicFramePr>
            <a:graphicFrameLocks noChangeAspect="1"/>
          </p:cNvGraphicFramePr>
          <p:nvPr/>
        </p:nvGraphicFramePr>
        <p:xfrm>
          <a:off x="2767013" y="5637213"/>
          <a:ext cx="517525" cy="385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33" name="Equation" r:id="rId7" imgW="304668" imgH="228501" progId="Equation.3">
                  <p:embed/>
                </p:oleObj>
              </mc:Choice>
              <mc:Fallback>
                <p:oleObj name="Equation" r:id="rId7" imgW="304668" imgH="228501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7013" y="5637213"/>
                        <a:ext cx="517525" cy="385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09" name="Object 5"/>
          <p:cNvGraphicFramePr>
            <a:graphicFrameLocks noChangeAspect="1"/>
          </p:cNvGraphicFramePr>
          <p:nvPr/>
        </p:nvGraphicFramePr>
        <p:xfrm>
          <a:off x="809625" y="4891088"/>
          <a:ext cx="582613" cy="773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34" name="Equation" r:id="rId9" imgW="342751" imgH="457002" progId="Equation.3">
                  <p:embed/>
                </p:oleObj>
              </mc:Choice>
              <mc:Fallback>
                <p:oleObj name="Equation" r:id="rId9" imgW="342751" imgH="457002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9625" y="4891088"/>
                        <a:ext cx="582613" cy="773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10" name="Object 6"/>
          <p:cNvGraphicFramePr>
            <a:graphicFrameLocks noChangeAspect="1"/>
          </p:cNvGraphicFramePr>
          <p:nvPr/>
        </p:nvGraphicFramePr>
        <p:xfrm>
          <a:off x="4776788" y="4949825"/>
          <a:ext cx="496887" cy="728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35" name="Equation" r:id="rId11" imgW="291973" imgH="431613" progId="Equation.3">
                  <p:embed/>
                </p:oleObj>
              </mc:Choice>
              <mc:Fallback>
                <p:oleObj name="Equation" r:id="rId11" imgW="291973" imgH="431613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76788" y="4949825"/>
                        <a:ext cx="496887" cy="728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11" name="Object 7"/>
          <p:cNvGraphicFramePr>
            <a:graphicFrameLocks noChangeAspect="1"/>
          </p:cNvGraphicFramePr>
          <p:nvPr/>
        </p:nvGraphicFramePr>
        <p:xfrm>
          <a:off x="2063750" y="4929188"/>
          <a:ext cx="1274763" cy="773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36" name="Equation" r:id="rId13" imgW="749300" imgH="457200" progId="Equation.3">
                  <p:embed/>
                </p:oleObj>
              </mc:Choice>
              <mc:Fallback>
                <p:oleObj name="Equation" r:id="rId13" imgW="749300" imgH="457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3750" y="4929188"/>
                        <a:ext cx="1274763" cy="773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12" name="Object 8"/>
          <p:cNvGraphicFramePr>
            <a:graphicFrameLocks noChangeAspect="1"/>
          </p:cNvGraphicFramePr>
          <p:nvPr/>
        </p:nvGraphicFramePr>
        <p:xfrm>
          <a:off x="3473450" y="4910138"/>
          <a:ext cx="1274763" cy="773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37" name="Equation" r:id="rId15" imgW="749300" imgH="457200" progId="Equation.3">
                  <p:embed/>
                </p:oleObj>
              </mc:Choice>
              <mc:Fallback>
                <p:oleObj name="Equation" r:id="rId15" imgW="749300" imgH="4572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73450" y="4910138"/>
                        <a:ext cx="1274763" cy="773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13" name="Object 9"/>
          <p:cNvGraphicFramePr>
            <a:graphicFrameLocks noChangeAspect="1"/>
          </p:cNvGraphicFramePr>
          <p:nvPr/>
        </p:nvGraphicFramePr>
        <p:xfrm>
          <a:off x="1144588" y="3195638"/>
          <a:ext cx="215900" cy="236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38" name="Equation" r:id="rId17" imgW="126835" imgH="139518" progId="Equation.3">
                  <p:embed/>
                </p:oleObj>
              </mc:Choice>
              <mc:Fallback>
                <p:oleObj name="Equation" r:id="rId17" imgW="126835" imgH="139518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4588" y="3195638"/>
                        <a:ext cx="215900" cy="236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14" name="Object 10"/>
          <p:cNvGraphicFramePr>
            <a:graphicFrameLocks noChangeAspect="1"/>
          </p:cNvGraphicFramePr>
          <p:nvPr/>
        </p:nvGraphicFramePr>
        <p:xfrm>
          <a:off x="1620838" y="3906838"/>
          <a:ext cx="215900" cy="300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39" name="Equation" r:id="rId19" imgW="126725" imgH="177415" progId="Equation.3">
                  <p:embed/>
                </p:oleObj>
              </mc:Choice>
              <mc:Fallback>
                <p:oleObj name="Equation" r:id="rId19" imgW="126725" imgH="177415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0838" y="3906838"/>
                        <a:ext cx="215900" cy="300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15" name="Object 11"/>
          <p:cNvGraphicFramePr>
            <a:graphicFrameLocks noChangeAspect="1"/>
          </p:cNvGraphicFramePr>
          <p:nvPr/>
        </p:nvGraphicFramePr>
        <p:xfrm>
          <a:off x="2146300" y="3576638"/>
          <a:ext cx="193675" cy="236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40" name="Equation" r:id="rId21" imgW="114201" imgH="139579" progId="Equation.3">
                  <p:embed/>
                </p:oleObj>
              </mc:Choice>
              <mc:Fallback>
                <p:oleObj name="Equation" r:id="rId21" imgW="114201" imgH="139579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6300" y="3576638"/>
                        <a:ext cx="193675" cy="236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16" name="Object 12"/>
          <p:cNvGraphicFramePr>
            <a:graphicFrameLocks noChangeAspect="1"/>
          </p:cNvGraphicFramePr>
          <p:nvPr/>
        </p:nvGraphicFramePr>
        <p:xfrm>
          <a:off x="3152775" y="2535238"/>
          <a:ext cx="238125" cy="30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41" name="Equation" r:id="rId23" imgW="139579" imgH="177646" progId="Equation.3">
                  <p:embed/>
                </p:oleObj>
              </mc:Choice>
              <mc:Fallback>
                <p:oleObj name="Equation" r:id="rId23" imgW="139579" imgH="177646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52775" y="2535238"/>
                        <a:ext cx="238125" cy="301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17" name="Object 13"/>
          <p:cNvGraphicFramePr>
            <a:graphicFrameLocks noChangeAspect="1"/>
          </p:cNvGraphicFramePr>
          <p:nvPr/>
        </p:nvGraphicFramePr>
        <p:xfrm>
          <a:off x="1924050" y="1841500"/>
          <a:ext cx="2921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42" name="Equation" r:id="rId25" imgW="152268" imgH="164957" progId="Equation.3">
                  <p:embed/>
                </p:oleObj>
              </mc:Choice>
              <mc:Fallback>
                <p:oleObj name="Equation" r:id="rId25" imgW="152268" imgH="164957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4050" y="1841500"/>
                        <a:ext cx="2921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18" name="Object 14"/>
          <p:cNvGraphicFramePr>
            <a:graphicFrameLocks noChangeAspect="1"/>
          </p:cNvGraphicFramePr>
          <p:nvPr/>
        </p:nvGraphicFramePr>
        <p:xfrm>
          <a:off x="3802063" y="1844675"/>
          <a:ext cx="819150" cy="398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43" name="Equation" r:id="rId27" imgW="444114" imgH="215713" progId="Equation.3">
                  <p:embed/>
                </p:oleObj>
              </mc:Choice>
              <mc:Fallback>
                <p:oleObj name="Equation" r:id="rId27" imgW="444114" imgH="215713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02063" y="1844675"/>
                        <a:ext cx="819150" cy="398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19" name="Object 15"/>
          <p:cNvGraphicFramePr>
            <a:graphicFrameLocks noChangeAspect="1"/>
          </p:cNvGraphicFramePr>
          <p:nvPr/>
        </p:nvGraphicFramePr>
        <p:xfrm>
          <a:off x="2947988" y="3117850"/>
          <a:ext cx="889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44" name="Equation" r:id="rId29" imgW="482391" imgH="241195" progId="Equation.3">
                  <p:embed/>
                </p:oleObj>
              </mc:Choice>
              <mc:Fallback>
                <p:oleObj name="Equation" r:id="rId29" imgW="482391" imgH="241195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7988" y="3117850"/>
                        <a:ext cx="8890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20" name="Object 16"/>
          <p:cNvGraphicFramePr>
            <a:graphicFrameLocks noChangeAspect="1"/>
          </p:cNvGraphicFramePr>
          <p:nvPr/>
        </p:nvGraphicFramePr>
        <p:xfrm>
          <a:off x="2052638" y="3898900"/>
          <a:ext cx="889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45" name="Equation" r:id="rId31" imgW="482391" imgH="241195" progId="Equation.3">
                  <p:embed/>
                </p:oleObj>
              </mc:Choice>
              <mc:Fallback>
                <p:oleObj name="Equation" r:id="rId31" imgW="482391" imgH="241195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2638" y="3898900"/>
                        <a:ext cx="8890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21" name="Object 17"/>
          <p:cNvGraphicFramePr>
            <a:graphicFrameLocks noChangeAspect="1"/>
          </p:cNvGraphicFramePr>
          <p:nvPr/>
        </p:nvGraphicFramePr>
        <p:xfrm>
          <a:off x="1117600" y="3646488"/>
          <a:ext cx="471488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46" name="Equation" r:id="rId33" imgW="317225" imgH="431425" progId="Equation.3">
                  <p:embed/>
                </p:oleObj>
              </mc:Choice>
              <mc:Fallback>
                <p:oleObj name="Equation" r:id="rId33" imgW="317225" imgH="431425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7600" y="3646488"/>
                        <a:ext cx="471488" cy="641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22" name="Object 18"/>
          <p:cNvGraphicFramePr>
            <a:graphicFrameLocks noChangeAspect="1"/>
          </p:cNvGraphicFramePr>
          <p:nvPr/>
        </p:nvGraphicFramePr>
        <p:xfrm>
          <a:off x="1392238" y="4413250"/>
          <a:ext cx="1030287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47" name="Equation" r:id="rId35" imgW="558558" imgH="241195" progId="Equation.3">
                  <p:embed/>
                </p:oleObj>
              </mc:Choice>
              <mc:Fallback>
                <p:oleObj name="Equation" r:id="rId35" imgW="558558" imgH="241195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2238" y="4413250"/>
                        <a:ext cx="1030287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23" name="Object 19"/>
          <p:cNvGraphicFramePr>
            <a:graphicFrameLocks noChangeAspect="1"/>
          </p:cNvGraphicFramePr>
          <p:nvPr/>
        </p:nvGraphicFramePr>
        <p:xfrm>
          <a:off x="2957513" y="4089400"/>
          <a:ext cx="1100137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48" name="Equation" r:id="rId37" imgW="596900" imgH="241300" progId="Equation.3">
                  <p:embed/>
                </p:oleObj>
              </mc:Choice>
              <mc:Fallback>
                <p:oleObj name="Equation" r:id="rId37" imgW="596900" imgH="2413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7513" y="4089400"/>
                        <a:ext cx="1100137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24" name="Object 20"/>
          <p:cNvGraphicFramePr>
            <a:graphicFrameLocks noChangeAspect="1"/>
          </p:cNvGraphicFramePr>
          <p:nvPr/>
        </p:nvGraphicFramePr>
        <p:xfrm>
          <a:off x="3994150" y="3651250"/>
          <a:ext cx="935038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49" name="Equation" r:id="rId39" imgW="545863" imgH="241195" progId="Equation.3">
                  <p:embed/>
                </p:oleObj>
              </mc:Choice>
              <mc:Fallback>
                <p:oleObj name="Equation" r:id="rId39" imgW="545863" imgH="241195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4150" y="3651250"/>
                        <a:ext cx="935038" cy="41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0968" name="Line 24"/>
          <p:cNvSpPr>
            <a:spLocks noChangeShapeType="1"/>
          </p:cNvSpPr>
          <p:nvPr/>
        </p:nvSpPr>
        <p:spPr bwMode="auto">
          <a:xfrm>
            <a:off x="1905000" y="2819400"/>
            <a:ext cx="0" cy="2000250"/>
          </a:xfrm>
          <a:prstGeom prst="line">
            <a:avLst/>
          </a:prstGeom>
          <a:noFill/>
          <a:ln w="9525">
            <a:solidFill>
              <a:srgbClr val="993300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10972" name="Object 28"/>
          <p:cNvGraphicFramePr>
            <a:graphicFrameLocks noChangeAspect="1"/>
          </p:cNvGraphicFramePr>
          <p:nvPr/>
        </p:nvGraphicFramePr>
        <p:xfrm>
          <a:off x="6362700" y="2681288"/>
          <a:ext cx="1619250" cy="224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50" name="位图图像" r:id="rId41" imgW="1619476" imgH="2247619" progId="Paint.Picture">
                  <p:embed/>
                </p:oleObj>
              </mc:Choice>
              <mc:Fallback>
                <p:oleObj name="位图图像" r:id="rId41" imgW="1619476" imgH="2247619" progId="Paint.Picture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62700" y="2681288"/>
                        <a:ext cx="1619250" cy="224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0976" name="Object 32"/>
          <p:cNvGraphicFramePr>
            <a:graphicFrameLocks noChangeAspect="1"/>
          </p:cNvGraphicFramePr>
          <p:nvPr/>
        </p:nvGraphicFramePr>
        <p:xfrm>
          <a:off x="5453063" y="5300663"/>
          <a:ext cx="3278187" cy="938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51" name="Equation" r:id="rId43" imgW="1778000" imgH="508000" progId="Equation.3">
                  <p:embed/>
                </p:oleObj>
              </mc:Choice>
              <mc:Fallback>
                <p:oleObj name="Equation" r:id="rId43" imgW="1778000" imgH="508000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53063" y="5300663"/>
                        <a:ext cx="3278187" cy="938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0980" name="Text Box 36"/>
          <p:cNvSpPr txBox="1">
            <a:spLocks noChangeArrowheads="1"/>
          </p:cNvSpPr>
          <p:nvPr/>
        </p:nvSpPr>
        <p:spPr bwMode="auto">
          <a:xfrm>
            <a:off x="1600200" y="2571750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000">
                <a:solidFill>
                  <a:srgbClr val="993300"/>
                </a:solidFill>
                <a:latin typeface="Times New Roman" pitchFamily="18" charset="0"/>
                <a:ea typeface="黑体" pitchFamily="2" charset="-122"/>
              </a:rPr>
              <a:t>4</a:t>
            </a:r>
          </a:p>
        </p:txBody>
      </p:sp>
      <p:sp>
        <p:nvSpPr>
          <p:cNvPr id="47129" name="Text Box 37"/>
          <p:cNvSpPr txBox="1">
            <a:spLocks noChangeArrowheads="1"/>
          </p:cNvSpPr>
          <p:nvPr/>
        </p:nvSpPr>
        <p:spPr bwMode="auto">
          <a:xfrm>
            <a:off x="5453063" y="1638300"/>
            <a:ext cx="48895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vert="eaVert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i="1">
                <a:solidFill>
                  <a:srgbClr val="000000"/>
                </a:solidFill>
                <a:latin typeface="Times New Roman" pitchFamily="18" charset="0"/>
              </a:rPr>
              <a:t>t</a:t>
            </a:r>
            <a:r>
              <a:rPr lang="en-US" altLang="zh-CN" sz="2000">
                <a:solidFill>
                  <a:srgbClr val="000000"/>
                </a:solidFill>
                <a:latin typeface="Times New Roman" pitchFamily="18" charset="0"/>
              </a:rPr>
              <a:t>/ </a:t>
            </a:r>
            <a:r>
              <a:rPr lang="en-US" altLang="zh-CN" sz="2000" baseline="40000">
                <a:solidFill>
                  <a:srgbClr val="000000"/>
                </a:solidFill>
                <a:latin typeface="Times New Roman" pitchFamily="18" charset="0"/>
              </a:rPr>
              <a:t>o</a:t>
            </a:r>
            <a:r>
              <a:rPr lang="en-US" altLang="zh-CN" sz="2000">
                <a:solidFill>
                  <a:srgbClr val="000000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47130" name="Text Box 38"/>
          <p:cNvSpPr txBox="1">
            <a:spLocks noChangeArrowheads="1"/>
          </p:cNvSpPr>
          <p:nvPr/>
        </p:nvSpPr>
        <p:spPr bwMode="auto">
          <a:xfrm>
            <a:off x="7315200" y="4838700"/>
            <a:ext cx="13335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i="1">
                <a:solidFill>
                  <a:srgbClr val="000000"/>
                </a:solidFill>
                <a:latin typeface="Symbol" pitchFamily="18" charset="2"/>
              </a:rPr>
              <a:t>t</a:t>
            </a:r>
            <a:r>
              <a:rPr lang="zh-CN" altLang="en-US" sz="2400">
                <a:solidFill>
                  <a:srgbClr val="000000"/>
                </a:solidFill>
                <a:latin typeface="Times New Roman" pitchFamily="18" charset="0"/>
              </a:rPr>
              <a:t>（时间）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0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10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0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10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0968" grpId="0" animBg="1"/>
      <p:bldP spid="210980" grpId="0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3"/>
          <p:cNvSpPr>
            <a:spLocks noChangeArrowheads="1"/>
          </p:cNvSpPr>
          <p:nvPr/>
        </p:nvSpPr>
        <p:spPr bwMode="auto">
          <a:xfrm>
            <a:off x="2209800" y="2124075"/>
            <a:ext cx="4686300" cy="4133850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Times New Roman" pitchFamily="18" charset="0"/>
            </a:endParaRPr>
          </a:p>
        </p:txBody>
      </p:sp>
      <p:sp>
        <p:nvSpPr>
          <p:cNvPr id="48131" name="Text Box 2"/>
          <p:cNvSpPr txBox="1">
            <a:spLocks noChangeArrowheads="1"/>
          </p:cNvSpPr>
          <p:nvPr/>
        </p:nvSpPr>
        <p:spPr bwMode="auto">
          <a:xfrm>
            <a:off x="457200" y="476250"/>
            <a:ext cx="8210550" cy="192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000">
                <a:solidFill>
                  <a:srgbClr val="FF0000"/>
                </a:solidFill>
                <a:latin typeface="宋体" pitchFamily="2" charset="-122"/>
                <a:ea typeface="黑体" pitchFamily="2" charset="-122"/>
              </a:rPr>
              <a:t>例：</a:t>
            </a:r>
            <a:r>
              <a:rPr kumimoji="1" lang="zh-CN" altLang="en-US" sz="2000">
                <a:solidFill>
                  <a:srgbClr val="0000FF"/>
                </a:solidFill>
                <a:latin typeface="宋体" pitchFamily="2" charset="-122"/>
                <a:ea typeface="黑体" pitchFamily="2" charset="-122"/>
              </a:rPr>
              <a:t>有两种物质</a:t>
            </a:r>
            <a:r>
              <a:rPr kumimoji="1" lang="en-US" altLang="zh-CN" sz="200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A</a:t>
            </a:r>
            <a:r>
              <a:rPr kumimoji="1" lang="zh-CN" altLang="en-US" sz="2000">
                <a:solidFill>
                  <a:srgbClr val="0000FF"/>
                </a:solidFill>
                <a:latin typeface="宋体" pitchFamily="2" charset="-122"/>
                <a:ea typeface="黑体" pitchFamily="2" charset="-122"/>
              </a:rPr>
              <a:t>、</a:t>
            </a:r>
            <a:r>
              <a:rPr kumimoji="1" lang="en-US" altLang="zh-CN" sz="200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B</a:t>
            </a:r>
            <a:r>
              <a:rPr kumimoji="1" lang="zh-CN" altLang="en-US" sz="2000">
                <a:solidFill>
                  <a:srgbClr val="0000FF"/>
                </a:solidFill>
                <a:latin typeface="宋体" pitchFamily="2" charset="-122"/>
                <a:ea typeface="黑体" pitchFamily="2" charset="-122"/>
              </a:rPr>
              <a:t>，其熔点分别为           ，能形成稳定化合物</a:t>
            </a:r>
            <a:r>
              <a:rPr kumimoji="1" lang="en-US" altLang="zh-CN" sz="200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AB</a:t>
            </a:r>
            <a:r>
              <a:rPr kumimoji="1" lang="zh-CN" altLang="en-US" sz="2000">
                <a:solidFill>
                  <a:srgbClr val="0000FF"/>
                </a:solidFill>
                <a:latin typeface="宋体" pitchFamily="2" charset="-122"/>
                <a:ea typeface="黑体" pitchFamily="2" charset="-122"/>
              </a:rPr>
              <a:t>（熔点为</a:t>
            </a:r>
            <a:r>
              <a:rPr kumimoji="1" lang="en-US" altLang="zh-CN" sz="2000">
                <a:solidFill>
                  <a:srgbClr val="000000"/>
                </a:solidFill>
                <a:latin typeface="宋体" pitchFamily="2" charset="-122"/>
                <a:ea typeface="黑体" pitchFamily="2" charset="-122"/>
              </a:rPr>
              <a:t>100</a:t>
            </a:r>
            <a:r>
              <a:rPr kumimoji="1" lang="en-US" altLang="zh-CN" sz="2000" baseline="50000">
                <a:solidFill>
                  <a:srgbClr val="000000"/>
                </a:solidFill>
                <a:latin typeface="宋体" pitchFamily="2" charset="-122"/>
                <a:ea typeface="黑体" pitchFamily="2" charset="-122"/>
              </a:rPr>
              <a:t>o</a:t>
            </a:r>
            <a:r>
              <a:rPr kumimoji="1" lang="en-US" altLang="zh-CN" sz="2000">
                <a:solidFill>
                  <a:srgbClr val="000000"/>
                </a:solidFill>
                <a:latin typeface="宋体" pitchFamily="2" charset="-122"/>
                <a:ea typeface="黑体" pitchFamily="2" charset="-122"/>
              </a:rPr>
              <a:t>C</a:t>
            </a:r>
            <a:r>
              <a:rPr kumimoji="1" lang="zh-CN" altLang="en-US" sz="2000">
                <a:solidFill>
                  <a:srgbClr val="0000FF"/>
                </a:solidFill>
                <a:latin typeface="宋体" pitchFamily="2" charset="-122"/>
                <a:ea typeface="黑体" pitchFamily="2" charset="-122"/>
              </a:rPr>
              <a:t>）及不稳定化合物</a:t>
            </a:r>
            <a:r>
              <a:rPr kumimoji="1" lang="en-US" altLang="zh-CN" sz="200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AB</a:t>
            </a:r>
            <a:r>
              <a:rPr kumimoji="1" lang="en-US" altLang="zh-CN" sz="2000" baseline="-3000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3</a:t>
            </a:r>
            <a:r>
              <a:rPr kumimoji="1" lang="zh-CN" altLang="en-US" sz="2000">
                <a:solidFill>
                  <a:srgbClr val="0000FF"/>
                </a:solidFill>
                <a:latin typeface="宋体" pitchFamily="2" charset="-122"/>
                <a:ea typeface="黑体" pitchFamily="2" charset="-122"/>
              </a:rPr>
              <a:t>，</a:t>
            </a:r>
            <a:r>
              <a:rPr kumimoji="1" lang="en-US" altLang="zh-CN" sz="200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AB</a:t>
            </a:r>
            <a:r>
              <a:rPr kumimoji="1" lang="en-US" altLang="zh-CN" sz="2000" baseline="-3000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3</a:t>
            </a:r>
            <a:r>
              <a:rPr kumimoji="1" lang="zh-CN" altLang="en-US" sz="2000">
                <a:solidFill>
                  <a:srgbClr val="0000FF"/>
                </a:solidFill>
                <a:latin typeface="宋体" pitchFamily="2" charset="-122"/>
                <a:ea typeface="黑体" pitchFamily="2" charset="-122"/>
              </a:rPr>
              <a:t>于</a:t>
            </a:r>
            <a:r>
              <a:rPr kumimoji="1" lang="en-US" altLang="zh-CN" sz="2000">
                <a:solidFill>
                  <a:srgbClr val="000000"/>
                </a:solidFill>
                <a:latin typeface="宋体" pitchFamily="2" charset="-122"/>
                <a:ea typeface="黑体" pitchFamily="2" charset="-122"/>
              </a:rPr>
              <a:t>110</a:t>
            </a:r>
            <a:r>
              <a:rPr kumimoji="1" lang="en-US" altLang="zh-CN" sz="2000" baseline="50000">
                <a:solidFill>
                  <a:srgbClr val="000000"/>
                </a:solidFill>
                <a:latin typeface="宋体" pitchFamily="2" charset="-122"/>
                <a:ea typeface="黑体" pitchFamily="2" charset="-122"/>
              </a:rPr>
              <a:t>o</a:t>
            </a:r>
            <a:r>
              <a:rPr kumimoji="1" lang="en-US" altLang="zh-CN" sz="2000">
                <a:solidFill>
                  <a:srgbClr val="000000"/>
                </a:solidFill>
                <a:latin typeface="宋体" pitchFamily="2" charset="-122"/>
                <a:ea typeface="黑体" pitchFamily="2" charset="-122"/>
              </a:rPr>
              <a:t>C</a:t>
            </a:r>
            <a:r>
              <a:rPr kumimoji="1" lang="zh-CN" altLang="en-US" sz="2000">
                <a:solidFill>
                  <a:srgbClr val="0000FF"/>
                </a:solidFill>
                <a:latin typeface="宋体" pitchFamily="2" charset="-122"/>
                <a:ea typeface="黑体" pitchFamily="2" charset="-122"/>
              </a:rPr>
              <a:t>时分解，得到固体</a:t>
            </a:r>
            <a:r>
              <a:rPr kumimoji="1" lang="en-US" altLang="zh-CN" sz="200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B</a:t>
            </a:r>
            <a:r>
              <a:rPr kumimoji="1" lang="zh-CN" altLang="en-US" sz="2000">
                <a:solidFill>
                  <a:srgbClr val="0000FF"/>
                </a:solidFill>
                <a:latin typeface="宋体" pitchFamily="2" charset="-122"/>
                <a:ea typeface="黑体" pitchFamily="2" charset="-122"/>
              </a:rPr>
              <a:t>及含</a:t>
            </a:r>
            <a:r>
              <a:rPr kumimoji="1" lang="en-US" altLang="zh-CN" sz="200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B</a:t>
            </a:r>
            <a:r>
              <a:rPr kumimoji="1" lang="zh-CN" altLang="en-US" sz="2000">
                <a:solidFill>
                  <a:srgbClr val="0000FF"/>
                </a:solidFill>
                <a:latin typeface="宋体" pitchFamily="2" charset="-122"/>
                <a:ea typeface="黑体" pitchFamily="2" charset="-122"/>
              </a:rPr>
              <a:t>为</a:t>
            </a:r>
            <a:r>
              <a:rPr kumimoji="1" lang="en-US" altLang="zh-CN" sz="200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0.68</a:t>
            </a:r>
            <a:r>
              <a:rPr kumimoji="1" lang="zh-CN" altLang="en-US" sz="2000">
                <a:solidFill>
                  <a:srgbClr val="0000FF"/>
                </a:solidFill>
                <a:latin typeface="宋体" pitchFamily="2" charset="-122"/>
                <a:ea typeface="黑体" pitchFamily="2" charset="-122"/>
              </a:rPr>
              <a:t>（摩尔分数，下同）的液态混合物。已知该系统有两个最低共熔点（</a:t>
            </a:r>
            <a:r>
              <a:rPr kumimoji="1" lang="en-US" altLang="zh-CN" sz="2000">
                <a:solidFill>
                  <a:srgbClr val="000000"/>
                </a:solidFill>
                <a:latin typeface="宋体" pitchFamily="2" charset="-122"/>
                <a:ea typeface="黑体" pitchFamily="2" charset="-122"/>
              </a:rPr>
              <a:t>0.18,70</a:t>
            </a:r>
            <a:r>
              <a:rPr kumimoji="1" lang="en-US" altLang="zh-CN" sz="2000" baseline="50000">
                <a:solidFill>
                  <a:srgbClr val="000000"/>
                </a:solidFill>
                <a:latin typeface="宋体" pitchFamily="2" charset="-122"/>
                <a:ea typeface="黑体" pitchFamily="2" charset="-122"/>
              </a:rPr>
              <a:t>o</a:t>
            </a:r>
            <a:r>
              <a:rPr kumimoji="1" lang="en-US" altLang="zh-CN" sz="2000">
                <a:solidFill>
                  <a:srgbClr val="000000"/>
                </a:solidFill>
                <a:latin typeface="宋体" pitchFamily="2" charset="-122"/>
                <a:ea typeface="黑体" pitchFamily="2" charset="-122"/>
              </a:rPr>
              <a:t>C</a:t>
            </a:r>
            <a:r>
              <a:rPr kumimoji="1" lang="zh-CN" altLang="en-US" sz="2000">
                <a:solidFill>
                  <a:srgbClr val="0000FF"/>
                </a:solidFill>
                <a:latin typeface="宋体" pitchFamily="2" charset="-122"/>
                <a:ea typeface="黑体" pitchFamily="2" charset="-122"/>
              </a:rPr>
              <a:t>），（ </a:t>
            </a:r>
            <a:r>
              <a:rPr kumimoji="1" lang="en-US" altLang="zh-CN" sz="2000">
                <a:solidFill>
                  <a:srgbClr val="000000"/>
                </a:solidFill>
                <a:latin typeface="宋体" pitchFamily="2" charset="-122"/>
                <a:ea typeface="黑体" pitchFamily="2" charset="-122"/>
              </a:rPr>
              <a:t>0.54,96</a:t>
            </a:r>
            <a:r>
              <a:rPr kumimoji="1" lang="en-US" altLang="zh-CN" sz="2000" baseline="50000">
                <a:solidFill>
                  <a:srgbClr val="000000"/>
                </a:solidFill>
                <a:latin typeface="宋体" pitchFamily="2" charset="-122"/>
                <a:ea typeface="黑体" pitchFamily="2" charset="-122"/>
              </a:rPr>
              <a:t>o</a:t>
            </a:r>
            <a:r>
              <a:rPr kumimoji="1" lang="en-US" altLang="zh-CN" sz="2000">
                <a:solidFill>
                  <a:srgbClr val="000000"/>
                </a:solidFill>
                <a:latin typeface="宋体" pitchFamily="2" charset="-122"/>
                <a:ea typeface="黑体" pitchFamily="2" charset="-122"/>
              </a:rPr>
              <a:t>C</a:t>
            </a:r>
            <a:r>
              <a:rPr kumimoji="1" lang="en-US" altLang="zh-CN" sz="2000">
                <a:solidFill>
                  <a:srgbClr val="0000FF"/>
                </a:solidFill>
                <a:latin typeface="宋体" pitchFamily="2" charset="-122"/>
                <a:ea typeface="黑体" pitchFamily="2" charset="-122"/>
              </a:rPr>
              <a:t> </a:t>
            </a:r>
            <a:r>
              <a:rPr kumimoji="1" lang="zh-CN" altLang="en-US" sz="2000">
                <a:solidFill>
                  <a:srgbClr val="0000FF"/>
                </a:solidFill>
                <a:latin typeface="宋体" pitchFamily="2" charset="-122"/>
                <a:ea typeface="黑体" pitchFamily="2" charset="-122"/>
              </a:rPr>
              <a:t>）。</a:t>
            </a:r>
            <a:r>
              <a:rPr kumimoji="1" lang="en-US" altLang="zh-CN" sz="200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(1)</a:t>
            </a:r>
            <a:r>
              <a:rPr kumimoji="1" lang="zh-CN" altLang="en-US" sz="2000">
                <a:solidFill>
                  <a:srgbClr val="0000FF"/>
                </a:solidFill>
                <a:latin typeface="宋体" pitchFamily="2" charset="-122"/>
                <a:ea typeface="黑体" pitchFamily="2" charset="-122"/>
              </a:rPr>
              <a:t>试画出该系统相图的大致形状；</a:t>
            </a:r>
            <a:r>
              <a:rPr kumimoji="1" lang="zh-CN" altLang="en-US" sz="200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 </a:t>
            </a:r>
            <a:r>
              <a:rPr kumimoji="1" lang="en-US" altLang="zh-CN" sz="200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(2)</a:t>
            </a:r>
            <a:r>
              <a:rPr kumimoji="1" lang="zh-CN" altLang="en-US" sz="2000">
                <a:solidFill>
                  <a:srgbClr val="0000FF"/>
                </a:solidFill>
                <a:latin typeface="宋体" pitchFamily="2" charset="-122"/>
                <a:ea typeface="黑体" pitchFamily="2" charset="-122"/>
              </a:rPr>
              <a:t>有</a:t>
            </a:r>
            <a:r>
              <a:rPr kumimoji="1" lang="en-US" altLang="zh-CN" sz="200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1mol</a:t>
            </a:r>
            <a:r>
              <a:rPr kumimoji="1" lang="zh-CN" altLang="en-US" sz="2000">
                <a:solidFill>
                  <a:srgbClr val="0000FF"/>
                </a:solidFill>
                <a:latin typeface="宋体" pitchFamily="2" charset="-122"/>
                <a:ea typeface="黑体" pitchFamily="2" charset="-122"/>
              </a:rPr>
              <a:t>含</a:t>
            </a:r>
            <a:r>
              <a:rPr kumimoji="1" lang="en-US" altLang="zh-CN" sz="200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B </a:t>
            </a:r>
            <a:r>
              <a:rPr kumimoji="1" lang="en-US" altLang="zh-CN" sz="200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0.80</a:t>
            </a:r>
            <a:r>
              <a:rPr kumimoji="1" lang="zh-CN" altLang="en-US" sz="2000">
                <a:solidFill>
                  <a:srgbClr val="0000FF"/>
                </a:solidFill>
                <a:latin typeface="宋体" pitchFamily="2" charset="-122"/>
                <a:ea typeface="黑体" pitchFamily="2" charset="-122"/>
              </a:rPr>
              <a:t>的混合物冷却，问首先析出的物质是什么？最多可得到多少该物质？</a:t>
            </a:r>
            <a:r>
              <a:rPr kumimoji="1" lang="zh-CN" altLang="en-US" sz="200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 </a:t>
            </a:r>
          </a:p>
        </p:txBody>
      </p:sp>
      <p:sp>
        <p:nvSpPr>
          <p:cNvPr id="48132" name="Text Box 4"/>
          <p:cNvSpPr txBox="1">
            <a:spLocks noChangeArrowheads="1"/>
          </p:cNvSpPr>
          <p:nvPr/>
        </p:nvSpPr>
        <p:spPr bwMode="auto">
          <a:xfrm>
            <a:off x="1866900" y="6162675"/>
            <a:ext cx="647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A</a:t>
            </a:r>
          </a:p>
        </p:txBody>
      </p:sp>
      <p:sp>
        <p:nvSpPr>
          <p:cNvPr id="48133" name="Text Box 5"/>
          <p:cNvSpPr txBox="1">
            <a:spLocks noChangeArrowheads="1"/>
          </p:cNvSpPr>
          <p:nvPr/>
        </p:nvSpPr>
        <p:spPr bwMode="auto">
          <a:xfrm>
            <a:off x="6648450" y="6162675"/>
            <a:ext cx="647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B</a:t>
            </a:r>
          </a:p>
        </p:txBody>
      </p:sp>
      <p:sp>
        <p:nvSpPr>
          <p:cNvPr id="211974" name="Oval 6"/>
          <p:cNvSpPr>
            <a:spLocks noChangeArrowheads="1"/>
          </p:cNvSpPr>
          <p:nvPr/>
        </p:nvSpPr>
        <p:spPr bwMode="auto">
          <a:xfrm>
            <a:off x="2171700" y="441007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Times New Roman" pitchFamily="18" charset="0"/>
            </a:endParaRPr>
          </a:p>
        </p:txBody>
      </p:sp>
      <p:sp>
        <p:nvSpPr>
          <p:cNvPr id="211975" name="Oval 7"/>
          <p:cNvSpPr>
            <a:spLocks noChangeArrowheads="1"/>
          </p:cNvSpPr>
          <p:nvPr/>
        </p:nvSpPr>
        <p:spPr bwMode="auto">
          <a:xfrm>
            <a:off x="6858000" y="277177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Times New Roman" pitchFamily="18" charset="0"/>
            </a:endParaRPr>
          </a:p>
        </p:txBody>
      </p:sp>
      <p:sp>
        <p:nvSpPr>
          <p:cNvPr id="211976" name="Oval 8"/>
          <p:cNvSpPr>
            <a:spLocks noChangeArrowheads="1"/>
          </p:cNvSpPr>
          <p:nvPr/>
        </p:nvSpPr>
        <p:spPr bwMode="auto">
          <a:xfrm>
            <a:off x="4457700" y="620077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Times New Roman" pitchFamily="18" charset="0"/>
            </a:endParaRPr>
          </a:p>
        </p:txBody>
      </p:sp>
      <p:sp>
        <p:nvSpPr>
          <p:cNvPr id="211977" name="Text Box 9"/>
          <p:cNvSpPr txBox="1">
            <a:spLocks noChangeArrowheads="1"/>
          </p:cNvSpPr>
          <p:nvPr/>
        </p:nvSpPr>
        <p:spPr bwMode="auto">
          <a:xfrm>
            <a:off x="4171950" y="6162675"/>
            <a:ext cx="742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AB</a:t>
            </a:r>
          </a:p>
        </p:txBody>
      </p:sp>
      <p:sp>
        <p:nvSpPr>
          <p:cNvPr id="211978" name="Line 10"/>
          <p:cNvSpPr>
            <a:spLocks noChangeShapeType="1"/>
          </p:cNvSpPr>
          <p:nvPr/>
        </p:nvSpPr>
        <p:spPr bwMode="auto">
          <a:xfrm flipH="1" flipV="1">
            <a:off x="4495800" y="3857625"/>
            <a:ext cx="0" cy="24003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1979" name="Line 11"/>
          <p:cNvSpPr>
            <a:spLocks noChangeShapeType="1"/>
          </p:cNvSpPr>
          <p:nvPr/>
        </p:nvSpPr>
        <p:spPr bwMode="auto">
          <a:xfrm>
            <a:off x="5295900" y="3609975"/>
            <a:ext cx="1600200" cy="0"/>
          </a:xfrm>
          <a:prstGeom prst="line">
            <a:avLst/>
          </a:prstGeom>
          <a:noFill/>
          <a:ln w="3810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1980" name="Line 12"/>
          <p:cNvSpPr>
            <a:spLocks noChangeShapeType="1"/>
          </p:cNvSpPr>
          <p:nvPr/>
        </p:nvSpPr>
        <p:spPr bwMode="auto">
          <a:xfrm>
            <a:off x="5772150" y="3609975"/>
            <a:ext cx="0" cy="26670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1981" name="Oval 13"/>
          <p:cNvSpPr>
            <a:spLocks noChangeArrowheads="1"/>
          </p:cNvSpPr>
          <p:nvPr/>
        </p:nvSpPr>
        <p:spPr bwMode="auto">
          <a:xfrm>
            <a:off x="2971800" y="475297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Times New Roman" pitchFamily="18" charset="0"/>
            </a:endParaRPr>
          </a:p>
        </p:txBody>
      </p:sp>
      <p:sp>
        <p:nvSpPr>
          <p:cNvPr id="211982" name="Oval 14"/>
          <p:cNvSpPr>
            <a:spLocks noChangeArrowheads="1"/>
          </p:cNvSpPr>
          <p:nvPr/>
        </p:nvSpPr>
        <p:spPr bwMode="auto">
          <a:xfrm>
            <a:off x="4743450" y="410527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Times New Roman" pitchFamily="18" charset="0"/>
            </a:endParaRPr>
          </a:p>
        </p:txBody>
      </p:sp>
      <p:sp>
        <p:nvSpPr>
          <p:cNvPr id="48143" name="Text Box 15"/>
          <p:cNvSpPr txBox="1">
            <a:spLocks noChangeArrowheads="1"/>
          </p:cNvSpPr>
          <p:nvPr/>
        </p:nvSpPr>
        <p:spPr bwMode="auto">
          <a:xfrm>
            <a:off x="1504950" y="2847975"/>
            <a:ext cx="4762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i="1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T</a:t>
            </a:r>
          </a:p>
        </p:txBody>
      </p:sp>
      <p:sp>
        <p:nvSpPr>
          <p:cNvPr id="48144" name="Text Box 16"/>
          <p:cNvSpPr txBox="1">
            <a:spLocks noChangeArrowheads="1"/>
          </p:cNvSpPr>
          <p:nvPr/>
        </p:nvSpPr>
        <p:spPr bwMode="auto">
          <a:xfrm>
            <a:off x="4933950" y="6257925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i="1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x</a:t>
            </a:r>
            <a:r>
              <a:rPr kumimoji="1" lang="en-US" altLang="zh-CN" sz="2400" baseline="-2500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B</a:t>
            </a:r>
          </a:p>
        </p:txBody>
      </p:sp>
      <p:sp>
        <p:nvSpPr>
          <p:cNvPr id="211985" name="Freeform 17"/>
          <p:cNvSpPr>
            <a:spLocks/>
          </p:cNvSpPr>
          <p:nvPr/>
        </p:nvSpPr>
        <p:spPr bwMode="auto">
          <a:xfrm>
            <a:off x="2209800" y="4448175"/>
            <a:ext cx="800100" cy="323850"/>
          </a:xfrm>
          <a:custGeom>
            <a:avLst/>
            <a:gdLst>
              <a:gd name="T0" fmla="*/ 0 w 504"/>
              <a:gd name="T1" fmla="*/ 0 h 204"/>
              <a:gd name="T2" fmla="*/ 2147483647 w 504"/>
              <a:gd name="T3" fmla="*/ 2147483647 h 204"/>
              <a:gd name="T4" fmla="*/ 2147483647 w 504"/>
              <a:gd name="T5" fmla="*/ 2147483647 h 204"/>
              <a:gd name="T6" fmla="*/ 2147483647 w 504"/>
              <a:gd name="T7" fmla="*/ 2147483647 h 20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504" h="204">
                <a:moveTo>
                  <a:pt x="0" y="0"/>
                </a:moveTo>
                <a:cubicBezTo>
                  <a:pt x="56" y="8"/>
                  <a:pt x="112" y="16"/>
                  <a:pt x="180" y="36"/>
                </a:cubicBezTo>
                <a:cubicBezTo>
                  <a:pt x="248" y="56"/>
                  <a:pt x="354" y="92"/>
                  <a:pt x="408" y="120"/>
                </a:cubicBezTo>
                <a:cubicBezTo>
                  <a:pt x="462" y="148"/>
                  <a:pt x="488" y="190"/>
                  <a:pt x="504" y="204"/>
                </a:cubicBezTo>
              </a:path>
            </a:pathLst>
          </a:custGeom>
          <a:noFill/>
          <a:ln w="31750" cap="flat" cmpd="sng">
            <a:solidFill>
              <a:srgbClr val="0000FF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1986" name="Freeform 18"/>
          <p:cNvSpPr>
            <a:spLocks/>
          </p:cNvSpPr>
          <p:nvPr/>
        </p:nvSpPr>
        <p:spPr bwMode="auto">
          <a:xfrm>
            <a:off x="3009900" y="3876675"/>
            <a:ext cx="1485900" cy="933450"/>
          </a:xfrm>
          <a:custGeom>
            <a:avLst/>
            <a:gdLst>
              <a:gd name="T0" fmla="*/ 0 w 936"/>
              <a:gd name="T1" fmla="*/ 2147483647 h 588"/>
              <a:gd name="T2" fmla="*/ 2147483647 w 936"/>
              <a:gd name="T3" fmla="*/ 2147483647 h 588"/>
              <a:gd name="T4" fmla="*/ 2147483647 w 936"/>
              <a:gd name="T5" fmla="*/ 2147483647 h 588"/>
              <a:gd name="T6" fmla="*/ 2147483647 w 936"/>
              <a:gd name="T7" fmla="*/ 2147483647 h 588"/>
              <a:gd name="T8" fmla="*/ 2147483647 w 936"/>
              <a:gd name="T9" fmla="*/ 0 h 5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36" h="588">
                <a:moveTo>
                  <a:pt x="0" y="588"/>
                </a:moveTo>
                <a:cubicBezTo>
                  <a:pt x="39" y="535"/>
                  <a:pt x="78" y="482"/>
                  <a:pt x="144" y="420"/>
                </a:cubicBezTo>
                <a:cubicBezTo>
                  <a:pt x="210" y="358"/>
                  <a:pt x="314" y="272"/>
                  <a:pt x="396" y="216"/>
                </a:cubicBezTo>
                <a:cubicBezTo>
                  <a:pt x="478" y="160"/>
                  <a:pt x="546" y="120"/>
                  <a:pt x="636" y="84"/>
                </a:cubicBezTo>
                <a:cubicBezTo>
                  <a:pt x="726" y="48"/>
                  <a:pt x="886" y="14"/>
                  <a:pt x="936" y="0"/>
                </a:cubicBezTo>
              </a:path>
            </a:pathLst>
          </a:custGeom>
          <a:noFill/>
          <a:ln w="31750" cap="flat" cmpd="sng">
            <a:solidFill>
              <a:srgbClr val="0000FF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1987" name="Freeform 19"/>
          <p:cNvSpPr>
            <a:spLocks/>
          </p:cNvSpPr>
          <p:nvPr/>
        </p:nvSpPr>
        <p:spPr bwMode="auto">
          <a:xfrm>
            <a:off x="4476750" y="3876675"/>
            <a:ext cx="323850" cy="285750"/>
          </a:xfrm>
          <a:custGeom>
            <a:avLst/>
            <a:gdLst>
              <a:gd name="T0" fmla="*/ 0 w 156"/>
              <a:gd name="T1" fmla="*/ 0 h 108"/>
              <a:gd name="T2" fmla="*/ 2147483647 w 156"/>
              <a:gd name="T3" fmla="*/ 2147483647 h 108"/>
              <a:gd name="T4" fmla="*/ 2147483647 w 156"/>
              <a:gd name="T5" fmla="*/ 2147483647 h 10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6" h="108">
                <a:moveTo>
                  <a:pt x="0" y="0"/>
                </a:moveTo>
                <a:cubicBezTo>
                  <a:pt x="29" y="9"/>
                  <a:pt x="58" y="18"/>
                  <a:pt x="84" y="36"/>
                </a:cubicBezTo>
                <a:cubicBezTo>
                  <a:pt x="110" y="54"/>
                  <a:pt x="138" y="88"/>
                  <a:pt x="156" y="108"/>
                </a:cubicBezTo>
              </a:path>
            </a:pathLst>
          </a:custGeom>
          <a:noFill/>
          <a:ln w="31750" cap="flat" cmpd="sng">
            <a:solidFill>
              <a:srgbClr val="0000FF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1988" name="Freeform 20"/>
          <p:cNvSpPr>
            <a:spLocks/>
          </p:cNvSpPr>
          <p:nvPr/>
        </p:nvSpPr>
        <p:spPr bwMode="auto">
          <a:xfrm>
            <a:off x="5276850" y="2809875"/>
            <a:ext cx="1600200" cy="800100"/>
          </a:xfrm>
          <a:custGeom>
            <a:avLst/>
            <a:gdLst>
              <a:gd name="T0" fmla="*/ 0 w 984"/>
              <a:gd name="T1" fmla="*/ 2147483647 h 492"/>
              <a:gd name="T2" fmla="*/ 2147483647 w 984"/>
              <a:gd name="T3" fmla="*/ 2147483647 h 492"/>
              <a:gd name="T4" fmla="*/ 2147483647 w 984"/>
              <a:gd name="T5" fmla="*/ 2147483647 h 492"/>
              <a:gd name="T6" fmla="*/ 2147483647 w 984"/>
              <a:gd name="T7" fmla="*/ 2147483647 h 492"/>
              <a:gd name="T8" fmla="*/ 2147483647 w 984"/>
              <a:gd name="T9" fmla="*/ 0 h 4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84" h="492">
                <a:moveTo>
                  <a:pt x="0" y="492"/>
                </a:moveTo>
                <a:cubicBezTo>
                  <a:pt x="82" y="428"/>
                  <a:pt x="164" y="364"/>
                  <a:pt x="240" y="312"/>
                </a:cubicBezTo>
                <a:cubicBezTo>
                  <a:pt x="316" y="260"/>
                  <a:pt x="378" y="220"/>
                  <a:pt x="456" y="180"/>
                </a:cubicBezTo>
                <a:cubicBezTo>
                  <a:pt x="534" y="140"/>
                  <a:pt x="620" y="102"/>
                  <a:pt x="708" y="72"/>
                </a:cubicBezTo>
                <a:cubicBezTo>
                  <a:pt x="796" y="42"/>
                  <a:pt x="932" y="14"/>
                  <a:pt x="984" y="0"/>
                </a:cubicBezTo>
              </a:path>
            </a:pathLst>
          </a:custGeom>
          <a:noFill/>
          <a:ln w="31750" cap="flat" cmpd="sng">
            <a:solidFill>
              <a:srgbClr val="0000FF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1989" name="Freeform 21"/>
          <p:cNvSpPr>
            <a:spLocks/>
          </p:cNvSpPr>
          <p:nvPr/>
        </p:nvSpPr>
        <p:spPr bwMode="auto">
          <a:xfrm>
            <a:off x="4762500" y="3590925"/>
            <a:ext cx="552450" cy="571500"/>
          </a:xfrm>
          <a:custGeom>
            <a:avLst/>
            <a:gdLst>
              <a:gd name="T0" fmla="*/ 0 w 984"/>
              <a:gd name="T1" fmla="*/ 2147483647 h 492"/>
              <a:gd name="T2" fmla="*/ 2147483647 w 984"/>
              <a:gd name="T3" fmla="*/ 2147483647 h 492"/>
              <a:gd name="T4" fmla="*/ 2147483647 w 984"/>
              <a:gd name="T5" fmla="*/ 2147483647 h 492"/>
              <a:gd name="T6" fmla="*/ 2147483647 w 984"/>
              <a:gd name="T7" fmla="*/ 2147483647 h 492"/>
              <a:gd name="T8" fmla="*/ 2147483647 w 984"/>
              <a:gd name="T9" fmla="*/ 0 h 4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84" h="492">
                <a:moveTo>
                  <a:pt x="0" y="492"/>
                </a:moveTo>
                <a:cubicBezTo>
                  <a:pt x="82" y="428"/>
                  <a:pt x="164" y="364"/>
                  <a:pt x="240" y="312"/>
                </a:cubicBezTo>
                <a:cubicBezTo>
                  <a:pt x="316" y="260"/>
                  <a:pt x="378" y="220"/>
                  <a:pt x="456" y="180"/>
                </a:cubicBezTo>
                <a:cubicBezTo>
                  <a:pt x="534" y="140"/>
                  <a:pt x="620" y="102"/>
                  <a:pt x="708" y="72"/>
                </a:cubicBezTo>
                <a:cubicBezTo>
                  <a:pt x="796" y="42"/>
                  <a:pt x="932" y="14"/>
                  <a:pt x="984" y="0"/>
                </a:cubicBezTo>
              </a:path>
            </a:pathLst>
          </a:custGeom>
          <a:noFill/>
          <a:ln w="31750" cap="flat" cmpd="sng">
            <a:solidFill>
              <a:srgbClr val="0000FF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1990" name="Line 22"/>
          <p:cNvSpPr>
            <a:spLocks noChangeShapeType="1"/>
          </p:cNvSpPr>
          <p:nvPr/>
        </p:nvSpPr>
        <p:spPr bwMode="auto">
          <a:xfrm>
            <a:off x="2228850" y="4810125"/>
            <a:ext cx="2286000" cy="0"/>
          </a:xfrm>
          <a:prstGeom prst="line">
            <a:avLst/>
          </a:prstGeom>
          <a:noFill/>
          <a:ln w="3810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1991" name="Line 23"/>
          <p:cNvSpPr>
            <a:spLocks noChangeShapeType="1"/>
          </p:cNvSpPr>
          <p:nvPr/>
        </p:nvSpPr>
        <p:spPr bwMode="auto">
          <a:xfrm>
            <a:off x="4476750" y="4162425"/>
            <a:ext cx="1295400" cy="0"/>
          </a:xfrm>
          <a:prstGeom prst="line">
            <a:avLst/>
          </a:prstGeom>
          <a:noFill/>
          <a:ln w="3810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8152" name="Object 24"/>
          <p:cNvGraphicFramePr>
            <a:graphicFrameLocks noChangeAspect="1"/>
          </p:cNvGraphicFramePr>
          <p:nvPr/>
        </p:nvGraphicFramePr>
        <p:xfrm>
          <a:off x="4776788" y="500063"/>
          <a:ext cx="1362075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53" r:id="rId3" imgW="850531" imgH="203112" progId="Equation.3">
                  <p:embed/>
                </p:oleObj>
              </mc:Choice>
              <mc:Fallback>
                <p:oleObj r:id="rId3" imgW="850531" imgH="203112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76788" y="500063"/>
                        <a:ext cx="1362075" cy="323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1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1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1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1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11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211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11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1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1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11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11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11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11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11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7" dur="500"/>
                                        <p:tgtEl>
                                          <p:spTgt spid="211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1" dur="500"/>
                                        <p:tgtEl>
                                          <p:spTgt spid="211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1974" grpId="0" animBg="1"/>
      <p:bldP spid="211975" grpId="0" animBg="1"/>
      <p:bldP spid="211976" grpId="0" animBg="1"/>
      <p:bldP spid="211977" grpId="0" autoUpdateAnimBg="0"/>
      <p:bldP spid="211978" grpId="0" animBg="1"/>
      <p:bldP spid="211979" grpId="0" animBg="1"/>
      <p:bldP spid="211980" grpId="0" animBg="1"/>
      <p:bldP spid="211981" grpId="0" animBg="1"/>
      <p:bldP spid="211982" grpId="0" animBg="1"/>
      <p:bldP spid="211985" grpId="0" animBg="1"/>
      <p:bldP spid="211986" grpId="0" animBg="1"/>
      <p:bldP spid="211987" grpId="0" animBg="1"/>
      <p:bldP spid="211988" grpId="0" animBg="1"/>
      <p:bldP spid="211989" grpId="0" animBg="1"/>
      <p:bldP spid="211990" grpId="0" animBg="1"/>
      <p:bldP spid="211991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3"/>
          <p:cNvSpPr>
            <a:spLocks noChangeArrowheads="1"/>
          </p:cNvSpPr>
          <p:nvPr/>
        </p:nvSpPr>
        <p:spPr bwMode="auto">
          <a:xfrm>
            <a:off x="2209800" y="2343150"/>
            <a:ext cx="4686300" cy="3621088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Times New Roman" pitchFamily="18" charset="0"/>
            </a:endParaRPr>
          </a:p>
        </p:txBody>
      </p:sp>
      <p:sp>
        <p:nvSpPr>
          <p:cNvPr id="49155" name="Text Box 4"/>
          <p:cNvSpPr txBox="1">
            <a:spLocks noChangeArrowheads="1"/>
          </p:cNvSpPr>
          <p:nvPr/>
        </p:nvSpPr>
        <p:spPr bwMode="auto">
          <a:xfrm>
            <a:off x="1866900" y="5867400"/>
            <a:ext cx="647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A</a:t>
            </a:r>
          </a:p>
        </p:txBody>
      </p:sp>
      <p:sp>
        <p:nvSpPr>
          <p:cNvPr id="49156" name="Text Box 5"/>
          <p:cNvSpPr txBox="1">
            <a:spLocks noChangeArrowheads="1"/>
          </p:cNvSpPr>
          <p:nvPr/>
        </p:nvSpPr>
        <p:spPr bwMode="auto">
          <a:xfrm>
            <a:off x="6648450" y="5867400"/>
            <a:ext cx="647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B</a:t>
            </a:r>
          </a:p>
        </p:txBody>
      </p:sp>
      <p:sp>
        <p:nvSpPr>
          <p:cNvPr id="49157" name="Oval 6"/>
          <p:cNvSpPr>
            <a:spLocks noChangeArrowheads="1"/>
          </p:cNvSpPr>
          <p:nvPr/>
        </p:nvSpPr>
        <p:spPr bwMode="auto">
          <a:xfrm>
            <a:off x="2171700" y="41148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Times New Roman" pitchFamily="18" charset="0"/>
            </a:endParaRPr>
          </a:p>
        </p:txBody>
      </p:sp>
      <p:sp>
        <p:nvSpPr>
          <p:cNvPr id="49158" name="Oval 7"/>
          <p:cNvSpPr>
            <a:spLocks noChangeArrowheads="1"/>
          </p:cNvSpPr>
          <p:nvPr/>
        </p:nvSpPr>
        <p:spPr bwMode="auto">
          <a:xfrm>
            <a:off x="6858000" y="24765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Times New Roman" pitchFamily="18" charset="0"/>
            </a:endParaRPr>
          </a:p>
        </p:txBody>
      </p:sp>
      <p:sp>
        <p:nvSpPr>
          <p:cNvPr id="49159" name="Oval 8"/>
          <p:cNvSpPr>
            <a:spLocks noChangeArrowheads="1"/>
          </p:cNvSpPr>
          <p:nvPr/>
        </p:nvSpPr>
        <p:spPr bwMode="auto">
          <a:xfrm>
            <a:off x="4457700" y="59055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Times New Roman" pitchFamily="18" charset="0"/>
            </a:endParaRPr>
          </a:p>
        </p:txBody>
      </p:sp>
      <p:sp>
        <p:nvSpPr>
          <p:cNvPr id="49160" name="Text Box 9"/>
          <p:cNvSpPr txBox="1">
            <a:spLocks noChangeArrowheads="1"/>
          </p:cNvSpPr>
          <p:nvPr/>
        </p:nvSpPr>
        <p:spPr bwMode="auto">
          <a:xfrm>
            <a:off x="4171950" y="5867400"/>
            <a:ext cx="742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AB</a:t>
            </a:r>
          </a:p>
        </p:txBody>
      </p:sp>
      <p:sp>
        <p:nvSpPr>
          <p:cNvPr id="49161" name="Line 10"/>
          <p:cNvSpPr>
            <a:spLocks noChangeShapeType="1"/>
          </p:cNvSpPr>
          <p:nvPr/>
        </p:nvSpPr>
        <p:spPr bwMode="auto">
          <a:xfrm flipH="1" flipV="1">
            <a:off x="4495800" y="3562350"/>
            <a:ext cx="0" cy="24003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162" name="Line 11"/>
          <p:cNvSpPr>
            <a:spLocks noChangeShapeType="1"/>
          </p:cNvSpPr>
          <p:nvPr/>
        </p:nvSpPr>
        <p:spPr bwMode="auto">
          <a:xfrm>
            <a:off x="5295900" y="3314700"/>
            <a:ext cx="1600200" cy="0"/>
          </a:xfrm>
          <a:prstGeom prst="line">
            <a:avLst/>
          </a:prstGeom>
          <a:noFill/>
          <a:ln w="3810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163" name="Line 12"/>
          <p:cNvSpPr>
            <a:spLocks noChangeShapeType="1"/>
          </p:cNvSpPr>
          <p:nvPr/>
        </p:nvSpPr>
        <p:spPr bwMode="auto">
          <a:xfrm>
            <a:off x="5772150" y="3314700"/>
            <a:ext cx="0" cy="26670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164" name="Oval 13"/>
          <p:cNvSpPr>
            <a:spLocks noChangeArrowheads="1"/>
          </p:cNvSpPr>
          <p:nvPr/>
        </p:nvSpPr>
        <p:spPr bwMode="auto">
          <a:xfrm>
            <a:off x="2971800" y="44577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Times New Roman" pitchFamily="18" charset="0"/>
            </a:endParaRPr>
          </a:p>
        </p:txBody>
      </p:sp>
      <p:sp>
        <p:nvSpPr>
          <p:cNvPr id="49165" name="Oval 14"/>
          <p:cNvSpPr>
            <a:spLocks noChangeArrowheads="1"/>
          </p:cNvSpPr>
          <p:nvPr/>
        </p:nvSpPr>
        <p:spPr bwMode="auto">
          <a:xfrm>
            <a:off x="4743450" y="38100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Times New Roman" pitchFamily="18" charset="0"/>
            </a:endParaRPr>
          </a:p>
        </p:txBody>
      </p:sp>
      <p:sp>
        <p:nvSpPr>
          <p:cNvPr id="49166" name="Text Box 15"/>
          <p:cNvSpPr txBox="1">
            <a:spLocks noChangeArrowheads="1"/>
          </p:cNvSpPr>
          <p:nvPr/>
        </p:nvSpPr>
        <p:spPr bwMode="auto">
          <a:xfrm>
            <a:off x="1504950" y="2552700"/>
            <a:ext cx="4762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i="1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T</a:t>
            </a:r>
          </a:p>
        </p:txBody>
      </p:sp>
      <p:sp>
        <p:nvSpPr>
          <p:cNvPr id="49167" name="Text Box 16"/>
          <p:cNvSpPr txBox="1">
            <a:spLocks noChangeArrowheads="1"/>
          </p:cNvSpPr>
          <p:nvPr/>
        </p:nvSpPr>
        <p:spPr bwMode="auto">
          <a:xfrm>
            <a:off x="4933950" y="5962650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i="1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x</a:t>
            </a:r>
            <a:r>
              <a:rPr kumimoji="1" lang="en-US" altLang="zh-CN" sz="2400" baseline="-2500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B</a:t>
            </a:r>
          </a:p>
        </p:txBody>
      </p:sp>
      <p:sp>
        <p:nvSpPr>
          <p:cNvPr id="49168" name="Freeform 17"/>
          <p:cNvSpPr>
            <a:spLocks/>
          </p:cNvSpPr>
          <p:nvPr/>
        </p:nvSpPr>
        <p:spPr bwMode="auto">
          <a:xfrm>
            <a:off x="2209800" y="4152900"/>
            <a:ext cx="800100" cy="323850"/>
          </a:xfrm>
          <a:custGeom>
            <a:avLst/>
            <a:gdLst>
              <a:gd name="T0" fmla="*/ 0 w 504"/>
              <a:gd name="T1" fmla="*/ 0 h 204"/>
              <a:gd name="T2" fmla="*/ 2147483647 w 504"/>
              <a:gd name="T3" fmla="*/ 2147483647 h 204"/>
              <a:gd name="T4" fmla="*/ 2147483647 w 504"/>
              <a:gd name="T5" fmla="*/ 2147483647 h 204"/>
              <a:gd name="T6" fmla="*/ 2147483647 w 504"/>
              <a:gd name="T7" fmla="*/ 2147483647 h 20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504" h="204">
                <a:moveTo>
                  <a:pt x="0" y="0"/>
                </a:moveTo>
                <a:cubicBezTo>
                  <a:pt x="56" y="8"/>
                  <a:pt x="112" y="16"/>
                  <a:pt x="180" y="36"/>
                </a:cubicBezTo>
                <a:cubicBezTo>
                  <a:pt x="248" y="56"/>
                  <a:pt x="354" y="92"/>
                  <a:pt x="408" y="120"/>
                </a:cubicBezTo>
                <a:cubicBezTo>
                  <a:pt x="462" y="148"/>
                  <a:pt x="488" y="190"/>
                  <a:pt x="504" y="204"/>
                </a:cubicBezTo>
              </a:path>
            </a:pathLst>
          </a:custGeom>
          <a:noFill/>
          <a:ln w="31750" cap="flat" cmpd="sng">
            <a:solidFill>
              <a:srgbClr val="0000FF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169" name="Freeform 18"/>
          <p:cNvSpPr>
            <a:spLocks/>
          </p:cNvSpPr>
          <p:nvPr/>
        </p:nvSpPr>
        <p:spPr bwMode="auto">
          <a:xfrm>
            <a:off x="3009900" y="3581400"/>
            <a:ext cx="1485900" cy="933450"/>
          </a:xfrm>
          <a:custGeom>
            <a:avLst/>
            <a:gdLst>
              <a:gd name="T0" fmla="*/ 0 w 936"/>
              <a:gd name="T1" fmla="*/ 2147483647 h 588"/>
              <a:gd name="T2" fmla="*/ 2147483647 w 936"/>
              <a:gd name="T3" fmla="*/ 2147483647 h 588"/>
              <a:gd name="T4" fmla="*/ 2147483647 w 936"/>
              <a:gd name="T5" fmla="*/ 2147483647 h 588"/>
              <a:gd name="T6" fmla="*/ 2147483647 w 936"/>
              <a:gd name="T7" fmla="*/ 2147483647 h 588"/>
              <a:gd name="T8" fmla="*/ 2147483647 w 936"/>
              <a:gd name="T9" fmla="*/ 0 h 5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36" h="588">
                <a:moveTo>
                  <a:pt x="0" y="588"/>
                </a:moveTo>
                <a:cubicBezTo>
                  <a:pt x="39" y="535"/>
                  <a:pt x="78" y="482"/>
                  <a:pt x="144" y="420"/>
                </a:cubicBezTo>
                <a:cubicBezTo>
                  <a:pt x="210" y="358"/>
                  <a:pt x="314" y="272"/>
                  <a:pt x="396" y="216"/>
                </a:cubicBezTo>
                <a:cubicBezTo>
                  <a:pt x="478" y="160"/>
                  <a:pt x="546" y="120"/>
                  <a:pt x="636" y="84"/>
                </a:cubicBezTo>
                <a:cubicBezTo>
                  <a:pt x="726" y="48"/>
                  <a:pt x="886" y="14"/>
                  <a:pt x="936" y="0"/>
                </a:cubicBezTo>
              </a:path>
            </a:pathLst>
          </a:custGeom>
          <a:noFill/>
          <a:ln w="31750" cap="flat" cmpd="sng">
            <a:solidFill>
              <a:srgbClr val="0000FF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170" name="Freeform 19"/>
          <p:cNvSpPr>
            <a:spLocks/>
          </p:cNvSpPr>
          <p:nvPr/>
        </p:nvSpPr>
        <p:spPr bwMode="auto">
          <a:xfrm>
            <a:off x="4476750" y="3581400"/>
            <a:ext cx="323850" cy="285750"/>
          </a:xfrm>
          <a:custGeom>
            <a:avLst/>
            <a:gdLst>
              <a:gd name="T0" fmla="*/ 0 w 156"/>
              <a:gd name="T1" fmla="*/ 0 h 108"/>
              <a:gd name="T2" fmla="*/ 2147483647 w 156"/>
              <a:gd name="T3" fmla="*/ 2147483647 h 108"/>
              <a:gd name="T4" fmla="*/ 2147483647 w 156"/>
              <a:gd name="T5" fmla="*/ 2147483647 h 10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6" h="108">
                <a:moveTo>
                  <a:pt x="0" y="0"/>
                </a:moveTo>
                <a:cubicBezTo>
                  <a:pt x="29" y="9"/>
                  <a:pt x="58" y="18"/>
                  <a:pt x="84" y="36"/>
                </a:cubicBezTo>
                <a:cubicBezTo>
                  <a:pt x="110" y="54"/>
                  <a:pt x="138" y="88"/>
                  <a:pt x="156" y="108"/>
                </a:cubicBezTo>
              </a:path>
            </a:pathLst>
          </a:custGeom>
          <a:noFill/>
          <a:ln w="31750" cap="flat" cmpd="sng">
            <a:solidFill>
              <a:srgbClr val="0000FF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171" name="Freeform 20"/>
          <p:cNvSpPr>
            <a:spLocks/>
          </p:cNvSpPr>
          <p:nvPr/>
        </p:nvSpPr>
        <p:spPr bwMode="auto">
          <a:xfrm>
            <a:off x="5276850" y="2514600"/>
            <a:ext cx="1600200" cy="800100"/>
          </a:xfrm>
          <a:custGeom>
            <a:avLst/>
            <a:gdLst>
              <a:gd name="T0" fmla="*/ 0 w 984"/>
              <a:gd name="T1" fmla="*/ 2147483647 h 492"/>
              <a:gd name="T2" fmla="*/ 2147483647 w 984"/>
              <a:gd name="T3" fmla="*/ 2147483647 h 492"/>
              <a:gd name="T4" fmla="*/ 2147483647 w 984"/>
              <a:gd name="T5" fmla="*/ 2147483647 h 492"/>
              <a:gd name="T6" fmla="*/ 2147483647 w 984"/>
              <a:gd name="T7" fmla="*/ 2147483647 h 492"/>
              <a:gd name="T8" fmla="*/ 2147483647 w 984"/>
              <a:gd name="T9" fmla="*/ 0 h 4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84" h="492">
                <a:moveTo>
                  <a:pt x="0" y="492"/>
                </a:moveTo>
                <a:cubicBezTo>
                  <a:pt x="82" y="428"/>
                  <a:pt x="164" y="364"/>
                  <a:pt x="240" y="312"/>
                </a:cubicBezTo>
                <a:cubicBezTo>
                  <a:pt x="316" y="260"/>
                  <a:pt x="378" y="220"/>
                  <a:pt x="456" y="180"/>
                </a:cubicBezTo>
                <a:cubicBezTo>
                  <a:pt x="534" y="140"/>
                  <a:pt x="620" y="102"/>
                  <a:pt x="708" y="72"/>
                </a:cubicBezTo>
                <a:cubicBezTo>
                  <a:pt x="796" y="42"/>
                  <a:pt x="932" y="14"/>
                  <a:pt x="984" y="0"/>
                </a:cubicBezTo>
              </a:path>
            </a:pathLst>
          </a:custGeom>
          <a:noFill/>
          <a:ln w="31750" cap="flat" cmpd="sng">
            <a:solidFill>
              <a:srgbClr val="0000FF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172" name="Freeform 21"/>
          <p:cNvSpPr>
            <a:spLocks/>
          </p:cNvSpPr>
          <p:nvPr/>
        </p:nvSpPr>
        <p:spPr bwMode="auto">
          <a:xfrm>
            <a:off x="4762500" y="3295650"/>
            <a:ext cx="552450" cy="571500"/>
          </a:xfrm>
          <a:custGeom>
            <a:avLst/>
            <a:gdLst>
              <a:gd name="T0" fmla="*/ 0 w 984"/>
              <a:gd name="T1" fmla="*/ 2147483647 h 492"/>
              <a:gd name="T2" fmla="*/ 2147483647 w 984"/>
              <a:gd name="T3" fmla="*/ 2147483647 h 492"/>
              <a:gd name="T4" fmla="*/ 2147483647 w 984"/>
              <a:gd name="T5" fmla="*/ 2147483647 h 492"/>
              <a:gd name="T6" fmla="*/ 2147483647 w 984"/>
              <a:gd name="T7" fmla="*/ 2147483647 h 492"/>
              <a:gd name="T8" fmla="*/ 2147483647 w 984"/>
              <a:gd name="T9" fmla="*/ 0 h 4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84" h="492">
                <a:moveTo>
                  <a:pt x="0" y="492"/>
                </a:moveTo>
                <a:cubicBezTo>
                  <a:pt x="82" y="428"/>
                  <a:pt x="164" y="364"/>
                  <a:pt x="240" y="312"/>
                </a:cubicBezTo>
                <a:cubicBezTo>
                  <a:pt x="316" y="260"/>
                  <a:pt x="378" y="220"/>
                  <a:pt x="456" y="180"/>
                </a:cubicBezTo>
                <a:cubicBezTo>
                  <a:pt x="534" y="140"/>
                  <a:pt x="620" y="102"/>
                  <a:pt x="708" y="72"/>
                </a:cubicBezTo>
                <a:cubicBezTo>
                  <a:pt x="796" y="42"/>
                  <a:pt x="932" y="14"/>
                  <a:pt x="984" y="0"/>
                </a:cubicBezTo>
              </a:path>
            </a:pathLst>
          </a:custGeom>
          <a:noFill/>
          <a:ln w="31750" cap="flat" cmpd="sng">
            <a:solidFill>
              <a:srgbClr val="0000FF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173" name="Line 22"/>
          <p:cNvSpPr>
            <a:spLocks noChangeShapeType="1"/>
          </p:cNvSpPr>
          <p:nvPr/>
        </p:nvSpPr>
        <p:spPr bwMode="auto">
          <a:xfrm>
            <a:off x="2228850" y="4514850"/>
            <a:ext cx="2286000" cy="0"/>
          </a:xfrm>
          <a:prstGeom prst="line">
            <a:avLst/>
          </a:prstGeom>
          <a:noFill/>
          <a:ln w="3810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174" name="Line 23"/>
          <p:cNvSpPr>
            <a:spLocks noChangeShapeType="1"/>
          </p:cNvSpPr>
          <p:nvPr/>
        </p:nvSpPr>
        <p:spPr bwMode="auto">
          <a:xfrm>
            <a:off x="4476750" y="3867150"/>
            <a:ext cx="1295400" cy="0"/>
          </a:xfrm>
          <a:prstGeom prst="line">
            <a:avLst/>
          </a:prstGeom>
          <a:noFill/>
          <a:ln w="3810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9175" name="Object 24"/>
          <p:cNvGraphicFramePr>
            <a:graphicFrameLocks noChangeAspect="1"/>
          </p:cNvGraphicFramePr>
          <p:nvPr/>
        </p:nvGraphicFramePr>
        <p:xfrm>
          <a:off x="4776788" y="500063"/>
          <a:ext cx="1362075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80" r:id="rId3" imgW="850531" imgH="203112" progId="Equation.3">
                  <p:embed/>
                </p:oleObj>
              </mc:Choice>
              <mc:Fallback>
                <p:oleObj r:id="rId3" imgW="850531" imgH="203112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76788" y="500063"/>
                        <a:ext cx="1362075" cy="323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3017" name="Text Box 25"/>
          <p:cNvSpPr txBox="1">
            <a:spLocks noChangeArrowheads="1"/>
          </p:cNvSpPr>
          <p:nvPr/>
        </p:nvSpPr>
        <p:spPr bwMode="auto">
          <a:xfrm>
            <a:off x="590550" y="3352800"/>
            <a:ext cx="1485900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rgbClr val="FF0000"/>
                </a:solidFill>
                <a:latin typeface="宋体" pitchFamily="2" charset="-122"/>
              </a:rPr>
              <a:t>解：</a:t>
            </a:r>
            <a:r>
              <a:rPr kumimoji="1" lang="en-US" altLang="zh-CN" sz="2800">
                <a:solidFill>
                  <a:srgbClr val="FF0000"/>
                </a:solidFill>
                <a:latin typeface="Times New Roman" pitchFamily="18" charset="0"/>
              </a:rPr>
              <a:t>(2)</a:t>
            </a:r>
            <a:r>
              <a:rPr kumimoji="1" lang="zh-CN" altLang="en-US" sz="2800">
                <a:solidFill>
                  <a:srgbClr val="000000"/>
                </a:solidFill>
                <a:latin typeface="宋体" pitchFamily="2" charset="-122"/>
              </a:rPr>
              <a:t>首先析出纯固体</a:t>
            </a:r>
            <a:r>
              <a:rPr kumimoji="1" lang="en-US" altLang="zh-CN" sz="2800">
                <a:solidFill>
                  <a:srgbClr val="000000"/>
                </a:solidFill>
                <a:latin typeface="Times New Roman" pitchFamily="18" charset="0"/>
              </a:rPr>
              <a:t>B</a:t>
            </a:r>
            <a:r>
              <a:rPr kumimoji="1" lang="en-US" altLang="zh-CN" sz="280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 </a:t>
            </a:r>
          </a:p>
        </p:txBody>
      </p:sp>
      <p:graphicFrame>
        <p:nvGraphicFramePr>
          <p:cNvPr id="213018" name="Object 26"/>
          <p:cNvGraphicFramePr>
            <a:graphicFrameLocks noChangeAspect="1"/>
          </p:cNvGraphicFramePr>
          <p:nvPr/>
        </p:nvGraphicFramePr>
        <p:xfrm>
          <a:off x="6894513" y="3111500"/>
          <a:ext cx="1817687" cy="1189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81" name="Equation" r:id="rId5" imgW="1295400" imgH="850900" progId="Equation.3">
                  <p:embed/>
                </p:oleObj>
              </mc:Choice>
              <mc:Fallback>
                <p:oleObj name="Equation" r:id="rId5" imgW="1295400" imgH="85090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94513" y="3111500"/>
                        <a:ext cx="1817687" cy="1189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3019" name="Line 27"/>
          <p:cNvSpPr>
            <a:spLocks noChangeShapeType="1"/>
          </p:cNvSpPr>
          <p:nvPr/>
        </p:nvSpPr>
        <p:spPr bwMode="auto">
          <a:xfrm>
            <a:off x="6210300" y="2495550"/>
            <a:ext cx="0" cy="169545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179" name="Text Box 28"/>
          <p:cNvSpPr txBox="1">
            <a:spLocks noChangeArrowheads="1"/>
          </p:cNvSpPr>
          <p:nvPr/>
        </p:nvSpPr>
        <p:spPr bwMode="auto">
          <a:xfrm>
            <a:off x="457200" y="476250"/>
            <a:ext cx="8210550" cy="192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000">
                <a:solidFill>
                  <a:srgbClr val="FF0000"/>
                </a:solidFill>
                <a:latin typeface="宋体" pitchFamily="2" charset="-122"/>
                <a:ea typeface="黑体" pitchFamily="2" charset="-122"/>
              </a:rPr>
              <a:t>例：</a:t>
            </a:r>
            <a:r>
              <a:rPr kumimoji="1" lang="zh-CN" altLang="en-US" sz="2000">
                <a:solidFill>
                  <a:srgbClr val="0000FF"/>
                </a:solidFill>
                <a:latin typeface="宋体" pitchFamily="2" charset="-122"/>
                <a:ea typeface="黑体" pitchFamily="2" charset="-122"/>
              </a:rPr>
              <a:t>有两种物质</a:t>
            </a:r>
            <a:r>
              <a:rPr kumimoji="1" lang="en-US" altLang="zh-CN" sz="200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A</a:t>
            </a:r>
            <a:r>
              <a:rPr kumimoji="1" lang="zh-CN" altLang="en-US" sz="2000">
                <a:solidFill>
                  <a:srgbClr val="0000FF"/>
                </a:solidFill>
                <a:latin typeface="宋体" pitchFamily="2" charset="-122"/>
                <a:ea typeface="黑体" pitchFamily="2" charset="-122"/>
              </a:rPr>
              <a:t>、</a:t>
            </a:r>
            <a:r>
              <a:rPr kumimoji="1" lang="en-US" altLang="zh-CN" sz="200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B</a:t>
            </a:r>
            <a:r>
              <a:rPr kumimoji="1" lang="zh-CN" altLang="en-US" sz="2000">
                <a:solidFill>
                  <a:srgbClr val="0000FF"/>
                </a:solidFill>
                <a:latin typeface="宋体" pitchFamily="2" charset="-122"/>
                <a:ea typeface="黑体" pitchFamily="2" charset="-122"/>
              </a:rPr>
              <a:t>，其熔点分别为           ，能形成稳定化合物</a:t>
            </a:r>
            <a:r>
              <a:rPr kumimoji="1" lang="en-US" altLang="zh-CN" sz="200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AB</a:t>
            </a:r>
            <a:r>
              <a:rPr kumimoji="1" lang="zh-CN" altLang="en-US" sz="2000">
                <a:solidFill>
                  <a:srgbClr val="0000FF"/>
                </a:solidFill>
                <a:latin typeface="宋体" pitchFamily="2" charset="-122"/>
                <a:ea typeface="黑体" pitchFamily="2" charset="-122"/>
              </a:rPr>
              <a:t>（熔点为</a:t>
            </a:r>
            <a:r>
              <a:rPr kumimoji="1" lang="en-US" altLang="zh-CN" sz="2000">
                <a:solidFill>
                  <a:srgbClr val="000000"/>
                </a:solidFill>
                <a:latin typeface="宋体" pitchFamily="2" charset="-122"/>
                <a:ea typeface="黑体" pitchFamily="2" charset="-122"/>
              </a:rPr>
              <a:t>100</a:t>
            </a:r>
            <a:r>
              <a:rPr kumimoji="1" lang="en-US" altLang="zh-CN" sz="2000" baseline="50000">
                <a:solidFill>
                  <a:srgbClr val="000000"/>
                </a:solidFill>
                <a:latin typeface="宋体" pitchFamily="2" charset="-122"/>
                <a:ea typeface="黑体" pitchFamily="2" charset="-122"/>
              </a:rPr>
              <a:t>o</a:t>
            </a:r>
            <a:r>
              <a:rPr kumimoji="1" lang="en-US" altLang="zh-CN" sz="2000">
                <a:solidFill>
                  <a:srgbClr val="000000"/>
                </a:solidFill>
                <a:latin typeface="宋体" pitchFamily="2" charset="-122"/>
                <a:ea typeface="黑体" pitchFamily="2" charset="-122"/>
              </a:rPr>
              <a:t>C</a:t>
            </a:r>
            <a:r>
              <a:rPr kumimoji="1" lang="zh-CN" altLang="en-US" sz="2000">
                <a:solidFill>
                  <a:srgbClr val="0000FF"/>
                </a:solidFill>
                <a:latin typeface="宋体" pitchFamily="2" charset="-122"/>
                <a:ea typeface="黑体" pitchFamily="2" charset="-122"/>
              </a:rPr>
              <a:t>）及不稳定化合物</a:t>
            </a:r>
            <a:r>
              <a:rPr kumimoji="1" lang="en-US" altLang="zh-CN" sz="200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AB</a:t>
            </a:r>
            <a:r>
              <a:rPr kumimoji="1" lang="en-US" altLang="zh-CN" sz="2000" baseline="-3000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3</a:t>
            </a:r>
            <a:r>
              <a:rPr kumimoji="1" lang="zh-CN" altLang="en-US" sz="2000">
                <a:solidFill>
                  <a:srgbClr val="0000FF"/>
                </a:solidFill>
                <a:latin typeface="宋体" pitchFamily="2" charset="-122"/>
                <a:ea typeface="黑体" pitchFamily="2" charset="-122"/>
              </a:rPr>
              <a:t>，</a:t>
            </a:r>
            <a:r>
              <a:rPr kumimoji="1" lang="en-US" altLang="zh-CN" sz="200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AB</a:t>
            </a:r>
            <a:r>
              <a:rPr kumimoji="1" lang="en-US" altLang="zh-CN" sz="2000" baseline="-3000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3</a:t>
            </a:r>
            <a:r>
              <a:rPr kumimoji="1" lang="zh-CN" altLang="en-US" sz="2000">
                <a:solidFill>
                  <a:srgbClr val="0000FF"/>
                </a:solidFill>
                <a:latin typeface="宋体" pitchFamily="2" charset="-122"/>
                <a:ea typeface="黑体" pitchFamily="2" charset="-122"/>
              </a:rPr>
              <a:t>于</a:t>
            </a:r>
            <a:r>
              <a:rPr kumimoji="1" lang="en-US" altLang="zh-CN" sz="2000">
                <a:solidFill>
                  <a:srgbClr val="000000"/>
                </a:solidFill>
                <a:latin typeface="宋体" pitchFamily="2" charset="-122"/>
                <a:ea typeface="黑体" pitchFamily="2" charset="-122"/>
              </a:rPr>
              <a:t>110</a:t>
            </a:r>
            <a:r>
              <a:rPr kumimoji="1" lang="en-US" altLang="zh-CN" sz="2000" baseline="50000">
                <a:solidFill>
                  <a:srgbClr val="000000"/>
                </a:solidFill>
                <a:latin typeface="宋体" pitchFamily="2" charset="-122"/>
                <a:ea typeface="黑体" pitchFamily="2" charset="-122"/>
              </a:rPr>
              <a:t>o</a:t>
            </a:r>
            <a:r>
              <a:rPr kumimoji="1" lang="en-US" altLang="zh-CN" sz="2000">
                <a:solidFill>
                  <a:srgbClr val="000000"/>
                </a:solidFill>
                <a:latin typeface="宋体" pitchFamily="2" charset="-122"/>
                <a:ea typeface="黑体" pitchFamily="2" charset="-122"/>
              </a:rPr>
              <a:t>C</a:t>
            </a:r>
            <a:r>
              <a:rPr kumimoji="1" lang="zh-CN" altLang="en-US" sz="2000">
                <a:solidFill>
                  <a:srgbClr val="0000FF"/>
                </a:solidFill>
                <a:latin typeface="宋体" pitchFamily="2" charset="-122"/>
                <a:ea typeface="黑体" pitchFamily="2" charset="-122"/>
              </a:rPr>
              <a:t>时分解，得到固体</a:t>
            </a:r>
            <a:r>
              <a:rPr kumimoji="1" lang="en-US" altLang="zh-CN" sz="200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B</a:t>
            </a:r>
            <a:r>
              <a:rPr kumimoji="1" lang="zh-CN" altLang="en-US" sz="2000">
                <a:solidFill>
                  <a:srgbClr val="0000FF"/>
                </a:solidFill>
                <a:latin typeface="宋体" pitchFamily="2" charset="-122"/>
                <a:ea typeface="黑体" pitchFamily="2" charset="-122"/>
              </a:rPr>
              <a:t>及含</a:t>
            </a:r>
            <a:r>
              <a:rPr kumimoji="1" lang="en-US" altLang="zh-CN" sz="200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B</a:t>
            </a:r>
            <a:r>
              <a:rPr kumimoji="1" lang="zh-CN" altLang="en-US" sz="2000">
                <a:solidFill>
                  <a:srgbClr val="0000FF"/>
                </a:solidFill>
                <a:latin typeface="宋体" pitchFamily="2" charset="-122"/>
                <a:ea typeface="黑体" pitchFamily="2" charset="-122"/>
              </a:rPr>
              <a:t>为</a:t>
            </a:r>
            <a:r>
              <a:rPr kumimoji="1" lang="en-US" altLang="zh-CN" sz="200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0.68</a:t>
            </a:r>
            <a:r>
              <a:rPr kumimoji="1" lang="zh-CN" altLang="en-US" sz="2000">
                <a:solidFill>
                  <a:srgbClr val="0000FF"/>
                </a:solidFill>
                <a:latin typeface="宋体" pitchFamily="2" charset="-122"/>
                <a:ea typeface="黑体" pitchFamily="2" charset="-122"/>
              </a:rPr>
              <a:t>（摩尔分数，下同）的液态混合物。已知该系统有两个最低共熔点（</a:t>
            </a:r>
            <a:r>
              <a:rPr kumimoji="1" lang="en-US" altLang="zh-CN" sz="2000">
                <a:solidFill>
                  <a:srgbClr val="000000"/>
                </a:solidFill>
                <a:latin typeface="宋体" pitchFamily="2" charset="-122"/>
                <a:ea typeface="黑体" pitchFamily="2" charset="-122"/>
              </a:rPr>
              <a:t>0.18,70</a:t>
            </a:r>
            <a:r>
              <a:rPr kumimoji="1" lang="en-US" altLang="zh-CN" sz="2000" baseline="50000">
                <a:solidFill>
                  <a:srgbClr val="000000"/>
                </a:solidFill>
                <a:latin typeface="宋体" pitchFamily="2" charset="-122"/>
                <a:ea typeface="黑体" pitchFamily="2" charset="-122"/>
              </a:rPr>
              <a:t>o</a:t>
            </a:r>
            <a:r>
              <a:rPr kumimoji="1" lang="en-US" altLang="zh-CN" sz="2000">
                <a:solidFill>
                  <a:srgbClr val="000000"/>
                </a:solidFill>
                <a:latin typeface="宋体" pitchFamily="2" charset="-122"/>
                <a:ea typeface="黑体" pitchFamily="2" charset="-122"/>
              </a:rPr>
              <a:t>C</a:t>
            </a:r>
            <a:r>
              <a:rPr kumimoji="1" lang="zh-CN" altLang="en-US" sz="2000">
                <a:solidFill>
                  <a:srgbClr val="0000FF"/>
                </a:solidFill>
                <a:latin typeface="宋体" pitchFamily="2" charset="-122"/>
                <a:ea typeface="黑体" pitchFamily="2" charset="-122"/>
              </a:rPr>
              <a:t>），（ </a:t>
            </a:r>
            <a:r>
              <a:rPr kumimoji="1" lang="en-US" altLang="zh-CN" sz="2000">
                <a:solidFill>
                  <a:srgbClr val="000000"/>
                </a:solidFill>
                <a:latin typeface="宋体" pitchFamily="2" charset="-122"/>
                <a:ea typeface="黑体" pitchFamily="2" charset="-122"/>
              </a:rPr>
              <a:t>0.54,96</a:t>
            </a:r>
            <a:r>
              <a:rPr kumimoji="1" lang="en-US" altLang="zh-CN" sz="2000" baseline="50000">
                <a:solidFill>
                  <a:srgbClr val="000000"/>
                </a:solidFill>
                <a:latin typeface="宋体" pitchFamily="2" charset="-122"/>
                <a:ea typeface="黑体" pitchFamily="2" charset="-122"/>
              </a:rPr>
              <a:t>o</a:t>
            </a:r>
            <a:r>
              <a:rPr kumimoji="1" lang="en-US" altLang="zh-CN" sz="2000">
                <a:solidFill>
                  <a:srgbClr val="000000"/>
                </a:solidFill>
                <a:latin typeface="宋体" pitchFamily="2" charset="-122"/>
                <a:ea typeface="黑体" pitchFamily="2" charset="-122"/>
              </a:rPr>
              <a:t>C</a:t>
            </a:r>
            <a:r>
              <a:rPr kumimoji="1" lang="en-US" altLang="zh-CN" sz="2000">
                <a:solidFill>
                  <a:srgbClr val="0000FF"/>
                </a:solidFill>
                <a:latin typeface="宋体" pitchFamily="2" charset="-122"/>
                <a:ea typeface="黑体" pitchFamily="2" charset="-122"/>
              </a:rPr>
              <a:t> </a:t>
            </a:r>
            <a:r>
              <a:rPr kumimoji="1" lang="zh-CN" altLang="en-US" sz="2000">
                <a:solidFill>
                  <a:srgbClr val="0000FF"/>
                </a:solidFill>
                <a:latin typeface="宋体" pitchFamily="2" charset="-122"/>
                <a:ea typeface="黑体" pitchFamily="2" charset="-122"/>
              </a:rPr>
              <a:t>）。</a:t>
            </a:r>
            <a:r>
              <a:rPr kumimoji="1" lang="en-US" altLang="zh-CN" sz="200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(1)</a:t>
            </a:r>
            <a:r>
              <a:rPr kumimoji="1" lang="zh-CN" altLang="en-US" sz="2000">
                <a:solidFill>
                  <a:srgbClr val="0000FF"/>
                </a:solidFill>
                <a:latin typeface="宋体" pitchFamily="2" charset="-122"/>
                <a:ea typeface="黑体" pitchFamily="2" charset="-122"/>
              </a:rPr>
              <a:t>试画出该系统相图的大致形状；</a:t>
            </a:r>
            <a:r>
              <a:rPr kumimoji="1" lang="zh-CN" altLang="en-US" sz="200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 </a:t>
            </a:r>
            <a:r>
              <a:rPr kumimoji="1" lang="en-US" altLang="zh-CN" sz="200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(2)</a:t>
            </a:r>
            <a:r>
              <a:rPr kumimoji="1" lang="zh-CN" altLang="en-US" sz="2000">
                <a:solidFill>
                  <a:srgbClr val="0000FF"/>
                </a:solidFill>
                <a:latin typeface="宋体" pitchFamily="2" charset="-122"/>
                <a:ea typeface="黑体" pitchFamily="2" charset="-122"/>
              </a:rPr>
              <a:t>有</a:t>
            </a:r>
            <a:r>
              <a:rPr kumimoji="1" lang="en-US" altLang="zh-CN" sz="200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1mol</a:t>
            </a:r>
            <a:r>
              <a:rPr kumimoji="1" lang="zh-CN" altLang="en-US" sz="2000">
                <a:solidFill>
                  <a:srgbClr val="0000FF"/>
                </a:solidFill>
                <a:latin typeface="宋体" pitchFamily="2" charset="-122"/>
                <a:ea typeface="黑体" pitchFamily="2" charset="-122"/>
              </a:rPr>
              <a:t>含</a:t>
            </a:r>
            <a:r>
              <a:rPr kumimoji="1" lang="en-US" altLang="zh-CN" sz="200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B </a:t>
            </a:r>
            <a:r>
              <a:rPr kumimoji="1" lang="en-US" altLang="zh-CN" sz="200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0.80</a:t>
            </a:r>
            <a:r>
              <a:rPr kumimoji="1" lang="zh-CN" altLang="en-US" sz="2000">
                <a:solidFill>
                  <a:srgbClr val="0000FF"/>
                </a:solidFill>
                <a:latin typeface="宋体" pitchFamily="2" charset="-122"/>
                <a:ea typeface="黑体" pitchFamily="2" charset="-122"/>
              </a:rPr>
              <a:t>的混合物冷却，问首先析出的物质是什么？最多可得到多少该物质？</a:t>
            </a:r>
            <a:r>
              <a:rPr kumimoji="1" lang="zh-CN" altLang="en-US" sz="200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13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13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13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3017" grpId="0" autoUpdateAnimBg="0"/>
      <p:bldP spid="213019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0178" name="Object 2"/>
          <p:cNvGraphicFramePr>
            <a:graphicFrameLocks noChangeAspect="1"/>
          </p:cNvGraphicFramePr>
          <p:nvPr/>
        </p:nvGraphicFramePr>
        <p:xfrm>
          <a:off x="1600200" y="895350"/>
          <a:ext cx="5903913" cy="3848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09" name="位图图像" r:id="rId3" imgW="5144218" imgH="3352381" progId="Paint.Picture">
                  <p:embed/>
                </p:oleObj>
              </mc:Choice>
              <mc:Fallback>
                <p:oleObj name="位图图像" r:id="rId3" imgW="5144218" imgH="3352381" progId="Paint.Picture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895350"/>
                        <a:ext cx="5903913" cy="3848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79" name="Text Box 3"/>
          <p:cNvSpPr txBox="1">
            <a:spLocks noChangeArrowheads="1"/>
          </p:cNvSpPr>
          <p:nvPr/>
        </p:nvSpPr>
        <p:spPr bwMode="auto">
          <a:xfrm>
            <a:off x="1504950" y="17145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i="1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T</a:t>
            </a:r>
          </a:p>
        </p:txBody>
      </p:sp>
      <p:sp>
        <p:nvSpPr>
          <p:cNvPr id="50180" name="Text Box 4"/>
          <p:cNvSpPr txBox="1">
            <a:spLocks noChangeArrowheads="1"/>
          </p:cNvSpPr>
          <p:nvPr/>
        </p:nvSpPr>
        <p:spPr bwMode="auto">
          <a:xfrm>
            <a:off x="4400550" y="5143500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i="1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w</a:t>
            </a:r>
            <a:r>
              <a:rPr kumimoji="1" lang="en-US" altLang="zh-CN" sz="2400" baseline="-2500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B</a:t>
            </a:r>
          </a:p>
        </p:txBody>
      </p:sp>
      <p:graphicFrame>
        <p:nvGraphicFramePr>
          <p:cNvPr id="50181" name="Object 5"/>
          <p:cNvGraphicFramePr>
            <a:graphicFrameLocks noChangeAspect="1"/>
          </p:cNvGraphicFramePr>
          <p:nvPr/>
        </p:nvGraphicFramePr>
        <p:xfrm>
          <a:off x="1647825" y="4438650"/>
          <a:ext cx="614363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10" name="Equation" r:id="rId5" imgW="342751" imgH="457002" progId="Equation.3">
                  <p:embed/>
                </p:oleObj>
              </mc:Choice>
              <mc:Fallback>
                <p:oleObj name="Equation" r:id="rId5" imgW="342751" imgH="457002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7825" y="4438650"/>
                        <a:ext cx="614363" cy="819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2" name="Object 6"/>
          <p:cNvGraphicFramePr>
            <a:graphicFrameLocks noChangeAspect="1"/>
          </p:cNvGraphicFramePr>
          <p:nvPr/>
        </p:nvGraphicFramePr>
        <p:xfrm>
          <a:off x="2446338" y="4476750"/>
          <a:ext cx="1343025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11" name="Equation" r:id="rId7" imgW="749300" imgH="457200" progId="Equation.3">
                  <p:embed/>
                </p:oleObj>
              </mc:Choice>
              <mc:Fallback>
                <p:oleObj name="Equation" r:id="rId7" imgW="749300" imgH="457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6338" y="4476750"/>
                        <a:ext cx="1343025" cy="819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3" name="Object 7"/>
          <p:cNvGraphicFramePr>
            <a:graphicFrameLocks noChangeAspect="1"/>
          </p:cNvGraphicFramePr>
          <p:nvPr/>
        </p:nvGraphicFramePr>
        <p:xfrm>
          <a:off x="3875088" y="4476750"/>
          <a:ext cx="1343025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12" name="Equation" r:id="rId9" imgW="749300" imgH="457200" progId="Equation.3">
                  <p:embed/>
                </p:oleObj>
              </mc:Choice>
              <mc:Fallback>
                <p:oleObj name="Equation" r:id="rId9" imgW="749300" imgH="457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75088" y="4476750"/>
                        <a:ext cx="1343025" cy="819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4" name="Object 8"/>
          <p:cNvGraphicFramePr>
            <a:graphicFrameLocks noChangeAspect="1"/>
          </p:cNvGraphicFramePr>
          <p:nvPr/>
        </p:nvGraphicFramePr>
        <p:xfrm>
          <a:off x="5372100" y="4476750"/>
          <a:ext cx="1206500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13" name="Equation" r:id="rId11" imgW="672808" imgH="457002" progId="Equation.3">
                  <p:embed/>
                </p:oleObj>
              </mc:Choice>
              <mc:Fallback>
                <p:oleObj name="Equation" r:id="rId11" imgW="672808" imgH="457002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72100" y="4476750"/>
                        <a:ext cx="1206500" cy="819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5" name="Object 9"/>
          <p:cNvGraphicFramePr>
            <a:graphicFrameLocks noChangeAspect="1"/>
          </p:cNvGraphicFramePr>
          <p:nvPr/>
        </p:nvGraphicFramePr>
        <p:xfrm>
          <a:off x="6902450" y="4479925"/>
          <a:ext cx="5461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14" name="Equation" r:id="rId13" imgW="304668" imgH="431613" progId="Equation.3">
                  <p:embed/>
                </p:oleObj>
              </mc:Choice>
              <mc:Fallback>
                <p:oleObj name="Equation" r:id="rId13" imgW="304668" imgH="431613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02450" y="4479925"/>
                        <a:ext cx="546100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86" name="Line 10"/>
          <p:cNvSpPr>
            <a:spLocks noChangeShapeType="1"/>
          </p:cNvSpPr>
          <p:nvPr/>
        </p:nvSpPr>
        <p:spPr bwMode="auto">
          <a:xfrm>
            <a:off x="2438400" y="3390900"/>
            <a:ext cx="3352800" cy="0"/>
          </a:xfrm>
          <a:prstGeom prst="line">
            <a:avLst/>
          </a:prstGeom>
          <a:noFill/>
          <a:ln w="9525">
            <a:solidFill>
              <a:srgbClr val="993300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187" name="Text Box 11"/>
          <p:cNvSpPr txBox="1">
            <a:spLocks noChangeArrowheads="1"/>
          </p:cNvSpPr>
          <p:nvPr/>
        </p:nvSpPr>
        <p:spPr bwMode="auto">
          <a:xfrm>
            <a:off x="2076450" y="3067050"/>
            <a:ext cx="43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i="1">
                <a:solidFill>
                  <a:srgbClr val="993300"/>
                </a:solidFill>
                <a:latin typeface="Times New Roman" pitchFamily="18" charset="0"/>
                <a:ea typeface="黑体" pitchFamily="2" charset="-122"/>
              </a:rPr>
              <a:t>a</a:t>
            </a:r>
          </a:p>
        </p:txBody>
      </p:sp>
      <p:sp>
        <p:nvSpPr>
          <p:cNvPr id="50188" name="Text Box 12"/>
          <p:cNvSpPr txBox="1">
            <a:spLocks noChangeArrowheads="1"/>
          </p:cNvSpPr>
          <p:nvPr/>
        </p:nvSpPr>
        <p:spPr bwMode="auto">
          <a:xfrm>
            <a:off x="2552700" y="3028950"/>
            <a:ext cx="43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i="1">
                <a:solidFill>
                  <a:srgbClr val="993300"/>
                </a:solidFill>
                <a:latin typeface="Times New Roman" pitchFamily="18" charset="0"/>
                <a:ea typeface="黑体" pitchFamily="2" charset="-122"/>
              </a:rPr>
              <a:t>b</a:t>
            </a:r>
          </a:p>
        </p:txBody>
      </p:sp>
      <p:sp>
        <p:nvSpPr>
          <p:cNvPr id="50189" name="Text Box 13"/>
          <p:cNvSpPr txBox="1">
            <a:spLocks noChangeArrowheads="1"/>
          </p:cNvSpPr>
          <p:nvPr/>
        </p:nvSpPr>
        <p:spPr bwMode="auto">
          <a:xfrm>
            <a:off x="2667000" y="3257550"/>
            <a:ext cx="43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i="1">
                <a:solidFill>
                  <a:srgbClr val="993300"/>
                </a:solidFill>
                <a:latin typeface="Times New Roman" pitchFamily="18" charset="0"/>
                <a:ea typeface="黑体" pitchFamily="2" charset="-122"/>
              </a:rPr>
              <a:t>c</a:t>
            </a:r>
          </a:p>
        </p:txBody>
      </p:sp>
      <p:sp>
        <p:nvSpPr>
          <p:cNvPr id="50190" name="Text Box 14"/>
          <p:cNvSpPr txBox="1">
            <a:spLocks noChangeArrowheads="1"/>
          </p:cNvSpPr>
          <p:nvPr/>
        </p:nvSpPr>
        <p:spPr bwMode="auto">
          <a:xfrm>
            <a:off x="3200400" y="302895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i="1">
                <a:solidFill>
                  <a:srgbClr val="993300"/>
                </a:solidFill>
                <a:latin typeface="Times New Roman" pitchFamily="18" charset="0"/>
                <a:ea typeface="黑体" pitchFamily="2" charset="-122"/>
              </a:rPr>
              <a:t>d</a:t>
            </a:r>
          </a:p>
        </p:txBody>
      </p:sp>
      <p:sp>
        <p:nvSpPr>
          <p:cNvPr id="50191" name="Text Box 15"/>
          <p:cNvSpPr txBox="1">
            <a:spLocks noChangeArrowheads="1"/>
          </p:cNvSpPr>
          <p:nvPr/>
        </p:nvSpPr>
        <p:spPr bwMode="auto">
          <a:xfrm>
            <a:off x="3524250" y="3009900"/>
            <a:ext cx="43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i="1">
                <a:solidFill>
                  <a:srgbClr val="993300"/>
                </a:solidFill>
                <a:latin typeface="Times New Roman" pitchFamily="18" charset="0"/>
                <a:ea typeface="黑体" pitchFamily="2" charset="-122"/>
              </a:rPr>
              <a:t>e</a:t>
            </a:r>
          </a:p>
        </p:txBody>
      </p:sp>
      <p:sp>
        <p:nvSpPr>
          <p:cNvPr id="50192" name="Text Box 16"/>
          <p:cNvSpPr txBox="1">
            <a:spLocks noChangeArrowheads="1"/>
          </p:cNvSpPr>
          <p:nvPr/>
        </p:nvSpPr>
        <p:spPr bwMode="auto">
          <a:xfrm>
            <a:off x="4324350" y="2971800"/>
            <a:ext cx="43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i="1">
                <a:solidFill>
                  <a:srgbClr val="993300"/>
                </a:solidFill>
                <a:latin typeface="Times New Roman" pitchFamily="18" charset="0"/>
                <a:ea typeface="黑体" pitchFamily="2" charset="-122"/>
              </a:rPr>
              <a:t>f</a:t>
            </a:r>
          </a:p>
        </p:txBody>
      </p:sp>
      <p:sp>
        <p:nvSpPr>
          <p:cNvPr id="50193" name="Text Box 17"/>
          <p:cNvSpPr txBox="1">
            <a:spLocks noChangeArrowheads="1"/>
          </p:cNvSpPr>
          <p:nvPr/>
        </p:nvSpPr>
        <p:spPr bwMode="auto">
          <a:xfrm>
            <a:off x="5429250" y="2952750"/>
            <a:ext cx="43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i="1">
                <a:solidFill>
                  <a:srgbClr val="993300"/>
                </a:solidFill>
                <a:latin typeface="Times New Roman" pitchFamily="18" charset="0"/>
                <a:ea typeface="黑体" pitchFamily="2" charset="-122"/>
              </a:rPr>
              <a:t>g</a:t>
            </a:r>
          </a:p>
        </p:txBody>
      </p:sp>
      <p:graphicFrame>
        <p:nvGraphicFramePr>
          <p:cNvPr id="214034" name="Object 18"/>
          <p:cNvGraphicFramePr>
            <a:graphicFrameLocks noChangeAspect="1"/>
          </p:cNvGraphicFramePr>
          <p:nvPr/>
        </p:nvGraphicFramePr>
        <p:xfrm>
          <a:off x="2743200" y="1593850"/>
          <a:ext cx="2921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15" name="Equation" r:id="rId15" imgW="152268" imgH="164957" progId="Equation.3">
                  <p:embed/>
                </p:oleObj>
              </mc:Choice>
              <mc:Fallback>
                <p:oleObj name="Equation" r:id="rId15" imgW="152268" imgH="164957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1593850"/>
                        <a:ext cx="2921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4035" name="Object 19"/>
          <p:cNvGraphicFramePr>
            <a:graphicFrameLocks noChangeAspect="1"/>
          </p:cNvGraphicFramePr>
          <p:nvPr/>
        </p:nvGraphicFramePr>
        <p:xfrm>
          <a:off x="947738" y="3597275"/>
          <a:ext cx="660400" cy="32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16" name="Equation" r:id="rId17" imgW="444114" imgH="215713" progId="Equation.3">
                  <p:embed/>
                </p:oleObj>
              </mc:Choice>
              <mc:Fallback>
                <p:oleObj name="Equation" r:id="rId17" imgW="444114" imgH="215713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7738" y="3597275"/>
                        <a:ext cx="660400" cy="320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4036" name="Line 20"/>
          <p:cNvSpPr>
            <a:spLocks noChangeShapeType="1"/>
          </p:cNvSpPr>
          <p:nvPr/>
        </p:nvSpPr>
        <p:spPr bwMode="auto">
          <a:xfrm>
            <a:off x="1619250" y="3733800"/>
            <a:ext cx="552450" cy="571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14037" name="Object 21"/>
          <p:cNvGraphicFramePr>
            <a:graphicFrameLocks noChangeAspect="1"/>
          </p:cNvGraphicFramePr>
          <p:nvPr/>
        </p:nvGraphicFramePr>
        <p:xfrm>
          <a:off x="2033588" y="2584450"/>
          <a:ext cx="889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17" name="Equation" r:id="rId19" imgW="482391" imgH="241195" progId="Equation.3">
                  <p:embed/>
                </p:oleObj>
              </mc:Choice>
              <mc:Fallback>
                <p:oleObj name="Equation" r:id="rId19" imgW="482391" imgH="241195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3588" y="2584450"/>
                        <a:ext cx="8890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4038" name="Line 22"/>
          <p:cNvSpPr>
            <a:spLocks noChangeShapeType="1"/>
          </p:cNvSpPr>
          <p:nvPr/>
        </p:nvSpPr>
        <p:spPr bwMode="auto">
          <a:xfrm>
            <a:off x="2590800" y="2914650"/>
            <a:ext cx="152400" cy="8763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14039" name="Object 23"/>
          <p:cNvGraphicFramePr>
            <a:graphicFrameLocks noChangeAspect="1"/>
          </p:cNvGraphicFramePr>
          <p:nvPr/>
        </p:nvGraphicFramePr>
        <p:xfrm>
          <a:off x="2058988" y="3975100"/>
          <a:ext cx="1030287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18" name="Equation" r:id="rId21" imgW="558558" imgH="241195" progId="Equation.3">
                  <p:embed/>
                </p:oleObj>
              </mc:Choice>
              <mc:Fallback>
                <p:oleObj name="Equation" r:id="rId21" imgW="558558" imgH="241195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8988" y="3975100"/>
                        <a:ext cx="1030287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4040" name="Object 24"/>
          <p:cNvGraphicFramePr>
            <a:graphicFrameLocks noChangeAspect="1"/>
          </p:cNvGraphicFramePr>
          <p:nvPr/>
        </p:nvGraphicFramePr>
        <p:xfrm>
          <a:off x="2890838" y="2546350"/>
          <a:ext cx="889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19" name="Equation" r:id="rId23" imgW="482391" imgH="241195" progId="Equation.3">
                  <p:embed/>
                </p:oleObj>
              </mc:Choice>
              <mc:Fallback>
                <p:oleObj name="Equation" r:id="rId23" imgW="482391" imgH="241195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0838" y="2546350"/>
                        <a:ext cx="8890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4041" name="Line 25"/>
          <p:cNvSpPr>
            <a:spLocks noChangeShapeType="1"/>
          </p:cNvSpPr>
          <p:nvPr/>
        </p:nvSpPr>
        <p:spPr bwMode="auto">
          <a:xfrm flipH="1">
            <a:off x="3200400" y="2895600"/>
            <a:ext cx="19050" cy="5905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14042" name="Object 26"/>
          <p:cNvGraphicFramePr>
            <a:graphicFrameLocks noChangeAspect="1"/>
          </p:cNvGraphicFramePr>
          <p:nvPr/>
        </p:nvGraphicFramePr>
        <p:xfrm>
          <a:off x="3825875" y="2786063"/>
          <a:ext cx="508000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20" name="Equation" r:id="rId25" imgW="355446" imgH="457002" progId="Equation.3">
                  <p:embed/>
                </p:oleObj>
              </mc:Choice>
              <mc:Fallback>
                <p:oleObj name="Equation" r:id="rId25" imgW="355446" imgH="457002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25875" y="2786063"/>
                        <a:ext cx="508000" cy="650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4043" name="Object 27"/>
          <p:cNvGraphicFramePr>
            <a:graphicFrameLocks noChangeAspect="1"/>
          </p:cNvGraphicFramePr>
          <p:nvPr/>
        </p:nvGraphicFramePr>
        <p:xfrm>
          <a:off x="3148013" y="3841750"/>
          <a:ext cx="1100137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21" name="Equation" r:id="rId27" imgW="596900" imgH="241300" progId="Equation.3">
                  <p:embed/>
                </p:oleObj>
              </mc:Choice>
              <mc:Fallback>
                <p:oleObj name="Equation" r:id="rId27" imgW="596900" imgH="24130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8013" y="3841750"/>
                        <a:ext cx="1100137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4044" name="Object 28"/>
          <p:cNvGraphicFramePr>
            <a:graphicFrameLocks noChangeAspect="1"/>
          </p:cNvGraphicFramePr>
          <p:nvPr/>
        </p:nvGraphicFramePr>
        <p:xfrm>
          <a:off x="4624388" y="1727200"/>
          <a:ext cx="889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22" name="Equation" r:id="rId29" imgW="482391" imgH="241195" progId="Equation.3">
                  <p:embed/>
                </p:oleObj>
              </mc:Choice>
              <mc:Fallback>
                <p:oleObj name="Equation" r:id="rId29" imgW="482391" imgH="241195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4388" y="1727200"/>
                        <a:ext cx="8890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4045" name="Object 29"/>
          <p:cNvGraphicFramePr>
            <a:graphicFrameLocks noChangeAspect="1"/>
          </p:cNvGraphicFramePr>
          <p:nvPr/>
        </p:nvGraphicFramePr>
        <p:xfrm>
          <a:off x="4538663" y="3498850"/>
          <a:ext cx="1100137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23" name="Equation" r:id="rId31" imgW="596900" imgH="241300" progId="Equation.3">
                  <p:embed/>
                </p:oleObj>
              </mc:Choice>
              <mc:Fallback>
                <p:oleObj name="Equation" r:id="rId31" imgW="596900" imgH="241300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38663" y="3498850"/>
                        <a:ext cx="1100137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4046" name="Object 30"/>
          <p:cNvGraphicFramePr>
            <a:graphicFrameLocks noChangeAspect="1"/>
          </p:cNvGraphicFramePr>
          <p:nvPr/>
        </p:nvGraphicFramePr>
        <p:xfrm>
          <a:off x="5975350" y="2298700"/>
          <a:ext cx="935038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24" name="Equation" r:id="rId33" imgW="545863" imgH="241195" progId="Equation.3">
                  <p:embed/>
                </p:oleObj>
              </mc:Choice>
              <mc:Fallback>
                <p:oleObj name="Equation" r:id="rId33" imgW="545863" imgH="241195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75350" y="2298700"/>
                        <a:ext cx="935038" cy="41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4047" name="Object 31"/>
          <p:cNvGraphicFramePr>
            <a:graphicFrameLocks noChangeAspect="1"/>
          </p:cNvGraphicFramePr>
          <p:nvPr/>
        </p:nvGraphicFramePr>
        <p:xfrm>
          <a:off x="546100" y="5688013"/>
          <a:ext cx="8112125" cy="43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25" name="Equation" r:id="rId35" imgW="4533900" imgH="241300" progId="Equation.3">
                  <p:embed/>
                </p:oleObj>
              </mc:Choice>
              <mc:Fallback>
                <p:oleObj name="Equation" r:id="rId35" imgW="4533900" imgH="241300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6100" y="5688013"/>
                        <a:ext cx="8112125" cy="433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208" name="Text Box 28"/>
          <p:cNvSpPr txBox="1">
            <a:spLocks noChangeArrowheads="1"/>
          </p:cNvSpPr>
          <p:nvPr/>
        </p:nvSpPr>
        <p:spPr bwMode="auto">
          <a:xfrm>
            <a:off x="457200" y="476250"/>
            <a:ext cx="821055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000">
                <a:solidFill>
                  <a:srgbClr val="FF0000"/>
                </a:solidFill>
                <a:latin typeface="宋体" pitchFamily="2" charset="-122"/>
                <a:ea typeface="黑体" pitchFamily="2" charset="-122"/>
              </a:rPr>
              <a:t>例：</a:t>
            </a:r>
            <a:r>
              <a:rPr kumimoji="1" lang="zh-CN" altLang="en-US" sz="2000">
                <a:solidFill>
                  <a:srgbClr val="0000FF"/>
                </a:solidFill>
                <a:latin typeface="宋体" pitchFamily="2" charset="-122"/>
                <a:ea typeface="黑体" pitchFamily="2" charset="-122"/>
              </a:rPr>
              <a:t>标出下列各相区存在的相，并指出从</a:t>
            </a:r>
            <a:r>
              <a:rPr kumimoji="1" lang="en-US" altLang="zh-CN" sz="2000" i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a</a:t>
            </a:r>
            <a:r>
              <a:rPr kumimoji="1" lang="zh-CN" altLang="en-US" sz="2000">
                <a:solidFill>
                  <a:srgbClr val="0000FF"/>
                </a:solidFill>
                <a:latin typeface="宋体" pitchFamily="2" charset="-122"/>
                <a:ea typeface="黑体" pitchFamily="2" charset="-122"/>
              </a:rPr>
              <a:t>到</a:t>
            </a:r>
            <a:r>
              <a:rPr kumimoji="1" lang="en-US" altLang="zh-CN" sz="2000" i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g</a:t>
            </a:r>
            <a:r>
              <a:rPr kumimoji="1" lang="zh-CN" altLang="en-US" sz="2000">
                <a:solidFill>
                  <a:srgbClr val="0000FF"/>
                </a:solidFill>
                <a:latin typeface="宋体" pitchFamily="2" charset="-122"/>
                <a:ea typeface="黑体" pitchFamily="2" charset="-122"/>
              </a:rPr>
              <a:t>恒温蒸发过程相的变化。</a:t>
            </a:r>
            <a:r>
              <a:rPr kumimoji="1" lang="zh-CN" altLang="en-US" sz="200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4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14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4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14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4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4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4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14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4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4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4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4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4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4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4036" grpId="0" animBg="1"/>
      <p:bldP spid="214038" grpId="0" animBg="1"/>
      <p:bldP spid="214041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 Box 2"/>
          <p:cNvSpPr txBox="1">
            <a:spLocks noChangeArrowheads="1"/>
          </p:cNvSpPr>
          <p:nvPr/>
        </p:nvSpPr>
        <p:spPr bwMode="auto">
          <a:xfrm>
            <a:off x="438150" y="476250"/>
            <a:ext cx="81915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000">
                <a:solidFill>
                  <a:srgbClr val="FF0000"/>
                </a:solidFill>
                <a:latin typeface="宋体" pitchFamily="2" charset="-122"/>
                <a:ea typeface="黑体" pitchFamily="2" charset="-122"/>
              </a:rPr>
              <a:t>例：</a:t>
            </a:r>
            <a:r>
              <a:rPr kumimoji="1" lang="en-US" altLang="zh-CN" sz="200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FeO</a:t>
            </a:r>
            <a:r>
              <a:rPr kumimoji="1" lang="zh-CN" altLang="en-US" sz="2000">
                <a:solidFill>
                  <a:srgbClr val="0000FF"/>
                </a:solidFill>
                <a:latin typeface="宋体" pitchFamily="2" charset="-122"/>
                <a:ea typeface="黑体" pitchFamily="2" charset="-122"/>
              </a:rPr>
              <a:t>与</a:t>
            </a:r>
            <a:r>
              <a:rPr kumimoji="1" lang="en-US" altLang="zh-CN" sz="200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MnO</a:t>
            </a:r>
            <a:r>
              <a:rPr kumimoji="1" lang="en-US" altLang="zh-CN" sz="2000" baseline="-3000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2</a:t>
            </a:r>
            <a:r>
              <a:rPr kumimoji="1" lang="zh-CN" altLang="en-US" sz="2000">
                <a:solidFill>
                  <a:srgbClr val="0000FF"/>
                </a:solidFill>
                <a:latin typeface="宋体" pitchFamily="2" charset="-122"/>
                <a:ea typeface="黑体" pitchFamily="2" charset="-122"/>
              </a:rPr>
              <a:t>的熔点分别为</a:t>
            </a:r>
            <a:r>
              <a:rPr kumimoji="1" lang="en-US" altLang="zh-CN" sz="2000">
                <a:solidFill>
                  <a:srgbClr val="000000"/>
                </a:solidFill>
                <a:latin typeface="宋体" pitchFamily="2" charset="-122"/>
                <a:ea typeface="黑体" pitchFamily="2" charset="-122"/>
              </a:rPr>
              <a:t>1370</a:t>
            </a:r>
            <a:r>
              <a:rPr kumimoji="1" lang="en-US" altLang="zh-CN" sz="2000" baseline="50000">
                <a:solidFill>
                  <a:srgbClr val="000000"/>
                </a:solidFill>
                <a:latin typeface="宋体" pitchFamily="2" charset="-122"/>
                <a:ea typeface="黑体" pitchFamily="2" charset="-122"/>
              </a:rPr>
              <a:t>o</a:t>
            </a:r>
            <a:r>
              <a:rPr kumimoji="1" lang="en-US" altLang="zh-CN" sz="2000">
                <a:solidFill>
                  <a:srgbClr val="000000"/>
                </a:solidFill>
                <a:latin typeface="宋体" pitchFamily="2" charset="-122"/>
                <a:ea typeface="黑体" pitchFamily="2" charset="-122"/>
              </a:rPr>
              <a:t>C</a:t>
            </a:r>
            <a:r>
              <a:rPr kumimoji="1" lang="zh-CN" altLang="en-US" sz="2000">
                <a:solidFill>
                  <a:srgbClr val="0000FF"/>
                </a:solidFill>
                <a:latin typeface="宋体" pitchFamily="2" charset="-122"/>
                <a:ea typeface="黑体" pitchFamily="2" charset="-122"/>
              </a:rPr>
              <a:t>与</a:t>
            </a:r>
            <a:r>
              <a:rPr kumimoji="1" lang="en-US" altLang="zh-CN" sz="2000">
                <a:solidFill>
                  <a:srgbClr val="000000"/>
                </a:solidFill>
                <a:latin typeface="宋体" pitchFamily="2" charset="-122"/>
                <a:ea typeface="黑体" pitchFamily="2" charset="-122"/>
              </a:rPr>
              <a:t>1785</a:t>
            </a:r>
            <a:r>
              <a:rPr kumimoji="1" lang="en-US" altLang="zh-CN" sz="2000" baseline="50000">
                <a:solidFill>
                  <a:srgbClr val="000000"/>
                </a:solidFill>
                <a:latin typeface="宋体" pitchFamily="2" charset="-122"/>
                <a:ea typeface="黑体" pitchFamily="2" charset="-122"/>
              </a:rPr>
              <a:t>o</a:t>
            </a:r>
            <a:r>
              <a:rPr kumimoji="1" lang="en-US" altLang="zh-CN" sz="2000">
                <a:solidFill>
                  <a:srgbClr val="000000"/>
                </a:solidFill>
                <a:latin typeface="宋体" pitchFamily="2" charset="-122"/>
                <a:ea typeface="黑体" pitchFamily="2" charset="-122"/>
              </a:rPr>
              <a:t>C </a:t>
            </a:r>
            <a:r>
              <a:rPr kumimoji="1" lang="zh-CN" altLang="en-US" sz="2000">
                <a:solidFill>
                  <a:srgbClr val="0000FF"/>
                </a:solidFill>
                <a:latin typeface="宋体" pitchFamily="2" charset="-122"/>
                <a:ea typeface="黑体" pitchFamily="2" charset="-122"/>
              </a:rPr>
              <a:t>，已知该二元系在</a:t>
            </a:r>
            <a:r>
              <a:rPr kumimoji="1" lang="en-US" altLang="zh-CN" sz="2000">
                <a:solidFill>
                  <a:srgbClr val="000000"/>
                </a:solidFill>
                <a:latin typeface="宋体" pitchFamily="2" charset="-122"/>
                <a:ea typeface="黑体" pitchFamily="2" charset="-122"/>
              </a:rPr>
              <a:t>1430</a:t>
            </a:r>
            <a:r>
              <a:rPr kumimoji="1" lang="en-US" altLang="zh-CN" sz="2000" baseline="50000">
                <a:solidFill>
                  <a:srgbClr val="000000"/>
                </a:solidFill>
                <a:latin typeface="宋体" pitchFamily="2" charset="-122"/>
                <a:ea typeface="黑体" pitchFamily="2" charset="-122"/>
              </a:rPr>
              <a:t>o</a:t>
            </a:r>
            <a:r>
              <a:rPr kumimoji="1" lang="en-US" altLang="zh-CN" sz="2000">
                <a:solidFill>
                  <a:srgbClr val="000000"/>
                </a:solidFill>
                <a:latin typeface="宋体" pitchFamily="2" charset="-122"/>
                <a:ea typeface="黑体" pitchFamily="2" charset="-122"/>
              </a:rPr>
              <a:t>C</a:t>
            </a:r>
            <a:r>
              <a:rPr kumimoji="1" lang="zh-CN" altLang="en-US" sz="2000">
                <a:solidFill>
                  <a:srgbClr val="0000FF"/>
                </a:solidFill>
                <a:latin typeface="宋体" pitchFamily="2" charset="-122"/>
                <a:ea typeface="黑体" pitchFamily="2" charset="-122"/>
              </a:rPr>
              <a:t>时出现了</a:t>
            </a:r>
            <a:r>
              <a:rPr kumimoji="1" lang="en-US" altLang="zh-CN" sz="200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MnO</a:t>
            </a:r>
            <a:r>
              <a:rPr kumimoji="1" lang="en-US" altLang="zh-CN" sz="2000" baseline="-3000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2</a:t>
            </a:r>
            <a:r>
              <a:rPr kumimoji="1" lang="zh-CN" altLang="en-US" sz="2000">
                <a:solidFill>
                  <a:srgbClr val="0000FF"/>
                </a:solidFill>
                <a:latin typeface="宋体" pitchFamily="2" charset="-122"/>
                <a:ea typeface="黑体" pitchFamily="2" charset="-122"/>
              </a:rPr>
              <a:t>质量分数分别为</a:t>
            </a:r>
            <a:r>
              <a:rPr kumimoji="1" lang="en-US" altLang="zh-CN" sz="200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0.60</a:t>
            </a:r>
            <a:r>
              <a:rPr kumimoji="1" lang="zh-CN" altLang="en-US" sz="2000">
                <a:solidFill>
                  <a:srgbClr val="0000FF"/>
                </a:solidFill>
                <a:latin typeface="宋体" pitchFamily="2" charset="-122"/>
                <a:ea typeface="黑体" pitchFamily="2" charset="-122"/>
              </a:rPr>
              <a:t>和</a:t>
            </a:r>
            <a:r>
              <a:rPr kumimoji="1" lang="en-US" altLang="zh-CN" sz="200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0.30</a:t>
            </a:r>
            <a:r>
              <a:rPr kumimoji="1" lang="zh-CN" altLang="en-US" sz="2000">
                <a:solidFill>
                  <a:srgbClr val="0000FF"/>
                </a:solidFill>
                <a:latin typeface="宋体" pitchFamily="2" charset="-122"/>
                <a:ea typeface="黑体" pitchFamily="2" charset="-122"/>
              </a:rPr>
              <a:t>的两个固态混合物和</a:t>
            </a:r>
            <a:r>
              <a:rPr kumimoji="1" lang="en-US" altLang="zh-CN" sz="200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0.15</a:t>
            </a:r>
            <a:r>
              <a:rPr kumimoji="1" lang="zh-CN" altLang="en-US" sz="2000">
                <a:solidFill>
                  <a:srgbClr val="0000FF"/>
                </a:solidFill>
                <a:latin typeface="宋体" pitchFamily="2" charset="-122"/>
                <a:ea typeface="黑体" pitchFamily="2" charset="-122"/>
              </a:rPr>
              <a:t>的熔融液。在冷却到</a:t>
            </a:r>
            <a:r>
              <a:rPr kumimoji="1" lang="en-US" altLang="zh-CN" sz="2000">
                <a:solidFill>
                  <a:srgbClr val="000000"/>
                </a:solidFill>
                <a:latin typeface="宋体" pitchFamily="2" charset="-122"/>
                <a:ea typeface="黑体" pitchFamily="2" charset="-122"/>
              </a:rPr>
              <a:t>1200</a:t>
            </a:r>
            <a:r>
              <a:rPr kumimoji="1" lang="en-US" altLang="zh-CN" sz="2000" baseline="50000">
                <a:solidFill>
                  <a:srgbClr val="000000"/>
                </a:solidFill>
                <a:latin typeface="宋体" pitchFamily="2" charset="-122"/>
                <a:ea typeface="黑体" pitchFamily="2" charset="-122"/>
              </a:rPr>
              <a:t>o</a:t>
            </a:r>
            <a:r>
              <a:rPr kumimoji="1" lang="en-US" altLang="zh-CN" sz="2000">
                <a:solidFill>
                  <a:srgbClr val="000000"/>
                </a:solidFill>
                <a:latin typeface="宋体" pitchFamily="2" charset="-122"/>
                <a:ea typeface="黑体" pitchFamily="2" charset="-122"/>
              </a:rPr>
              <a:t>C</a:t>
            </a:r>
            <a:r>
              <a:rPr kumimoji="1" lang="zh-CN" altLang="en-US" sz="2000">
                <a:solidFill>
                  <a:srgbClr val="0000FF"/>
                </a:solidFill>
                <a:latin typeface="宋体" pitchFamily="2" charset="-122"/>
                <a:ea typeface="黑体" pitchFamily="2" charset="-122"/>
              </a:rPr>
              <a:t>时则变成质量分数分别为</a:t>
            </a:r>
            <a:r>
              <a:rPr kumimoji="1" lang="en-US" altLang="zh-CN" sz="200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0.64</a:t>
            </a:r>
            <a:r>
              <a:rPr kumimoji="1" lang="zh-CN" altLang="en-US" sz="2000">
                <a:solidFill>
                  <a:srgbClr val="0000FF"/>
                </a:solidFill>
                <a:latin typeface="宋体" pitchFamily="2" charset="-122"/>
                <a:ea typeface="黑体" pitchFamily="2" charset="-122"/>
              </a:rPr>
              <a:t>和</a:t>
            </a:r>
            <a:r>
              <a:rPr kumimoji="1" lang="en-US" altLang="zh-CN" sz="200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0.26</a:t>
            </a:r>
            <a:r>
              <a:rPr kumimoji="1" lang="zh-CN" altLang="en-US" sz="2000">
                <a:solidFill>
                  <a:srgbClr val="0000FF"/>
                </a:solidFill>
                <a:latin typeface="宋体" pitchFamily="2" charset="-122"/>
                <a:ea typeface="黑体" pitchFamily="2" charset="-122"/>
              </a:rPr>
              <a:t>的两个固态混合物。试画出该二元系液固平衡相图的大致形状。</a:t>
            </a:r>
            <a:r>
              <a:rPr kumimoji="1" lang="zh-CN" altLang="en-US" sz="200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 </a:t>
            </a:r>
          </a:p>
        </p:txBody>
      </p:sp>
      <p:sp>
        <p:nvSpPr>
          <p:cNvPr id="51203" name="Rectangle 3"/>
          <p:cNvSpPr>
            <a:spLocks noChangeArrowheads="1"/>
          </p:cNvSpPr>
          <p:nvPr/>
        </p:nvSpPr>
        <p:spPr bwMode="auto">
          <a:xfrm>
            <a:off x="2209800" y="1714500"/>
            <a:ext cx="4686300" cy="4133850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Times New Roman" pitchFamily="18" charset="0"/>
            </a:endParaRPr>
          </a:p>
        </p:txBody>
      </p:sp>
      <p:sp>
        <p:nvSpPr>
          <p:cNvPr id="51204" name="Text Box 4"/>
          <p:cNvSpPr txBox="1">
            <a:spLocks noChangeArrowheads="1"/>
          </p:cNvSpPr>
          <p:nvPr/>
        </p:nvSpPr>
        <p:spPr bwMode="auto">
          <a:xfrm>
            <a:off x="1504950" y="2228850"/>
            <a:ext cx="4762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i="1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T</a:t>
            </a:r>
          </a:p>
        </p:txBody>
      </p:sp>
      <p:sp>
        <p:nvSpPr>
          <p:cNvPr id="51205" name="Text Box 5"/>
          <p:cNvSpPr txBox="1">
            <a:spLocks noChangeArrowheads="1"/>
          </p:cNvSpPr>
          <p:nvPr/>
        </p:nvSpPr>
        <p:spPr bwMode="auto">
          <a:xfrm>
            <a:off x="3867150" y="5924550"/>
            <a:ext cx="129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i="1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w</a:t>
            </a:r>
            <a:r>
              <a:rPr kumimoji="1" lang="en-US" altLang="zh-CN" sz="2400" baseline="-2500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MnO</a:t>
            </a:r>
            <a:r>
              <a:rPr kumimoji="1" lang="en-US" altLang="zh-CN" sz="2400" baseline="-5000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2</a:t>
            </a:r>
          </a:p>
        </p:txBody>
      </p:sp>
      <p:sp>
        <p:nvSpPr>
          <p:cNvPr id="51206" name="Text Box 6"/>
          <p:cNvSpPr txBox="1">
            <a:spLocks noChangeArrowheads="1"/>
          </p:cNvSpPr>
          <p:nvPr/>
        </p:nvSpPr>
        <p:spPr bwMode="auto">
          <a:xfrm>
            <a:off x="1866900" y="5753100"/>
            <a:ext cx="781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FeO</a:t>
            </a:r>
          </a:p>
        </p:txBody>
      </p:sp>
      <p:sp>
        <p:nvSpPr>
          <p:cNvPr id="51207" name="Text Box 7"/>
          <p:cNvSpPr txBox="1">
            <a:spLocks noChangeArrowheads="1"/>
          </p:cNvSpPr>
          <p:nvPr/>
        </p:nvSpPr>
        <p:spPr bwMode="auto">
          <a:xfrm>
            <a:off x="6324600" y="5791200"/>
            <a:ext cx="1200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MnO</a:t>
            </a:r>
            <a:r>
              <a:rPr kumimoji="1" lang="en-US" altLang="zh-CN" sz="2400" baseline="-2500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2</a:t>
            </a:r>
          </a:p>
        </p:txBody>
      </p:sp>
      <p:sp>
        <p:nvSpPr>
          <p:cNvPr id="215048" name="Oval 8"/>
          <p:cNvSpPr>
            <a:spLocks noChangeArrowheads="1"/>
          </p:cNvSpPr>
          <p:nvPr/>
        </p:nvSpPr>
        <p:spPr bwMode="auto">
          <a:xfrm>
            <a:off x="2152650" y="4076700"/>
            <a:ext cx="95250" cy="1143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Times New Roman" pitchFamily="18" charset="0"/>
            </a:endParaRPr>
          </a:p>
        </p:txBody>
      </p:sp>
      <p:sp>
        <p:nvSpPr>
          <p:cNvPr id="215049" name="Oval 9"/>
          <p:cNvSpPr>
            <a:spLocks noChangeArrowheads="1"/>
          </p:cNvSpPr>
          <p:nvPr/>
        </p:nvSpPr>
        <p:spPr bwMode="auto">
          <a:xfrm>
            <a:off x="6819900" y="1962150"/>
            <a:ext cx="95250" cy="1143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Times New Roman" pitchFamily="18" charset="0"/>
            </a:endParaRPr>
          </a:p>
        </p:txBody>
      </p:sp>
      <p:sp>
        <p:nvSpPr>
          <p:cNvPr id="215050" name="Oval 10"/>
          <p:cNvSpPr>
            <a:spLocks noChangeArrowheads="1"/>
          </p:cNvSpPr>
          <p:nvPr/>
        </p:nvSpPr>
        <p:spPr bwMode="auto">
          <a:xfrm>
            <a:off x="4933950" y="3524250"/>
            <a:ext cx="95250" cy="1143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Times New Roman" pitchFamily="18" charset="0"/>
            </a:endParaRPr>
          </a:p>
        </p:txBody>
      </p:sp>
      <p:sp>
        <p:nvSpPr>
          <p:cNvPr id="215051" name="Oval 11"/>
          <p:cNvSpPr>
            <a:spLocks noChangeArrowheads="1"/>
          </p:cNvSpPr>
          <p:nvPr/>
        </p:nvSpPr>
        <p:spPr bwMode="auto">
          <a:xfrm>
            <a:off x="3600450" y="3524250"/>
            <a:ext cx="95250" cy="1143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Times New Roman" pitchFamily="18" charset="0"/>
            </a:endParaRPr>
          </a:p>
        </p:txBody>
      </p:sp>
      <p:sp>
        <p:nvSpPr>
          <p:cNvPr id="215052" name="Oval 12"/>
          <p:cNvSpPr>
            <a:spLocks noChangeArrowheads="1"/>
          </p:cNvSpPr>
          <p:nvPr/>
        </p:nvSpPr>
        <p:spPr bwMode="auto">
          <a:xfrm>
            <a:off x="2857500" y="3524250"/>
            <a:ext cx="95250" cy="1143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Times New Roman" pitchFamily="18" charset="0"/>
            </a:endParaRPr>
          </a:p>
        </p:txBody>
      </p:sp>
      <p:sp>
        <p:nvSpPr>
          <p:cNvPr id="215053" name="Oval 13"/>
          <p:cNvSpPr>
            <a:spLocks noChangeArrowheads="1"/>
          </p:cNvSpPr>
          <p:nvPr/>
        </p:nvSpPr>
        <p:spPr bwMode="auto">
          <a:xfrm>
            <a:off x="5524500" y="4857750"/>
            <a:ext cx="95250" cy="1143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Times New Roman" pitchFamily="18" charset="0"/>
            </a:endParaRPr>
          </a:p>
        </p:txBody>
      </p:sp>
      <p:sp>
        <p:nvSpPr>
          <p:cNvPr id="215054" name="Oval 14"/>
          <p:cNvSpPr>
            <a:spLocks noChangeArrowheads="1"/>
          </p:cNvSpPr>
          <p:nvPr/>
        </p:nvSpPr>
        <p:spPr bwMode="auto">
          <a:xfrm>
            <a:off x="3314700" y="4800600"/>
            <a:ext cx="95250" cy="1143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Times New Roman" pitchFamily="18" charset="0"/>
            </a:endParaRPr>
          </a:p>
        </p:txBody>
      </p:sp>
      <p:sp>
        <p:nvSpPr>
          <p:cNvPr id="215055" name="Line 15"/>
          <p:cNvSpPr>
            <a:spLocks noChangeShapeType="1"/>
          </p:cNvSpPr>
          <p:nvPr/>
        </p:nvSpPr>
        <p:spPr bwMode="auto">
          <a:xfrm>
            <a:off x="2914650" y="3600450"/>
            <a:ext cx="2076450" cy="0"/>
          </a:xfrm>
          <a:prstGeom prst="line">
            <a:avLst/>
          </a:prstGeom>
          <a:noFill/>
          <a:ln w="3810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056" name="Freeform 16"/>
          <p:cNvSpPr>
            <a:spLocks/>
          </p:cNvSpPr>
          <p:nvPr/>
        </p:nvSpPr>
        <p:spPr bwMode="auto">
          <a:xfrm>
            <a:off x="2209800" y="3600450"/>
            <a:ext cx="704850" cy="533400"/>
          </a:xfrm>
          <a:custGeom>
            <a:avLst/>
            <a:gdLst>
              <a:gd name="T0" fmla="*/ 0 w 444"/>
              <a:gd name="T1" fmla="*/ 2147483647 h 336"/>
              <a:gd name="T2" fmla="*/ 2147483647 w 444"/>
              <a:gd name="T3" fmla="*/ 2147483647 h 336"/>
              <a:gd name="T4" fmla="*/ 2147483647 w 444"/>
              <a:gd name="T5" fmla="*/ 2147483647 h 336"/>
              <a:gd name="T6" fmla="*/ 2147483647 w 444"/>
              <a:gd name="T7" fmla="*/ 2147483647 h 336"/>
              <a:gd name="T8" fmla="*/ 2147483647 w 444"/>
              <a:gd name="T9" fmla="*/ 0 h 3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44" h="336">
                <a:moveTo>
                  <a:pt x="0" y="336"/>
                </a:moveTo>
                <a:cubicBezTo>
                  <a:pt x="32" y="329"/>
                  <a:pt x="64" y="322"/>
                  <a:pt x="108" y="300"/>
                </a:cubicBezTo>
                <a:cubicBezTo>
                  <a:pt x="152" y="278"/>
                  <a:pt x="218" y="236"/>
                  <a:pt x="264" y="204"/>
                </a:cubicBezTo>
                <a:cubicBezTo>
                  <a:pt x="310" y="172"/>
                  <a:pt x="354" y="142"/>
                  <a:pt x="384" y="108"/>
                </a:cubicBezTo>
                <a:cubicBezTo>
                  <a:pt x="414" y="74"/>
                  <a:pt x="434" y="18"/>
                  <a:pt x="444" y="0"/>
                </a:cubicBezTo>
              </a:path>
            </a:pathLst>
          </a:custGeom>
          <a:noFill/>
          <a:ln w="31750" cap="flat" cmpd="sng">
            <a:solidFill>
              <a:srgbClr val="0000FF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057" name="Freeform 17"/>
          <p:cNvSpPr>
            <a:spLocks/>
          </p:cNvSpPr>
          <p:nvPr/>
        </p:nvSpPr>
        <p:spPr bwMode="auto">
          <a:xfrm>
            <a:off x="2914650" y="2019300"/>
            <a:ext cx="3987800" cy="1562100"/>
          </a:xfrm>
          <a:custGeom>
            <a:avLst/>
            <a:gdLst>
              <a:gd name="T0" fmla="*/ 0 w 2512"/>
              <a:gd name="T1" fmla="*/ 2147483647 h 984"/>
              <a:gd name="T2" fmla="*/ 2147483647 w 2512"/>
              <a:gd name="T3" fmla="*/ 2147483647 h 984"/>
              <a:gd name="T4" fmla="*/ 2147483647 w 2512"/>
              <a:gd name="T5" fmla="*/ 2147483647 h 984"/>
              <a:gd name="T6" fmla="*/ 2147483647 w 2512"/>
              <a:gd name="T7" fmla="*/ 2147483647 h 984"/>
              <a:gd name="T8" fmla="*/ 2147483647 w 2512"/>
              <a:gd name="T9" fmla="*/ 2147483647 h 984"/>
              <a:gd name="T10" fmla="*/ 2147483647 w 2512"/>
              <a:gd name="T11" fmla="*/ 2147483647 h 984"/>
              <a:gd name="T12" fmla="*/ 2147483647 w 2512"/>
              <a:gd name="T13" fmla="*/ 2147483647 h 984"/>
              <a:gd name="T14" fmla="*/ 2147483647 w 2512"/>
              <a:gd name="T15" fmla="*/ 0 h 98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512" h="984">
                <a:moveTo>
                  <a:pt x="0" y="984"/>
                </a:moveTo>
                <a:cubicBezTo>
                  <a:pt x="38" y="946"/>
                  <a:pt x="76" y="908"/>
                  <a:pt x="132" y="864"/>
                </a:cubicBezTo>
                <a:cubicBezTo>
                  <a:pt x="188" y="820"/>
                  <a:pt x="224" y="790"/>
                  <a:pt x="336" y="720"/>
                </a:cubicBezTo>
                <a:cubicBezTo>
                  <a:pt x="448" y="650"/>
                  <a:pt x="614" y="536"/>
                  <a:pt x="804" y="444"/>
                </a:cubicBezTo>
                <a:cubicBezTo>
                  <a:pt x="994" y="352"/>
                  <a:pt x="1280" y="230"/>
                  <a:pt x="1476" y="168"/>
                </a:cubicBezTo>
                <a:cubicBezTo>
                  <a:pt x="1672" y="106"/>
                  <a:pt x="1822" y="98"/>
                  <a:pt x="1980" y="72"/>
                </a:cubicBezTo>
                <a:cubicBezTo>
                  <a:pt x="2138" y="46"/>
                  <a:pt x="2336" y="24"/>
                  <a:pt x="2424" y="12"/>
                </a:cubicBezTo>
                <a:cubicBezTo>
                  <a:pt x="2512" y="0"/>
                  <a:pt x="2494" y="2"/>
                  <a:pt x="2508" y="0"/>
                </a:cubicBezTo>
              </a:path>
            </a:pathLst>
          </a:custGeom>
          <a:noFill/>
          <a:ln w="31750" cap="flat" cmpd="sng">
            <a:solidFill>
              <a:srgbClr val="0000FF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058" name="Freeform 18"/>
          <p:cNvSpPr>
            <a:spLocks/>
          </p:cNvSpPr>
          <p:nvPr/>
        </p:nvSpPr>
        <p:spPr bwMode="auto">
          <a:xfrm>
            <a:off x="2228850" y="3581400"/>
            <a:ext cx="1428750" cy="590550"/>
          </a:xfrm>
          <a:custGeom>
            <a:avLst/>
            <a:gdLst>
              <a:gd name="T0" fmla="*/ 0 w 444"/>
              <a:gd name="T1" fmla="*/ 2147483647 h 336"/>
              <a:gd name="T2" fmla="*/ 2147483647 w 444"/>
              <a:gd name="T3" fmla="*/ 2147483647 h 336"/>
              <a:gd name="T4" fmla="*/ 2147483647 w 444"/>
              <a:gd name="T5" fmla="*/ 2147483647 h 336"/>
              <a:gd name="T6" fmla="*/ 2147483647 w 444"/>
              <a:gd name="T7" fmla="*/ 2147483647 h 336"/>
              <a:gd name="T8" fmla="*/ 2147483647 w 444"/>
              <a:gd name="T9" fmla="*/ 0 h 3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44" h="336">
                <a:moveTo>
                  <a:pt x="0" y="336"/>
                </a:moveTo>
                <a:cubicBezTo>
                  <a:pt x="32" y="329"/>
                  <a:pt x="64" y="322"/>
                  <a:pt x="108" y="300"/>
                </a:cubicBezTo>
                <a:cubicBezTo>
                  <a:pt x="152" y="278"/>
                  <a:pt x="218" y="236"/>
                  <a:pt x="264" y="204"/>
                </a:cubicBezTo>
                <a:cubicBezTo>
                  <a:pt x="310" y="172"/>
                  <a:pt x="354" y="142"/>
                  <a:pt x="384" y="108"/>
                </a:cubicBezTo>
                <a:cubicBezTo>
                  <a:pt x="414" y="74"/>
                  <a:pt x="434" y="18"/>
                  <a:pt x="444" y="0"/>
                </a:cubicBezTo>
              </a:path>
            </a:pathLst>
          </a:custGeom>
          <a:noFill/>
          <a:ln w="31750" cap="flat" cmpd="sng">
            <a:solidFill>
              <a:srgbClr val="0000FF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059" name="Freeform 19"/>
          <p:cNvSpPr>
            <a:spLocks/>
          </p:cNvSpPr>
          <p:nvPr/>
        </p:nvSpPr>
        <p:spPr bwMode="auto">
          <a:xfrm>
            <a:off x="4991100" y="2057400"/>
            <a:ext cx="1905000" cy="1543050"/>
          </a:xfrm>
          <a:custGeom>
            <a:avLst/>
            <a:gdLst>
              <a:gd name="T0" fmla="*/ 0 w 1200"/>
              <a:gd name="T1" fmla="*/ 2147483647 h 972"/>
              <a:gd name="T2" fmla="*/ 2147483647 w 1200"/>
              <a:gd name="T3" fmla="*/ 2147483647 h 972"/>
              <a:gd name="T4" fmla="*/ 2147483647 w 1200"/>
              <a:gd name="T5" fmla="*/ 2147483647 h 972"/>
              <a:gd name="T6" fmla="*/ 2147483647 w 1200"/>
              <a:gd name="T7" fmla="*/ 0 h 97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200" h="972">
                <a:moveTo>
                  <a:pt x="0" y="972"/>
                </a:moveTo>
                <a:cubicBezTo>
                  <a:pt x="124" y="824"/>
                  <a:pt x="248" y="676"/>
                  <a:pt x="408" y="540"/>
                </a:cubicBezTo>
                <a:cubicBezTo>
                  <a:pt x="568" y="404"/>
                  <a:pt x="828" y="246"/>
                  <a:pt x="960" y="156"/>
                </a:cubicBezTo>
                <a:cubicBezTo>
                  <a:pt x="1092" y="66"/>
                  <a:pt x="1160" y="26"/>
                  <a:pt x="1200" y="0"/>
                </a:cubicBezTo>
              </a:path>
            </a:pathLst>
          </a:custGeom>
          <a:noFill/>
          <a:ln w="31750" cap="flat" cmpd="sng">
            <a:solidFill>
              <a:srgbClr val="0000FF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060" name="Freeform 20"/>
          <p:cNvSpPr>
            <a:spLocks/>
          </p:cNvSpPr>
          <p:nvPr/>
        </p:nvSpPr>
        <p:spPr bwMode="auto">
          <a:xfrm>
            <a:off x="3238500" y="3600450"/>
            <a:ext cx="419100" cy="2247900"/>
          </a:xfrm>
          <a:custGeom>
            <a:avLst/>
            <a:gdLst>
              <a:gd name="T0" fmla="*/ 2147483647 w 300"/>
              <a:gd name="T1" fmla="*/ 0 h 1416"/>
              <a:gd name="T2" fmla="*/ 2147483647 w 300"/>
              <a:gd name="T3" fmla="*/ 2147483647 h 1416"/>
              <a:gd name="T4" fmla="*/ 2147483647 w 300"/>
              <a:gd name="T5" fmla="*/ 2147483647 h 1416"/>
              <a:gd name="T6" fmla="*/ 0 w 300"/>
              <a:gd name="T7" fmla="*/ 2147483647 h 141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00" h="1416">
                <a:moveTo>
                  <a:pt x="300" y="0"/>
                </a:moveTo>
                <a:cubicBezTo>
                  <a:pt x="258" y="121"/>
                  <a:pt x="216" y="242"/>
                  <a:pt x="180" y="384"/>
                </a:cubicBezTo>
                <a:cubicBezTo>
                  <a:pt x="144" y="526"/>
                  <a:pt x="114" y="680"/>
                  <a:pt x="84" y="852"/>
                </a:cubicBezTo>
                <a:cubicBezTo>
                  <a:pt x="54" y="1024"/>
                  <a:pt x="14" y="1322"/>
                  <a:pt x="0" y="1416"/>
                </a:cubicBezTo>
              </a:path>
            </a:pathLst>
          </a:custGeom>
          <a:noFill/>
          <a:ln w="31750" cap="flat" cmpd="sng">
            <a:solidFill>
              <a:srgbClr val="0000FF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061" name="Freeform 21"/>
          <p:cNvSpPr>
            <a:spLocks/>
          </p:cNvSpPr>
          <p:nvPr/>
        </p:nvSpPr>
        <p:spPr bwMode="auto">
          <a:xfrm>
            <a:off x="4991100" y="3581400"/>
            <a:ext cx="857250" cy="2266950"/>
          </a:xfrm>
          <a:custGeom>
            <a:avLst/>
            <a:gdLst>
              <a:gd name="T0" fmla="*/ 0 w 636"/>
              <a:gd name="T1" fmla="*/ 0 h 1380"/>
              <a:gd name="T2" fmla="*/ 2147483647 w 636"/>
              <a:gd name="T3" fmla="*/ 2147483647 h 1380"/>
              <a:gd name="T4" fmla="*/ 2147483647 w 636"/>
              <a:gd name="T5" fmla="*/ 2147483647 h 1380"/>
              <a:gd name="T6" fmla="*/ 2147483647 w 636"/>
              <a:gd name="T7" fmla="*/ 2147483647 h 1380"/>
              <a:gd name="T8" fmla="*/ 2147483647 w 636"/>
              <a:gd name="T9" fmla="*/ 2147483647 h 138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36" h="1380">
                <a:moveTo>
                  <a:pt x="0" y="0"/>
                </a:moveTo>
                <a:cubicBezTo>
                  <a:pt x="66" y="87"/>
                  <a:pt x="132" y="174"/>
                  <a:pt x="192" y="276"/>
                </a:cubicBezTo>
                <a:cubicBezTo>
                  <a:pt x="252" y="378"/>
                  <a:pt x="308" y="490"/>
                  <a:pt x="360" y="612"/>
                </a:cubicBezTo>
                <a:cubicBezTo>
                  <a:pt x="412" y="734"/>
                  <a:pt x="458" y="880"/>
                  <a:pt x="504" y="1008"/>
                </a:cubicBezTo>
                <a:cubicBezTo>
                  <a:pt x="550" y="1136"/>
                  <a:pt x="612" y="1312"/>
                  <a:pt x="636" y="1380"/>
                </a:cubicBezTo>
              </a:path>
            </a:pathLst>
          </a:custGeom>
          <a:noFill/>
          <a:ln w="31750" cap="flat" cmpd="sng">
            <a:solidFill>
              <a:srgbClr val="0000FF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215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15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15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15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15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215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215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48" grpId="0" animBg="1"/>
      <p:bldP spid="215049" grpId="0" animBg="1"/>
      <p:bldP spid="215050" grpId="0" animBg="1"/>
      <p:bldP spid="215051" grpId="0" animBg="1"/>
      <p:bldP spid="215052" grpId="0" animBg="1"/>
      <p:bldP spid="215053" grpId="0" animBg="1"/>
      <p:bldP spid="215054" grpId="0" animBg="1"/>
      <p:bldP spid="215055" grpId="0" animBg="1"/>
      <p:bldP spid="215056" grpId="0" animBg="1"/>
      <p:bldP spid="215057" grpId="0" animBg="1"/>
      <p:bldP spid="215058" grpId="0" animBg="1"/>
      <p:bldP spid="215059" grpId="0" animBg="1"/>
      <p:bldP spid="215060" grpId="0" animBg="1"/>
      <p:bldP spid="215061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2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8100" y="2470150"/>
            <a:ext cx="3689350" cy="41211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8359" name="Text Box 7"/>
          <p:cNvSpPr txBox="1">
            <a:spLocks noChangeArrowheads="1"/>
          </p:cNvSpPr>
          <p:nvPr/>
        </p:nvSpPr>
        <p:spPr bwMode="auto">
          <a:xfrm>
            <a:off x="266700" y="2419350"/>
            <a:ext cx="1663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rgbClr val="FF0000"/>
                </a:solidFill>
                <a:latin typeface="宋体" pitchFamily="2" charset="-122"/>
              </a:rPr>
              <a:t>解：</a:t>
            </a:r>
            <a:r>
              <a:rPr lang="en-US" altLang="zh-CN" sz="2400">
                <a:solidFill>
                  <a:srgbClr val="0000FF"/>
                </a:solidFill>
                <a:latin typeface="Times New Roman" pitchFamily="18" charset="0"/>
              </a:rPr>
              <a:t>(1)</a:t>
            </a:r>
          </a:p>
        </p:txBody>
      </p:sp>
      <p:pic>
        <p:nvPicPr>
          <p:cNvPr id="228360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0" y="2530475"/>
            <a:ext cx="3651250" cy="3302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229" name="Text Box 4"/>
          <p:cNvSpPr txBox="1">
            <a:spLocks noChangeArrowheads="1"/>
          </p:cNvSpPr>
          <p:nvPr/>
        </p:nvSpPr>
        <p:spPr bwMode="auto">
          <a:xfrm>
            <a:off x="203200" y="520700"/>
            <a:ext cx="8788400" cy="163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000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例：</a:t>
            </a:r>
            <a:r>
              <a:rPr lang="zh-CN" altLang="en-US" sz="200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 右面是</a:t>
            </a: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A</a:t>
            </a:r>
            <a:r>
              <a:rPr lang="zh-CN" altLang="en-US" sz="200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，</a:t>
            </a: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B</a:t>
            </a:r>
            <a:r>
              <a:rPr lang="zh-CN" altLang="en-US" sz="200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两组分固态部分互溶系统的液固平衡相图。</a:t>
            </a: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M</a:t>
            </a:r>
            <a:r>
              <a:rPr lang="zh-CN" altLang="en-US" sz="200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，</a:t>
            </a: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N</a:t>
            </a:r>
            <a:r>
              <a:rPr lang="zh-CN" altLang="en-US" sz="200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，</a:t>
            </a: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O</a:t>
            </a:r>
            <a:r>
              <a:rPr lang="zh-CN" altLang="en-US" sz="200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三点的组成</a:t>
            </a:r>
            <a:r>
              <a:rPr lang="en-US" altLang="zh-CN" sz="2000" i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w</a:t>
            </a:r>
            <a:r>
              <a:rPr lang="en-US" altLang="zh-CN" sz="2000" baseline="-2500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B</a:t>
            </a:r>
            <a:r>
              <a:rPr lang="zh-CN" altLang="en-US" sz="200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分别为</a:t>
            </a: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0.30</a:t>
            </a:r>
            <a:r>
              <a:rPr lang="zh-CN" altLang="en-US" sz="200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，</a:t>
            </a: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0.50</a:t>
            </a:r>
            <a:r>
              <a:rPr lang="zh-CN" altLang="en-US" sz="200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和</a:t>
            </a: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0.80</a:t>
            </a:r>
            <a:r>
              <a:rPr lang="zh-CN" altLang="en-US" sz="200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。 </a:t>
            </a: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(1) </a:t>
            </a:r>
            <a:r>
              <a:rPr lang="zh-CN" altLang="en-US" sz="200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试绘出以</a:t>
            </a: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D</a:t>
            </a:r>
            <a:r>
              <a:rPr lang="zh-CN" altLang="en-US" sz="200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和</a:t>
            </a: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P</a:t>
            </a:r>
            <a:r>
              <a:rPr lang="zh-CN" altLang="en-US" sz="200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点为代表的系统的冷却曲线； </a:t>
            </a: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(2) </a:t>
            </a:r>
            <a:r>
              <a:rPr lang="zh-CN" altLang="en-US" sz="200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将</a:t>
            </a: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210g </a:t>
            </a:r>
            <a:r>
              <a:rPr lang="en-US" altLang="zh-CN" sz="2000" i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w</a:t>
            </a:r>
            <a:r>
              <a:rPr lang="en-US" altLang="zh-CN" sz="2000" baseline="-2500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B</a:t>
            </a:r>
            <a:r>
              <a:rPr lang="zh-CN" altLang="en-US" sz="200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为</a:t>
            </a: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0.60</a:t>
            </a:r>
            <a:r>
              <a:rPr lang="zh-CN" altLang="en-US" sz="200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的系统</a:t>
            </a: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Q</a:t>
            </a:r>
            <a:r>
              <a:rPr lang="zh-CN" altLang="en-US" sz="200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冷却到三相平衡温度</a:t>
            </a:r>
            <a:r>
              <a:rPr lang="en-US" altLang="zh-CN" sz="2000" i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t</a:t>
            </a:r>
            <a:r>
              <a:rPr lang="en-US" altLang="zh-CN" sz="2000" baseline="-2500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1</a:t>
            </a:r>
            <a:r>
              <a:rPr lang="zh-CN" altLang="en-US" sz="200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，有</a:t>
            </a: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126g </a:t>
            </a:r>
            <a:r>
              <a:rPr lang="en-US" altLang="zh-CN" sz="2000" i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w</a:t>
            </a:r>
            <a:r>
              <a:rPr lang="en-US" altLang="zh-CN" sz="2000" baseline="-2500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B</a:t>
            </a:r>
            <a:r>
              <a:rPr lang="zh-CN" altLang="en-US" sz="200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为</a:t>
            </a: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0.80</a:t>
            </a:r>
            <a:r>
              <a:rPr lang="zh-CN" altLang="en-US" sz="200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的固态混合物</a:t>
            </a: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S</a:t>
            </a:r>
            <a:r>
              <a:rPr lang="en-US" altLang="zh-CN" sz="2000" i="1" baseline="-25000">
                <a:solidFill>
                  <a:srgbClr val="0000FF"/>
                </a:solidFill>
                <a:latin typeface="Symbol" pitchFamily="18" charset="2"/>
                <a:ea typeface="黑体" pitchFamily="2" charset="-122"/>
              </a:rPr>
              <a:t>b</a:t>
            </a:r>
            <a:r>
              <a:rPr lang="zh-CN" altLang="en-US" sz="200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析出，问此时有哪些相成平衡？各相的质量是多少？</a:t>
            </a: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(3)</a:t>
            </a:r>
            <a:r>
              <a:rPr lang="zh-CN" altLang="en-US" sz="200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如果在</a:t>
            </a:r>
            <a:r>
              <a:rPr lang="en-US" altLang="zh-CN" sz="2000" i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t</a:t>
            </a:r>
            <a:r>
              <a:rPr lang="en-US" altLang="zh-CN" sz="2000" baseline="-2500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1</a:t>
            </a:r>
            <a:r>
              <a:rPr lang="zh-CN" altLang="en-US" sz="200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有</a:t>
            </a: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120g </a:t>
            </a:r>
            <a:r>
              <a:rPr lang="en-US" altLang="zh-CN" sz="2000" i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w</a:t>
            </a:r>
            <a:r>
              <a:rPr lang="en-US" altLang="zh-CN" sz="2000" baseline="-2500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B</a:t>
            </a:r>
            <a:r>
              <a:rPr lang="zh-CN" altLang="en-US" sz="200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为</a:t>
            </a: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0.80</a:t>
            </a:r>
            <a:r>
              <a:rPr lang="zh-CN" altLang="en-US" sz="200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的固态混合物</a:t>
            </a: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S</a:t>
            </a:r>
            <a:r>
              <a:rPr lang="en-US" altLang="zh-CN" sz="2000" i="1" baseline="-25000">
                <a:solidFill>
                  <a:srgbClr val="0000FF"/>
                </a:solidFill>
                <a:latin typeface="Symbol" pitchFamily="18" charset="2"/>
                <a:ea typeface="黑体" pitchFamily="2" charset="-122"/>
              </a:rPr>
              <a:t>b</a:t>
            </a:r>
            <a:r>
              <a:rPr lang="zh-CN" altLang="en-US" sz="200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析出，有哪些相成平衡？各相质量多少？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8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28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835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10" descr="04-2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463" y="561975"/>
            <a:ext cx="7038975" cy="5700713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8667" name="Line 11"/>
          <p:cNvSpPr>
            <a:spLocks noChangeShapeType="1"/>
          </p:cNvSpPr>
          <p:nvPr/>
        </p:nvSpPr>
        <p:spPr bwMode="auto">
          <a:xfrm>
            <a:off x="2476500" y="2514600"/>
            <a:ext cx="28384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8668" name="Line 12"/>
          <p:cNvSpPr>
            <a:spLocks noChangeShapeType="1"/>
          </p:cNvSpPr>
          <p:nvPr/>
        </p:nvSpPr>
        <p:spPr bwMode="auto">
          <a:xfrm>
            <a:off x="2686050" y="2743200"/>
            <a:ext cx="3124200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8669" name="Line 13"/>
          <p:cNvSpPr>
            <a:spLocks noChangeShapeType="1"/>
          </p:cNvSpPr>
          <p:nvPr/>
        </p:nvSpPr>
        <p:spPr bwMode="auto">
          <a:xfrm flipV="1">
            <a:off x="3086100" y="3009900"/>
            <a:ext cx="2743200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8670" name="Line 14"/>
          <p:cNvSpPr>
            <a:spLocks noChangeShapeType="1"/>
          </p:cNvSpPr>
          <p:nvPr/>
        </p:nvSpPr>
        <p:spPr bwMode="auto">
          <a:xfrm>
            <a:off x="3714750" y="1809750"/>
            <a:ext cx="3448050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8671" name="Line 15"/>
          <p:cNvSpPr>
            <a:spLocks noChangeShapeType="1"/>
          </p:cNvSpPr>
          <p:nvPr/>
        </p:nvSpPr>
        <p:spPr bwMode="auto">
          <a:xfrm>
            <a:off x="4419600" y="1238250"/>
            <a:ext cx="34480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8672" name="Line 16"/>
          <p:cNvSpPr>
            <a:spLocks noChangeShapeType="1"/>
          </p:cNvSpPr>
          <p:nvPr/>
        </p:nvSpPr>
        <p:spPr bwMode="auto">
          <a:xfrm flipV="1">
            <a:off x="3714750" y="3009900"/>
            <a:ext cx="2476500" cy="190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8673" name="Line 17"/>
          <p:cNvSpPr>
            <a:spLocks noChangeShapeType="1"/>
          </p:cNvSpPr>
          <p:nvPr/>
        </p:nvSpPr>
        <p:spPr bwMode="auto">
          <a:xfrm flipV="1">
            <a:off x="4305300" y="3009900"/>
            <a:ext cx="2781300" cy="1905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8" name="Text Box 19"/>
          <p:cNvSpPr txBox="1">
            <a:spLocks noChangeArrowheads="1"/>
          </p:cNvSpPr>
          <p:nvPr/>
        </p:nvSpPr>
        <p:spPr bwMode="auto">
          <a:xfrm>
            <a:off x="1276350" y="323850"/>
            <a:ext cx="4017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A:</a:t>
            </a:r>
            <a:r>
              <a:rPr kumimoji="1" lang="zh-CN" altLang="en-US" sz="24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邻硝基氯苯 </a:t>
            </a:r>
            <a:r>
              <a:rPr kumimoji="1" lang="en-US" altLang="zh-CN" sz="24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B:</a:t>
            </a:r>
            <a:r>
              <a:rPr kumimoji="1" lang="zh-CN" altLang="en-US" sz="24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对硝基氯苯</a:t>
            </a:r>
            <a:endParaRPr kumimoji="1" lang="zh-CN" alt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8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8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8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8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98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98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98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667" grpId="0" animBg="1"/>
      <p:bldP spid="198668" grpId="0" animBg="1"/>
      <p:bldP spid="198669" grpId="0" animBg="1"/>
      <p:bldP spid="198670" grpId="0" animBg="1"/>
      <p:bldP spid="198671" grpId="0" animBg="1"/>
      <p:bldP spid="198672" grpId="0" animBg="1"/>
      <p:bldP spid="198673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5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8100" y="2332038"/>
            <a:ext cx="3689350" cy="41211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251" name="Text Box 4"/>
          <p:cNvSpPr txBox="1">
            <a:spLocks noChangeArrowheads="1"/>
          </p:cNvSpPr>
          <p:nvPr/>
        </p:nvSpPr>
        <p:spPr bwMode="auto">
          <a:xfrm>
            <a:off x="266700" y="2281238"/>
            <a:ext cx="1663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rgbClr val="FF0000"/>
                </a:solidFill>
                <a:latin typeface="宋体" pitchFamily="2" charset="-122"/>
              </a:rPr>
              <a:t>解：</a:t>
            </a:r>
            <a:r>
              <a:rPr lang="en-US" altLang="zh-CN" sz="2400">
                <a:solidFill>
                  <a:srgbClr val="0000FF"/>
                </a:solidFill>
                <a:latin typeface="Times New Roman" pitchFamily="18" charset="0"/>
              </a:rPr>
              <a:t>(2)</a:t>
            </a:r>
          </a:p>
        </p:txBody>
      </p:sp>
      <p:sp>
        <p:nvSpPr>
          <p:cNvPr id="229382" name="Text Box 6"/>
          <p:cNvSpPr txBox="1">
            <a:spLocks noChangeArrowheads="1"/>
          </p:cNvSpPr>
          <p:nvPr/>
        </p:nvSpPr>
        <p:spPr bwMode="auto">
          <a:xfrm>
            <a:off x="1408113" y="2332038"/>
            <a:ext cx="3567112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Times New Roman" pitchFamily="18" charset="0"/>
              </a:rPr>
              <a:t>假定系统刚冷却到</a:t>
            </a:r>
            <a:r>
              <a:rPr lang="en-US" altLang="zh-CN" sz="2400" i="1">
                <a:solidFill>
                  <a:srgbClr val="000000"/>
                </a:solidFill>
                <a:latin typeface="Times New Roman" pitchFamily="18" charset="0"/>
              </a:rPr>
              <a:t>t</a:t>
            </a:r>
            <a:r>
              <a:rPr lang="en-US" altLang="zh-CN" sz="2400" baseline="-2500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zh-CN" altLang="en-US" sz="2400">
                <a:solidFill>
                  <a:srgbClr val="000000"/>
                </a:solidFill>
                <a:latin typeface="Times New Roman" pitchFamily="18" charset="0"/>
              </a:rPr>
              <a:t>，</a:t>
            </a:r>
            <a:r>
              <a:rPr lang="en-US" altLang="zh-CN" sz="2400">
                <a:solidFill>
                  <a:srgbClr val="000000"/>
                </a:solidFill>
                <a:latin typeface="Times New Roman" pitchFamily="18" charset="0"/>
              </a:rPr>
              <a:t>S</a:t>
            </a:r>
            <a:r>
              <a:rPr lang="en-US" altLang="zh-CN" sz="2400" i="1" baseline="-25000">
                <a:solidFill>
                  <a:srgbClr val="000000"/>
                </a:solidFill>
                <a:latin typeface="Symbol" pitchFamily="18" charset="2"/>
              </a:rPr>
              <a:t>a </a:t>
            </a:r>
            <a:r>
              <a:rPr lang="zh-CN" altLang="en-US" sz="2400">
                <a:solidFill>
                  <a:srgbClr val="000000"/>
                </a:solidFill>
                <a:latin typeface="Times New Roman" pitchFamily="18" charset="0"/>
              </a:rPr>
              <a:t>还未析出，按杠杆规则</a:t>
            </a:r>
            <a:r>
              <a:rPr lang="zh-CN" altLang="en-US" sz="2400">
                <a:latin typeface="Times New Roman" pitchFamily="18" charset="0"/>
              </a:rPr>
              <a:t> </a:t>
            </a:r>
          </a:p>
        </p:txBody>
      </p:sp>
      <p:graphicFrame>
        <p:nvGraphicFramePr>
          <p:cNvPr id="229384" name="Object 8"/>
          <p:cNvGraphicFramePr>
            <a:graphicFrameLocks noChangeAspect="1"/>
          </p:cNvGraphicFramePr>
          <p:nvPr/>
        </p:nvGraphicFramePr>
        <p:xfrm>
          <a:off x="695325" y="3162300"/>
          <a:ext cx="3902075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57" name="公式" r:id="rId4" imgW="1981200" imgH="406400" progId="Equation.3">
                  <p:embed/>
                </p:oleObj>
              </mc:Choice>
              <mc:Fallback>
                <p:oleObj name="公式" r:id="rId4" imgW="1981200" imgH="4064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5325" y="3162300"/>
                        <a:ext cx="3902075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9383" name="Object 7"/>
          <p:cNvGraphicFramePr>
            <a:graphicFrameLocks noChangeAspect="1"/>
          </p:cNvGraphicFramePr>
          <p:nvPr/>
        </p:nvGraphicFramePr>
        <p:xfrm>
          <a:off x="644525" y="3878263"/>
          <a:ext cx="3300413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58" name="公式" r:id="rId6" imgW="1701800" imgH="266700" progId="Equation.3">
                  <p:embed/>
                </p:oleObj>
              </mc:Choice>
              <mc:Fallback>
                <p:oleObj name="公式" r:id="rId6" imgW="1701800" imgH="2667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525" y="3878263"/>
                        <a:ext cx="3300413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9387" name="Text Box 11"/>
          <p:cNvSpPr txBox="1">
            <a:spLocks noChangeArrowheads="1"/>
          </p:cNvSpPr>
          <p:nvPr/>
        </p:nvSpPr>
        <p:spPr bwMode="auto">
          <a:xfrm>
            <a:off x="292100" y="4392613"/>
            <a:ext cx="5003800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Times New Roman" pitchFamily="18" charset="0"/>
              </a:rPr>
              <a:t>∴  </a:t>
            </a:r>
            <a:r>
              <a:rPr lang="zh-CN" altLang="en-US" sz="2400">
                <a:solidFill>
                  <a:srgbClr val="000000"/>
                </a:solidFill>
                <a:latin typeface="Times New Roman" pitchFamily="18" charset="0"/>
              </a:rPr>
              <a:t>此时没有固态混合物</a:t>
            </a:r>
            <a:r>
              <a:rPr lang="en-US" altLang="zh-CN" sz="2400">
                <a:solidFill>
                  <a:srgbClr val="000000"/>
                </a:solidFill>
                <a:latin typeface="Times New Roman" pitchFamily="18" charset="0"/>
              </a:rPr>
              <a:t>S</a:t>
            </a:r>
            <a:r>
              <a:rPr lang="en-US" altLang="zh-CN" sz="2400" i="1" baseline="-25000">
                <a:solidFill>
                  <a:srgbClr val="000000"/>
                </a:solidFill>
                <a:latin typeface="Symbol" pitchFamily="18" charset="2"/>
              </a:rPr>
              <a:t>a </a:t>
            </a:r>
            <a:r>
              <a:rPr lang="zh-CN" altLang="en-US" sz="2400">
                <a:solidFill>
                  <a:srgbClr val="000000"/>
                </a:solidFill>
                <a:latin typeface="Times New Roman" pitchFamily="18" charset="0"/>
              </a:rPr>
              <a:t>生成，只有</a:t>
            </a:r>
            <a:r>
              <a:rPr lang="en-US" altLang="zh-CN" sz="2400">
                <a:solidFill>
                  <a:srgbClr val="000000"/>
                </a:solidFill>
                <a:latin typeface="Times New Roman" pitchFamily="18" charset="0"/>
              </a:rPr>
              <a:t>L</a:t>
            </a:r>
            <a:r>
              <a:rPr lang="zh-CN" altLang="en-US" sz="2400">
                <a:solidFill>
                  <a:srgbClr val="000000"/>
                </a:solidFill>
                <a:latin typeface="Times New Roman" pitchFamily="18" charset="0"/>
              </a:rPr>
              <a:t>和</a:t>
            </a:r>
            <a:r>
              <a:rPr lang="en-US" altLang="zh-CN" sz="2400">
                <a:solidFill>
                  <a:srgbClr val="000000"/>
                </a:solidFill>
                <a:latin typeface="Times New Roman" pitchFamily="18" charset="0"/>
              </a:rPr>
              <a:t>S</a:t>
            </a:r>
            <a:r>
              <a:rPr lang="en-US" altLang="zh-CN" sz="2400" i="1" baseline="-25000">
                <a:solidFill>
                  <a:srgbClr val="000000"/>
                </a:solidFill>
                <a:latin typeface="Symbol" pitchFamily="18" charset="2"/>
              </a:rPr>
              <a:t>b</a:t>
            </a:r>
            <a:r>
              <a:rPr lang="zh-CN" altLang="en-US" sz="2400">
                <a:solidFill>
                  <a:srgbClr val="000000"/>
                </a:solidFill>
                <a:latin typeface="Times New Roman" pitchFamily="18" charset="0"/>
              </a:rPr>
              <a:t>两相成平衡。</a:t>
            </a:r>
          </a:p>
        </p:txBody>
      </p:sp>
      <p:sp>
        <p:nvSpPr>
          <p:cNvPr id="53256" name="Text Box 4"/>
          <p:cNvSpPr txBox="1">
            <a:spLocks noChangeArrowheads="1"/>
          </p:cNvSpPr>
          <p:nvPr/>
        </p:nvSpPr>
        <p:spPr bwMode="auto">
          <a:xfrm>
            <a:off x="203200" y="520700"/>
            <a:ext cx="8788400" cy="163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000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例：</a:t>
            </a:r>
            <a:r>
              <a:rPr lang="zh-CN" altLang="en-US" sz="200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 右面是</a:t>
            </a: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A</a:t>
            </a:r>
            <a:r>
              <a:rPr lang="zh-CN" altLang="en-US" sz="200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，</a:t>
            </a: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B</a:t>
            </a:r>
            <a:r>
              <a:rPr lang="zh-CN" altLang="en-US" sz="200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两组分固态部分互溶系统的液固平衡相图。</a:t>
            </a: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M</a:t>
            </a:r>
            <a:r>
              <a:rPr lang="zh-CN" altLang="en-US" sz="200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，</a:t>
            </a: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N</a:t>
            </a:r>
            <a:r>
              <a:rPr lang="zh-CN" altLang="en-US" sz="200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，</a:t>
            </a: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O</a:t>
            </a:r>
            <a:r>
              <a:rPr lang="zh-CN" altLang="en-US" sz="200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三点的组成</a:t>
            </a:r>
            <a:r>
              <a:rPr lang="en-US" altLang="zh-CN" sz="2000" i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w</a:t>
            </a:r>
            <a:r>
              <a:rPr lang="en-US" altLang="zh-CN" sz="2000" baseline="-2500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B</a:t>
            </a:r>
            <a:r>
              <a:rPr lang="zh-CN" altLang="en-US" sz="200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分别为</a:t>
            </a: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0.30</a:t>
            </a:r>
            <a:r>
              <a:rPr lang="zh-CN" altLang="en-US" sz="200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，</a:t>
            </a: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0.50</a:t>
            </a:r>
            <a:r>
              <a:rPr lang="zh-CN" altLang="en-US" sz="200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和</a:t>
            </a: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0.80</a:t>
            </a:r>
            <a:r>
              <a:rPr lang="zh-CN" altLang="en-US" sz="200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。 </a:t>
            </a: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(1) </a:t>
            </a:r>
            <a:r>
              <a:rPr lang="zh-CN" altLang="en-US" sz="200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试绘出以</a:t>
            </a: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D</a:t>
            </a:r>
            <a:r>
              <a:rPr lang="zh-CN" altLang="en-US" sz="200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和</a:t>
            </a: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P</a:t>
            </a:r>
            <a:r>
              <a:rPr lang="zh-CN" altLang="en-US" sz="200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点为代表的系统的冷却曲线； </a:t>
            </a: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(2) </a:t>
            </a:r>
            <a:r>
              <a:rPr lang="zh-CN" altLang="en-US" sz="200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将</a:t>
            </a: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210g </a:t>
            </a:r>
            <a:r>
              <a:rPr lang="en-US" altLang="zh-CN" sz="2000" i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w</a:t>
            </a:r>
            <a:r>
              <a:rPr lang="en-US" altLang="zh-CN" sz="2000" baseline="-2500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B</a:t>
            </a:r>
            <a:r>
              <a:rPr lang="zh-CN" altLang="en-US" sz="200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为</a:t>
            </a: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0.60</a:t>
            </a:r>
            <a:r>
              <a:rPr lang="zh-CN" altLang="en-US" sz="200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的系统</a:t>
            </a: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Q</a:t>
            </a:r>
            <a:r>
              <a:rPr lang="zh-CN" altLang="en-US" sz="200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冷却到三相平衡温度</a:t>
            </a:r>
            <a:r>
              <a:rPr lang="en-US" altLang="zh-CN" sz="2000" i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t</a:t>
            </a:r>
            <a:r>
              <a:rPr lang="en-US" altLang="zh-CN" sz="2000" baseline="-2500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1</a:t>
            </a:r>
            <a:r>
              <a:rPr lang="zh-CN" altLang="en-US" sz="200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，有</a:t>
            </a: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126g </a:t>
            </a:r>
            <a:r>
              <a:rPr lang="en-US" altLang="zh-CN" sz="2000" i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w</a:t>
            </a:r>
            <a:r>
              <a:rPr lang="en-US" altLang="zh-CN" sz="2000" baseline="-2500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B</a:t>
            </a:r>
            <a:r>
              <a:rPr lang="zh-CN" altLang="en-US" sz="200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为</a:t>
            </a: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0.80</a:t>
            </a:r>
            <a:r>
              <a:rPr lang="zh-CN" altLang="en-US" sz="200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的固态混合物</a:t>
            </a: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S</a:t>
            </a:r>
            <a:r>
              <a:rPr lang="en-US" altLang="zh-CN" sz="2000" i="1" baseline="-25000">
                <a:solidFill>
                  <a:srgbClr val="0000FF"/>
                </a:solidFill>
                <a:latin typeface="Symbol" pitchFamily="18" charset="2"/>
                <a:ea typeface="黑体" pitchFamily="2" charset="-122"/>
              </a:rPr>
              <a:t>b</a:t>
            </a:r>
            <a:r>
              <a:rPr lang="zh-CN" altLang="en-US" sz="200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析出，问此时有哪些相成平衡？各相的质量是多少？</a:t>
            </a: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(3)</a:t>
            </a:r>
            <a:r>
              <a:rPr lang="zh-CN" altLang="en-US" sz="200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如果在</a:t>
            </a:r>
            <a:r>
              <a:rPr lang="en-US" altLang="zh-CN" sz="2000" i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t</a:t>
            </a:r>
            <a:r>
              <a:rPr lang="en-US" altLang="zh-CN" sz="2000" baseline="-2500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1</a:t>
            </a:r>
            <a:r>
              <a:rPr lang="zh-CN" altLang="en-US" sz="200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有</a:t>
            </a: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120g </a:t>
            </a:r>
            <a:r>
              <a:rPr lang="en-US" altLang="zh-CN" sz="2000" i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w</a:t>
            </a:r>
            <a:r>
              <a:rPr lang="en-US" altLang="zh-CN" sz="2000" baseline="-2500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B</a:t>
            </a:r>
            <a:r>
              <a:rPr lang="zh-CN" altLang="en-US" sz="200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为</a:t>
            </a: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0.80</a:t>
            </a:r>
            <a:r>
              <a:rPr lang="zh-CN" altLang="en-US" sz="200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的固态混合物</a:t>
            </a: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S</a:t>
            </a:r>
            <a:r>
              <a:rPr lang="en-US" altLang="zh-CN" sz="2000" i="1" baseline="-25000">
                <a:solidFill>
                  <a:srgbClr val="0000FF"/>
                </a:solidFill>
                <a:latin typeface="Symbol" pitchFamily="18" charset="2"/>
                <a:ea typeface="黑体" pitchFamily="2" charset="-122"/>
              </a:rPr>
              <a:t>b</a:t>
            </a:r>
            <a:r>
              <a:rPr lang="zh-CN" altLang="en-US" sz="200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析出，有哪些相成平衡？各相质量多少？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29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9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9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29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9382" grpId="0"/>
      <p:bldP spid="229387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7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8100" y="2351088"/>
            <a:ext cx="3689350" cy="41211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275" name="Text Box 4"/>
          <p:cNvSpPr txBox="1">
            <a:spLocks noChangeArrowheads="1"/>
          </p:cNvSpPr>
          <p:nvPr/>
        </p:nvSpPr>
        <p:spPr bwMode="auto">
          <a:xfrm>
            <a:off x="266700" y="2300288"/>
            <a:ext cx="755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rgbClr val="FF0000"/>
                </a:solidFill>
                <a:latin typeface="宋体" pitchFamily="2" charset="-122"/>
              </a:rPr>
              <a:t>解：</a:t>
            </a:r>
            <a:endParaRPr lang="en-US" altLang="zh-CN" sz="2400">
              <a:solidFill>
                <a:srgbClr val="0000FF"/>
              </a:solidFill>
              <a:latin typeface="Times New Roman" pitchFamily="18" charset="0"/>
            </a:endParaRPr>
          </a:p>
        </p:txBody>
      </p:sp>
      <p:sp>
        <p:nvSpPr>
          <p:cNvPr id="229382" name="Text Box 6"/>
          <p:cNvSpPr txBox="1">
            <a:spLocks noChangeArrowheads="1"/>
          </p:cNvSpPr>
          <p:nvPr/>
        </p:nvSpPr>
        <p:spPr bwMode="auto">
          <a:xfrm>
            <a:off x="884238" y="2351088"/>
            <a:ext cx="4090987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Times New Roman" pitchFamily="18" charset="0"/>
              </a:rPr>
              <a:t>(3) </a:t>
            </a:r>
            <a:r>
              <a:rPr lang="zh-CN" altLang="en-US" sz="2400">
                <a:solidFill>
                  <a:srgbClr val="000000"/>
                </a:solidFill>
                <a:latin typeface="Times New Roman" pitchFamily="18" charset="0"/>
              </a:rPr>
              <a:t>由第</a:t>
            </a:r>
            <a:r>
              <a:rPr lang="en-US" altLang="zh-CN" sz="2400">
                <a:solidFill>
                  <a:srgbClr val="000000"/>
                </a:solidFill>
                <a:latin typeface="Times New Roman" pitchFamily="18" charset="0"/>
              </a:rPr>
              <a:t>(2)</a:t>
            </a:r>
            <a:r>
              <a:rPr lang="zh-CN" altLang="en-US" sz="2400">
                <a:solidFill>
                  <a:srgbClr val="000000"/>
                </a:solidFill>
                <a:latin typeface="Times New Roman" pitchFamily="18" charset="0"/>
              </a:rPr>
              <a:t>问，此时必然有</a:t>
            </a:r>
            <a:r>
              <a:rPr lang="en-US" altLang="zh-CN" sz="2400">
                <a:solidFill>
                  <a:srgbClr val="000000"/>
                </a:solidFill>
                <a:latin typeface="Times New Roman" pitchFamily="18" charset="0"/>
              </a:rPr>
              <a:t>S</a:t>
            </a:r>
            <a:r>
              <a:rPr lang="en-US" altLang="zh-CN" sz="2400" i="1" baseline="-25000">
                <a:solidFill>
                  <a:srgbClr val="000000"/>
                </a:solidFill>
                <a:latin typeface="Symbol" pitchFamily="18" charset="2"/>
              </a:rPr>
              <a:t>a </a:t>
            </a:r>
            <a:r>
              <a:rPr lang="zh-CN" altLang="en-US" sz="2400">
                <a:solidFill>
                  <a:srgbClr val="000000"/>
                </a:solidFill>
                <a:latin typeface="Times New Roman" pitchFamily="18" charset="0"/>
              </a:rPr>
              <a:t>析出，按杠杆规则</a:t>
            </a:r>
            <a:r>
              <a:rPr lang="en-US" altLang="zh-CN" sz="2400">
                <a:solidFill>
                  <a:srgbClr val="000000"/>
                </a:solidFill>
                <a:latin typeface="Times New Roman" pitchFamily="18" charset="0"/>
              </a:rPr>
              <a:t>6gS</a:t>
            </a:r>
            <a:r>
              <a:rPr lang="en-US" altLang="zh-CN" sz="2400" i="1" baseline="-25000">
                <a:solidFill>
                  <a:srgbClr val="000000"/>
                </a:solidFill>
                <a:latin typeface="Symbol" pitchFamily="18" charset="2"/>
              </a:rPr>
              <a:t>b</a:t>
            </a:r>
            <a:r>
              <a:rPr lang="zh-CN" altLang="en-US" sz="2400">
                <a:solidFill>
                  <a:srgbClr val="000000"/>
                </a:solidFill>
                <a:latin typeface="Times New Roman" pitchFamily="18" charset="0"/>
              </a:rPr>
              <a:t>可生成</a:t>
            </a:r>
            <a:r>
              <a:rPr lang="en-US" altLang="zh-CN" sz="2400">
                <a:solidFill>
                  <a:srgbClr val="000000"/>
                </a:solidFill>
                <a:latin typeface="Times New Roman" pitchFamily="18" charset="0"/>
              </a:rPr>
              <a:t>S</a:t>
            </a:r>
            <a:r>
              <a:rPr lang="en-US" altLang="zh-CN" sz="2400" i="1" baseline="-25000">
                <a:solidFill>
                  <a:srgbClr val="000000"/>
                </a:solidFill>
                <a:latin typeface="Symbol" pitchFamily="18" charset="2"/>
              </a:rPr>
              <a:t>a</a:t>
            </a:r>
            <a:endParaRPr lang="zh-CN" altLang="en-US" sz="2400">
              <a:latin typeface="Times New Roman" pitchFamily="18" charset="0"/>
            </a:endParaRPr>
          </a:p>
        </p:txBody>
      </p:sp>
      <p:graphicFrame>
        <p:nvGraphicFramePr>
          <p:cNvPr id="229384" name="Object 8"/>
          <p:cNvGraphicFramePr>
            <a:graphicFrameLocks noChangeAspect="1"/>
          </p:cNvGraphicFramePr>
          <p:nvPr/>
        </p:nvGraphicFramePr>
        <p:xfrm>
          <a:off x="1009650" y="4565650"/>
          <a:ext cx="3402013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81" name="Equation" r:id="rId4" imgW="1727200" imgH="228600" progId="Equation.DSMT4">
                  <p:embed/>
                </p:oleObj>
              </mc:Choice>
              <mc:Fallback>
                <p:oleObj name="Equation" r:id="rId4" imgW="1727200" imgH="2286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9650" y="4565650"/>
                        <a:ext cx="3402013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9383" name="Object 7"/>
          <p:cNvGraphicFramePr>
            <a:graphicFrameLocks noChangeAspect="1"/>
          </p:cNvGraphicFramePr>
          <p:nvPr/>
        </p:nvGraphicFramePr>
        <p:xfrm>
          <a:off x="1008063" y="3578225"/>
          <a:ext cx="3670300" cy="833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82" name="Equation" r:id="rId6" imgW="1892300" imgH="431800" progId="Equation.DSMT4">
                  <p:embed/>
                </p:oleObj>
              </mc:Choice>
              <mc:Fallback>
                <p:oleObj name="Equation" r:id="rId6" imgW="1892300" imgH="4318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8063" y="3578225"/>
                        <a:ext cx="3670300" cy="833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9387" name="Text Box 11"/>
          <p:cNvSpPr txBox="1">
            <a:spLocks noChangeArrowheads="1"/>
          </p:cNvSpPr>
          <p:nvPr/>
        </p:nvSpPr>
        <p:spPr bwMode="auto">
          <a:xfrm>
            <a:off x="292100" y="5016500"/>
            <a:ext cx="50038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Times New Roman" pitchFamily="18" charset="0"/>
              </a:rPr>
              <a:t>∴  </a:t>
            </a:r>
            <a:r>
              <a:rPr lang="zh-CN" altLang="en-US" sz="2400">
                <a:solidFill>
                  <a:srgbClr val="000000"/>
                </a:solidFill>
                <a:latin typeface="Times New Roman" pitchFamily="18" charset="0"/>
              </a:rPr>
              <a:t>此时是三相平衡。</a:t>
            </a:r>
          </a:p>
        </p:txBody>
      </p:sp>
      <p:sp>
        <p:nvSpPr>
          <p:cNvPr id="54280" name="Text Box 4"/>
          <p:cNvSpPr txBox="1">
            <a:spLocks noChangeArrowheads="1"/>
          </p:cNvSpPr>
          <p:nvPr/>
        </p:nvSpPr>
        <p:spPr bwMode="auto">
          <a:xfrm>
            <a:off x="203200" y="520700"/>
            <a:ext cx="8788400" cy="163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000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例：</a:t>
            </a:r>
            <a:r>
              <a:rPr lang="zh-CN" altLang="en-US" sz="200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 右面是</a:t>
            </a: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A</a:t>
            </a:r>
            <a:r>
              <a:rPr lang="zh-CN" altLang="en-US" sz="200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，</a:t>
            </a: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B</a:t>
            </a:r>
            <a:r>
              <a:rPr lang="zh-CN" altLang="en-US" sz="200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两组分固态部分互溶系统的液固平衡相图。</a:t>
            </a: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M</a:t>
            </a:r>
            <a:r>
              <a:rPr lang="zh-CN" altLang="en-US" sz="200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，</a:t>
            </a: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N</a:t>
            </a:r>
            <a:r>
              <a:rPr lang="zh-CN" altLang="en-US" sz="200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，</a:t>
            </a: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O</a:t>
            </a:r>
            <a:r>
              <a:rPr lang="zh-CN" altLang="en-US" sz="200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三点的组成</a:t>
            </a:r>
            <a:r>
              <a:rPr lang="en-US" altLang="zh-CN" sz="2000" i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w</a:t>
            </a:r>
            <a:r>
              <a:rPr lang="en-US" altLang="zh-CN" sz="2000" baseline="-2500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B</a:t>
            </a:r>
            <a:r>
              <a:rPr lang="zh-CN" altLang="en-US" sz="200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分别为</a:t>
            </a: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0.30</a:t>
            </a:r>
            <a:r>
              <a:rPr lang="zh-CN" altLang="en-US" sz="200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，</a:t>
            </a: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0.50</a:t>
            </a:r>
            <a:r>
              <a:rPr lang="zh-CN" altLang="en-US" sz="200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和</a:t>
            </a: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0.80</a:t>
            </a:r>
            <a:r>
              <a:rPr lang="zh-CN" altLang="en-US" sz="200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。 </a:t>
            </a: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(1) </a:t>
            </a:r>
            <a:r>
              <a:rPr lang="zh-CN" altLang="en-US" sz="200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试绘出以</a:t>
            </a: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D</a:t>
            </a:r>
            <a:r>
              <a:rPr lang="zh-CN" altLang="en-US" sz="200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和</a:t>
            </a: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P</a:t>
            </a:r>
            <a:r>
              <a:rPr lang="zh-CN" altLang="en-US" sz="200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点为代表的系统的冷却曲线； </a:t>
            </a: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(2) </a:t>
            </a:r>
            <a:r>
              <a:rPr lang="zh-CN" altLang="en-US" sz="200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将</a:t>
            </a: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210g </a:t>
            </a:r>
            <a:r>
              <a:rPr lang="en-US" altLang="zh-CN" sz="2000" i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w</a:t>
            </a:r>
            <a:r>
              <a:rPr lang="en-US" altLang="zh-CN" sz="2000" baseline="-2500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B</a:t>
            </a:r>
            <a:r>
              <a:rPr lang="zh-CN" altLang="en-US" sz="200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为</a:t>
            </a: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0.60</a:t>
            </a:r>
            <a:r>
              <a:rPr lang="zh-CN" altLang="en-US" sz="200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的系统</a:t>
            </a: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Q</a:t>
            </a:r>
            <a:r>
              <a:rPr lang="zh-CN" altLang="en-US" sz="200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冷却到三相平衡温度</a:t>
            </a:r>
            <a:r>
              <a:rPr lang="en-US" altLang="zh-CN" sz="2000" i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t</a:t>
            </a:r>
            <a:r>
              <a:rPr lang="en-US" altLang="zh-CN" sz="2000" baseline="-2500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1</a:t>
            </a:r>
            <a:r>
              <a:rPr lang="zh-CN" altLang="en-US" sz="200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，有</a:t>
            </a: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126g </a:t>
            </a:r>
            <a:r>
              <a:rPr lang="en-US" altLang="zh-CN" sz="2000" i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w</a:t>
            </a:r>
            <a:r>
              <a:rPr lang="en-US" altLang="zh-CN" sz="2000" baseline="-2500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B</a:t>
            </a:r>
            <a:r>
              <a:rPr lang="zh-CN" altLang="en-US" sz="200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为</a:t>
            </a: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0.80</a:t>
            </a:r>
            <a:r>
              <a:rPr lang="zh-CN" altLang="en-US" sz="200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的固态混合物</a:t>
            </a: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S</a:t>
            </a:r>
            <a:r>
              <a:rPr lang="en-US" altLang="zh-CN" sz="2000" i="1" baseline="-25000">
                <a:solidFill>
                  <a:srgbClr val="0000FF"/>
                </a:solidFill>
                <a:latin typeface="Symbol" pitchFamily="18" charset="2"/>
                <a:ea typeface="黑体" pitchFamily="2" charset="-122"/>
              </a:rPr>
              <a:t>b</a:t>
            </a:r>
            <a:r>
              <a:rPr lang="zh-CN" altLang="en-US" sz="200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析出，问此时有哪些相成平衡？各相的质量是多少？</a:t>
            </a: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(3)</a:t>
            </a:r>
            <a:r>
              <a:rPr lang="zh-CN" altLang="en-US" sz="200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如果在</a:t>
            </a:r>
            <a:r>
              <a:rPr lang="en-US" altLang="zh-CN" sz="2000" i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t</a:t>
            </a:r>
            <a:r>
              <a:rPr lang="en-US" altLang="zh-CN" sz="2000" baseline="-2500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1</a:t>
            </a:r>
            <a:r>
              <a:rPr lang="zh-CN" altLang="en-US" sz="200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有</a:t>
            </a: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120g </a:t>
            </a:r>
            <a:r>
              <a:rPr lang="en-US" altLang="zh-CN" sz="2000" i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w</a:t>
            </a:r>
            <a:r>
              <a:rPr lang="en-US" altLang="zh-CN" sz="2000" baseline="-2500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B</a:t>
            </a:r>
            <a:r>
              <a:rPr lang="zh-CN" altLang="en-US" sz="200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为</a:t>
            </a: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0.80</a:t>
            </a:r>
            <a:r>
              <a:rPr lang="zh-CN" altLang="en-US" sz="200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的固态混合物</a:t>
            </a: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S</a:t>
            </a:r>
            <a:r>
              <a:rPr lang="en-US" altLang="zh-CN" sz="2000" i="1" baseline="-25000">
                <a:solidFill>
                  <a:srgbClr val="0000FF"/>
                </a:solidFill>
                <a:latin typeface="Symbol" pitchFamily="18" charset="2"/>
                <a:ea typeface="黑体" pitchFamily="2" charset="-122"/>
              </a:rPr>
              <a:t>b</a:t>
            </a:r>
            <a:r>
              <a:rPr lang="zh-CN" altLang="en-US" sz="200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析出，有哪些相成平衡？各相质量多少？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29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9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9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29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9382" grpId="0"/>
      <p:bldP spid="229387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298" name="Picture 10" descr="04-5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350" y="1131888"/>
            <a:ext cx="6189663" cy="5580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5299" name="Group 18"/>
          <p:cNvGrpSpPr>
            <a:grpSpLocks/>
          </p:cNvGrpSpPr>
          <p:nvPr/>
        </p:nvGrpSpPr>
        <p:grpSpPr bwMode="auto">
          <a:xfrm>
            <a:off x="4205288" y="1778000"/>
            <a:ext cx="465137" cy="3509963"/>
            <a:chOff x="3054" y="832"/>
            <a:chExt cx="293" cy="2211"/>
          </a:xfrm>
        </p:grpSpPr>
        <p:sp>
          <p:nvSpPr>
            <p:cNvPr id="55314" name="Oval 19"/>
            <p:cNvSpPr>
              <a:spLocks noChangeArrowheads="1"/>
            </p:cNvSpPr>
            <p:nvPr/>
          </p:nvSpPr>
          <p:spPr bwMode="auto">
            <a:xfrm>
              <a:off x="3054" y="1008"/>
              <a:ext cx="48" cy="48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latin typeface="Times New Roman" pitchFamily="18" charset="0"/>
              </a:endParaRPr>
            </a:p>
          </p:txBody>
        </p:sp>
        <p:sp>
          <p:nvSpPr>
            <p:cNvPr id="55315" name="Line 20"/>
            <p:cNvSpPr>
              <a:spLocks noChangeShapeType="1"/>
            </p:cNvSpPr>
            <p:nvPr/>
          </p:nvSpPr>
          <p:spPr bwMode="auto">
            <a:xfrm>
              <a:off x="3084" y="1044"/>
              <a:ext cx="0" cy="192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16" name="Oval 21"/>
            <p:cNvSpPr>
              <a:spLocks noChangeArrowheads="1"/>
            </p:cNvSpPr>
            <p:nvPr/>
          </p:nvSpPr>
          <p:spPr bwMode="auto">
            <a:xfrm>
              <a:off x="3054" y="1932"/>
              <a:ext cx="48" cy="48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latin typeface="Times New Roman" pitchFamily="18" charset="0"/>
              </a:endParaRPr>
            </a:p>
          </p:txBody>
        </p:sp>
        <p:sp>
          <p:nvSpPr>
            <p:cNvPr id="55317" name="Text Box 22"/>
            <p:cNvSpPr txBox="1">
              <a:spLocks noChangeArrowheads="1"/>
            </p:cNvSpPr>
            <p:nvPr/>
          </p:nvSpPr>
          <p:spPr bwMode="auto">
            <a:xfrm>
              <a:off x="3119" y="832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i="1">
                  <a:solidFill>
                    <a:srgbClr val="0000FF"/>
                  </a:solidFill>
                  <a:latin typeface="Times New Roman" pitchFamily="18" charset="0"/>
                  <a:ea typeface="黑体" pitchFamily="2" charset="-122"/>
                </a:rPr>
                <a:t>a</a:t>
              </a:r>
              <a:endParaRPr kumimoji="1" lang="en-US" altLang="zh-CN" sz="2400">
                <a:latin typeface="Times New Roman" pitchFamily="18" charset="0"/>
                <a:ea typeface="黑体" pitchFamily="2" charset="-122"/>
              </a:endParaRPr>
            </a:p>
          </p:txBody>
        </p:sp>
        <p:sp>
          <p:nvSpPr>
            <p:cNvPr id="55318" name="Oval 23"/>
            <p:cNvSpPr>
              <a:spLocks noChangeArrowheads="1"/>
            </p:cNvSpPr>
            <p:nvPr/>
          </p:nvSpPr>
          <p:spPr bwMode="auto">
            <a:xfrm>
              <a:off x="3054" y="1392"/>
              <a:ext cx="48" cy="48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latin typeface="Times New Roman" pitchFamily="18" charset="0"/>
              </a:endParaRPr>
            </a:p>
          </p:txBody>
        </p:sp>
        <p:sp>
          <p:nvSpPr>
            <p:cNvPr id="55319" name="Oval 24"/>
            <p:cNvSpPr>
              <a:spLocks noChangeArrowheads="1"/>
            </p:cNvSpPr>
            <p:nvPr/>
          </p:nvSpPr>
          <p:spPr bwMode="auto">
            <a:xfrm>
              <a:off x="3054" y="2424"/>
              <a:ext cx="48" cy="48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latin typeface="Times New Roman" pitchFamily="18" charset="0"/>
              </a:endParaRPr>
            </a:p>
          </p:txBody>
        </p:sp>
        <p:sp>
          <p:nvSpPr>
            <p:cNvPr id="55320" name="Text Box 25"/>
            <p:cNvSpPr txBox="1">
              <a:spLocks noChangeArrowheads="1"/>
            </p:cNvSpPr>
            <p:nvPr/>
          </p:nvSpPr>
          <p:spPr bwMode="auto">
            <a:xfrm>
              <a:off x="3119" y="1636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i="1">
                  <a:solidFill>
                    <a:srgbClr val="0000FF"/>
                  </a:solidFill>
                  <a:latin typeface="Times New Roman" pitchFamily="18" charset="0"/>
                  <a:ea typeface="黑体" pitchFamily="2" charset="-122"/>
                </a:rPr>
                <a:t>b</a:t>
              </a:r>
              <a:endParaRPr kumimoji="1" lang="en-US" altLang="zh-CN" sz="2400">
                <a:latin typeface="Times New Roman" pitchFamily="18" charset="0"/>
                <a:ea typeface="黑体" pitchFamily="2" charset="-122"/>
              </a:endParaRPr>
            </a:p>
          </p:txBody>
        </p:sp>
        <p:sp>
          <p:nvSpPr>
            <p:cNvPr id="55321" name="Text Box 26"/>
            <p:cNvSpPr txBox="1">
              <a:spLocks noChangeArrowheads="1"/>
            </p:cNvSpPr>
            <p:nvPr/>
          </p:nvSpPr>
          <p:spPr bwMode="auto">
            <a:xfrm>
              <a:off x="3125" y="2140"/>
              <a:ext cx="21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i="1">
                  <a:solidFill>
                    <a:srgbClr val="0000FF"/>
                  </a:solidFill>
                  <a:latin typeface="Times New Roman" pitchFamily="18" charset="0"/>
                  <a:ea typeface="黑体" pitchFamily="2" charset="-122"/>
                </a:rPr>
                <a:t>c</a:t>
              </a:r>
              <a:endParaRPr kumimoji="1" lang="en-US" altLang="zh-CN" sz="2400">
                <a:latin typeface="Times New Roman" pitchFamily="18" charset="0"/>
                <a:ea typeface="黑体" pitchFamily="2" charset="-122"/>
              </a:endParaRPr>
            </a:p>
          </p:txBody>
        </p:sp>
        <p:sp>
          <p:nvSpPr>
            <p:cNvPr id="55322" name="Text Box 27"/>
            <p:cNvSpPr txBox="1">
              <a:spLocks noChangeArrowheads="1"/>
            </p:cNvSpPr>
            <p:nvPr/>
          </p:nvSpPr>
          <p:spPr bwMode="auto">
            <a:xfrm>
              <a:off x="3119" y="2716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i="1">
                  <a:solidFill>
                    <a:srgbClr val="0000FF"/>
                  </a:solidFill>
                  <a:latin typeface="Times New Roman" pitchFamily="18" charset="0"/>
                  <a:ea typeface="黑体" pitchFamily="2" charset="-122"/>
                </a:rPr>
                <a:t>d</a:t>
              </a:r>
              <a:endParaRPr kumimoji="1" lang="en-US" altLang="zh-CN" sz="2400">
                <a:latin typeface="Times New Roman" pitchFamily="18" charset="0"/>
                <a:ea typeface="黑体" pitchFamily="2" charset="-122"/>
              </a:endParaRPr>
            </a:p>
          </p:txBody>
        </p:sp>
      </p:grpSp>
      <p:graphicFrame>
        <p:nvGraphicFramePr>
          <p:cNvPr id="216092" name="Object 28"/>
          <p:cNvGraphicFramePr>
            <a:graphicFrameLocks noChangeAspect="1"/>
          </p:cNvGraphicFramePr>
          <p:nvPr/>
        </p:nvGraphicFramePr>
        <p:xfrm>
          <a:off x="6711950" y="3222625"/>
          <a:ext cx="2198688" cy="741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23" name="Equation" r:id="rId4" imgW="1167893" imgH="406224" progId="Equation.DSMT4">
                  <p:embed/>
                </p:oleObj>
              </mc:Choice>
              <mc:Fallback>
                <p:oleObj name="Equation" r:id="rId4" imgW="1167893" imgH="406224" progId="Equation.DSMT4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11950" y="3222625"/>
                        <a:ext cx="2198688" cy="741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6093" name="Line 29"/>
          <p:cNvSpPr>
            <a:spLocks noChangeShapeType="1"/>
          </p:cNvSpPr>
          <p:nvPr/>
        </p:nvSpPr>
        <p:spPr bwMode="auto">
          <a:xfrm>
            <a:off x="1338263" y="4857750"/>
            <a:ext cx="3676650" cy="0"/>
          </a:xfrm>
          <a:prstGeom prst="line">
            <a:avLst/>
          </a:prstGeom>
          <a:noFill/>
          <a:ln w="12700">
            <a:solidFill>
              <a:srgbClr val="000000"/>
            </a:solidFill>
            <a:prstDash val="sysDot"/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6094" name="Text Box 30"/>
          <p:cNvSpPr txBox="1">
            <a:spLocks noChangeArrowheads="1"/>
          </p:cNvSpPr>
          <p:nvPr/>
        </p:nvSpPr>
        <p:spPr bwMode="auto">
          <a:xfrm>
            <a:off x="823913" y="4572000"/>
            <a:ext cx="457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800" i="1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e</a:t>
            </a:r>
          </a:p>
        </p:txBody>
      </p:sp>
      <p:sp>
        <p:nvSpPr>
          <p:cNvPr id="216095" name="Text Box 31"/>
          <p:cNvSpPr txBox="1">
            <a:spLocks noChangeArrowheads="1"/>
          </p:cNvSpPr>
          <p:nvPr/>
        </p:nvSpPr>
        <p:spPr bwMode="auto">
          <a:xfrm>
            <a:off x="4557713" y="4343400"/>
            <a:ext cx="533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800" i="1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f</a:t>
            </a:r>
          </a:p>
        </p:txBody>
      </p:sp>
      <p:graphicFrame>
        <p:nvGraphicFramePr>
          <p:cNvPr id="216096" name="Object 32"/>
          <p:cNvGraphicFramePr>
            <a:graphicFrameLocks noChangeAspect="1"/>
          </p:cNvGraphicFramePr>
          <p:nvPr/>
        </p:nvGraphicFramePr>
        <p:xfrm>
          <a:off x="7286625" y="4365625"/>
          <a:ext cx="1435100" cy="109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24" name="Equation" r:id="rId6" imgW="583947" imgH="444307" progId="Equation.DSMT4">
                  <p:embed/>
                </p:oleObj>
              </mc:Choice>
              <mc:Fallback>
                <p:oleObj name="Equation" r:id="rId6" imgW="583947" imgH="444307" progId="Equation.DSMT4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86625" y="4365625"/>
                        <a:ext cx="1435100" cy="1092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05" name="Text Box 33"/>
          <p:cNvSpPr txBox="1">
            <a:spLocks noChangeArrowheads="1"/>
          </p:cNvSpPr>
          <p:nvPr/>
        </p:nvSpPr>
        <p:spPr bwMode="auto">
          <a:xfrm>
            <a:off x="476250" y="514350"/>
            <a:ext cx="817245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000">
                <a:solidFill>
                  <a:srgbClr val="FF0000"/>
                </a:solidFill>
                <a:latin typeface="宋体" pitchFamily="2" charset="-122"/>
                <a:ea typeface="黑体" pitchFamily="2" charset="-122"/>
              </a:rPr>
              <a:t>例：</a:t>
            </a:r>
            <a:r>
              <a:rPr kumimoji="1" lang="en-US" altLang="zh-CN" sz="200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Sn</a:t>
            </a:r>
            <a:r>
              <a:rPr kumimoji="1" lang="zh-CN" altLang="en-US" sz="2000">
                <a:solidFill>
                  <a:srgbClr val="000000"/>
                </a:solidFill>
                <a:latin typeface="宋体" pitchFamily="2" charset="-122"/>
                <a:ea typeface="黑体" pitchFamily="2" charset="-122"/>
              </a:rPr>
              <a:t>和</a:t>
            </a:r>
            <a:r>
              <a:rPr kumimoji="1" lang="en-US" altLang="zh-CN" sz="200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Ag</a:t>
            </a:r>
            <a:r>
              <a:rPr kumimoji="1" lang="zh-CN" altLang="en-US" sz="2000">
                <a:solidFill>
                  <a:srgbClr val="000000"/>
                </a:solidFill>
                <a:latin typeface="宋体" pitchFamily="2" charset="-122"/>
                <a:ea typeface="黑体" pitchFamily="2" charset="-122"/>
              </a:rPr>
              <a:t>的二元液固平衡相图如图所示。</a:t>
            </a:r>
            <a:r>
              <a:rPr kumimoji="1" lang="en-US" altLang="zh-CN" sz="200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(1)</a:t>
            </a:r>
            <a:r>
              <a:rPr kumimoji="1" lang="zh-CN" altLang="en-US" sz="2000">
                <a:solidFill>
                  <a:srgbClr val="000000"/>
                </a:solidFill>
                <a:latin typeface="宋体" pitchFamily="2" charset="-122"/>
                <a:ea typeface="黑体" pitchFamily="2" charset="-122"/>
              </a:rPr>
              <a:t>指出图中各相区的相；</a:t>
            </a:r>
            <a:r>
              <a:rPr kumimoji="1" lang="en-US" altLang="zh-CN" sz="200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(2)</a:t>
            </a:r>
            <a:r>
              <a:rPr kumimoji="1" lang="zh-CN" altLang="en-US" sz="2000">
                <a:solidFill>
                  <a:srgbClr val="000000"/>
                </a:solidFill>
                <a:latin typeface="宋体" pitchFamily="2" charset="-122"/>
                <a:ea typeface="黑体" pitchFamily="2" charset="-122"/>
              </a:rPr>
              <a:t>熔融液从</a:t>
            </a:r>
            <a:r>
              <a:rPr kumimoji="1" lang="en-US" altLang="zh-CN" sz="200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a</a:t>
            </a:r>
            <a:r>
              <a:rPr kumimoji="1" lang="zh-CN" altLang="en-US" sz="2000">
                <a:solidFill>
                  <a:srgbClr val="000000"/>
                </a:solidFill>
                <a:latin typeface="宋体" pitchFamily="2" charset="-122"/>
                <a:ea typeface="黑体" pitchFamily="2" charset="-122"/>
              </a:rPr>
              <a:t>点冷却到</a:t>
            </a:r>
            <a:r>
              <a:rPr kumimoji="1" lang="en-US" altLang="zh-CN" sz="200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b</a:t>
            </a:r>
            <a:r>
              <a:rPr kumimoji="1" lang="zh-CN" altLang="en-US" sz="2000">
                <a:solidFill>
                  <a:srgbClr val="000000"/>
                </a:solidFill>
                <a:latin typeface="宋体" pitchFamily="2" charset="-122"/>
                <a:ea typeface="黑体" pitchFamily="2" charset="-122"/>
              </a:rPr>
              <a:t>点时，有什么新相析出？这时系统的自由度是多少？</a:t>
            </a:r>
            <a:r>
              <a:rPr kumimoji="1" lang="en-US" altLang="zh-CN" sz="200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(3)</a:t>
            </a:r>
            <a:r>
              <a:rPr kumimoji="1" lang="zh-CN" altLang="en-US" sz="2000">
                <a:solidFill>
                  <a:srgbClr val="000000"/>
                </a:solidFill>
                <a:latin typeface="宋体" pitchFamily="2" charset="-122"/>
                <a:ea typeface="黑体" pitchFamily="2" charset="-122"/>
              </a:rPr>
              <a:t>当进一步冷却到</a:t>
            </a:r>
            <a:r>
              <a:rPr kumimoji="1" lang="en-US" altLang="zh-CN" sz="200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d</a:t>
            </a:r>
            <a:r>
              <a:rPr kumimoji="1" lang="zh-CN" altLang="en-US" sz="2000">
                <a:solidFill>
                  <a:srgbClr val="000000"/>
                </a:solidFill>
                <a:latin typeface="宋体" pitchFamily="2" charset="-122"/>
                <a:ea typeface="黑体" pitchFamily="2" charset="-122"/>
              </a:rPr>
              <a:t>点时，系统两相物质的量之比如何表示？</a:t>
            </a:r>
            <a:r>
              <a:rPr kumimoji="1" lang="zh-CN" altLang="en-US" sz="200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 </a:t>
            </a:r>
          </a:p>
        </p:txBody>
      </p:sp>
      <p:sp>
        <p:nvSpPr>
          <p:cNvPr id="216099" name="Rectangle 35"/>
          <p:cNvSpPr>
            <a:spLocks noChangeArrowheads="1"/>
          </p:cNvSpPr>
          <p:nvPr/>
        </p:nvSpPr>
        <p:spPr bwMode="auto">
          <a:xfrm>
            <a:off x="6872288" y="2408238"/>
            <a:ext cx="1981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>
                <a:solidFill>
                  <a:srgbClr val="000000"/>
                </a:solidFill>
                <a:latin typeface="宋体" pitchFamily="2" charset="-122"/>
              </a:rPr>
              <a:t>化合物</a:t>
            </a:r>
            <a:r>
              <a:rPr kumimoji="1" lang="en-US" altLang="zh-CN" sz="2400">
                <a:solidFill>
                  <a:srgbClr val="000000"/>
                </a:solidFill>
                <a:latin typeface="Times New Roman" pitchFamily="18" charset="0"/>
              </a:rPr>
              <a:t>C</a:t>
            </a:r>
            <a:r>
              <a:rPr kumimoji="1" lang="zh-CN" altLang="en-US" sz="2400">
                <a:solidFill>
                  <a:srgbClr val="000000"/>
                </a:solidFill>
                <a:latin typeface="宋体" pitchFamily="2" charset="-122"/>
              </a:rPr>
              <a:t>析出</a:t>
            </a: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 </a:t>
            </a:r>
            <a:endParaRPr kumimoji="1" lang="zh-CN" altLang="en-US" sz="28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5307" name="TextBox 1"/>
          <p:cNvSpPr txBox="1">
            <a:spLocks noChangeArrowheads="1"/>
          </p:cNvSpPr>
          <p:nvPr/>
        </p:nvSpPr>
        <p:spPr bwMode="auto">
          <a:xfrm>
            <a:off x="2971800" y="1778000"/>
            <a:ext cx="5000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latin typeface="Times New Roman" pitchFamily="18" charset="0"/>
                <a:cs typeface="Times New Roman" pitchFamily="18" charset="0"/>
              </a:rPr>
              <a:t>L</a:t>
            </a:r>
            <a:endParaRPr lang="zh-CN" altLang="en-US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TextBox 27"/>
          <p:cNvSpPr txBox="1">
            <a:spLocks noChangeArrowheads="1"/>
          </p:cNvSpPr>
          <p:nvPr/>
        </p:nvSpPr>
        <p:spPr bwMode="auto">
          <a:xfrm>
            <a:off x="1323975" y="3810000"/>
            <a:ext cx="91916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latin typeface="Times New Roman" pitchFamily="18" charset="0"/>
                <a:cs typeface="Times New Roman" pitchFamily="18" charset="0"/>
              </a:rPr>
              <a:t>L+S</a:t>
            </a:r>
            <a:r>
              <a:rPr lang="en-US" altLang="zh-CN" sz="2400" baseline="-25000">
                <a:latin typeface="Times New Roman" pitchFamily="18" charset="0"/>
                <a:cs typeface="Times New Roman" pitchFamily="18" charset="0"/>
              </a:rPr>
              <a:t>A</a:t>
            </a:r>
            <a:endParaRPr lang="zh-CN" altLang="en-US" sz="2400" baseline="-25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TextBox 28"/>
          <p:cNvSpPr txBox="1">
            <a:spLocks noChangeArrowheads="1"/>
          </p:cNvSpPr>
          <p:nvPr/>
        </p:nvSpPr>
        <p:spPr bwMode="auto">
          <a:xfrm>
            <a:off x="4630738" y="2513013"/>
            <a:ext cx="9207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latin typeface="Times New Roman" pitchFamily="18" charset="0"/>
                <a:cs typeface="Times New Roman" pitchFamily="18" charset="0"/>
              </a:rPr>
              <a:t>L+S</a:t>
            </a:r>
            <a:r>
              <a:rPr lang="en-US" altLang="zh-CN" sz="2400" baseline="-25000">
                <a:latin typeface="Symbol" pitchFamily="18" charset="2"/>
                <a:cs typeface="Times New Roman" pitchFamily="18" charset="0"/>
              </a:rPr>
              <a:t>a</a:t>
            </a:r>
            <a:endParaRPr lang="zh-CN" altLang="en-US" sz="2400" baseline="-25000">
              <a:latin typeface="Symbol" pitchFamily="18" charset="2"/>
              <a:cs typeface="Times New Roman" pitchFamily="18" charset="0"/>
            </a:endParaRPr>
          </a:p>
        </p:txBody>
      </p:sp>
      <p:sp>
        <p:nvSpPr>
          <p:cNvPr id="30" name="TextBox 29"/>
          <p:cNvSpPr txBox="1">
            <a:spLocks noChangeArrowheads="1"/>
          </p:cNvSpPr>
          <p:nvPr/>
        </p:nvSpPr>
        <p:spPr bwMode="auto">
          <a:xfrm>
            <a:off x="3094038" y="3810000"/>
            <a:ext cx="919162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latin typeface="Times New Roman" pitchFamily="18" charset="0"/>
                <a:cs typeface="Times New Roman" pitchFamily="18" charset="0"/>
              </a:rPr>
              <a:t>L+S</a:t>
            </a:r>
            <a:r>
              <a:rPr lang="en-US" altLang="zh-CN" sz="2400" baseline="-25000">
                <a:latin typeface="Times New Roman" pitchFamily="18" charset="0"/>
                <a:cs typeface="Times New Roman" pitchFamily="18" charset="0"/>
              </a:rPr>
              <a:t>C</a:t>
            </a:r>
            <a:endParaRPr lang="zh-CN" altLang="en-US" sz="2400" baseline="-25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TextBox 30"/>
          <p:cNvSpPr txBox="1">
            <a:spLocks noChangeArrowheads="1"/>
          </p:cNvSpPr>
          <p:nvPr/>
        </p:nvSpPr>
        <p:spPr bwMode="auto">
          <a:xfrm>
            <a:off x="5827713" y="3176588"/>
            <a:ext cx="60166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CN" sz="2400" baseline="-25000">
                <a:latin typeface="Symbol" pitchFamily="18" charset="2"/>
                <a:cs typeface="Times New Roman" pitchFamily="18" charset="0"/>
              </a:rPr>
              <a:t>a</a:t>
            </a:r>
            <a:endParaRPr lang="zh-CN" altLang="en-US" sz="2400" baseline="-25000">
              <a:latin typeface="Symbol" pitchFamily="18" charset="2"/>
              <a:cs typeface="Times New Roman" pitchFamily="18" charset="0"/>
            </a:endParaRPr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5191125" y="4124325"/>
            <a:ext cx="623888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CN" sz="2400" baseline="-2500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CN" sz="2400">
                <a:latin typeface="Times New Roman" pitchFamily="18" charset="0"/>
                <a:cs typeface="Times New Roman" pitchFamily="18" charset="0"/>
              </a:rPr>
              <a:t>+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CN" sz="2400" baseline="-25000">
                <a:latin typeface="Symbol" pitchFamily="18" charset="2"/>
                <a:cs typeface="Times New Roman" pitchFamily="18" charset="0"/>
              </a:rPr>
              <a:t>a</a:t>
            </a:r>
            <a:endParaRPr lang="zh-CN" altLang="en-US" sz="2400" baseline="-25000">
              <a:latin typeface="Symbol" pitchFamily="18" charset="2"/>
              <a:cs typeface="Times New Roman" pitchFamily="18" charset="0"/>
            </a:endParaRPr>
          </a:p>
        </p:txBody>
      </p:sp>
      <p:sp>
        <p:nvSpPr>
          <p:cNvPr id="33" name="TextBox 32"/>
          <p:cNvSpPr txBox="1">
            <a:spLocks noChangeArrowheads="1"/>
          </p:cNvSpPr>
          <p:nvPr/>
        </p:nvSpPr>
        <p:spPr bwMode="auto">
          <a:xfrm>
            <a:off x="2409825" y="5027613"/>
            <a:ext cx="13192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CN" sz="2400" baseline="-2500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>
                <a:latin typeface="Times New Roman" pitchFamily="18" charset="0"/>
                <a:cs typeface="Times New Roman" pitchFamily="18" charset="0"/>
              </a:rPr>
              <a:t>+S</a:t>
            </a:r>
            <a:r>
              <a:rPr lang="en-US" altLang="zh-CN" sz="2400" baseline="-25000">
                <a:latin typeface="Times New Roman" pitchFamily="18" charset="0"/>
                <a:cs typeface="Times New Roman" pitchFamily="18" charset="0"/>
              </a:rPr>
              <a:t>C</a:t>
            </a:r>
            <a:endParaRPr lang="zh-CN" altLang="en-US" sz="2400" baseline="-2500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16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16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6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7" dur="500"/>
                                        <p:tgtEl>
                                          <p:spTgt spid="216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6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6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6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6093" grpId="0" animBg="1"/>
      <p:bldP spid="216094" grpId="0" autoUpdateAnimBg="0"/>
      <p:bldP spid="216095" grpId="0" autoUpdateAnimBg="0"/>
      <p:bldP spid="216099" grpId="0" autoUpdateAnimBg="0"/>
      <p:bldP spid="28" grpId="0"/>
      <p:bldP spid="29" grpId="0"/>
      <p:bldP spid="30" grpId="0"/>
      <p:bldP spid="31" grpId="0"/>
      <p:bldP spid="32" grpId="0"/>
      <p:bldP spid="33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8723" name="Picture 13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6075" y="1792288"/>
            <a:ext cx="2609850" cy="454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323" name="Text Box 4"/>
          <p:cNvSpPr txBox="1">
            <a:spLocks noChangeArrowheads="1"/>
          </p:cNvSpPr>
          <p:nvPr/>
        </p:nvSpPr>
        <p:spPr bwMode="auto">
          <a:xfrm>
            <a:off x="254000" y="381000"/>
            <a:ext cx="87249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fontAlgn="t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例：</a:t>
            </a:r>
            <a:r>
              <a:rPr lang="zh-CN" altLang="en-US" sz="240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 </a:t>
            </a:r>
            <a:r>
              <a:rPr lang="en-US" altLang="zh-CN" sz="240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A</a:t>
            </a:r>
            <a:r>
              <a:rPr lang="zh-CN" altLang="en-US" sz="240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，</a:t>
            </a:r>
            <a:r>
              <a:rPr lang="en-US" altLang="zh-CN" sz="240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B</a:t>
            </a:r>
            <a:r>
              <a:rPr lang="zh-CN" altLang="en-US" sz="240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二元系的液固平衡相图如下：</a:t>
            </a:r>
            <a:r>
              <a:rPr lang="en-US" altLang="zh-CN" sz="240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(1)</a:t>
            </a:r>
            <a:r>
              <a:rPr lang="zh-CN" altLang="en-US" sz="240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试写出相图中各相区的相态；</a:t>
            </a:r>
            <a:r>
              <a:rPr lang="en-US" altLang="zh-CN" sz="240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(2)</a:t>
            </a:r>
            <a:r>
              <a:rPr lang="zh-CN" altLang="en-US" sz="240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绘出以</a:t>
            </a:r>
            <a:r>
              <a:rPr lang="en-US" altLang="zh-CN" sz="2400" i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a</a:t>
            </a:r>
            <a:r>
              <a:rPr lang="zh-CN" altLang="en-US" sz="240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点为代表的系统的冷却曲线；</a:t>
            </a:r>
            <a:r>
              <a:rPr lang="en-US" altLang="zh-CN" sz="240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(3)</a:t>
            </a:r>
            <a:r>
              <a:rPr lang="zh-CN" altLang="en-US" sz="240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计算在相区</a:t>
            </a:r>
            <a:r>
              <a:rPr lang="en-US" altLang="zh-CN" sz="240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7</a:t>
            </a:r>
            <a:r>
              <a:rPr lang="zh-CN" altLang="en-US" sz="240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系统的自由度。  </a:t>
            </a:r>
          </a:p>
        </p:txBody>
      </p:sp>
      <p:pic>
        <p:nvPicPr>
          <p:cNvPr id="56324" name="Picture 5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5163" y="1685925"/>
            <a:ext cx="4105275" cy="462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8652" name="Text Box 60"/>
          <p:cNvSpPr txBox="1">
            <a:spLocks noChangeArrowheads="1"/>
          </p:cNvSpPr>
          <p:nvPr/>
        </p:nvSpPr>
        <p:spPr bwMode="auto">
          <a:xfrm>
            <a:off x="330200" y="1549400"/>
            <a:ext cx="1663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rgbClr val="FF0000"/>
                </a:solidFill>
                <a:latin typeface="宋体" pitchFamily="2" charset="-122"/>
              </a:rPr>
              <a:t>解：</a:t>
            </a:r>
            <a:r>
              <a:rPr lang="en-US" altLang="zh-CN" sz="2400">
                <a:solidFill>
                  <a:srgbClr val="0000FF"/>
                </a:solidFill>
                <a:latin typeface="Times New Roman" pitchFamily="18" charset="0"/>
              </a:rPr>
              <a:t>(1)</a:t>
            </a:r>
          </a:p>
        </p:txBody>
      </p:sp>
      <p:graphicFrame>
        <p:nvGraphicFramePr>
          <p:cNvPr id="238660" name="Object 68"/>
          <p:cNvGraphicFramePr>
            <a:graphicFrameLocks noChangeAspect="1"/>
          </p:cNvGraphicFramePr>
          <p:nvPr/>
        </p:nvGraphicFramePr>
        <p:xfrm>
          <a:off x="6337300" y="2365375"/>
          <a:ext cx="303213" cy="334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37" name="公式" r:id="rId5" imgW="152268" imgH="164957" progId="Equation.3">
                  <p:embed/>
                </p:oleObj>
              </mc:Choice>
              <mc:Fallback>
                <p:oleObj name="公式" r:id="rId5" imgW="152268" imgH="164957" progId="Equation.3">
                  <p:embed/>
                  <p:pic>
                    <p:nvPicPr>
                      <p:cNvPr id="0" name="Object 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37300" y="2365375"/>
                        <a:ext cx="303213" cy="334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8659" name="Object 67"/>
          <p:cNvGraphicFramePr>
            <a:graphicFrameLocks noChangeAspect="1"/>
          </p:cNvGraphicFramePr>
          <p:nvPr/>
        </p:nvGraphicFramePr>
        <p:xfrm>
          <a:off x="5151438" y="3771900"/>
          <a:ext cx="671512" cy="341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38" name="公式" r:id="rId7" imgW="444307" imgH="228501" progId="Equation.3">
                  <p:embed/>
                </p:oleObj>
              </mc:Choice>
              <mc:Fallback>
                <p:oleObj name="公式" r:id="rId7" imgW="444307" imgH="228501" progId="Equation.3">
                  <p:embed/>
                  <p:pic>
                    <p:nvPicPr>
                      <p:cNvPr id="0" name="Object 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51438" y="3771900"/>
                        <a:ext cx="671512" cy="341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8658" name="Object 66"/>
          <p:cNvGraphicFramePr>
            <a:graphicFrameLocks noChangeAspect="1"/>
          </p:cNvGraphicFramePr>
          <p:nvPr/>
        </p:nvGraphicFramePr>
        <p:xfrm>
          <a:off x="6489700" y="3543300"/>
          <a:ext cx="762000" cy="37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39" name="公式" r:id="rId9" imgW="457200" imgH="228600" progId="Equation.3">
                  <p:embed/>
                </p:oleObj>
              </mc:Choice>
              <mc:Fallback>
                <p:oleObj name="公式" r:id="rId9" imgW="457200" imgH="228600" progId="Equation.3">
                  <p:embed/>
                  <p:pic>
                    <p:nvPicPr>
                      <p:cNvPr id="0" name="Object 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89700" y="3543300"/>
                        <a:ext cx="762000" cy="376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8657" name="Object 65"/>
          <p:cNvGraphicFramePr>
            <a:graphicFrameLocks noChangeAspect="1"/>
          </p:cNvGraphicFramePr>
          <p:nvPr/>
        </p:nvGraphicFramePr>
        <p:xfrm>
          <a:off x="6846888" y="3181350"/>
          <a:ext cx="827087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40" name="Equation" r:id="rId11" imgW="457200" imgH="241300" progId="Equation.DSMT4">
                  <p:embed/>
                </p:oleObj>
              </mc:Choice>
              <mc:Fallback>
                <p:oleObj name="Equation" r:id="rId11" imgW="457200" imgH="241300" progId="Equation.DSMT4">
                  <p:embed/>
                  <p:pic>
                    <p:nvPicPr>
                      <p:cNvPr id="0" name="Object 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6888" y="3181350"/>
                        <a:ext cx="827087" cy="439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8656" name="Object 64"/>
          <p:cNvGraphicFramePr>
            <a:graphicFrameLocks noChangeAspect="1"/>
          </p:cNvGraphicFramePr>
          <p:nvPr/>
        </p:nvGraphicFramePr>
        <p:xfrm>
          <a:off x="7943850" y="3883025"/>
          <a:ext cx="409575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41" name="公式" r:id="rId13" imgW="215713" imgH="241091" progId="Equation.3">
                  <p:embed/>
                </p:oleObj>
              </mc:Choice>
              <mc:Fallback>
                <p:oleObj name="公式" r:id="rId13" imgW="215713" imgH="241091" progId="Equation.3">
                  <p:embed/>
                  <p:pic>
                    <p:nvPicPr>
                      <p:cNvPr id="0" name="Object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43850" y="3883025"/>
                        <a:ext cx="409575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8655" name="Object 63"/>
          <p:cNvGraphicFramePr>
            <a:graphicFrameLocks noChangeAspect="1"/>
          </p:cNvGraphicFramePr>
          <p:nvPr/>
        </p:nvGraphicFramePr>
        <p:xfrm>
          <a:off x="7461250" y="5524500"/>
          <a:ext cx="766763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42" name="公式" r:id="rId15" imgW="533169" imgH="241195" progId="Equation.3">
                  <p:embed/>
                </p:oleObj>
              </mc:Choice>
              <mc:Fallback>
                <p:oleObj name="公式" r:id="rId15" imgW="533169" imgH="241195" progId="Equation.3">
                  <p:embed/>
                  <p:pic>
                    <p:nvPicPr>
                      <p:cNvPr id="0" name="Object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1250" y="5524500"/>
                        <a:ext cx="766763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8654" name="Object 62"/>
          <p:cNvGraphicFramePr>
            <a:graphicFrameLocks noChangeAspect="1"/>
          </p:cNvGraphicFramePr>
          <p:nvPr/>
        </p:nvGraphicFramePr>
        <p:xfrm>
          <a:off x="5930900" y="5165725"/>
          <a:ext cx="904875" cy="38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43" name="公式" r:id="rId17" imgW="520700" imgH="228600" progId="Equation.3">
                  <p:embed/>
                </p:oleObj>
              </mc:Choice>
              <mc:Fallback>
                <p:oleObj name="公式" r:id="rId17" imgW="520700" imgH="228600" progId="Equation.3">
                  <p:embed/>
                  <p:pic>
                    <p:nvPicPr>
                      <p:cNvPr id="0" name="Object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30900" y="5165725"/>
                        <a:ext cx="904875" cy="388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8653" name="Object 61"/>
          <p:cNvGraphicFramePr>
            <a:graphicFrameLocks noChangeAspect="1"/>
          </p:cNvGraphicFramePr>
          <p:nvPr/>
        </p:nvGraphicFramePr>
        <p:xfrm>
          <a:off x="4749800" y="4187825"/>
          <a:ext cx="379413" cy="41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44" name="公式" r:id="rId19" imgW="203112" imgH="228501" progId="Equation.3">
                  <p:embed/>
                </p:oleObj>
              </mc:Choice>
              <mc:Fallback>
                <p:oleObj name="公式" r:id="rId19" imgW="203112" imgH="228501" progId="Equation.3">
                  <p:embed/>
                  <p:pic>
                    <p:nvPicPr>
                      <p:cNvPr id="0" name="Object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9800" y="4187825"/>
                        <a:ext cx="379413" cy="411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8670" name="Text Box 78"/>
          <p:cNvSpPr txBox="1">
            <a:spLocks noChangeArrowheads="1"/>
          </p:cNvSpPr>
          <p:nvPr/>
        </p:nvSpPr>
        <p:spPr bwMode="auto">
          <a:xfrm>
            <a:off x="965200" y="2019300"/>
            <a:ext cx="647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Times New Roman" pitchFamily="18" charset="0"/>
              </a:rPr>
              <a:t>(2)</a:t>
            </a:r>
          </a:p>
        </p:txBody>
      </p:sp>
      <p:pic>
        <p:nvPicPr>
          <p:cNvPr id="238673" name="Picture 81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5200" y="2260600"/>
            <a:ext cx="1504950" cy="354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38724" name="Object 132"/>
          <p:cNvGraphicFramePr>
            <a:graphicFrameLocks noChangeAspect="1"/>
          </p:cNvGraphicFramePr>
          <p:nvPr/>
        </p:nvGraphicFramePr>
        <p:xfrm>
          <a:off x="4565650" y="1244600"/>
          <a:ext cx="2549525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45" name="公式" r:id="rId22" imgW="1028254" imgH="203112" progId="Equation.3">
                  <p:embed/>
                </p:oleObj>
              </mc:Choice>
              <mc:Fallback>
                <p:oleObj name="公式" r:id="rId22" imgW="1028254" imgH="203112" progId="Equation.3">
                  <p:embed/>
                  <p:pic>
                    <p:nvPicPr>
                      <p:cNvPr id="0" name="Object 1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65650" y="1244600"/>
                        <a:ext cx="2549525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8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8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8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38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38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38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38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38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38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38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38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238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38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8652" grpId="0"/>
      <p:bldP spid="238670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ext Box 2"/>
          <p:cNvSpPr txBox="1">
            <a:spLocks noChangeArrowheads="1"/>
          </p:cNvSpPr>
          <p:nvPr/>
        </p:nvSpPr>
        <p:spPr bwMode="auto">
          <a:xfrm>
            <a:off x="0" y="0"/>
            <a:ext cx="93249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latin typeface="Times New Roman" pitchFamily="18" charset="0"/>
              </a:rPr>
              <a:t>9.Ca(B)</a:t>
            </a:r>
            <a:r>
              <a:rPr lang="zh-CN" altLang="en-US" sz="2400">
                <a:latin typeface="Times New Roman" pitchFamily="18" charset="0"/>
              </a:rPr>
              <a:t>和</a:t>
            </a:r>
            <a:r>
              <a:rPr lang="en-US" altLang="zh-CN" sz="2400">
                <a:latin typeface="Times New Roman" pitchFamily="18" charset="0"/>
              </a:rPr>
              <a:t>Mg(A)</a:t>
            </a:r>
            <a:r>
              <a:rPr lang="zh-CN" altLang="en-US" sz="2400">
                <a:latin typeface="Times New Roman" pitchFamily="18" charset="0"/>
              </a:rPr>
              <a:t>能形成稳定化合物。该二元系的热分析数据如下：</a:t>
            </a:r>
          </a:p>
        </p:txBody>
      </p:sp>
      <p:graphicFrame>
        <p:nvGraphicFramePr>
          <p:cNvPr id="2538" name="Group 490"/>
          <p:cNvGraphicFramePr>
            <a:graphicFrameLocks noGrp="1"/>
          </p:cNvGraphicFramePr>
          <p:nvPr/>
        </p:nvGraphicFramePr>
        <p:xfrm>
          <a:off x="76200" y="457200"/>
          <a:ext cx="9067800" cy="1220789"/>
        </p:xfrm>
        <a:graphic>
          <a:graphicData uri="http://schemas.openxmlformats.org/drawingml/2006/table">
            <a:tbl>
              <a:tblPr/>
              <a:tblGrid>
                <a:gridCol w="2971800"/>
                <a:gridCol w="609600"/>
                <a:gridCol w="685800"/>
                <a:gridCol w="685800"/>
                <a:gridCol w="685800"/>
                <a:gridCol w="762000"/>
                <a:gridCol w="685800"/>
                <a:gridCol w="685800"/>
                <a:gridCol w="685800"/>
                <a:gridCol w="609600"/>
              </a:tblGrid>
              <a:tr h="39619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697" marB="45697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0.10</a:t>
                      </a:r>
                    </a:p>
                  </a:txBody>
                  <a:tcPr marT="45697" marB="45697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0.19</a:t>
                      </a:r>
                    </a:p>
                  </a:txBody>
                  <a:tcPr marT="45697" marB="45697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0.46</a:t>
                      </a:r>
                    </a:p>
                  </a:txBody>
                  <a:tcPr marT="45697" marB="45697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0.55</a:t>
                      </a:r>
                    </a:p>
                  </a:txBody>
                  <a:tcPr marT="45697" marB="45697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0.65</a:t>
                      </a:r>
                    </a:p>
                  </a:txBody>
                  <a:tcPr marT="45697" marB="45697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0.79</a:t>
                      </a:r>
                    </a:p>
                  </a:txBody>
                  <a:tcPr marT="45697" marB="45697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0.90</a:t>
                      </a:r>
                    </a:p>
                  </a:txBody>
                  <a:tcPr marT="45697" marB="45697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697" marB="45697" horzOverflow="overflow">
                    <a:lnL>
                      <a:noFill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19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冷却曲线转折点温度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/℃</a:t>
                      </a:r>
                    </a:p>
                  </a:txBody>
                  <a:tcPr marT="45697" marB="45697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610</a:t>
                      </a:r>
                    </a:p>
                  </a:txBody>
                  <a:tcPr marT="45697" marB="45697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514</a:t>
                      </a:r>
                    </a:p>
                  </a:txBody>
                  <a:tcPr marT="45697" marB="45697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700</a:t>
                      </a:r>
                    </a:p>
                  </a:txBody>
                  <a:tcPr marT="45697" marB="45697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721</a:t>
                      </a:r>
                    </a:p>
                  </a:txBody>
                  <a:tcPr marT="45697" marB="45697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650</a:t>
                      </a:r>
                    </a:p>
                  </a:txBody>
                  <a:tcPr marT="45697" marB="45697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466</a:t>
                      </a:r>
                    </a:p>
                  </a:txBody>
                  <a:tcPr marT="45697" marB="45697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725</a:t>
                      </a:r>
                    </a:p>
                  </a:txBody>
                  <a:tcPr marT="45697" marB="45697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697" marB="45697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840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冷却曲线水平段温度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/℃</a:t>
                      </a:r>
                    </a:p>
                  </a:txBody>
                  <a:tcPr marT="45697" marB="45697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651</a:t>
                      </a: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514</a:t>
                      </a:r>
                    </a:p>
                  </a:txBody>
                  <a:tcPr marT="45697" marB="45697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514</a:t>
                      </a:r>
                    </a:p>
                  </a:txBody>
                  <a:tcPr marT="45697" marB="45697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514</a:t>
                      </a:r>
                    </a:p>
                  </a:txBody>
                  <a:tcPr marT="45697" marB="45697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721</a:t>
                      </a:r>
                    </a:p>
                  </a:txBody>
                  <a:tcPr marT="45697" marB="45697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466</a:t>
                      </a:r>
                    </a:p>
                  </a:txBody>
                  <a:tcPr marT="45697" marB="45697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466</a:t>
                      </a:r>
                    </a:p>
                  </a:txBody>
                  <a:tcPr marT="45697" marB="45697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466</a:t>
                      </a:r>
                    </a:p>
                  </a:txBody>
                  <a:tcPr marT="45697" marB="45697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843</a:t>
                      </a:r>
                    </a:p>
                  </a:txBody>
                  <a:tcPr marT="45697" marB="45697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7382" name="Text Box 58"/>
          <p:cNvSpPr txBox="1">
            <a:spLocks noChangeArrowheads="1"/>
          </p:cNvSpPr>
          <p:nvPr/>
        </p:nvSpPr>
        <p:spPr bwMode="auto">
          <a:xfrm>
            <a:off x="0" y="1676400"/>
            <a:ext cx="594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latin typeface="Times New Roman" pitchFamily="18" charset="0"/>
              </a:rPr>
              <a:t>(1)</a:t>
            </a:r>
            <a:r>
              <a:rPr lang="zh-CN" altLang="en-US" sz="2400">
                <a:latin typeface="Times New Roman" pitchFamily="18" charset="0"/>
              </a:rPr>
              <a:t>画出相图；</a:t>
            </a:r>
          </a:p>
        </p:txBody>
      </p:sp>
      <p:graphicFrame>
        <p:nvGraphicFramePr>
          <p:cNvPr id="57383" name="Object 488"/>
          <p:cNvGraphicFramePr>
            <a:graphicFrameLocks noChangeAspect="1"/>
          </p:cNvGraphicFramePr>
          <p:nvPr/>
        </p:nvGraphicFramePr>
        <p:xfrm>
          <a:off x="1143000" y="457200"/>
          <a:ext cx="40005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09" r:id="rId3" imgW="228501" imgH="215806" progId="Equation.3">
                  <p:embed/>
                </p:oleObj>
              </mc:Choice>
              <mc:Fallback>
                <p:oleObj r:id="rId3" imgW="228501" imgH="215806" progId="Equation.3">
                  <p:embed/>
                  <p:pic>
                    <p:nvPicPr>
                      <p:cNvPr id="0" name="Object 4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457200"/>
                        <a:ext cx="40005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39" name="Rectangle 491"/>
          <p:cNvSpPr>
            <a:spLocks noChangeArrowheads="1"/>
          </p:cNvSpPr>
          <p:nvPr/>
        </p:nvSpPr>
        <p:spPr bwMode="auto">
          <a:xfrm>
            <a:off x="2286000" y="1752600"/>
            <a:ext cx="5334000" cy="457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Times New Roman" pitchFamily="18" charset="0"/>
            </a:endParaRPr>
          </a:p>
        </p:txBody>
      </p:sp>
      <p:graphicFrame>
        <p:nvGraphicFramePr>
          <p:cNvPr id="2540" name="Object 492"/>
          <p:cNvGraphicFramePr>
            <a:graphicFrameLocks noChangeAspect="1"/>
          </p:cNvGraphicFramePr>
          <p:nvPr/>
        </p:nvGraphicFramePr>
        <p:xfrm>
          <a:off x="5486400" y="6477000"/>
          <a:ext cx="40005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10" r:id="rId5" imgW="228501" imgH="215806" progId="Equation.3">
                  <p:embed/>
                </p:oleObj>
              </mc:Choice>
              <mc:Fallback>
                <p:oleObj r:id="rId5" imgW="228501" imgH="215806" progId="Equation.3">
                  <p:embed/>
                  <p:pic>
                    <p:nvPicPr>
                      <p:cNvPr id="0" name="Object 4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6477000"/>
                        <a:ext cx="40005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41" name="Rectangle 493"/>
          <p:cNvSpPr>
            <a:spLocks noChangeArrowheads="1"/>
          </p:cNvSpPr>
          <p:nvPr/>
        </p:nvSpPr>
        <p:spPr bwMode="auto">
          <a:xfrm>
            <a:off x="2057400" y="6248400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>
                <a:latin typeface="Times New Roman" pitchFamily="18" charset="0"/>
              </a:rPr>
              <a:t>A</a:t>
            </a:r>
          </a:p>
        </p:txBody>
      </p:sp>
      <p:sp>
        <p:nvSpPr>
          <p:cNvPr id="2542" name="Rectangle 494"/>
          <p:cNvSpPr>
            <a:spLocks noChangeArrowheads="1"/>
          </p:cNvSpPr>
          <p:nvPr/>
        </p:nvSpPr>
        <p:spPr bwMode="auto">
          <a:xfrm>
            <a:off x="7467600" y="6248400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>
                <a:latin typeface="Times New Roman" pitchFamily="18" charset="0"/>
              </a:rPr>
              <a:t>B</a:t>
            </a:r>
          </a:p>
        </p:txBody>
      </p:sp>
      <p:sp>
        <p:nvSpPr>
          <p:cNvPr id="2543" name="Oval 495"/>
          <p:cNvSpPr>
            <a:spLocks noChangeArrowheads="1"/>
          </p:cNvSpPr>
          <p:nvPr/>
        </p:nvSpPr>
        <p:spPr bwMode="auto">
          <a:xfrm>
            <a:off x="2286000" y="44196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Times New Roman" pitchFamily="18" charset="0"/>
            </a:endParaRPr>
          </a:p>
        </p:txBody>
      </p:sp>
      <p:sp>
        <p:nvSpPr>
          <p:cNvPr id="2544" name="Oval 496"/>
          <p:cNvSpPr>
            <a:spLocks noChangeArrowheads="1"/>
          </p:cNvSpPr>
          <p:nvPr/>
        </p:nvSpPr>
        <p:spPr bwMode="auto">
          <a:xfrm>
            <a:off x="7543800" y="24384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Times New Roman" pitchFamily="18" charset="0"/>
            </a:endParaRPr>
          </a:p>
        </p:txBody>
      </p:sp>
      <p:sp>
        <p:nvSpPr>
          <p:cNvPr id="2545" name="Oval 497"/>
          <p:cNvSpPr>
            <a:spLocks noChangeArrowheads="1"/>
          </p:cNvSpPr>
          <p:nvPr/>
        </p:nvSpPr>
        <p:spPr bwMode="auto">
          <a:xfrm>
            <a:off x="3200400" y="50292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Times New Roman" pitchFamily="18" charset="0"/>
            </a:endParaRPr>
          </a:p>
        </p:txBody>
      </p:sp>
      <p:sp>
        <p:nvSpPr>
          <p:cNvPr id="2546" name="Oval 498"/>
          <p:cNvSpPr>
            <a:spLocks noChangeArrowheads="1"/>
          </p:cNvSpPr>
          <p:nvPr/>
        </p:nvSpPr>
        <p:spPr bwMode="auto">
          <a:xfrm>
            <a:off x="4876800" y="36576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Times New Roman" pitchFamily="18" charset="0"/>
            </a:endParaRPr>
          </a:p>
        </p:txBody>
      </p:sp>
      <p:sp>
        <p:nvSpPr>
          <p:cNvPr id="2547" name="Oval 499"/>
          <p:cNvSpPr>
            <a:spLocks noChangeArrowheads="1"/>
          </p:cNvSpPr>
          <p:nvPr/>
        </p:nvSpPr>
        <p:spPr bwMode="auto">
          <a:xfrm>
            <a:off x="6477000" y="54102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Times New Roman" pitchFamily="18" charset="0"/>
            </a:endParaRPr>
          </a:p>
        </p:txBody>
      </p:sp>
      <p:sp>
        <p:nvSpPr>
          <p:cNvPr id="2548" name="Oval 500"/>
          <p:cNvSpPr>
            <a:spLocks noChangeArrowheads="1"/>
          </p:cNvSpPr>
          <p:nvPr/>
        </p:nvSpPr>
        <p:spPr bwMode="auto">
          <a:xfrm>
            <a:off x="2743200" y="46482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Times New Roman" pitchFamily="18" charset="0"/>
            </a:endParaRPr>
          </a:p>
        </p:txBody>
      </p:sp>
      <p:sp>
        <p:nvSpPr>
          <p:cNvPr id="2549" name="Oval 501"/>
          <p:cNvSpPr>
            <a:spLocks noChangeArrowheads="1"/>
          </p:cNvSpPr>
          <p:nvPr/>
        </p:nvSpPr>
        <p:spPr bwMode="auto">
          <a:xfrm>
            <a:off x="2743200" y="50292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Times New Roman" pitchFamily="18" charset="0"/>
            </a:endParaRPr>
          </a:p>
        </p:txBody>
      </p:sp>
      <p:sp>
        <p:nvSpPr>
          <p:cNvPr id="2550" name="Oval 502"/>
          <p:cNvSpPr>
            <a:spLocks noChangeArrowheads="1"/>
          </p:cNvSpPr>
          <p:nvPr/>
        </p:nvSpPr>
        <p:spPr bwMode="auto">
          <a:xfrm>
            <a:off x="4572000" y="38100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Times New Roman" pitchFamily="18" charset="0"/>
            </a:endParaRPr>
          </a:p>
        </p:txBody>
      </p:sp>
      <p:sp>
        <p:nvSpPr>
          <p:cNvPr id="2551" name="Oval 503"/>
          <p:cNvSpPr>
            <a:spLocks noChangeArrowheads="1"/>
          </p:cNvSpPr>
          <p:nvPr/>
        </p:nvSpPr>
        <p:spPr bwMode="auto">
          <a:xfrm>
            <a:off x="4572000" y="50292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Times New Roman" pitchFamily="18" charset="0"/>
            </a:endParaRPr>
          </a:p>
        </p:txBody>
      </p:sp>
      <p:sp>
        <p:nvSpPr>
          <p:cNvPr id="2552" name="Oval 504"/>
          <p:cNvSpPr>
            <a:spLocks noChangeArrowheads="1"/>
          </p:cNvSpPr>
          <p:nvPr/>
        </p:nvSpPr>
        <p:spPr bwMode="auto">
          <a:xfrm>
            <a:off x="5562600" y="41148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Times New Roman" pitchFamily="18" charset="0"/>
            </a:endParaRPr>
          </a:p>
        </p:txBody>
      </p:sp>
      <p:sp>
        <p:nvSpPr>
          <p:cNvPr id="2553" name="Oval 505"/>
          <p:cNvSpPr>
            <a:spLocks noChangeArrowheads="1"/>
          </p:cNvSpPr>
          <p:nvPr/>
        </p:nvSpPr>
        <p:spPr bwMode="auto">
          <a:xfrm>
            <a:off x="5562600" y="54102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Times New Roman" pitchFamily="18" charset="0"/>
            </a:endParaRPr>
          </a:p>
        </p:txBody>
      </p:sp>
      <p:sp>
        <p:nvSpPr>
          <p:cNvPr id="2554" name="Oval 506"/>
          <p:cNvSpPr>
            <a:spLocks noChangeArrowheads="1"/>
          </p:cNvSpPr>
          <p:nvPr/>
        </p:nvSpPr>
        <p:spPr bwMode="auto">
          <a:xfrm>
            <a:off x="7086600" y="32766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Times New Roman" pitchFamily="18" charset="0"/>
            </a:endParaRPr>
          </a:p>
        </p:txBody>
      </p:sp>
      <p:sp>
        <p:nvSpPr>
          <p:cNvPr id="2555" name="Oval 507"/>
          <p:cNvSpPr>
            <a:spLocks noChangeArrowheads="1"/>
          </p:cNvSpPr>
          <p:nvPr/>
        </p:nvSpPr>
        <p:spPr bwMode="auto">
          <a:xfrm>
            <a:off x="7086600" y="54102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Times New Roman" pitchFamily="18" charset="0"/>
            </a:endParaRPr>
          </a:p>
        </p:txBody>
      </p:sp>
      <p:sp>
        <p:nvSpPr>
          <p:cNvPr id="2556" name="Line 508"/>
          <p:cNvSpPr>
            <a:spLocks noChangeShapeType="1"/>
          </p:cNvSpPr>
          <p:nvPr/>
        </p:nvSpPr>
        <p:spPr bwMode="auto">
          <a:xfrm>
            <a:off x="4953000" y="3657600"/>
            <a:ext cx="0" cy="2667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57" name="Line 509"/>
          <p:cNvSpPr>
            <a:spLocks noChangeShapeType="1"/>
          </p:cNvSpPr>
          <p:nvPr/>
        </p:nvSpPr>
        <p:spPr bwMode="auto">
          <a:xfrm>
            <a:off x="2286000" y="5105400"/>
            <a:ext cx="2667000" cy="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58" name="Line 510"/>
          <p:cNvSpPr>
            <a:spLocks noChangeShapeType="1"/>
          </p:cNvSpPr>
          <p:nvPr/>
        </p:nvSpPr>
        <p:spPr bwMode="auto">
          <a:xfrm>
            <a:off x="4953000" y="5486400"/>
            <a:ext cx="2667000" cy="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59" name="Freeform 511"/>
          <p:cNvSpPr>
            <a:spLocks/>
          </p:cNvSpPr>
          <p:nvPr/>
        </p:nvSpPr>
        <p:spPr bwMode="auto">
          <a:xfrm>
            <a:off x="2286000" y="4419600"/>
            <a:ext cx="990600" cy="685800"/>
          </a:xfrm>
          <a:custGeom>
            <a:avLst/>
            <a:gdLst>
              <a:gd name="T0" fmla="*/ 0 w 624"/>
              <a:gd name="T1" fmla="*/ 0 h 432"/>
              <a:gd name="T2" fmla="*/ 2147483647 w 624"/>
              <a:gd name="T3" fmla="*/ 2147483647 h 432"/>
              <a:gd name="T4" fmla="*/ 2147483647 w 624"/>
              <a:gd name="T5" fmla="*/ 2147483647 h 43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624" h="432">
                <a:moveTo>
                  <a:pt x="0" y="0"/>
                </a:moveTo>
                <a:cubicBezTo>
                  <a:pt x="92" y="36"/>
                  <a:pt x="184" y="72"/>
                  <a:pt x="288" y="144"/>
                </a:cubicBezTo>
                <a:cubicBezTo>
                  <a:pt x="392" y="216"/>
                  <a:pt x="568" y="384"/>
                  <a:pt x="624" y="432"/>
                </a:cubicBezTo>
              </a:path>
            </a:pathLst>
          </a:cu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1" name="Freeform 513"/>
          <p:cNvSpPr>
            <a:spLocks/>
          </p:cNvSpPr>
          <p:nvPr/>
        </p:nvSpPr>
        <p:spPr bwMode="auto">
          <a:xfrm flipH="1">
            <a:off x="3276600" y="3657600"/>
            <a:ext cx="1676400" cy="1447800"/>
          </a:xfrm>
          <a:custGeom>
            <a:avLst/>
            <a:gdLst>
              <a:gd name="T0" fmla="*/ 0 w 624"/>
              <a:gd name="T1" fmla="*/ 0 h 432"/>
              <a:gd name="T2" fmla="*/ 2147483647 w 624"/>
              <a:gd name="T3" fmla="*/ 2147483647 h 432"/>
              <a:gd name="T4" fmla="*/ 2147483647 w 624"/>
              <a:gd name="T5" fmla="*/ 2147483647 h 43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624" h="432">
                <a:moveTo>
                  <a:pt x="0" y="0"/>
                </a:moveTo>
                <a:cubicBezTo>
                  <a:pt x="92" y="36"/>
                  <a:pt x="184" y="72"/>
                  <a:pt x="288" y="144"/>
                </a:cubicBezTo>
                <a:cubicBezTo>
                  <a:pt x="392" y="216"/>
                  <a:pt x="568" y="384"/>
                  <a:pt x="624" y="432"/>
                </a:cubicBezTo>
              </a:path>
            </a:pathLst>
          </a:cu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2" name="Freeform 514"/>
          <p:cNvSpPr>
            <a:spLocks/>
          </p:cNvSpPr>
          <p:nvPr/>
        </p:nvSpPr>
        <p:spPr bwMode="auto">
          <a:xfrm>
            <a:off x="4953000" y="3657600"/>
            <a:ext cx="1600200" cy="1828800"/>
          </a:xfrm>
          <a:custGeom>
            <a:avLst/>
            <a:gdLst>
              <a:gd name="T0" fmla="*/ 0 w 624"/>
              <a:gd name="T1" fmla="*/ 0 h 432"/>
              <a:gd name="T2" fmla="*/ 2147483647 w 624"/>
              <a:gd name="T3" fmla="*/ 2147483647 h 432"/>
              <a:gd name="T4" fmla="*/ 2147483647 w 624"/>
              <a:gd name="T5" fmla="*/ 2147483647 h 43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624" h="432">
                <a:moveTo>
                  <a:pt x="0" y="0"/>
                </a:moveTo>
                <a:cubicBezTo>
                  <a:pt x="92" y="36"/>
                  <a:pt x="184" y="72"/>
                  <a:pt x="288" y="144"/>
                </a:cubicBezTo>
                <a:cubicBezTo>
                  <a:pt x="392" y="216"/>
                  <a:pt x="568" y="384"/>
                  <a:pt x="624" y="432"/>
                </a:cubicBezTo>
              </a:path>
            </a:pathLst>
          </a:cu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3" name="Freeform 515"/>
          <p:cNvSpPr>
            <a:spLocks/>
          </p:cNvSpPr>
          <p:nvPr/>
        </p:nvSpPr>
        <p:spPr bwMode="auto">
          <a:xfrm flipH="1">
            <a:off x="6553200" y="2438400"/>
            <a:ext cx="1066800" cy="3048000"/>
          </a:xfrm>
          <a:custGeom>
            <a:avLst/>
            <a:gdLst>
              <a:gd name="T0" fmla="*/ 0 w 624"/>
              <a:gd name="T1" fmla="*/ 0 h 432"/>
              <a:gd name="T2" fmla="*/ 2147483647 w 624"/>
              <a:gd name="T3" fmla="*/ 2147483647 h 432"/>
              <a:gd name="T4" fmla="*/ 2147483647 w 624"/>
              <a:gd name="T5" fmla="*/ 2147483647 h 43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624" h="432">
                <a:moveTo>
                  <a:pt x="0" y="0"/>
                </a:moveTo>
                <a:cubicBezTo>
                  <a:pt x="92" y="36"/>
                  <a:pt x="184" y="72"/>
                  <a:pt x="288" y="144"/>
                </a:cubicBezTo>
                <a:cubicBezTo>
                  <a:pt x="392" y="216"/>
                  <a:pt x="568" y="384"/>
                  <a:pt x="624" y="432"/>
                </a:cubicBezTo>
              </a:path>
            </a:pathLst>
          </a:cu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566" name="Object 518"/>
          <p:cNvGraphicFramePr>
            <a:graphicFrameLocks noChangeAspect="1"/>
          </p:cNvGraphicFramePr>
          <p:nvPr/>
        </p:nvGraphicFramePr>
        <p:xfrm>
          <a:off x="1447800" y="2743200"/>
          <a:ext cx="622300" cy="382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11" name="Equation" r:id="rId6" imgW="330057" imgH="203112" progId="Equation.3">
                  <p:embed/>
                </p:oleObj>
              </mc:Choice>
              <mc:Fallback>
                <p:oleObj name="Equation" r:id="rId6" imgW="330057" imgH="203112" progId="Equation.3">
                  <p:embed/>
                  <p:pic>
                    <p:nvPicPr>
                      <p:cNvPr id="0" name="Object 5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2743200"/>
                        <a:ext cx="622300" cy="382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5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5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5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5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5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5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5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5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5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5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5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5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5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5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5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5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5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5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5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5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5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5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5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5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5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25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5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25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25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6" dur="500"/>
                                        <p:tgtEl>
                                          <p:spTgt spid="2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1" dur="500"/>
                                        <p:tgtEl>
                                          <p:spTgt spid="2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6" dur="500"/>
                                        <p:tgtEl>
                                          <p:spTgt spid="2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2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 nodeType="clickPar">
                      <p:stCondLst>
                        <p:cond delay="indefinite"/>
                      </p:stCondLst>
                      <p:childTnLst>
                        <p:par>
                          <p:cTn id="1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2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2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 nodeType="clickPar">
                      <p:stCondLst>
                        <p:cond delay="indefinite"/>
                      </p:stCondLst>
                      <p:childTnLst>
                        <p:par>
                          <p:cTn id="1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2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39" grpId="0" animBg="1"/>
      <p:bldP spid="2541" grpId="0" autoUpdateAnimBg="0"/>
      <p:bldP spid="2542" grpId="0" autoUpdateAnimBg="0"/>
      <p:bldP spid="2543" grpId="0" animBg="1"/>
      <p:bldP spid="2544" grpId="0" animBg="1"/>
      <p:bldP spid="2545" grpId="0" animBg="1"/>
      <p:bldP spid="2546" grpId="0" animBg="1"/>
      <p:bldP spid="2547" grpId="0" animBg="1"/>
      <p:bldP spid="2548" grpId="0" animBg="1"/>
      <p:bldP spid="2549" grpId="0" animBg="1"/>
      <p:bldP spid="2550" grpId="0" animBg="1"/>
      <p:bldP spid="2551" grpId="0" animBg="1"/>
      <p:bldP spid="2552" grpId="0" animBg="1"/>
      <p:bldP spid="2553" grpId="0" animBg="1"/>
      <p:bldP spid="2554" grpId="0" animBg="1"/>
      <p:bldP spid="2555" grpId="0" animBg="1"/>
      <p:bldP spid="2556" grpId="0" animBg="1"/>
      <p:bldP spid="2557" grpId="0" animBg="1"/>
      <p:bldP spid="2558" grpId="0" animBg="1"/>
      <p:bldP spid="2559" grpId="0" animBg="1"/>
      <p:bldP spid="2561" grpId="0" animBg="1"/>
      <p:bldP spid="2562" grpId="0" animBg="1"/>
      <p:bldP spid="2563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ext Box 2"/>
          <p:cNvSpPr txBox="1">
            <a:spLocks noChangeArrowheads="1"/>
          </p:cNvSpPr>
          <p:nvPr/>
        </p:nvSpPr>
        <p:spPr bwMode="auto">
          <a:xfrm>
            <a:off x="0" y="-42863"/>
            <a:ext cx="9144000" cy="2492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latin typeface="Times New Roman" pitchFamily="18" charset="0"/>
              </a:rPr>
              <a:t>10</a:t>
            </a:r>
            <a:r>
              <a:rPr lang="zh-CN" altLang="en-US" sz="2400">
                <a:latin typeface="Times New Roman" pitchFamily="18" charset="0"/>
              </a:rPr>
              <a:t>．</a:t>
            </a:r>
            <a:r>
              <a:rPr lang="en-US" altLang="zh-CN" sz="2400">
                <a:latin typeface="Times New Roman" pitchFamily="18" charset="0"/>
              </a:rPr>
              <a:t>NaCl(B)</a:t>
            </a:r>
            <a:r>
              <a:rPr lang="zh-CN" altLang="en-US" sz="2400">
                <a:latin typeface="Times New Roman" pitchFamily="18" charset="0"/>
              </a:rPr>
              <a:t>和</a:t>
            </a:r>
            <a:r>
              <a:rPr lang="en-US" altLang="zh-CN" sz="2400">
                <a:latin typeface="Times New Roman" pitchFamily="18" charset="0"/>
              </a:rPr>
              <a:t>H</a:t>
            </a:r>
            <a:r>
              <a:rPr lang="en-US" altLang="zh-CN" sz="2400" baseline="-25000">
                <a:latin typeface="Times New Roman" pitchFamily="18" charset="0"/>
              </a:rPr>
              <a:t>2</a:t>
            </a:r>
            <a:r>
              <a:rPr lang="en-US" altLang="zh-CN" sz="2400">
                <a:latin typeface="Times New Roman" pitchFamily="18" charset="0"/>
              </a:rPr>
              <a:t>O(A)</a:t>
            </a:r>
            <a:r>
              <a:rPr lang="zh-CN" altLang="en-US" sz="2400">
                <a:latin typeface="Times New Roman" pitchFamily="18" charset="0"/>
              </a:rPr>
              <a:t>能形成不稳定化合物</a:t>
            </a:r>
            <a:r>
              <a:rPr lang="en-US" altLang="zh-CN" sz="2400">
                <a:latin typeface="Times New Roman" pitchFamily="18" charset="0"/>
              </a:rPr>
              <a:t>NaCl</a:t>
            </a:r>
            <a:r>
              <a:rPr lang="en-US" altLang="zh-CN" sz="2400" baseline="30000">
                <a:latin typeface="Times New Roman" pitchFamily="18" charset="0"/>
              </a:rPr>
              <a:t>.</a:t>
            </a:r>
            <a:r>
              <a:rPr lang="en-US" altLang="zh-CN" sz="2400">
                <a:latin typeface="Times New Roman" pitchFamily="18" charset="0"/>
              </a:rPr>
              <a:t>2H</a:t>
            </a:r>
            <a:r>
              <a:rPr lang="en-US" altLang="zh-CN" sz="2400" baseline="-25000">
                <a:latin typeface="Times New Roman" pitchFamily="18" charset="0"/>
              </a:rPr>
              <a:t>2</a:t>
            </a:r>
            <a:r>
              <a:rPr lang="en-US" altLang="zh-CN" sz="2400">
                <a:latin typeface="Times New Roman" pitchFamily="18" charset="0"/>
              </a:rPr>
              <a:t>O</a:t>
            </a:r>
            <a:r>
              <a:rPr lang="zh-CN" altLang="en-US" sz="2400">
                <a:latin typeface="Times New Roman" pitchFamily="18" charset="0"/>
              </a:rPr>
              <a:t>。在</a:t>
            </a:r>
            <a:r>
              <a:rPr lang="en-US" altLang="zh-CN" sz="2400">
                <a:latin typeface="Times New Roman" pitchFamily="18" charset="0"/>
              </a:rPr>
              <a:t>0.15℃</a:t>
            </a:r>
            <a:r>
              <a:rPr lang="zh-CN" altLang="en-US" sz="2400">
                <a:latin typeface="Times New Roman" pitchFamily="18" charset="0"/>
              </a:rPr>
              <a:t>时不稳定化合物分解，生成无水氯化钠和</a:t>
            </a:r>
            <a:r>
              <a:rPr lang="en-US" altLang="zh-CN" sz="2400" i="1">
                <a:latin typeface="Times New Roman" pitchFamily="18" charset="0"/>
              </a:rPr>
              <a:t>w</a:t>
            </a:r>
            <a:r>
              <a:rPr lang="en-US" altLang="zh-CN" sz="2400" baseline="-25000">
                <a:latin typeface="Times New Roman" pitchFamily="18" charset="0"/>
              </a:rPr>
              <a:t>B</a:t>
            </a:r>
            <a:r>
              <a:rPr lang="en-US" altLang="zh-CN" sz="2400">
                <a:latin typeface="Times New Roman" pitchFamily="18" charset="0"/>
              </a:rPr>
              <a:t>=0.2628</a:t>
            </a:r>
            <a:r>
              <a:rPr lang="zh-CN" altLang="en-US" sz="2400">
                <a:latin typeface="Times New Roman" pitchFamily="18" charset="0"/>
              </a:rPr>
              <a:t>的氯化钠水溶液。在</a:t>
            </a:r>
            <a:r>
              <a:rPr lang="en-US" altLang="zh-CN" sz="2400">
                <a:latin typeface="Times New Roman" pitchFamily="18" charset="0"/>
              </a:rPr>
              <a:t>-21.1℃</a:t>
            </a:r>
            <a:r>
              <a:rPr lang="zh-CN" altLang="en-US" sz="2400">
                <a:latin typeface="Times New Roman" pitchFamily="18" charset="0"/>
              </a:rPr>
              <a:t>有一个最低共熔点，此时冰、</a:t>
            </a:r>
            <a:r>
              <a:rPr lang="en-US" altLang="zh-CN" sz="2400">
                <a:latin typeface="Times New Roman" pitchFamily="18" charset="0"/>
              </a:rPr>
              <a:t>NaCl</a:t>
            </a:r>
            <a:r>
              <a:rPr lang="en-US" altLang="zh-CN" sz="2400" baseline="30000">
                <a:latin typeface="Times New Roman" pitchFamily="18" charset="0"/>
              </a:rPr>
              <a:t>.</a:t>
            </a:r>
            <a:r>
              <a:rPr lang="en-US" altLang="zh-CN" sz="2400">
                <a:latin typeface="Times New Roman" pitchFamily="18" charset="0"/>
              </a:rPr>
              <a:t>2H</a:t>
            </a:r>
            <a:r>
              <a:rPr lang="en-US" altLang="zh-CN" sz="2400" baseline="-25000">
                <a:latin typeface="Times New Roman" pitchFamily="18" charset="0"/>
              </a:rPr>
              <a:t>2</a:t>
            </a:r>
            <a:r>
              <a:rPr lang="en-US" altLang="zh-CN" sz="2400">
                <a:latin typeface="Times New Roman" pitchFamily="18" charset="0"/>
              </a:rPr>
              <a:t>O(s)</a:t>
            </a:r>
            <a:r>
              <a:rPr lang="zh-CN" altLang="en-US" sz="2400">
                <a:latin typeface="Times New Roman" pitchFamily="18" charset="0"/>
              </a:rPr>
              <a:t>和</a:t>
            </a:r>
            <a:r>
              <a:rPr lang="en-US" altLang="zh-CN" sz="2400" i="1">
                <a:latin typeface="Times New Roman" pitchFamily="18" charset="0"/>
              </a:rPr>
              <a:t>w</a:t>
            </a:r>
            <a:r>
              <a:rPr lang="en-US" altLang="zh-CN" sz="2400" baseline="-25000">
                <a:latin typeface="Times New Roman" pitchFamily="18" charset="0"/>
              </a:rPr>
              <a:t>B</a:t>
            </a:r>
            <a:r>
              <a:rPr lang="zh-CN" altLang="en-US" sz="2400">
                <a:latin typeface="Times New Roman" pitchFamily="18" charset="0"/>
              </a:rPr>
              <a:t>为</a:t>
            </a:r>
            <a:r>
              <a:rPr lang="en-US" altLang="zh-CN" sz="2400">
                <a:latin typeface="Times New Roman" pitchFamily="18" charset="0"/>
              </a:rPr>
              <a:t>0.2322</a:t>
            </a:r>
            <a:r>
              <a:rPr lang="zh-CN" altLang="en-US" sz="2400">
                <a:latin typeface="Times New Roman" pitchFamily="18" charset="0"/>
              </a:rPr>
              <a:t>的氯化钠水溶液平衡共存。又知无水氯化钠在水中的溶解度随温度升高而略有增加。</a:t>
            </a:r>
          </a:p>
          <a:p>
            <a:pPr algn="just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latin typeface="Times New Roman" pitchFamily="18" charset="0"/>
              </a:rPr>
              <a:t>(1)</a:t>
            </a:r>
            <a:r>
              <a:rPr lang="zh-CN" altLang="en-US" sz="2400">
                <a:latin typeface="宋体" pitchFamily="2" charset="-122"/>
              </a:rPr>
              <a:t>试画出此二元系相图的大致形状；</a:t>
            </a:r>
            <a:r>
              <a:rPr lang="zh-CN" altLang="en-US" sz="2400">
                <a:latin typeface="Times New Roman" pitchFamily="18" charset="0"/>
              </a:rPr>
              <a:t> </a:t>
            </a:r>
          </a:p>
        </p:txBody>
      </p:sp>
      <p:sp>
        <p:nvSpPr>
          <p:cNvPr id="3077" name="Rectangle 5"/>
          <p:cNvSpPr>
            <a:spLocks noChangeArrowheads="1"/>
          </p:cNvSpPr>
          <p:nvPr/>
        </p:nvSpPr>
        <p:spPr bwMode="auto">
          <a:xfrm>
            <a:off x="2438400" y="2362200"/>
            <a:ext cx="4724400" cy="396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Times New Roman" pitchFamily="18" charset="0"/>
            </a:endParaRPr>
          </a:p>
        </p:txBody>
      </p:sp>
      <p:graphicFrame>
        <p:nvGraphicFramePr>
          <p:cNvPr id="3078" name="Object 6"/>
          <p:cNvGraphicFramePr>
            <a:graphicFrameLocks noChangeAspect="1"/>
          </p:cNvGraphicFramePr>
          <p:nvPr/>
        </p:nvGraphicFramePr>
        <p:xfrm>
          <a:off x="1447800" y="2743200"/>
          <a:ext cx="622300" cy="382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84" name="Equation" r:id="rId3" imgW="330057" imgH="203112" progId="Equation.3">
                  <p:embed/>
                </p:oleObj>
              </mc:Choice>
              <mc:Fallback>
                <p:oleObj name="Equation" r:id="rId3" imgW="330057" imgH="203112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2743200"/>
                        <a:ext cx="622300" cy="382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9" name="Object 7"/>
          <p:cNvGraphicFramePr>
            <a:graphicFrameLocks noChangeAspect="1"/>
          </p:cNvGraphicFramePr>
          <p:nvPr/>
        </p:nvGraphicFramePr>
        <p:xfrm>
          <a:off x="5486400" y="6348413"/>
          <a:ext cx="40005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85" r:id="rId5" imgW="228501" imgH="215806" progId="Equation.3">
                  <p:embed/>
                </p:oleObj>
              </mc:Choice>
              <mc:Fallback>
                <p:oleObj r:id="rId5" imgW="228501" imgH="215806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6348413"/>
                        <a:ext cx="40005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0" name="Rectangle 8"/>
          <p:cNvSpPr>
            <a:spLocks noChangeArrowheads="1"/>
          </p:cNvSpPr>
          <p:nvPr/>
        </p:nvSpPr>
        <p:spPr bwMode="auto">
          <a:xfrm>
            <a:off x="2262188" y="6248400"/>
            <a:ext cx="4048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>
                <a:latin typeface="Times New Roman" pitchFamily="18" charset="0"/>
              </a:rPr>
              <a:t>A</a:t>
            </a:r>
          </a:p>
        </p:txBody>
      </p:sp>
      <p:sp>
        <p:nvSpPr>
          <p:cNvPr id="3081" name="Rectangle 9"/>
          <p:cNvSpPr>
            <a:spLocks noChangeArrowheads="1"/>
          </p:cNvSpPr>
          <p:nvPr/>
        </p:nvSpPr>
        <p:spPr bwMode="auto">
          <a:xfrm>
            <a:off x="6934200" y="6248400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>
                <a:latin typeface="Times New Roman" pitchFamily="18" charset="0"/>
              </a:rPr>
              <a:t>B</a:t>
            </a:r>
          </a:p>
        </p:txBody>
      </p:sp>
      <p:sp>
        <p:nvSpPr>
          <p:cNvPr id="3082" name="Line 10"/>
          <p:cNvSpPr>
            <a:spLocks noChangeShapeType="1"/>
          </p:cNvSpPr>
          <p:nvPr/>
        </p:nvSpPr>
        <p:spPr bwMode="auto">
          <a:xfrm flipV="1">
            <a:off x="5410200" y="3886200"/>
            <a:ext cx="0" cy="2438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83" name="Line 11"/>
          <p:cNvSpPr>
            <a:spLocks noChangeShapeType="1"/>
          </p:cNvSpPr>
          <p:nvPr/>
        </p:nvSpPr>
        <p:spPr bwMode="auto">
          <a:xfrm>
            <a:off x="3733800" y="3886200"/>
            <a:ext cx="3429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84" name="Oval 12"/>
          <p:cNvSpPr>
            <a:spLocks noChangeArrowheads="1"/>
          </p:cNvSpPr>
          <p:nvPr/>
        </p:nvSpPr>
        <p:spPr bwMode="auto">
          <a:xfrm>
            <a:off x="3352800" y="51816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Times New Roman" pitchFamily="18" charset="0"/>
            </a:endParaRPr>
          </a:p>
        </p:txBody>
      </p:sp>
      <p:sp>
        <p:nvSpPr>
          <p:cNvPr id="3085" name="Line 13"/>
          <p:cNvSpPr>
            <a:spLocks noChangeShapeType="1"/>
          </p:cNvSpPr>
          <p:nvPr/>
        </p:nvSpPr>
        <p:spPr bwMode="auto">
          <a:xfrm>
            <a:off x="2438400" y="5257800"/>
            <a:ext cx="2971800" cy="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86" name="Oval 14"/>
          <p:cNvSpPr>
            <a:spLocks noChangeArrowheads="1"/>
          </p:cNvSpPr>
          <p:nvPr/>
        </p:nvSpPr>
        <p:spPr bwMode="auto">
          <a:xfrm>
            <a:off x="2438400" y="39624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Times New Roman" pitchFamily="18" charset="0"/>
            </a:endParaRPr>
          </a:p>
        </p:txBody>
      </p:sp>
      <p:sp>
        <p:nvSpPr>
          <p:cNvPr id="3087" name="Freeform 15"/>
          <p:cNvSpPr>
            <a:spLocks/>
          </p:cNvSpPr>
          <p:nvPr/>
        </p:nvSpPr>
        <p:spPr bwMode="auto">
          <a:xfrm>
            <a:off x="2438400" y="3962400"/>
            <a:ext cx="990600" cy="1295400"/>
          </a:xfrm>
          <a:custGeom>
            <a:avLst/>
            <a:gdLst>
              <a:gd name="T0" fmla="*/ 0 w 624"/>
              <a:gd name="T1" fmla="*/ 0 h 432"/>
              <a:gd name="T2" fmla="*/ 2147483647 w 624"/>
              <a:gd name="T3" fmla="*/ 2147483647 h 432"/>
              <a:gd name="T4" fmla="*/ 2147483647 w 624"/>
              <a:gd name="T5" fmla="*/ 2147483647 h 43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624" h="432">
                <a:moveTo>
                  <a:pt x="0" y="0"/>
                </a:moveTo>
                <a:cubicBezTo>
                  <a:pt x="92" y="36"/>
                  <a:pt x="184" y="72"/>
                  <a:pt x="288" y="144"/>
                </a:cubicBezTo>
                <a:cubicBezTo>
                  <a:pt x="392" y="216"/>
                  <a:pt x="568" y="384"/>
                  <a:pt x="624" y="432"/>
                </a:cubicBezTo>
              </a:path>
            </a:pathLst>
          </a:cu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88" name="Freeform 16"/>
          <p:cNvSpPr>
            <a:spLocks/>
          </p:cNvSpPr>
          <p:nvPr/>
        </p:nvSpPr>
        <p:spPr bwMode="auto">
          <a:xfrm flipH="1">
            <a:off x="3429000" y="3886200"/>
            <a:ext cx="304800" cy="1371600"/>
          </a:xfrm>
          <a:custGeom>
            <a:avLst/>
            <a:gdLst>
              <a:gd name="T0" fmla="*/ 0 w 624"/>
              <a:gd name="T1" fmla="*/ 0 h 432"/>
              <a:gd name="T2" fmla="*/ 2147483647 w 624"/>
              <a:gd name="T3" fmla="*/ 2147483647 h 432"/>
              <a:gd name="T4" fmla="*/ 2147483647 w 624"/>
              <a:gd name="T5" fmla="*/ 2147483647 h 43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624" h="432">
                <a:moveTo>
                  <a:pt x="0" y="0"/>
                </a:moveTo>
                <a:cubicBezTo>
                  <a:pt x="92" y="36"/>
                  <a:pt x="184" y="72"/>
                  <a:pt x="288" y="144"/>
                </a:cubicBezTo>
                <a:cubicBezTo>
                  <a:pt x="392" y="216"/>
                  <a:pt x="568" y="384"/>
                  <a:pt x="624" y="432"/>
                </a:cubicBezTo>
              </a:path>
            </a:pathLst>
          </a:cu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89" name="Freeform 17"/>
          <p:cNvSpPr>
            <a:spLocks/>
          </p:cNvSpPr>
          <p:nvPr/>
        </p:nvSpPr>
        <p:spPr bwMode="auto">
          <a:xfrm flipH="1">
            <a:off x="3733800" y="2438400"/>
            <a:ext cx="838200" cy="1447800"/>
          </a:xfrm>
          <a:custGeom>
            <a:avLst/>
            <a:gdLst>
              <a:gd name="T0" fmla="*/ 0 w 624"/>
              <a:gd name="T1" fmla="*/ 0 h 432"/>
              <a:gd name="T2" fmla="*/ 2147483647 w 624"/>
              <a:gd name="T3" fmla="*/ 2147483647 h 432"/>
              <a:gd name="T4" fmla="*/ 2147483647 w 624"/>
              <a:gd name="T5" fmla="*/ 2147483647 h 43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624" h="432">
                <a:moveTo>
                  <a:pt x="0" y="0"/>
                </a:moveTo>
                <a:cubicBezTo>
                  <a:pt x="92" y="36"/>
                  <a:pt x="184" y="72"/>
                  <a:pt x="288" y="144"/>
                </a:cubicBezTo>
                <a:cubicBezTo>
                  <a:pt x="392" y="216"/>
                  <a:pt x="568" y="384"/>
                  <a:pt x="624" y="432"/>
                </a:cubicBezTo>
              </a:path>
            </a:pathLst>
          </a:cu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0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3" dur="500"/>
                                        <p:tgtEl>
                                          <p:spTgt spid="3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0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0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4" dur="500"/>
                                        <p:tgtEl>
                                          <p:spTgt spid="3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0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0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3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3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7" grpId="0" animBg="1"/>
      <p:bldP spid="3080" grpId="0" autoUpdateAnimBg="0"/>
      <p:bldP spid="3081" grpId="0" autoUpdateAnimBg="0"/>
      <p:bldP spid="3082" grpId="0" animBg="1"/>
      <p:bldP spid="3083" grpId="0" animBg="1"/>
      <p:bldP spid="3084" grpId="0" animBg="1"/>
      <p:bldP spid="3085" grpId="0" animBg="1"/>
      <p:bldP spid="3086" grpId="0" animBg="1"/>
      <p:bldP spid="3087" grpId="0" animBg="1"/>
      <p:bldP spid="3088" grpId="0" animBg="1"/>
      <p:bldP spid="3089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ext Box 2"/>
          <p:cNvSpPr txBox="1">
            <a:spLocks noChangeArrowheads="1"/>
          </p:cNvSpPr>
          <p:nvPr/>
        </p:nvSpPr>
        <p:spPr bwMode="auto">
          <a:xfrm>
            <a:off x="0" y="1111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latin typeface="Times New Roman" pitchFamily="18" charset="0"/>
              </a:rPr>
              <a:t>11</a:t>
            </a:r>
            <a:r>
              <a:rPr lang="zh-CN" altLang="en-US" sz="2400">
                <a:latin typeface="Times New Roman" pitchFamily="18" charset="0"/>
              </a:rPr>
              <a:t>．</a:t>
            </a:r>
            <a:r>
              <a:rPr lang="en-US" altLang="zh-CN" sz="2400">
                <a:latin typeface="Times New Roman" pitchFamily="18" charset="0"/>
              </a:rPr>
              <a:t>Ni(B)-Cu(A)</a:t>
            </a:r>
            <a:r>
              <a:rPr lang="zh-CN" altLang="en-US" sz="2400">
                <a:latin typeface="Times New Roman" pitchFamily="18" charset="0"/>
              </a:rPr>
              <a:t>二元系的实验数据如下：</a:t>
            </a:r>
          </a:p>
        </p:txBody>
      </p:sp>
      <p:graphicFrame>
        <p:nvGraphicFramePr>
          <p:cNvPr id="4147" name="Group 51"/>
          <p:cNvGraphicFramePr>
            <a:graphicFrameLocks noGrp="1"/>
          </p:cNvGraphicFramePr>
          <p:nvPr/>
        </p:nvGraphicFramePr>
        <p:xfrm>
          <a:off x="533400" y="381000"/>
          <a:ext cx="7772400" cy="1431984"/>
        </p:xfrm>
        <a:graphic>
          <a:graphicData uri="http://schemas.openxmlformats.org/drawingml/2006/table">
            <a:tbl>
              <a:tblPr/>
              <a:tblGrid>
                <a:gridCol w="2159000"/>
                <a:gridCol w="1193800"/>
                <a:gridCol w="1143000"/>
                <a:gridCol w="1066800"/>
                <a:gridCol w="1143000"/>
                <a:gridCol w="1066800"/>
              </a:tblGrid>
              <a:tr h="51794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624" marB="456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624" marB="456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0.10</a:t>
                      </a:r>
                    </a:p>
                  </a:txBody>
                  <a:tcPr marT="45624" marB="456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0.40</a:t>
                      </a:r>
                    </a:p>
                  </a:txBody>
                  <a:tcPr marT="45624" marB="456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0.70</a:t>
                      </a:r>
                    </a:p>
                  </a:txBody>
                  <a:tcPr marT="45624" marB="456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624" marB="456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698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凝固点</a:t>
                      </a: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/℃</a:t>
                      </a:r>
                    </a:p>
                  </a:txBody>
                  <a:tcPr marT="45624" marB="456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1083</a:t>
                      </a:r>
                    </a:p>
                  </a:txBody>
                  <a:tcPr marT="45624" marB="456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1140</a:t>
                      </a:r>
                    </a:p>
                  </a:txBody>
                  <a:tcPr marT="45624" marB="456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1270</a:t>
                      </a:r>
                    </a:p>
                  </a:txBody>
                  <a:tcPr marT="45624" marB="456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1375</a:t>
                      </a:r>
                    </a:p>
                  </a:txBody>
                  <a:tcPr marT="45624" marB="456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1452</a:t>
                      </a:r>
                    </a:p>
                  </a:txBody>
                  <a:tcPr marT="45624" marB="456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698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熔  点</a:t>
                      </a: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/℃</a:t>
                      </a:r>
                    </a:p>
                  </a:txBody>
                  <a:tcPr marT="45624" marB="456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1083</a:t>
                      </a:r>
                    </a:p>
                  </a:txBody>
                  <a:tcPr marT="45624" marB="456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1100</a:t>
                      </a:r>
                    </a:p>
                  </a:txBody>
                  <a:tcPr marT="45624" marB="456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1185</a:t>
                      </a:r>
                    </a:p>
                  </a:txBody>
                  <a:tcPr marT="45624" marB="456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1310</a:t>
                      </a:r>
                    </a:p>
                  </a:txBody>
                  <a:tcPr marT="45624" marB="456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1452</a:t>
                      </a:r>
                    </a:p>
                  </a:txBody>
                  <a:tcPr marT="45624" marB="456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9425" name="Text Box 36"/>
          <p:cNvSpPr txBox="1">
            <a:spLocks noChangeArrowheads="1"/>
          </p:cNvSpPr>
          <p:nvPr/>
        </p:nvSpPr>
        <p:spPr bwMode="auto">
          <a:xfrm>
            <a:off x="0" y="1828800"/>
            <a:ext cx="3657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latin typeface="Times New Roman" pitchFamily="18" charset="0"/>
              </a:rPr>
              <a:t>(1)</a:t>
            </a:r>
            <a:r>
              <a:rPr lang="zh-CN" altLang="en-US" sz="2400">
                <a:latin typeface="Times New Roman" pitchFamily="18" charset="0"/>
              </a:rPr>
              <a:t>画出相图；</a:t>
            </a:r>
          </a:p>
        </p:txBody>
      </p:sp>
      <p:graphicFrame>
        <p:nvGraphicFramePr>
          <p:cNvPr id="59426" name="Object 52"/>
          <p:cNvGraphicFramePr>
            <a:graphicFrameLocks noChangeAspect="1"/>
          </p:cNvGraphicFramePr>
          <p:nvPr/>
        </p:nvGraphicFramePr>
        <p:xfrm>
          <a:off x="1154113" y="446088"/>
          <a:ext cx="377825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42" name="Equation" r:id="rId3" imgW="215806" imgH="228501" progId="Equation.DSMT4">
                  <p:embed/>
                </p:oleObj>
              </mc:Choice>
              <mc:Fallback>
                <p:oleObj name="Equation" r:id="rId3" imgW="215806" imgH="228501" progId="Equation.DSMT4">
                  <p:embed/>
                  <p:pic>
                    <p:nvPicPr>
                      <p:cNvPr id="0" name="Object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4113" y="446088"/>
                        <a:ext cx="377825" cy="40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49" name="Rectangle 53"/>
          <p:cNvSpPr>
            <a:spLocks noChangeArrowheads="1"/>
          </p:cNvSpPr>
          <p:nvPr/>
        </p:nvSpPr>
        <p:spPr bwMode="auto">
          <a:xfrm>
            <a:off x="2438400" y="1981200"/>
            <a:ext cx="4724400" cy="434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Times New Roman" pitchFamily="18" charset="0"/>
            </a:endParaRPr>
          </a:p>
        </p:txBody>
      </p:sp>
      <p:graphicFrame>
        <p:nvGraphicFramePr>
          <p:cNvPr id="4150" name="Object 54"/>
          <p:cNvGraphicFramePr>
            <a:graphicFrameLocks noChangeAspect="1"/>
          </p:cNvGraphicFramePr>
          <p:nvPr/>
        </p:nvGraphicFramePr>
        <p:xfrm>
          <a:off x="5486400" y="6381750"/>
          <a:ext cx="40005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43" r:id="rId5" imgW="228501" imgH="215806" progId="Equation.3">
                  <p:embed/>
                </p:oleObj>
              </mc:Choice>
              <mc:Fallback>
                <p:oleObj r:id="rId5" imgW="228501" imgH="215806" progId="Equation.3">
                  <p:embed/>
                  <p:pic>
                    <p:nvPicPr>
                      <p:cNvPr id="0" name="Object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6381750"/>
                        <a:ext cx="40005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51" name="Object 55"/>
          <p:cNvGraphicFramePr>
            <a:graphicFrameLocks noChangeAspect="1"/>
          </p:cNvGraphicFramePr>
          <p:nvPr/>
        </p:nvGraphicFramePr>
        <p:xfrm>
          <a:off x="1447800" y="2743200"/>
          <a:ext cx="622300" cy="382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44" name="Equation" r:id="rId7" imgW="330057" imgH="203112" progId="Equation.3">
                  <p:embed/>
                </p:oleObj>
              </mc:Choice>
              <mc:Fallback>
                <p:oleObj name="Equation" r:id="rId7" imgW="330057" imgH="203112" progId="Equation.3">
                  <p:embed/>
                  <p:pic>
                    <p:nvPicPr>
                      <p:cNvPr id="0" name="Object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2743200"/>
                        <a:ext cx="622300" cy="382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52" name="Rectangle 56"/>
          <p:cNvSpPr>
            <a:spLocks noChangeArrowheads="1"/>
          </p:cNvSpPr>
          <p:nvPr/>
        </p:nvSpPr>
        <p:spPr bwMode="auto">
          <a:xfrm>
            <a:off x="2262188" y="6248400"/>
            <a:ext cx="4048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>
                <a:latin typeface="Times New Roman" pitchFamily="18" charset="0"/>
              </a:rPr>
              <a:t>A</a:t>
            </a:r>
          </a:p>
        </p:txBody>
      </p:sp>
      <p:sp>
        <p:nvSpPr>
          <p:cNvPr id="4153" name="Rectangle 57"/>
          <p:cNvSpPr>
            <a:spLocks noChangeArrowheads="1"/>
          </p:cNvSpPr>
          <p:nvPr/>
        </p:nvSpPr>
        <p:spPr bwMode="auto">
          <a:xfrm>
            <a:off x="6934200" y="6248400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>
                <a:latin typeface="Times New Roman" pitchFamily="18" charset="0"/>
              </a:rPr>
              <a:t>B</a:t>
            </a:r>
          </a:p>
        </p:txBody>
      </p:sp>
      <p:sp>
        <p:nvSpPr>
          <p:cNvPr id="4154" name="Oval 58"/>
          <p:cNvSpPr>
            <a:spLocks noChangeArrowheads="1"/>
          </p:cNvSpPr>
          <p:nvPr/>
        </p:nvSpPr>
        <p:spPr bwMode="auto">
          <a:xfrm>
            <a:off x="2438400" y="52578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Times New Roman" pitchFamily="18" charset="0"/>
            </a:endParaRPr>
          </a:p>
        </p:txBody>
      </p:sp>
      <p:sp>
        <p:nvSpPr>
          <p:cNvPr id="4155" name="Oval 59"/>
          <p:cNvSpPr>
            <a:spLocks noChangeArrowheads="1"/>
          </p:cNvSpPr>
          <p:nvPr/>
        </p:nvSpPr>
        <p:spPr bwMode="auto">
          <a:xfrm>
            <a:off x="2971800" y="46482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Times New Roman" pitchFamily="18" charset="0"/>
            </a:endParaRPr>
          </a:p>
        </p:txBody>
      </p:sp>
      <p:sp>
        <p:nvSpPr>
          <p:cNvPr id="4156" name="Oval 60"/>
          <p:cNvSpPr>
            <a:spLocks noChangeArrowheads="1"/>
          </p:cNvSpPr>
          <p:nvPr/>
        </p:nvSpPr>
        <p:spPr bwMode="auto">
          <a:xfrm>
            <a:off x="2971800" y="49530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Times New Roman" pitchFamily="18" charset="0"/>
            </a:endParaRPr>
          </a:p>
        </p:txBody>
      </p:sp>
      <p:sp>
        <p:nvSpPr>
          <p:cNvPr id="4157" name="Oval 61"/>
          <p:cNvSpPr>
            <a:spLocks noChangeArrowheads="1"/>
          </p:cNvSpPr>
          <p:nvPr/>
        </p:nvSpPr>
        <p:spPr bwMode="auto">
          <a:xfrm>
            <a:off x="4191000" y="36576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Times New Roman" pitchFamily="18" charset="0"/>
            </a:endParaRPr>
          </a:p>
        </p:txBody>
      </p:sp>
      <p:sp>
        <p:nvSpPr>
          <p:cNvPr id="4158" name="Oval 62"/>
          <p:cNvSpPr>
            <a:spLocks noChangeArrowheads="1"/>
          </p:cNvSpPr>
          <p:nvPr/>
        </p:nvSpPr>
        <p:spPr bwMode="auto">
          <a:xfrm>
            <a:off x="4191000" y="42672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Times New Roman" pitchFamily="18" charset="0"/>
            </a:endParaRPr>
          </a:p>
        </p:txBody>
      </p:sp>
      <p:sp>
        <p:nvSpPr>
          <p:cNvPr id="4159" name="Oval 63"/>
          <p:cNvSpPr>
            <a:spLocks noChangeArrowheads="1"/>
          </p:cNvSpPr>
          <p:nvPr/>
        </p:nvSpPr>
        <p:spPr bwMode="auto">
          <a:xfrm>
            <a:off x="5562600" y="28956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Times New Roman" pitchFamily="18" charset="0"/>
            </a:endParaRPr>
          </a:p>
        </p:txBody>
      </p:sp>
      <p:sp>
        <p:nvSpPr>
          <p:cNvPr id="4160" name="Oval 64"/>
          <p:cNvSpPr>
            <a:spLocks noChangeArrowheads="1"/>
          </p:cNvSpPr>
          <p:nvPr/>
        </p:nvSpPr>
        <p:spPr bwMode="auto">
          <a:xfrm>
            <a:off x="5562600" y="34290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Times New Roman" pitchFamily="18" charset="0"/>
            </a:endParaRPr>
          </a:p>
        </p:txBody>
      </p:sp>
      <p:sp>
        <p:nvSpPr>
          <p:cNvPr id="4161" name="Oval 65"/>
          <p:cNvSpPr>
            <a:spLocks noChangeArrowheads="1"/>
          </p:cNvSpPr>
          <p:nvPr/>
        </p:nvSpPr>
        <p:spPr bwMode="auto">
          <a:xfrm>
            <a:off x="7086600" y="25146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Times New Roman" pitchFamily="18" charset="0"/>
            </a:endParaRPr>
          </a:p>
        </p:txBody>
      </p:sp>
      <p:sp>
        <p:nvSpPr>
          <p:cNvPr id="4163" name="Freeform 67"/>
          <p:cNvSpPr>
            <a:spLocks/>
          </p:cNvSpPr>
          <p:nvPr/>
        </p:nvSpPr>
        <p:spPr bwMode="auto">
          <a:xfrm>
            <a:off x="2438400" y="2514600"/>
            <a:ext cx="4724400" cy="2819400"/>
          </a:xfrm>
          <a:custGeom>
            <a:avLst/>
            <a:gdLst>
              <a:gd name="T0" fmla="*/ 0 w 2400"/>
              <a:gd name="T1" fmla="*/ 2147483647 h 1920"/>
              <a:gd name="T2" fmla="*/ 2147483647 w 2400"/>
              <a:gd name="T3" fmla="*/ 2147483647 h 1920"/>
              <a:gd name="T4" fmla="*/ 2147483647 w 2400"/>
              <a:gd name="T5" fmla="*/ 2147483647 h 1920"/>
              <a:gd name="T6" fmla="*/ 2147483647 w 2400"/>
              <a:gd name="T7" fmla="*/ 2147483647 h 1920"/>
              <a:gd name="T8" fmla="*/ 2147483647 w 2400"/>
              <a:gd name="T9" fmla="*/ 2147483647 h 1920"/>
              <a:gd name="T10" fmla="*/ 2147483647 w 2400"/>
              <a:gd name="T11" fmla="*/ 2147483647 h 1920"/>
              <a:gd name="T12" fmla="*/ 2147483647 w 2400"/>
              <a:gd name="T13" fmla="*/ 2147483647 h 1920"/>
              <a:gd name="T14" fmla="*/ 2147483647 w 2400"/>
              <a:gd name="T15" fmla="*/ 2147483647 h 1920"/>
              <a:gd name="T16" fmla="*/ 2147483647 w 2400"/>
              <a:gd name="T17" fmla="*/ 0 h 192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2400" h="1920">
                <a:moveTo>
                  <a:pt x="0" y="1920"/>
                </a:moveTo>
                <a:cubicBezTo>
                  <a:pt x="60" y="1828"/>
                  <a:pt x="120" y="1736"/>
                  <a:pt x="192" y="1632"/>
                </a:cubicBezTo>
                <a:cubicBezTo>
                  <a:pt x="264" y="1528"/>
                  <a:pt x="352" y="1400"/>
                  <a:pt x="432" y="1296"/>
                </a:cubicBezTo>
                <a:cubicBezTo>
                  <a:pt x="512" y="1192"/>
                  <a:pt x="592" y="1096"/>
                  <a:pt x="672" y="1008"/>
                </a:cubicBezTo>
                <a:cubicBezTo>
                  <a:pt x="752" y="920"/>
                  <a:pt x="816" y="856"/>
                  <a:pt x="912" y="768"/>
                </a:cubicBezTo>
                <a:cubicBezTo>
                  <a:pt x="1008" y="680"/>
                  <a:pt x="1120" y="568"/>
                  <a:pt x="1248" y="480"/>
                </a:cubicBezTo>
                <a:cubicBezTo>
                  <a:pt x="1376" y="392"/>
                  <a:pt x="1544" y="304"/>
                  <a:pt x="1680" y="240"/>
                </a:cubicBezTo>
                <a:cubicBezTo>
                  <a:pt x="1816" y="176"/>
                  <a:pt x="1944" y="136"/>
                  <a:pt x="2064" y="96"/>
                </a:cubicBezTo>
                <a:cubicBezTo>
                  <a:pt x="2184" y="56"/>
                  <a:pt x="2344" y="16"/>
                  <a:pt x="2400" y="0"/>
                </a:cubicBezTo>
              </a:path>
            </a:pathLst>
          </a:custGeom>
          <a:noFill/>
          <a:ln w="31750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66" name="Freeform 70"/>
          <p:cNvSpPr>
            <a:spLocks/>
          </p:cNvSpPr>
          <p:nvPr/>
        </p:nvSpPr>
        <p:spPr bwMode="auto">
          <a:xfrm>
            <a:off x="2438400" y="2514600"/>
            <a:ext cx="4724400" cy="2819400"/>
          </a:xfrm>
          <a:custGeom>
            <a:avLst/>
            <a:gdLst>
              <a:gd name="T0" fmla="*/ 2147483647 w 768"/>
              <a:gd name="T1" fmla="*/ 0 h 624"/>
              <a:gd name="T2" fmla="*/ 2147483647 w 768"/>
              <a:gd name="T3" fmla="*/ 2147483647 h 624"/>
              <a:gd name="T4" fmla="*/ 0 w 768"/>
              <a:gd name="T5" fmla="*/ 2147483647 h 62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68" h="624">
                <a:moveTo>
                  <a:pt x="768" y="0"/>
                </a:moveTo>
                <a:cubicBezTo>
                  <a:pt x="664" y="92"/>
                  <a:pt x="560" y="184"/>
                  <a:pt x="432" y="288"/>
                </a:cubicBezTo>
                <a:cubicBezTo>
                  <a:pt x="304" y="392"/>
                  <a:pt x="72" y="568"/>
                  <a:pt x="0" y="624"/>
                </a:cubicBezTo>
              </a:path>
            </a:pathLst>
          </a:custGeom>
          <a:noFill/>
          <a:ln w="31750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4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4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4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49" grpId="0" animBg="1"/>
      <p:bldP spid="4152" grpId="0" autoUpdateAnimBg="0"/>
      <p:bldP spid="4153" grpId="0" autoUpdateAnimBg="0"/>
      <p:bldP spid="4154" grpId="0" animBg="1"/>
      <p:bldP spid="4155" grpId="0" animBg="1"/>
      <p:bldP spid="4156" grpId="0" animBg="1"/>
      <p:bldP spid="4157" grpId="0" animBg="1"/>
      <p:bldP spid="4158" grpId="0" animBg="1"/>
      <p:bldP spid="4159" grpId="0" animBg="1"/>
      <p:bldP spid="4160" grpId="0" animBg="1"/>
      <p:bldP spid="4161" grpId="0" animBg="1"/>
      <p:bldP spid="4163" grpId="0" animBg="1"/>
      <p:bldP spid="416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32" descr="04-24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588" y="1700213"/>
            <a:ext cx="4029075" cy="432435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Text Box 34"/>
          <p:cNvSpPr txBox="1">
            <a:spLocks noChangeArrowheads="1"/>
          </p:cNvSpPr>
          <p:nvPr/>
        </p:nvSpPr>
        <p:spPr bwMode="auto">
          <a:xfrm>
            <a:off x="5403850" y="1758950"/>
            <a:ext cx="2768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i="1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a</a:t>
            </a:r>
            <a:r>
              <a:rPr kumimoji="1" lang="zh-CN" altLang="en-US" sz="2400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、</a:t>
            </a:r>
            <a:r>
              <a:rPr kumimoji="1" lang="en-US" altLang="zh-CN" sz="2400" i="1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b</a:t>
            </a:r>
            <a:r>
              <a:rPr kumimoji="1" lang="en-US" altLang="zh-CN" sz="2400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—</a:t>
            </a:r>
            <a:r>
              <a:rPr kumimoji="1" lang="zh-CN" altLang="en-US" sz="240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纯物质熔点</a:t>
            </a:r>
            <a:endParaRPr kumimoji="1" lang="zh-CN" altLang="en-US" sz="2400"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8196" name="Text Box 35"/>
          <p:cNvSpPr txBox="1">
            <a:spLocks noChangeArrowheads="1"/>
          </p:cNvSpPr>
          <p:nvPr/>
        </p:nvSpPr>
        <p:spPr bwMode="auto">
          <a:xfrm>
            <a:off x="5518150" y="2540000"/>
            <a:ext cx="2224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i="1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E</a:t>
            </a:r>
            <a:r>
              <a:rPr kumimoji="1" lang="en-US" altLang="zh-CN" sz="2400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—</a:t>
            </a:r>
            <a:r>
              <a:rPr kumimoji="1" lang="zh-CN" altLang="en-US" sz="240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最低共熔点</a:t>
            </a:r>
            <a:endParaRPr kumimoji="1" lang="zh-CN" altLang="en-US" sz="2400"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8197" name="Text Box 37"/>
          <p:cNvSpPr txBox="1">
            <a:spLocks noChangeArrowheads="1"/>
          </p:cNvSpPr>
          <p:nvPr/>
        </p:nvSpPr>
        <p:spPr bwMode="auto">
          <a:xfrm>
            <a:off x="5308600" y="3055938"/>
            <a:ext cx="3079750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i="1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aE</a:t>
            </a:r>
            <a:r>
              <a:rPr kumimoji="1" lang="zh-CN" altLang="en-US" sz="2400" i="1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、</a:t>
            </a:r>
            <a:r>
              <a:rPr kumimoji="1" lang="en-US" altLang="zh-CN" sz="2400" i="1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bE</a:t>
            </a:r>
            <a:r>
              <a:rPr kumimoji="1" lang="en-US" altLang="zh-CN" sz="2400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—</a:t>
            </a:r>
            <a:r>
              <a:rPr kumimoji="1" lang="zh-CN" altLang="en-US" sz="2400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液相线</a:t>
            </a:r>
            <a:r>
              <a:rPr kumimoji="1" lang="en-US" altLang="zh-CN" sz="2400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—</a:t>
            </a:r>
            <a:r>
              <a:rPr kumimoji="1" lang="zh-CN" altLang="en-US" sz="240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溶液凝固点随溶液组成变化关系；固体</a:t>
            </a:r>
            <a:r>
              <a:rPr kumimoji="1" lang="en-US" altLang="zh-CN" sz="240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A</a:t>
            </a:r>
            <a:r>
              <a:rPr kumimoji="1" lang="zh-CN" altLang="en-US" sz="240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、</a:t>
            </a:r>
            <a:r>
              <a:rPr kumimoji="1" lang="en-US" altLang="zh-CN" sz="240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B</a:t>
            </a:r>
            <a:r>
              <a:rPr kumimoji="1" lang="zh-CN" altLang="en-US" sz="240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在溶液中的溶解度随温度的变化关系。</a:t>
            </a:r>
            <a:endParaRPr kumimoji="1" lang="zh-CN" altLang="en-US" sz="2400">
              <a:solidFill>
                <a:srgbClr val="0000FF"/>
              </a:solidFill>
              <a:latin typeface="Times New Roman" pitchFamily="18" charset="0"/>
            </a:endParaRPr>
          </a:p>
        </p:txBody>
      </p:sp>
      <p:sp>
        <p:nvSpPr>
          <p:cNvPr id="8198" name="Text Box 39"/>
          <p:cNvSpPr txBox="1">
            <a:spLocks noChangeArrowheads="1"/>
          </p:cNvSpPr>
          <p:nvPr/>
        </p:nvSpPr>
        <p:spPr bwMode="auto">
          <a:xfrm>
            <a:off x="515938" y="368300"/>
            <a:ext cx="8318500" cy="138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2.</a:t>
            </a:r>
            <a:r>
              <a:rPr kumimoji="1" lang="zh-CN" altLang="en-US" sz="280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液相完全互溶固相完全不互溶的两组分系统</a:t>
            </a:r>
            <a:r>
              <a:rPr kumimoji="1" lang="en-US" altLang="zh-CN" sz="2800">
                <a:solidFill>
                  <a:srgbClr val="FF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(binary systems with a completely miscible liquid phase and two completely immiscible solid phases)</a:t>
            </a:r>
            <a:endParaRPr kumimoji="1" lang="zh-CN" altLang="en-US" sz="240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199" name="Text Box 40"/>
          <p:cNvSpPr txBox="1">
            <a:spLocks noChangeArrowheads="1"/>
          </p:cNvSpPr>
          <p:nvPr/>
        </p:nvSpPr>
        <p:spPr bwMode="auto">
          <a:xfrm>
            <a:off x="933450" y="6196013"/>
            <a:ext cx="4017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A:</a:t>
            </a:r>
            <a:r>
              <a:rPr kumimoji="1" lang="zh-CN" altLang="en-US" sz="24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邻硝基氯苯 </a:t>
            </a:r>
            <a:r>
              <a:rPr kumimoji="1" lang="en-US" altLang="zh-CN" sz="24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B:</a:t>
            </a:r>
            <a:r>
              <a:rPr kumimoji="1" lang="zh-CN" altLang="en-US" sz="24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对硝基氯苯</a:t>
            </a:r>
            <a:endParaRPr kumimoji="1" lang="zh-CN" alt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200" name="Text Box 47"/>
          <p:cNvSpPr txBox="1">
            <a:spLocks noChangeArrowheads="1"/>
          </p:cNvSpPr>
          <p:nvPr/>
        </p:nvSpPr>
        <p:spPr bwMode="auto">
          <a:xfrm>
            <a:off x="5403850" y="5457825"/>
            <a:ext cx="3079750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i="1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aC</a:t>
            </a:r>
            <a:r>
              <a:rPr kumimoji="1" lang="zh-CN" altLang="en-US" sz="2400" i="1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、</a:t>
            </a:r>
            <a:r>
              <a:rPr kumimoji="1" lang="en-US" altLang="zh-CN" sz="2400" i="1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bD</a:t>
            </a:r>
            <a:r>
              <a:rPr kumimoji="1" lang="en-US" altLang="zh-CN" sz="2400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—</a:t>
            </a:r>
            <a:r>
              <a:rPr kumimoji="1" lang="zh-CN" altLang="en-US" sz="2400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固相线</a:t>
            </a:r>
          </a:p>
        </p:txBody>
      </p:sp>
      <p:sp>
        <p:nvSpPr>
          <p:cNvPr id="8201" name="Text Box 48"/>
          <p:cNvSpPr txBox="1">
            <a:spLocks noChangeArrowheads="1"/>
          </p:cNvSpPr>
          <p:nvPr/>
        </p:nvSpPr>
        <p:spPr bwMode="auto">
          <a:xfrm>
            <a:off x="5422900" y="6143625"/>
            <a:ext cx="3079750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i="1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CED</a:t>
            </a:r>
            <a:r>
              <a:rPr kumimoji="1" lang="en-US" altLang="zh-CN" sz="2400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—</a:t>
            </a:r>
            <a:r>
              <a:rPr kumimoji="1" lang="zh-CN" altLang="en-US" sz="2400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三相线</a:t>
            </a:r>
            <a:endParaRPr kumimoji="1" lang="zh-CN" altLang="en-US" sz="2400">
              <a:solidFill>
                <a:srgbClr val="0000FF"/>
              </a:solidFill>
              <a:latin typeface="Times New Roman" pitchFamily="18" charset="0"/>
            </a:endParaRPr>
          </a:p>
        </p:txBody>
      </p:sp>
      <p:sp>
        <p:nvSpPr>
          <p:cNvPr id="8202" name="Rectangle 49"/>
          <p:cNvSpPr>
            <a:spLocks noChangeArrowheads="1"/>
          </p:cNvSpPr>
          <p:nvPr/>
        </p:nvSpPr>
        <p:spPr bwMode="auto">
          <a:xfrm>
            <a:off x="6934200" y="2082800"/>
            <a:ext cx="1716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（凝固点）</a:t>
            </a:r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3074"/>
          <p:cNvSpPr txBox="1">
            <a:spLocks noChangeArrowheads="1"/>
          </p:cNvSpPr>
          <p:nvPr/>
        </p:nvSpPr>
        <p:spPr bwMode="auto">
          <a:xfrm>
            <a:off x="933450" y="6210300"/>
            <a:ext cx="4017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A:</a:t>
            </a:r>
            <a:r>
              <a:rPr kumimoji="1" lang="zh-CN" altLang="en-US" sz="24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邻硝基氯苯 </a:t>
            </a:r>
            <a:r>
              <a:rPr kumimoji="1" lang="en-US" altLang="zh-CN" sz="24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B:</a:t>
            </a:r>
            <a:r>
              <a:rPr kumimoji="1" lang="zh-CN" altLang="en-US" sz="24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对硝基氯苯</a:t>
            </a:r>
            <a:endParaRPr kumimoji="1" lang="zh-CN" alt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9219" name="Picture 3075" descr="04-24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588" y="1714500"/>
            <a:ext cx="4029075" cy="432435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0" name="Text Box 3077"/>
          <p:cNvSpPr txBox="1">
            <a:spLocks noChangeArrowheads="1"/>
          </p:cNvSpPr>
          <p:nvPr/>
        </p:nvSpPr>
        <p:spPr bwMode="auto">
          <a:xfrm>
            <a:off x="5086350" y="2209800"/>
            <a:ext cx="1276350" cy="2443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相区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相态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相数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自由度</a:t>
            </a:r>
          </a:p>
        </p:txBody>
      </p:sp>
      <p:sp>
        <p:nvSpPr>
          <p:cNvPr id="9221" name="Text Box 3078"/>
          <p:cNvSpPr txBox="1">
            <a:spLocks noChangeArrowheads="1"/>
          </p:cNvSpPr>
          <p:nvPr/>
        </p:nvSpPr>
        <p:spPr bwMode="auto">
          <a:xfrm>
            <a:off x="6381750" y="2209800"/>
            <a:ext cx="2228850" cy="2443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800" i="1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aEb</a:t>
            </a: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以上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80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L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80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1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800" i="1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f</a:t>
            </a:r>
            <a:r>
              <a:rPr kumimoji="1" lang="en-US" altLang="zh-CN" sz="280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=2-1+1=2</a:t>
            </a:r>
          </a:p>
        </p:txBody>
      </p:sp>
      <p:sp>
        <p:nvSpPr>
          <p:cNvPr id="9222" name="Text Box 39"/>
          <p:cNvSpPr txBox="1">
            <a:spLocks noChangeArrowheads="1"/>
          </p:cNvSpPr>
          <p:nvPr/>
        </p:nvSpPr>
        <p:spPr bwMode="auto">
          <a:xfrm>
            <a:off x="515938" y="368300"/>
            <a:ext cx="8318500" cy="138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2.</a:t>
            </a:r>
            <a:r>
              <a:rPr kumimoji="1" lang="zh-CN" altLang="en-US" sz="280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液相完全互溶固相完全不互溶的两组分系统</a:t>
            </a:r>
            <a:r>
              <a:rPr kumimoji="1" lang="en-US" altLang="zh-CN" sz="2800">
                <a:solidFill>
                  <a:srgbClr val="FF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(binary systems with a completely miscible liquid phase and two completely immiscible solid phases)</a:t>
            </a:r>
            <a:r>
              <a:rPr kumimoji="1" lang="zh-CN" altLang="en-US" sz="2400">
                <a:latin typeface="黑体" pitchFamily="2" charset="-122"/>
                <a:ea typeface="黑体" pitchFamily="2" charset="-122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3074"/>
          <p:cNvSpPr txBox="1">
            <a:spLocks noChangeArrowheads="1"/>
          </p:cNvSpPr>
          <p:nvPr/>
        </p:nvSpPr>
        <p:spPr bwMode="auto">
          <a:xfrm>
            <a:off x="933450" y="6224588"/>
            <a:ext cx="4017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A:</a:t>
            </a:r>
            <a:r>
              <a:rPr kumimoji="1" lang="zh-CN" altLang="en-US" sz="24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邻硝基氯苯 </a:t>
            </a:r>
            <a:r>
              <a:rPr kumimoji="1" lang="en-US" altLang="zh-CN" sz="24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B:</a:t>
            </a:r>
            <a:r>
              <a:rPr kumimoji="1" lang="zh-CN" altLang="en-US" sz="24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对硝基氯苯</a:t>
            </a:r>
            <a:endParaRPr kumimoji="1" lang="zh-CN" alt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10243" name="Picture 3075" descr="04-24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588" y="1728788"/>
            <a:ext cx="4029075" cy="432435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4" name="Text Box 3077"/>
          <p:cNvSpPr txBox="1">
            <a:spLocks noChangeArrowheads="1"/>
          </p:cNvSpPr>
          <p:nvPr/>
        </p:nvSpPr>
        <p:spPr bwMode="auto">
          <a:xfrm>
            <a:off x="5086350" y="2224088"/>
            <a:ext cx="1276350" cy="2443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相区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相态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相数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自由度</a:t>
            </a:r>
          </a:p>
        </p:txBody>
      </p:sp>
      <p:sp>
        <p:nvSpPr>
          <p:cNvPr id="10245" name="Text Box 3079"/>
          <p:cNvSpPr txBox="1">
            <a:spLocks noChangeArrowheads="1"/>
          </p:cNvSpPr>
          <p:nvPr/>
        </p:nvSpPr>
        <p:spPr bwMode="auto">
          <a:xfrm>
            <a:off x="6473825" y="2224088"/>
            <a:ext cx="2228850" cy="2443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800" i="1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aEC</a:t>
            </a: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区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80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L+S</a:t>
            </a:r>
            <a:r>
              <a:rPr kumimoji="1" lang="en-US" altLang="zh-CN" sz="2800" baseline="-2500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A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80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2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800" i="1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f</a:t>
            </a:r>
            <a:r>
              <a:rPr kumimoji="1" lang="en-US" altLang="zh-CN" sz="280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=2-2+1=1</a:t>
            </a:r>
          </a:p>
        </p:txBody>
      </p:sp>
      <p:sp>
        <p:nvSpPr>
          <p:cNvPr id="10246" name="Text Box 39"/>
          <p:cNvSpPr txBox="1">
            <a:spLocks noChangeArrowheads="1"/>
          </p:cNvSpPr>
          <p:nvPr/>
        </p:nvSpPr>
        <p:spPr bwMode="auto">
          <a:xfrm>
            <a:off x="515938" y="368300"/>
            <a:ext cx="8318500" cy="138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2.</a:t>
            </a:r>
            <a:r>
              <a:rPr kumimoji="1" lang="zh-CN" altLang="en-US" sz="280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液相完全互溶固相完全不互溶的两组分系统</a:t>
            </a:r>
            <a:r>
              <a:rPr kumimoji="1" lang="en-US" altLang="zh-CN" sz="2800">
                <a:solidFill>
                  <a:srgbClr val="FF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(binary systems with a completely miscible liquid phase and two completely immiscible solid phases)</a:t>
            </a:r>
            <a:r>
              <a:rPr kumimoji="1" lang="zh-CN" altLang="en-US" sz="2400">
                <a:latin typeface="黑体" pitchFamily="2" charset="-122"/>
                <a:ea typeface="黑体" pitchFamily="2" charset="-122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3074"/>
          <p:cNvSpPr txBox="1">
            <a:spLocks noChangeArrowheads="1"/>
          </p:cNvSpPr>
          <p:nvPr/>
        </p:nvSpPr>
        <p:spPr bwMode="auto">
          <a:xfrm>
            <a:off x="933450" y="6224588"/>
            <a:ext cx="4017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A:</a:t>
            </a:r>
            <a:r>
              <a:rPr kumimoji="1" lang="zh-CN" altLang="en-US" sz="24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邻硝基氯苯 </a:t>
            </a:r>
            <a:r>
              <a:rPr kumimoji="1" lang="en-US" altLang="zh-CN" sz="24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B:</a:t>
            </a:r>
            <a:r>
              <a:rPr kumimoji="1" lang="zh-CN" altLang="en-US" sz="24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对硝基氯苯</a:t>
            </a:r>
            <a:endParaRPr kumimoji="1" lang="zh-CN" alt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11267" name="Picture 3075" descr="04-24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588" y="1728788"/>
            <a:ext cx="4029075" cy="432435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8" name="Text Box 3077"/>
          <p:cNvSpPr txBox="1">
            <a:spLocks noChangeArrowheads="1"/>
          </p:cNvSpPr>
          <p:nvPr/>
        </p:nvSpPr>
        <p:spPr bwMode="auto">
          <a:xfrm>
            <a:off x="5086350" y="2224088"/>
            <a:ext cx="1276350" cy="2443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相区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相态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相数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自由度</a:t>
            </a:r>
          </a:p>
        </p:txBody>
      </p:sp>
      <p:sp>
        <p:nvSpPr>
          <p:cNvPr id="11269" name="Text Box 3080"/>
          <p:cNvSpPr txBox="1">
            <a:spLocks noChangeArrowheads="1"/>
          </p:cNvSpPr>
          <p:nvPr/>
        </p:nvSpPr>
        <p:spPr bwMode="auto">
          <a:xfrm>
            <a:off x="6450013" y="2214563"/>
            <a:ext cx="2228850" cy="2443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800" i="1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bED</a:t>
            </a: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区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80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L+S</a:t>
            </a:r>
            <a:r>
              <a:rPr kumimoji="1" lang="en-US" altLang="zh-CN" sz="2800" baseline="-2500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B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80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2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800" i="1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f</a:t>
            </a:r>
            <a:r>
              <a:rPr kumimoji="1" lang="en-US" altLang="zh-CN" sz="280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=2-2+1=1</a:t>
            </a:r>
          </a:p>
        </p:txBody>
      </p:sp>
      <p:sp>
        <p:nvSpPr>
          <p:cNvPr id="11270" name="Text Box 39"/>
          <p:cNvSpPr txBox="1">
            <a:spLocks noChangeArrowheads="1"/>
          </p:cNvSpPr>
          <p:nvPr/>
        </p:nvSpPr>
        <p:spPr bwMode="auto">
          <a:xfrm>
            <a:off x="515938" y="368300"/>
            <a:ext cx="8318500" cy="138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2.</a:t>
            </a:r>
            <a:r>
              <a:rPr kumimoji="1" lang="zh-CN" altLang="en-US" sz="280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液相完全互溶固相完全不互溶的两组分系统</a:t>
            </a:r>
            <a:r>
              <a:rPr kumimoji="1" lang="en-US" altLang="zh-CN" sz="2800">
                <a:solidFill>
                  <a:srgbClr val="FF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(binary systems with a completely miscible liquid phase and two completely immiscible solid phases)</a:t>
            </a:r>
            <a:r>
              <a:rPr kumimoji="1" lang="zh-CN" altLang="en-US" sz="2400">
                <a:latin typeface="黑体" pitchFamily="2" charset="-122"/>
                <a:ea typeface="黑体" pitchFamily="2" charset="-122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古瓶荷花">
  <a:themeElements>
    <a:clrScheme name="古瓶荷花 1">
      <a:dk1>
        <a:srgbClr val="0033CC"/>
      </a:dk1>
      <a:lt1>
        <a:srgbClr val="FFFFFF"/>
      </a:lt1>
      <a:dk2>
        <a:srgbClr val="007572"/>
      </a:dk2>
      <a:lt2>
        <a:srgbClr val="C0C0C0"/>
      </a:lt2>
      <a:accent1>
        <a:srgbClr val="CCECFF"/>
      </a:accent1>
      <a:accent2>
        <a:srgbClr val="3399FF"/>
      </a:accent2>
      <a:accent3>
        <a:srgbClr val="FFFFFF"/>
      </a:accent3>
      <a:accent4>
        <a:srgbClr val="002AAE"/>
      </a:accent4>
      <a:accent5>
        <a:srgbClr val="E2F4FF"/>
      </a:accent5>
      <a:accent6>
        <a:srgbClr val="2D8AE7"/>
      </a:accent6>
      <a:hlink>
        <a:srgbClr val="CC0066"/>
      </a:hlink>
      <a:folHlink>
        <a:srgbClr val="7D7DA9"/>
      </a:folHlink>
    </a:clrScheme>
    <a:fontScheme name="古瓶荷花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古瓶荷花 1">
        <a:dk1>
          <a:srgbClr val="0033CC"/>
        </a:dk1>
        <a:lt1>
          <a:srgbClr val="FFFFFF"/>
        </a:lt1>
        <a:dk2>
          <a:srgbClr val="007572"/>
        </a:dk2>
        <a:lt2>
          <a:srgbClr val="C0C0C0"/>
        </a:lt2>
        <a:accent1>
          <a:srgbClr val="CCECFF"/>
        </a:accent1>
        <a:accent2>
          <a:srgbClr val="3399FF"/>
        </a:accent2>
        <a:accent3>
          <a:srgbClr val="FFFFFF"/>
        </a:accent3>
        <a:accent4>
          <a:srgbClr val="002AAE"/>
        </a:accent4>
        <a:accent5>
          <a:srgbClr val="E2F4FF"/>
        </a:accent5>
        <a:accent6>
          <a:srgbClr val="2D8AE7"/>
        </a:accent6>
        <a:hlink>
          <a:srgbClr val="CC0066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2">
        <a:dk1>
          <a:srgbClr val="007A77"/>
        </a:dk1>
        <a:lt1>
          <a:srgbClr val="EFF6EE"/>
        </a:lt1>
        <a:dk2>
          <a:srgbClr val="0066CC"/>
        </a:dk2>
        <a:lt2>
          <a:srgbClr val="C0C0C0"/>
        </a:lt2>
        <a:accent1>
          <a:srgbClr val="E7EEE6"/>
        </a:accent1>
        <a:accent2>
          <a:srgbClr val="FF9933"/>
        </a:accent2>
        <a:accent3>
          <a:srgbClr val="F6FAF5"/>
        </a:accent3>
        <a:accent4>
          <a:srgbClr val="006765"/>
        </a:accent4>
        <a:accent5>
          <a:srgbClr val="F1F5F0"/>
        </a:accent5>
        <a:accent6>
          <a:srgbClr val="E78A2D"/>
        </a:accent6>
        <a:hlink>
          <a:srgbClr val="636395"/>
        </a:hlink>
        <a:folHlink>
          <a:srgbClr val="CC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3">
        <a:dk1>
          <a:srgbClr val="000000"/>
        </a:dk1>
        <a:lt1>
          <a:srgbClr val="CCFFCC"/>
        </a:lt1>
        <a:dk2>
          <a:srgbClr val="E88A00"/>
        </a:dk2>
        <a:lt2>
          <a:srgbClr val="C0C0C0"/>
        </a:lt2>
        <a:accent1>
          <a:srgbClr val="CCECFF"/>
        </a:accent1>
        <a:accent2>
          <a:srgbClr val="336600"/>
        </a:accent2>
        <a:accent3>
          <a:srgbClr val="E2FFE2"/>
        </a:accent3>
        <a:accent4>
          <a:srgbClr val="000000"/>
        </a:accent4>
        <a:accent5>
          <a:srgbClr val="E2F4FF"/>
        </a:accent5>
        <a:accent6>
          <a:srgbClr val="2D5C00"/>
        </a:accent6>
        <a:hlink>
          <a:srgbClr val="3333CC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4">
        <a:dk1>
          <a:srgbClr val="000000"/>
        </a:dk1>
        <a:lt1>
          <a:srgbClr val="FFFFCC"/>
        </a:lt1>
        <a:dk2>
          <a:srgbClr val="CC3300"/>
        </a:dk2>
        <a:lt2>
          <a:srgbClr val="C0C0C0"/>
        </a:lt2>
        <a:accent1>
          <a:srgbClr val="FFFFCC"/>
        </a:accent1>
        <a:accent2>
          <a:srgbClr val="339933"/>
        </a:accent2>
        <a:accent3>
          <a:srgbClr val="FFFFE2"/>
        </a:accent3>
        <a:accent4>
          <a:srgbClr val="000000"/>
        </a:accent4>
        <a:accent5>
          <a:srgbClr val="FFFFE2"/>
        </a:accent5>
        <a:accent6>
          <a:srgbClr val="2D8A2D"/>
        </a:accent6>
        <a:hlink>
          <a:srgbClr val="0066FF"/>
        </a:hlink>
        <a:folHlink>
          <a:srgbClr val="6F6F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5">
        <a:dk1>
          <a:srgbClr val="636395"/>
        </a:dk1>
        <a:lt1>
          <a:srgbClr val="FFE2C5"/>
        </a:lt1>
        <a:dk2>
          <a:srgbClr val="000000"/>
        </a:dk2>
        <a:lt2>
          <a:srgbClr val="C0C0C0"/>
        </a:lt2>
        <a:accent1>
          <a:srgbClr val="FFE1E1"/>
        </a:accent1>
        <a:accent2>
          <a:srgbClr val="FF9933"/>
        </a:accent2>
        <a:accent3>
          <a:srgbClr val="FFEEDF"/>
        </a:accent3>
        <a:accent4>
          <a:srgbClr val="53537E"/>
        </a:accent4>
        <a:accent5>
          <a:srgbClr val="FFEEEE"/>
        </a:accent5>
        <a:accent6>
          <a:srgbClr val="E78A2D"/>
        </a:accent6>
        <a:hlink>
          <a:srgbClr val="008080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6">
        <a:dk1>
          <a:srgbClr val="626292"/>
        </a:dk1>
        <a:lt1>
          <a:srgbClr val="CCECFF"/>
        </a:lt1>
        <a:dk2>
          <a:srgbClr val="3333CC"/>
        </a:dk2>
        <a:lt2>
          <a:srgbClr val="C0C0C0"/>
        </a:lt2>
        <a:accent1>
          <a:srgbClr val="D9F1FF"/>
        </a:accent1>
        <a:accent2>
          <a:srgbClr val="FF9900"/>
        </a:accent2>
        <a:accent3>
          <a:srgbClr val="E2F4FF"/>
        </a:accent3>
        <a:accent4>
          <a:srgbClr val="53537C"/>
        </a:accent4>
        <a:accent5>
          <a:srgbClr val="E9F7FF"/>
        </a:accent5>
        <a:accent6>
          <a:srgbClr val="E78A00"/>
        </a:accent6>
        <a:hlink>
          <a:srgbClr val="CC0066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7">
        <a:dk1>
          <a:srgbClr val="0066CC"/>
        </a:dk1>
        <a:lt1>
          <a:srgbClr val="FFE1E1"/>
        </a:lt1>
        <a:dk2>
          <a:srgbClr val="006600"/>
        </a:dk2>
        <a:lt2>
          <a:srgbClr val="C0C0C0"/>
        </a:lt2>
        <a:accent1>
          <a:srgbClr val="FFFFCC"/>
        </a:accent1>
        <a:accent2>
          <a:srgbClr val="009999"/>
        </a:accent2>
        <a:accent3>
          <a:srgbClr val="FFEEEE"/>
        </a:accent3>
        <a:accent4>
          <a:srgbClr val="0056AE"/>
        </a:accent4>
        <a:accent5>
          <a:srgbClr val="FFFFE2"/>
        </a:accent5>
        <a:accent6>
          <a:srgbClr val="008A8A"/>
        </a:accent6>
        <a:hlink>
          <a:srgbClr val="EC0000"/>
        </a:hlink>
        <a:folHlink>
          <a:srgbClr val="00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8">
        <a:dk1>
          <a:srgbClr val="292929"/>
        </a:dk1>
        <a:lt1>
          <a:srgbClr val="DDDDDD"/>
        </a:lt1>
        <a:dk2>
          <a:srgbClr val="0066CC"/>
        </a:dk2>
        <a:lt2>
          <a:srgbClr val="B2B2B2"/>
        </a:lt2>
        <a:accent1>
          <a:srgbClr val="CACADC"/>
        </a:accent1>
        <a:accent2>
          <a:srgbClr val="FFCC00"/>
        </a:accent2>
        <a:accent3>
          <a:srgbClr val="EBEBEB"/>
        </a:accent3>
        <a:accent4>
          <a:srgbClr val="212121"/>
        </a:accent4>
        <a:accent5>
          <a:srgbClr val="E1E1EB"/>
        </a:accent5>
        <a:accent6>
          <a:srgbClr val="E7B900"/>
        </a:accent6>
        <a:hlink>
          <a:srgbClr val="008080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CDESIGNK</Template>
  <TotalTime>7170</TotalTime>
  <Words>2622</Words>
  <Application>Microsoft Office PowerPoint</Application>
  <PresentationFormat>全屏显示(4:3)</PresentationFormat>
  <Paragraphs>402</Paragraphs>
  <Slides>56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5</vt:i4>
      </vt:variant>
      <vt:variant>
        <vt:lpstr>幻灯片标题</vt:lpstr>
      </vt:variant>
      <vt:variant>
        <vt:i4>56</vt:i4>
      </vt:variant>
    </vt:vector>
  </HeadingPairs>
  <TitlesOfParts>
    <vt:vector size="70" baseType="lpstr">
      <vt:lpstr>Times New Roman</vt:lpstr>
      <vt:lpstr>宋体</vt:lpstr>
      <vt:lpstr>Arial</vt:lpstr>
      <vt:lpstr>Wingdings</vt:lpstr>
      <vt:lpstr>楷体_GB2312</vt:lpstr>
      <vt:lpstr>黑体</vt:lpstr>
      <vt:lpstr>SymbolProp BT</vt:lpstr>
      <vt:lpstr>Symbol</vt:lpstr>
      <vt:lpstr>古瓶荷花</vt:lpstr>
      <vt:lpstr>MathType 6.0 Equation</vt:lpstr>
      <vt:lpstr>位图图像</vt:lpstr>
      <vt:lpstr>Microsoft Equation 3.0</vt:lpstr>
      <vt:lpstr>Microsoft 公式 3.0</vt:lpstr>
      <vt:lpstr>画笔图片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Jun Cai</dc:creator>
  <cp:lastModifiedBy>Jun Cai</cp:lastModifiedBy>
  <cp:revision>544</cp:revision>
  <dcterms:created xsi:type="dcterms:W3CDTF">1998-06-15T09:16:02Z</dcterms:created>
  <dcterms:modified xsi:type="dcterms:W3CDTF">2018-07-12T05:33:09Z</dcterms:modified>
</cp:coreProperties>
</file>