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1"/>
  </p:notesMasterIdLst>
  <p:sldIdLst>
    <p:sldId id="472" r:id="rId2"/>
    <p:sldId id="473" r:id="rId3"/>
    <p:sldId id="474" r:id="rId4"/>
    <p:sldId id="475" r:id="rId5"/>
    <p:sldId id="476" r:id="rId6"/>
    <p:sldId id="477" r:id="rId7"/>
    <p:sldId id="478" r:id="rId8"/>
    <p:sldId id="439" r:id="rId9"/>
    <p:sldId id="450" r:id="rId10"/>
    <p:sldId id="441" r:id="rId11"/>
    <p:sldId id="465" r:id="rId12"/>
    <p:sldId id="442" r:id="rId13"/>
    <p:sldId id="451" r:id="rId14"/>
    <p:sldId id="457" r:id="rId15"/>
    <p:sldId id="452" r:id="rId16"/>
    <p:sldId id="458" r:id="rId17"/>
    <p:sldId id="463" r:id="rId18"/>
    <p:sldId id="459" r:id="rId19"/>
    <p:sldId id="453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0000"/>
    <a:srgbClr val="969696"/>
    <a:srgbClr val="CCECFF"/>
    <a:srgbClr val="33CCFF"/>
    <a:srgbClr val="333333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82" autoAdjust="0"/>
  </p:normalViewPr>
  <p:slideViewPr>
    <p:cSldViewPr snapToGrid="0"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C37D5A63-A787-4373-966E-D365138C16B4}"/>
    <pc:docChg chg="delSld">
      <pc:chgData name="CAI JUN" userId="08ce88e1165b00db" providerId="LiveId" clId="{C37D5A63-A787-4373-966E-D365138C16B4}" dt="2020-07-10T03:14:58.116" v="5" actId="47"/>
      <pc:docMkLst>
        <pc:docMk/>
      </pc:docMkLst>
      <pc:sldChg chg="del">
        <pc:chgData name="CAI JUN" userId="08ce88e1165b00db" providerId="LiveId" clId="{C37D5A63-A787-4373-966E-D365138C16B4}" dt="2020-07-10T03:14:56.412" v="0" actId="47"/>
        <pc:sldMkLst>
          <pc:docMk/>
          <pc:sldMk cId="0" sldId="468"/>
        </pc:sldMkLst>
      </pc:sldChg>
      <pc:sldChg chg="del">
        <pc:chgData name="CAI JUN" userId="08ce88e1165b00db" providerId="LiveId" clId="{C37D5A63-A787-4373-966E-D365138C16B4}" dt="2020-07-10T03:14:57.022" v="2" actId="47"/>
        <pc:sldMkLst>
          <pc:docMk/>
          <pc:sldMk cId="0" sldId="469"/>
        </pc:sldMkLst>
      </pc:sldChg>
      <pc:sldChg chg="del">
        <pc:chgData name="CAI JUN" userId="08ce88e1165b00db" providerId="LiveId" clId="{C37D5A63-A787-4373-966E-D365138C16B4}" dt="2020-07-10T03:14:57.381" v="4" actId="47"/>
        <pc:sldMkLst>
          <pc:docMk/>
          <pc:sldMk cId="0" sldId="470"/>
        </pc:sldMkLst>
      </pc:sldChg>
      <pc:sldChg chg="del">
        <pc:chgData name="CAI JUN" userId="08ce88e1165b00db" providerId="LiveId" clId="{C37D5A63-A787-4373-966E-D365138C16B4}" dt="2020-07-10T03:14:58.116" v="5" actId="47"/>
        <pc:sldMkLst>
          <pc:docMk/>
          <pc:sldMk cId="0" sldId="471"/>
        </pc:sldMkLst>
      </pc:sldChg>
      <pc:sldChg chg="del">
        <pc:chgData name="CAI JUN" userId="08ce88e1165b00db" providerId="LiveId" clId="{C37D5A63-A787-4373-966E-D365138C16B4}" dt="2020-07-10T03:14:56.991" v="1" actId="47"/>
        <pc:sldMkLst>
          <pc:docMk/>
          <pc:sldMk cId="0" sldId="480"/>
        </pc:sldMkLst>
      </pc:sldChg>
      <pc:sldChg chg="del">
        <pc:chgData name="CAI JUN" userId="08ce88e1165b00db" providerId="LiveId" clId="{C37D5A63-A787-4373-966E-D365138C16B4}" dt="2020-07-10T03:14:57.162" v="3" actId="47"/>
        <pc:sldMkLst>
          <pc:docMk/>
          <pc:sldMk cId="0" sldId="48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8D0FF9F-2981-4E90-9A07-41FEF49F7C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891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7136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7DAC4-92F8-4B87-8F05-E5E3D695AD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375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A4F21-6886-4183-B1A6-5A2A0D99E5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21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DC365-E167-413F-B7FD-58460E52EA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9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6DA8F-A9A9-46B5-84E1-10BA667F27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5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C7B3E-90B8-4269-948F-20C33F9977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65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6484D-D34F-45D4-ABC0-20D24B9E3C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97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C54D6-4C73-4394-8C3A-86A5027DCF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40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76EE5-4081-4D32-86DC-A5382C8517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11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5032C-D233-416F-82F9-9D45492539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64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BA402-D8A8-4D5B-BBD6-6F26763F31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80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90347-9E77-45D2-97BB-547E889CA5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20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0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37872F2D-0218-461C-9DCF-F5238F40AB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wmf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1606550" y="1136650"/>
            <a:ext cx="61595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1333500" indent="-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15-9 </a:t>
            </a: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表面活性剂和表面膜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1800225" y="4092575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Surfactants and Surface Films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0"/>
          <p:cNvSpPr txBox="1">
            <a:spLocks noChangeArrowheads="1"/>
          </p:cNvSpPr>
          <p:nvPr/>
        </p:nvSpPr>
        <p:spPr bwMode="auto">
          <a:xfrm>
            <a:off x="598488" y="5267325"/>
            <a:ext cx="12001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重力作用下形成水滴</a:t>
            </a:r>
          </a:p>
        </p:txBody>
      </p:sp>
      <p:pic>
        <p:nvPicPr>
          <p:cNvPr id="18435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3567113"/>
            <a:ext cx="6856412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Line 32"/>
          <p:cNvSpPr>
            <a:spLocks noChangeShapeType="1"/>
          </p:cNvSpPr>
          <p:nvPr/>
        </p:nvSpPr>
        <p:spPr bwMode="auto">
          <a:xfrm flipV="1">
            <a:off x="1771650" y="5818188"/>
            <a:ext cx="714375" cy="1143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7" name="Text Box 34"/>
          <p:cNvSpPr txBox="1">
            <a:spLocks noChangeArrowheads="1"/>
          </p:cNvSpPr>
          <p:nvPr/>
        </p:nvSpPr>
        <p:spPr bwMode="auto">
          <a:xfrm>
            <a:off x="1827213" y="2740025"/>
            <a:ext cx="68548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接触角小于</a:t>
            </a:r>
            <a:r>
              <a:rPr lang="en-US" altLang="zh-CN" sz="2400" b="1"/>
              <a:t>90</a:t>
            </a:r>
            <a:r>
              <a:rPr lang="zh-CN" altLang="en-US" sz="2400" b="1"/>
              <a:t>度，润湿布的内表面，曲面形状决定了表面张力不能抵抗液滴重力。</a:t>
            </a:r>
          </a:p>
        </p:txBody>
      </p:sp>
      <p:grpSp>
        <p:nvGrpSpPr>
          <p:cNvPr id="18438" name="Group 39"/>
          <p:cNvGrpSpPr>
            <a:grpSpLocks/>
          </p:cNvGrpSpPr>
          <p:nvPr/>
        </p:nvGrpSpPr>
        <p:grpSpPr bwMode="auto">
          <a:xfrm>
            <a:off x="506413" y="1036638"/>
            <a:ext cx="8050212" cy="2125662"/>
            <a:chOff x="319" y="653"/>
            <a:chExt cx="5071" cy="1339"/>
          </a:xfrm>
        </p:grpSpPr>
        <p:grpSp>
          <p:nvGrpSpPr>
            <p:cNvPr id="18440" name="Group 33"/>
            <p:cNvGrpSpPr>
              <a:grpSpLocks/>
            </p:cNvGrpSpPr>
            <p:nvPr/>
          </p:nvGrpSpPr>
          <p:grpSpPr bwMode="auto">
            <a:xfrm>
              <a:off x="319" y="653"/>
              <a:ext cx="5071" cy="1339"/>
              <a:chOff x="247" y="805"/>
              <a:chExt cx="5071" cy="1339"/>
            </a:xfrm>
          </p:grpSpPr>
          <p:sp>
            <p:nvSpPr>
              <p:cNvPr id="18444" name="Text Box 22"/>
              <p:cNvSpPr txBox="1">
                <a:spLocks noChangeArrowheads="1"/>
              </p:cNvSpPr>
              <p:nvPr/>
            </p:nvSpPr>
            <p:spPr bwMode="auto">
              <a:xfrm>
                <a:off x="247" y="1856"/>
                <a:ext cx="6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/>
                  <a:t>纤维</a:t>
                </a:r>
              </a:p>
            </p:txBody>
          </p:sp>
          <p:pic>
            <p:nvPicPr>
              <p:cNvPr id="18445" name="Picture 2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" y="805"/>
                <a:ext cx="4309" cy="10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46" name="Line 23"/>
              <p:cNvSpPr>
                <a:spLocks noChangeShapeType="1"/>
              </p:cNvSpPr>
              <p:nvPr/>
            </p:nvSpPr>
            <p:spPr bwMode="auto">
              <a:xfrm flipV="1">
                <a:off x="645" y="1570"/>
                <a:ext cx="358" cy="28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441" name="Line 36"/>
            <p:cNvSpPr>
              <a:spLocks noChangeShapeType="1"/>
            </p:cNvSpPr>
            <p:nvPr/>
          </p:nvSpPr>
          <p:spPr bwMode="auto">
            <a:xfrm flipV="1">
              <a:off x="1571" y="1269"/>
              <a:ext cx="321" cy="2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2" name="Line 37"/>
            <p:cNvSpPr>
              <a:spLocks noChangeShapeType="1"/>
            </p:cNvSpPr>
            <p:nvPr/>
          </p:nvSpPr>
          <p:spPr bwMode="auto">
            <a:xfrm flipV="1">
              <a:off x="1578" y="1437"/>
              <a:ext cx="395" cy="1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3" name="Line 38"/>
            <p:cNvSpPr>
              <a:spLocks noChangeShapeType="1"/>
            </p:cNvSpPr>
            <p:nvPr/>
          </p:nvSpPr>
          <p:spPr bwMode="auto">
            <a:xfrm flipH="1" flipV="1">
              <a:off x="1760" y="1516"/>
              <a:ext cx="66" cy="1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39" name="Text Box 21"/>
          <p:cNvSpPr txBox="1">
            <a:spLocks noChangeArrowheads="1"/>
          </p:cNvSpPr>
          <p:nvPr/>
        </p:nvSpPr>
        <p:spPr bwMode="auto">
          <a:xfrm>
            <a:off x="612775" y="554038"/>
            <a:ext cx="33321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防雨布的工作原理</a:t>
            </a:r>
          </a:p>
        </p:txBody>
      </p: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4649788"/>
            <a:ext cx="6840537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59" name="Group 21"/>
          <p:cNvGrpSpPr>
            <a:grpSpLocks/>
          </p:cNvGrpSpPr>
          <p:nvPr/>
        </p:nvGrpSpPr>
        <p:grpSpPr bwMode="auto">
          <a:xfrm>
            <a:off x="692150" y="1158875"/>
            <a:ext cx="7564438" cy="2613025"/>
            <a:chOff x="436" y="374"/>
            <a:chExt cx="4765" cy="1646"/>
          </a:xfrm>
        </p:grpSpPr>
        <p:sp>
          <p:nvSpPr>
            <p:cNvPr id="19462" name="Text Box 3"/>
            <p:cNvSpPr txBox="1">
              <a:spLocks noChangeArrowheads="1"/>
            </p:cNvSpPr>
            <p:nvPr/>
          </p:nvSpPr>
          <p:spPr bwMode="auto">
            <a:xfrm>
              <a:off x="436" y="374"/>
              <a:ext cx="20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涂上防水涂层后</a:t>
              </a:r>
            </a:p>
          </p:txBody>
        </p:sp>
        <p:grpSp>
          <p:nvGrpSpPr>
            <p:cNvPr id="19463" name="Group 20"/>
            <p:cNvGrpSpPr>
              <a:grpSpLocks/>
            </p:cNvGrpSpPr>
            <p:nvPr/>
          </p:nvGrpSpPr>
          <p:grpSpPr bwMode="auto">
            <a:xfrm>
              <a:off x="881" y="713"/>
              <a:ext cx="4320" cy="997"/>
              <a:chOff x="881" y="841"/>
              <a:chExt cx="4320" cy="997"/>
            </a:xfrm>
          </p:grpSpPr>
          <p:pic>
            <p:nvPicPr>
              <p:cNvPr id="19465" name="Picture 2" descr="15-f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1" y="841"/>
                <a:ext cx="4320" cy="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66" name="Line 16"/>
              <p:cNvSpPr>
                <a:spLocks noChangeShapeType="1"/>
              </p:cNvSpPr>
              <p:nvPr/>
            </p:nvSpPr>
            <p:spPr bwMode="auto">
              <a:xfrm>
                <a:off x="1273" y="1021"/>
                <a:ext cx="222" cy="41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467" name="Line 17"/>
              <p:cNvSpPr>
                <a:spLocks noChangeShapeType="1"/>
              </p:cNvSpPr>
              <p:nvPr/>
            </p:nvSpPr>
            <p:spPr bwMode="auto">
              <a:xfrm>
                <a:off x="1500" y="1435"/>
                <a:ext cx="403" cy="25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464" name="Text Box 18"/>
            <p:cNvSpPr txBox="1">
              <a:spLocks noChangeArrowheads="1"/>
            </p:cNvSpPr>
            <p:nvPr/>
          </p:nvSpPr>
          <p:spPr bwMode="auto">
            <a:xfrm>
              <a:off x="1233" y="1732"/>
              <a:ext cx="35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接触角大于</a:t>
              </a:r>
              <a:r>
                <a:rPr lang="en-US" altLang="zh-CN" sz="2400" b="1"/>
                <a:t>90</a:t>
              </a:r>
              <a:r>
                <a:rPr lang="zh-CN" altLang="en-US" sz="2400" b="1"/>
                <a:t>度，靠表面张力托住水</a:t>
              </a:r>
            </a:p>
          </p:txBody>
        </p:sp>
      </p:grpSp>
      <p:sp>
        <p:nvSpPr>
          <p:cNvPr id="19460" name="Rectangle 22"/>
          <p:cNvSpPr>
            <a:spLocks noChangeArrowheads="1"/>
          </p:cNvSpPr>
          <p:nvPr/>
        </p:nvSpPr>
        <p:spPr bwMode="auto">
          <a:xfrm>
            <a:off x="893763" y="4144963"/>
            <a:ext cx="3109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涂防水涂层前</a:t>
            </a:r>
          </a:p>
        </p:txBody>
      </p:sp>
      <p:sp>
        <p:nvSpPr>
          <p:cNvPr id="19461" name="Text Box 21"/>
          <p:cNvSpPr txBox="1">
            <a:spLocks noChangeArrowheads="1"/>
          </p:cNvSpPr>
          <p:nvPr/>
        </p:nvSpPr>
        <p:spPr bwMode="auto">
          <a:xfrm>
            <a:off x="612775" y="554038"/>
            <a:ext cx="33321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防雨布的工作原理</a:t>
            </a:r>
          </a:p>
        </p:txBody>
      </p:sp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617663" y="1787525"/>
            <a:ext cx="5715000" cy="45720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66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5524500" y="3860800"/>
            <a:ext cx="457200" cy="6858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0484" name="Oval 4" descr="花岗岩"/>
          <p:cNvSpPr>
            <a:spLocks noChangeArrowheads="1"/>
          </p:cNvSpPr>
          <p:nvPr/>
        </p:nvSpPr>
        <p:spPr bwMode="auto">
          <a:xfrm>
            <a:off x="3454400" y="3073400"/>
            <a:ext cx="2133600" cy="20574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162300" y="3403600"/>
            <a:ext cx="400050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 rot="-2188624">
            <a:off x="3619500" y="4851400"/>
            <a:ext cx="304800" cy="381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3009900" y="42418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991100" y="30226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4914900" y="4699000"/>
            <a:ext cx="533400" cy="5334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4000500" y="2870200"/>
            <a:ext cx="533400" cy="3048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0491" name="Text Box 16"/>
          <p:cNvSpPr txBox="1">
            <a:spLocks noChangeArrowheads="1"/>
          </p:cNvSpPr>
          <p:nvPr/>
        </p:nvSpPr>
        <p:spPr bwMode="auto">
          <a:xfrm>
            <a:off x="677863" y="501650"/>
            <a:ext cx="81010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浮选法工作原理：矿物表面是极性的，易被水润湿，沉在底部，加入表面活性剂使其表面成为憎水的，再通入空气，气泡很容易吸附在矿物表面，将矿物带出。</a:t>
            </a:r>
          </a:p>
        </p:txBody>
      </p: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428625" y="552450"/>
            <a:ext cx="6040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表面活性剂主要作用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547688" y="2030413"/>
            <a:ext cx="83058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） 润湿作用：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表面活性剂可以改变液体表面张力，改变接触角的大小，从而达到所需的目的。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例如要农药润湿带蜡的植物表面，农药中要加入表面活性剂。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如果要制造防水材料就要在表面涂上憎水表面活性剂，使之与水的接触角大于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90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</a:t>
            </a:r>
            <a:r>
              <a:rPr lang="zh-CN" altLang="en-US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21508" name="Text Box 12"/>
          <p:cNvSpPr txBox="1">
            <a:spLocks noChangeArrowheads="1"/>
          </p:cNvSpPr>
          <p:nvPr/>
        </p:nvSpPr>
        <p:spPr bwMode="auto">
          <a:xfrm>
            <a:off x="442913" y="1281113"/>
            <a:ext cx="8170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表面活性剂的用途极广，主要可归纳为以下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</a:rPr>
              <a:t>类：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87363" y="736600"/>
            <a:ext cx="3881437" cy="569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） 起泡作用：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有的表面活性剂和水一样，可形成一定强度的薄膜，包围着空气就形成泡沫，用于浮游选矿、泡沫灭火和泡沫洗涤去污等。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有时在制糖、制中药过程中需要消泡，也要用适当的表面活性剂降低液膜强度，消除气泡，提高生产效率。</a:t>
            </a:r>
          </a:p>
        </p:txBody>
      </p:sp>
      <p:pic>
        <p:nvPicPr>
          <p:cNvPr id="22531" name="Picture 5" descr="12_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1955800"/>
            <a:ext cx="4551363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504825" y="895350"/>
            <a:ext cx="3446463" cy="372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3</a:t>
            </a:r>
            <a:r>
              <a:rPr lang="zh-CN" altLang="en-US" sz="2800" b="1">
                <a:solidFill>
                  <a:srgbClr val="FF0000"/>
                </a:solidFill>
              </a:rPr>
              <a:t>） 增溶作用：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非极性有机物如苯在水中溶解度很小，但加入油酸钠等表面活性剂后，溶解度可大大增加。这种增溶作用是将苯分散在活性剂所形成的胶束中。</a:t>
            </a:r>
          </a:p>
        </p:txBody>
      </p:sp>
      <p:pic>
        <p:nvPicPr>
          <p:cNvPr id="2355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5" y="2679700"/>
            <a:ext cx="4251325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5" y="344488"/>
            <a:ext cx="4975225" cy="237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488950" y="819150"/>
            <a:ext cx="83820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4</a:t>
            </a:r>
            <a:r>
              <a:rPr lang="zh-CN" altLang="en-US" sz="2800" b="1">
                <a:solidFill>
                  <a:srgbClr val="FF0000"/>
                </a:solidFill>
              </a:rPr>
              <a:t>） 乳化作用：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不同的乳化剂可形成不同的乳状液，如油包水或水包油，使所分散的相稳定存在。有时表面活性剂也可用做破乳剂，例如将原油中的水和油分开。</a:t>
            </a:r>
          </a:p>
        </p:txBody>
      </p:sp>
      <p:pic>
        <p:nvPicPr>
          <p:cNvPr id="24579" name="Picture 6" descr="ruhu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3119438"/>
            <a:ext cx="30289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5" descr="fsh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3" y="3295650"/>
            <a:ext cx="15144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25463" y="931863"/>
            <a:ext cx="3290887" cy="375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） 洗涤作用：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洗涤剂中通常要加入多种辅助成分，增加对被清洗物体的润湿作用，又要有起泡、增白、占领清洁表面不被再次污染等功能。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1120775"/>
            <a:ext cx="5041900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304800" y="798513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5</a:t>
            </a:r>
            <a:r>
              <a:rPr lang="zh-CN" altLang="en-US" sz="2800" b="1">
                <a:solidFill>
                  <a:srgbClr val="FF0000"/>
                </a:solidFill>
              </a:rPr>
              <a:t>） 洗涤作用：</a:t>
            </a:r>
          </a:p>
        </p:txBody>
      </p:sp>
      <p:pic>
        <p:nvPicPr>
          <p:cNvPr id="266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1346200"/>
            <a:ext cx="5041900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8"/>
          <p:cNvSpPr>
            <a:spLocks noChangeArrowheads="1"/>
          </p:cNvSpPr>
          <p:nvPr/>
        </p:nvSpPr>
        <p:spPr bwMode="auto">
          <a:xfrm>
            <a:off x="596900" y="2847975"/>
            <a:ext cx="335915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33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B.</a:t>
            </a:r>
            <a:r>
              <a:rPr kumimoji="1" lang="zh-CN" altLang="en-US" sz="24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加入表面活性剂后，憎水基团朝向织物表面和吸附在污垢上，使污垢逐步脱离表面。</a:t>
            </a:r>
          </a:p>
        </p:txBody>
      </p:sp>
      <p:sp>
        <p:nvSpPr>
          <p:cNvPr id="26629" name="Rectangle 9"/>
          <p:cNvSpPr>
            <a:spLocks noChangeArrowheads="1"/>
          </p:cNvSpPr>
          <p:nvPr/>
        </p:nvSpPr>
        <p:spPr bwMode="auto">
          <a:xfrm>
            <a:off x="592138" y="4667250"/>
            <a:ext cx="3363912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33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C.</a:t>
            </a:r>
            <a:r>
              <a:rPr kumimoji="1" lang="zh-CN" altLang="zh-CN" sz="24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污垢悬在水中或随泡沫浮到水面后被去除，洁净表面被活性剂分子占领。</a:t>
            </a:r>
            <a:endParaRPr kumimoji="1" lang="zh-CN" altLang="en-US" sz="2400" b="1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6630" name="Rectangle 10"/>
          <p:cNvSpPr>
            <a:spLocks noChangeArrowheads="1"/>
          </p:cNvSpPr>
          <p:nvPr/>
        </p:nvSpPr>
        <p:spPr bwMode="auto">
          <a:xfrm>
            <a:off x="582613" y="1449388"/>
            <a:ext cx="337343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33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A.</a:t>
            </a:r>
            <a:r>
              <a:rPr kumimoji="1" lang="zh-CN" altLang="zh-CN" sz="24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水的表面张力大，对油污润湿性能差，不容易把油污洗掉</a:t>
            </a:r>
            <a:r>
              <a:rPr kumimoji="1" lang="zh-CN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560388" y="690563"/>
            <a:ext cx="7883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洗涤剂中为什么要含磷？有什么害处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?</a:t>
            </a:r>
            <a:r>
              <a:rPr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574675" y="1390650"/>
            <a:ext cx="8185150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宋体" charset="-122"/>
              </a:rPr>
              <a:t>    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洗涤剂中要加多种成份，各组分相互配合才能达到最佳洗涤效果。其中三聚磷酸钠作为洗涤助剂加入，含量可达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20%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以上。主要作用是提高润湿效果、增加洗涤剂碱度、促进油污乳化、减少不溶性沉淀在织物表面再沉积等作用。但是，洗涤废水排入江河以后，含磷成份促进藻类疯长，影响鱼虾繁殖。特别是江苏太湖受磷污染特别严重，沿湖几大城市已作出决定，自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2000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号开始，禁止使用含磷洗涤剂。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641350" y="463550"/>
            <a:ext cx="674528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表面活性剂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(surfactants)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0243" name="Group 49"/>
          <p:cNvGrpSpPr>
            <a:grpSpLocks/>
          </p:cNvGrpSpPr>
          <p:nvPr/>
        </p:nvGrpSpPr>
        <p:grpSpPr bwMode="auto">
          <a:xfrm>
            <a:off x="2590800" y="2124075"/>
            <a:ext cx="4019550" cy="533400"/>
            <a:chOff x="936" y="1332"/>
            <a:chExt cx="2532" cy="336"/>
          </a:xfrm>
        </p:grpSpPr>
        <p:sp>
          <p:nvSpPr>
            <p:cNvPr id="10251" name="Oval 30"/>
            <p:cNvSpPr>
              <a:spLocks noChangeArrowheads="1"/>
            </p:cNvSpPr>
            <p:nvPr/>
          </p:nvSpPr>
          <p:spPr bwMode="auto">
            <a:xfrm>
              <a:off x="936" y="1332"/>
              <a:ext cx="336" cy="33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10252" name="Group 48"/>
            <p:cNvGrpSpPr>
              <a:grpSpLocks/>
            </p:cNvGrpSpPr>
            <p:nvPr/>
          </p:nvGrpSpPr>
          <p:grpSpPr bwMode="auto">
            <a:xfrm>
              <a:off x="1260" y="1464"/>
              <a:ext cx="2208" cy="168"/>
              <a:chOff x="1260" y="1464"/>
              <a:chExt cx="2208" cy="168"/>
            </a:xfrm>
          </p:grpSpPr>
          <p:grpSp>
            <p:nvGrpSpPr>
              <p:cNvPr id="10253" name="Group 35"/>
              <p:cNvGrpSpPr>
                <a:grpSpLocks/>
              </p:cNvGrpSpPr>
              <p:nvPr/>
            </p:nvGrpSpPr>
            <p:grpSpPr bwMode="auto">
              <a:xfrm>
                <a:off x="1260" y="1464"/>
                <a:ext cx="432" cy="168"/>
                <a:chOff x="1260" y="1464"/>
                <a:chExt cx="432" cy="168"/>
              </a:xfrm>
            </p:grpSpPr>
            <p:sp>
              <p:nvSpPr>
                <p:cNvPr id="10266" name="Line 32"/>
                <p:cNvSpPr>
                  <a:spLocks noChangeShapeType="1"/>
                </p:cNvSpPr>
                <p:nvPr/>
              </p:nvSpPr>
              <p:spPr bwMode="auto">
                <a:xfrm>
                  <a:off x="1260" y="1464"/>
                  <a:ext cx="228" cy="168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993D00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7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464" y="1464"/>
                  <a:ext cx="228" cy="168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993D00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54" name="Group 36"/>
              <p:cNvGrpSpPr>
                <a:grpSpLocks/>
              </p:cNvGrpSpPr>
              <p:nvPr/>
            </p:nvGrpSpPr>
            <p:grpSpPr bwMode="auto">
              <a:xfrm>
                <a:off x="1704" y="1464"/>
                <a:ext cx="432" cy="168"/>
                <a:chOff x="1260" y="1464"/>
                <a:chExt cx="432" cy="168"/>
              </a:xfrm>
            </p:grpSpPr>
            <p:sp>
              <p:nvSpPr>
                <p:cNvPr id="10264" name="Line 37"/>
                <p:cNvSpPr>
                  <a:spLocks noChangeShapeType="1"/>
                </p:cNvSpPr>
                <p:nvPr/>
              </p:nvSpPr>
              <p:spPr bwMode="auto">
                <a:xfrm>
                  <a:off x="1260" y="1464"/>
                  <a:ext cx="228" cy="168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993D00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5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464" y="1464"/>
                  <a:ext cx="228" cy="168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993D00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55" name="Group 39"/>
              <p:cNvGrpSpPr>
                <a:grpSpLocks/>
              </p:cNvGrpSpPr>
              <p:nvPr/>
            </p:nvGrpSpPr>
            <p:grpSpPr bwMode="auto">
              <a:xfrm>
                <a:off x="2148" y="1464"/>
                <a:ext cx="432" cy="168"/>
                <a:chOff x="1260" y="1464"/>
                <a:chExt cx="432" cy="168"/>
              </a:xfrm>
            </p:grpSpPr>
            <p:sp>
              <p:nvSpPr>
                <p:cNvPr id="10262" name="Line 40"/>
                <p:cNvSpPr>
                  <a:spLocks noChangeShapeType="1"/>
                </p:cNvSpPr>
                <p:nvPr/>
              </p:nvSpPr>
              <p:spPr bwMode="auto">
                <a:xfrm>
                  <a:off x="1260" y="1464"/>
                  <a:ext cx="228" cy="168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993D00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464" y="1464"/>
                  <a:ext cx="228" cy="168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993D00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56" name="Group 42"/>
              <p:cNvGrpSpPr>
                <a:grpSpLocks/>
              </p:cNvGrpSpPr>
              <p:nvPr/>
            </p:nvGrpSpPr>
            <p:grpSpPr bwMode="auto">
              <a:xfrm>
                <a:off x="2592" y="1464"/>
                <a:ext cx="432" cy="168"/>
                <a:chOff x="1260" y="1464"/>
                <a:chExt cx="432" cy="168"/>
              </a:xfrm>
            </p:grpSpPr>
            <p:sp>
              <p:nvSpPr>
                <p:cNvPr id="10260" name="Line 43"/>
                <p:cNvSpPr>
                  <a:spLocks noChangeShapeType="1"/>
                </p:cNvSpPr>
                <p:nvPr/>
              </p:nvSpPr>
              <p:spPr bwMode="auto">
                <a:xfrm>
                  <a:off x="1260" y="1464"/>
                  <a:ext cx="228" cy="168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993D00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1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464" y="1464"/>
                  <a:ext cx="228" cy="168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993D00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57" name="Group 45"/>
              <p:cNvGrpSpPr>
                <a:grpSpLocks/>
              </p:cNvGrpSpPr>
              <p:nvPr/>
            </p:nvGrpSpPr>
            <p:grpSpPr bwMode="auto">
              <a:xfrm>
                <a:off x="3036" y="1464"/>
                <a:ext cx="432" cy="168"/>
                <a:chOff x="1260" y="1464"/>
                <a:chExt cx="432" cy="168"/>
              </a:xfrm>
            </p:grpSpPr>
            <p:sp>
              <p:nvSpPr>
                <p:cNvPr id="10258" name="Line 46"/>
                <p:cNvSpPr>
                  <a:spLocks noChangeShapeType="1"/>
                </p:cNvSpPr>
                <p:nvPr/>
              </p:nvSpPr>
              <p:spPr bwMode="auto">
                <a:xfrm>
                  <a:off x="1260" y="1464"/>
                  <a:ext cx="228" cy="168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993D00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59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464" y="1464"/>
                  <a:ext cx="228" cy="168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/>
                  <a:tailEnd/>
                </a:ln>
                <a:effectLst>
                  <a:prstShdw prst="shdw17" dist="17961" dir="2700000">
                    <a:srgbClr val="993D00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244" name="Text Box 50"/>
          <p:cNvSpPr txBox="1">
            <a:spLocks noChangeArrowheads="1"/>
          </p:cNvSpPr>
          <p:nvPr/>
        </p:nvSpPr>
        <p:spPr bwMode="auto">
          <a:xfrm>
            <a:off x="1314450" y="2112963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亲水基</a:t>
            </a:r>
            <a:endParaRPr kumimoji="1"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245" name="Text Box 51"/>
          <p:cNvSpPr txBox="1">
            <a:spLocks noChangeArrowheads="1"/>
          </p:cNvSpPr>
          <p:nvPr/>
        </p:nvSpPr>
        <p:spPr bwMode="auto">
          <a:xfrm>
            <a:off x="6610350" y="2093913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亲油基</a:t>
            </a:r>
            <a:endParaRPr kumimoji="1" lang="zh-CN" altLang="en-US" sz="240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0246" name="Picture 54" descr="15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959100"/>
            <a:ext cx="2486025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5" name="Text Box 55"/>
          <p:cNvSpPr txBox="1">
            <a:spLocks noChangeArrowheads="1"/>
          </p:cNvSpPr>
          <p:nvPr/>
        </p:nvSpPr>
        <p:spPr bwMode="auto">
          <a:xfrm>
            <a:off x="6477000" y="2752725"/>
            <a:ext cx="2571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含有</a:t>
            </a:r>
            <a:r>
              <a:rPr kumimoji="1" lang="en-US" altLang="zh-CN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8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个碳原子以上的碳链</a:t>
            </a:r>
          </a:p>
        </p:txBody>
      </p:sp>
      <p:sp>
        <p:nvSpPr>
          <p:cNvPr id="184376" name="Text Box 56"/>
          <p:cNvSpPr txBox="1">
            <a:spLocks noChangeArrowheads="1"/>
          </p:cNvSpPr>
          <p:nvPr/>
        </p:nvSpPr>
        <p:spPr bwMode="auto">
          <a:xfrm>
            <a:off x="485775" y="2809875"/>
            <a:ext cx="31623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带电基团（羧酸根，磺酸根，磷酸根；季胺；氨基酸</a:t>
            </a:r>
            <a:r>
              <a:rPr kumimoji="1" lang="en-US" altLang="zh-CN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羟基、醚基等极性基团</a:t>
            </a:r>
          </a:p>
        </p:txBody>
      </p:sp>
      <p:sp>
        <p:nvSpPr>
          <p:cNvPr id="10249" name="Rectangle 57"/>
          <p:cNvSpPr>
            <a:spLocks noChangeArrowheads="1"/>
          </p:cNvSpPr>
          <p:nvPr/>
        </p:nvSpPr>
        <p:spPr bwMode="auto">
          <a:xfrm>
            <a:off x="666750" y="1000125"/>
            <a:ext cx="78486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添加少量即能显著降低水气界面和水油界面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的界面张力的表面活性物质称为</a:t>
            </a:r>
            <a:r>
              <a:rPr kumimoji="1" lang="zh-CN" altLang="en-US" sz="28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表面活性剂。</a:t>
            </a:r>
            <a:endParaRPr kumimoji="1" lang="zh-CN" altLang="en-US" sz="2800" b="1" dirty="0">
              <a:solidFill>
                <a:srgbClr val="1C1C1C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84380" name="Rectangle 60"/>
          <p:cNvSpPr>
            <a:spLocks noChangeArrowheads="1"/>
          </p:cNvSpPr>
          <p:nvPr/>
        </p:nvSpPr>
        <p:spPr bwMode="auto">
          <a:xfrm>
            <a:off x="600075" y="5464175"/>
            <a:ext cx="78486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亲水基团进入水中，憎水基团企图离开水而指向空气，在界面定向排列。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5" grpId="0" autoUpdateAnimBg="0"/>
      <p:bldP spid="184376" grpId="0" autoUpdateAnimBg="0"/>
      <p:bldP spid="1843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9"/>
          <p:cNvSpPr>
            <a:spLocks noChangeArrowheads="1"/>
          </p:cNvSpPr>
          <p:nvPr/>
        </p:nvSpPr>
        <p:spPr bwMode="auto">
          <a:xfrm>
            <a:off x="628650" y="5462588"/>
            <a:ext cx="8086725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33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 dirty="0">
                <a:solidFill>
                  <a:srgbClr val="1C1C1C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1" lang="zh-CN" altLang="zh-CN" sz="2400" b="1" dirty="0">
                <a:solidFill>
                  <a:srgbClr val="1C1C1C"/>
                </a:solidFill>
                <a:latin typeface="黑体" pitchFamily="2" charset="-122"/>
                <a:ea typeface="黑体" pitchFamily="2" charset="-122"/>
              </a:rPr>
              <a:t>表面活性剂是两亲分子。溶解在水中达一定浓度时，其非极性部分会自相结合，形成聚集体，使憎水基向里、亲水基向外，</a:t>
            </a:r>
            <a:r>
              <a:rPr kumimoji="1" lang="zh-CN" altLang="zh-CN" sz="24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这种多分子聚集体称为胶束。</a:t>
            </a:r>
          </a:p>
        </p:txBody>
      </p:sp>
      <p:pic>
        <p:nvPicPr>
          <p:cNvPr id="11267" name="Picture 12" descr="15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63613"/>
            <a:ext cx="6042025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13" descr="15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1443038"/>
            <a:ext cx="2144712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641350" y="390525"/>
            <a:ext cx="80740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胶束和临界胶束浓度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(micelles and critical micelle</a:t>
            </a:r>
          </a:p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                                         concentration)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2" descr="15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9113"/>
            <a:ext cx="6042025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13" descr="15-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1195388"/>
            <a:ext cx="2144712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20"/>
          <p:cNvSpPr>
            <a:spLocks noChangeArrowheads="1"/>
          </p:cNvSpPr>
          <p:nvPr/>
        </p:nvSpPr>
        <p:spPr bwMode="auto">
          <a:xfrm>
            <a:off x="80963" y="5140325"/>
            <a:ext cx="8991600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3399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1C1C1C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>
                <a:solidFill>
                  <a:srgbClr val="1C1C1C"/>
                </a:solidFill>
                <a:latin typeface="华文楷体" pitchFamily="2" charset="-122"/>
                <a:ea typeface="华文楷体" pitchFamily="2" charset="-122"/>
              </a:rPr>
              <a:t>    </a:t>
            </a:r>
            <a:r>
              <a:rPr kumimoji="1" lang="zh-CN" altLang="zh-CN" sz="2400" b="1">
                <a:solidFill>
                  <a:srgbClr val="1C1C1C"/>
                </a:solidFill>
                <a:latin typeface="华文楷体" pitchFamily="2" charset="-122"/>
                <a:ea typeface="华文楷体" pitchFamily="2" charset="-122"/>
              </a:rPr>
              <a:t>表面活性剂在水中随着浓度增大，表面上聚集的活性剂分子形成定向排列的紧密单分子层，多余的分子在体相内部也三三两两的以憎水基互相靠拢，聚集在一起形成胶束，</a:t>
            </a:r>
            <a:r>
              <a:rPr kumimoji="1" lang="zh-CN" altLang="zh-CN" sz="2400" b="1">
                <a:solidFill>
                  <a:srgbClr val="CC0000"/>
                </a:solidFill>
                <a:latin typeface="华文楷体" pitchFamily="2" charset="-122"/>
                <a:ea typeface="华文楷体" pitchFamily="2" charset="-122"/>
              </a:rPr>
              <a:t>这开始形成胶束的最低浓度称为临界胶束浓度。</a:t>
            </a:r>
            <a:endParaRPr kumimoji="1" lang="zh-CN" altLang="zh-CN" sz="2400" b="1">
              <a:solidFill>
                <a:srgbClr val="1C1C1C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2" descr="15-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9113"/>
            <a:ext cx="6042025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13" descr="15-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1195388"/>
            <a:ext cx="2144712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6" name="Object 16"/>
          <p:cNvGraphicFramePr>
            <a:graphicFrameLocks noChangeAspect="1"/>
          </p:cNvGraphicFramePr>
          <p:nvPr/>
        </p:nvGraphicFramePr>
        <p:xfrm>
          <a:off x="3200400" y="5140325"/>
          <a:ext cx="366712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MP 图像" r:id="rId5" imgW="3657143" imgH="1371429" progId="Paint.Picture">
                  <p:embed/>
                </p:oleObj>
              </mc:Choice>
              <mc:Fallback>
                <p:oleObj name="BMP 图像" r:id="rId5" imgW="3657143" imgH="1371429" progId="Paint.Picture">
                  <p:embed/>
                  <p:pic>
                    <p:nvPicPr>
                      <p:cNvPr id="133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40325"/>
                        <a:ext cx="3667125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509588" y="608013"/>
            <a:ext cx="8194675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宋体" charset="-122"/>
              </a:rPr>
              <a:t>在一个干燥洁净的茶杯中放入优质山泉水，快满时小心一颗一颗加入洁净沙子，会看到什么现象？若在液面上加一滴表面活性剂，情况又将如何</a:t>
            </a:r>
            <a:r>
              <a:rPr lang="en-US" altLang="zh-CN" sz="2800" b="1">
                <a:solidFill>
                  <a:srgbClr val="FF0000"/>
                </a:solidFill>
                <a:latin typeface="宋体" charset="-122"/>
              </a:rPr>
              <a:t>?</a:t>
            </a:r>
          </a:p>
        </p:txBody>
      </p:sp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611188" y="2554288"/>
            <a:ext cx="8069262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小心加入沙子后，杯口液面会凸出杯面。因为优质山泉水中有丰富的矿物质，这些无机盐是非表面活性剂，使水的界面张力增大而能维持凸出杯面的水的重量。泉水含矿物质越多，水面凸起越明显。当加入表面活性剂后，界面张力迅速下降，无法维持凸出杯面水的重量，水溢出，凸面消失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552450" y="552450"/>
            <a:ext cx="8297863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宋体" charset="-122"/>
              </a:rPr>
              <a:t>在一盆清水的表面，平行放两根火柴棍。水面静止后，在火柴棍之间滴一滴肥皂水，两棍间距离是加大了还是缩小了</a:t>
            </a:r>
            <a:r>
              <a:rPr lang="en-US" altLang="zh-CN" sz="2800" b="1">
                <a:solidFill>
                  <a:srgbClr val="FF0000"/>
                </a:solidFill>
                <a:latin typeface="宋体" charset="-122"/>
              </a:rPr>
              <a:t>? </a:t>
            </a: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576263" y="2474913"/>
            <a:ext cx="8161337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纯水的界面张力为 </a:t>
            </a:r>
            <a:r>
              <a:rPr lang="en-US" altLang="zh-CN" sz="2800" b="1" i="1" dirty="0">
                <a:solidFill>
                  <a:srgbClr val="0000FF"/>
                </a:solidFill>
                <a:latin typeface="Symbol" pitchFamily="18" charset="2"/>
                <a:ea typeface="楷体" panose="02010609060101010101" pitchFamily="49" charset="-122"/>
              </a:rPr>
              <a:t>s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，火柴棍放入后由于棍的两边的界面张力都是 </a:t>
            </a:r>
            <a:r>
              <a:rPr lang="en-US" altLang="zh-CN" sz="2800" b="1" i="1" dirty="0">
                <a:solidFill>
                  <a:srgbClr val="0000FF"/>
                </a:solidFill>
                <a:latin typeface="Symbol" pitchFamily="18" charset="2"/>
                <a:ea typeface="楷体" panose="02010609060101010101" pitchFamily="49" charset="-122"/>
              </a:rPr>
              <a:t>s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，大小相等，方向相反，所以火柴棍能静止在水面不动。当两棍之间滴入肥皂水后，由于表面活性剂的加入使这区域的界面张力降为 </a:t>
            </a:r>
            <a:r>
              <a:rPr lang="en-US" altLang="zh-CN" sz="2800" b="1" i="1" dirty="0">
                <a:solidFill>
                  <a:srgbClr val="0000FF"/>
                </a:solidFill>
                <a:latin typeface="Symbol" pitchFamily="18" charset="2"/>
                <a:ea typeface="楷体" panose="02010609060101010101" pitchFamily="49" charset="-122"/>
              </a:rPr>
              <a:t>s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，棍的两边表面张力不等。因为 </a:t>
            </a:r>
            <a:r>
              <a:rPr lang="en-US" altLang="zh-CN" sz="2800" b="1" i="1" dirty="0">
                <a:solidFill>
                  <a:srgbClr val="0000FF"/>
                </a:solidFill>
                <a:latin typeface="Symbol" pitchFamily="18" charset="2"/>
                <a:ea typeface="楷体" panose="02010609060101010101" pitchFamily="49" charset="-122"/>
              </a:rPr>
              <a:t>s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 &gt;</a:t>
            </a:r>
            <a:r>
              <a:rPr lang="en-US" altLang="zh-CN" sz="2800" b="1" i="1" dirty="0">
                <a:solidFill>
                  <a:srgbClr val="0000FF"/>
                </a:solidFill>
                <a:latin typeface="Symbol" pitchFamily="18" charset="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" panose="02010609060101010101" pitchFamily="49" charset="-122"/>
              </a:rPr>
              <a:t>，所以两棍之间距离迅速增大。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536575" y="711200"/>
            <a:ext cx="819308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表面活性物质与润湿作用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(surfactant and wetting)</a:t>
            </a:r>
            <a:endParaRPr kumimoji="1" lang="zh-CN" altLang="en-US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6387" name="Picture 12" descr="NA0086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3" y="3422650"/>
            <a:ext cx="3179762" cy="274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8" name="组合 5"/>
          <p:cNvGrpSpPr>
            <a:grpSpLocks/>
          </p:cNvGrpSpPr>
          <p:nvPr/>
        </p:nvGrpSpPr>
        <p:grpSpPr bwMode="auto">
          <a:xfrm>
            <a:off x="1444625" y="1617663"/>
            <a:ext cx="6624638" cy="1624012"/>
            <a:chOff x="1444625" y="1618089"/>
            <a:chExt cx="6624638" cy="1623586"/>
          </a:xfrm>
        </p:grpSpPr>
        <p:grpSp>
          <p:nvGrpSpPr>
            <p:cNvPr id="16389" name="组合 4"/>
            <p:cNvGrpSpPr>
              <a:grpSpLocks/>
            </p:cNvGrpSpPr>
            <p:nvPr/>
          </p:nvGrpSpPr>
          <p:grpSpPr bwMode="auto">
            <a:xfrm>
              <a:off x="1444625" y="1618089"/>
              <a:ext cx="6624638" cy="1623586"/>
              <a:chOff x="1444625" y="1618089"/>
              <a:chExt cx="6624638" cy="1623586"/>
            </a:xfrm>
          </p:grpSpPr>
          <p:grpSp>
            <p:nvGrpSpPr>
              <p:cNvPr id="16391" name="Group 24"/>
              <p:cNvGrpSpPr>
                <a:grpSpLocks/>
              </p:cNvGrpSpPr>
              <p:nvPr/>
            </p:nvGrpSpPr>
            <p:grpSpPr bwMode="auto">
              <a:xfrm>
                <a:off x="1444625" y="1622425"/>
                <a:ext cx="6624638" cy="1619250"/>
                <a:chOff x="935" y="904"/>
                <a:chExt cx="4173" cy="1020"/>
              </a:xfrm>
            </p:grpSpPr>
            <p:pic>
              <p:nvPicPr>
                <p:cNvPr id="16393" name="Picture 1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5" y="940"/>
                  <a:ext cx="1818" cy="9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394" name="Line 14"/>
                <p:cNvSpPr>
                  <a:spLocks noChangeShapeType="1"/>
                </p:cNvSpPr>
                <p:nvPr/>
              </p:nvSpPr>
              <p:spPr bwMode="auto">
                <a:xfrm>
                  <a:off x="1543" y="1350"/>
                  <a:ext cx="110" cy="467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395" name="Line 15"/>
                <p:cNvSpPr>
                  <a:spLocks noChangeShapeType="1"/>
                </p:cNvSpPr>
                <p:nvPr/>
              </p:nvSpPr>
              <p:spPr bwMode="auto">
                <a:xfrm>
                  <a:off x="1202" y="1084"/>
                  <a:ext cx="334" cy="27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6396" name="Object 16"/>
                <p:cNvGraphicFramePr>
                  <a:graphicFrameLocks noChangeAspect="1"/>
                </p:cNvGraphicFramePr>
                <p:nvPr/>
              </p:nvGraphicFramePr>
              <p:xfrm>
                <a:off x="1117" y="1429"/>
                <a:ext cx="266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0" name="公式" r:id="rId5" imgW="139579" imgH="177646" progId="Equation.3">
                        <p:embed/>
                      </p:oleObj>
                    </mc:Choice>
                    <mc:Fallback>
                      <p:oleObj name="公式" r:id="rId5" imgW="139579" imgH="177646" progId="Equation.3">
                        <p:embed/>
                        <p:pic>
                          <p:nvPicPr>
                            <p:cNvPr id="16396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17" y="1429"/>
                              <a:ext cx="266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16397" name="Picture 18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20" y="904"/>
                  <a:ext cx="1788" cy="10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398" name="Line 19"/>
                <p:cNvSpPr>
                  <a:spLocks noChangeShapeType="1"/>
                </p:cNvSpPr>
                <p:nvPr/>
              </p:nvSpPr>
              <p:spPr bwMode="auto">
                <a:xfrm>
                  <a:off x="3914" y="1289"/>
                  <a:ext cx="51" cy="533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399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580" y="1286"/>
                  <a:ext cx="333" cy="319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6400" name="Object 21"/>
                <p:cNvGraphicFramePr>
                  <a:graphicFrameLocks noChangeAspect="1"/>
                </p:cNvGraphicFramePr>
                <p:nvPr/>
              </p:nvGraphicFramePr>
              <p:xfrm>
                <a:off x="3607" y="1573"/>
                <a:ext cx="266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1" name="公式" r:id="rId8" imgW="139579" imgH="177646" progId="Equation.3">
                        <p:embed/>
                      </p:oleObj>
                    </mc:Choice>
                    <mc:Fallback>
                      <p:oleObj name="公式" r:id="rId8" imgW="139579" imgH="177646" progId="Equation.3">
                        <p:embed/>
                        <p:pic>
                          <p:nvPicPr>
                            <p:cNvPr id="1640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07" y="1573"/>
                              <a:ext cx="266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" name="弧形 3"/>
              <p:cNvSpPr/>
              <p:nvPr/>
            </p:nvSpPr>
            <p:spPr bwMode="auto">
              <a:xfrm rot="11090381">
                <a:off x="2089150" y="1618089"/>
                <a:ext cx="901700" cy="1009385"/>
              </a:xfrm>
              <a:prstGeom prst="arc">
                <a:avLst/>
              </a:prstGeom>
              <a:noFill/>
              <a:ln w="57150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9" name="弧形 18"/>
            <p:cNvSpPr/>
            <p:nvPr/>
          </p:nvSpPr>
          <p:spPr bwMode="auto">
            <a:xfrm rot="10159812">
              <a:off x="5891213" y="2197374"/>
              <a:ext cx="530225" cy="471364"/>
            </a:xfrm>
            <a:prstGeom prst="arc">
              <a:avLst/>
            </a:prstGeom>
            <a:noFill/>
            <a:ln w="5715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728663" y="884238"/>
          <a:ext cx="7696200" cy="414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Image" r:id="rId3" imgW="4193435" imgH="2897282" progId="Photoshop.Image.9">
                  <p:embed/>
                </p:oleObj>
              </mc:Choice>
              <mc:Fallback>
                <p:oleObj name="Image" r:id="rId3" imgW="4193435" imgH="2897282" progId="Photoshop.Image.9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884238"/>
                        <a:ext cx="7696200" cy="414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对象 1"/>
          <p:cNvGraphicFramePr>
            <a:graphicFrameLocks noChangeAspect="1"/>
          </p:cNvGraphicFramePr>
          <p:nvPr/>
        </p:nvGraphicFramePr>
        <p:xfrm>
          <a:off x="3032125" y="5224463"/>
          <a:ext cx="28765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091726" imgH="469696" progId="Equation.DSMT4">
                  <p:embed/>
                </p:oleObj>
              </mc:Choice>
              <mc:Fallback>
                <p:oleObj name="Equation" r:id="rId5" imgW="1091726" imgH="469696" progId="Equation.DSMT4">
                  <p:embed/>
                  <p:pic>
                    <p:nvPicPr>
                      <p:cNvPr id="1741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5224463"/>
                        <a:ext cx="287655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3116</TotalTime>
  <Words>1022</Words>
  <Application>Microsoft Office PowerPoint</Application>
  <PresentationFormat>全屏显示(4:3)</PresentationFormat>
  <Paragraphs>50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黑体</vt:lpstr>
      <vt:lpstr>华文楷体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BMP 图像</vt:lpstr>
      <vt:lpstr>公式</vt:lpstr>
      <vt:lpstr>Image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209</cp:revision>
  <dcterms:created xsi:type="dcterms:W3CDTF">1999-10-07T02:58:10Z</dcterms:created>
  <dcterms:modified xsi:type="dcterms:W3CDTF">2020-07-10T03:15:07Z</dcterms:modified>
</cp:coreProperties>
</file>