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9"/>
  </p:notesMasterIdLst>
  <p:sldIdLst>
    <p:sldId id="441" r:id="rId2"/>
    <p:sldId id="442" r:id="rId3"/>
    <p:sldId id="443" r:id="rId4"/>
    <p:sldId id="444" r:id="rId5"/>
    <p:sldId id="445" r:id="rId6"/>
    <p:sldId id="446" r:id="rId7"/>
    <p:sldId id="447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6600"/>
    <a:srgbClr val="CCECFF"/>
    <a:srgbClr val="FF0000"/>
    <a:srgbClr val="FF990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 autoAdjust="0"/>
    <p:restoredTop sz="94682" autoAdjust="0"/>
  </p:normalViewPr>
  <p:slideViewPr>
    <p:cSldViewPr snapToGrid="0">
      <p:cViewPr varScale="1">
        <p:scale>
          <a:sx n="89" d="100"/>
          <a:sy n="89" d="100"/>
        </p:scale>
        <p:origin x="10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52F5463F-6C18-4615-9ADE-9AAF1F380AA4}"/>
    <pc:docChg chg="delSld">
      <pc:chgData name="CAI JUN" userId="08ce88e1165b00db" providerId="LiveId" clId="{52F5463F-6C18-4615-9ADE-9AAF1F380AA4}" dt="2020-07-08T03:21:33.048" v="0" actId="47"/>
      <pc:docMkLst>
        <pc:docMk/>
      </pc:docMkLst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374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375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382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386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390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392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412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422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423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426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427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428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429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431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433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434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435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436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437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438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439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449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450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451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0" sldId="452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3229722617" sldId="454"/>
        </pc:sldMkLst>
      </pc:sldChg>
      <pc:sldChg chg="del">
        <pc:chgData name="CAI JUN" userId="08ce88e1165b00db" providerId="LiveId" clId="{52F5463F-6C18-4615-9ADE-9AAF1F380AA4}" dt="2020-07-08T03:21:33.048" v="0" actId="47"/>
        <pc:sldMkLst>
          <pc:docMk/>
          <pc:sldMk cId="1795506383" sldId="4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30701C37-A3CD-4089-A21A-2FF81F0B7C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279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6521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E3B96-7167-4A95-ADBA-68D0E44C69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89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B8C74-A281-4841-AF59-EF94B9C99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04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4777D-A7CE-496F-B185-F3E7060CF6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29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9C10F-D26B-452E-A1BF-6A757D7044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66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658B1-7990-4264-8EBD-EA2B509B0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38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F4F80-B14D-43CF-B1AA-64FA8D105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00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C359C-93F3-464A-82DF-218F5573CE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220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008D0-AB56-4E07-B1EC-D652092F5E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7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E900E-03E4-4627-AD7F-F06BC5AFFE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45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F5F15-F9E9-4570-938D-1EFDF25A32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66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357DE-21FE-4A22-9150-B5B6F1A57D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8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4EDFB77-7F21-4A62-B03A-17A390778E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682625" y="1814513"/>
            <a:ext cx="82613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1333500" indent="-1333500" algn="just">
              <a:defRPr/>
            </a:pPr>
            <a:r>
              <a:rPr kumimoji="1" lang="zh-CN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第十六章 电解质溶液</a:t>
            </a:r>
            <a:endParaRPr kumimoji="1" lang="zh-CN" altLang="en-US" sz="6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671638" y="3843338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Electrolyte Solutions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2273300" y="1574800"/>
            <a:ext cx="46355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1333500" indent="-1333500" algn="just"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16-1 </a:t>
            </a:r>
            <a:r>
              <a:rPr kumimoji="1"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引 言</a:t>
            </a:r>
            <a:endParaRPr kumimoji="1"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1800225" y="3414713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2"/>
          <p:cNvSpPr txBox="1">
            <a:spLocks noChangeArrowheads="1"/>
          </p:cNvSpPr>
          <p:nvPr/>
        </p:nvSpPr>
        <p:spPr bwMode="auto">
          <a:xfrm>
            <a:off x="669925" y="5013325"/>
            <a:ext cx="7804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143000" indent="-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667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57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048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238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6957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15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6101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067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电解质溶液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  <a:sym typeface="Symbol" pitchFamily="18" charset="2"/>
              </a:rPr>
              <a:t></a:t>
            </a: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溶质溶解于溶剂后完全或部分电离为离子的溶液，相应溶质称为电解质</a:t>
            </a:r>
            <a:endParaRPr lang="zh-CN" altLang="en-US" sz="2800" b="1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276526" name="AutoShape 46"/>
          <p:cNvSpPr>
            <a:spLocks noChangeArrowheads="1"/>
          </p:cNvSpPr>
          <p:nvPr/>
        </p:nvSpPr>
        <p:spPr bwMode="auto">
          <a:xfrm>
            <a:off x="4038600" y="2495550"/>
            <a:ext cx="1014413" cy="6381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124" name="组合 2"/>
          <p:cNvGrpSpPr>
            <a:grpSpLocks/>
          </p:cNvGrpSpPr>
          <p:nvPr/>
        </p:nvGrpSpPr>
        <p:grpSpPr bwMode="auto">
          <a:xfrm>
            <a:off x="1333500" y="1085850"/>
            <a:ext cx="2209800" cy="3314700"/>
            <a:chOff x="1333500" y="1085850"/>
            <a:chExt cx="2209800" cy="3314700"/>
          </a:xfrm>
        </p:grpSpPr>
        <p:grpSp>
          <p:nvGrpSpPr>
            <p:cNvPr id="5144" name="Group 3"/>
            <p:cNvGrpSpPr>
              <a:grpSpLocks/>
            </p:cNvGrpSpPr>
            <p:nvPr/>
          </p:nvGrpSpPr>
          <p:grpSpPr bwMode="auto">
            <a:xfrm>
              <a:off x="1333500" y="1085850"/>
              <a:ext cx="2209800" cy="3314700"/>
              <a:chOff x="840" y="684"/>
              <a:chExt cx="1392" cy="2088"/>
            </a:xfrm>
          </p:grpSpPr>
          <p:sp>
            <p:nvSpPr>
              <p:cNvPr id="5150" name="AutoShape 4"/>
              <p:cNvSpPr>
                <a:spLocks noChangeArrowheads="1"/>
              </p:cNvSpPr>
              <p:nvPr/>
            </p:nvSpPr>
            <p:spPr bwMode="auto">
              <a:xfrm>
                <a:off x="840" y="684"/>
                <a:ext cx="1392" cy="2088"/>
              </a:xfrm>
              <a:prstGeom prst="roundRect">
                <a:avLst>
                  <a:gd name="adj" fmla="val 16667"/>
                </a:avLst>
              </a:prstGeom>
              <a:solidFill>
                <a:srgbClr val="FF6600">
                  <a:alpha val="50195"/>
                </a:srgbClr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151" name="Oval 6"/>
              <p:cNvSpPr>
                <a:spLocks noChangeArrowheads="1"/>
              </p:cNvSpPr>
              <p:nvPr/>
            </p:nvSpPr>
            <p:spPr bwMode="auto">
              <a:xfrm>
                <a:off x="1032" y="996"/>
                <a:ext cx="444" cy="43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66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152" name="Oval 9"/>
              <p:cNvSpPr>
                <a:spLocks noChangeArrowheads="1"/>
              </p:cNvSpPr>
              <p:nvPr/>
            </p:nvSpPr>
            <p:spPr bwMode="auto">
              <a:xfrm>
                <a:off x="1116" y="1608"/>
                <a:ext cx="444" cy="43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66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153" name="Oval 12"/>
              <p:cNvSpPr>
                <a:spLocks noChangeArrowheads="1"/>
              </p:cNvSpPr>
              <p:nvPr/>
            </p:nvSpPr>
            <p:spPr bwMode="auto">
              <a:xfrm>
                <a:off x="1200" y="2172"/>
                <a:ext cx="444" cy="43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66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154" name="Oval 15"/>
              <p:cNvSpPr>
                <a:spLocks noChangeArrowheads="1"/>
              </p:cNvSpPr>
              <p:nvPr/>
            </p:nvSpPr>
            <p:spPr bwMode="auto">
              <a:xfrm>
                <a:off x="1608" y="1104"/>
                <a:ext cx="444" cy="43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66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155" name="Oval 18"/>
              <p:cNvSpPr>
                <a:spLocks noChangeArrowheads="1"/>
              </p:cNvSpPr>
              <p:nvPr/>
            </p:nvSpPr>
            <p:spPr bwMode="auto">
              <a:xfrm>
                <a:off x="1512" y="2112"/>
                <a:ext cx="444" cy="43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66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5145" name="TextBox 1"/>
            <p:cNvSpPr txBox="1">
              <a:spLocks noChangeArrowheads="1"/>
            </p:cNvSpPr>
            <p:nvPr/>
          </p:nvSpPr>
          <p:spPr bwMode="auto">
            <a:xfrm>
              <a:off x="2528828" y="1843136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6" name="TextBox 47"/>
            <p:cNvSpPr txBox="1">
              <a:spLocks noChangeArrowheads="1"/>
            </p:cNvSpPr>
            <p:nvPr/>
          </p:nvSpPr>
          <p:spPr bwMode="auto">
            <a:xfrm>
              <a:off x="1638300" y="1648776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7" name="TextBox 48"/>
            <p:cNvSpPr txBox="1">
              <a:spLocks noChangeArrowheads="1"/>
            </p:cNvSpPr>
            <p:nvPr/>
          </p:nvSpPr>
          <p:spPr bwMode="auto">
            <a:xfrm>
              <a:off x="1738253" y="2641282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8" name="TextBox 49"/>
            <p:cNvSpPr txBox="1">
              <a:spLocks noChangeArrowheads="1"/>
            </p:cNvSpPr>
            <p:nvPr/>
          </p:nvSpPr>
          <p:spPr bwMode="auto">
            <a:xfrm>
              <a:off x="2433637" y="3448050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9" name="TextBox 50"/>
            <p:cNvSpPr txBox="1">
              <a:spLocks noChangeArrowheads="1"/>
            </p:cNvSpPr>
            <p:nvPr/>
          </p:nvSpPr>
          <p:spPr bwMode="auto">
            <a:xfrm>
              <a:off x="1804984" y="3555683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25" name="组合 2"/>
          <p:cNvGrpSpPr>
            <a:grpSpLocks/>
          </p:cNvGrpSpPr>
          <p:nvPr/>
        </p:nvGrpSpPr>
        <p:grpSpPr bwMode="auto">
          <a:xfrm>
            <a:off x="5524500" y="1085850"/>
            <a:ext cx="2209800" cy="3314700"/>
            <a:chOff x="5524500" y="1085850"/>
            <a:chExt cx="2209800" cy="3314700"/>
          </a:xfrm>
        </p:grpSpPr>
        <p:grpSp>
          <p:nvGrpSpPr>
            <p:cNvPr id="5126" name="Group 20"/>
            <p:cNvGrpSpPr>
              <a:grpSpLocks/>
            </p:cNvGrpSpPr>
            <p:nvPr/>
          </p:nvGrpSpPr>
          <p:grpSpPr bwMode="auto">
            <a:xfrm>
              <a:off x="5524500" y="1085850"/>
              <a:ext cx="2209800" cy="3314700"/>
              <a:chOff x="3480" y="684"/>
              <a:chExt cx="1392" cy="2088"/>
            </a:xfrm>
          </p:grpSpPr>
          <p:sp>
            <p:nvSpPr>
              <p:cNvPr id="5135" name="AutoShape 21"/>
              <p:cNvSpPr>
                <a:spLocks noChangeArrowheads="1"/>
              </p:cNvSpPr>
              <p:nvPr/>
            </p:nvSpPr>
            <p:spPr bwMode="auto">
              <a:xfrm>
                <a:off x="3480" y="684"/>
                <a:ext cx="1392" cy="2088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136" name="Oval 23"/>
              <p:cNvSpPr>
                <a:spLocks noChangeArrowheads="1"/>
              </p:cNvSpPr>
              <p:nvPr/>
            </p:nvSpPr>
            <p:spPr bwMode="auto">
              <a:xfrm>
                <a:off x="3636" y="876"/>
                <a:ext cx="336" cy="32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99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137" name="Oval 26"/>
              <p:cNvSpPr>
                <a:spLocks noChangeArrowheads="1"/>
              </p:cNvSpPr>
              <p:nvPr/>
            </p:nvSpPr>
            <p:spPr bwMode="auto">
              <a:xfrm>
                <a:off x="4200" y="2352"/>
                <a:ext cx="336" cy="32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99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138" name="Oval 29"/>
              <p:cNvSpPr>
                <a:spLocks noChangeArrowheads="1"/>
              </p:cNvSpPr>
              <p:nvPr/>
            </p:nvSpPr>
            <p:spPr bwMode="auto">
              <a:xfrm>
                <a:off x="4428" y="2208"/>
                <a:ext cx="336" cy="32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99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139" name="Oval 32"/>
              <p:cNvSpPr>
                <a:spLocks noChangeArrowheads="1"/>
              </p:cNvSpPr>
              <p:nvPr/>
            </p:nvSpPr>
            <p:spPr bwMode="auto">
              <a:xfrm>
                <a:off x="3756" y="2256"/>
                <a:ext cx="336" cy="32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99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140" name="Oval 35"/>
              <p:cNvSpPr>
                <a:spLocks noChangeArrowheads="1"/>
              </p:cNvSpPr>
              <p:nvPr/>
            </p:nvSpPr>
            <p:spPr bwMode="auto">
              <a:xfrm>
                <a:off x="3768" y="1344"/>
                <a:ext cx="336" cy="32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99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141" name="Oval 38"/>
              <p:cNvSpPr>
                <a:spLocks noChangeArrowheads="1"/>
              </p:cNvSpPr>
              <p:nvPr/>
            </p:nvSpPr>
            <p:spPr bwMode="auto">
              <a:xfrm>
                <a:off x="4320" y="936"/>
                <a:ext cx="336" cy="32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99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142" name="Oval 41"/>
              <p:cNvSpPr>
                <a:spLocks noChangeArrowheads="1"/>
              </p:cNvSpPr>
              <p:nvPr/>
            </p:nvSpPr>
            <p:spPr bwMode="auto">
              <a:xfrm>
                <a:off x="4356" y="1644"/>
                <a:ext cx="336" cy="32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99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143" name="Oval 44"/>
              <p:cNvSpPr>
                <a:spLocks noChangeArrowheads="1"/>
              </p:cNvSpPr>
              <p:nvPr/>
            </p:nvSpPr>
            <p:spPr bwMode="auto">
              <a:xfrm>
                <a:off x="3936" y="1788"/>
                <a:ext cx="336" cy="32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99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5127" name="TextBox 1"/>
            <p:cNvSpPr txBox="1">
              <a:spLocks noChangeArrowheads="1"/>
            </p:cNvSpPr>
            <p:nvPr/>
          </p:nvSpPr>
          <p:spPr bwMode="auto">
            <a:xfrm>
              <a:off x="6276975" y="2871787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200" b="1" baseline="30000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200" b="1" baseline="300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8" name="TextBox 44"/>
            <p:cNvSpPr txBox="1">
              <a:spLocks noChangeArrowheads="1"/>
            </p:cNvSpPr>
            <p:nvPr/>
          </p:nvSpPr>
          <p:spPr bwMode="auto">
            <a:xfrm>
              <a:off x="5962649" y="3607713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200" b="1" baseline="30000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200" b="1" baseline="300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9" name="TextBox 45"/>
            <p:cNvSpPr txBox="1">
              <a:spLocks noChangeArrowheads="1"/>
            </p:cNvSpPr>
            <p:nvPr/>
          </p:nvSpPr>
          <p:spPr bwMode="auto">
            <a:xfrm>
              <a:off x="7072314" y="3555324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200" b="1" baseline="30000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200" b="1" baseline="300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30" name="TextBox 46"/>
            <p:cNvSpPr txBox="1">
              <a:spLocks noChangeArrowheads="1"/>
            </p:cNvSpPr>
            <p:nvPr/>
          </p:nvSpPr>
          <p:spPr bwMode="auto">
            <a:xfrm>
              <a:off x="5772150" y="1433332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200" b="1" baseline="30000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200" b="1" baseline="300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31" name="TextBox 47"/>
            <p:cNvSpPr txBox="1">
              <a:spLocks noChangeArrowheads="1"/>
            </p:cNvSpPr>
            <p:nvPr/>
          </p:nvSpPr>
          <p:spPr bwMode="auto">
            <a:xfrm>
              <a:off x="6934201" y="2641282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Xˉ</a:t>
              </a:r>
              <a:endParaRPr lang="zh-CN" altLang="en-US" sz="2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32" name="TextBox 48"/>
            <p:cNvSpPr txBox="1">
              <a:spLocks noChangeArrowheads="1"/>
            </p:cNvSpPr>
            <p:nvPr/>
          </p:nvSpPr>
          <p:spPr bwMode="auto">
            <a:xfrm>
              <a:off x="6000750" y="2158781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Xˉ</a:t>
              </a:r>
              <a:endParaRPr lang="zh-CN" altLang="en-US" sz="2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33" name="TextBox 49"/>
            <p:cNvSpPr txBox="1">
              <a:spLocks noChangeArrowheads="1"/>
            </p:cNvSpPr>
            <p:nvPr/>
          </p:nvSpPr>
          <p:spPr bwMode="auto">
            <a:xfrm>
              <a:off x="6886576" y="1537156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Xˉ</a:t>
              </a:r>
              <a:endParaRPr lang="zh-CN" altLang="en-US" sz="2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34" name="TextBox 51"/>
            <p:cNvSpPr txBox="1">
              <a:spLocks noChangeArrowheads="1"/>
            </p:cNvSpPr>
            <p:nvPr/>
          </p:nvSpPr>
          <p:spPr bwMode="auto">
            <a:xfrm>
              <a:off x="6700837" y="3762375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Xˉ</a:t>
              </a:r>
              <a:endParaRPr lang="zh-CN" altLang="en-US" sz="2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0"/>
          <p:cNvSpPr txBox="1">
            <a:spLocks noChangeArrowheads="1"/>
          </p:cNvSpPr>
          <p:nvPr/>
        </p:nvSpPr>
        <p:spPr bwMode="auto">
          <a:xfrm>
            <a:off x="3527425" y="2652713"/>
            <a:ext cx="5467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溶质在溶液中完全解离，溶液中没有未解离的溶质分子或正负离子缔合物。 </a:t>
            </a:r>
          </a:p>
        </p:txBody>
      </p:sp>
      <p:sp>
        <p:nvSpPr>
          <p:cNvPr id="6147" name="Text Box 67"/>
          <p:cNvSpPr txBox="1">
            <a:spLocks noChangeArrowheads="1"/>
          </p:cNvSpPr>
          <p:nvPr/>
        </p:nvSpPr>
        <p:spPr bwMode="auto">
          <a:xfrm>
            <a:off x="954369" y="5638800"/>
            <a:ext cx="7981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溶质在溶液中部分解离，溶液中有未解离的、原子间按共价键形式结合的分子；或有正负离子缔合形成的离子对。 </a:t>
            </a:r>
          </a:p>
        </p:txBody>
      </p:sp>
      <p:grpSp>
        <p:nvGrpSpPr>
          <p:cNvPr id="6148" name="组合 67"/>
          <p:cNvGrpSpPr>
            <a:grpSpLocks/>
          </p:cNvGrpSpPr>
          <p:nvPr/>
        </p:nvGrpSpPr>
        <p:grpSpPr bwMode="auto">
          <a:xfrm>
            <a:off x="647700" y="1214438"/>
            <a:ext cx="2209800" cy="3314700"/>
            <a:chOff x="1333500" y="1085850"/>
            <a:chExt cx="2209800" cy="3314700"/>
          </a:xfrm>
        </p:grpSpPr>
        <p:grpSp>
          <p:nvGrpSpPr>
            <p:cNvPr id="6199" name="Group 3"/>
            <p:cNvGrpSpPr>
              <a:grpSpLocks/>
            </p:cNvGrpSpPr>
            <p:nvPr/>
          </p:nvGrpSpPr>
          <p:grpSpPr bwMode="auto">
            <a:xfrm>
              <a:off x="1333500" y="1085850"/>
              <a:ext cx="2209800" cy="3314700"/>
              <a:chOff x="840" y="684"/>
              <a:chExt cx="1392" cy="2088"/>
            </a:xfrm>
          </p:grpSpPr>
          <p:sp>
            <p:nvSpPr>
              <p:cNvPr id="6205" name="AutoShape 4"/>
              <p:cNvSpPr>
                <a:spLocks noChangeArrowheads="1"/>
              </p:cNvSpPr>
              <p:nvPr/>
            </p:nvSpPr>
            <p:spPr bwMode="auto">
              <a:xfrm>
                <a:off x="840" y="684"/>
                <a:ext cx="1392" cy="2088"/>
              </a:xfrm>
              <a:prstGeom prst="roundRect">
                <a:avLst>
                  <a:gd name="adj" fmla="val 16667"/>
                </a:avLst>
              </a:prstGeom>
              <a:solidFill>
                <a:srgbClr val="FF6600">
                  <a:alpha val="50195"/>
                </a:srgbClr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206" name="Oval 6"/>
              <p:cNvSpPr>
                <a:spLocks noChangeArrowheads="1"/>
              </p:cNvSpPr>
              <p:nvPr/>
            </p:nvSpPr>
            <p:spPr bwMode="auto">
              <a:xfrm>
                <a:off x="1032" y="996"/>
                <a:ext cx="444" cy="43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66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207" name="Oval 9"/>
              <p:cNvSpPr>
                <a:spLocks noChangeArrowheads="1"/>
              </p:cNvSpPr>
              <p:nvPr/>
            </p:nvSpPr>
            <p:spPr bwMode="auto">
              <a:xfrm>
                <a:off x="1116" y="1608"/>
                <a:ext cx="444" cy="43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66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208" name="Oval 12"/>
              <p:cNvSpPr>
                <a:spLocks noChangeArrowheads="1"/>
              </p:cNvSpPr>
              <p:nvPr/>
            </p:nvSpPr>
            <p:spPr bwMode="auto">
              <a:xfrm>
                <a:off x="1200" y="2172"/>
                <a:ext cx="444" cy="43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66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209" name="Oval 15"/>
              <p:cNvSpPr>
                <a:spLocks noChangeArrowheads="1"/>
              </p:cNvSpPr>
              <p:nvPr/>
            </p:nvSpPr>
            <p:spPr bwMode="auto">
              <a:xfrm>
                <a:off x="1608" y="1104"/>
                <a:ext cx="444" cy="43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66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210" name="Oval 18"/>
              <p:cNvSpPr>
                <a:spLocks noChangeArrowheads="1"/>
              </p:cNvSpPr>
              <p:nvPr/>
            </p:nvSpPr>
            <p:spPr bwMode="auto">
              <a:xfrm>
                <a:off x="1512" y="2112"/>
                <a:ext cx="444" cy="43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66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200" name="TextBox 69"/>
            <p:cNvSpPr txBox="1">
              <a:spLocks noChangeArrowheads="1"/>
            </p:cNvSpPr>
            <p:nvPr/>
          </p:nvSpPr>
          <p:spPr bwMode="auto">
            <a:xfrm>
              <a:off x="2528828" y="1843136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01" name="TextBox 70"/>
            <p:cNvSpPr txBox="1">
              <a:spLocks noChangeArrowheads="1"/>
            </p:cNvSpPr>
            <p:nvPr/>
          </p:nvSpPr>
          <p:spPr bwMode="auto">
            <a:xfrm>
              <a:off x="1638300" y="1648776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02" name="TextBox 71"/>
            <p:cNvSpPr txBox="1">
              <a:spLocks noChangeArrowheads="1"/>
            </p:cNvSpPr>
            <p:nvPr/>
          </p:nvSpPr>
          <p:spPr bwMode="auto">
            <a:xfrm>
              <a:off x="1738253" y="2641282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03" name="TextBox 72"/>
            <p:cNvSpPr txBox="1">
              <a:spLocks noChangeArrowheads="1"/>
            </p:cNvSpPr>
            <p:nvPr/>
          </p:nvSpPr>
          <p:spPr bwMode="auto">
            <a:xfrm>
              <a:off x="2433637" y="3448050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04" name="TextBox 73"/>
            <p:cNvSpPr txBox="1">
              <a:spLocks noChangeArrowheads="1"/>
            </p:cNvSpPr>
            <p:nvPr/>
          </p:nvSpPr>
          <p:spPr bwMode="auto">
            <a:xfrm>
              <a:off x="1804984" y="3555683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149" name="组合 2"/>
          <p:cNvGrpSpPr>
            <a:grpSpLocks/>
          </p:cNvGrpSpPr>
          <p:nvPr/>
        </p:nvGrpSpPr>
        <p:grpSpPr bwMode="auto">
          <a:xfrm>
            <a:off x="2971800" y="523875"/>
            <a:ext cx="5418138" cy="2209800"/>
            <a:chOff x="2971800" y="781050"/>
            <a:chExt cx="5418138" cy="2209800"/>
          </a:xfrm>
        </p:grpSpPr>
        <p:grpSp>
          <p:nvGrpSpPr>
            <p:cNvPr id="6178" name="Group 2"/>
            <p:cNvGrpSpPr>
              <a:grpSpLocks/>
            </p:cNvGrpSpPr>
            <p:nvPr/>
          </p:nvGrpSpPr>
          <p:grpSpPr bwMode="auto">
            <a:xfrm>
              <a:off x="2971800" y="781050"/>
              <a:ext cx="5418138" cy="2209800"/>
              <a:chOff x="1872" y="492"/>
              <a:chExt cx="3413" cy="1392"/>
            </a:xfrm>
          </p:grpSpPr>
          <p:sp>
            <p:nvSpPr>
              <p:cNvPr id="277507" name="Text Box 3"/>
              <p:cNvSpPr txBox="1">
                <a:spLocks noChangeArrowheads="1"/>
              </p:cNvSpPr>
              <p:nvPr/>
            </p:nvSpPr>
            <p:spPr bwMode="auto">
              <a:xfrm>
                <a:off x="4626" y="661"/>
                <a:ext cx="659" cy="1174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zh-CN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第一类</a:t>
                </a:r>
              </a:p>
              <a:p>
                <a:pPr algn="ctr">
                  <a:defRPr/>
                </a:pPr>
                <a:r>
                  <a:rPr kumimoji="1" lang="zh-CN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电解质溶液</a:t>
                </a:r>
                <a:endParaRPr kumimoji="1" lang="zh-CN" altLang="en-US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pSp>
            <p:nvGrpSpPr>
              <p:cNvPr id="6188" name="Group 4"/>
              <p:cNvGrpSpPr>
                <a:grpSpLocks/>
              </p:cNvGrpSpPr>
              <p:nvPr/>
            </p:nvGrpSpPr>
            <p:grpSpPr bwMode="auto">
              <a:xfrm>
                <a:off x="2412" y="492"/>
                <a:ext cx="2088" cy="1392"/>
                <a:chOff x="2412" y="492"/>
                <a:chExt cx="2088" cy="1392"/>
              </a:xfrm>
            </p:grpSpPr>
            <p:sp>
              <p:nvSpPr>
                <p:cNvPr id="6190" name="AutoShape 5"/>
                <p:cNvSpPr>
                  <a:spLocks noChangeArrowheads="1"/>
                </p:cNvSpPr>
                <p:nvPr/>
              </p:nvSpPr>
              <p:spPr bwMode="auto">
                <a:xfrm rot="-5400000">
                  <a:off x="2760" y="144"/>
                  <a:ext cx="1392" cy="208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191" name="Oval 6"/>
                <p:cNvSpPr>
                  <a:spLocks noChangeArrowheads="1"/>
                </p:cNvSpPr>
                <p:nvPr/>
              </p:nvSpPr>
              <p:spPr bwMode="auto">
                <a:xfrm>
                  <a:off x="2604" y="576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192" name="Oval 8"/>
                <p:cNvSpPr>
                  <a:spLocks noChangeArrowheads="1"/>
                </p:cNvSpPr>
                <p:nvPr/>
              </p:nvSpPr>
              <p:spPr bwMode="auto">
                <a:xfrm>
                  <a:off x="2712" y="1488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193" name="Oval 10"/>
                <p:cNvSpPr>
                  <a:spLocks noChangeArrowheads="1"/>
                </p:cNvSpPr>
                <p:nvPr/>
              </p:nvSpPr>
              <p:spPr bwMode="auto">
                <a:xfrm>
                  <a:off x="3924" y="1452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194" name="Oval 12"/>
                <p:cNvSpPr>
                  <a:spLocks noChangeArrowheads="1"/>
                </p:cNvSpPr>
                <p:nvPr/>
              </p:nvSpPr>
              <p:spPr bwMode="auto">
                <a:xfrm>
                  <a:off x="3936" y="720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195" name="Oval 14"/>
                <p:cNvSpPr>
                  <a:spLocks noChangeArrowheads="1"/>
                </p:cNvSpPr>
                <p:nvPr/>
              </p:nvSpPr>
              <p:spPr bwMode="auto">
                <a:xfrm>
                  <a:off x="3048" y="804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196" name="Oval 16"/>
                <p:cNvSpPr>
                  <a:spLocks noChangeArrowheads="1"/>
                </p:cNvSpPr>
                <p:nvPr/>
              </p:nvSpPr>
              <p:spPr bwMode="auto">
                <a:xfrm>
                  <a:off x="3556" y="624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197" name="Oval 18"/>
                <p:cNvSpPr>
                  <a:spLocks noChangeArrowheads="1"/>
                </p:cNvSpPr>
                <p:nvPr/>
              </p:nvSpPr>
              <p:spPr bwMode="auto">
                <a:xfrm>
                  <a:off x="3636" y="1104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198" name="Oval 20"/>
                <p:cNvSpPr>
                  <a:spLocks noChangeArrowheads="1"/>
                </p:cNvSpPr>
                <p:nvPr/>
              </p:nvSpPr>
              <p:spPr bwMode="auto">
                <a:xfrm>
                  <a:off x="3084" y="1260"/>
                  <a:ext cx="324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277526" name="AutoShape 22"/>
              <p:cNvSpPr>
                <a:spLocks noChangeArrowheads="1"/>
              </p:cNvSpPr>
              <p:nvPr/>
            </p:nvSpPr>
            <p:spPr bwMode="auto">
              <a:xfrm rot="-1544612">
                <a:off x="1872" y="1344"/>
                <a:ext cx="495" cy="210"/>
              </a:xfrm>
              <a:prstGeom prst="rightArrow">
                <a:avLst>
                  <a:gd name="adj1" fmla="val 50000"/>
                  <a:gd name="adj2" fmla="val 58929"/>
                </a:avLst>
              </a:prstGeom>
              <a:solidFill>
                <a:schemeClr val="hlink"/>
              </a:solidFill>
              <a:ln>
                <a:noFill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99CC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179" name="TextBox 64"/>
            <p:cNvSpPr txBox="1">
              <a:spLocks noChangeArrowheads="1"/>
            </p:cNvSpPr>
            <p:nvPr/>
          </p:nvSpPr>
          <p:spPr bwMode="auto">
            <a:xfrm>
              <a:off x="4878388" y="1293139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Xˉ</a:t>
              </a:r>
              <a:endParaRPr lang="zh-CN" altLang="en-US" sz="2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80" name="TextBox 65"/>
            <p:cNvSpPr txBox="1">
              <a:spLocks noChangeArrowheads="1"/>
            </p:cNvSpPr>
            <p:nvPr/>
          </p:nvSpPr>
          <p:spPr bwMode="auto">
            <a:xfrm>
              <a:off x="5648325" y="1022806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Xˉ</a:t>
              </a:r>
              <a:endParaRPr lang="zh-CN" altLang="en-US" sz="2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81" name="TextBox 66"/>
            <p:cNvSpPr txBox="1">
              <a:spLocks noChangeArrowheads="1"/>
            </p:cNvSpPr>
            <p:nvPr/>
          </p:nvSpPr>
          <p:spPr bwMode="auto">
            <a:xfrm>
              <a:off x="5788024" y="1794331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Xˉ</a:t>
              </a:r>
              <a:endParaRPr lang="zh-CN" altLang="en-US" sz="2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82" name="TextBox 67"/>
            <p:cNvSpPr txBox="1">
              <a:spLocks noChangeArrowheads="1"/>
            </p:cNvSpPr>
            <p:nvPr/>
          </p:nvSpPr>
          <p:spPr bwMode="auto">
            <a:xfrm>
              <a:off x="4338637" y="2395538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Xˉ</a:t>
              </a:r>
              <a:endParaRPr lang="zh-CN" altLang="en-US" sz="2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83" name="TextBox 71"/>
            <p:cNvSpPr txBox="1">
              <a:spLocks noChangeArrowheads="1"/>
            </p:cNvSpPr>
            <p:nvPr/>
          </p:nvSpPr>
          <p:spPr bwMode="auto">
            <a:xfrm>
              <a:off x="4146551" y="969288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200" b="1" baseline="30000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200" b="1" baseline="300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84" name="TextBox 72"/>
            <p:cNvSpPr txBox="1">
              <a:spLocks noChangeArrowheads="1"/>
            </p:cNvSpPr>
            <p:nvPr/>
          </p:nvSpPr>
          <p:spPr bwMode="auto">
            <a:xfrm>
              <a:off x="4916486" y="2041981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200" b="1" baseline="30000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200" b="1" baseline="300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85" name="TextBox 73"/>
            <p:cNvSpPr txBox="1">
              <a:spLocks noChangeArrowheads="1"/>
            </p:cNvSpPr>
            <p:nvPr/>
          </p:nvSpPr>
          <p:spPr bwMode="auto">
            <a:xfrm>
              <a:off x="6289675" y="1204787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200" b="1" baseline="30000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200" b="1" baseline="300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86" name="TextBox 74"/>
            <p:cNvSpPr txBox="1">
              <a:spLocks noChangeArrowheads="1"/>
            </p:cNvSpPr>
            <p:nvPr/>
          </p:nvSpPr>
          <p:spPr bwMode="auto">
            <a:xfrm>
              <a:off x="6240462" y="2351544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200" b="1" baseline="30000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200" b="1" baseline="300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150" name="组合 1"/>
          <p:cNvGrpSpPr>
            <a:grpSpLocks/>
          </p:cNvGrpSpPr>
          <p:nvPr/>
        </p:nvGrpSpPr>
        <p:grpSpPr bwMode="auto">
          <a:xfrm>
            <a:off x="2997200" y="3416300"/>
            <a:ext cx="5456238" cy="2209800"/>
            <a:chOff x="2997200" y="3416300"/>
            <a:chExt cx="5456238" cy="2209800"/>
          </a:xfrm>
        </p:grpSpPr>
        <p:grpSp>
          <p:nvGrpSpPr>
            <p:cNvPr id="6151" name="组合 1"/>
            <p:cNvGrpSpPr>
              <a:grpSpLocks/>
            </p:cNvGrpSpPr>
            <p:nvPr/>
          </p:nvGrpSpPr>
          <p:grpSpPr bwMode="auto">
            <a:xfrm>
              <a:off x="2997200" y="3416300"/>
              <a:ext cx="5456238" cy="2209800"/>
              <a:chOff x="2997200" y="3416300"/>
              <a:chExt cx="5456238" cy="2209800"/>
            </a:xfrm>
          </p:grpSpPr>
          <p:grpSp>
            <p:nvGrpSpPr>
              <p:cNvPr id="6158" name="Group 41"/>
              <p:cNvGrpSpPr>
                <a:grpSpLocks/>
              </p:cNvGrpSpPr>
              <p:nvPr/>
            </p:nvGrpSpPr>
            <p:grpSpPr bwMode="auto">
              <a:xfrm>
                <a:off x="2997200" y="3416300"/>
                <a:ext cx="5456238" cy="2209800"/>
                <a:chOff x="1872" y="2100"/>
                <a:chExt cx="3437" cy="1392"/>
              </a:xfrm>
            </p:grpSpPr>
            <p:grpSp>
              <p:nvGrpSpPr>
                <p:cNvPr id="6162" name="Group 42"/>
                <p:cNvGrpSpPr>
                  <a:grpSpLocks/>
                </p:cNvGrpSpPr>
                <p:nvPr/>
              </p:nvGrpSpPr>
              <p:grpSpPr bwMode="auto">
                <a:xfrm>
                  <a:off x="2436" y="2100"/>
                  <a:ext cx="2088" cy="1392"/>
                  <a:chOff x="2436" y="2100"/>
                  <a:chExt cx="2088" cy="1392"/>
                </a:xfrm>
              </p:grpSpPr>
              <p:sp>
                <p:nvSpPr>
                  <p:cNvPr id="6165" name="AutoShape 43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784" y="1752"/>
                    <a:ext cx="1392" cy="208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CEC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grpSp>
                <p:nvGrpSpPr>
                  <p:cNvPr id="6166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2628" y="2520"/>
                    <a:ext cx="1716" cy="864"/>
                    <a:chOff x="2628" y="2520"/>
                    <a:chExt cx="1716" cy="864"/>
                  </a:xfrm>
                </p:grpSpPr>
                <p:sp>
                  <p:nvSpPr>
                    <p:cNvPr id="6175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8" y="2604"/>
                      <a:ext cx="444" cy="432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6600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v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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Char char="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6176" name="Oval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40" y="2952"/>
                      <a:ext cx="444" cy="432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6600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v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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Char char="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6177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00" y="2520"/>
                      <a:ext cx="444" cy="432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6600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v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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Char char="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800"/>
                    </a:p>
                  </p:txBody>
                </p:sp>
              </p:grpSp>
              <p:grpSp>
                <p:nvGrpSpPr>
                  <p:cNvPr id="6167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2628" y="2184"/>
                    <a:ext cx="1668" cy="1008"/>
                    <a:chOff x="2628" y="2184"/>
                    <a:chExt cx="1668" cy="1008"/>
                  </a:xfrm>
                </p:grpSpPr>
                <p:sp>
                  <p:nvSpPr>
                    <p:cNvPr id="6172" name="Oval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8" y="2184"/>
                      <a:ext cx="336" cy="324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006600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v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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Char char="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6173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8" y="2868"/>
                      <a:ext cx="324" cy="324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006600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v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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Char char="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6174" name="Oval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0" y="2328"/>
                      <a:ext cx="336" cy="324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006600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v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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Char char="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800"/>
                    </a:p>
                  </p:txBody>
                </p:sp>
              </p:grpSp>
              <p:grpSp>
                <p:nvGrpSpPr>
                  <p:cNvPr id="6168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2736" y="2232"/>
                    <a:ext cx="1296" cy="1188"/>
                    <a:chOff x="2736" y="2232"/>
                    <a:chExt cx="1296" cy="1188"/>
                  </a:xfrm>
                </p:grpSpPr>
                <p:sp>
                  <p:nvSpPr>
                    <p:cNvPr id="6169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3096"/>
                      <a:ext cx="336" cy="324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0000FF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v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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Char char="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6170" name="Oval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2" y="2412"/>
                      <a:ext cx="336" cy="324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0000FF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v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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Char char="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6171" name="Oval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6" y="2232"/>
                      <a:ext cx="336" cy="324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0000FF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v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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Char char="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800"/>
                    </a:p>
                  </p:txBody>
                </p:sp>
              </p:grpSp>
            </p:grpSp>
            <p:sp>
              <p:nvSpPr>
                <p:cNvPr id="27756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4650" y="2197"/>
                  <a:ext cx="659" cy="1174"/>
                </a:xfrm>
                <a:prstGeom prst="rect">
                  <a:avLst/>
                </a:pr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zh-CN" altLang="en-US" sz="28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第二类</a:t>
                  </a:r>
                </a:p>
                <a:p>
                  <a:pPr algn="ctr">
                    <a:defRPr/>
                  </a:pPr>
                  <a:r>
                    <a:rPr kumimoji="1" lang="zh-CN" altLang="en-US" sz="28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电解质溶液</a:t>
                  </a:r>
                  <a:endParaRPr kumimoji="1" lang="zh-CN" altLang="en-US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77570" name="AutoShape 66"/>
                <p:cNvSpPr>
                  <a:spLocks noChangeArrowheads="1"/>
                </p:cNvSpPr>
                <p:nvPr/>
              </p:nvSpPr>
              <p:spPr bwMode="auto">
                <a:xfrm rot="1544612" flipV="1">
                  <a:off x="1872" y="2280"/>
                  <a:ext cx="495" cy="210"/>
                </a:xfrm>
                <a:prstGeom prst="rightArrow">
                  <a:avLst>
                    <a:gd name="adj1" fmla="val 50000"/>
                    <a:gd name="adj2" fmla="val 58929"/>
                  </a:avLst>
                </a:prstGeom>
                <a:solidFill>
                  <a:schemeClr val="hlink"/>
                </a:solidFill>
                <a:ln>
                  <a:noFill/>
                </a:ln>
                <a:effectLst>
                  <a:prstShdw prst="shdw17" dist="17961" dir="2700000">
                    <a:schemeClr val="hlink">
                      <a:gamma/>
                      <a:shade val="60000"/>
                      <a:invGamma/>
                    </a:schemeClr>
                  </a:prst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99CCFF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6159" name="TextBox 80"/>
              <p:cNvSpPr txBox="1">
                <a:spLocks noChangeArrowheads="1"/>
              </p:cNvSpPr>
              <p:nvPr/>
            </p:nvSpPr>
            <p:spPr bwMode="auto">
              <a:xfrm>
                <a:off x="4164015" y="4312286"/>
                <a:ext cx="942975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MX</a:t>
                </a:r>
                <a:endParaRPr lang="zh-CN" altLang="en-US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60" name="TextBox 81"/>
              <p:cNvSpPr txBox="1">
                <a:spLocks noChangeArrowheads="1"/>
              </p:cNvSpPr>
              <p:nvPr/>
            </p:nvSpPr>
            <p:spPr bwMode="auto">
              <a:xfrm>
                <a:off x="5645150" y="4804729"/>
                <a:ext cx="942975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MX</a:t>
                </a:r>
                <a:endParaRPr lang="zh-CN" altLang="en-US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61" name="TextBox 82"/>
              <p:cNvSpPr txBox="1">
                <a:spLocks noChangeArrowheads="1"/>
              </p:cNvSpPr>
              <p:nvPr/>
            </p:nvSpPr>
            <p:spPr bwMode="auto">
              <a:xfrm>
                <a:off x="6197603" y="4203826"/>
                <a:ext cx="942975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MX</a:t>
                </a:r>
                <a:endParaRPr lang="zh-CN" altLang="en-US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152" name="TextBox 68"/>
            <p:cNvSpPr txBox="1">
              <a:spLocks noChangeArrowheads="1"/>
            </p:cNvSpPr>
            <p:nvPr/>
          </p:nvSpPr>
          <p:spPr bwMode="auto">
            <a:xfrm>
              <a:off x="4921250" y="3961270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Xˉ</a:t>
              </a:r>
              <a:endParaRPr lang="zh-CN" altLang="en-US" sz="2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53" name="TextBox 69"/>
            <p:cNvSpPr txBox="1">
              <a:spLocks noChangeArrowheads="1"/>
            </p:cNvSpPr>
            <p:nvPr/>
          </p:nvSpPr>
          <p:spPr bwMode="auto">
            <a:xfrm>
              <a:off x="5919787" y="3652163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Xˉ</a:t>
              </a:r>
              <a:endParaRPr lang="zh-CN" altLang="en-US" sz="2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54" name="TextBox 70"/>
            <p:cNvSpPr txBox="1">
              <a:spLocks noChangeArrowheads="1"/>
            </p:cNvSpPr>
            <p:nvPr/>
          </p:nvSpPr>
          <p:spPr bwMode="auto">
            <a:xfrm>
              <a:off x="4400549" y="5050950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Xˉ</a:t>
              </a:r>
              <a:endParaRPr lang="zh-CN" altLang="en-US" sz="2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55" name="TextBox 75"/>
            <p:cNvSpPr txBox="1">
              <a:spLocks noChangeArrowheads="1"/>
            </p:cNvSpPr>
            <p:nvPr/>
          </p:nvSpPr>
          <p:spPr bwMode="auto">
            <a:xfrm>
              <a:off x="4221162" y="3578225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200" b="1" baseline="30000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200" b="1" baseline="300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56" name="TextBox 76"/>
            <p:cNvSpPr txBox="1">
              <a:spLocks noChangeArrowheads="1"/>
            </p:cNvSpPr>
            <p:nvPr/>
          </p:nvSpPr>
          <p:spPr bwMode="auto">
            <a:xfrm>
              <a:off x="6350000" y="3811462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200" b="1" baseline="30000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200" b="1" baseline="300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57" name="TextBox 77"/>
            <p:cNvSpPr txBox="1">
              <a:spLocks noChangeArrowheads="1"/>
            </p:cNvSpPr>
            <p:nvPr/>
          </p:nvSpPr>
          <p:spPr bwMode="auto">
            <a:xfrm>
              <a:off x="4995862" y="4677231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200" b="1" baseline="30000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200" b="1" baseline="300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742950" y="742950"/>
            <a:ext cx="76962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第一类电解质溶液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(first kind electrolyte solutions)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  </a:t>
            </a:r>
            <a:r>
              <a:rPr lang="zh-CN" altLang="en-US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溶质在溶液中完全解离，溶液中没有未解离的溶质分子或正负离子缔合物，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现实中不存在。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23900" y="2273300"/>
            <a:ext cx="798195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第二类电解质溶液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(second kind electrolyte solutions)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  </a:t>
            </a:r>
            <a:r>
              <a:rPr lang="zh-CN" altLang="en-US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溶质在溶液中部分解离，溶液中有未解离的、原子间按共价键形式结合的分子；或有正负离子缔合形成的离子对。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04850" y="4267200"/>
            <a:ext cx="8001000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强电解质和弱电解质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(strong electrolytes and weak electrolytes)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  </a:t>
            </a:r>
            <a:r>
              <a:rPr lang="zh-CN" altLang="en-US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通常将第二类中在较稀浓度下即有未解离分子的电解质，如醋酸、氨、亚硫酸等，称为弱电解质，其它为强电解质。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通常强电解质可近似看作第一类电解质。</a:t>
            </a: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5105400" y="4800600"/>
            <a:ext cx="12573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5105400" y="4133850"/>
            <a:ext cx="12573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3752850" y="1466850"/>
            <a:ext cx="0" cy="5143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2095500" y="952500"/>
            <a:ext cx="3467100" cy="533400"/>
          </a:xfrm>
          <a:prstGeom prst="roundRect">
            <a:avLst>
              <a:gd name="adj" fmla="val 2023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309813" y="94138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电解质溶液的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平衡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6343650" y="3848100"/>
            <a:ext cx="1485900" cy="533400"/>
          </a:xfrm>
          <a:prstGeom prst="roundRect">
            <a:avLst>
              <a:gd name="adj" fmla="val 2023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548438" y="3836988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实  验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1676400" y="2400300"/>
            <a:ext cx="1847850" cy="952500"/>
          </a:xfrm>
          <a:prstGeom prst="roundRect">
            <a:avLst>
              <a:gd name="adj" fmla="val 2023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66875" y="2587625"/>
            <a:ext cx="1925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普遍规律</a:t>
            </a:r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3981450" y="2400300"/>
            <a:ext cx="1847850" cy="952500"/>
          </a:xfrm>
          <a:prstGeom prst="roundRect">
            <a:avLst>
              <a:gd name="adj" fmla="val 2023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914775" y="2587625"/>
            <a:ext cx="203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物质特性</a:t>
            </a:r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>
            <a:off x="4152900" y="5695950"/>
            <a:ext cx="1524000" cy="514350"/>
          </a:xfrm>
          <a:prstGeom prst="roundRect">
            <a:avLst>
              <a:gd name="adj" fmla="val 2023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356100" y="5684838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理  论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V="1">
            <a:off x="2590800" y="1981200"/>
            <a:ext cx="2286000" cy="190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H="1">
            <a:off x="4895850" y="1981200"/>
            <a:ext cx="0" cy="4000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4895850" y="4914900"/>
            <a:ext cx="0" cy="7810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2590800" y="200025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4895850" y="3352800"/>
            <a:ext cx="0" cy="4000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2" name="AutoShape 20"/>
          <p:cNvSpPr>
            <a:spLocks noChangeArrowheads="1"/>
          </p:cNvSpPr>
          <p:nvPr/>
        </p:nvSpPr>
        <p:spPr bwMode="auto">
          <a:xfrm>
            <a:off x="6343650" y="4514850"/>
            <a:ext cx="1485900" cy="533400"/>
          </a:xfrm>
          <a:prstGeom prst="roundRect">
            <a:avLst>
              <a:gd name="adj" fmla="val 2023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6456363" y="450373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半经验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214" name="Oval 22"/>
          <p:cNvSpPr>
            <a:spLocks noChangeArrowheads="1"/>
          </p:cNvSpPr>
          <p:nvPr/>
        </p:nvSpPr>
        <p:spPr bwMode="auto">
          <a:xfrm>
            <a:off x="4191000" y="3752850"/>
            <a:ext cx="1409700" cy="14097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4238625" y="3986213"/>
            <a:ext cx="13350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电解质活度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5105400" y="4800600"/>
            <a:ext cx="12573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5105400" y="4133850"/>
            <a:ext cx="12573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3752850" y="1466850"/>
            <a:ext cx="0" cy="5143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2095500" y="952500"/>
            <a:ext cx="3467100" cy="533400"/>
          </a:xfrm>
          <a:prstGeom prst="roundRect">
            <a:avLst>
              <a:gd name="adj" fmla="val 2023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309813" y="94138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电解质溶液的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速率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6343650" y="3848100"/>
            <a:ext cx="1485900" cy="533400"/>
          </a:xfrm>
          <a:prstGeom prst="roundRect">
            <a:avLst>
              <a:gd name="adj" fmla="val 2023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6548438" y="3836988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实  验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1676400" y="2400300"/>
            <a:ext cx="1847850" cy="952500"/>
          </a:xfrm>
          <a:prstGeom prst="roundRect">
            <a:avLst>
              <a:gd name="adj" fmla="val 2023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666875" y="2587625"/>
            <a:ext cx="1925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普遍规律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3981450" y="2400300"/>
            <a:ext cx="1847850" cy="952500"/>
          </a:xfrm>
          <a:prstGeom prst="roundRect">
            <a:avLst>
              <a:gd name="adj" fmla="val 2023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3914775" y="2587625"/>
            <a:ext cx="203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物质特性</a:t>
            </a:r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4152900" y="5695950"/>
            <a:ext cx="1524000" cy="514350"/>
          </a:xfrm>
          <a:prstGeom prst="roundRect">
            <a:avLst>
              <a:gd name="adj" fmla="val 2023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356100" y="5684838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理  论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V="1">
            <a:off x="2590800" y="1981200"/>
            <a:ext cx="2286000" cy="190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>
            <a:off x="4895850" y="1981200"/>
            <a:ext cx="0" cy="4000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4895850" y="4914900"/>
            <a:ext cx="0" cy="7810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2590800" y="200025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H="1">
            <a:off x="4895850" y="3352800"/>
            <a:ext cx="0" cy="4000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AutoShape 20"/>
          <p:cNvSpPr>
            <a:spLocks noChangeArrowheads="1"/>
          </p:cNvSpPr>
          <p:nvPr/>
        </p:nvSpPr>
        <p:spPr bwMode="auto">
          <a:xfrm>
            <a:off x="6343650" y="4514850"/>
            <a:ext cx="1485900" cy="533400"/>
          </a:xfrm>
          <a:prstGeom prst="roundRect">
            <a:avLst>
              <a:gd name="adj" fmla="val 2023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6456363" y="450373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半经验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238" name="Oval 22"/>
          <p:cNvSpPr>
            <a:spLocks noChangeArrowheads="1"/>
          </p:cNvSpPr>
          <p:nvPr/>
        </p:nvSpPr>
        <p:spPr bwMode="auto">
          <a:xfrm>
            <a:off x="4191000" y="3752850"/>
            <a:ext cx="1409700" cy="14097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238625" y="3986213"/>
            <a:ext cx="13350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离子的迁移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3879</TotalTime>
  <Words>304</Words>
  <Application>Microsoft Office PowerPoint</Application>
  <PresentationFormat>全屏显示(4:3)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黑体</vt:lpstr>
      <vt:lpstr>楷体</vt:lpstr>
      <vt:lpstr>宋体</vt:lpstr>
      <vt:lpstr>Arial</vt:lpstr>
      <vt:lpstr>Times New Roman</vt:lpstr>
      <vt:lpstr>Wingdings</vt:lpstr>
      <vt:lpstr>古瓶荷花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356</cp:revision>
  <dcterms:created xsi:type="dcterms:W3CDTF">1999-10-07T02:58:10Z</dcterms:created>
  <dcterms:modified xsi:type="dcterms:W3CDTF">2020-07-08T03:21:39Z</dcterms:modified>
</cp:coreProperties>
</file>