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BF3"/>
    <a:srgbClr val="1D41D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4"/>
        <p:guide pos="385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69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8" Type="http://schemas.openxmlformats.org/officeDocument/2006/relationships/image" Target="../media/image18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0" Type="http://schemas.openxmlformats.org/officeDocument/2006/relationships/image" Target="../media/image28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2" Type="http://schemas.openxmlformats.org/officeDocument/2006/relationships/image" Target="../media/image40.emf"/><Relationship Id="rId11" Type="http://schemas.openxmlformats.org/officeDocument/2006/relationships/image" Target="../media/image39.wmf"/><Relationship Id="rId10" Type="http://schemas.openxmlformats.org/officeDocument/2006/relationships/image" Target="../media/image38.wmf"/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2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9" Type="http://schemas.openxmlformats.org/officeDocument/2006/relationships/vmlDrawing" Target="../drawings/vmlDrawing1.vml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63.xml"/><Relationship Id="rId36" Type="http://schemas.openxmlformats.org/officeDocument/2006/relationships/image" Target="../media/image18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5" Type="http://schemas.openxmlformats.org/officeDocument/2006/relationships/vmlDrawing" Target="../drawings/vmlDrawing2.v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65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9.bin"/><Relationship Id="rId20" Type="http://schemas.openxmlformats.org/officeDocument/2006/relationships/oleObject" Target="../embeddings/oleObject28.bin"/><Relationship Id="rId2" Type="http://schemas.openxmlformats.org/officeDocument/2006/relationships/image" Target="../media/image19.wmf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27.bin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26.bin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64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1.bin"/><Relationship Id="rId27" Type="http://schemas.openxmlformats.org/officeDocument/2006/relationships/vmlDrawing" Target="../drawings/vmlDrawing3.v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66.xml"/><Relationship Id="rId24" Type="http://schemas.openxmlformats.org/officeDocument/2006/relationships/image" Target="../media/image40.emf"/><Relationship Id="rId23" Type="http://schemas.openxmlformats.org/officeDocument/2006/relationships/oleObject" Target="../embeddings/oleObject41.bin"/><Relationship Id="rId22" Type="http://schemas.openxmlformats.org/officeDocument/2006/relationships/image" Target="../media/image39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38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1" Type="http://schemas.openxmlformats.org/officeDocument/2006/relationships/vmlDrawing" Target="../drawings/vmlDrawing4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9" Type="http://schemas.openxmlformats.org/officeDocument/2006/relationships/tags" Target="../tags/tag67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9" Type="http://schemas.openxmlformats.org/officeDocument/2006/relationships/tags" Target="../tags/tag68.xml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59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25195" y="-10160"/>
            <a:ext cx="10515600" cy="635000"/>
          </a:xfrm>
        </p:spPr>
        <p:txBody>
          <a:bodyPr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五章总结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" name="对象 7173"/>
          <p:cNvGraphicFramePr>
            <a:graphicFrameLocks noChangeAspect="1"/>
          </p:cNvGraphicFramePr>
          <p:nvPr/>
        </p:nvGraphicFramePr>
        <p:xfrm>
          <a:off x="4962525" y="1023620"/>
          <a:ext cx="24407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" r:id="rId1" imgW="1193800" imgH="228600" progId="Equation.3">
                  <p:embed/>
                </p:oleObj>
              </mc:Choice>
              <mc:Fallback>
                <p:oleObj name="" r:id="rId1" imgW="11938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2525" y="1023620"/>
                        <a:ext cx="244074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69715" y="624840"/>
            <a:ext cx="45224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由热性质</a:t>
            </a:r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理论解决化学反应平衡的问题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1780" y="1554480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利用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热性质计算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1061720" y="1598295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173"/>
          <p:cNvGraphicFramePr>
            <a:graphicFrameLocks noChangeAspect="1"/>
          </p:cNvGraphicFramePr>
          <p:nvPr/>
        </p:nvGraphicFramePr>
        <p:xfrm>
          <a:off x="3866838" y="1568550"/>
          <a:ext cx="71945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81000" imgH="228600" progId="Equation.3">
                  <p:embed/>
                </p:oleObj>
              </mc:Choice>
              <mc:Fallback>
                <p:oleObj name="" r:id="rId3" imgW="3810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6838" y="1568550"/>
                        <a:ext cx="71945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7169"/>
          <p:cNvGraphicFramePr>
            <a:graphicFrameLocks noChangeAspect="1"/>
          </p:cNvGraphicFramePr>
          <p:nvPr/>
        </p:nvGraphicFramePr>
        <p:xfrm>
          <a:off x="1278573" y="2230120"/>
          <a:ext cx="39544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" r:id="rId5" imgW="1943100" imgH="228600" progId="Equation.3">
                  <p:embed/>
                </p:oleObj>
              </mc:Choice>
              <mc:Fallback>
                <p:oleObj name="" r:id="rId5" imgW="19431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8573" y="2230120"/>
                        <a:ext cx="395446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82880" y="3679190"/>
          <a:ext cx="564485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" r:id="rId7" imgW="2741930" imgH="342900" progId="Equation.3">
                  <p:embed/>
                </p:oleObj>
              </mc:Choice>
              <mc:Fallback>
                <p:oleObj name="" r:id="rId7" imgW="2741930" imgH="342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" y="3679190"/>
                        <a:ext cx="564485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182563" y="5219383"/>
          <a:ext cx="614903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" r:id="rId9" imgW="2932430" imgH="342900" progId="Equation.3">
                  <p:embed/>
                </p:oleObj>
              </mc:Choice>
              <mc:Fallback>
                <p:oleObj name="" r:id="rId9" imgW="2932430" imgH="342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563" y="5219383"/>
                        <a:ext cx="6149032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85328" y="2934494"/>
          <a:ext cx="203959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" r:id="rId11" imgW="1117600" imgH="419100" progId="Equation.3">
                  <p:embed/>
                </p:oleObj>
              </mc:Choice>
              <mc:Fallback>
                <p:oleObj name="" r:id="rId11" imgW="11176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5328" y="2934494"/>
                        <a:ext cx="203959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72567" y="4438374"/>
          <a:ext cx="192193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" r:id="rId13" imgW="1117600" imgH="444500" progId="Equation.3">
                  <p:embed/>
                </p:oleObj>
              </mc:Choice>
              <mc:Fallback>
                <p:oleObj name="" r:id="rId13" imgW="1117600" imgH="444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2567" y="4438374"/>
                        <a:ext cx="192193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3"/>
          <p:cNvGraphicFramePr/>
          <p:nvPr/>
        </p:nvGraphicFramePr>
        <p:xfrm>
          <a:off x="1611948" y="6105208"/>
          <a:ext cx="27000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" r:id="rId15" imgW="1534795" imgH="266065" progId="Equation.3">
                  <p:embed/>
                </p:oleObj>
              </mc:Choice>
              <mc:Fallback>
                <p:oleObj name="" r:id="rId15" imgW="1534795" imgH="266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11948" y="6105208"/>
                        <a:ext cx="2700000" cy="509587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6675" y="2077085"/>
            <a:ext cx="6264910" cy="46374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79435" y="1631315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与实用平衡常数的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关系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7339965" y="1630045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对象 7173"/>
          <p:cNvGraphicFramePr>
            <a:graphicFrameLocks noChangeAspect="1"/>
          </p:cNvGraphicFramePr>
          <p:nvPr/>
        </p:nvGraphicFramePr>
        <p:xfrm>
          <a:off x="7849876" y="1631415"/>
          <a:ext cx="45333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228600" imgH="254000" progId="Equation.3">
                  <p:embed/>
                </p:oleObj>
              </mc:Choice>
              <mc:Fallback>
                <p:oleObj name="" r:id="rId17" imgW="228600" imgH="254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49876" y="1631415"/>
                        <a:ext cx="45333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直角上箭头 17"/>
          <p:cNvSpPr/>
          <p:nvPr/>
        </p:nvSpPr>
        <p:spPr>
          <a:xfrm flipH="1" flipV="1">
            <a:off x="4146550" y="1203960"/>
            <a:ext cx="536575" cy="447040"/>
          </a:xfrm>
          <a:prstGeom prst="bentUpArrow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上箭头 18"/>
          <p:cNvSpPr/>
          <p:nvPr/>
        </p:nvSpPr>
        <p:spPr>
          <a:xfrm flipV="1">
            <a:off x="7545070" y="1169670"/>
            <a:ext cx="536575" cy="447040"/>
          </a:xfrm>
          <a:prstGeom prst="bentUpArrow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42" name="文本框 11265"/>
          <p:cNvSpPr txBox="1"/>
          <p:nvPr/>
        </p:nvSpPr>
        <p:spPr>
          <a:xfrm>
            <a:off x="6789738" y="2132013"/>
            <a:ext cx="46085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实际气体化学反应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1273" name="对象 13318"/>
          <p:cNvGraphicFramePr>
            <a:graphicFrameLocks noChangeAspect="1"/>
          </p:cNvGraphicFramePr>
          <p:nvPr/>
        </p:nvGraphicFramePr>
        <p:xfrm>
          <a:off x="6796406" y="2528094"/>
          <a:ext cx="2405399" cy="5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" r:id="rId19" imgW="1231265" imgH="304800" progId="Equation.3">
                  <p:embed/>
                </p:oleObj>
              </mc:Choice>
              <mc:Fallback>
                <p:oleObj name="" r:id="rId19" imgW="1231265" imgH="304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96406" y="2528094"/>
                        <a:ext cx="2405399" cy="594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4341"/>
          <p:cNvGraphicFramePr>
            <a:graphicFrameLocks noChangeAspect="1"/>
          </p:cNvGraphicFramePr>
          <p:nvPr/>
        </p:nvGraphicFramePr>
        <p:xfrm>
          <a:off x="9723260" y="2602355"/>
          <a:ext cx="179021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" r:id="rId21" imgW="862965" imgH="241300" progId="Equation.3">
                  <p:embed/>
                </p:oleObj>
              </mc:Choice>
              <mc:Fallback>
                <p:oleObj name="" r:id="rId21" imgW="862965" imgH="241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23260" y="2602355"/>
                        <a:ext cx="179021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11265"/>
          <p:cNvSpPr txBox="1"/>
          <p:nvPr/>
        </p:nvSpPr>
        <p:spPr>
          <a:xfrm>
            <a:off x="7175818" y="3151188"/>
            <a:ext cx="460851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spcBef>
                <a:spcPct val="50000"/>
              </a:spcBef>
              <a:buClr>
                <a:srgbClr val="1D41D5"/>
              </a:buClr>
              <a:buFont typeface="Wingdings" panose="05000000000000000000" charset="0"/>
              <a:buNone/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理想气体化学反应</a:t>
            </a:r>
            <a:r>
              <a:rPr lang="zh-CN" altLang="en-US" sz="200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endParaRPr lang="zh-CN" altLang="en-US" sz="2000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7177" name="对象 7175"/>
          <p:cNvGraphicFramePr>
            <a:graphicFrameLocks noChangeAspect="1"/>
          </p:cNvGraphicFramePr>
          <p:nvPr/>
        </p:nvGraphicFramePr>
        <p:xfrm>
          <a:off x="6625908" y="3517507"/>
          <a:ext cx="250568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" r:id="rId23" imgW="1198245" imgH="306070" progId="Equation.3">
                  <p:embed/>
                </p:oleObj>
              </mc:Choice>
              <mc:Fallback>
                <p:oleObj name="" r:id="rId23" imgW="1198245" imgH="30607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25908" y="3517507"/>
                        <a:ext cx="2505688" cy="64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9222"/>
          <p:cNvGraphicFramePr>
            <a:graphicFrameLocks noChangeAspect="1"/>
          </p:cNvGraphicFramePr>
          <p:nvPr/>
        </p:nvGraphicFramePr>
        <p:xfrm>
          <a:off x="9506585" y="3052128"/>
          <a:ext cx="243037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" r:id="rId25" imgW="1325880" imgH="306070" progId="Equation.3">
                  <p:embed/>
                </p:oleObj>
              </mc:Choice>
              <mc:Fallback>
                <p:oleObj name="" r:id="rId25" imgW="1325880" imgH="30607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06585" y="3052128"/>
                        <a:ext cx="243037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文本框 18441"/>
          <p:cNvSpPr txBox="1"/>
          <p:nvPr/>
        </p:nvSpPr>
        <p:spPr>
          <a:xfrm>
            <a:off x="6735445" y="4234498"/>
            <a:ext cx="61214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液态或固态混合物中的化学反应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7" name="对象 20482"/>
          <p:cNvGraphicFramePr>
            <a:graphicFrameLocks noChangeAspect="1"/>
          </p:cNvGraphicFramePr>
          <p:nvPr/>
        </p:nvGraphicFramePr>
        <p:xfrm>
          <a:off x="7292658" y="4644073"/>
          <a:ext cx="1201608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" r:id="rId27" imgW="523240" imgH="229870" progId="Equation.3">
                  <p:embed/>
                </p:oleObj>
              </mc:Choice>
              <mc:Fallback>
                <p:oleObj name="" r:id="rId27" imgW="523240" imgH="22987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292658" y="4644073"/>
                        <a:ext cx="1201608" cy="522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1509"/>
          <p:cNvGraphicFramePr>
            <a:graphicFrameLocks noChangeAspect="1"/>
          </p:cNvGraphicFramePr>
          <p:nvPr/>
        </p:nvGraphicFramePr>
        <p:xfrm>
          <a:off x="9736773" y="4681589"/>
          <a:ext cx="16712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3" name="" r:id="rId29" imgW="777875" imgH="229870" progId="Equation.3">
                  <p:embed/>
                </p:oleObj>
              </mc:Choice>
              <mc:Fallback>
                <p:oleObj name="" r:id="rId29" imgW="777875" imgH="22987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36773" y="4681589"/>
                        <a:ext cx="167122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6468745" y="2084705"/>
            <a:ext cx="5622290" cy="463740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79895" y="5216525"/>
            <a:ext cx="6709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有纯液体或纯固体参加的多相反应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5605" name="对象 27650"/>
          <p:cNvGraphicFramePr>
            <a:graphicFrameLocks noChangeAspect="1"/>
          </p:cNvGraphicFramePr>
          <p:nvPr/>
        </p:nvGraphicFramePr>
        <p:xfrm>
          <a:off x="6651308" y="5662613"/>
          <a:ext cx="229362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5" name="" r:id="rId31" imgW="1143000" imgH="381000" progId="Equation.3">
                  <p:embed/>
                </p:oleObj>
              </mc:Choice>
              <mc:Fallback>
                <p:oleObj name="" r:id="rId31" imgW="1143000" imgH="381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51308" y="5662613"/>
                        <a:ext cx="2293627" cy="756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9700"/>
          <p:cNvGraphicFramePr>
            <a:graphicFrameLocks noChangeAspect="1"/>
          </p:cNvGraphicFramePr>
          <p:nvPr/>
        </p:nvGraphicFramePr>
        <p:xfrm>
          <a:off x="9182259" y="5659121"/>
          <a:ext cx="269879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" r:id="rId33" imgW="1346200" imgH="381000" progId="Equation.3">
                  <p:embed/>
                </p:oleObj>
              </mc:Choice>
              <mc:Fallback>
                <p:oleObj name="" r:id="rId33" imgW="1346200" imgH="381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182259" y="5659121"/>
                        <a:ext cx="2698791" cy="756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1D41D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文本框 29697"/>
          <p:cNvSpPr txBox="1"/>
          <p:nvPr/>
        </p:nvSpPr>
        <p:spPr>
          <a:xfrm>
            <a:off x="9478645" y="6322695"/>
            <a:ext cx="2187575" cy="475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气相为理想气体 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207" name="对象 9229"/>
          <p:cNvGraphicFramePr>
            <a:graphicFrameLocks noChangeAspect="1"/>
          </p:cNvGraphicFramePr>
          <p:nvPr/>
        </p:nvGraphicFramePr>
        <p:xfrm>
          <a:off x="9227185" y="3552190"/>
          <a:ext cx="281849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" r:id="rId35" imgW="1524000" imgH="292100" progId="Equation.3">
                  <p:embed/>
                </p:oleObj>
              </mc:Choice>
              <mc:Fallback>
                <p:oleObj name="" r:id="rId35" imgW="1524000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227185" y="3552190"/>
                        <a:ext cx="2818491" cy="576000"/>
                      </a:xfrm>
                      <a:prstGeom prst="rect">
                        <a:avLst/>
                      </a:prstGeom>
                      <a:noFill/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2" name="对象 6147"/>
          <p:cNvGraphicFramePr>
            <a:graphicFrameLocks noChangeAspect="1"/>
          </p:cNvGraphicFramePr>
          <p:nvPr/>
        </p:nvGraphicFramePr>
        <p:xfrm>
          <a:off x="1084025" y="210900"/>
          <a:ext cx="3606800" cy="1258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" r:id="rId1" imgW="1548765" imgH="533400" progId="Equation.3">
                  <p:embed/>
                </p:oleObj>
              </mc:Choice>
              <mc:Fallback>
                <p:oleObj name="" r:id="rId1" imgW="1548765" imgH="533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4025" y="210900"/>
                        <a:ext cx="3606800" cy="1258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五角星 13"/>
          <p:cNvSpPr/>
          <p:nvPr/>
        </p:nvSpPr>
        <p:spPr>
          <a:xfrm>
            <a:off x="360045" y="59436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150" name="内容占位符 6155"/>
          <p:cNvGraphicFramePr>
            <a:graphicFrameLocks noGrp="1" noChangeAspect="1"/>
          </p:cNvGraphicFramePr>
          <p:nvPr/>
        </p:nvGraphicFramePr>
        <p:xfrm>
          <a:off x="8285744" y="4752713"/>
          <a:ext cx="216123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" r:id="rId3" imgW="1282700" imgH="533400" progId="Equation.3">
                  <p:embed/>
                </p:oleObj>
              </mc:Choice>
              <mc:Fallback>
                <p:oleObj name="" r:id="rId3" imgW="1282700" imgH="533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5744" y="4752713"/>
                        <a:ext cx="2161235" cy="90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内容占位符 6156"/>
          <p:cNvGraphicFramePr>
            <a:graphicFrameLocks noGrp="1" noChangeAspect="1"/>
          </p:cNvGraphicFramePr>
          <p:nvPr/>
        </p:nvGraphicFramePr>
        <p:xfrm>
          <a:off x="7248843" y="5800726"/>
          <a:ext cx="428399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" r:id="rId5" imgW="2489200" imgH="444500" progId="Equation.3">
                  <p:embed/>
                </p:oleObj>
              </mc:Choice>
              <mc:Fallback>
                <p:oleObj name="" r:id="rId5" imgW="248920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8843" y="5800726"/>
                        <a:ext cx="4283999" cy="75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圆角矩形 21"/>
          <p:cNvSpPr/>
          <p:nvPr/>
        </p:nvSpPr>
        <p:spPr>
          <a:xfrm>
            <a:off x="1014730" y="80645"/>
            <a:ext cx="8971280" cy="145161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02200" y="248920"/>
            <a:ext cx="4925695" cy="1098550"/>
            <a:chOff x="7416" y="656"/>
            <a:chExt cx="7757" cy="1730"/>
          </a:xfrm>
        </p:grpSpPr>
        <p:sp>
          <p:nvSpPr>
            <p:cNvPr id="13" name="文本框 12"/>
            <p:cNvSpPr txBox="1"/>
            <p:nvPr/>
          </p:nvSpPr>
          <p:spPr>
            <a:xfrm>
              <a:off x="7416" y="788"/>
              <a:ext cx="7757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决定于反应的本性，温度和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的选取。对于指定的化学反应，当标准状态的选择确定时，</a:t>
              </a:r>
              <a:r>
                <a:rPr lang="en-US" altLang="zh-CN" sz="2000" b="1"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sz="20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+mn-ea"/>
                </a:rPr>
                <a:t>仅</a:t>
              </a:r>
              <a:r>
                <a:rPr lang="zh-CN" altLang="en-US" sz="20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与温度有关，是严格的常数</a:t>
              </a:r>
              <a:r>
                <a:rPr lang="zh-CN" altLang="en-US" sz="2000" b="1">
                  <a:latin typeface="黑体" panose="02010609060101010101" pitchFamily="2" charset="-122"/>
                  <a:ea typeface="黑体" panose="02010609060101010101" pitchFamily="2" charset="-122"/>
                </a:rPr>
                <a:t>。</a:t>
              </a:r>
              <a:endParaRPr lang="zh-CN" altLang="en-US" sz="20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181" name="对象 7180"/>
            <p:cNvGraphicFramePr>
              <a:graphicFrameLocks noChangeAspect="1"/>
            </p:cNvGraphicFramePr>
            <p:nvPr/>
          </p:nvGraphicFramePr>
          <p:xfrm>
            <a:off x="12397" y="656"/>
            <a:ext cx="697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5" name="" r:id="rId7" imgW="205740" imgH="231775" progId="Equation.3">
                    <p:embed/>
                  </p:oleObj>
                </mc:Choice>
                <mc:Fallback>
                  <p:oleObj name="" r:id="rId7" imgW="205740" imgH="23177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397" y="656"/>
                          <a:ext cx="697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8879" y="1692"/>
            <a:ext cx="762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9" imgW="228600" imgH="190500" progId="Equation.3">
                    <p:embed/>
                  </p:oleObj>
                </mc:Choice>
                <mc:Fallback>
                  <p:oleObj name="" r:id="rId9" imgW="228600" imgH="1905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79" y="1692"/>
                          <a:ext cx="762" cy="5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248285" y="5008563"/>
          <a:ext cx="193382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name="" r:id="rId11" imgW="954405" imgH="394335" progId="Equation.3">
                  <p:embed/>
                </p:oleObj>
              </mc:Choice>
              <mc:Fallback>
                <p:oleObj name="" r:id="rId11" imgW="954405" imgH="3943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285" y="5008563"/>
                        <a:ext cx="1933820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13"/>
            </p:custDataLst>
          </p:nvPr>
        </p:nvGraphicFramePr>
        <p:xfrm>
          <a:off x="290195" y="1704975"/>
          <a:ext cx="11643360" cy="242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910"/>
                <a:gridCol w="911860"/>
                <a:gridCol w="1927225"/>
                <a:gridCol w="1608455"/>
                <a:gridCol w="1825625"/>
                <a:gridCol w="1579880"/>
                <a:gridCol w="1970401"/>
              </a:tblGrid>
              <a:tr h="5372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气相化学反应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凝聚相化学反应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多相化学反应</a:t>
                      </a: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670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严格的常数</a:t>
                      </a:r>
                      <a:endParaRPr lang="zh-CN" altLang="en-US" sz="2000" b="1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（仅决定于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4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f</a:t>
                      </a:r>
                      <a:endParaRPr lang="en-US" altLang="zh-CN" sz="24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a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（压力不太高）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f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（压力不太高）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</a:tr>
              <a:tr h="904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有条件的常数</a:t>
                      </a:r>
                      <a:endParaRPr lang="zh-CN" altLang="en-US" sz="2000" b="1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endParaRPr lang="en-US" altLang="zh-CN" sz="20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, 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p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,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组成有关，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理想气体时为常数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x</a:t>
                      </a:r>
                      <a:endParaRPr lang="en-US" altLang="zh-CN" sz="2000" i="1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组成有关，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理想混合物时为常数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）</a:t>
                      </a:r>
                      <a:endParaRPr lang="zh-CN" altLang="en-US" sz="1800" b="1" i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n>
                          <a:noFill/>
                        </a:ln>
                        <a:solidFill>
                          <a:schemeClr val="tx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i="1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K</a:t>
                      </a:r>
                      <a:r>
                        <a:rPr lang="en-US" altLang="zh-CN" sz="2000" i="1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endParaRPr lang="en-US" altLang="zh-CN" sz="2000" i="1" baseline="-25000">
                        <a:ln>
                          <a:noFill/>
                        </a:ln>
                        <a:solidFill>
                          <a:schemeClr val="tx2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  <a:p>
                      <a:pPr algn="l"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（与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T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 </a:t>
                      </a:r>
                      <a:r>
                        <a:rPr lang="en-US" altLang="zh-CN" sz="1800" b="1" i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p</a:t>
                      </a:r>
                      <a:r>
                        <a:rPr lang="en-US" altLang="zh-CN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, 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组成有关，气相为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1D41D5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理想气体时为常数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  <a:sym typeface="+mn-ea"/>
                        </a:rPr>
                        <a:t>）</a:t>
                      </a:r>
                      <a:endParaRPr lang="zh-CN" altLang="en-US" sz="18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45" name="文本框 6145"/>
          <p:cNvSpPr txBox="1"/>
          <p:nvPr/>
        </p:nvSpPr>
        <p:spPr>
          <a:xfrm>
            <a:off x="290195" y="4219575"/>
            <a:ext cx="649668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范特霍夫方程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—</a:t>
            </a: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温度对标准平衡常数的影响 </a:t>
            </a:r>
            <a:endParaRPr lang="zh-CN" altLang="en-US" sz="2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0" name="对象 8193"/>
          <p:cNvGraphicFramePr>
            <a:graphicFrameLocks noChangeAspect="1"/>
          </p:cNvGraphicFramePr>
          <p:nvPr/>
        </p:nvGraphicFramePr>
        <p:xfrm>
          <a:off x="2731453" y="4586335"/>
          <a:ext cx="2746549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" r:id="rId14" imgW="1361440" imgH="394335" progId="Equation.3">
                  <p:embed/>
                </p:oleObj>
              </mc:Choice>
              <mc:Fallback>
                <p:oleObj name="" r:id="rId14" imgW="1361440" imgH="3943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31453" y="4586335"/>
                        <a:ext cx="2746549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2523683" y="5385118"/>
          <a:ext cx="342148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" r:id="rId16" imgW="1790065" imgH="431800" progId="Equation.3">
                  <p:embed/>
                </p:oleObj>
              </mc:Choice>
              <mc:Fallback>
                <p:oleObj name="" r:id="rId16" imgW="17900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3683" y="5385118"/>
                        <a:ext cx="3421489" cy="82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8195"/>
          <p:cNvGraphicFramePr>
            <a:graphicFrameLocks noChangeAspect="1"/>
          </p:cNvGraphicFramePr>
          <p:nvPr/>
        </p:nvGraphicFramePr>
        <p:xfrm>
          <a:off x="2871686" y="6292632"/>
          <a:ext cx="33407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" r:id="rId18" imgW="1955800" imgH="254000" progId="Equation.3">
                  <p:embed/>
                </p:oleObj>
              </mc:Choice>
              <mc:Fallback>
                <p:oleObj name="" r:id="rId18" imgW="1955800" imgH="254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71686" y="6292632"/>
                        <a:ext cx="334073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6675" y="4220210"/>
            <a:ext cx="6608445" cy="24942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51380" y="6299200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条件：</a:t>
            </a:r>
            <a:endParaRPr lang="en-US" altLang="zh-CN" b="1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86880" y="4224020"/>
            <a:ext cx="5159375" cy="2494280"/>
          </a:xfrm>
          <a:prstGeom prst="roundRect">
            <a:avLst/>
          </a:prstGeom>
          <a:noFill/>
          <a:ln>
            <a:solidFill>
              <a:srgbClr val="1D41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6145"/>
          <p:cNvSpPr txBox="1"/>
          <p:nvPr/>
        </p:nvSpPr>
        <p:spPr>
          <a:xfrm>
            <a:off x="6864985" y="4264660"/>
            <a:ext cx="649668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的</a:t>
            </a:r>
            <a:r>
              <a:rPr lang="zh-CN" altLang="en-US" sz="2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选取对标准平衡常数的影响 </a:t>
            </a:r>
            <a:endParaRPr lang="zh-CN" altLang="en-US" sz="2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249160" y="4199890"/>
          <a:ext cx="44286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0" imgW="205740" imgH="231775" progId="Equation.3">
                  <p:embed/>
                </p:oleObj>
              </mc:Choice>
              <mc:Fallback>
                <p:oleObj name="" r:id="rId20" imgW="205740" imgH="23177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9160" y="4199890"/>
                        <a:ext cx="44286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7169"/>
          <p:cNvGraphicFramePr>
            <a:graphicFrameLocks noChangeAspect="1"/>
          </p:cNvGraphicFramePr>
          <p:nvPr/>
        </p:nvGraphicFramePr>
        <p:xfrm>
          <a:off x="10040144" y="584740"/>
          <a:ext cx="208435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" r:id="rId21" imgW="1117600" imgH="266700" progId="Equation.3">
                  <p:embed/>
                </p:oleObj>
              </mc:Choice>
              <mc:Fallback>
                <p:oleObj name="" r:id="rId21" imgW="1117600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040144" y="584740"/>
                        <a:ext cx="208435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96285" y="167640"/>
            <a:ext cx="7617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化学反应平衡的计算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需要使用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各种实用的平衡常数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2940685" y="16764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22" name="文本框 35841"/>
          <p:cNvSpPr txBox="1"/>
          <p:nvPr/>
        </p:nvSpPr>
        <p:spPr>
          <a:xfrm>
            <a:off x="670560" y="748348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计算理论转化率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35842"/>
          <p:cNvGraphicFramePr>
            <a:graphicFrameLocks noChangeAspect="1"/>
          </p:cNvGraphicFramePr>
          <p:nvPr/>
        </p:nvGraphicFramePr>
        <p:xfrm>
          <a:off x="1851025" y="1227455"/>
          <a:ext cx="18297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" r:id="rId1" imgW="944245" imgH="459105" progId="Equation.3">
                  <p:embed/>
                </p:oleObj>
              </mc:Choice>
              <mc:Fallback>
                <p:oleObj name="" r:id="rId1" imgW="944245" imgH="45910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1025" y="1227455"/>
                        <a:ext cx="18297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矩形 35844"/>
          <p:cNvSpPr/>
          <p:nvPr/>
        </p:nvSpPr>
        <p:spPr>
          <a:xfrm>
            <a:off x="302260" y="2054860"/>
            <a:ext cx="55733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其中        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强度性质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，为计算方便，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基准物质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的物质的量最好取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1mol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6" name="对象 35845"/>
          <p:cNvGraphicFramePr>
            <a:graphicFrameLocks noChangeAspect="1"/>
          </p:cNvGraphicFramePr>
          <p:nvPr/>
        </p:nvGraphicFramePr>
        <p:xfrm>
          <a:off x="998855" y="2074228"/>
          <a:ext cx="388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" r:id="rId3" imgW="167640" imgH="206375" progId="Equation.3">
                  <p:embed/>
                </p:oleObj>
              </mc:Choice>
              <mc:Fallback>
                <p:oleObj name="" r:id="rId3" imgW="167640" imgH="20637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855" y="2074228"/>
                        <a:ext cx="38893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4819"/>
          <p:cNvGraphicFramePr>
            <a:graphicFrameLocks noChangeAspect="1"/>
          </p:cNvGraphicFramePr>
          <p:nvPr/>
        </p:nvGraphicFramePr>
        <p:xfrm>
          <a:off x="531804" y="3039728"/>
          <a:ext cx="2615488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0" name="" r:id="rId5" imgW="1435100" imgH="584200" progId="Equation.3">
                  <p:embed/>
                </p:oleObj>
              </mc:Choice>
              <mc:Fallback>
                <p:oleObj name="" r:id="rId5" imgW="1435100" imgH="5842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804" y="3039728"/>
                        <a:ext cx="2615488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266"/>
          <p:cNvGraphicFramePr>
            <a:graphicFrameLocks noChangeAspect="1"/>
          </p:cNvGraphicFramePr>
          <p:nvPr/>
        </p:nvGraphicFramePr>
        <p:xfrm>
          <a:off x="426473" y="4403978"/>
          <a:ext cx="272025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5" name="" r:id="rId7" imgW="1333500" imgH="457200" progId="Equation.3">
                  <p:embed/>
                </p:oleObj>
              </mc:Choice>
              <mc:Fallback>
                <p:oleObj name="" r:id="rId7" imgW="1333500" imgH="457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473" y="4403978"/>
                        <a:ext cx="272025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5844"/>
          <p:cNvSpPr/>
          <p:nvPr/>
        </p:nvSpPr>
        <p:spPr>
          <a:xfrm>
            <a:off x="466725" y="5294630"/>
            <a:ext cx="510730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注：计算时先写出反应方程式，求出平衡时各物质的量和总量，代入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n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en-US" altLang="zh-CN" sz="2000" b="1" baseline="30000">
                <a:latin typeface="Times New Roman" panose="02020603050405020304" pitchFamily="2" charset="0"/>
                <a:ea typeface="黑体" panose="02010609060101010101" pitchFamily="2" charset="-122"/>
              </a:rPr>
              <a:t>eq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中，并且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平衡常数的量值均与方程式的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写法有关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1759" name="对象 34830"/>
          <p:cNvGraphicFramePr>
            <a:graphicFrameLocks noChangeAspect="1"/>
          </p:cNvGraphicFramePr>
          <p:nvPr/>
        </p:nvGraphicFramePr>
        <p:xfrm>
          <a:off x="3680308" y="3342194"/>
          <a:ext cx="2194996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3" name="" r:id="rId9" imgW="1130300" imgH="368300" progId="Equation.3">
                  <p:embed/>
                </p:oleObj>
              </mc:Choice>
              <mc:Fallback>
                <p:oleObj name="" r:id="rId9" imgW="1130300" imgH="3683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0308" y="3342194"/>
                        <a:ext cx="2194996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35844"/>
          <p:cNvSpPr/>
          <p:nvPr/>
        </p:nvSpPr>
        <p:spPr>
          <a:xfrm>
            <a:off x="3072130" y="3344545"/>
            <a:ext cx="11563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>
              <a:lnSpc>
                <a:spcPct val="135000"/>
              </a:lnSpc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07950" y="667385"/>
            <a:ext cx="5923280" cy="60674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35841"/>
          <p:cNvSpPr txBox="1"/>
          <p:nvPr/>
        </p:nvSpPr>
        <p:spPr>
          <a:xfrm>
            <a:off x="6579870" y="748665"/>
            <a:ext cx="5397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等温方程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化学反应的方向和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限度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9227"/>
          <p:cNvGraphicFramePr>
            <a:graphicFrameLocks noChangeAspect="1"/>
          </p:cNvGraphicFramePr>
          <p:nvPr/>
        </p:nvGraphicFramePr>
        <p:xfrm>
          <a:off x="7541102" y="1592580"/>
          <a:ext cx="30789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" r:id="rId11" imgW="1548765" imgH="241300" progId="Equation.3">
                  <p:embed/>
                </p:oleObj>
              </mc:Choice>
              <mc:Fallback>
                <p:oleObj name="" r:id="rId11" imgW="1548765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41102" y="1592580"/>
                        <a:ext cx="307894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9227"/>
          <p:cNvGraphicFramePr>
            <a:graphicFrameLocks noChangeAspect="1"/>
          </p:cNvGraphicFramePr>
          <p:nvPr/>
        </p:nvGraphicFramePr>
        <p:xfrm>
          <a:off x="7540582" y="2035863"/>
          <a:ext cx="307942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" r:id="rId13" imgW="1536700" imgH="241300" progId="Equation.3">
                  <p:embed/>
                </p:oleObj>
              </mc:Choice>
              <mc:Fallback>
                <p:oleObj name="" r:id="rId13" imgW="1536700" imgH="241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40582" y="2035863"/>
                        <a:ext cx="307942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10243"/>
          <p:cNvSpPr txBox="1"/>
          <p:nvPr/>
        </p:nvSpPr>
        <p:spPr>
          <a:xfrm>
            <a:off x="7936230" y="1207135"/>
            <a:ext cx="26841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B1BF3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气相化学反应</a:t>
            </a:r>
            <a:r>
              <a:rPr lang="zh-CN" altLang="en-US" sz="2000">
                <a:solidFill>
                  <a:srgbClr val="0B1BF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000">
              <a:solidFill>
                <a:srgbClr val="0B1BF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5" name="文本框 11265"/>
          <p:cNvSpPr txBox="1"/>
          <p:nvPr/>
        </p:nvSpPr>
        <p:spPr>
          <a:xfrm>
            <a:off x="6812280" y="2484120"/>
            <a:ext cx="49009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有纯液体或纯固体参加的多相化学反应</a:t>
            </a:r>
            <a:r>
              <a:rPr lang="zh-CN" altLang="en-US" sz="2000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endParaRPr lang="zh-CN" altLang="en-US" sz="2000" noProof="1">
              <a:solidFill>
                <a:srgbClr val="0B1BF3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0246" name="对象 11269"/>
          <p:cNvGraphicFramePr>
            <a:graphicFrameLocks noChangeAspect="1"/>
          </p:cNvGraphicFramePr>
          <p:nvPr/>
        </p:nvGraphicFramePr>
        <p:xfrm>
          <a:off x="7663657" y="2849722"/>
          <a:ext cx="27580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" r:id="rId15" imgW="1548765" imgH="241300" progId="Equation.3">
                  <p:embed/>
                </p:oleObj>
              </mc:Choice>
              <mc:Fallback>
                <p:oleObj name="" r:id="rId15" imgW="1548765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63657" y="2849722"/>
                        <a:ext cx="27580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1269"/>
          <p:cNvGraphicFramePr>
            <a:graphicFrameLocks noChangeAspect="1"/>
          </p:cNvGraphicFramePr>
          <p:nvPr/>
        </p:nvGraphicFramePr>
        <p:xfrm>
          <a:off x="7680484" y="3346927"/>
          <a:ext cx="27368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" r:id="rId17" imgW="1536700" imgH="241300" progId="Equation.3">
                  <p:embed/>
                </p:oleObj>
              </mc:Choice>
              <mc:Fallback>
                <p:oleObj name="" r:id="rId17" imgW="15367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80484" y="3346927"/>
                        <a:ext cx="273680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" name="文本框 12289"/>
          <p:cNvSpPr txBox="1"/>
          <p:nvPr/>
        </p:nvSpPr>
        <p:spPr>
          <a:xfrm>
            <a:off x="7216140" y="3815715"/>
            <a:ext cx="4497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0B1BF3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液态或固态混合物中的化学反应</a:t>
            </a:r>
            <a:endParaRPr lang="zh-CN" altLang="en-US" sz="2000" b="1" noProof="1">
              <a:solidFill>
                <a:srgbClr val="0B1BF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271" name="对象 12293"/>
          <p:cNvGraphicFramePr>
            <a:graphicFrameLocks noChangeAspect="1"/>
          </p:cNvGraphicFramePr>
          <p:nvPr/>
        </p:nvGraphicFramePr>
        <p:xfrm>
          <a:off x="7566025" y="4246245"/>
          <a:ext cx="2925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" r:id="rId19" imgW="1297940" imgH="203835" progId="Equation.3">
                  <p:embed/>
                </p:oleObj>
              </mc:Choice>
              <mc:Fallback>
                <p:oleObj name="" r:id="rId19" imgW="1297940" imgH="20383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66025" y="4246245"/>
                        <a:ext cx="2925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2293"/>
          <p:cNvGraphicFramePr>
            <a:graphicFrameLocks noChangeAspect="1"/>
          </p:cNvGraphicFramePr>
          <p:nvPr/>
        </p:nvGraphicFramePr>
        <p:xfrm>
          <a:off x="7612539" y="4743450"/>
          <a:ext cx="2925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" r:id="rId21" imgW="1447800" imgH="228600" progId="Equation.3">
                  <p:embed/>
                </p:oleObj>
              </mc:Choice>
              <mc:Fallback>
                <p:oleObj name="" r:id="rId21" imgW="14478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612539" y="4743450"/>
                        <a:ext cx="2925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3317"/>
          <p:cNvGraphicFramePr>
            <a:graphicFrameLocks noChangeAspect="1"/>
          </p:cNvGraphicFramePr>
          <p:nvPr/>
        </p:nvGraphicFramePr>
        <p:xfrm>
          <a:off x="6905625" y="5234940"/>
          <a:ext cx="457308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23" imgW="3630295" imgH="859790" progId="Word.Document.8">
                  <p:embed/>
                </p:oleObj>
              </mc:Choice>
              <mc:Fallback>
                <p:oleObj name="" r:id="rId23" imgW="3630295" imgH="85979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05625" y="5234940"/>
                        <a:ext cx="457308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圆角矩形 15"/>
          <p:cNvSpPr/>
          <p:nvPr/>
        </p:nvSpPr>
        <p:spPr>
          <a:xfrm>
            <a:off x="6122670" y="681990"/>
            <a:ext cx="5923280" cy="60674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2289"/>
          <p:cNvSpPr txBox="1"/>
          <p:nvPr/>
        </p:nvSpPr>
        <p:spPr>
          <a:xfrm>
            <a:off x="7051040" y="6289040"/>
            <a:ext cx="47066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注：</a:t>
            </a:r>
            <a:r>
              <a:rPr lang="en-US" altLang="zh-CN" sz="20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J 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为指定状态下，</a:t>
            </a:r>
            <a:r>
              <a:rPr lang="en-US" altLang="zh-CN" sz="20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 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为平衡常数。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96285" y="284480"/>
            <a:ext cx="7617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化学反应平衡的计算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需要使用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各种实用的平衡常数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五角星 13"/>
          <p:cNvSpPr/>
          <p:nvPr/>
        </p:nvSpPr>
        <p:spPr>
          <a:xfrm>
            <a:off x="2926080" y="313690"/>
            <a:ext cx="396000" cy="360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923280" y="978535"/>
            <a:ext cx="6172835" cy="57734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22" name="文本框 35841"/>
          <p:cNvSpPr txBox="1"/>
          <p:nvPr/>
        </p:nvSpPr>
        <p:spPr>
          <a:xfrm>
            <a:off x="670560" y="1098868"/>
            <a:ext cx="3429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标准平衡常数的求取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171" name="对象 8194"/>
          <p:cNvGraphicFramePr>
            <a:graphicFrameLocks noChangeAspect="1"/>
          </p:cNvGraphicFramePr>
          <p:nvPr/>
        </p:nvGraphicFramePr>
        <p:xfrm>
          <a:off x="1284798" y="3634423"/>
          <a:ext cx="357024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" r:id="rId1" imgW="1790065" imgH="431800" progId="Equation.3">
                  <p:embed/>
                </p:oleObj>
              </mc:Choice>
              <mc:Fallback>
                <p:oleObj name="" r:id="rId1" imgW="1790065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4798" y="3634423"/>
                        <a:ext cx="3570249" cy="86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199"/>
          <p:cNvGraphicFramePr>
            <a:graphicFrameLocks noChangeAspect="1"/>
          </p:cNvGraphicFramePr>
          <p:nvPr/>
        </p:nvGraphicFramePr>
        <p:xfrm>
          <a:off x="1991837" y="2786063"/>
          <a:ext cx="1894768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" r:id="rId3" imgW="1041400" imgH="419100" progId="Equation.3">
                  <p:embed/>
                </p:oleObj>
              </mc:Choice>
              <mc:Fallback>
                <p:oleObj name="" r:id="rId3" imgW="10414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1837" y="2786063"/>
                        <a:ext cx="1894768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7172"/>
          <p:cNvGraphicFramePr>
            <a:graphicFrameLocks noChangeAspect="1"/>
          </p:cNvGraphicFramePr>
          <p:nvPr/>
        </p:nvGraphicFramePr>
        <p:xfrm>
          <a:off x="2923299" y="1609309"/>
          <a:ext cx="264787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" r:id="rId5" imgW="1435100" imgH="228600" progId="Equation.3">
                  <p:embed/>
                </p:oleObj>
              </mc:Choice>
              <mc:Fallback>
                <p:oleObj name="" r:id="rId5" imgW="1435100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3299" y="1609309"/>
                        <a:ext cx="2647871" cy="43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85750" y="1635125"/>
            <a:ext cx="3182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由热性质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理论计算：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50" y="2295525"/>
            <a:ext cx="5622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由范特霍夫方程计算不同温度下的平衡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</a:rPr>
              <a:t>常数：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625" y="4591050"/>
            <a:ext cx="5455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pitchFamily="2" charset="0"/>
                <a:ea typeface="微软雅黑" panose="020B0503020204020204" charset="-122"/>
                <a:cs typeface="Times New Roman" panose="02020603050405020304" pitchFamily="2" charset="0"/>
              </a:rPr>
              <a:t>③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通过实验测定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x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等实用平衡常数，利用其与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的关系式获得：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如理想气体反应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64310" y="4890770"/>
          <a:ext cx="461042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28600" imgH="190500" progId="Equation.3">
                  <p:embed/>
                </p:oleObj>
              </mc:Choice>
              <mc:Fallback>
                <p:oleObj name="" r:id="rId7" imgW="228600" imgH="190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4310" y="4890770"/>
                        <a:ext cx="461042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7175"/>
          <p:cNvGraphicFramePr>
            <a:graphicFrameLocks noChangeAspect="1"/>
          </p:cNvGraphicFramePr>
          <p:nvPr/>
        </p:nvGraphicFramePr>
        <p:xfrm>
          <a:off x="1853237" y="5288354"/>
          <a:ext cx="254187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" r:id="rId9" imgW="1282700" imgH="304800" progId="Equation.3">
                  <p:embed/>
                </p:oleObj>
              </mc:Choice>
              <mc:Fallback>
                <p:oleObj name="" r:id="rId9" imgW="1282700" imgH="304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3237" y="5288354"/>
                        <a:ext cx="2541876" cy="6120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圆角矩形 9"/>
          <p:cNvSpPr/>
          <p:nvPr/>
        </p:nvSpPr>
        <p:spPr>
          <a:xfrm>
            <a:off x="234950" y="978535"/>
            <a:ext cx="5521960" cy="52927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35841"/>
          <p:cNvSpPr txBox="1"/>
          <p:nvPr/>
        </p:nvSpPr>
        <p:spPr>
          <a:xfrm>
            <a:off x="6288405" y="1057275"/>
            <a:ext cx="5116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多相反应中的平衡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常数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51" name="文本框 30721"/>
          <p:cNvSpPr txBox="1"/>
          <p:nvPr/>
        </p:nvSpPr>
        <p:spPr>
          <a:xfrm>
            <a:off x="6041390" y="1523365"/>
            <a:ext cx="6052820" cy="70675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注：多相反应的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f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中仅包括气相组分的逸度和分压，不考虑纯液体和纯固体组分。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J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f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J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也一样。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6" name="文本框 30721"/>
          <p:cNvSpPr txBox="1"/>
          <p:nvPr/>
        </p:nvSpPr>
        <p:spPr>
          <a:xfrm>
            <a:off x="5923280" y="4910455"/>
            <a:ext cx="6170930" cy="163004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ctr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纯固体物质的分解压力与分解温度（气相为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id.g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 fontAlgn="auto">
              <a:spcBef>
                <a:spcPts val="0"/>
              </a:spcBef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B1BF3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分解压力：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恒温下达分解平衡时气相压力。</a:t>
            </a:r>
            <a:endParaRPr lang="zh-CN" altLang="en-US" sz="2000" b="1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342900" indent="-342900" algn="just" fontAlgn="auto">
              <a:spcBef>
                <a:spcPts val="0"/>
              </a:spcBef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分解温度：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纯固体物质分解时，分解压力为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101.325 kPa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时的温度。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（与正常沸点类似）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algn="ctr" fontAlgn="auto">
              <a:spcBef>
                <a:spcPts val="0"/>
              </a:spcBef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当气相为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id.g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时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为严格的常数，仅与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有关。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25604" name="对象 27649"/>
          <p:cNvGraphicFramePr>
            <a:graphicFrameLocks noChangeAspect="1"/>
          </p:cNvGraphicFramePr>
          <p:nvPr/>
        </p:nvGraphicFramePr>
        <p:xfrm>
          <a:off x="6760369" y="2323307"/>
          <a:ext cx="427282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3" name="" r:id="rId11" imgW="2260600" imgH="457200" progId="Equation.3">
                  <p:embed/>
                </p:oleObj>
              </mc:Choice>
              <mc:Fallback>
                <p:oleObj name="" r:id="rId11" imgW="2260600" imgH="457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0369" y="2323307"/>
                        <a:ext cx="427282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7484745" y="2921000"/>
            <a:ext cx="684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6631" name="对象 28674"/>
          <p:cNvGraphicFramePr>
            <a:graphicFrameLocks noChangeAspect="1"/>
          </p:cNvGraphicFramePr>
          <p:nvPr/>
        </p:nvGraphicFramePr>
        <p:xfrm>
          <a:off x="6857842" y="3252946"/>
          <a:ext cx="4555056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" r:id="rId13" imgW="2413000" imgH="457200" progId="Equation.3">
                  <p:embed/>
                </p:oleObj>
              </mc:Choice>
              <mc:Fallback>
                <p:oleObj name="" r:id="rId13" imgW="2413000" imgH="457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7842" y="3252946"/>
                        <a:ext cx="4555056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7470140" y="3856355"/>
            <a:ext cx="684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246" name="对象 11269"/>
          <p:cNvGraphicFramePr>
            <a:graphicFrameLocks noChangeAspect="1"/>
          </p:cNvGraphicFramePr>
          <p:nvPr/>
        </p:nvGraphicFramePr>
        <p:xfrm>
          <a:off x="6057107" y="4254342"/>
          <a:ext cx="27580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" r:id="rId15" imgW="1548765" imgH="241300" progId="Equation.3">
                  <p:embed/>
                </p:oleObj>
              </mc:Choice>
              <mc:Fallback>
                <p:oleObj name="" r:id="rId15" imgW="1548765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7107" y="4254342"/>
                        <a:ext cx="27580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11269"/>
          <p:cNvGraphicFramePr>
            <a:graphicFrameLocks noChangeAspect="1"/>
          </p:cNvGraphicFramePr>
          <p:nvPr/>
        </p:nvGraphicFramePr>
        <p:xfrm>
          <a:off x="9115584" y="4249262"/>
          <a:ext cx="273680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" r:id="rId17" imgW="1536700" imgH="241300" progId="Equation.3">
                  <p:embed/>
                </p:oleObj>
              </mc:Choice>
              <mc:Fallback>
                <p:oleObj name="" r:id="rId17" imgW="1536700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15584" y="4249262"/>
                        <a:ext cx="273680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3" name="对象 30723"/>
          <p:cNvGraphicFramePr>
            <a:graphicFrameLocks noChangeAspect="1"/>
          </p:cNvGraphicFramePr>
          <p:nvPr/>
        </p:nvGraphicFramePr>
        <p:xfrm>
          <a:off x="553403" y="585788"/>
          <a:ext cx="315512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7" name="" r:id="rId1" imgW="1700530" imgH="203200" progId="Equation.3">
                  <p:embed/>
                </p:oleObj>
              </mc:Choice>
              <mc:Fallback>
                <p:oleObj name="" r:id="rId1" imgW="1700530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3403" y="585788"/>
                        <a:ext cx="3155124" cy="39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30724"/>
          <p:cNvGraphicFramePr>
            <a:graphicFrameLocks noChangeAspect="1"/>
          </p:cNvGraphicFramePr>
          <p:nvPr/>
        </p:nvGraphicFramePr>
        <p:xfrm>
          <a:off x="4036378" y="533400"/>
          <a:ext cx="13078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8" name="" r:id="rId3" imgW="650240" imgH="255270" progId="Equation.3">
                  <p:embed/>
                </p:oleObj>
              </mc:Choice>
              <mc:Fallback>
                <p:oleObj name="" r:id="rId3" imgW="650240" imgH="25527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378" y="533400"/>
                        <a:ext cx="13078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30725"/>
          <p:cNvGraphicFramePr>
            <a:graphicFrameLocks noChangeAspect="1"/>
          </p:cNvGraphicFramePr>
          <p:nvPr/>
        </p:nvGraphicFramePr>
        <p:xfrm>
          <a:off x="560070" y="1310640"/>
          <a:ext cx="318406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9" name="" r:id="rId5" imgW="1662430" imgH="203200" progId="Equation.3">
                  <p:embed/>
                </p:oleObj>
              </mc:Choice>
              <mc:Fallback>
                <p:oleObj name="" r:id="rId5" imgW="1662430" imgH="203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070" y="1310640"/>
                        <a:ext cx="3184067" cy="396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30726"/>
          <p:cNvGraphicFramePr>
            <a:graphicFrameLocks noChangeAspect="1"/>
          </p:cNvGraphicFramePr>
          <p:nvPr/>
        </p:nvGraphicFramePr>
        <p:xfrm>
          <a:off x="3925253" y="1221740"/>
          <a:ext cx="201473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" r:id="rId7" imgW="917575" imgH="267335" progId="Equation.3">
                  <p:embed/>
                </p:oleObj>
              </mc:Choice>
              <mc:Fallback>
                <p:oleObj name="" r:id="rId7" imgW="917575" imgH="26733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5253" y="1221740"/>
                        <a:ext cx="201473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30721"/>
          <p:cNvSpPr txBox="1"/>
          <p:nvPr/>
        </p:nvSpPr>
        <p:spPr>
          <a:xfrm>
            <a:off x="264160" y="2914015"/>
            <a:ext cx="10111740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注：例中气相为理想气体，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为常数，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所以温度一定，分解压力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一定。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61" name="文本框 30735"/>
          <p:cNvSpPr txBox="1"/>
          <p:nvPr/>
        </p:nvSpPr>
        <p:spPr>
          <a:xfrm>
            <a:off x="5977573" y="583565"/>
            <a:ext cx="2303462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分解压力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为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7662" name="文本框 30736"/>
          <p:cNvSpPr txBox="1"/>
          <p:nvPr/>
        </p:nvSpPr>
        <p:spPr>
          <a:xfrm>
            <a:off x="6121400" y="1310640"/>
            <a:ext cx="23034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分解压力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为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30724"/>
          <p:cNvGraphicFramePr>
            <a:graphicFrameLocks noChangeAspect="1"/>
          </p:cNvGraphicFramePr>
          <p:nvPr/>
        </p:nvGraphicFramePr>
        <p:xfrm>
          <a:off x="7393969" y="531328"/>
          <a:ext cx="66786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3" name="" r:id="rId9" imgW="330200" imgH="254000" progId="Equation.3">
                  <p:embed/>
                </p:oleObj>
              </mc:Choice>
              <mc:Fallback>
                <p:oleObj name="" r:id="rId9" imgW="330200" imgH="254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3969" y="531328"/>
                        <a:ext cx="66786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0726"/>
          <p:cNvGraphicFramePr>
            <a:graphicFrameLocks noChangeAspect="1"/>
          </p:cNvGraphicFramePr>
          <p:nvPr/>
        </p:nvGraphicFramePr>
        <p:xfrm>
          <a:off x="7552691" y="1265555"/>
          <a:ext cx="151480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" r:id="rId11" imgW="749300" imgH="254000" progId="Equation.3">
                  <p:embed/>
                </p:oleObj>
              </mc:Choice>
              <mc:Fallback>
                <p:oleObj name="" r:id="rId11" imgW="749300" imgH="254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2691" y="1265555"/>
                        <a:ext cx="151480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30721"/>
          <p:cNvSpPr txBox="1"/>
          <p:nvPr/>
        </p:nvSpPr>
        <p:spPr>
          <a:xfrm>
            <a:off x="771525" y="3485515"/>
            <a:ext cx="11153140" cy="860425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just" fontAlgn="auto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若从纯固体物质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开始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分解，测得一定温度下平衡时的气相总压为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总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，可以计算</a:t>
            </a:r>
            <a:r>
              <a:rPr lang="en-US" altLang="zh-CN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。当平衡气相总压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总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Pa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时，此时的温度，即为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分解温度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30726"/>
          <p:cNvGraphicFramePr>
            <a:graphicFrameLocks noChangeAspect="1"/>
          </p:cNvGraphicFramePr>
          <p:nvPr/>
        </p:nvGraphicFramePr>
        <p:xfrm>
          <a:off x="4305300" y="1797685"/>
          <a:ext cx="282448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548765" imgH="495300" progId="Equation.3">
                  <p:embed/>
                </p:oleObj>
              </mc:Choice>
              <mc:Fallback>
                <p:oleObj name="" r:id="rId13" imgW="1548765" imgH="4953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05300" y="1797685"/>
                        <a:ext cx="2824480" cy="88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30721"/>
          <p:cNvSpPr txBox="1"/>
          <p:nvPr/>
        </p:nvSpPr>
        <p:spPr>
          <a:xfrm>
            <a:off x="771525" y="4553585"/>
            <a:ext cx="10111740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反之，若知道反应处于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分解温度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，则平衡总压就为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101325Pa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，可求得</a:t>
            </a:r>
            <a:r>
              <a:rPr lang="en-US" altLang="zh-CN" sz="2000" b="1" i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000" b="1" i="1" baseline="-25000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zh-CN" altLang="en-US" sz="2000" b="1">
                <a:solidFill>
                  <a:srgbClr val="0B1BF3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0B1BF3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0" name="对象 30726"/>
          <p:cNvGraphicFramePr>
            <a:graphicFrameLocks noChangeAspect="1"/>
          </p:cNvGraphicFramePr>
          <p:nvPr/>
        </p:nvGraphicFramePr>
        <p:xfrm>
          <a:off x="771525" y="5183505"/>
          <a:ext cx="5628640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3086100" imgH="545465" progId="Equation.3">
                  <p:embed/>
                </p:oleObj>
              </mc:Choice>
              <mc:Fallback>
                <p:oleObj name="" r:id="rId15" imgW="3086100" imgH="54546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525" y="5183505"/>
                        <a:ext cx="5628640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8199"/>
          <p:cNvGraphicFramePr>
            <a:graphicFrameLocks noChangeAspect="1"/>
          </p:cNvGraphicFramePr>
          <p:nvPr/>
        </p:nvGraphicFramePr>
        <p:xfrm>
          <a:off x="7318852" y="5327333"/>
          <a:ext cx="1849655" cy="73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" r:id="rId17" imgW="1041400" imgH="419100" progId="Equation.3">
                  <p:embed/>
                </p:oleObj>
              </mc:Choice>
              <mc:Fallback>
                <p:oleObj name="" r:id="rId17" imgW="10414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18852" y="5327333"/>
                        <a:ext cx="1849655" cy="73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30721"/>
          <p:cNvSpPr txBox="1"/>
          <p:nvPr/>
        </p:nvSpPr>
        <p:spPr>
          <a:xfrm>
            <a:off x="6530975" y="5506085"/>
            <a:ext cx="5508625" cy="39878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pPr algn="just" fontAlgn="auto">
              <a:spcBef>
                <a:spcPts val="0"/>
              </a:spcBef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   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还可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求得分解温度</a:t>
            </a:r>
            <a:r>
              <a:rPr lang="en-US" altLang="zh-CN" sz="20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3" name="下弧形箭头 12"/>
          <p:cNvSpPr/>
          <p:nvPr/>
        </p:nvSpPr>
        <p:spPr>
          <a:xfrm>
            <a:off x="5615305" y="6107430"/>
            <a:ext cx="2066925" cy="4025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下弧形箭头 13"/>
          <p:cNvSpPr/>
          <p:nvPr/>
        </p:nvSpPr>
        <p:spPr>
          <a:xfrm flipH="1">
            <a:off x="4668520" y="2583180"/>
            <a:ext cx="2066925" cy="33147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下弧形箭头 15"/>
          <p:cNvSpPr/>
          <p:nvPr/>
        </p:nvSpPr>
        <p:spPr>
          <a:xfrm>
            <a:off x="8759190" y="6017260"/>
            <a:ext cx="2808000" cy="468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TABLE_BEAUTIFY" val="smartTable{cc5a3654-9f64-4bfd-982b-e935d316bae9}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NDZlMGU2MTkyNjcwYTdmZGFlZWI2MzVmZTRlZjJlN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宽屏</PresentationFormat>
  <Paragraphs>111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5</vt:i4>
      </vt:variant>
    </vt:vector>
  </HeadingPairs>
  <TitlesOfParts>
    <vt:vector size="74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第五章公式总结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yanglei</cp:lastModifiedBy>
  <cp:revision>162</cp:revision>
  <dcterms:created xsi:type="dcterms:W3CDTF">2019-06-19T02:08:00Z</dcterms:created>
  <dcterms:modified xsi:type="dcterms:W3CDTF">2022-06-04T03:54:50Z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6DF7445AD6F54B6F81AC97C790B2B80C</vt:lpwstr>
  </property>
</Properties>
</file>