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2576513"/>
            <a:ext cx="4595813" cy="42656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75175" y="0"/>
            <a:ext cx="4557713" cy="2590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72000" y="2582863"/>
            <a:ext cx="4557713" cy="4260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31775" y="2768600"/>
            <a:ext cx="8534400" cy="1828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103" name="Rectangle 7"/>
          <p:cNvSpPr>
            <a:spLocks noChangeArrowheads="1"/>
          </p:cNvSpPr>
          <p:nvPr/>
        </p:nvSpPr>
        <p:spPr bwMode="auto">
          <a:xfrm>
            <a:off x="292100" y="731838"/>
            <a:ext cx="8566150" cy="3794125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96875" y="825500"/>
            <a:ext cx="8356600" cy="3606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66725" y="909638"/>
            <a:ext cx="8212138" cy="3433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05275" y="0"/>
            <a:ext cx="892175" cy="915988"/>
            <a:chOff x="0" y="0"/>
            <a:chExt cx="562" cy="577"/>
          </a:xfrm>
        </p:grpSpPr>
        <p:sp>
          <p:nvSpPr>
            <p:cNvPr id="4107" name="未知"/>
            <p:cNvSpPr>
              <a:spLocks/>
            </p:cNvSpPr>
            <p:nvPr/>
          </p:nvSpPr>
          <p:spPr bwMode="auto">
            <a:xfrm>
              <a:off x="96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未知"/>
            <p:cNvSpPr>
              <a:spLocks/>
            </p:cNvSpPr>
            <p:nvPr/>
          </p:nvSpPr>
          <p:spPr bwMode="auto">
            <a:xfrm>
              <a:off x="0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未知"/>
            <p:cNvSpPr>
              <a:spLocks/>
            </p:cNvSpPr>
            <p:nvPr/>
          </p:nvSpPr>
          <p:spPr bwMode="auto">
            <a:xfrm>
              <a:off x="282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未知"/>
            <p:cNvSpPr>
              <a:spLocks/>
            </p:cNvSpPr>
            <p:nvPr/>
          </p:nvSpPr>
          <p:spPr bwMode="auto">
            <a:xfrm>
              <a:off x="186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未知"/>
            <p:cNvSpPr>
              <a:spLocks/>
            </p:cNvSpPr>
            <p:nvPr/>
          </p:nvSpPr>
          <p:spPr bwMode="auto">
            <a:xfrm>
              <a:off x="467" y="0"/>
              <a:ext cx="95" cy="57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4" y="458"/>
                </a:cxn>
                <a:cxn ang="0">
                  <a:pos x="0" y="576"/>
                </a:cxn>
                <a:cxn ang="0">
                  <a:pos x="0" y="0"/>
                </a:cxn>
                <a:cxn ang="0">
                  <a:pos x="90" y="0"/>
                </a:cxn>
              </a:cxnLst>
              <a:rect l="0" t="0" r="r" b="b"/>
              <a:pathLst>
                <a:path w="95" h="577">
                  <a:moveTo>
                    <a:pt x="90" y="0"/>
                  </a:moveTo>
                  <a:lnTo>
                    <a:pt x="94" y="458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90" y="0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未知"/>
            <p:cNvSpPr>
              <a:spLocks/>
            </p:cNvSpPr>
            <p:nvPr/>
          </p:nvSpPr>
          <p:spPr bwMode="auto">
            <a:xfrm>
              <a:off x="371" y="0"/>
              <a:ext cx="97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58"/>
                </a:cxn>
                <a:cxn ang="0">
                  <a:pos x="96" y="57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97" h="577">
                  <a:moveTo>
                    <a:pt x="0" y="0"/>
                  </a:moveTo>
                  <a:lnTo>
                    <a:pt x="1" y="458"/>
                  </a:lnTo>
                  <a:lnTo>
                    <a:pt x="96" y="57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0" y="2074863"/>
            <a:ext cx="496888" cy="1058862"/>
            <a:chOff x="0" y="0"/>
            <a:chExt cx="313" cy="667"/>
          </a:xfrm>
        </p:grpSpPr>
        <p:sp>
          <p:nvSpPr>
            <p:cNvPr id="4114" name="未知"/>
            <p:cNvSpPr>
              <a:spLocks/>
            </p:cNvSpPr>
            <p:nvPr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未知"/>
            <p:cNvSpPr>
              <a:spLocks/>
            </p:cNvSpPr>
            <p:nvPr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未知"/>
            <p:cNvSpPr>
              <a:spLocks/>
            </p:cNvSpPr>
            <p:nvPr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未知"/>
            <p:cNvSpPr>
              <a:spLocks/>
            </p:cNvSpPr>
            <p:nvPr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未知"/>
            <p:cNvSpPr>
              <a:spLocks/>
            </p:cNvSpPr>
            <p:nvPr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未知"/>
            <p:cNvSpPr>
              <a:spLocks/>
            </p:cNvSpPr>
            <p:nvPr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8639175" y="2074863"/>
            <a:ext cx="504825" cy="1011237"/>
            <a:chOff x="0" y="0"/>
            <a:chExt cx="318" cy="637"/>
          </a:xfrm>
        </p:grpSpPr>
        <p:sp>
          <p:nvSpPr>
            <p:cNvPr id="4121" name="未知"/>
            <p:cNvSpPr>
              <a:spLocks/>
            </p:cNvSpPr>
            <p:nvPr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未知"/>
            <p:cNvSpPr>
              <a:spLocks/>
            </p:cNvSpPr>
            <p:nvPr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未知"/>
            <p:cNvSpPr>
              <a:spLocks/>
            </p:cNvSpPr>
            <p:nvPr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未知"/>
            <p:cNvSpPr>
              <a:spLocks/>
            </p:cNvSpPr>
            <p:nvPr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未知"/>
            <p:cNvSpPr>
              <a:spLocks/>
            </p:cNvSpPr>
            <p:nvPr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未知"/>
            <p:cNvSpPr>
              <a:spLocks/>
            </p:cNvSpPr>
            <p:nvPr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7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 lIns="92075" tIns="46038" rIns="92075" bIns="46038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550025"/>
            <a:ext cx="527050" cy="307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</a:defRPr>
            </a:lvl1pPr>
          </a:lstStyle>
          <a:p>
            <a:fld id="{15359FBC-B4BB-41A8-B48E-F3AD70EA5069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185738"/>
            <a:ext cx="2092325" cy="5940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738"/>
            <a:ext cx="6129338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25" y="185738"/>
            <a:ext cx="7894638" cy="3603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4557713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432175"/>
            <a:ext cx="4556125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60888" y="0"/>
            <a:ext cx="4600575" cy="34321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32313" y="3432175"/>
            <a:ext cx="4629150" cy="3419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078" name="Rectangle 6"/>
          <p:cNvSpPr>
            <a:spLocks noChangeArrowheads="1"/>
          </p:cNvSpPr>
          <p:nvPr/>
        </p:nvSpPr>
        <p:spPr bwMode="auto">
          <a:xfrm>
            <a:off x="38100" y="42863"/>
            <a:ext cx="9086850" cy="6618287"/>
          </a:xfrm>
          <a:prstGeom prst="rect">
            <a:avLst/>
          </a:prstGeom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57150"/>
            <a:ext cx="9040813" cy="657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2913063"/>
            <a:ext cx="71438" cy="1058862"/>
            <a:chOff x="0" y="0"/>
            <a:chExt cx="313" cy="667"/>
          </a:xfrm>
        </p:grpSpPr>
        <p:sp>
          <p:nvSpPr>
            <p:cNvPr id="3081" name="未知"/>
            <p:cNvSpPr>
              <a:spLocks/>
            </p:cNvSpPr>
            <p:nvPr userDrawn="1"/>
          </p:nvSpPr>
          <p:spPr bwMode="auto">
            <a:xfrm>
              <a:off x="0" y="555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未知"/>
            <p:cNvSpPr>
              <a:spLocks/>
            </p:cNvSpPr>
            <p:nvPr userDrawn="1"/>
          </p:nvSpPr>
          <p:spPr bwMode="auto">
            <a:xfrm>
              <a:off x="0" y="444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未知"/>
            <p:cNvSpPr>
              <a:spLocks/>
            </p:cNvSpPr>
            <p:nvPr userDrawn="1"/>
          </p:nvSpPr>
          <p:spPr bwMode="auto">
            <a:xfrm>
              <a:off x="0" y="333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未知"/>
            <p:cNvSpPr>
              <a:spLocks/>
            </p:cNvSpPr>
            <p:nvPr userDrawn="1"/>
          </p:nvSpPr>
          <p:spPr bwMode="auto">
            <a:xfrm>
              <a:off x="0" y="222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未知"/>
            <p:cNvSpPr>
              <a:spLocks/>
            </p:cNvSpPr>
            <p:nvPr userDrawn="1"/>
          </p:nvSpPr>
          <p:spPr bwMode="auto">
            <a:xfrm>
              <a:off x="0" y="111"/>
              <a:ext cx="313" cy="11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202" y="111"/>
                </a:cxn>
                <a:cxn ang="0">
                  <a:pos x="312" y="0"/>
                </a:cxn>
                <a:cxn ang="0">
                  <a:pos x="0" y="0"/>
                </a:cxn>
                <a:cxn ang="0">
                  <a:pos x="0" y="111"/>
                </a:cxn>
              </a:cxnLst>
              <a:rect l="0" t="0" r="r" b="b"/>
              <a:pathLst>
                <a:path w="313" h="112">
                  <a:moveTo>
                    <a:pt x="0" y="111"/>
                  </a:moveTo>
                  <a:lnTo>
                    <a:pt x="202" y="111"/>
                  </a:lnTo>
                  <a:lnTo>
                    <a:pt x="312" y="0"/>
                  </a:lnTo>
                  <a:lnTo>
                    <a:pt x="0" y="0"/>
                  </a:lnTo>
                  <a:lnTo>
                    <a:pt x="0" y="111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未知"/>
            <p:cNvSpPr>
              <a:spLocks/>
            </p:cNvSpPr>
            <p:nvPr userDrawn="1"/>
          </p:nvSpPr>
          <p:spPr bwMode="auto">
            <a:xfrm>
              <a:off x="0" y="0"/>
              <a:ext cx="313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312" y="111"/>
                </a:cxn>
                <a:cxn ang="0">
                  <a:pos x="0" y="111"/>
                </a:cxn>
                <a:cxn ang="0">
                  <a:pos x="0" y="0"/>
                </a:cxn>
              </a:cxnLst>
              <a:rect l="0" t="0" r="r" b="b"/>
              <a:pathLst>
                <a:path w="313" h="112">
                  <a:moveTo>
                    <a:pt x="0" y="0"/>
                  </a:moveTo>
                  <a:lnTo>
                    <a:pt x="202" y="0"/>
                  </a:lnTo>
                  <a:lnTo>
                    <a:pt x="312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080500" y="2927350"/>
            <a:ext cx="71438" cy="1011238"/>
            <a:chOff x="0" y="0"/>
            <a:chExt cx="318" cy="637"/>
          </a:xfrm>
        </p:grpSpPr>
        <p:sp>
          <p:nvSpPr>
            <p:cNvPr id="3088" name="未知"/>
            <p:cNvSpPr>
              <a:spLocks/>
            </p:cNvSpPr>
            <p:nvPr userDrawn="1"/>
          </p:nvSpPr>
          <p:spPr bwMode="auto">
            <a:xfrm>
              <a:off x="0" y="530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/>
            </p:cNvSpPr>
            <p:nvPr userDrawn="1"/>
          </p:nvSpPr>
          <p:spPr bwMode="auto">
            <a:xfrm>
              <a:off x="0" y="424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未知"/>
            <p:cNvSpPr>
              <a:spLocks/>
            </p:cNvSpPr>
            <p:nvPr userDrawn="1"/>
          </p:nvSpPr>
          <p:spPr bwMode="auto">
            <a:xfrm>
              <a:off x="0" y="318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未知"/>
            <p:cNvSpPr>
              <a:spLocks/>
            </p:cNvSpPr>
            <p:nvPr userDrawn="1"/>
          </p:nvSpPr>
          <p:spPr bwMode="auto">
            <a:xfrm>
              <a:off x="0" y="212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未知"/>
            <p:cNvSpPr>
              <a:spLocks/>
            </p:cNvSpPr>
            <p:nvPr userDrawn="1"/>
          </p:nvSpPr>
          <p:spPr bwMode="auto">
            <a:xfrm>
              <a:off x="0" y="106"/>
              <a:ext cx="318" cy="107"/>
            </a:xfrm>
            <a:custGeom>
              <a:avLst/>
              <a:gdLst/>
              <a:ahLst/>
              <a:cxnLst>
                <a:cxn ang="0">
                  <a:pos x="317" y="106"/>
                </a:cxn>
                <a:cxn ang="0">
                  <a:pos x="111" y="106"/>
                </a:cxn>
                <a:cxn ang="0">
                  <a:pos x="0" y="0"/>
                </a:cxn>
                <a:cxn ang="0">
                  <a:pos x="317" y="0"/>
                </a:cxn>
                <a:cxn ang="0">
                  <a:pos x="317" y="106"/>
                </a:cxn>
              </a:cxnLst>
              <a:rect l="0" t="0" r="r" b="b"/>
              <a:pathLst>
                <a:path w="318" h="107">
                  <a:moveTo>
                    <a:pt x="317" y="106"/>
                  </a:moveTo>
                  <a:lnTo>
                    <a:pt x="111" y="106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106"/>
                  </a:lnTo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未知"/>
            <p:cNvSpPr>
              <a:spLocks/>
            </p:cNvSpPr>
            <p:nvPr userDrawn="1"/>
          </p:nvSpPr>
          <p:spPr bwMode="auto">
            <a:xfrm>
              <a:off x="0" y="0"/>
              <a:ext cx="318" cy="107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111" y="0"/>
                </a:cxn>
                <a:cxn ang="0">
                  <a:pos x="0" y="106"/>
                </a:cxn>
                <a:cxn ang="0">
                  <a:pos x="317" y="106"/>
                </a:cxn>
                <a:cxn ang="0">
                  <a:pos x="317" y="0"/>
                </a:cxn>
              </a:cxnLst>
              <a:rect l="0" t="0" r="r" b="b"/>
              <a:pathLst>
                <a:path w="318" h="107">
                  <a:moveTo>
                    <a:pt x="317" y="0"/>
                  </a:moveTo>
                  <a:lnTo>
                    <a:pt x="111" y="0"/>
                  </a:lnTo>
                  <a:lnTo>
                    <a:pt x="0" y="106"/>
                  </a:lnTo>
                  <a:lnTo>
                    <a:pt x="317" y="106"/>
                  </a:lnTo>
                  <a:lnTo>
                    <a:pt x="317" y="0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122238" y="117475"/>
          <a:ext cx="665162" cy="650875"/>
        </p:xfrm>
        <a:graphic>
          <a:graphicData uri="http://schemas.openxmlformats.org/presentationml/2006/ole">
            <p:oleObj spid="_x0000_s1026" r:id="rId15" imgW="847843" imgH="828791" progId="Paint.Picture">
              <p:embed/>
            </p:oleObj>
          </a:graphicData>
        </a:graphic>
      </p:graphicFrame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36525" y="755650"/>
            <a:ext cx="8816975" cy="31750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00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ahoma" pitchFamily="34" charset="0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0" y="6610350"/>
            <a:ext cx="4248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900">
                <a:solidFill>
                  <a:schemeClr val="folHlink"/>
                </a:solidFill>
                <a:latin typeface="Times New Roman" pitchFamily="18" charset="0"/>
              </a:rPr>
              <a:t>版权所有：华东理工大学物理化学教研室</a:t>
            </a:r>
            <a:endParaRPr lang="zh-CN" altLang="en-US" sz="900">
              <a:latin typeface="Times New Roman" pitchFamily="18" charset="0"/>
            </a:endParaRPr>
          </a:p>
        </p:txBody>
      </p:sp>
      <p:sp>
        <p:nvSpPr>
          <p:cNvPr id="309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36625" y="185738"/>
            <a:ext cx="78946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8734425" y="6589713"/>
            <a:ext cx="566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C1B959AA-1294-4948-85AC-5F12010C57F5}" type="slidenum">
              <a:rPr lang="zh-CN" altLang="en-US" sz="1600" b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pPr/>
              <a:t>‹#›</a:t>
            </a:fld>
            <a:endParaRPr lang="en-US" sz="1600" b="1">
              <a:solidFill>
                <a:srgbClr val="FF0000"/>
              </a:solidFill>
              <a:latin typeface="Times New Roman" pitchFamily="18" charset="0"/>
              <a:ea typeface="幼圆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d"/>
  </p:transition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6553200"/>
            <a:ext cx="4248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  <a:latin typeface="Times New Roman" pitchFamily="18" charset="0"/>
              </a:rPr>
              <a:t>版权所有：华东理工大学物理化学教研室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82650" y="1136650"/>
            <a:ext cx="7493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1333500" indent="-1333500"/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84250" y="1258888"/>
            <a:ext cx="714533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600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</a:rPr>
              <a:t>Physical Chemistry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28728" y="2714620"/>
            <a:ext cx="66399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8080"/>
                  </a:outerShdw>
                </a:effectLst>
                <a:latin typeface="Times New Roman" pitchFamily="18" charset="0"/>
                <a:ea typeface="楷体_GB2312" pitchFamily="49" charset="-122"/>
              </a:rPr>
              <a:t>Homework of Ch. 1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00808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Numerical exercises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900106"/>
          </a:xfrm>
        </p:spPr>
        <p:txBody>
          <a:bodyPr/>
          <a:lstStyle/>
          <a:p>
            <a:pPr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1, 2, 4(1, 2), 5, 7, 8, 10, 11, 12, 13, 14, 15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3_Bevel">
  <a:themeElements>
    <a:clrScheme name="3_Bevel 1">
      <a:dk1>
        <a:srgbClr val="008080"/>
      </a:dk1>
      <a:lt1>
        <a:srgbClr val="DDDDDD"/>
      </a:lt1>
      <a:dk2>
        <a:srgbClr val="000000"/>
      </a:dk2>
      <a:lt2>
        <a:srgbClr val="FFFFFF"/>
      </a:lt2>
      <a:accent1>
        <a:srgbClr val="0099CC"/>
      </a:accent1>
      <a:accent2>
        <a:srgbClr val="9999FF"/>
      </a:accent2>
      <a:accent3>
        <a:srgbClr val="AAAAAA"/>
      </a:accent3>
      <a:accent4>
        <a:srgbClr val="BDBDBD"/>
      </a:accent4>
      <a:accent5>
        <a:srgbClr val="AACAE2"/>
      </a:accent5>
      <a:accent6>
        <a:srgbClr val="8A8AE7"/>
      </a:accent6>
      <a:hlink>
        <a:srgbClr val="00CCCC"/>
      </a:hlink>
      <a:folHlink>
        <a:srgbClr val="00FFCC"/>
      </a:folHlink>
    </a:clrScheme>
    <a:fontScheme name="3_Bev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Bevel 1">
        <a:dk1>
          <a:srgbClr val="008080"/>
        </a:dk1>
        <a:lt1>
          <a:srgbClr val="DDDDDD"/>
        </a:lt1>
        <a:dk2>
          <a:srgbClr val="000000"/>
        </a:dk2>
        <a:lt2>
          <a:srgbClr val="FFFFFF"/>
        </a:lt2>
        <a:accent1>
          <a:srgbClr val="00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AACAE2"/>
        </a:accent5>
        <a:accent6>
          <a:srgbClr val="8A8AE7"/>
        </a:accent6>
        <a:hlink>
          <a:srgbClr val="00CCCC"/>
        </a:hlink>
        <a:folHlink>
          <a:srgbClr val="00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2">
        <a:dk1>
          <a:srgbClr val="000000"/>
        </a:dk1>
        <a:lt1>
          <a:srgbClr val="FFFFFF"/>
        </a:lt1>
        <a:dk2>
          <a:srgbClr val="000080"/>
        </a:dk2>
        <a:lt2>
          <a:srgbClr val="3366CC"/>
        </a:lt2>
        <a:accent1>
          <a:srgbClr val="9999FF"/>
        </a:accent1>
        <a:accent2>
          <a:srgbClr val="7F00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7200E7"/>
        </a:accent6>
        <a:hlink>
          <a:srgbClr val="00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C8C8C8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vel 4">
        <a:dk1>
          <a:srgbClr val="003399"/>
        </a:dk1>
        <a:lt1>
          <a:srgbClr val="DDDDDD"/>
        </a:lt1>
        <a:dk2>
          <a:srgbClr val="000000"/>
        </a:dk2>
        <a:lt2>
          <a:srgbClr val="FFFFFF"/>
        </a:lt2>
        <a:accent1>
          <a:srgbClr val="CC00FF"/>
        </a:accent1>
        <a:accent2>
          <a:srgbClr val="00CCCC"/>
        </a:accent2>
        <a:accent3>
          <a:srgbClr val="AAAAAA"/>
        </a:accent3>
        <a:accent4>
          <a:srgbClr val="BDBDBD"/>
        </a:accent4>
        <a:accent5>
          <a:srgbClr val="E2AAFF"/>
        </a:accent5>
        <a:accent6>
          <a:srgbClr val="00B9B9"/>
        </a:accent6>
        <a:hlink>
          <a:srgbClr val="0000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5">
        <a:dk1>
          <a:srgbClr val="660033"/>
        </a:dk1>
        <a:lt1>
          <a:srgbClr val="DDDDDD"/>
        </a:lt1>
        <a:dk2>
          <a:srgbClr val="000000"/>
        </a:dk2>
        <a:lt2>
          <a:srgbClr val="FFFFFF"/>
        </a:lt2>
        <a:accent1>
          <a:srgbClr val="FF99CC"/>
        </a:accent1>
        <a:accent2>
          <a:srgbClr val="9999FF"/>
        </a:accent2>
        <a:accent3>
          <a:srgbClr val="AAAAAA"/>
        </a:accent3>
        <a:accent4>
          <a:srgbClr val="BDBDBD"/>
        </a:accent4>
        <a:accent5>
          <a:srgbClr val="FFCAE2"/>
        </a:accent5>
        <a:accent6>
          <a:srgbClr val="8A8AE7"/>
        </a:accent6>
        <a:hlink>
          <a:srgbClr val="D60093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vel 6">
        <a:dk1>
          <a:srgbClr val="000000"/>
        </a:dk1>
        <a:lt1>
          <a:srgbClr val="FFFFFF"/>
        </a:lt1>
        <a:dk2>
          <a:srgbClr val="663300"/>
        </a:dk2>
        <a:lt2>
          <a:srgbClr val="CC9900"/>
        </a:lt2>
        <a:accent1>
          <a:srgbClr val="FF9933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4848"/>
        </a:accent6>
        <a:hlink>
          <a:srgbClr val="FFCC99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3_Bevel</vt:lpstr>
      <vt:lpstr>位图图像</vt:lpstr>
      <vt:lpstr>幻灯片 1</vt:lpstr>
      <vt:lpstr>Numerical exercises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Hu</dc:creator>
  <cp:lastModifiedBy>Jun Hu</cp:lastModifiedBy>
  <cp:revision>1</cp:revision>
  <dcterms:created xsi:type="dcterms:W3CDTF">2014-02-18T13:15:11Z</dcterms:created>
  <dcterms:modified xsi:type="dcterms:W3CDTF">2014-02-18T13:20:55Z</dcterms:modified>
</cp:coreProperties>
</file>