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1" r:id="rId3"/>
    <p:sldId id="257" r:id="rId4"/>
    <p:sldId id="258" r:id="rId5"/>
    <p:sldId id="259" r:id="rId6"/>
    <p:sldId id="260" r:id="rId7"/>
    <p:sldId id="264" r:id="rId8"/>
    <p:sldId id="265" r:id="rId9"/>
    <p:sldId id="266" r:id="rId10"/>
    <p:sldId id="263" r:id="rId11"/>
    <p:sldId id="267" r:id="rId12"/>
    <p:sldId id="273" r:id="rId13"/>
    <p:sldId id="269" r:id="rId14"/>
    <p:sldId id="270" r:id="rId15"/>
    <p:sldId id="271" r:id="rId16"/>
    <p:sldId id="272" r:id="rId17"/>
    <p:sldId id="274" r:id="rId18"/>
    <p:sldId id="275" r:id="rId19"/>
    <p:sldId id="276" r:id="rId20"/>
    <p:sldId id="277" r:id="rId21"/>
    <p:sldId id="278" r:id="rId22"/>
    <p:sldId id="280"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5" d="100"/>
          <a:sy n="75" d="100"/>
        </p:scale>
        <p:origin x="-103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964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116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1647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51890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564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4469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90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99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7213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508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5997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9471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958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050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153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539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smtClean="0"/>
              <a:t>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88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1/8/2019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7122628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7941" y="1849582"/>
            <a:ext cx="6142986" cy="1504246"/>
          </a:xfrm>
        </p:spPr>
        <p:txBody>
          <a:bodyPr/>
          <a:lstStyle/>
          <a:p>
            <a:r>
              <a:rPr lang="zh-CN" altLang="en-US" b="1" dirty="0" smtClean="0">
                <a:latin typeface="微软雅黑" panose="020B0503020204020204" pitchFamily="34" charset="-122"/>
                <a:ea typeface="微软雅黑" panose="020B0503020204020204" pitchFamily="34" charset="-122"/>
              </a:rPr>
              <a:t>创业基础复习</a:t>
            </a:r>
            <a:endParaRPr lang="zh-CN" altLang="en-US" b="1"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3461951" y="4424089"/>
            <a:ext cx="2094967" cy="861420"/>
          </a:xfrm>
        </p:spPr>
        <p:txBody>
          <a:bodyPr/>
          <a:lstStyle/>
          <a:p>
            <a:r>
              <a:rPr lang="en-US" altLang="zh-CN" b="1" dirty="0" smtClean="0">
                <a:solidFill>
                  <a:schemeClr val="tx1"/>
                </a:solidFill>
                <a:latin typeface="微软雅黑" panose="020B0503020204020204" pitchFamily="34" charset="-122"/>
                <a:ea typeface="微软雅黑" panose="020B0503020204020204" pitchFamily="34" charset="-122"/>
              </a:rPr>
              <a:t>2019</a:t>
            </a:r>
            <a:r>
              <a:rPr lang="zh-CN" altLang="en-US" b="1" dirty="0" smtClean="0">
                <a:solidFill>
                  <a:schemeClr val="tx1"/>
                </a:solidFill>
                <a:latin typeface="微软雅黑" panose="020B0503020204020204" pitchFamily="34" charset="-122"/>
                <a:ea typeface="微软雅黑" panose="020B0503020204020204" pitchFamily="34" charset="-122"/>
              </a:rPr>
              <a:t>年</a:t>
            </a:r>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smtClean="0">
                <a:solidFill>
                  <a:schemeClr val="tx1"/>
                </a:solidFill>
                <a:latin typeface="微软雅黑" panose="020B0503020204020204" pitchFamily="34" charset="-122"/>
                <a:ea typeface="微软雅黑" panose="020B0503020204020204" pitchFamily="34" charset="-122"/>
              </a:rPr>
              <a:t>月</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3613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创业机会？</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1" y="2551690"/>
            <a:ext cx="7074173" cy="3485428"/>
          </a:xfrm>
        </p:spPr>
        <p:txBody>
          <a:bodyPr>
            <a:normAutofit/>
          </a:bodyPr>
          <a:lstStyle/>
          <a:p>
            <a:pPr marL="0" indent="0">
              <a:buNone/>
            </a:pPr>
            <a:r>
              <a:rPr lang="zh-CN" altLang="en-US" sz="3200" b="1" dirty="0">
                <a:latin typeface="微软雅黑" panose="020B0503020204020204" pitchFamily="34" charset="-122"/>
                <a:ea typeface="微软雅黑" panose="020B0503020204020204" pitchFamily="34" charset="-122"/>
              </a:rPr>
              <a:t>表现为不明确的市场需求、未使用（或未充分使用）的资源与能力。后者包括基础工艺、导向全新市场的发明或产品、服务的创意等。</a:t>
            </a:r>
          </a:p>
        </p:txBody>
      </p:sp>
    </p:spTree>
    <p:extLst>
      <p:ext uri="{BB962C8B-B14F-4D97-AF65-F5344CB8AC3E}">
        <p14:creationId xmlns:p14="http://schemas.microsoft.com/office/powerpoint/2010/main" val="477052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创业机会的类型？</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1" y="2551690"/>
            <a:ext cx="7074173" cy="3485428"/>
          </a:xfrm>
        </p:spPr>
        <p:txBody>
          <a:bodyPr>
            <a:normAutofit fontScale="70000" lnSpcReduction="20000"/>
          </a:bodyPr>
          <a:lstStyle/>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机会的价值并不确定，创业者是否拥有实现这一价值的能力也不确定</a:t>
            </a:r>
            <a:r>
              <a:rPr lang="zh-CN" altLang="en-US" sz="3200" b="1" dirty="0" smtClean="0">
                <a:latin typeface="微软雅黑" panose="020B0503020204020204" pitchFamily="34" charset="-122"/>
                <a:ea typeface="微软雅黑" panose="020B0503020204020204" pitchFamily="34" charset="-122"/>
              </a:rPr>
              <a:t>，这种</a:t>
            </a:r>
            <a:r>
              <a:rPr lang="zh-CN" altLang="en-US" sz="3200" b="1" dirty="0">
                <a:latin typeface="微软雅黑" panose="020B0503020204020204" pitchFamily="34" charset="-122"/>
                <a:ea typeface="微软雅黑" panose="020B0503020204020204" pitchFamily="34" charset="-122"/>
              </a:rPr>
              <a:t>机会为“梦想（</a:t>
            </a:r>
            <a:r>
              <a:rPr lang="en-US" altLang="zh-CN" sz="3200" b="1" dirty="0">
                <a:latin typeface="微软雅黑" panose="020B0503020204020204" pitchFamily="34" charset="-122"/>
                <a:ea typeface="微软雅黑" panose="020B0503020204020204" pitchFamily="34" charset="-122"/>
              </a:rPr>
              <a:t>dreams</a:t>
            </a:r>
            <a:r>
              <a:rPr lang="zh-CN" altLang="en-US" sz="3200" b="1" dirty="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a:t>
            </a:r>
            <a:endParaRPr lang="en-US" altLang="zh-CN" sz="3200" b="1"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机会的价值已经较为明确，但如何实现这种价值的能力尚未确定</a:t>
            </a:r>
            <a:r>
              <a:rPr lang="zh-CN" altLang="en-US" sz="3200" b="1" dirty="0" smtClean="0">
                <a:latin typeface="微软雅黑" panose="020B0503020204020204" pitchFamily="34" charset="-122"/>
                <a:ea typeface="微软雅黑" panose="020B0503020204020204" pitchFamily="34" charset="-122"/>
              </a:rPr>
              <a:t>。这种</a:t>
            </a:r>
            <a:r>
              <a:rPr lang="zh-CN" altLang="en-US" sz="3200" b="1" dirty="0">
                <a:latin typeface="微软雅黑" panose="020B0503020204020204" pitchFamily="34" charset="-122"/>
                <a:ea typeface="微软雅黑" panose="020B0503020204020204" pitchFamily="34" charset="-122"/>
              </a:rPr>
              <a:t>机会是一种“尚待解决的问题（</a:t>
            </a:r>
            <a:r>
              <a:rPr lang="en-US" altLang="zh-CN" sz="3200" b="1" dirty="0">
                <a:latin typeface="微软雅黑" panose="020B0503020204020204" pitchFamily="34" charset="-122"/>
                <a:ea typeface="微软雅黑" panose="020B0503020204020204" pitchFamily="34" charset="-122"/>
              </a:rPr>
              <a:t>problem solving</a:t>
            </a:r>
            <a:r>
              <a:rPr lang="zh-CN" altLang="en-US" sz="3200" b="1" dirty="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a:t>
            </a:r>
            <a:endParaRPr lang="en-US" altLang="zh-CN" sz="3200" b="1"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机会的价值尚未明确，而创造价值的能力已经较为确定，这一机会实际上是一种“技术转移（</a:t>
            </a:r>
            <a:r>
              <a:rPr lang="en-US" altLang="zh-CN" sz="3200" b="1" dirty="0">
                <a:latin typeface="微软雅黑" panose="020B0503020204020204" pitchFamily="34" charset="-122"/>
                <a:ea typeface="微软雅黑" panose="020B0503020204020204" pitchFamily="34" charset="-122"/>
              </a:rPr>
              <a:t>technology transfer</a:t>
            </a:r>
            <a:r>
              <a:rPr lang="zh-CN" altLang="en-US" sz="3200" b="1" dirty="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a:t>
            </a:r>
            <a:endParaRPr lang="en-US" altLang="zh-CN" sz="3200" b="1"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机会的价值和创造价值的能力都已经确定，这一机会可以被称为“业务或者说是企业形成（</a:t>
            </a:r>
            <a:r>
              <a:rPr lang="en-US" altLang="zh-CN" sz="3200" b="1" dirty="0">
                <a:latin typeface="微软雅黑" panose="020B0503020204020204" pitchFamily="34" charset="-122"/>
                <a:ea typeface="微软雅黑" panose="020B0503020204020204" pitchFamily="34" charset="-122"/>
              </a:rPr>
              <a:t>business formation</a:t>
            </a:r>
            <a:r>
              <a:rPr lang="zh-CN" altLang="en-US" sz="3200" b="1" dirty="0">
                <a:latin typeface="微软雅黑" panose="020B0503020204020204" pitchFamily="34" charset="-122"/>
                <a:ea typeface="微软雅黑" panose="020B0503020204020204" pitchFamily="34" charset="-122"/>
              </a:rPr>
              <a:t>）”</a:t>
            </a:r>
          </a:p>
          <a:p>
            <a:pPr>
              <a:buFont typeface="Wingdings" panose="05000000000000000000" pitchFamily="2" charset="2"/>
              <a:buChar char="u"/>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500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a:latin typeface="微软雅黑" panose="020B0503020204020204" pitchFamily="34" charset="-122"/>
                <a:ea typeface="微软雅黑" panose="020B0503020204020204" pitchFamily="34" charset="-122"/>
              </a:rPr>
              <a:t>“机会识别”</a:t>
            </a:r>
            <a:r>
              <a:rPr lang="zh-CN" altLang="en-US" b="1" dirty="0" smtClean="0">
                <a:latin typeface="微软雅黑" panose="020B0503020204020204" pitchFamily="34" charset="-122"/>
                <a:ea typeface="微软雅黑" panose="020B0503020204020204" pitchFamily="34" charset="-122"/>
              </a:rPr>
              <a:t>概念？</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1" y="2551690"/>
            <a:ext cx="7074173" cy="3485428"/>
          </a:xfrm>
        </p:spPr>
        <p:txBody>
          <a:bodyPr>
            <a:normAutofit/>
          </a:bodyPr>
          <a:lstStyle/>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觉察或感知市场需求和</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或</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未充分使用的资源；</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识别</a:t>
            </a:r>
            <a:r>
              <a:rPr lang="zh-CN" altLang="en-US" sz="3200" b="1" dirty="0">
                <a:latin typeface="微软雅黑" panose="020B0503020204020204" pitchFamily="34" charset="-122"/>
                <a:ea typeface="微软雅黑" panose="020B0503020204020204" pitchFamily="34" charset="-122"/>
              </a:rPr>
              <a:t>或发现特殊的市场需求和资源之间的匹配；</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以</a:t>
            </a:r>
            <a:r>
              <a:rPr lang="zh-CN" altLang="en-US" sz="3200" b="1" dirty="0">
                <a:latin typeface="微软雅黑" panose="020B0503020204020204" pitchFamily="34" charset="-122"/>
                <a:ea typeface="微软雅黑" panose="020B0503020204020204" pitchFamily="34" charset="-122"/>
              </a:rPr>
              <a:t>商业概念的形式在至今仍被忽略的需求和资源之间建立一个新的匹配。</a:t>
            </a:r>
          </a:p>
          <a:p>
            <a:pPr>
              <a:buFont typeface="Wingdings" panose="05000000000000000000" pitchFamily="2" charset="2"/>
              <a:buChar char="u"/>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832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创业资源类型？</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2" y="2551690"/>
            <a:ext cx="2570630" cy="3485428"/>
          </a:xfrm>
        </p:spPr>
        <p:txBody>
          <a:bodyPr>
            <a:normAutofit lnSpcReduction="10000"/>
          </a:bodyPr>
          <a:lstStyle/>
          <a:p>
            <a:pPr marL="0" indent="0">
              <a:buNone/>
            </a:pPr>
            <a:r>
              <a:rPr lang="zh-CN" altLang="en-US" sz="3200" b="1" dirty="0">
                <a:latin typeface="微软雅黑" panose="020B0503020204020204" pitchFamily="34" charset="-122"/>
                <a:ea typeface="微软雅黑" panose="020B0503020204020204" pitchFamily="34" charset="-122"/>
              </a:rPr>
              <a:t>按照资源要素对企业战略规划过程的参与程度</a:t>
            </a:r>
            <a:r>
              <a:rPr lang="zh-CN" altLang="en-US" sz="3200" b="1" dirty="0" smtClean="0">
                <a:latin typeface="微软雅黑" panose="020B0503020204020204" pitchFamily="34" charset="-122"/>
                <a:ea typeface="微软雅黑" panose="020B0503020204020204" pitchFamily="34" charset="-122"/>
              </a:rPr>
              <a:t>分类：</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a:latin typeface="微软雅黑" panose="020B0503020204020204" pitchFamily="34" charset="-122"/>
                <a:ea typeface="微软雅黑" panose="020B0503020204020204" pitchFamily="34" charset="-122"/>
              </a:rPr>
              <a:t>直接资源与间接资源</a:t>
            </a:r>
          </a:p>
          <a:p>
            <a:pPr marL="0" indent="0">
              <a:buNone/>
            </a:pPr>
            <a:endParaRPr lang="zh-CN" altLang="en-US" sz="3200" b="1" dirty="0" smtClean="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grpSp>
        <p:nvGrpSpPr>
          <p:cNvPr id="4" name="Group 49"/>
          <p:cNvGrpSpPr>
            <a:grpSpLocks/>
          </p:cNvGrpSpPr>
          <p:nvPr/>
        </p:nvGrpSpPr>
        <p:grpSpPr bwMode="auto">
          <a:xfrm>
            <a:off x="3815062" y="2653579"/>
            <a:ext cx="4433888" cy="3133725"/>
            <a:chOff x="0" y="0"/>
            <a:chExt cx="5968" cy="4159"/>
          </a:xfrm>
        </p:grpSpPr>
        <p:sp>
          <p:nvSpPr>
            <p:cNvPr id="5" name="Text Box 50"/>
            <p:cNvSpPr>
              <a:spLocks noChangeArrowheads="1"/>
            </p:cNvSpPr>
            <p:nvPr/>
          </p:nvSpPr>
          <p:spPr bwMode="auto">
            <a:xfrm>
              <a:off x="0" y="883"/>
              <a:ext cx="719" cy="1716"/>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latin typeface="Times New Roman" panose="02020603050405020304" pitchFamily="18" charset="0"/>
                  <a:sym typeface="Times New Roman" panose="02020603050405020304" pitchFamily="18" charset="0"/>
                </a:rPr>
                <a:t>创业资源</a:t>
              </a:r>
              <a:endParaRPr lang="zh-CN" altLang="en-US" sz="1600" b="1" dirty="0"/>
            </a:p>
          </p:txBody>
        </p:sp>
        <p:sp>
          <p:nvSpPr>
            <p:cNvPr id="6" name="Text Box 51"/>
            <p:cNvSpPr>
              <a:spLocks noChangeArrowheads="1"/>
            </p:cNvSpPr>
            <p:nvPr/>
          </p:nvSpPr>
          <p:spPr bwMode="auto">
            <a:xfrm>
              <a:off x="1619" y="103"/>
              <a:ext cx="719" cy="1716"/>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latin typeface="Times New Roman" panose="02020603050405020304" pitchFamily="18" charset="0"/>
                  <a:sym typeface="Times New Roman" panose="02020603050405020304" pitchFamily="18" charset="0"/>
                </a:rPr>
                <a:t>直接资源</a:t>
              </a:r>
              <a:endParaRPr lang="zh-CN" altLang="en-US" sz="1600" b="1" dirty="0"/>
            </a:p>
          </p:txBody>
        </p:sp>
        <p:sp>
          <p:nvSpPr>
            <p:cNvPr id="7" name="Text Box 52"/>
            <p:cNvSpPr>
              <a:spLocks noChangeArrowheads="1"/>
            </p:cNvSpPr>
            <p:nvPr/>
          </p:nvSpPr>
          <p:spPr bwMode="auto">
            <a:xfrm>
              <a:off x="3959" y="0"/>
              <a:ext cx="1980" cy="467"/>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宋体" panose="02010600030101010101" pitchFamily="2" charset="-122"/>
                  <a:sym typeface="宋体" panose="02010600030101010101" pitchFamily="2" charset="-122"/>
                </a:rPr>
                <a:t>财务资源</a:t>
              </a:r>
              <a:endParaRPr lang="zh-CN" altLang="en-US" sz="1600" b="1"/>
            </a:p>
          </p:txBody>
        </p:sp>
        <p:sp>
          <p:nvSpPr>
            <p:cNvPr id="8" name="Text Box 53"/>
            <p:cNvSpPr>
              <a:spLocks noChangeArrowheads="1"/>
            </p:cNvSpPr>
            <p:nvPr/>
          </p:nvSpPr>
          <p:spPr bwMode="auto">
            <a:xfrm>
              <a:off x="3959" y="572"/>
              <a:ext cx="1981" cy="467"/>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宋体" panose="02010600030101010101" pitchFamily="2" charset="-122"/>
                  <a:sym typeface="宋体" panose="02010600030101010101" pitchFamily="2" charset="-122"/>
                </a:rPr>
                <a:t>经营管理资源</a:t>
              </a:r>
              <a:endParaRPr lang="zh-CN" altLang="en-US" sz="1600" b="1"/>
            </a:p>
          </p:txBody>
        </p:sp>
        <p:sp>
          <p:nvSpPr>
            <p:cNvPr id="9" name="Text Box 54"/>
            <p:cNvSpPr>
              <a:spLocks noChangeArrowheads="1"/>
            </p:cNvSpPr>
            <p:nvPr/>
          </p:nvSpPr>
          <p:spPr bwMode="auto">
            <a:xfrm>
              <a:off x="3959" y="1195"/>
              <a:ext cx="1980" cy="467"/>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宋体" panose="02010600030101010101" pitchFamily="2" charset="-122"/>
                  <a:sym typeface="宋体" panose="02010600030101010101" pitchFamily="2" charset="-122"/>
                </a:rPr>
                <a:t>人才资源</a:t>
              </a:r>
              <a:endParaRPr lang="zh-CN" altLang="en-US" sz="1600" b="1"/>
            </a:p>
          </p:txBody>
        </p:sp>
        <p:sp>
          <p:nvSpPr>
            <p:cNvPr id="10" name="Line 55"/>
            <p:cNvSpPr>
              <a:spLocks noChangeShapeType="1"/>
            </p:cNvSpPr>
            <p:nvPr/>
          </p:nvSpPr>
          <p:spPr bwMode="auto">
            <a:xfrm>
              <a:off x="1079" y="1039"/>
              <a:ext cx="1" cy="2184"/>
            </a:xfrm>
            <a:prstGeom prst="line">
              <a:avLst/>
            </a:prstGeom>
            <a:noFill/>
            <a:ln w="9525">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 name="Line 56"/>
            <p:cNvSpPr>
              <a:spLocks noChangeShapeType="1"/>
            </p:cNvSpPr>
            <p:nvPr/>
          </p:nvSpPr>
          <p:spPr bwMode="auto">
            <a:xfrm>
              <a:off x="1079" y="1039"/>
              <a:ext cx="540" cy="1"/>
            </a:xfrm>
            <a:prstGeom prst="line">
              <a:avLst/>
            </a:prstGeom>
            <a:noFill/>
            <a:ln w="9525">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12" name="Line 57"/>
            <p:cNvSpPr>
              <a:spLocks noChangeShapeType="1"/>
            </p:cNvSpPr>
            <p:nvPr/>
          </p:nvSpPr>
          <p:spPr bwMode="auto">
            <a:xfrm>
              <a:off x="2339" y="1038"/>
              <a:ext cx="360" cy="1"/>
            </a:xfrm>
            <a:prstGeom prst="line">
              <a:avLst/>
            </a:prstGeom>
            <a:noFill/>
            <a:ln w="9525">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3" name="Line 58"/>
            <p:cNvSpPr>
              <a:spLocks noChangeShapeType="1"/>
            </p:cNvSpPr>
            <p:nvPr/>
          </p:nvSpPr>
          <p:spPr bwMode="auto">
            <a:xfrm>
              <a:off x="2699" y="259"/>
              <a:ext cx="1" cy="1716"/>
            </a:xfrm>
            <a:prstGeom prst="line">
              <a:avLst/>
            </a:prstGeom>
            <a:noFill/>
            <a:ln w="9525">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 name="Line 59"/>
            <p:cNvSpPr>
              <a:spLocks noChangeShapeType="1"/>
            </p:cNvSpPr>
            <p:nvPr/>
          </p:nvSpPr>
          <p:spPr bwMode="auto">
            <a:xfrm>
              <a:off x="2699" y="259"/>
              <a:ext cx="1260" cy="1"/>
            </a:xfrm>
            <a:prstGeom prst="line">
              <a:avLst/>
            </a:prstGeom>
            <a:noFill/>
            <a:ln w="9525">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15" name="Line 60"/>
            <p:cNvSpPr>
              <a:spLocks noChangeShapeType="1"/>
            </p:cNvSpPr>
            <p:nvPr/>
          </p:nvSpPr>
          <p:spPr bwMode="auto">
            <a:xfrm>
              <a:off x="2699" y="1506"/>
              <a:ext cx="1260" cy="1"/>
            </a:xfrm>
            <a:prstGeom prst="line">
              <a:avLst/>
            </a:prstGeom>
            <a:noFill/>
            <a:ln w="9525">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16" name="Line 61"/>
            <p:cNvSpPr>
              <a:spLocks noChangeShapeType="1"/>
            </p:cNvSpPr>
            <p:nvPr/>
          </p:nvSpPr>
          <p:spPr bwMode="auto">
            <a:xfrm>
              <a:off x="2699" y="883"/>
              <a:ext cx="1260" cy="1"/>
            </a:xfrm>
            <a:prstGeom prst="line">
              <a:avLst/>
            </a:prstGeom>
            <a:noFill/>
            <a:ln w="9525">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17" name="Text Box 63"/>
            <p:cNvSpPr>
              <a:spLocks noChangeArrowheads="1"/>
            </p:cNvSpPr>
            <p:nvPr/>
          </p:nvSpPr>
          <p:spPr bwMode="auto">
            <a:xfrm>
              <a:off x="3959" y="1820"/>
              <a:ext cx="1980" cy="467"/>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宋体" panose="02010600030101010101" pitchFamily="2" charset="-122"/>
                  <a:sym typeface="宋体" panose="02010600030101010101" pitchFamily="2" charset="-122"/>
                </a:rPr>
                <a:t>市场资源</a:t>
              </a:r>
              <a:endParaRPr lang="zh-CN" altLang="en-US" sz="1600" b="1"/>
            </a:p>
          </p:txBody>
        </p:sp>
        <p:sp>
          <p:nvSpPr>
            <p:cNvPr id="18" name="Line 64"/>
            <p:cNvSpPr>
              <a:spLocks noChangeShapeType="1"/>
            </p:cNvSpPr>
            <p:nvPr/>
          </p:nvSpPr>
          <p:spPr bwMode="auto">
            <a:xfrm>
              <a:off x="2699" y="1974"/>
              <a:ext cx="1260" cy="1"/>
            </a:xfrm>
            <a:prstGeom prst="line">
              <a:avLst/>
            </a:prstGeom>
            <a:noFill/>
            <a:ln w="9525">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19" name="Line 65"/>
            <p:cNvSpPr>
              <a:spLocks noChangeShapeType="1"/>
            </p:cNvSpPr>
            <p:nvPr/>
          </p:nvSpPr>
          <p:spPr bwMode="auto">
            <a:xfrm>
              <a:off x="1079" y="3222"/>
              <a:ext cx="540" cy="1"/>
            </a:xfrm>
            <a:prstGeom prst="line">
              <a:avLst/>
            </a:prstGeom>
            <a:noFill/>
            <a:ln w="9525">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20" name="Text Box 66"/>
            <p:cNvSpPr>
              <a:spLocks noChangeArrowheads="1"/>
            </p:cNvSpPr>
            <p:nvPr/>
          </p:nvSpPr>
          <p:spPr bwMode="auto">
            <a:xfrm>
              <a:off x="1619" y="2287"/>
              <a:ext cx="719" cy="1715"/>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sym typeface="Times New Roman" panose="02020603050405020304" pitchFamily="18" charset="0"/>
                </a:rPr>
                <a:t>间接资源</a:t>
              </a:r>
              <a:endParaRPr lang="zh-CN" altLang="en-US" sz="1600" b="1"/>
            </a:p>
          </p:txBody>
        </p:sp>
        <p:sp>
          <p:nvSpPr>
            <p:cNvPr id="21" name="Line 67"/>
            <p:cNvSpPr>
              <a:spLocks noChangeShapeType="1"/>
            </p:cNvSpPr>
            <p:nvPr/>
          </p:nvSpPr>
          <p:spPr bwMode="auto">
            <a:xfrm>
              <a:off x="2699" y="3379"/>
              <a:ext cx="1260" cy="1"/>
            </a:xfrm>
            <a:prstGeom prst="line">
              <a:avLst/>
            </a:prstGeom>
            <a:noFill/>
            <a:ln w="9525">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22" name="Line 68"/>
            <p:cNvSpPr>
              <a:spLocks noChangeShapeType="1"/>
            </p:cNvSpPr>
            <p:nvPr/>
          </p:nvSpPr>
          <p:spPr bwMode="auto">
            <a:xfrm>
              <a:off x="2699" y="2755"/>
              <a:ext cx="1" cy="1092"/>
            </a:xfrm>
            <a:prstGeom prst="line">
              <a:avLst/>
            </a:prstGeom>
            <a:noFill/>
            <a:ln w="9525">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3" name="Line 69"/>
            <p:cNvSpPr>
              <a:spLocks noChangeShapeType="1"/>
            </p:cNvSpPr>
            <p:nvPr/>
          </p:nvSpPr>
          <p:spPr bwMode="auto">
            <a:xfrm>
              <a:off x="2699" y="2755"/>
              <a:ext cx="1260" cy="1"/>
            </a:xfrm>
            <a:prstGeom prst="line">
              <a:avLst/>
            </a:prstGeom>
            <a:noFill/>
            <a:ln w="9525">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24" name="Line 70"/>
            <p:cNvSpPr>
              <a:spLocks noChangeShapeType="1"/>
            </p:cNvSpPr>
            <p:nvPr/>
          </p:nvSpPr>
          <p:spPr bwMode="auto">
            <a:xfrm>
              <a:off x="2699" y="3847"/>
              <a:ext cx="1260" cy="1"/>
            </a:xfrm>
            <a:prstGeom prst="line">
              <a:avLst/>
            </a:prstGeom>
            <a:noFill/>
            <a:ln w="9525">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25" name="Text Box 71"/>
            <p:cNvSpPr>
              <a:spLocks noChangeArrowheads="1"/>
            </p:cNvSpPr>
            <p:nvPr/>
          </p:nvSpPr>
          <p:spPr bwMode="auto">
            <a:xfrm>
              <a:off x="3959" y="3692"/>
              <a:ext cx="1980" cy="467"/>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宋体" panose="02010600030101010101" pitchFamily="2" charset="-122"/>
                  <a:sym typeface="宋体" panose="02010600030101010101" pitchFamily="2" charset="-122"/>
                </a:rPr>
                <a:t>科技资源</a:t>
              </a:r>
              <a:endParaRPr lang="zh-CN" altLang="en-US" sz="1600" b="1"/>
            </a:p>
          </p:txBody>
        </p:sp>
        <p:sp>
          <p:nvSpPr>
            <p:cNvPr id="26" name="Text Box 72"/>
            <p:cNvSpPr>
              <a:spLocks noChangeArrowheads="1"/>
            </p:cNvSpPr>
            <p:nvPr/>
          </p:nvSpPr>
          <p:spPr bwMode="auto">
            <a:xfrm>
              <a:off x="3974" y="3101"/>
              <a:ext cx="1980" cy="467"/>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宋体" panose="02010600030101010101" pitchFamily="2" charset="-122"/>
                  <a:sym typeface="宋体" panose="02010600030101010101" pitchFamily="2" charset="-122"/>
                </a:rPr>
                <a:t>信息资源</a:t>
              </a:r>
              <a:endParaRPr lang="zh-CN" altLang="en-US" b="1"/>
            </a:p>
          </p:txBody>
        </p:sp>
        <p:sp>
          <p:nvSpPr>
            <p:cNvPr id="27" name="Text Box 73"/>
            <p:cNvSpPr>
              <a:spLocks noChangeArrowheads="1"/>
            </p:cNvSpPr>
            <p:nvPr/>
          </p:nvSpPr>
          <p:spPr bwMode="auto">
            <a:xfrm>
              <a:off x="3988" y="2373"/>
              <a:ext cx="1980" cy="467"/>
            </a:xfrm>
            <a:prstGeom prst="rect">
              <a:avLst/>
            </a:prstGeom>
            <a:gradFill rotWithShape="1">
              <a:gsLst>
                <a:gs pos="0">
                  <a:srgbClr val="4B5A8C"/>
                </a:gs>
                <a:gs pos="50000">
                  <a:srgbClr val="3C4769"/>
                </a:gs>
                <a:gs pos="100000">
                  <a:srgbClr val="2C3552"/>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宋体" panose="02010600030101010101" pitchFamily="2" charset="-122"/>
                  <a:sym typeface="宋体" panose="02010600030101010101" pitchFamily="2" charset="-122"/>
                </a:rPr>
                <a:t>政策资源</a:t>
              </a:r>
              <a:endParaRPr lang="zh-CN" altLang="en-US" sz="1600" b="1"/>
            </a:p>
          </p:txBody>
        </p:sp>
        <p:sp>
          <p:nvSpPr>
            <p:cNvPr id="28" name="Line 74"/>
            <p:cNvSpPr>
              <a:spLocks noChangeShapeType="1"/>
            </p:cNvSpPr>
            <p:nvPr/>
          </p:nvSpPr>
          <p:spPr bwMode="auto">
            <a:xfrm>
              <a:off x="2339" y="3378"/>
              <a:ext cx="360" cy="1"/>
            </a:xfrm>
            <a:prstGeom prst="line">
              <a:avLst/>
            </a:prstGeom>
            <a:noFill/>
            <a:ln w="9525">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9" name="Line 75"/>
            <p:cNvSpPr>
              <a:spLocks noChangeShapeType="1"/>
            </p:cNvSpPr>
            <p:nvPr/>
          </p:nvSpPr>
          <p:spPr bwMode="auto">
            <a:xfrm>
              <a:off x="719" y="1872"/>
              <a:ext cx="360" cy="1"/>
            </a:xfrm>
            <a:prstGeom prst="line">
              <a:avLst/>
            </a:prstGeom>
            <a:noFill/>
            <a:ln w="9525">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b="1"/>
            </a:p>
          </p:txBody>
        </p:sp>
      </p:grpSp>
    </p:spTree>
    <p:extLst>
      <p:ext uri="{BB962C8B-B14F-4D97-AF65-F5344CB8AC3E}">
        <p14:creationId xmlns:p14="http://schemas.microsoft.com/office/powerpoint/2010/main" val="3106695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创业资源类型？</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2" y="2551690"/>
            <a:ext cx="2570630" cy="3485428"/>
          </a:xfrm>
        </p:spPr>
        <p:txBody>
          <a:bodyPr>
            <a:normAutofit/>
          </a:bodyPr>
          <a:lstStyle/>
          <a:p>
            <a:pPr marL="0" indent="0">
              <a:buNone/>
            </a:pPr>
            <a:r>
              <a:rPr lang="zh-CN" altLang="en-US" sz="3200" b="1" dirty="0">
                <a:latin typeface="微软雅黑" panose="020B0503020204020204" pitchFamily="34" charset="-122"/>
                <a:ea typeface="微软雅黑" panose="020B0503020204020204" pitchFamily="34" charset="-122"/>
              </a:rPr>
              <a:t>按照创业时期的资源重要性</a:t>
            </a:r>
            <a:r>
              <a:rPr lang="zh-CN" altLang="en-US" sz="3200" b="1" dirty="0" smtClean="0">
                <a:latin typeface="微软雅黑" panose="020B0503020204020204" pitchFamily="34" charset="-122"/>
                <a:ea typeface="微软雅黑" panose="020B0503020204020204" pitchFamily="34" charset="-122"/>
              </a:rPr>
              <a:t>分类：</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a:latin typeface="微软雅黑" panose="020B0503020204020204" pitchFamily="34" charset="-122"/>
                <a:ea typeface="微软雅黑" panose="020B0503020204020204" pitchFamily="34" charset="-122"/>
              </a:rPr>
              <a:t>组织、人力、物质资源</a:t>
            </a:r>
          </a:p>
          <a:p>
            <a:pPr marL="0" indent="0">
              <a:buNone/>
            </a:pPr>
            <a:endParaRPr lang="zh-CN" altLang="en-US" sz="3200" b="1" dirty="0" smtClean="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grpSp>
        <p:nvGrpSpPr>
          <p:cNvPr id="30" name="Group 89"/>
          <p:cNvGrpSpPr>
            <a:grpSpLocks/>
          </p:cNvGrpSpPr>
          <p:nvPr/>
        </p:nvGrpSpPr>
        <p:grpSpPr bwMode="auto">
          <a:xfrm>
            <a:off x="3530889" y="2586176"/>
            <a:ext cx="4924425" cy="2732088"/>
            <a:chOff x="0" y="0"/>
            <a:chExt cx="4924248" cy="2731382"/>
          </a:xfrm>
        </p:grpSpPr>
        <p:sp>
          <p:nvSpPr>
            <p:cNvPr id="31" name="AutoShape 90"/>
            <p:cNvSpPr>
              <a:spLocks noChangeArrowheads="1"/>
            </p:cNvSpPr>
            <p:nvPr/>
          </p:nvSpPr>
          <p:spPr bwMode="auto">
            <a:xfrm>
              <a:off x="216110" y="1001325"/>
              <a:ext cx="1629760" cy="814880"/>
            </a:xfrm>
            <a:prstGeom prst="roundRect">
              <a:avLst>
                <a:gd name="adj" fmla="val 10000"/>
              </a:avLst>
            </a:prstGeom>
            <a:gradFill rotWithShape="0">
              <a:gsLst>
                <a:gs pos="0">
                  <a:srgbClr val="9A7474"/>
                </a:gs>
                <a:gs pos="50000">
                  <a:srgbClr val="896363"/>
                </a:gs>
                <a:gs pos="100000">
                  <a:srgbClr val="745151"/>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2" name="Rectangle 91"/>
            <p:cNvSpPr>
              <a:spLocks noChangeArrowheads="1"/>
            </p:cNvSpPr>
            <p:nvPr/>
          </p:nvSpPr>
          <p:spPr bwMode="auto">
            <a:xfrm>
              <a:off x="239977" y="1025192"/>
              <a:ext cx="1582026" cy="76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0" tIns="10160" rIns="10160" bIns="1016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sz="1600" b="1" dirty="0">
                  <a:latin typeface="幼圆" panose="02010509060101010101" pitchFamily="49" charset="-122"/>
                  <a:ea typeface="幼圆" panose="02010509060101010101" pitchFamily="49" charset="-122"/>
                  <a:sym typeface="幼圆" panose="02010509060101010101" pitchFamily="49" charset="-122"/>
                </a:rPr>
                <a:t>创业资源</a:t>
              </a:r>
            </a:p>
          </p:txBody>
        </p:sp>
        <p:sp>
          <p:nvSpPr>
            <p:cNvPr id="33" name="AutoShape 92"/>
            <p:cNvSpPr>
              <a:spLocks noChangeArrowheads="1"/>
            </p:cNvSpPr>
            <p:nvPr/>
          </p:nvSpPr>
          <p:spPr bwMode="auto">
            <a:xfrm rot="-3295098">
              <a:off x="1684090" y="1070597"/>
              <a:ext cx="760855" cy="53701"/>
            </a:xfrm>
            <a:custGeom>
              <a:avLst/>
              <a:gdLst>
                <a:gd name="T0" fmla="*/ 0 w 760855"/>
                <a:gd name="T1" fmla="*/ 26850 h 53701"/>
                <a:gd name="T2" fmla="*/ 760855 w 760855"/>
                <a:gd name="T3" fmla="*/ 26850 h 53701"/>
                <a:gd name="T4" fmla="*/ 0 w 760855"/>
                <a:gd name="T5" fmla="*/ 0 h 53701"/>
                <a:gd name="T6" fmla="*/ 760855 w 760855"/>
                <a:gd name="T7" fmla="*/ 53701 h 53701"/>
              </a:gdLst>
              <a:ahLst/>
              <a:cxnLst>
                <a:cxn ang="0">
                  <a:pos x="T0" y="T1"/>
                </a:cxn>
                <a:cxn ang="0">
                  <a:pos x="T2" y="T3"/>
                </a:cxn>
              </a:cxnLst>
              <a:rect l="T4" t="T5" r="T6" b="T7"/>
              <a:pathLst>
                <a:path w="760855" h="53701">
                  <a:moveTo>
                    <a:pt x="0" y="26850"/>
                  </a:moveTo>
                  <a:lnTo>
                    <a:pt x="760855" y="26850"/>
                  </a:lnTo>
                </a:path>
              </a:pathLst>
            </a:custGeom>
            <a:noFill/>
            <a:ln w="12700" cap="flat" cmpd="sng">
              <a:solidFill>
                <a:srgbClr val="927A7A"/>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4" name="Rectangle 93"/>
            <p:cNvSpPr>
              <a:spLocks noChangeArrowheads="1"/>
            </p:cNvSpPr>
            <p:nvPr/>
          </p:nvSpPr>
          <p:spPr bwMode="auto">
            <a:xfrm rot="-3300000">
              <a:off x="2045498" y="1078427"/>
              <a:ext cx="38042" cy="3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endParaRPr lang="zh-CN" altLang="zh-CN" sz="1600" b="1">
                <a:latin typeface="幼圆" panose="02010509060101010101" pitchFamily="49" charset="-122"/>
                <a:ea typeface="幼圆" panose="02010509060101010101" pitchFamily="49" charset="-122"/>
                <a:sym typeface="幼圆" panose="02010509060101010101" pitchFamily="49" charset="-122"/>
              </a:endParaRPr>
            </a:p>
          </p:txBody>
        </p:sp>
        <p:sp>
          <p:nvSpPr>
            <p:cNvPr id="35" name="AutoShape 94"/>
            <p:cNvSpPr>
              <a:spLocks noChangeArrowheads="1"/>
            </p:cNvSpPr>
            <p:nvPr/>
          </p:nvSpPr>
          <p:spPr bwMode="auto">
            <a:xfrm>
              <a:off x="2283168" y="557468"/>
              <a:ext cx="2639575" cy="457326"/>
            </a:xfrm>
            <a:prstGeom prst="roundRect">
              <a:avLst>
                <a:gd name="adj" fmla="val 10000"/>
              </a:avLst>
            </a:prstGeom>
            <a:gradFill rotWithShape="0">
              <a:gsLst>
                <a:gs pos="0">
                  <a:srgbClr val="A98989"/>
                </a:gs>
                <a:gs pos="50000">
                  <a:srgbClr val="987272"/>
                </a:gs>
                <a:gs pos="100000">
                  <a:srgbClr val="825D5D"/>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6" name="Rectangle 95"/>
            <p:cNvSpPr>
              <a:spLocks noChangeArrowheads="1"/>
            </p:cNvSpPr>
            <p:nvPr/>
          </p:nvSpPr>
          <p:spPr bwMode="auto">
            <a:xfrm>
              <a:off x="2296563" y="570863"/>
              <a:ext cx="2612785" cy="43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0" tIns="10160" rIns="10160" bIns="1016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sz="1600" b="1">
                  <a:latin typeface="幼圆" panose="02010509060101010101" pitchFamily="49" charset="-122"/>
                  <a:ea typeface="幼圆" panose="02010509060101010101" pitchFamily="49" charset="-122"/>
                  <a:sym typeface="幼圆" panose="02010509060101010101" pitchFamily="49" charset="-122"/>
                </a:rPr>
                <a:t>人力和技术资源</a:t>
              </a:r>
            </a:p>
          </p:txBody>
        </p:sp>
        <p:sp>
          <p:nvSpPr>
            <p:cNvPr id="37" name="AutoShape 96"/>
            <p:cNvSpPr>
              <a:spLocks noChangeArrowheads="1"/>
            </p:cNvSpPr>
            <p:nvPr/>
          </p:nvSpPr>
          <p:spPr bwMode="auto">
            <a:xfrm rot="-337535">
              <a:off x="1844812" y="1360377"/>
              <a:ext cx="439413" cy="53701"/>
            </a:xfrm>
            <a:custGeom>
              <a:avLst/>
              <a:gdLst>
                <a:gd name="T0" fmla="*/ 0 w 439413"/>
                <a:gd name="T1" fmla="*/ 26850 h 53701"/>
                <a:gd name="T2" fmla="*/ 439413 w 439413"/>
                <a:gd name="T3" fmla="*/ 26850 h 53701"/>
                <a:gd name="T4" fmla="*/ 0 w 439413"/>
                <a:gd name="T5" fmla="*/ 0 h 53701"/>
                <a:gd name="T6" fmla="*/ 439413 w 439413"/>
                <a:gd name="T7" fmla="*/ 53701 h 53701"/>
              </a:gdLst>
              <a:ahLst/>
              <a:cxnLst>
                <a:cxn ang="0">
                  <a:pos x="T0" y="T1"/>
                </a:cxn>
                <a:cxn ang="0">
                  <a:pos x="T2" y="T3"/>
                </a:cxn>
              </a:cxnLst>
              <a:rect l="T4" t="T5" r="T6" b="T7"/>
              <a:pathLst>
                <a:path w="439413" h="53701">
                  <a:moveTo>
                    <a:pt x="0" y="26850"/>
                  </a:moveTo>
                  <a:lnTo>
                    <a:pt x="439413" y="26850"/>
                  </a:lnTo>
                </a:path>
              </a:pathLst>
            </a:custGeom>
            <a:noFill/>
            <a:ln w="12700" cap="flat" cmpd="sng">
              <a:solidFill>
                <a:srgbClr val="927A7A"/>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8" name="Rectangle 97"/>
            <p:cNvSpPr>
              <a:spLocks noChangeArrowheads="1"/>
            </p:cNvSpPr>
            <p:nvPr/>
          </p:nvSpPr>
          <p:spPr bwMode="auto">
            <a:xfrm rot="-360000">
              <a:off x="2053534" y="1376242"/>
              <a:ext cx="21970" cy="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endParaRPr lang="zh-CN" altLang="zh-CN" sz="1600" b="1">
                <a:latin typeface="幼圆" panose="02010509060101010101" pitchFamily="49" charset="-122"/>
                <a:ea typeface="幼圆" panose="02010509060101010101" pitchFamily="49" charset="-122"/>
                <a:sym typeface="幼圆" panose="02010509060101010101" pitchFamily="49" charset="-122"/>
              </a:endParaRPr>
            </a:p>
          </p:txBody>
        </p:sp>
        <p:sp>
          <p:nvSpPr>
            <p:cNvPr id="39" name="AutoShape 98"/>
            <p:cNvSpPr>
              <a:spLocks noChangeArrowheads="1"/>
            </p:cNvSpPr>
            <p:nvPr/>
          </p:nvSpPr>
          <p:spPr bwMode="auto">
            <a:xfrm>
              <a:off x="2283168" y="1137027"/>
              <a:ext cx="2639575" cy="457326"/>
            </a:xfrm>
            <a:prstGeom prst="roundRect">
              <a:avLst>
                <a:gd name="adj" fmla="val 10000"/>
              </a:avLst>
            </a:prstGeom>
            <a:gradFill rotWithShape="0">
              <a:gsLst>
                <a:gs pos="0">
                  <a:srgbClr val="A98989"/>
                </a:gs>
                <a:gs pos="50000">
                  <a:srgbClr val="987272"/>
                </a:gs>
                <a:gs pos="100000">
                  <a:srgbClr val="825D5D"/>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0" name="Rectangle 99"/>
            <p:cNvSpPr>
              <a:spLocks noChangeArrowheads="1"/>
            </p:cNvSpPr>
            <p:nvPr/>
          </p:nvSpPr>
          <p:spPr bwMode="auto">
            <a:xfrm>
              <a:off x="2296563" y="1150422"/>
              <a:ext cx="2612785" cy="43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0" tIns="10160" rIns="10160" bIns="1016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sz="1600" b="1">
                  <a:latin typeface="幼圆" panose="02010509060101010101" pitchFamily="49" charset="-122"/>
                  <a:ea typeface="幼圆" panose="02010509060101010101" pitchFamily="49" charset="-122"/>
                  <a:sym typeface="幼圆" panose="02010509060101010101" pitchFamily="49" charset="-122"/>
                </a:rPr>
                <a:t>财务资源</a:t>
              </a:r>
            </a:p>
          </p:txBody>
        </p:sp>
        <p:sp>
          <p:nvSpPr>
            <p:cNvPr id="41" name="AutoShape 100"/>
            <p:cNvSpPr>
              <a:spLocks noChangeArrowheads="1"/>
            </p:cNvSpPr>
            <p:nvPr/>
          </p:nvSpPr>
          <p:spPr bwMode="auto">
            <a:xfrm rot="3048958">
              <a:off x="1718454" y="1650156"/>
              <a:ext cx="692130" cy="53701"/>
            </a:xfrm>
            <a:custGeom>
              <a:avLst/>
              <a:gdLst>
                <a:gd name="T0" fmla="*/ 0 w 692130"/>
                <a:gd name="T1" fmla="*/ 26850 h 53701"/>
                <a:gd name="T2" fmla="*/ 692130 w 692130"/>
                <a:gd name="T3" fmla="*/ 26850 h 53701"/>
                <a:gd name="T4" fmla="*/ 0 w 692130"/>
                <a:gd name="T5" fmla="*/ 0 h 53701"/>
                <a:gd name="T6" fmla="*/ 692130 w 692130"/>
                <a:gd name="T7" fmla="*/ 53701 h 53701"/>
              </a:gdLst>
              <a:ahLst/>
              <a:cxnLst>
                <a:cxn ang="0">
                  <a:pos x="T0" y="T1"/>
                </a:cxn>
                <a:cxn ang="0">
                  <a:pos x="T2" y="T3"/>
                </a:cxn>
              </a:cxnLst>
              <a:rect l="T4" t="T5" r="T6" b="T7"/>
              <a:pathLst>
                <a:path w="692130" h="53701">
                  <a:moveTo>
                    <a:pt x="0" y="26850"/>
                  </a:moveTo>
                  <a:lnTo>
                    <a:pt x="692130" y="26850"/>
                  </a:lnTo>
                </a:path>
              </a:pathLst>
            </a:custGeom>
            <a:noFill/>
            <a:ln w="12700" cap="flat" cmpd="sng">
              <a:solidFill>
                <a:srgbClr val="927A7A"/>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2" name="Rectangle 101"/>
            <p:cNvSpPr>
              <a:spLocks noChangeArrowheads="1"/>
            </p:cNvSpPr>
            <p:nvPr/>
          </p:nvSpPr>
          <p:spPr bwMode="auto">
            <a:xfrm rot="3000000">
              <a:off x="2047216" y="1659704"/>
              <a:ext cx="34606" cy="34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endParaRPr lang="zh-CN" altLang="zh-CN" sz="1600" b="1">
                <a:latin typeface="幼圆" panose="02010509060101010101" pitchFamily="49" charset="-122"/>
                <a:ea typeface="幼圆" panose="02010509060101010101" pitchFamily="49" charset="-122"/>
                <a:sym typeface="幼圆" panose="02010509060101010101" pitchFamily="49" charset="-122"/>
              </a:endParaRPr>
            </a:p>
          </p:txBody>
        </p:sp>
        <p:sp>
          <p:nvSpPr>
            <p:cNvPr id="43" name="AutoShape 102"/>
            <p:cNvSpPr>
              <a:spLocks noChangeArrowheads="1"/>
            </p:cNvSpPr>
            <p:nvPr/>
          </p:nvSpPr>
          <p:spPr bwMode="auto">
            <a:xfrm>
              <a:off x="2283168" y="1716586"/>
              <a:ext cx="2639575" cy="457326"/>
            </a:xfrm>
            <a:prstGeom prst="roundRect">
              <a:avLst>
                <a:gd name="adj" fmla="val 10000"/>
              </a:avLst>
            </a:prstGeom>
            <a:gradFill rotWithShape="0">
              <a:gsLst>
                <a:gs pos="0">
                  <a:srgbClr val="A98989"/>
                </a:gs>
                <a:gs pos="50000">
                  <a:srgbClr val="987272"/>
                </a:gs>
                <a:gs pos="100000">
                  <a:srgbClr val="825D5D"/>
                </a:gs>
              </a:gsLst>
              <a:lin ang="5400000" scaled="1"/>
            </a:gra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4" name="Rectangle 103"/>
            <p:cNvSpPr>
              <a:spLocks noChangeArrowheads="1"/>
            </p:cNvSpPr>
            <p:nvPr/>
          </p:nvSpPr>
          <p:spPr bwMode="auto">
            <a:xfrm>
              <a:off x="2296563" y="1729981"/>
              <a:ext cx="2612785" cy="430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0" tIns="10160" rIns="10160" bIns="1016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sz="1600" b="1">
                  <a:latin typeface="幼圆" panose="02010509060101010101" pitchFamily="49" charset="-122"/>
                  <a:ea typeface="幼圆" panose="02010509060101010101" pitchFamily="49" charset="-122"/>
                  <a:sym typeface="幼圆" panose="02010509060101010101" pitchFamily="49" charset="-122"/>
                </a:rPr>
                <a:t>生产经营性资源</a:t>
              </a:r>
            </a:p>
          </p:txBody>
        </p:sp>
      </p:grpSp>
    </p:spTree>
    <p:extLst>
      <p:ext uri="{BB962C8B-B14F-4D97-AF65-F5344CB8AC3E}">
        <p14:creationId xmlns:p14="http://schemas.microsoft.com/office/powerpoint/2010/main" val="1444108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创业资源类型？</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590859" y="2859040"/>
            <a:ext cx="2570630" cy="3485428"/>
          </a:xfrm>
        </p:spPr>
        <p:txBody>
          <a:bodyPr>
            <a:normAutofit/>
          </a:bodyPr>
          <a:lstStyle/>
          <a:p>
            <a:pPr marL="0" indent="0">
              <a:buNone/>
            </a:pPr>
            <a:r>
              <a:rPr lang="zh-CN" altLang="en-US" sz="3200" b="1" dirty="0">
                <a:latin typeface="微软雅黑" panose="020B0503020204020204" pitchFamily="34" charset="-122"/>
                <a:ea typeface="微软雅黑" panose="020B0503020204020204" pitchFamily="34" charset="-122"/>
              </a:rPr>
              <a:t>根据资源基础</a:t>
            </a:r>
            <a:r>
              <a:rPr lang="zh-CN" altLang="en-US" sz="3200" b="1" dirty="0" smtClean="0">
                <a:latin typeface="微软雅黑" panose="020B0503020204020204" pitchFamily="34" charset="-122"/>
                <a:ea typeface="微软雅黑" panose="020B0503020204020204" pitchFamily="34" charset="-122"/>
              </a:rPr>
              <a:t>论：</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a:latin typeface="微软雅黑" panose="020B0503020204020204" pitchFamily="34" charset="-122"/>
                <a:ea typeface="微软雅黑" panose="020B0503020204020204" pitchFamily="34" charset="-122"/>
              </a:rPr>
              <a:t>核心资源与非核心资源</a:t>
            </a:r>
          </a:p>
          <a:p>
            <a:pPr marL="0" indent="0">
              <a:buNone/>
            </a:pPr>
            <a:endParaRPr lang="zh-CN" altLang="en-US" sz="3200" b="1" dirty="0" smtClean="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grpSp>
        <p:nvGrpSpPr>
          <p:cNvPr id="19" name="Group 28"/>
          <p:cNvGrpSpPr>
            <a:grpSpLocks/>
          </p:cNvGrpSpPr>
          <p:nvPr/>
        </p:nvGrpSpPr>
        <p:grpSpPr bwMode="auto">
          <a:xfrm>
            <a:off x="3161489" y="1972174"/>
            <a:ext cx="5565630" cy="4064000"/>
            <a:chOff x="0" y="0"/>
            <a:chExt cx="6096000" cy="4064000"/>
          </a:xfrm>
        </p:grpSpPr>
        <p:sp>
          <p:nvSpPr>
            <p:cNvPr id="20" name="AutoShape 29"/>
            <p:cNvSpPr>
              <a:spLocks noChangeArrowheads="1"/>
            </p:cNvSpPr>
            <p:nvPr/>
          </p:nvSpPr>
          <p:spPr bwMode="auto">
            <a:xfrm>
              <a:off x="1587" y="1631156"/>
              <a:ext cx="1603374" cy="801687"/>
            </a:xfrm>
            <a:prstGeom prst="roundRect">
              <a:avLst>
                <a:gd name="adj" fmla="val 10000"/>
              </a:avLst>
            </a:prstGeom>
            <a:solidFill>
              <a:srgbClr val="92D05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1" name="Rectangle 30"/>
            <p:cNvSpPr>
              <a:spLocks noChangeArrowheads="1"/>
            </p:cNvSpPr>
            <p:nvPr/>
          </p:nvSpPr>
          <p:spPr bwMode="auto">
            <a:xfrm>
              <a:off x="25068" y="1654637"/>
              <a:ext cx="1556412" cy="7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 tIns="15240" rIns="15240" bIns="1524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b="1">
                  <a:latin typeface="Times New Roman" panose="02020603050405020304" pitchFamily="18" charset="0"/>
                  <a:sym typeface="Times New Roman" panose="02020603050405020304" pitchFamily="18" charset="0"/>
                </a:rPr>
                <a:t>创业资源</a:t>
              </a:r>
              <a:endParaRPr lang="zh-CN" altLang="en-US" b="1">
                <a:latin typeface="幼圆" panose="02010509060101010101" pitchFamily="49" charset="-122"/>
                <a:ea typeface="幼圆" panose="02010509060101010101" pitchFamily="49" charset="-122"/>
                <a:sym typeface="幼圆" panose="02010509060101010101" pitchFamily="49" charset="-122"/>
              </a:endParaRPr>
            </a:p>
          </p:txBody>
        </p:sp>
        <p:sp>
          <p:nvSpPr>
            <p:cNvPr id="22" name="AutoShape 31"/>
            <p:cNvSpPr>
              <a:spLocks noChangeArrowheads="1"/>
            </p:cNvSpPr>
            <p:nvPr/>
          </p:nvSpPr>
          <p:spPr bwMode="auto">
            <a:xfrm rot="-3310530">
              <a:off x="1364098" y="1553274"/>
              <a:ext cx="1123078" cy="35507"/>
            </a:xfrm>
            <a:custGeom>
              <a:avLst/>
              <a:gdLst>
                <a:gd name="T0" fmla="*/ 0 w 1123078"/>
                <a:gd name="T1" fmla="*/ 17753 h 35507"/>
                <a:gd name="T2" fmla="*/ 1123078 w 1123078"/>
                <a:gd name="T3" fmla="*/ 17753 h 35507"/>
                <a:gd name="T4" fmla="*/ 0 w 1123078"/>
                <a:gd name="T5" fmla="*/ 0 h 35507"/>
                <a:gd name="T6" fmla="*/ 1123078 w 1123078"/>
                <a:gd name="T7" fmla="*/ 35507 h 35507"/>
              </a:gdLst>
              <a:ahLst/>
              <a:cxnLst>
                <a:cxn ang="0">
                  <a:pos x="T0" y="T1"/>
                </a:cxn>
                <a:cxn ang="0">
                  <a:pos x="T2" y="T3"/>
                </a:cxn>
              </a:cxnLst>
              <a:rect l="T4" t="T5" r="T6" b="T7"/>
              <a:pathLst>
                <a:path w="1123078" h="35507">
                  <a:moveTo>
                    <a:pt x="0" y="17753"/>
                  </a:moveTo>
                  <a:lnTo>
                    <a:pt x="1123078" y="17753"/>
                  </a:lnTo>
                </a:path>
              </a:pathLst>
            </a:custGeom>
            <a:noFill/>
            <a:ln w="12700"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3" name="Rectangle 32"/>
            <p:cNvSpPr>
              <a:spLocks noChangeArrowheads="1"/>
            </p:cNvSpPr>
            <p:nvPr/>
          </p:nvSpPr>
          <p:spPr bwMode="auto">
            <a:xfrm rot="-3360000">
              <a:off x="1897559" y="1542951"/>
              <a:ext cx="56153" cy="5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endParaRPr lang="zh-CN" altLang="zh-CN" sz="500" b="1">
                <a:latin typeface="幼圆" panose="02010509060101010101" pitchFamily="49" charset="-122"/>
                <a:ea typeface="幼圆" panose="02010509060101010101" pitchFamily="49" charset="-122"/>
                <a:sym typeface="幼圆" panose="02010509060101010101" pitchFamily="49" charset="-122"/>
              </a:endParaRPr>
            </a:p>
          </p:txBody>
        </p:sp>
        <p:sp>
          <p:nvSpPr>
            <p:cNvPr id="24" name="AutoShape 33"/>
            <p:cNvSpPr>
              <a:spLocks noChangeArrowheads="1"/>
            </p:cNvSpPr>
            <p:nvPr/>
          </p:nvSpPr>
          <p:spPr bwMode="auto">
            <a:xfrm>
              <a:off x="2246312" y="709215"/>
              <a:ext cx="1603374" cy="801687"/>
            </a:xfrm>
            <a:prstGeom prst="roundRect">
              <a:avLst>
                <a:gd name="adj" fmla="val 10000"/>
              </a:avLst>
            </a:prstGeom>
            <a:solidFill>
              <a:srgbClr val="92D05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5" name="Rectangle 34"/>
            <p:cNvSpPr>
              <a:spLocks noChangeArrowheads="1"/>
            </p:cNvSpPr>
            <p:nvPr/>
          </p:nvSpPr>
          <p:spPr bwMode="auto">
            <a:xfrm>
              <a:off x="2269793" y="732696"/>
              <a:ext cx="1556412" cy="7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 tIns="15240" rIns="15240" bIns="1524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b="1">
                  <a:latin typeface="Times New Roman" panose="02020603050405020304" pitchFamily="18" charset="0"/>
                  <a:sym typeface="Times New Roman" panose="02020603050405020304" pitchFamily="18" charset="0"/>
                </a:rPr>
                <a:t>核心资源</a:t>
              </a:r>
              <a:endParaRPr lang="zh-CN" altLang="en-US" b="1">
                <a:latin typeface="幼圆" panose="02010509060101010101" pitchFamily="49" charset="-122"/>
                <a:ea typeface="幼圆" panose="02010509060101010101" pitchFamily="49" charset="-122"/>
                <a:sym typeface="幼圆" panose="02010509060101010101" pitchFamily="49" charset="-122"/>
              </a:endParaRPr>
            </a:p>
          </p:txBody>
        </p:sp>
        <p:sp>
          <p:nvSpPr>
            <p:cNvPr id="26" name="AutoShape 35"/>
            <p:cNvSpPr>
              <a:spLocks noChangeArrowheads="1"/>
            </p:cNvSpPr>
            <p:nvPr/>
          </p:nvSpPr>
          <p:spPr bwMode="auto">
            <a:xfrm rot="-2073878">
              <a:off x="3783836" y="880651"/>
              <a:ext cx="746131" cy="35507"/>
            </a:xfrm>
            <a:custGeom>
              <a:avLst/>
              <a:gdLst>
                <a:gd name="T0" fmla="*/ 0 w 746131"/>
                <a:gd name="T1" fmla="*/ 17753 h 35507"/>
                <a:gd name="T2" fmla="*/ 746131 w 746131"/>
                <a:gd name="T3" fmla="*/ 17753 h 35507"/>
                <a:gd name="T4" fmla="*/ 0 w 746131"/>
                <a:gd name="T5" fmla="*/ 0 h 35507"/>
                <a:gd name="T6" fmla="*/ 746131 w 746131"/>
                <a:gd name="T7" fmla="*/ 35507 h 35507"/>
              </a:gdLst>
              <a:ahLst/>
              <a:cxnLst>
                <a:cxn ang="0">
                  <a:pos x="T0" y="T1"/>
                </a:cxn>
                <a:cxn ang="0">
                  <a:pos x="T2" y="T3"/>
                </a:cxn>
              </a:cxnLst>
              <a:rect l="T4" t="T5" r="T6" b="T7"/>
              <a:pathLst>
                <a:path w="746131" h="35507">
                  <a:moveTo>
                    <a:pt x="0" y="17753"/>
                  </a:moveTo>
                  <a:lnTo>
                    <a:pt x="746131" y="17753"/>
                  </a:lnTo>
                </a:path>
              </a:pathLst>
            </a:custGeom>
            <a:noFill/>
            <a:ln w="12700"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27" name="Rectangle 36"/>
            <p:cNvSpPr>
              <a:spLocks noChangeArrowheads="1"/>
            </p:cNvSpPr>
            <p:nvPr/>
          </p:nvSpPr>
          <p:spPr bwMode="auto">
            <a:xfrm rot="-2100000">
              <a:off x="4138248" y="879752"/>
              <a:ext cx="37306" cy="3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endParaRPr lang="zh-CN" altLang="zh-CN" sz="500" b="1">
                <a:latin typeface="幼圆" panose="02010509060101010101" pitchFamily="49" charset="-122"/>
                <a:ea typeface="幼圆" panose="02010509060101010101" pitchFamily="49" charset="-122"/>
                <a:sym typeface="幼圆" panose="02010509060101010101" pitchFamily="49" charset="-122"/>
              </a:endParaRPr>
            </a:p>
          </p:txBody>
        </p:sp>
        <p:sp>
          <p:nvSpPr>
            <p:cNvPr id="28" name="AutoShape 37"/>
            <p:cNvSpPr>
              <a:spLocks noChangeArrowheads="1"/>
            </p:cNvSpPr>
            <p:nvPr/>
          </p:nvSpPr>
          <p:spPr bwMode="auto">
            <a:xfrm>
              <a:off x="4464116" y="285908"/>
              <a:ext cx="1603374" cy="801687"/>
            </a:xfrm>
            <a:prstGeom prst="roundRect">
              <a:avLst>
                <a:gd name="adj" fmla="val 10000"/>
              </a:avLst>
            </a:prstGeom>
            <a:solidFill>
              <a:srgbClr val="92D05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 name="Rectangle 38"/>
            <p:cNvSpPr>
              <a:spLocks noChangeArrowheads="1"/>
            </p:cNvSpPr>
            <p:nvPr/>
          </p:nvSpPr>
          <p:spPr bwMode="auto">
            <a:xfrm>
              <a:off x="4487597" y="309389"/>
              <a:ext cx="1556412" cy="7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 tIns="15240" rIns="15240" bIns="1524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b="1">
                  <a:latin typeface="宋体" panose="02010600030101010101" pitchFamily="2" charset="-122"/>
                  <a:sym typeface="宋体" panose="02010600030101010101" pitchFamily="2" charset="-122"/>
                </a:rPr>
                <a:t>人力资源</a:t>
              </a:r>
              <a:endParaRPr lang="zh-CN" altLang="en-US" b="1">
                <a:latin typeface="幼圆" panose="02010509060101010101" pitchFamily="49" charset="-122"/>
                <a:ea typeface="幼圆" panose="02010509060101010101" pitchFamily="49" charset="-122"/>
                <a:sym typeface="幼圆" panose="02010509060101010101" pitchFamily="49" charset="-122"/>
              </a:endParaRPr>
            </a:p>
          </p:txBody>
        </p:sp>
        <p:sp>
          <p:nvSpPr>
            <p:cNvPr id="45" name="AutoShape 39"/>
            <p:cNvSpPr>
              <a:spLocks noChangeArrowheads="1"/>
            </p:cNvSpPr>
            <p:nvPr/>
          </p:nvSpPr>
          <p:spPr bwMode="auto">
            <a:xfrm rot="2142401">
              <a:off x="3775450" y="1322790"/>
              <a:ext cx="789824" cy="35507"/>
            </a:xfrm>
            <a:custGeom>
              <a:avLst/>
              <a:gdLst>
                <a:gd name="T0" fmla="*/ 0 w 789824"/>
                <a:gd name="T1" fmla="*/ 17753 h 35507"/>
                <a:gd name="T2" fmla="*/ 789824 w 789824"/>
                <a:gd name="T3" fmla="*/ 17753 h 35507"/>
                <a:gd name="T4" fmla="*/ 0 w 789824"/>
                <a:gd name="T5" fmla="*/ 0 h 35507"/>
                <a:gd name="T6" fmla="*/ 789824 w 789824"/>
                <a:gd name="T7" fmla="*/ 35507 h 35507"/>
              </a:gdLst>
              <a:ahLst/>
              <a:cxnLst>
                <a:cxn ang="0">
                  <a:pos x="T0" y="T1"/>
                </a:cxn>
                <a:cxn ang="0">
                  <a:pos x="T2" y="T3"/>
                </a:cxn>
              </a:cxnLst>
              <a:rect l="T4" t="T5" r="T6" b="T7"/>
              <a:pathLst>
                <a:path w="789824" h="35507">
                  <a:moveTo>
                    <a:pt x="0" y="17753"/>
                  </a:moveTo>
                  <a:lnTo>
                    <a:pt x="789824" y="17753"/>
                  </a:lnTo>
                </a:path>
              </a:pathLst>
            </a:custGeom>
            <a:noFill/>
            <a:ln w="12700"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Rectangle 40"/>
            <p:cNvSpPr>
              <a:spLocks noChangeArrowheads="1"/>
            </p:cNvSpPr>
            <p:nvPr/>
          </p:nvSpPr>
          <p:spPr bwMode="auto">
            <a:xfrm rot="2100000">
              <a:off x="4150616" y="1320798"/>
              <a:ext cx="39491" cy="3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endParaRPr lang="zh-CN" altLang="zh-CN" sz="500" b="1">
                <a:latin typeface="幼圆" panose="02010509060101010101" pitchFamily="49" charset="-122"/>
                <a:ea typeface="幼圆" panose="02010509060101010101" pitchFamily="49" charset="-122"/>
                <a:sym typeface="幼圆" panose="02010509060101010101" pitchFamily="49" charset="-122"/>
              </a:endParaRPr>
            </a:p>
          </p:txBody>
        </p:sp>
        <p:sp>
          <p:nvSpPr>
            <p:cNvPr id="47" name="AutoShape 41"/>
            <p:cNvSpPr>
              <a:spLocks noChangeArrowheads="1"/>
            </p:cNvSpPr>
            <p:nvPr/>
          </p:nvSpPr>
          <p:spPr bwMode="auto">
            <a:xfrm>
              <a:off x="4491037" y="1170185"/>
              <a:ext cx="1603374" cy="801687"/>
            </a:xfrm>
            <a:prstGeom prst="roundRect">
              <a:avLst>
                <a:gd name="adj" fmla="val 10000"/>
              </a:avLst>
            </a:prstGeom>
            <a:solidFill>
              <a:srgbClr val="92D05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8" name="Rectangle 42"/>
            <p:cNvSpPr>
              <a:spLocks noChangeArrowheads="1"/>
            </p:cNvSpPr>
            <p:nvPr/>
          </p:nvSpPr>
          <p:spPr bwMode="auto">
            <a:xfrm>
              <a:off x="4514518" y="1193666"/>
              <a:ext cx="1556412" cy="7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 tIns="15240" rIns="15240" bIns="1524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b="1">
                  <a:latin typeface="宋体" panose="02010600030101010101" pitchFamily="2" charset="-122"/>
                  <a:sym typeface="宋体" panose="02010600030101010101" pitchFamily="2" charset="-122"/>
                </a:rPr>
                <a:t>技术资源</a:t>
              </a:r>
              <a:endParaRPr lang="zh-CN" altLang="en-US" b="1">
                <a:latin typeface="幼圆" panose="02010509060101010101" pitchFamily="49" charset="-122"/>
                <a:ea typeface="幼圆" panose="02010509060101010101" pitchFamily="49" charset="-122"/>
                <a:sym typeface="幼圆" panose="02010509060101010101" pitchFamily="49" charset="-122"/>
              </a:endParaRPr>
            </a:p>
          </p:txBody>
        </p:sp>
        <p:sp>
          <p:nvSpPr>
            <p:cNvPr id="49" name="AutoShape 43"/>
            <p:cNvSpPr>
              <a:spLocks noChangeArrowheads="1"/>
            </p:cNvSpPr>
            <p:nvPr/>
          </p:nvSpPr>
          <p:spPr bwMode="auto">
            <a:xfrm rot="3310531">
              <a:off x="1364098" y="2475215"/>
              <a:ext cx="1123078" cy="35507"/>
            </a:xfrm>
            <a:custGeom>
              <a:avLst/>
              <a:gdLst>
                <a:gd name="T0" fmla="*/ 0 w 1123078"/>
                <a:gd name="T1" fmla="*/ 17753 h 35507"/>
                <a:gd name="T2" fmla="*/ 1123078 w 1123078"/>
                <a:gd name="T3" fmla="*/ 17753 h 35507"/>
                <a:gd name="T4" fmla="*/ 0 w 1123078"/>
                <a:gd name="T5" fmla="*/ 0 h 35507"/>
                <a:gd name="T6" fmla="*/ 1123078 w 1123078"/>
                <a:gd name="T7" fmla="*/ 35507 h 35507"/>
              </a:gdLst>
              <a:ahLst/>
              <a:cxnLst>
                <a:cxn ang="0">
                  <a:pos x="T0" y="T1"/>
                </a:cxn>
                <a:cxn ang="0">
                  <a:pos x="T2" y="T3"/>
                </a:cxn>
              </a:cxnLst>
              <a:rect l="T4" t="T5" r="T6" b="T7"/>
              <a:pathLst>
                <a:path w="1123078" h="35507">
                  <a:moveTo>
                    <a:pt x="0" y="17753"/>
                  </a:moveTo>
                  <a:lnTo>
                    <a:pt x="1123078" y="17753"/>
                  </a:lnTo>
                </a:path>
              </a:pathLst>
            </a:custGeom>
            <a:noFill/>
            <a:ln w="12700"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Rectangle 44"/>
            <p:cNvSpPr>
              <a:spLocks noChangeArrowheads="1"/>
            </p:cNvSpPr>
            <p:nvPr/>
          </p:nvSpPr>
          <p:spPr bwMode="auto">
            <a:xfrm rot="3300000">
              <a:off x="1897559" y="2464892"/>
              <a:ext cx="56153" cy="5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endParaRPr lang="zh-CN" altLang="zh-CN" sz="500" b="1">
                <a:latin typeface="幼圆" panose="02010509060101010101" pitchFamily="49" charset="-122"/>
                <a:ea typeface="幼圆" panose="02010509060101010101" pitchFamily="49" charset="-122"/>
                <a:sym typeface="幼圆" panose="02010509060101010101" pitchFamily="49" charset="-122"/>
              </a:endParaRPr>
            </a:p>
          </p:txBody>
        </p:sp>
        <p:sp>
          <p:nvSpPr>
            <p:cNvPr id="51" name="AutoShape 45"/>
            <p:cNvSpPr>
              <a:spLocks noChangeArrowheads="1"/>
            </p:cNvSpPr>
            <p:nvPr/>
          </p:nvSpPr>
          <p:spPr bwMode="auto">
            <a:xfrm>
              <a:off x="2246312" y="2553096"/>
              <a:ext cx="1603374" cy="801687"/>
            </a:xfrm>
            <a:prstGeom prst="roundRect">
              <a:avLst>
                <a:gd name="adj" fmla="val 10000"/>
              </a:avLst>
            </a:prstGeom>
            <a:solidFill>
              <a:srgbClr val="92D05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2" name="Rectangle 46"/>
            <p:cNvSpPr>
              <a:spLocks noChangeArrowheads="1"/>
            </p:cNvSpPr>
            <p:nvPr/>
          </p:nvSpPr>
          <p:spPr bwMode="auto">
            <a:xfrm>
              <a:off x="2269793" y="2576577"/>
              <a:ext cx="1556412" cy="7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970" tIns="13970" rIns="13970" bIns="1397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sz="2200" b="1">
                  <a:latin typeface="Times New Roman" panose="02020603050405020304" pitchFamily="18" charset="0"/>
                  <a:sym typeface="Times New Roman" panose="02020603050405020304" pitchFamily="18" charset="0"/>
                </a:rPr>
                <a:t>非核心资源</a:t>
              </a:r>
              <a:endParaRPr lang="zh-CN" altLang="en-US" sz="2200" b="1">
                <a:latin typeface="幼圆" panose="02010509060101010101" pitchFamily="49" charset="-122"/>
                <a:ea typeface="幼圆" panose="02010509060101010101" pitchFamily="49" charset="-122"/>
                <a:sym typeface="幼圆" panose="02010509060101010101" pitchFamily="49" charset="-122"/>
              </a:endParaRPr>
            </a:p>
          </p:txBody>
        </p:sp>
        <p:sp>
          <p:nvSpPr>
            <p:cNvPr id="53" name="AutoShape 47"/>
            <p:cNvSpPr>
              <a:spLocks noChangeArrowheads="1"/>
            </p:cNvSpPr>
            <p:nvPr/>
          </p:nvSpPr>
          <p:spPr bwMode="auto">
            <a:xfrm rot="-2142402">
              <a:off x="3775450" y="2705701"/>
              <a:ext cx="789824" cy="35507"/>
            </a:xfrm>
            <a:custGeom>
              <a:avLst/>
              <a:gdLst>
                <a:gd name="T0" fmla="*/ 0 w 789824"/>
                <a:gd name="T1" fmla="*/ 17753 h 35507"/>
                <a:gd name="T2" fmla="*/ 789824 w 789824"/>
                <a:gd name="T3" fmla="*/ 17753 h 35507"/>
                <a:gd name="T4" fmla="*/ 0 w 789824"/>
                <a:gd name="T5" fmla="*/ 0 h 35507"/>
                <a:gd name="T6" fmla="*/ 789824 w 789824"/>
                <a:gd name="T7" fmla="*/ 35507 h 35507"/>
              </a:gdLst>
              <a:ahLst/>
              <a:cxnLst>
                <a:cxn ang="0">
                  <a:pos x="T0" y="T1"/>
                </a:cxn>
                <a:cxn ang="0">
                  <a:pos x="T2" y="T3"/>
                </a:cxn>
              </a:cxnLst>
              <a:rect l="T4" t="T5" r="T6" b="T7"/>
              <a:pathLst>
                <a:path w="789824" h="35507">
                  <a:moveTo>
                    <a:pt x="0" y="17753"/>
                  </a:moveTo>
                  <a:lnTo>
                    <a:pt x="789824" y="17753"/>
                  </a:lnTo>
                </a:path>
              </a:pathLst>
            </a:custGeom>
            <a:noFill/>
            <a:ln w="12700"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4" name="Rectangle 48"/>
            <p:cNvSpPr>
              <a:spLocks noChangeArrowheads="1"/>
            </p:cNvSpPr>
            <p:nvPr/>
          </p:nvSpPr>
          <p:spPr bwMode="auto">
            <a:xfrm rot="-2160000">
              <a:off x="4150616" y="2703709"/>
              <a:ext cx="39491" cy="3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endParaRPr lang="zh-CN" altLang="zh-CN" sz="500" b="1">
                <a:latin typeface="幼圆" panose="02010509060101010101" pitchFamily="49" charset="-122"/>
                <a:ea typeface="幼圆" panose="02010509060101010101" pitchFamily="49" charset="-122"/>
                <a:sym typeface="幼圆" panose="02010509060101010101" pitchFamily="49" charset="-122"/>
              </a:endParaRPr>
            </a:p>
          </p:txBody>
        </p:sp>
        <p:sp>
          <p:nvSpPr>
            <p:cNvPr id="55" name="AutoShape 49"/>
            <p:cNvSpPr>
              <a:spLocks noChangeArrowheads="1"/>
            </p:cNvSpPr>
            <p:nvPr/>
          </p:nvSpPr>
          <p:spPr bwMode="auto">
            <a:xfrm>
              <a:off x="4491037" y="2092126"/>
              <a:ext cx="1603374" cy="801687"/>
            </a:xfrm>
            <a:prstGeom prst="roundRect">
              <a:avLst>
                <a:gd name="adj" fmla="val 10000"/>
              </a:avLst>
            </a:prstGeom>
            <a:solidFill>
              <a:srgbClr val="92D05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6" name="Rectangle 50"/>
            <p:cNvSpPr>
              <a:spLocks noChangeArrowheads="1"/>
            </p:cNvSpPr>
            <p:nvPr/>
          </p:nvSpPr>
          <p:spPr bwMode="auto">
            <a:xfrm>
              <a:off x="4514518" y="2115607"/>
              <a:ext cx="1556412" cy="7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 tIns="15240" rIns="15240" bIns="1524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b="1">
                  <a:latin typeface="宋体" panose="02010600030101010101" pitchFamily="2" charset="-122"/>
                  <a:sym typeface="宋体" panose="02010600030101010101" pitchFamily="2" charset="-122"/>
                </a:rPr>
                <a:t>资产资源</a:t>
              </a:r>
              <a:endParaRPr lang="zh-CN" altLang="en-US" b="1">
                <a:latin typeface="幼圆" panose="02010509060101010101" pitchFamily="49" charset="-122"/>
                <a:ea typeface="幼圆" panose="02010509060101010101" pitchFamily="49" charset="-122"/>
                <a:sym typeface="幼圆" panose="02010509060101010101" pitchFamily="49" charset="-122"/>
              </a:endParaRPr>
            </a:p>
          </p:txBody>
        </p:sp>
        <p:sp>
          <p:nvSpPr>
            <p:cNvPr id="57" name="AutoShape 51"/>
            <p:cNvSpPr>
              <a:spLocks noChangeArrowheads="1"/>
            </p:cNvSpPr>
            <p:nvPr/>
          </p:nvSpPr>
          <p:spPr bwMode="auto">
            <a:xfrm rot="2142401">
              <a:off x="3775450" y="3166671"/>
              <a:ext cx="789824" cy="35507"/>
            </a:xfrm>
            <a:custGeom>
              <a:avLst/>
              <a:gdLst>
                <a:gd name="T0" fmla="*/ 0 w 789824"/>
                <a:gd name="T1" fmla="*/ 17753 h 35507"/>
                <a:gd name="T2" fmla="*/ 789824 w 789824"/>
                <a:gd name="T3" fmla="*/ 17753 h 35507"/>
                <a:gd name="T4" fmla="*/ 0 w 789824"/>
                <a:gd name="T5" fmla="*/ 0 h 35507"/>
                <a:gd name="T6" fmla="*/ 789824 w 789824"/>
                <a:gd name="T7" fmla="*/ 35507 h 35507"/>
              </a:gdLst>
              <a:ahLst/>
              <a:cxnLst>
                <a:cxn ang="0">
                  <a:pos x="T0" y="T1"/>
                </a:cxn>
                <a:cxn ang="0">
                  <a:pos x="T2" y="T3"/>
                </a:cxn>
              </a:cxnLst>
              <a:rect l="T4" t="T5" r="T6" b="T7"/>
              <a:pathLst>
                <a:path w="789824" h="35507">
                  <a:moveTo>
                    <a:pt x="0" y="17753"/>
                  </a:moveTo>
                  <a:lnTo>
                    <a:pt x="789824" y="17753"/>
                  </a:lnTo>
                </a:path>
              </a:pathLst>
            </a:custGeom>
            <a:noFill/>
            <a:ln w="12700"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8" name="Rectangle 52"/>
            <p:cNvSpPr>
              <a:spLocks noChangeArrowheads="1"/>
            </p:cNvSpPr>
            <p:nvPr/>
          </p:nvSpPr>
          <p:spPr bwMode="auto">
            <a:xfrm rot="2100000">
              <a:off x="4150616" y="3164680"/>
              <a:ext cx="39491" cy="3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0" rIns="12700" bIns="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endParaRPr lang="zh-CN" altLang="zh-CN" sz="500" b="1">
                <a:latin typeface="幼圆" panose="02010509060101010101" pitchFamily="49" charset="-122"/>
                <a:ea typeface="幼圆" panose="02010509060101010101" pitchFamily="49" charset="-122"/>
                <a:sym typeface="幼圆" panose="02010509060101010101" pitchFamily="49" charset="-122"/>
              </a:endParaRPr>
            </a:p>
          </p:txBody>
        </p:sp>
        <p:sp>
          <p:nvSpPr>
            <p:cNvPr id="59" name="AutoShape 53"/>
            <p:cNvSpPr>
              <a:spLocks noChangeArrowheads="1"/>
            </p:cNvSpPr>
            <p:nvPr/>
          </p:nvSpPr>
          <p:spPr bwMode="auto">
            <a:xfrm>
              <a:off x="4491037" y="3014067"/>
              <a:ext cx="1603374" cy="801687"/>
            </a:xfrm>
            <a:prstGeom prst="roundRect">
              <a:avLst>
                <a:gd name="adj" fmla="val 10000"/>
              </a:avLst>
            </a:prstGeom>
            <a:solidFill>
              <a:srgbClr val="92D050"/>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0" name="Rectangle 54"/>
            <p:cNvSpPr>
              <a:spLocks noChangeArrowheads="1"/>
            </p:cNvSpPr>
            <p:nvPr/>
          </p:nvSpPr>
          <p:spPr bwMode="auto">
            <a:xfrm>
              <a:off x="4514518" y="3037548"/>
              <a:ext cx="1556412" cy="7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 tIns="15240" rIns="15240" bIns="15240"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zh-CN" altLang="en-US" b="1">
                  <a:latin typeface="宋体" panose="02010600030101010101" pitchFamily="2" charset="-122"/>
                  <a:sym typeface="宋体" panose="02010600030101010101" pitchFamily="2" charset="-122"/>
                </a:rPr>
                <a:t>社会资源</a:t>
              </a:r>
              <a:endParaRPr lang="zh-CN" altLang="en-US" b="1">
                <a:latin typeface="幼圆" panose="02010509060101010101" pitchFamily="49" charset="-122"/>
                <a:ea typeface="幼圆" panose="02010509060101010101" pitchFamily="49" charset="-122"/>
                <a:sym typeface="幼圆" panose="02010509060101010101" pitchFamily="49" charset="-122"/>
              </a:endParaRPr>
            </a:p>
          </p:txBody>
        </p:sp>
      </p:grpSp>
    </p:spTree>
    <p:extLst>
      <p:ext uri="{BB962C8B-B14F-4D97-AF65-F5344CB8AC3E}">
        <p14:creationId xmlns:p14="http://schemas.microsoft.com/office/powerpoint/2010/main" val="2752252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创业计划书？</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1" y="2551690"/>
            <a:ext cx="7074173" cy="3485428"/>
          </a:xfrm>
        </p:spPr>
        <p:txBody>
          <a:bodyPr>
            <a:normAutofit fontScale="32500" lnSpcReduction="20000"/>
          </a:bodyPr>
          <a:lstStyle/>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计划</a:t>
            </a:r>
            <a:r>
              <a:rPr lang="zh-CN" altLang="en-US" sz="3200" b="1" dirty="0">
                <a:latin typeface="微软雅黑" panose="020B0503020204020204" pitchFamily="34" charset="-122"/>
                <a:ea typeface="微软雅黑" panose="020B0503020204020204" pitchFamily="34" charset="-122"/>
              </a:rPr>
              <a:t>摘要（执行摘要）</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项目</a:t>
            </a:r>
            <a:r>
              <a:rPr lang="zh-CN" altLang="en-US" sz="3200" b="1" dirty="0">
                <a:latin typeface="微软雅黑" panose="020B0503020204020204" pitchFamily="34" charset="-122"/>
                <a:ea typeface="微软雅黑" panose="020B0503020204020204" pitchFamily="34" charset="-122"/>
              </a:rPr>
              <a:t>和公司简介</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产品</a:t>
            </a:r>
            <a:r>
              <a:rPr lang="zh-CN" altLang="en-US" sz="3200" b="1" dirty="0">
                <a:latin typeface="微软雅黑" panose="020B0503020204020204" pitchFamily="34" charset="-122"/>
                <a:ea typeface="微软雅黑" panose="020B0503020204020204" pitchFamily="34" charset="-122"/>
              </a:rPr>
              <a:t>或服务及其特征</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市场</a:t>
            </a:r>
            <a:r>
              <a:rPr lang="zh-CN" altLang="en-US" sz="3200" b="1" dirty="0">
                <a:latin typeface="微软雅黑" panose="020B0503020204020204" pitchFamily="34" charset="-122"/>
                <a:ea typeface="微软雅黑" panose="020B0503020204020204" pitchFamily="34" charset="-122"/>
              </a:rPr>
              <a:t>需求和所属行业的竞争和发展趋势</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市场</a:t>
            </a:r>
            <a:r>
              <a:rPr lang="zh-CN" altLang="en-US" sz="3200" b="1" dirty="0">
                <a:latin typeface="微软雅黑" panose="020B0503020204020204" pitchFamily="34" charset="-122"/>
                <a:ea typeface="微软雅黑" panose="020B0503020204020204" pitchFamily="34" charset="-122"/>
              </a:rPr>
              <a:t>营销方案</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生产</a:t>
            </a:r>
            <a:r>
              <a:rPr lang="zh-CN" altLang="en-US" sz="3200" b="1" dirty="0">
                <a:latin typeface="微软雅黑" panose="020B0503020204020204" pitchFamily="34" charset="-122"/>
                <a:ea typeface="微软雅黑" panose="020B0503020204020204" pitchFamily="34" charset="-122"/>
              </a:rPr>
              <a:t>和运作模式</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企业管理</a:t>
            </a:r>
            <a:r>
              <a:rPr lang="zh-CN" altLang="en-US" sz="3200" b="1" dirty="0">
                <a:latin typeface="微软雅黑" panose="020B0503020204020204" pitchFamily="34" charset="-122"/>
                <a:ea typeface="微软雅黑" panose="020B0503020204020204" pitchFamily="34" charset="-122"/>
              </a:rPr>
              <a:t>方案</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融资</a:t>
            </a:r>
            <a:r>
              <a:rPr lang="zh-CN" altLang="en-US" sz="3200" b="1" dirty="0">
                <a:latin typeface="微软雅黑" panose="020B0503020204020204" pitchFamily="34" charset="-122"/>
                <a:ea typeface="微软雅黑" panose="020B0503020204020204" pitchFamily="34" charset="-122"/>
              </a:rPr>
              <a:t>方案</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投资</a:t>
            </a:r>
            <a:r>
              <a:rPr lang="zh-CN" altLang="en-US" sz="3200" b="1" dirty="0">
                <a:latin typeface="微软雅黑" panose="020B0503020204020204" pitchFamily="34" charset="-122"/>
                <a:ea typeface="微软雅黑" panose="020B0503020204020204" pitchFamily="34" charset="-122"/>
              </a:rPr>
              <a:t>（财务）效益可行性</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风险</a:t>
            </a:r>
            <a:r>
              <a:rPr lang="zh-CN" altLang="en-US" sz="3200" b="1" dirty="0">
                <a:latin typeface="微软雅黑" panose="020B0503020204020204" pitchFamily="34" charset="-122"/>
                <a:ea typeface="微软雅黑" panose="020B0503020204020204" pitchFamily="34" charset="-122"/>
              </a:rPr>
              <a:t>及其防范</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撤出</a:t>
            </a:r>
            <a:r>
              <a:rPr lang="zh-CN" altLang="en-US" sz="3200" b="1" dirty="0">
                <a:latin typeface="微软雅黑" panose="020B0503020204020204" pitchFamily="34" charset="-122"/>
                <a:ea typeface="微软雅黑" panose="020B0503020204020204" pitchFamily="34" charset="-122"/>
              </a:rPr>
              <a:t>机制</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结论</a:t>
            </a:r>
            <a:r>
              <a:rPr lang="zh-CN" altLang="en-US" sz="3200" b="1" dirty="0">
                <a:latin typeface="微软雅黑" panose="020B0503020204020204" pitchFamily="34" charset="-122"/>
                <a:ea typeface="微软雅黑" panose="020B0503020204020204" pitchFamily="34" charset="-122"/>
              </a:rPr>
              <a:t>和决策建议</a:t>
            </a: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附录</a:t>
            </a: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992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a:latin typeface="微软雅黑" panose="020B0503020204020204" pitchFamily="34" charset="-122"/>
                <a:ea typeface="微软雅黑" panose="020B0503020204020204" pitchFamily="34" charset="-122"/>
              </a:rPr>
              <a:t>创业融资渠道？</a:t>
            </a:r>
          </a:p>
        </p:txBody>
      </p:sp>
      <p:sp>
        <p:nvSpPr>
          <p:cNvPr id="3" name="内容占位符 2"/>
          <p:cNvSpPr>
            <a:spLocks noGrp="1"/>
          </p:cNvSpPr>
          <p:nvPr>
            <p:ph idx="1"/>
          </p:nvPr>
        </p:nvSpPr>
        <p:spPr>
          <a:xfrm>
            <a:off x="1093081" y="2551690"/>
            <a:ext cx="7074173" cy="3485428"/>
          </a:xfrm>
        </p:spPr>
        <p:txBody>
          <a:bodyPr>
            <a:normAutofit fontScale="77500" lnSpcReduction="20000"/>
          </a:bodyPr>
          <a:lstStyle/>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政策基金</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政府提供的创业基金</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亲情融资</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成本最低的创业“贷款”</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合伙融资</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创业者的“调剂师”</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天使基金</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民间的创业基金</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风险投资</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创业者的“维生素</a:t>
            </a:r>
            <a:r>
              <a:rPr lang="en-US" altLang="zh-CN" sz="3200" b="1" dirty="0">
                <a:latin typeface="微软雅黑" panose="020B0503020204020204" pitchFamily="34" charset="-122"/>
                <a:ea typeface="微软雅黑" panose="020B0503020204020204" pitchFamily="34" charset="-122"/>
              </a:rPr>
              <a:t>C”</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金融机构贷款</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银行小额贷款</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股权出让融资</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企业的“助推剂”</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创业板上市融资</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创业融资的最高阶段</a:t>
            </a: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4183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a:latin typeface="微软雅黑" panose="020B0503020204020204" pitchFamily="34" charset="-122"/>
                <a:ea typeface="微软雅黑" panose="020B0503020204020204" pitchFamily="34" charset="-122"/>
              </a:rPr>
              <a:t>企业的法律形式？</a:t>
            </a:r>
          </a:p>
        </p:txBody>
      </p:sp>
      <p:sp>
        <p:nvSpPr>
          <p:cNvPr id="3" name="内容占位符 2"/>
          <p:cNvSpPr>
            <a:spLocks noGrp="1"/>
          </p:cNvSpPr>
          <p:nvPr>
            <p:ph idx="1"/>
          </p:nvPr>
        </p:nvSpPr>
        <p:spPr>
          <a:xfrm>
            <a:off x="1093081" y="2551690"/>
            <a:ext cx="7074173" cy="3485428"/>
          </a:xfrm>
        </p:spPr>
        <p:txBody>
          <a:bodyPr>
            <a:normAutofit fontScale="92500" lnSpcReduction="20000"/>
          </a:bodyPr>
          <a:lstStyle/>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个体工商户</a:t>
            </a:r>
          </a:p>
          <a:p>
            <a:pPr>
              <a:buFont typeface="Wingdings" panose="05000000000000000000" pitchFamily="2" charset="2"/>
              <a:buChar char="u"/>
            </a:pPr>
            <a:endParaRPr lang="zh-CN" altLang="en-US" sz="32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个人独资企业</a:t>
            </a:r>
          </a:p>
          <a:p>
            <a:pPr>
              <a:buFont typeface="Wingdings" panose="05000000000000000000" pitchFamily="2" charset="2"/>
              <a:buChar char="u"/>
            </a:pPr>
            <a:endParaRPr lang="zh-CN" altLang="en-US" sz="32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合伙企业</a:t>
            </a:r>
          </a:p>
          <a:p>
            <a:pPr>
              <a:buFont typeface="Wingdings" panose="05000000000000000000" pitchFamily="2" charset="2"/>
              <a:buChar char="u"/>
            </a:pPr>
            <a:endParaRPr lang="zh-CN" altLang="en-US" sz="32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有限责任公司</a:t>
            </a: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0101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a:latin typeface="微软雅黑" panose="020B0503020204020204" pitchFamily="34" charset="-122"/>
                <a:ea typeface="微软雅黑" panose="020B0503020204020204" pitchFamily="34" charset="-122"/>
              </a:rPr>
              <a:t>企业发展战略？</a:t>
            </a:r>
          </a:p>
        </p:txBody>
      </p:sp>
      <p:sp>
        <p:nvSpPr>
          <p:cNvPr id="3" name="内容占位符 2"/>
          <p:cNvSpPr>
            <a:spLocks noGrp="1"/>
          </p:cNvSpPr>
          <p:nvPr>
            <p:ph idx="1"/>
          </p:nvPr>
        </p:nvSpPr>
        <p:spPr>
          <a:xfrm>
            <a:off x="1093081" y="2551690"/>
            <a:ext cx="7074173" cy="3485428"/>
          </a:xfrm>
        </p:spPr>
        <p:txBody>
          <a:bodyPr>
            <a:normAutofit/>
          </a:bodyPr>
          <a:lstStyle/>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重点集中战略</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生存互补战略</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技术创新战略</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补缺战略</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差异化战略</a:t>
            </a: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6628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题型？</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327563" y="2572470"/>
            <a:ext cx="3335482" cy="2643765"/>
          </a:xfrm>
        </p:spPr>
        <p:txBody>
          <a:bodyPr>
            <a:normAutofit/>
          </a:bodyPr>
          <a:lstStyle/>
          <a:p>
            <a:pPr marL="0" indent="0">
              <a:buNone/>
            </a:pPr>
            <a:r>
              <a:rPr lang="zh-CN" altLang="en-US" sz="3200" b="1" dirty="0" smtClean="0">
                <a:latin typeface="微软雅黑" panose="020B0503020204020204" pitchFamily="34" charset="-122"/>
                <a:ea typeface="微软雅黑" panose="020B0503020204020204" pitchFamily="34" charset="-122"/>
              </a:rPr>
              <a:t>填空题</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a:latin typeface="微软雅黑" panose="020B0503020204020204" pitchFamily="34" charset="-122"/>
                <a:ea typeface="微软雅黑" panose="020B0503020204020204" pitchFamily="34" charset="-122"/>
              </a:rPr>
              <a:t>判断</a:t>
            </a:r>
            <a:r>
              <a:rPr lang="zh-CN" altLang="en-US" sz="3200" b="1" dirty="0" smtClean="0">
                <a:latin typeface="微软雅黑" panose="020B0503020204020204" pitchFamily="34" charset="-122"/>
                <a:ea typeface="微软雅黑" panose="020B0503020204020204" pitchFamily="34" charset="-122"/>
              </a:rPr>
              <a:t>题</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smtClean="0">
                <a:latin typeface="微软雅黑" panose="020B0503020204020204" pitchFamily="34" charset="-122"/>
                <a:ea typeface="微软雅黑" panose="020B0503020204020204" pitchFamily="34" charset="-122"/>
              </a:rPr>
              <a:t>简答题</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a:latin typeface="微软雅黑" panose="020B0503020204020204" pitchFamily="34" charset="-122"/>
                <a:ea typeface="微软雅黑" panose="020B0503020204020204" pitchFamily="34" charset="-122"/>
              </a:rPr>
              <a:t>论述题</a:t>
            </a:r>
          </a:p>
        </p:txBody>
      </p:sp>
    </p:spTree>
    <p:extLst>
      <p:ext uri="{BB962C8B-B14F-4D97-AF65-F5344CB8AC3E}">
        <p14:creationId xmlns:p14="http://schemas.microsoft.com/office/powerpoint/2010/main" val="1734079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a:latin typeface="微软雅黑" panose="020B0503020204020204" pitchFamily="34" charset="-122"/>
                <a:ea typeface="微软雅黑" panose="020B0503020204020204" pitchFamily="34" charset="-122"/>
              </a:rPr>
              <a:t>大学生创业模式？</a:t>
            </a:r>
          </a:p>
        </p:txBody>
      </p:sp>
      <p:sp>
        <p:nvSpPr>
          <p:cNvPr id="3" name="内容占位符 2"/>
          <p:cNvSpPr>
            <a:spLocks noGrp="1"/>
          </p:cNvSpPr>
          <p:nvPr>
            <p:ph idx="1"/>
          </p:nvPr>
        </p:nvSpPr>
        <p:spPr>
          <a:xfrm>
            <a:off x="1093081" y="2551690"/>
            <a:ext cx="7074173" cy="3485428"/>
          </a:xfrm>
        </p:spPr>
        <p:txBody>
          <a:bodyPr>
            <a:normAutofit lnSpcReduction="10000"/>
          </a:bodyPr>
          <a:lstStyle/>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积累演进</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连锁复制</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分化拓展</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技术风险</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模拟孵化</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概念创新</a:t>
            </a: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4835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a:latin typeface="微软雅黑" panose="020B0503020204020204" pitchFamily="34" charset="-122"/>
                <a:ea typeface="微软雅黑" panose="020B0503020204020204" pitchFamily="34" charset="-122"/>
              </a:rPr>
              <a:t>适合大学生创业的领域？</a:t>
            </a:r>
          </a:p>
        </p:txBody>
      </p:sp>
      <p:sp>
        <p:nvSpPr>
          <p:cNvPr id="3" name="内容占位符 2"/>
          <p:cNvSpPr>
            <a:spLocks noGrp="1"/>
          </p:cNvSpPr>
          <p:nvPr>
            <p:ph idx="1"/>
          </p:nvPr>
        </p:nvSpPr>
        <p:spPr>
          <a:xfrm>
            <a:off x="1093081" y="2551690"/>
            <a:ext cx="7074173" cy="3485428"/>
          </a:xfrm>
        </p:spPr>
        <p:txBody>
          <a:bodyPr>
            <a:normAutofit fontScale="62500" lnSpcReduction="20000"/>
          </a:bodyPr>
          <a:lstStyle/>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智力服务领域</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日用小商品产销领域</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服务领域</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专业配套领域</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现代农业领域</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进出口领域</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培训领域</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连锁加盟领域</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设计领域</a:t>
            </a: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4937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作业？</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1" y="2551690"/>
            <a:ext cx="7074173" cy="3485428"/>
          </a:xfrm>
        </p:spPr>
        <p:txBody>
          <a:bodyPr>
            <a:normAutofit/>
          </a:bodyPr>
          <a:lstStyle/>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以小组为</a:t>
            </a:r>
            <a:r>
              <a:rPr lang="zh-CN" altLang="en-US" sz="3200" b="1" dirty="0" smtClean="0">
                <a:latin typeface="微软雅黑" panose="020B0503020204020204" pitchFamily="34" charset="-122"/>
                <a:ea typeface="微软雅黑" panose="020B0503020204020204" pitchFamily="34" charset="-122"/>
              </a:rPr>
              <a:t>单位</a:t>
            </a:r>
            <a:r>
              <a:rPr lang="zh-CN" altLang="en-US" sz="3200" b="1" dirty="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上交</a:t>
            </a:r>
            <a:r>
              <a:rPr lang="zh-CN" altLang="en-US" sz="3200" b="1" dirty="0">
                <a:latin typeface="微软雅黑" panose="020B0503020204020204" pitchFamily="34" charset="-122"/>
                <a:ea typeface="微软雅黑" panose="020B0503020204020204" pitchFamily="34" charset="-122"/>
              </a:rPr>
              <a:t>创业计划书</a:t>
            </a:r>
            <a:r>
              <a:rPr lang="zh-CN" altLang="en-US" sz="3200" b="1" dirty="0" smtClean="0">
                <a:latin typeface="微软雅黑" panose="020B0503020204020204" pitchFamily="34" charset="-122"/>
                <a:ea typeface="微软雅黑" panose="020B0503020204020204" pitchFamily="34" charset="-122"/>
              </a:rPr>
              <a:t>。</a:t>
            </a:r>
            <a:endParaRPr lang="en-US" altLang="zh-CN" sz="3200" b="1"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3200" b="1" dirty="0" smtClean="0">
                <a:latin typeface="微软雅黑" panose="020B0503020204020204" pitchFamily="34" charset="-122"/>
                <a:ea typeface="微软雅黑" panose="020B0503020204020204" pitchFamily="34" charset="-122"/>
              </a:rPr>
              <a:t>发送</a:t>
            </a:r>
            <a:r>
              <a:rPr lang="zh-CN" altLang="en-US" sz="3200" b="1" dirty="0">
                <a:latin typeface="微软雅黑" panose="020B0503020204020204" pitchFamily="34" charset="-122"/>
                <a:ea typeface="微软雅黑" panose="020B0503020204020204" pitchFamily="34" charset="-122"/>
              </a:rPr>
              <a:t>邮件</a:t>
            </a:r>
            <a:r>
              <a:rPr lang="zh-CN" altLang="en-US" sz="3200" b="1" dirty="0" smtClean="0">
                <a:latin typeface="微软雅黑" panose="020B0503020204020204" pitchFamily="34" charset="-122"/>
                <a:ea typeface="微软雅黑" panose="020B0503020204020204" pitchFamily="34" charset="-122"/>
              </a:rPr>
              <a:t>：</a:t>
            </a:r>
            <a:r>
              <a:rPr lang="en-US" altLang="zh-CN" sz="3200" b="1" dirty="0" smtClean="0">
                <a:latin typeface="微软雅黑" panose="020B0503020204020204" pitchFamily="34" charset="-122"/>
                <a:ea typeface="微软雅黑" panose="020B0503020204020204" pitchFamily="34" charset="-122"/>
              </a:rPr>
              <a:t>chenweijie@ecust.edu.cn</a:t>
            </a:r>
            <a:r>
              <a:rPr lang="en-US" altLang="zh-CN" sz="3200" b="1" dirty="0">
                <a:latin typeface="微软雅黑" panose="020B0503020204020204" pitchFamily="34" charset="-122"/>
                <a:ea typeface="微软雅黑" panose="020B0503020204020204" pitchFamily="34" charset="-122"/>
              </a:rPr>
              <a:t>.</a:t>
            </a:r>
          </a:p>
          <a:p>
            <a:pPr>
              <a:buFont typeface="Wingdings" panose="05000000000000000000" pitchFamily="2" charset="2"/>
              <a:buChar char="u"/>
            </a:pPr>
            <a:r>
              <a:rPr lang="zh-CN" altLang="en-US" sz="3200" b="1" dirty="0">
                <a:latin typeface="微软雅黑" panose="020B0503020204020204" pitchFamily="34" charset="-122"/>
                <a:ea typeface="微软雅黑" panose="020B0503020204020204" pitchFamily="34" charset="-122"/>
              </a:rPr>
              <a:t>邮件标题：创业基础</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小组号</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组名。</a:t>
            </a:r>
            <a:endParaRPr lang="zh-CN" altLang="en-US" sz="32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en-US" altLang="zh-CN" sz="3200" b="1" dirty="0" smtClean="0">
                <a:latin typeface="微软雅黑" panose="020B0503020204020204" pitchFamily="34" charset="-122"/>
                <a:ea typeface="微软雅黑" panose="020B0503020204020204" pitchFamily="34" charset="-122"/>
              </a:rPr>
              <a:t>5</a:t>
            </a:r>
            <a:r>
              <a:rPr lang="zh-CN" altLang="en-US" sz="3200" b="1" dirty="0" smtClean="0">
                <a:latin typeface="微软雅黑" panose="020B0503020204020204" pitchFamily="34" charset="-122"/>
                <a:ea typeface="微软雅黑" panose="020B0503020204020204" pitchFamily="34" charset="-122"/>
              </a:rPr>
              <a:t>月</a:t>
            </a:r>
            <a:r>
              <a:rPr lang="en-US" altLang="zh-CN" sz="3200" b="1" dirty="0" smtClean="0">
                <a:latin typeface="微软雅黑" panose="020B0503020204020204" pitchFamily="34" charset="-122"/>
                <a:ea typeface="微软雅黑" panose="020B0503020204020204" pitchFamily="34" charset="-122"/>
              </a:rPr>
              <a:t>11</a:t>
            </a:r>
            <a:r>
              <a:rPr lang="zh-CN" altLang="en-US" sz="3200" b="1" dirty="0" smtClean="0">
                <a:latin typeface="微软雅黑" panose="020B0503020204020204" pitchFamily="34" charset="-122"/>
                <a:ea typeface="微软雅黑" panose="020B0503020204020204" pitchFamily="34" charset="-122"/>
              </a:rPr>
              <a:t>日前</a:t>
            </a:r>
            <a:r>
              <a:rPr lang="zh-CN" altLang="en-US" sz="3200" b="1" dirty="0">
                <a:latin typeface="微软雅黑" panose="020B0503020204020204" pitchFamily="34" charset="-122"/>
                <a:ea typeface="微软雅黑" panose="020B0503020204020204" pitchFamily="34" charset="-122"/>
              </a:rPr>
              <a:t>完成。</a:t>
            </a:r>
          </a:p>
          <a:p>
            <a:pPr marL="0" indent="0">
              <a:buNone/>
            </a:pPr>
            <a:endParaRPr lang="zh-CN" altLang="en-US" sz="3200" b="1" dirty="0">
              <a:latin typeface="微软雅黑" panose="020B0503020204020204" pitchFamily="34" charset="-122"/>
              <a:ea typeface="微软雅黑" panose="020B0503020204020204" pitchFamily="34" charset="-122"/>
            </a:endParaRPr>
          </a:p>
          <a:p>
            <a:pPr marL="0" indent="0">
              <a:buNone/>
            </a:pP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681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4463" y="2317173"/>
            <a:ext cx="8759537" cy="1504246"/>
          </a:xfrm>
        </p:spPr>
        <p:txBody>
          <a:bodyPr/>
          <a:lstStyle/>
          <a:p>
            <a:r>
              <a:rPr lang="zh-CN" altLang="en-US" b="1" dirty="0" smtClean="0">
                <a:latin typeface="微软雅黑" panose="020B0503020204020204" pitchFamily="34" charset="-122"/>
                <a:ea typeface="微软雅黑" panose="020B0503020204020204" pitchFamily="34" charset="-122"/>
              </a:rPr>
              <a:t>祝大家考出好成绩！</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3523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什么叫创业？</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999562" y="2894590"/>
            <a:ext cx="7074173" cy="1843666"/>
          </a:xfrm>
        </p:spPr>
        <p:txBody>
          <a:bodyPr>
            <a:normAutofit/>
          </a:bodyPr>
          <a:lstStyle/>
          <a:p>
            <a:pPr marL="0" indent="0">
              <a:buNone/>
            </a:pPr>
            <a:r>
              <a:rPr lang="zh-CN" altLang="en-US" sz="3200" b="1" dirty="0">
                <a:latin typeface="微软雅黑" panose="020B0503020204020204" pitchFamily="34" charset="-122"/>
                <a:ea typeface="微软雅黑" panose="020B0503020204020204" pitchFamily="34" charset="-122"/>
              </a:rPr>
              <a:t>创业就是不拘泥于当前资源约束， 寻求机会、 进行价值创造的行为过程。</a:t>
            </a:r>
          </a:p>
        </p:txBody>
      </p:sp>
    </p:spTree>
    <p:extLst>
      <p:ext uri="{BB962C8B-B14F-4D97-AF65-F5344CB8AC3E}">
        <p14:creationId xmlns:p14="http://schemas.microsoft.com/office/powerpoint/2010/main" val="1934073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a:off x="1875358" y="1711881"/>
            <a:ext cx="5003424" cy="407713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a:off x="2300425" y="1653669"/>
            <a:ext cx="4153289" cy="3413972"/>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2715289" y="1591649"/>
            <a:ext cx="3300982" cy="2713382"/>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3162163" y="1611308"/>
            <a:ext cx="2386453" cy="196164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27699" y="646560"/>
            <a:ext cx="7055380" cy="1400530"/>
          </a:xfrm>
        </p:spPr>
        <p:txBody>
          <a:bodyPr/>
          <a:lstStyle/>
          <a:p>
            <a:r>
              <a:rPr lang="zh-CN" altLang="en-US" b="1" dirty="0">
                <a:latin typeface="微软雅黑" panose="020B0503020204020204" pitchFamily="34" charset="-122"/>
                <a:ea typeface="微软雅黑" panose="020B0503020204020204" pitchFamily="34" charset="-122"/>
              </a:rPr>
              <a:t>马斯洛需求层次理论</a:t>
            </a:r>
          </a:p>
        </p:txBody>
      </p:sp>
      <p:sp>
        <p:nvSpPr>
          <p:cNvPr id="7" name="等腰三角形 6"/>
          <p:cNvSpPr/>
          <p:nvPr/>
        </p:nvSpPr>
        <p:spPr>
          <a:xfrm>
            <a:off x="3603714" y="1602040"/>
            <a:ext cx="1503351" cy="123574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91293" y="5197494"/>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生理需求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691293" y="4484534"/>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安全需求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703282" y="3700537"/>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社会需求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703282" y="3005893"/>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尊重需求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704880" y="2211604"/>
            <a:ext cx="1415772" cy="461665"/>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自我实现</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0799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什么叫创业精神？</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999562" y="2894590"/>
            <a:ext cx="7074173" cy="3485428"/>
          </a:xfrm>
        </p:spPr>
        <p:txBody>
          <a:bodyPr>
            <a:normAutofit/>
          </a:bodyPr>
          <a:lstStyle/>
          <a:p>
            <a:pPr marL="0" indent="0">
              <a:buNone/>
            </a:pPr>
            <a:r>
              <a:rPr lang="zh-CN" altLang="en-US" sz="3200" b="1" dirty="0">
                <a:latin typeface="微软雅黑" panose="020B0503020204020204" pitchFamily="34" charset="-122"/>
                <a:ea typeface="微软雅黑" panose="020B0503020204020204" pitchFamily="34" charset="-122"/>
              </a:rPr>
              <a:t>创业</a:t>
            </a:r>
            <a:r>
              <a:rPr lang="zh-CN" altLang="en-US" sz="3200" b="1" dirty="0" smtClean="0">
                <a:latin typeface="微软雅黑" panose="020B0503020204020204" pitchFamily="34" charset="-122"/>
                <a:ea typeface="微软雅黑" panose="020B0503020204020204" pitchFamily="34" charset="-122"/>
              </a:rPr>
              <a:t>精神</a:t>
            </a:r>
            <a:r>
              <a:rPr lang="zh-CN" altLang="en-US" sz="3200" b="1" dirty="0">
                <a:latin typeface="微软雅黑" panose="020B0503020204020204" pitchFamily="34" charset="-122"/>
                <a:ea typeface="微软雅黑" panose="020B0503020204020204" pitchFamily="34" charset="-122"/>
              </a:rPr>
              <a:t>的主要含义为创新，也就是创业者通过创新的手段</a:t>
            </a:r>
            <a:r>
              <a:rPr lang="zh-CN" altLang="en-US" sz="3200" b="1" dirty="0" smtClean="0">
                <a:latin typeface="微软雅黑" panose="020B0503020204020204" pitchFamily="34" charset="-122"/>
                <a:ea typeface="微软雅黑" panose="020B0503020204020204" pitchFamily="34" charset="-122"/>
              </a:rPr>
              <a:t>，将</a:t>
            </a:r>
            <a:r>
              <a:rPr lang="zh-CN" altLang="en-US" sz="3200" b="1" dirty="0">
                <a:latin typeface="微软雅黑" panose="020B0503020204020204" pitchFamily="34" charset="-122"/>
                <a:ea typeface="微软雅黑" panose="020B0503020204020204" pitchFamily="34" charset="-122"/>
              </a:rPr>
              <a:t>资源更有效地利用，为市场创造出新的价值</a:t>
            </a:r>
            <a:r>
              <a:rPr lang="zh-CN" altLang="en-US" sz="3200" b="1" dirty="0" smtClean="0">
                <a:latin typeface="微软雅黑" panose="020B0503020204020204" pitchFamily="34" charset="-122"/>
                <a:ea typeface="微软雅黑" panose="020B0503020204020204" pitchFamily="34" charset="-122"/>
              </a:rPr>
              <a:t>。</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a:latin typeface="微软雅黑" panose="020B0503020204020204" pitchFamily="34" charset="-122"/>
                <a:ea typeface="微软雅黑" panose="020B0503020204020204" pitchFamily="34" charset="-122"/>
              </a:rPr>
              <a:t>创业精神强调三个方面，一</a:t>
            </a:r>
            <a:r>
              <a:rPr lang="zh-CN" altLang="en-US" sz="3200" b="1" dirty="0" smtClean="0">
                <a:latin typeface="微软雅黑" panose="020B0503020204020204" pitchFamily="34" charset="-122"/>
                <a:ea typeface="微软雅黑" panose="020B0503020204020204" pitchFamily="34" charset="-122"/>
              </a:rPr>
              <a:t>是对</a:t>
            </a:r>
            <a:r>
              <a:rPr lang="zh-CN" altLang="en-US" sz="3200" b="1" dirty="0">
                <a:latin typeface="微软雅黑" panose="020B0503020204020204" pitchFamily="34" charset="-122"/>
                <a:ea typeface="微软雅黑" panose="020B0503020204020204" pitchFamily="34" charset="-122"/>
              </a:rPr>
              <a:t>机会的追求，二是创新，三是增长。</a:t>
            </a:r>
          </a:p>
        </p:txBody>
      </p:sp>
    </p:spTree>
    <p:extLst>
      <p:ext uri="{BB962C8B-B14F-4D97-AF65-F5344CB8AC3E}">
        <p14:creationId xmlns:p14="http://schemas.microsoft.com/office/powerpoint/2010/main" val="2993976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a:latin typeface="微软雅黑" panose="020B0503020204020204" pitchFamily="34" charset="-122"/>
                <a:ea typeface="微软雅黑" panose="020B0503020204020204" pitchFamily="34" charset="-122"/>
              </a:rPr>
              <a:t>创业精神的五大要素？</a:t>
            </a:r>
          </a:p>
        </p:txBody>
      </p:sp>
      <p:sp>
        <p:nvSpPr>
          <p:cNvPr id="3" name="内容占位符 2"/>
          <p:cNvSpPr>
            <a:spLocks noGrp="1"/>
          </p:cNvSpPr>
          <p:nvPr>
            <p:ph idx="1"/>
          </p:nvPr>
        </p:nvSpPr>
        <p:spPr>
          <a:xfrm>
            <a:off x="999562" y="2894590"/>
            <a:ext cx="7074173" cy="3485428"/>
          </a:xfrm>
        </p:spPr>
        <p:txBody>
          <a:bodyPr>
            <a:normAutofit/>
          </a:bodyPr>
          <a:lstStyle/>
          <a:p>
            <a:pPr marL="0" indent="0">
              <a:buNone/>
            </a:pPr>
            <a:r>
              <a:rPr lang="zh-CN" altLang="en-US" sz="3200" b="1" dirty="0" smtClean="0">
                <a:latin typeface="微软雅黑" panose="020B0503020204020204" pitchFamily="34" charset="-122"/>
                <a:ea typeface="微软雅黑" panose="020B0503020204020204" pitchFamily="34" charset="-122"/>
              </a:rPr>
              <a:t>激情</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smtClean="0">
                <a:latin typeface="微软雅黑" panose="020B0503020204020204" pitchFamily="34" charset="-122"/>
                <a:ea typeface="微软雅黑" panose="020B0503020204020204" pitchFamily="34" charset="-122"/>
              </a:rPr>
              <a:t>雄心壮志</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a:latin typeface="微软雅黑" panose="020B0503020204020204" pitchFamily="34" charset="-122"/>
                <a:ea typeface="微软雅黑" panose="020B0503020204020204" pitchFamily="34" charset="-122"/>
              </a:rPr>
              <a:t>领导</a:t>
            </a:r>
            <a:r>
              <a:rPr lang="zh-CN" altLang="en-US" sz="3200" b="1" dirty="0" smtClean="0">
                <a:latin typeface="微软雅黑" panose="020B0503020204020204" pitchFamily="34" charset="-122"/>
                <a:ea typeface="微软雅黑" panose="020B0503020204020204" pitchFamily="34" charset="-122"/>
              </a:rPr>
              <a:t>力</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smtClean="0">
                <a:latin typeface="微软雅黑" panose="020B0503020204020204" pitchFamily="34" charset="-122"/>
                <a:ea typeface="微软雅黑" panose="020B0503020204020204" pitchFamily="34" charset="-122"/>
              </a:rPr>
              <a:t>积极性</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a:latin typeface="微软雅黑" panose="020B0503020204020204" pitchFamily="34" charset="-122"/>
                <a:ea typeface="微软雅黑" panose="020B0503020204020204" pitchFamily="34" charset="-122"/>
              </a:rPr>
              <a:t>适应性</a:t>
            </a:r>
          </a:p>
        </p:txBody>
      </p:sp>
    </p:spTree>
    <p:extLst>
      <p:ext uri="{BB962C8B-B14F-4D97-AF65-F5344CB8AC3E}">
        <p14:creationId xmlns:p14="http://schemas.microsoft.com/office/powerpoint/2010/main" val="1147029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创业者的特质？</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1" y="2551690"/>
            <a:ext cx="7074173" cy="3485428"/>
          </a:xfrm>
        </p:spPr>
        <p:txBody>
          <a:bodyPr>
            <a:normAutofit lnSpcReduction="10000"/>
          </a:bodyPr>
          <a:lstStyle/>
          <a:p>
            <a:pPr marL="0" indent="0">
              <a:buNone/>
            </a:pPr>
            <a:r>
              <a:rPr lang="zh-CN" altLang="en-US" sz="3200" b="1" dirty="0">
                <a:latin typeface="微软雅黑" panose="020B0503020204020204" pitchFamily="34" charset="-122"/>
                <a:ea typeface="微软雅黑" panose="020B0503020204020204" pitchFamily="34" charset="-122"/>
              </a:rPr>
              <a:t>责任感与恒心</a:t>
            </a:r>
            <a:br>
              <a:rPr lang="zh-CN" altLang="en-US" sz="3200" b="1" dirty="0">
                <a:latin typeface="微软雅黑" panose="020B0503020204020204" pitchFamily="34" charset="-122"/>
                <a:ea typeface="微软雅黑" panose="020B0503020204020204" pitchFamily="34" charset="-122"/>
              </a:rPr>
            </a:br>
            <a:r>
              <a:rPr lang="zh-CN" altLang="en-US" sz="3200" b="1" dirty="0" smtClean="0">
                <a:latin typeface="微软雅黑" panose="020B0503020204020204" pitchFamily="34" charset="-122"/>
                <a:ea typeface="微软雅黑" panose="020B0503020204020204" pitchFamily="34" charset="-122"/>
              </a:rPr>
              <a:t>领导</a:t>
            </a:r>
            <a:r>
              <a:rPr lang="zh-CN" altLang="en-US" sz="3200" b="1" dirty="0">
                <a:latin typeface="微软雅黑" panose="020B0503020204020204" pitchFamily="34" charset="-122"/>
                <a:ea typeface="微软雅黑" panose="020B0503020204020204" pitchFamily="34" charset="-122"/>
              </a:rPr>
              <a:t>力</a:t>
            </a:r>
            <a:br>
              <a:rPr lang="zh-CN" altLang="en-US" sz="3200" b="1" dirty="0">
                <a:latin typeface="微软雅黑" panose="020B0503020204020204" pitchFamily="34" charset="-122"/>
                <a:ea typeface="微软雅黑" panose="020B0503020204020204" pitchFamily="34" charset="-122"/>
              </a:rPr>
            </a:br>
            <a:r>
              <a:rPr lang="zh-CN" altLang="en-US" sz="3200" b="1" dirty="0" smtClean="0">
                <a:latin typeface="微软雅黑" panose="020B0503020204020204" pitchFamily="34" charset="-122"/>
                <a:ea typeface="微软雅黑" panose="020B0503020204020204" pitchFamily="34" charset="-122"/>
              </a:rPr>
              <a:t>执着</a:t>
            </a:r>
            <a:r>
              <a:rPr lang="zh-CN" altLang="en-US" sz="3200" b="1" dirty="0">
                <a:latin typeface="微软雅黑" panose="020B0503020204020204" pitchFamily="34" charset="-122"/>
                <a:ea typeface="微软雅黑" panose="020B0503020204020204" pitchFamily="34" charset="-122"/>
              </a:rPr>
              <a:t>于商机</a:t>
            </a:r>
            <a:br>
              <a:rPr lang="zh-CN" altLang="en-US" sz="3200" b="1" dirty="0">
                <a:latin typeface="微软雅黑" panose="020B0503020204020204" pitchFamily="34" charset="-122"/>
                <a:ea typeface="微软雅黑" panose="020B0503020204020204" pitchFamily="34" charset="-122"/>
              </a:rPr>
            </a:br>
            <a:r>
              <a:rPr lang="zh-CN" altLang="en-US" sz="3200" b="1" dirty="0" smtClean="0">
                <a:latin typeface="微软雅黑" panose="020B0503020204020204" pitchFamily="34" charset="-122"/>
                <a:ea typeface="微软雅黑" panose="020B0503020204020204" pitchFamily="34" charset="-122"/>
              </a:rPr>
              <a:t>对</a:t>
            </a:r>
            <a:r>
              <a:rPr lang="zh-CN" altLang="en-US" sz="3200" b="1" dirty="0">
                <a:latin typeface="微软雅黑" panose="020B0503020204020204" pitchFamily="34" charset="-122"/>
                <a:ea typeface="微软雅黑" panose="020B0503020204020204" pitchFamily="34" charset="-122"/>
              </a:rPr>
              <a:t>风险、模糊性和不确定性的容忍度</a:t>
            </a:r>
            <a:br>
              <a:rPr lang="zh-CN" altLang="en-US" sz="3200" b="1" dirty="0">
                <a:latin typeface="微软雅黑" panose="020B0503020204020204" pitchFamily="34" charset="-122"/>
                <a:ea typeface="微软雅黑" panose="020B0503020204020204" pitchFamily="34" charset="-122"/>
              </a:rPr>
            </a:br>
            <a:r>
              <a:rPr lang="zh-CN" altLang="en-US" sz="3200" b="1" dirty="0" smtClean="0">
                <a:latin typeface="微软雅黑" panose="020B0503020204020204" pitchFamily="34" charset="-122"/>
                <a:ea typeface="微软雅黑" panose="020B0503020204020204" pitchFamily="34" charset="-122"/>
              </a:rPr>
              <a:t>自信</a:t>
            </a:r>
            <a:r>
              <a:rPr lang="zh-CN" altLang="en-US" sz="3200" b="1" dirty="0">
                <a:latin typeface="微软雅黑" panose="020B0503020204020204" pitchFamily="34" charset="-122"/>
                <a:ea typeface="微软雅黑" panose="020B0503020204020204" pitchFamily="34" charset="-122"/>
              </a:rPr>
              <a:t>和适应能力</a:t>
            </a:r>
            <a:br>
              <a:rPr lang="zh-CN" altLang="en-US" sz="3200" b="1" dirty="0">
                <a:latin typeface="微软雅黑" panose="020B0503020204020204" pitchFamily="34" charset="-122"/>
                <a:ea typeface="微软雅黑" panose="020B0503020204020204" pitchFamily="34" charset="-122"/>
              </a:rPr>
            </a:br>
            <a:r>
              <a:rPr lang="zh-CN" altLang="en-US" sz="3200" b="1" dirty="0" smtClean="0">
                <a:latin typeface="微软雅黑" panose="020B0503020204020204" pitchFamily="34" charset="-122"/>
                <a:ea typeface="微软雅黑" panose="020B0503020204020204" pitchFamily="34" charset="-122"/>
              </a:rPr>
              <a:t>胜</a:t>
            </a:r>
            <a:r>
              <a:rPr lang="zh-CN" altLang="en-US" sz="3200" b="1" dirty="0">
                <a:latin typeface="微软雅黑" panose="020B0503020204020204" pitchFamily="34" charset="-122"/>
                <a:ea typeface="微软雅黑" panose="020B0503020204020204" pitchFamily="34" charset="-122"/>
              </a:rPr>
              <a:t>出的动机 </a:t>
            </a:r>
            <a:br>
              <a:rPr lang="zh-CN" altLang="en-US" sz="3200" b="1" dirty="0">
                <a:latin typeface="微软雅黑" panose="020B0503020204020204" pitchFamily="34" charset="-122"/>
                <a:ea typeface="微软雅黑" panose="020B0503020204020204" pitchFamily="34" charset="-122"/>
              </a:rPr>
            </a:br>
            <a:endParaRPr lang="en-US" altLang="zh-CN" sz="32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9132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创业者的天赋？</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1" y="2551690"/>
            <a:ext cx="7074173" cy="3485428"/>
          </a:xfrm>
        </p:spPr>
        <p:txBody>
          <a:bodyPr>
            <a:normAutofit lnSpcReduction="10000"/>
          </a:bodyPr>
          <a:lstStyle/>
          <a:p>
            <a:pPr marL="0" indent="0">
              <a:buNone/>
            </a:pPr>
            <a:r>
              <a:rPr lang="zh-CN" altLang="en-US" sz="3200" b="1" dirty="0">
                <a:latin typeface="微软雅黑" panose="020B0503020204020204" pitchFamily="34" charset="-122"/>
                <a:ea typeface="微软雅黑" panose="020B0503020204020204" pitchFamily="34" charset="-122"/>
              </a:rPr>
              <a:t>精力、健康和情绪稳定</a:t>
            </a:r>
          </a:p>
          <a:p>
            <a:pPr marL="0" indent="0">
              <a:buNone/>
            </a:pPr>
            <a:r>
              <a:rPr lang="zh-CN" altLang="en-US" sz="3200" b="1" dirty="0" smtClean="0">
                <a:latin typeface="微软雅黑" panose="020B0503020204020204" pitchFamily="34" charset="-122"/>
                <a:ea typeface="微软雅黑" panose="020B0503020204020204" pitchFamily="34" charset="-122"/>
              </a:rPr>
              <a:t>创造力</a:t>
            </a:r>
            <a:r>
              <a:rPr lang="zh-CN" altLang="en-US" sz="3200" b="1" dirty="0">
                <a:latin typeface="微软雅黑" panose="020B0503020204020204" pitchFamily="34" charset="-122"/>
                <a:ea typeface="微软雅黑" panose="020B0503020204020204" pitchFamily="34" charset="-122"/>
              </a:rPr>
              <a:t>和革新精神</a:t>
            </a:r>
          </a:p>
          <a:p>
            <a:pPr marL="0" indent="0">
              <a:buNone/>
            </a:pPr>
            <a:r>
              <a:rPr lang="zh-CN" altLang="en-US" sz="3200" b="1" dirty="0" smtClean="0">
                <a:latin typeface="微软雅黑" panose="020B0503020204020204" pitchFamily="34" charset="-122"/>
                <a:ea typeface="微软雅黑" panose="020B0503020204020204" pitchFamily="34" charset="-122"/>
              </a:rPr>
              <a:t>智慧</a:t>
            </a:r>
            <a:r>
              <a:rPr lang="zh-CN" altLang="en-US" sz="3200" b="1" dirty="0">
                <a:latin typeface="微软雅黑" panose="020B0503020204020204" pitchFamily="34" charset="-122"/>
                <a:ea typeface="微软雅黑" panose="020B0503020204020204" pitchFamily="34" charset="-122"/>
              </a:rPr>
              <a:t>和概念化能力</a:t>
            </a:r>
          </a:p>
          <a:p>
            <a:pPr marL="0" indent="0">
              <a:buNone/>
            </a:pPr>
            <a:r>
              <a:rPr lang="zh-CN" altLang="en-US" sz="3200" b="1" dirty="0" smtClean="0">
                <a:latin typeface="微软雅黑" panose="020B0503020204020204" pitchFamily="34" charset="-122"/>
                <a:ea typeface="微软雅黑" panose="020B0503020204020204" pitchFamily="34" charset="-122"/>
              </a:rPr>
              <a:t>远见</a:t>
            </a:r>
            <a:r>
              <a:rPr lang="zh-CN" altLang="en-US" sz="3200" b="1" dirty="0">
                <a:latin typeface="微软雅黑" panose="020B0503020204020204" pitchFamily="34" charset="-122"/>
                <a:ea typeface="微软雅黑" panose="020B0503020204020204" pitchFamily="34" charset="-122"/>
              </a:rPr>
              <a:t>和激励的能力</a:t>
            </a:r>
          </a:p>
          <a:p>
            <a:pPr marL="0" indent="0">
              <a:buNone/>
            </a:pPr>
            <a:r>
              <a:rPr lang="zh-CN" altLang="en-US" sz="3200" b="1" dirty="0" smtClean="0">
                <a:latin typeface="微软雅黑" panose="020B0503020204020204" pitchFamily="34" charset="-122"/>
                <a:ea typeface="微软雅黑" panose="020B0503020204020204" pitchFamily="34" charset="-122"/>
              </a:rPr>
              <a:t>独特</a:t>
            </a:r>
            <a:r>
              <a:rPr lang="zh-CN" altLang="en-US" sz="3200" b="1" dirty="0">
                <a:latin typeface="微软雅黑" panose="020B0503020204020204" pitchFamily="34" charset="-122"/>
                <a:ea typeface="微软雅黑" panose="020B0503020204020204" pitchFamily="34" charset="-122"/>
              </a:rPr>
              <a:t>的性格</a:t>
            </a:r>
            <a:br>
              <a:rPr lang="zh-CN" altLang="en-US" sz="3200" b="1" dirty="0">
                <a:latin typeface="微软雅黑" panose="020B0503020204020204" pitchFamily="34" charset="-122"/>
                <a:ea typeface="微软雅黑" panose="020B0503020204020204" pitchFamily="34" charset="-122"/>
              </a:rPr>
            </a:br>
            <a:endParaRPr lang="en-US" altLang="zh-CN" sz="32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4180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00" y="1494060"/>
            <a:ext cx="7055380" cy="1400530"/>
          </a:xfrm>
        </p:spPr>
        <p:txBody>
          <a:bodyPr/>
          <a:lstStyle/>
          <a:p>
            <a:r>
              <a:rPr lang="zh-CN" altLang="en-US" b="1" dirty="0" smtClean="0">
                <a:latin typeface="微软雅黑" panose="020B0503020204020204" pitchFamily="34" charset="-122"/>
                <a:ea typeface="微软雅黑" panose="020B0503020204020204" pitchFamily="34" charset="-122"/>
              </a:rPr>
              <a:t>创业团队的类型？</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3081" y="2551690"/>
            <a:ext cx="7074173" cy="3485428"/>
          </a:xfrm>
        </p:spPr>
        <p:txBody>
          <a:bodyPr>
            <a:normAutofit/>
          </a:bodyPr>
          <a:lstStyle/>
          <a:p>
            <a:pPr marL="0" indent="0">
              <a:buNone/>
            </a:pPr>
            <a:r>
              <a:rPr lang="zh-CN" altLang="en-US" sz="3200" b="1" dirty="0" smtClean="0">
                <a:latin typeface="微软雅黑" panose="020B0503020204020204" pitchFamily="34" charset="-122"/>
                <a:ea typeface="微软雅黑" panose="020B0503020204020204" pitchFamily="34" charset="-122"/>
              </a:rPr>
              <a:t>同学组合型</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smtClean="0">
                <a:latin typeface="微软雅黑" panose="020B0503020204020204" pitchFamily="34" charset="-122"/>
                <a:ea typeface="微软雅黑" panose="020B0503020204020204" pitchFamily="34" charset="-122"/>
              </a:rPr>
              <a:t>师生合作型</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a:latin typeface="微软雅黑" panose="020B0503020204020204" pitchFamily="34" charset="-122"/>
                <a:ea typeface="微软雅黑" panose="020B0503020204020204" pitchFamily="34" charset="-122"/>
              </a:rPr>
              <a:t>爱情搭档</a:t>
            </a:r>
            <a:r>
              <a:rPr lang="zh-CN" altLang="en-US" sz="3200" b="1" dirty="0" smtClean="0">
                <a:latin typeface="微软雅黑" panose="020B0503020204020204" pitchFamily="34" charset="-122"/>
                <a:ea typeface="微软雅黑" panose="020B0503020204020204" pitchFamily="34" charset="-122"/>
              </a:rPr>
              <a:t>型</a:t>
            </a:r>
            <a:endParaRPr lang="en-US" altLang="zh-CN" sz="3200" b="1" dirty="0" smtClean="0">
              <a:latin typeface="微软雅黑" panose="020B0503020204020204" pitchFamily="34" charset="-122"/>
              <a:ea typeface="微软雅黑" panose="020B0503020204020204" pitchFamily="34" charset="-122"/>
            </a:endParaRPr>
          </a:p>
          <a:p>
            <a:pPr marL="0" indent="0">
              <a:buNone/>
            </a:pPr>
            <a:r>
              <a:rPr lang="zh-CN" altLang="en-US" sz="3200" b="1" dirty="0" smtClean="0">
                <a:latin typeface="微软雅黑" panose="020B0503020204020204" pitchFamily="34" charset="-122"/>
                <a:ea typeface="微软雅黑" panose="020B0503020204020204" pitchFamily="34" charset="-122"/>
              </a:rPr>
              <a:t>兴趣组合型</a:t>
            </a:r>
            <a:endParaRPr lang="en-US" altLang="zh-CN" sz="32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00980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315</TotalTime>
  <Words>721</Words>
  <Application>Microsoft Office PowerPoint</Application>
  <PresentationFormat>全屏显示(4:3)</PresentationFormat>
  <Paragraphs>146</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离子</vt:lpstr>
      <vt:lpstr>创业基础复习</vt:lpstr>
      <vt:lpstr>题型？</vt:lpstr>
      <vt:lpstr>什么叫创业？</vt:lpstr>
      <vt:lpstr>马斯洛需求层次理论</vt:lpstr>
      <vt:lpstr>什么叫创业精神？</vt:lpstr>
      <vt:lpstr>创业精神的五大要素？</vt:lpstr>
      <vt:lpstr>创业者的特质？</vt:lpstr>
      <vt:lpstr>创业者的天赋？</vt:lpstr>
      <vt:lpstr>创业团队的类型？</vt:lpstr>
      <vt:lpstr>创业机会？</vt:lpstr>
      <vt:lpstr>创业机会的类型？</vt:lpstr>
      <vt:lpstr>“机会识别”概念？</vt:lpstr>
      <vt:lpstr>创业资源类型？</vt:lpstr>
      <vt:lpstr>创业资源类型？</vt:lpstr>
      <vt:lpstr>创业资源类型？</vt:lpstr>
      <vt:lpstr>创业计划书？</vt:lpstr>
      <vt:lpstr>创业融资渠道？</vt:lpstr>
      <vt:lpstr>企业的法律形式？</vt:lpstr>
      <vt:lpstr>企业发展战略？</vt:lpstr>
      <vt:lpstr>大学生创业模式？</vt:lpstr>
      <vt:lpstr>适合大学生创业的领域？</vt:lpstr>
      <vt:lpstr>作业？</vt:lpstr>
      <vt:lpstr>祝大家考出好成绩！</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lxy</dc:creator>
  <cp:lastModifiedBy>Administrator</cp:lastModifiedBy>
  <cp:revision>16</cp:revision>
  <dcterms:created xsi:type="dcterms:W3CDTF">2017-11-21T01:11:57Z</dcterms:created>
  <dcterms:modified xsi:type="dcterms:W3CDTF">2019-01-08T07:19:01Z</dcterms:modified>
</cp:coreProperties>
</file>