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4" r:id="rId2"/>
    <p:sldId id="335" r:id="rId3"/>
    <p:sldId id="361" r:id="rId4"/>
    <p:sldId id="362" r:id="rId5"/>
    <p:sldId id="336" r:id="rId6"/>
    <p:sldId id="363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80DAFC"/>
    <a:srgbClr val="6C589B"/>
    <a:srgbClr val="7406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5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>
            <a:extLst>
              <a:ext uri="{FF2B5EF4-FFF2-40B4-BE49-F238E27FC236}">
                <a16:creationId xmlns="" xmlns:a16="http://schemas.microsoft.com/office/drawing/2014/main" id="{63384B7A-08CA-4633-B69F-BDBE11627370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BBCB3BC-55F4-45D6-B2C5-60F6485306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D692693-3526-4ED1-AEBA-15A930A9D4C5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="" xmlns:a16="http://schemas.microsoft.com/office/drawing/2014/main" id="{20FFDAA8-71B0-43F5-8C77-860D8E3B3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="" xmlns:a16="http://schemas.microsoft.com/office/drawing/2014/main" id="{97F70F8D-CBA3-49A3-9793-249D39AE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0F3F049-ED9C-4F2A-A294-702101022906}"/>
              </a:ext>
            </a:extLst>
          </p:cNvPr>
          <p:cNvGrpSpPr/>
          <p:nvPr userDrawn="1"/>
        </p:nvGrpSpPr>
        <p:grpSpPr>
          <a:xfrm>
            <a:off x="2262553" y="1420712"/>
            <a:ext cx="8606552" cy="4011832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DF392B87-C464-41E7-BBDB-17723DDD6A4F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AEE85FC3-6A2D-4783-A632-929B77BE7EED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E06B4FE4-9C05-4AC1-B008-FA2A4803A51C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36589D2F-88EE-4EA8-A8B7-E44FE668521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2A2C4FB3-A69B-4F88-8F0D-07BB6B33EE7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20A8B1BB-CC06-499B-B50D-30F9342D616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DEDA47EE-5B04-4EF3-A12B-A7DF95513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37528E19-5EB7-4BF1-9DC2-8FD738FA834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EFFBF108-4649-4239-8B46-F1EE16D32FC8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D37D5537-E6A1-4F44-9BF8-681235AFB39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95C0C95-5A6A-465B-8823-D4408B4237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512DC05F-5FC7-4A0F-9D4D-82627536C7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A9492391-594D-46D5-BFED-988A8C525D0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D1D67A2-44FD-4C5A-ABDC-664066E845E5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6C24B9A7-C5E0-4A89-A825-7A89B290E349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>
                <a:extLst>
                  <a:ext uri="{FF2B5EF4-FFF2-40B4-BE49-F238E27FC236}">
                    <a16:creationId xmlns="" xmlns:a16="http://schemas.microsoft.com/office/drawing/2014/main" id="{1FC20C9D-E56C-4B3F-96E4-8DCCB562863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="" xmlns:a16="http://schemas.microsoft.com/office/drawing/2014/main" id="{9F5E8A8F-57C3-46D0-913E-02526E2F6CB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="" xmlns:a16="http://schemas.microsoft.com/office/drawing/2014/main" id="{3E2BF19F-F304-4801-9B55-9D575701933D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="" xmlns:a16="http://schemas.microsoft.com/office/drawing/2014/main" id="{981EA355-FB58-44E1-B399-E5036F21764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D8340CC5-F172-4D2F-A1D5-3B766AAA02E5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C677185A-DB3F-4A34-AB65-41F9E37EB4E9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A1755854-0EB0-46E3-8850-8B56F8A67D6A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82A27547-41F9-4F86-8FD8-AB415907AE7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B2E01210-1092-4DDA-9DF6-89A5E80F24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>
            <a:extLst>
              <a:ext uri="{FF2B5EF4-FFF2-40B4-BE49-F238E27FC236}">
                <a16:creationId xmlns="" xmlns:a16="http://schemas.microsoft.com/office/drawing/2014/main" id="{256D6C78-4522-402C-B338-0A8762C28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9016148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="" xmlns:a16="http://schemas.microsoft.com/office/drawing/2014/main" id="{3963D8C1-F4C5-45D2-AE12-CA64E114DE6D}"/>
              </a:ext>
            </a:extLst>
          </p:cNvPr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17A47F2-FA62-488D-9335-20810367ADDA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C123160-D807-48F5-9CA5-ADA1532FC6E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AFA41B03-72B3-46EB-B474-A2E26858D694}"/>
              </a:ext>
            </a:extLst>
          </p:cNvPr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366A82C0-738A-4AE8-993B-408009D3EB27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0856F9C7-B715-442B-8039-45925CF49E00}"/>
                </a:ext>
              </a:extLst>
            </p:cNvPr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>
            <a:extLst>
              <a:ext uri="{FF2B5EF4-FFF2-40B4-BE49-F238E27FC236}">
                <a16:creationId xmlns="" xmlns:a16="http://schemas.microsoft.com/office/drawing/2014/main" id="{FC8FC2D8-98F9-43E0-BDF7-3971DF558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/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496AEB77-7253-44D4-AC6D-963C129F5BB0}"/>
              </a:ext>
            </a:extLst>
          </p:cNvPr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8942FB55-D8F0-47A0-BE49-D2C13A1CB24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6F52555E-1437-405B-8BE4-996FD5358F2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D9C96B61-B828-4063-9386-B2862CE275A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1538AB0C-85EF-4176-B4FB-CFE64AEBAE1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08FD5E7-E097-42B7-9494-48B4CCA5445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12A5E684-5F1C-4D22-A779-9AAA0E09E491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161C792E-EA9A-44F9-A921-E69D23F5B19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BC4EA326-C4EE-4151-8714-65E2745EF22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77EA2682-F4CF-4831-96A6-3570E72BC4C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EC78FAA9-CFAA-413B-A95D-1E19A2C7E18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0F9AA897-A64A-4E92-BE95-E34D6585DB47}"/>
              </a:ext>
            </a:extLst>
          </p:cNvPr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8FD05D50-E484-41AF-B218-7364DC0DFE4D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16BCBF02-51C0-4626-B28B-68F8D60B0CA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7FEC384E-CE71-46C8-931A-FCE7C68591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="" xmlns:a16="http://schemas.microsoft.com/office/drawing/2014/main" id="{2DED0B5D-E551-4539-B5D5-E2A321B4943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="" xmlns:a16="http://schemas.microsoft.com/office/drawing/2014/main" id="{F7FCA56F-1D7C-41B1-A8FF-28C0CBB5C69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8FD0648C-0C67-43FA-A191-95DDBFB42C30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E8C42C38-9D1A-4F32-B11D-1AAE44F97BD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BDAE3C8D-DBA9-4DE5-A0CF-9954F1D881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8973C014-78B3-4ADD-9732-494428BB85D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40857222-7422-4F94-8FED-BFB233B6EE0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>
            <a:extLst>
              <a:ext uri="{FF2B5EF4-FFF2-40B4-BE49-F238E27FC236}">
                <a16:creationId xmlns="" xmlns:a16="http://schemas.microsoft.com/office/drawing/2014/main" id="{53B45F38-0975-4688-8741-CA9156D6E890}"/>
              </a:ext>
            </a:extLst>
          </p:cNvPr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1566036-CD61-4C6A-8E3D-DC39C17DA67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3E49579-8BAF-4AA3-A641-019E2A9F1B80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55AA822-9506-432A-BB7D-08C453E2BE6C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987F3A2D-387C-49C0-BD49-CD280E5863F0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67A63405-DDB4-41E8-8A87-321B8D9F004E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>
            <a:extLst>
              <a:ext uri="{FF2B5EF4-FFF2-40B4-BE49-F238E27FC236}">
                <a16:creationId xmlns="" xmlns:a16="http://schemas.microsoft.com/office/drawing/2014/main" id="{32B77A93-FCD2-473A-9060-DAF539877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/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30869BCC-F382-447A-A353-12177D803E49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54AFFA2F-BCF3-49EB-B645-1BDD5D4882F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91F2A8E0-5D47-4424-A23F-7718FD5C637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6CF52B80-A5C3-4AEE-85D6-4FF40E2FA3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602DB64D-6C4E-4A43-BD81-F00D20482BE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F3A33AC0-E11B-4E03-BBAA-DF9ECFD5C3C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9A6930C6-0672-4686-8AB9-D491F12CB48E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D8B1C98B-FF54-44D5-A81D-4C2675C6C4A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17CA597D-C38F-4C19-B828-0235D674706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44C57DC1-E5EF-47F0-B3FF-467E2444A77C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AB39AB21-3527-4FE1-836C-A3C6BD8EFA14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583F008C-B3E3-4501-B8DF-25327F09C9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82A835FC-403D-478D-A4C8-43DE51A3F270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>
                <a:extLst>
                  <a:ext uri="{FF2B5EF4-FFF2-40B4-BE49-F238E27FC236}">
                    <a16:creationId xmlns="" xmlns:a16="http://schemas.microsoft.com/office/drawing/2014/main" id="{CAAF0C21-1477-49F7-B429-6DA4C1E6E43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="" xmlns:a16="http://schemas.microsoft.com/office/drawing/2014/main" id="{E0333859-DFB7-448D-902B-4399266C0DB7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="" xmlns:a16="http://schemas.microsoft.com/office/drawing/2014/main" id="{152BD744-81AB-4C12-A21B-1999BD05508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="" xmlns:a16="http://schemas.microsoft.com/office/drawing/2014/main" id="{9943F786-288E-4EEA-A1FA-2B9994D669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E8D1C69E-2235-4E3D-AEA7-4590B8A9645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="" xmlns:a16="http://schemas.microsoft.com/office/drawing/2014/main" id="{851940BF-9E45-4E10-BADF-4A68DE401FB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="" xmlns:a16="http://schemas.microsoft.com/office/drawing/2014/main" id="{6802DBE4-6631-4ABB-BA58-432447CD53F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="" xmlns:a16="http://schemas.microsoft.com/office/drawing/2014/main" id="{3A056AF5-1BA3-4DC4-BE21-2B5A93CCEDB6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="" xmlns:a16="http://schemas.microsoft.com/office/drawing/2014/main" id="{7135D42A-3DE8-4A90-9400-185BF27AA0E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13109E5-5701-403E-BFCC-2A82F6F26D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809A09E-C27E-4AF1-801D-063CCE5CDCB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08B7EAC-B500-4AEE-80E8-8D9AFF5C62D5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77257C62-9D91-4740-B505-91D46B5678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BCAE07BC-3F9B-4953-B24E-01C16A8E2C4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180F843A-2999-4024-BD9B-D592D4048DD9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BA548ADE-B9C0-4CDD-8294-C9DE9A5F7787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362619EA-A65F-48CC-B42E-DCAE64485C2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03C5EEFB-3A13-4FEF-B153-F419B461B00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="" xmlns:a16="http://schemas.microsoft.com/office/drawing/2014/main" id="{E333C541-A305-47A1-B8AA-40FD59BCB764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A2073EBA-AA65-4142-8EC4-D4EDF938DF7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0293D1CD-CD56-46F4-8F72-1138A59CE8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B98E046F-361C-4F2B-B250-6D59A25FDC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9A8BA70-49E8-4630-99B9-0B208C0A4ED1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CC15704C-E540-4C4D-A10E-15FB14ED3F2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CCCF9935-114A-4074-9FCF-E27FF4C6F5A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0EFC8E15-2DC4-41D4-9700-8906FA1247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81B7E4B6-0635-4527-BC8F-10C41405071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7CFBFC51-501A-435B-BDE0-0633F87B50C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34623855-066D-4567-9F51-69E8E1B500EA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B7CD793E-9A31-4CF4-B1D3-FF4408D2058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A84623B3-5C1B-40D4-8792-12F5962CF5C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8B2CE62E-3FA3-4EA3-8DE1-70F3E2B5C68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09DC0A59-BE71-43AB-957C-BDCDCED7381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1C7D32DE-F2A9-4F89-A745-333AEF8A15AB}"/>
              </a:ext>
            </a:extLst>
          </p:cNvPr>
          <p:cNvGrpSpPr/>
          <p:nvPr userDrawn="1"/>
        </p:nvGrpSpPr>
        <p:grpSpPr>
          <a:xfrm>
            <a:off x="786932" y="754709"/>
            <a:ext cx="6357352" cy="706618"/>
            <a:chOff x="2121055" y="1273662"/>
            <a:chExt cx="7661853" cy="3626584"/>
          </a:xfrm>
        </p:grpSpPr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8B7BC702-CCA5-4C0F-A0BB-701BA5B57F1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3721FD4F-9E63-4C8F-AC10-D8E5EF5C9F3A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>
            <a:extLst>
              <a:ext uri="{FF2B5EF4-FFF2-40B4-BE49-F238E27FC236}">
                <a16:creationId xmlns="" xmlns:a16="http://schemas.microsoft.com/office/drawing/2014/main" id="{C35AE620-4DE2-46C2-ACC9-DA355B2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/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AF9F6D-0C41-43F0-A1F6-3F4B1766EA9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4A6E08F-1C0F-4AC5-AF47-49E5F89F5841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9616E153-7D87-4F09-86A1-9FA485CAD8C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3822548B-22D5-4289-800A-49E48DB1F95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503777C3-66D9-47D5-AF95-50C2FE80ECF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7107B8BA-1A6F-4618-831E-63AF5E3C16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6B72DFA0-5E55-46FF-9DDB-415EEEE8EB6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630F264A-3B17-4011-8451-1D9312DE7CF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6BD7904F-8589-4B9B-97A6-4591B934379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07879535-55F1-472F-AF63-EA983106D29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E564F914-9723-43C0-A14C-2869179942F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FEDC07E7-000A-4566-B2DE-3FF8281A376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640EC0D2-FF9D-4849-A512-33FCF9561AD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194BD386-C5B5-4BC2-89C9-2284BFCE86EC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693E79D6-22A7-4AD3-A5E2-92D794B019B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DA739520-AE19-4E18-8591-CC0B40A2E18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7C273ED2-E8DF-4920-B083-0A4E7724FB9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848FB023-A795-43E3-A8A5-E1413FF0CBB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45D531F2-0C34-44F6-BF53-FBF1E9032D4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34D5DAB5-CD87-414D-A21D-DFD584594E6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EEF91578-5228-4B06-8912-D7B144D9C59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FCBBCFFB-06B6-4A4D-A4D9-673D91EBD68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9A610763-9A7A-4397-936C-119D646D128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62B75858-1642-4260-AF08-C71056DDD96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3FE2BDCA-4981-49E7-8967-6F2A78DE07F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34412ED2-14F6-4704-9DDF-202B9EB1534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BB98482B-2FDA-4D9A-8263-F1A208D68DED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>
            <a:extLst>
              <a:ext uri="{FF2B5EF4-FFF2-40B4-BE49-F238E27FC236}">
                <a16:creationId xmlns="" xmlns:a16="http://schemas.microsoft.com/office/drawing/2014/main" id="{30C061CE-77F7-4B7F-9F20-4E7236399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D97F70E-850D-40DD-93C8-8E86BF7445E9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C992FC8-F35F-4A03-8D4E-763504753927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C894702D-D85B-4500-8F19-84654DF32E8D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D7A897D1-7E58-4421-97F8-A7A2170683BC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7E0CB584-8FC4-430C-AC8F-E82154E4406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79E4E0FD-5D4E-498B-9510-8DCEDA9D206E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06F48698-30BA-4370-B5C7-4A205D87E88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5F40CFC7-4DCB-48F3-97A2-8AEE40A741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E05CAB6A-54E0-4714-A773-A9595170EE56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="" xmlns:a16="http://schemas.microsoft.com/office/drawing/2014/main" id="{29113390-6B35-46F0-B949-A8B0D8FAEB0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="" xmlns:a16="http://schemas.microsoft.com/office/drawing/2014/main" id="{5733C355-89F0-4F12-85F3-643F86F44A9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="" xmlns:a16="http://schemas.microsoft.com/office/drawing/2014/main" id="{86D26BA1-F3B9-44E5-B5D2-6FE2349C832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395318DA-CD7E-421D-A36A-899F496FC01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6D8CE80E-23F1-4D5D-A941-648C941725FD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BE23142F-82C0-4897-9ACF-D9BD347F84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756F470E-221F-45A1-8F64-23B4EE6D6B0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E3B6370C-FE87-4792-A203-CB01AF64FED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C9488196-4464-40C3-9377-65A564DECB5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13FBEFCD-582A-41F9-A448-0959E22CAB1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37CD4B24-99C7-4BF4-B2C8-47F81288725B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9A94F312-F9E0-4525-9C6B-98D8EE1E6F7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8754F178-A3C1-4B0A-AAC2-ABFA79D6028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6FC28056-455A-4B1D-8B7D-2AED8E719C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DA8B9457-4E14-4736-8E25-A6C6D734F27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EE44A63D-947C-47BC-A4CD-500C10CDDBB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0B5B42C5-12A3-491F-A6CF-C5281B6F9CB6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A098527C-3B67-4499-A365-A917E58FDFD2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>
            <a:extLst>
              <a:ext uri="{FF2B5EF4-FFF2-40B4-BE49-F238E27FC236}">
                <a16:creationId xmlns="" xmlns:a16="http://schemas.microsoft.com/office/drawing/2014/main" id="{8D1409F3-2BC1-459D-8F01-2C96DCF40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1468BAD-71BA-4E08-B4A4-9D4FEB1B53B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345EA5-DFB1-423A-A158-54AA96F31054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2E8EF60D-073D-435B-81FB-92BBFC6C464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DE063478-615A-468D-911D-7BB73848A8CA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B85C14CB-97D2-472B-A9EF-45E6953EE7E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16CD6F26-C891-412C-8C22-B4EE4B3319C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F941EE11-B252-4988-B5D5-F612815458EB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3EAF408E-9E96-4974-89DD-F7EC6CCE214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FEF57BE4-D8E9-4E3F-B1F9-40907124052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="" xmlns:a16="http://schemas.microsoft.com/office/drawing/2014/main" id="{915CB432-2B7A-4A33-A075-B310454C47F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="" xmlns:a16="http://schemas.microsoft.com/office/drawing/2014/main" id="{C787E8D0-D19B-475A-8391-534D2A017563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="" xmlns:a16="http://schemas.microsoft.com/office/drawing/2014/main" id="{22A59440-C46F-43AE-835B-3C518797105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="" xmlns:a16="http://schemas.microsoft.com/office/drawing/2014/main" id="{085EFA02-311E-40DA-A449-73ACA950F2D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9D0A13F-63B9-44A6-BF5D-4962DAABD916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49616770-3679-484C-A8E8-03E70A0EE10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28BE740A-9CEC-47C3-B37E-3C0BF5195CC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1156CD06-E295-4A34-9E94-898687C53A4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1022312A-225B-4035-84A6-E7204F1A0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67927FBD-F483-4694-9426-F3C72B0394D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8B2ECEE5-BBA5-452B-AC19-FEB8252C2734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BEAF6F4F-C435-45F4-B5B3-FB9FCF7C40B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0E2D9198-1436-4A02-BC42-7B7BFAED138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E6FEDD8A-363E-48F9-9B29-E82FB45378B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3E8B6778-DD9A-4589-9C71-AA0F7FEDFD6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7C6C957-0535-4BFC-AE18-9E0F9BC6EE28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33C1495A-1C2F-4570-81F7-BF406B07C762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52D78641-6E5E-463D-A696-D3AA7DBF1AC9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>
            <a:extLst>
              <a:ext uri="{FF2B5EF4-FFF2-40B4-BE49-F238E27FC236}">
                <a16:creationId xmlns="" xmlns:a16="http://schemas.microsoft.com/office/drawing/2014/main" id="{55B9454B-F8BD-4F0A-AE8D-15D4A8465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/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="" xmlns:a16="http://schemas.microsoft.com/office/drawing/2014/main" id="{F054E8DC-5102-4769-8F78-6687CDA4B25B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7FFE6FB-35C5-4B10-9CA8-696CC4EA7A5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965F281-CF09-41B0-AA8F-95C2FE9EFAE3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="" xmlns:a16="http://schemas.microsoft.com/office/drawing/2014/main" id="{368B8B38-F47B-40D6-B6BC-270A4AED9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="" xmlns:a16="http://schemas.microsoft.com/office/drawing/2014/main" id="{A355DF8C-89CF-46E2-A99D-A904DFC0C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7AC3DD43-2818-4A5B-AABA-77D2FBC8E432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2E669B3C-B5F7-4E48-9B8A-DDB55E258013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C87B9BA-3E38-4BF7-A61B-FCDBC7C3E198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CC68A89-2F09-4B2A-9058-79C39663C323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CEA896F7-381B-4848-8F8A-78C63AE628F6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A9D26A1B-F1AB-43E8-8039-10637294B71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A380A83B-8DBE-4902-BD68-3B0C4BD5A28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7A16A78C-4A52-439C-A226-DA938664709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A30D2FE8-00CC-4F2A-B126-EF3AC720A9C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F82D3E41-97F2-4591-ACD7-D9A2133E352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F7D1F2BF-83A7-4FF9-B12C-DB712C7503F3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0A6BDE32-4357-4F3F-BDEE-450C196B58C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8FDE500D-5BBC-406B-8F32-6486CD249B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20E9BE63-2AA8-4625-B305-DB04C68434E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0D6CD65F-5FF1-44AA-9194-84E4781577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94419B5D-BDD0-403A-A640-683636DA6AC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62E4EF7E-ECEE-4D76-B4A8-BD77FE9D01D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="" xmlns:a16="http://schemas.microsoft.com/office/drawing/2014/main" id="{92A60656-CC76-46C4-B1CA-59FAE86C365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="" xmlns:a16="http://schemas.microsoft.com/office/drawing/2014/main" id="{12AD04F1-6068-41B3-9987-D0FA8FB8029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="" xmlns:a16="http://schemas.microsoft.com/office/drawing/2014/main" id="{83D78D02-C9BF-46D3-AFAC-6A62A36052D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0D7E1716-342E-4595-8CC6-37B61DF6715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6CA7DD14-9D96-46AE-A36A-ECF8F21AABB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DD9B28F8-1F5A-4CA4-8A05-4DCE357F09B0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24987B3A-6E46-4D78-B0E0-CFC739971B5F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0DB7665A-58DC-4521-A8C7-1CB39748E4AA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>
            <a:extLst>
              <a:ext uri="{FF2B5EF4-FFF2-40B4-BE49-F238E27FC236}">
                <a16:creationId xmlns="" xmlns:a16="http://schemas.microsoft.com/office/drawing/2014/main" id="{43CBAC49-9120-43AA-9988-EC5617DBC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1694C54-27CC-4E05-9037-74643112359B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684FAD6-BCE6-47B7-9B17-CC115D0A8F1E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>
            <a:extLst>
              <a:ext uri="{FF2B5EF4-FFF2-40B4-BE49-F238E27FC236}">
                <a16:creationId xmlns="" xmlns:a16="http://schemas.microsoft.com/office/drawing/2014/main" id="{A1D552EC-E893-413F-B42D-FB6BE7D486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47610CF-36B1-4D89-83A3-5D20EC7A8EEC}"/>
              </a:ext>
            </a:extLst>
          </p:cNvPr>
          <p:cNvSpPr txBox="1"/>
          <p:nvPr/>
        </p:nvSpPr>
        <p:spPr>
          <a:xfrm>
            <a:off x="4533628" y="3024114"/>
            <a:ext cx="4472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牛顿法</a:t>
            </a:r>
            <a:endParaRPr lang="zh-CN" altLang="en-US" sz="4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D4381532-0C0D-45B5-80C7-BBB0172C7049}"/>
              </a:ext>
            </a:extLst>
          </p:cNvPr>
          <p:cNvSpPr/>
          <p:nvPr/>
        </p:nvSpPr>
        <p:spPr>
          <a:xfrm>
            <a:off x="3554118" y="2971507"/>
            <a:ext cx="909482" cy="9094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sz="4400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16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牛顿法及其收敛性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5223" y="1509623"/>
                <a:ext cx="8005313" cy="420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对于方程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是线性函数，则它的求根是容易的。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/>
                  <a:t>牛</a:t>
                </a:r>
                <a:r>
                  <a:rPr lang="zh-CN" altLang="en-US" sz="2800" dirty="0" smtClean="0"/>
                  <a:t>顿法实质上是一种线性化方法，其基本思想是将非线性方程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逐步归结为某种线性方程来求解。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/>
                  <a:t>设已知方程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有近似根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effectLst/>
                  </a:rPr>
                  <a:t>(</a:t>
                </a:r>
                <a:r>
                  <a:rPr lang="zh-CN" altLang="en-US" sz="2800" dirty="0" smtClean="0">
                    <a:effectLst/>
                  </a:rPr>
                  <a:t>假定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 smtClean="0">
                    <a:effectLst/>
                  </a:rPr>
                  <a:t>)</a:t>
                </a:r>
                <a:r>
                  <a:rPr lang="zh-CN" altLang="en-US" sz="2800" dirty="0" smtClean="0">
                    <a:effectLst/>
                  </a:rPr>
                  <a:t>，将函数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展开，有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于是方程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可近似地表示为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1509623"/>
                <a:ext cx="8005313" cy="4201150"/>
              </a:xfrm>
              <a:prstGeom prst="rect">
                <a:avLst/>
              </a:prstGeom>
              <a:blipFill rotWithShape="0">
                <a:blip r:embed="rId3"/>
                <a:stretch>
                  <a:fillRect l="-1599" t="-1887" r="-6017" b="-2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146401" y="5692754"/>
                <a:ext cx="43557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1" y="5692754"/>
                <a:ext cx="435574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1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1" t="-1" r="24704" b="6842"/>
          <a:stretch/>
        </p:blipFill>
        <p:spPr>
          <a:xfrm>
            <a:off x="6432358" y="1522385"/>
            <a:ext cx="2988000" cy="37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5224" y="1518249"/>
                <a:ext cx="5905228" cy="19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这是个线性方程，记其根为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，则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=0,1,⋯  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4.2</m:t>
                          </m:r>
                        </m:e>
                      </m:d>
                    </m:oMath>
                  </m:oMathPara>
                </a14:m>
                <a:endParaRPr lang="en-US" sz="2800" b="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这就是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牛顿法</a:t>
                </a:r>
                <a:r>
                  <a:rPr lang="zh-CN" altLang="en-US" sz="2800" dirty="0" smtClean="0">
                    <a:effectLst/>
                  </a:rPr>
                  <a:t>。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4" y="1518249"/>
                <a:ext cx="5905228" cy="1942776"/>
              </a:xfrm>
              <a:prstGeom prst="rect">
                <a:avLst/>
              </a:prstGeom>
              <a:blipFill rotWithShape="0">
                <a:blip r:embed="rId3"/>
                <a:stretch>
                  <a:fillRect l="-2169" t="-4075" r="-1550" b="-8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42417" y="3461025"/>
                <a:ext cx="2773195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417" y="3461025"/>
                <a:ext cx="2773195" cy="9117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5224" y="4440845"/>
                <a:ext cx="58371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牛顿法可以看成是不动点迭代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4" y="4440845"/>
                <a:ext cx="5837134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194" t="-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牛顿法及其收敛性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0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字魂54号-贤黑" panose="00000500000000000000" pitchFamily="2" charset="-122"/>
              </a:rPr>
              <a:t>牛顿法及其收敛性</a:t>
            </a: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4426" y="3478409"/>
                <a:ext cx="784850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的一个单根，即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zh-CN" altLang="en-US" sz="2800" dirty="0" smtClean="0"/>
                  <a:t> 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6" y="3478409"/>
                <a:ext cx="7848507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632" t="-8974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21404" y="2504234"/>
                <a:ext cx="5913285" cy="940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04" y="2504234"/>
                <a:ext cx="5913285" cy="9401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36987" y="1558464"/>
                <a:ext cx="3056029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87" y="1558464"/>
                <a:ext cx="3056029" cy="9117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3042" y="4466562"/>
                <a:ext cx="2742225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2" y="4466562"/>
                <a:ext cx="2742225" cy="9117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095344" y="4248378"/>
                <a:ext cx="3973075" cy="90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44" y="4248378"/>
                <a:ext cx="3973075" cy="908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497573" y="5221175"/>
                <a:ext cx="1642566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573" y="5221175"/>
                <a:ext cx="1642566" cy="9117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023556" y="5242622"/>
                <a:ext cx="25389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牛顿法在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附近平方收敛。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556" y="5242622"/>
                <a:ext cx="2538920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4796" t="-7643" b="-14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4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3" y="788978"/>
            <a:ext cx="559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重根情形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01358" y="1574284"/>
                <a:ext cx="6326988" cy="473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≥2, </m:t>
                      </m:r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8" y="1574284"/>
                <a:ext cx="6326988" cy="473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9569" y="2552030"/>
                <a:ext cx="6156557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=⋯=</m:t>
                      </m:r>
                      <m:sSup>
                        <m:sSup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zh-CN" alt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69" y="2552030"/>
                <a:ext cx="6156557" cy="4936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01358" y="2048260"/>
                <a:ext cx="5981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是方程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重根。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8" y="2048260"/>
                <a:ext cx="5981544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99569" y="3045456"/>
                <a:ext cx="211711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69" y="3045456"/>
                <a:ext cx="2117118" cy="448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9569" y="3539117"/>
                <a:ext cx="7649486" cy="99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>
                    <a:effectLst/>
                  </a:rPr>
                  <a:t>只要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，仍可用牛顿法计算，此时迭代函数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的导数</a:t>
                </a:r>
                <a:endParaRPr lang="en-US" altLang="zh-CN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69" y="3539117"/>
                <a:ext cx="7649486" cy="999697"/>
              </a:xfrm>
              <a:prstGeom prst="rect">
                <a:avLst/>
              </a:prstGeom>
              <a:blipFill rotWithShape="0">
                <a:blip r:embed="rId6"/>
                <a:stretch>
                  <a:fillRect l="-1594" t="-7927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9569" y="4536548"/>
                <a:ext cx="7820859" cy="686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′′(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𝑚𝑔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′(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69" y="4536548"/>
                <a:ext cx="7820859" cy="6868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9569" y="5131341"/>
                <a:ext cx="3121111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=1−</m:t>
                      </m:r>
                      <m:box>
                        <m:box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69" y="5131341"/>
                <a:ext cx="3121111" cy="5046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677847" y="5295787"/>
                <a:ext cx="4270442" cy="104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800" dirty="0"/>
                  <a:t>，所以牛顿法只是线性收敛</a:t>
                </a:r>
                <a:r>
                  <a:rPr lang="zh-CN" altLang="en-US" sz="2800" dirty="0" smtClean="0"/>
                  <a:t>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7" y="5295787"/>
                <a:ext cx="4270442" cy="1040285"/>
              </a:xfrm>
              <a:prstGeom prst="rect">
                <a:avLst/>
              </a:prstGeom>
              <a:blipFill rotWithShape="0">
                <a:blip r:embed="rId9"/>
                <a:stretch>
                  <a:fillRect l="-2853" t="-7647" r="-1427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8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3" y="788978"/>
            <a:ext cx="559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重根情形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9292" y="1714621"/>
            <a:ext cx="96443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effectLst/>
              </a:rPr>
              <a:t>若取</a:t>
            </a:r>
            <a:endParaRPr lang="en-US" altLang="zh-CN" sz="2800" dirty="0" smtClean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40331" y="2446244"/>
                <a:ext cx="4784130" cy="913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31" y="2446244"/>
                <a:ext cx="4784130" cy="913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71991" y="1522458"/>
                <a:ext cx="3088859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91" y="1522458"/>
                <a:ext cx="3088859" cy="9117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40331" y="3414976"/>
                <a:ext cx="5112040" cy="505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box>
                            <m:box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31" y="3414976"/>
                <a:ext cx="5112040" cy="5059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169271" y="3920884"/>
                <a:ext cx="3434851" cy="986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71" y="3920884"/>
                <a:ext cx="3434851" cy="9868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98912" y="4220511"/>
            <a:ext cx="171346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 smtClean="0"/>
              <a:t>用迭代法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04122" y="4220511"/>
                <a:ext cx="2810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重根，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22" y="4220511"/>
                <a:ext cx="281030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338" t="-1511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98912" y="4990289"/>
                <a:ext cx="73194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/>
                  <a:t>则具</a:t>
                </a:r>
                <a:r>
                  <a:rPr lang="zh-CN" altLang="en-US" sz="2800" dirty="0" smtClean="0">
                    <a:effectLst/>
                  </a:rPr>
                  <a:t>有二阶收敛性，但要知道根的重数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。</a:t>
                </a:r>
                <a:endParaRPr lang="zh-CN" alt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2" y="4990289"/>
                <a:ext cx="7319403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65" t="-1647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effectLst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119</Words>
  <Application>Microsoft Office PowerPoint</Application>
  <PresentationFormat>宽屏</PresentationFormat>
  <Paragraphs>50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黑体</vt:lpstr>
      <vt:lpstr>思源宋体 Heavy</vt:lpstr>
      <vt:lpstr>字魂54号-贤黑</vt:lpstr>
      <vt:lpstr>Arial</vt:lpstr>
      <vt:lpstr>Cambria Math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506</cp:revision>
  <dcterms:created xsi:type="dcterms:W3CDTF">2019-06-25T11:16:20Z</dcterms:created>
  <dcterms:modified xsi:type="dcterms:W3CDTF">2019-09-04T19:06:49Z</dcterms:modified>
</cp:coreProperties>
</file>