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1" r:id="rId3"/>
    <p:sldId id="262" r:id="rId4"/>
    <p:sldId id="263" r:id="rId5"/>
    <p:sldId id="258" r:id="rId6"/>
    <p:sldId id="265" r:id="rId7"/>
    <p:sldId id="259" r:id="rId8"/>
    <p:sldId id="264"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 id="284" r:id="rId26"/>
    <p:sldId id="283" r:id="rId27"/>
    <p:sldId id="285" r:id="rId28"/>
    <p:sldId id="286" r:id="rId29"/>
    <p:sldId id="287" r:id="rId30"/>
    <p:sldId id="288" r:id="rId31"/>
    <p:sldId id="289" r:id="rId32"/>
    <p:sldId id="290" r:id="rId33"/>
    <p:sldId id="291" r:id="rId34"/>
    <p:sldId id="292" r:id="rId35"/>
    <p:sldId id="296" r:id="rId36"/>
    <p:sldId id="297" r:id="rId37"/>
    <p:sldId id="295" r:id="rId38"/>
    <p:sldId id="293" r:id="rId39"/>
    <p:sldId id="298" r:id="rId40"/>
    <p:sldId id="294"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B7B"/>
    <a:srgbClr val="6C589B"/>
    <a:srgbClr val="74066F"/>
    <a:srgbClr val="0070C0"/>
    <a:srgbClr val="80D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116"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2BACD-6953-4199-8765-F311EBB1D0EF}" type="datetimeFigureOut">
              <a:rPr lang="zh-CN" altLang="en-US" smtClean="0"/>
              <a:t>2019/9/3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6768D-0CDD-4AFB-905E-A8147AE5F7C1}" type="slidenum">
              <a:rPr lang="zh-CN" altLang="en-US" smtClean="0"/>
              <a:t>‹#›</a:t>
            </a:fld>
            <a:endParaRPr lang="zh-CN" altLang="en-US"/>
          </a:p>
        </p:txBody>
      </p:sp>
    </p:spTree>
    <p:extLst>
      <p:ext uri="{BB962C8B-B14F-4D97-AF65-F5344CB8AC3E}">
        <p14:creationId xmlns:p14="http://schemas.microsoft.com/office/powerpoint/2010/main" val="193782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F6768D-0CDD-4AFB-905E-A8147AE5F7C1}" type="slidenum">
              <a:rPr lang="zh-CN" altLang="en-US" smtClean="0"/>
              <a:t>1</a:t>
            </a:fld>
            <a:endParaRPr lang="zh-CN" altLang="en-US"/>
          </a:p>
        </p:txBody>
      </p:sp>
    </p:spTree>
    <p:extLst>
      <p:ext uri="{BB962C8B-B14F-4D97-AF65-F5344CB8AC3E}">
        <p14:creationId xmlns:p14="http://schemas.microsoft.com/office/powerpoint/2010/main" val="378072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F6768D-0CDD-4AFB-905E-A8147AE5F7C1}" type="slidenum">
              <a:rPr lang="zh-CN" altLang="en-US" smtClean="0"/>
              <a:t>2</a:t>
            </a:fld>
            <a:endParaRPr lang="zh-CN" altLang="en-US"/>
          </a:p>
        </p:txBody>
      </p:sp>
    </p:spTree>
    <p:extLst>
      <p:ext uri="{BB962C8B-B14F-4D97-AF65-F5344CB8AC3E}">
        <p14:creationId xmlns:p14="http://schemas.microsoft.com/office/powerpoint/2010/main" val="2830192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F6768D-0CDD-4AFB-905E-A8147AE5F7C1}" type="slidenum">
              <a:rPr lang="zh-CN" altLang="en-US" smtClean="0"/>
              <a:t>5</a:t>
            </a:fld>
            <a:endParaRPr lang="zh-CN" altLang="en-US"/>
          </a:p>
        </p:txBody>
      </p:sp>
    </p:spTree>
    <p:extLst>
      <p:ext uri="{BB962C8B-B14F-4D97-AF65-F5344CB8AC3E}">
        <p14:creationId xmlns:p14="http://schemas.microsoft.com/office/powerpoint/2010/main" val="152928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9F6768D-0CDD-4AFB-905E-A8147AE5F7C1}" type="slidenum">
              <a:rPr lang="zh-CN" altLang="en-US" smtClean="0"/>
              <a:t>7</a:t>
            </a:fld>
            <a:endParaRPr lang="zh-CN" altLang="en-US"/>
          </a:p>
        </p:txBody>
      </p:sp>
    </p:spTree>
    <p:extLst>
      <p:ext uri="{BB962C8B-B14F-4D97-AF65-F5344CB8AC3E}">
        <p14:creationId xmlns:p14="http://schemas.microsoft.com/office/powerpoint/2010/main" val="2283792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平行四边形 12">
            <a:extLst>
              <a:ext uri="{FF2B5EF4-FFF2-40B4-BE49-F238E27FC236}">
                <a16:creationId xmlns:a16="http://schemas.microsoft.com/office/drawing/2014/main" xmlns="" id="{63384B7A-08CA-4633-B69F-BDBE11627370}"/>
              </a:ext>
            </a:extLst>
          </p:cNvPr>
          <p:cNvSpPr/>
          <p:nvPr userDrawn="1"/>
        </p:nvSpPr>
        <p:spPr>
          <a:xfrm>
            <a:off x="2473569" y="0"/>
            <a:ext cx="7373816" cy="6858000"/>
          </a:xfrm>
          <a:prstGeom prst="parallelogram">
            <a:avLst>
              <a:gd name="adj" fmla="val 537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2BBCB3BC-55F4-45D6-B2C5-60F648530658}"/>
              </a:ext>
            </a:extLst>
          </p:cNvPr>
          <p:cNvSpPr/>
          <p:nvPr userDrawn="1"/>
        </p:nvSpPr>
        <p:spPr>
          <a:xfrm>
            <a:off x="597877" y="568569"/>
            <a:ext cx="11125200" cy="5849816"/>
          </a:xfrm>
          <a:prstGeom prst="rect">
            <a:avLst/>
          </a:prstGeom>
          <a:noFill/>
          <a:ln w="38100">
            <a:solidFill>
              <a:srgbClr val="0070C0">
                <a:alpha val="50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1D692693-3526-4ED1-AEBA-15A930A9D4C5}"/>
              </a:ext>
            </a:extLst>
          </p:cNvPr>
          <p:cNvSpPr/>
          <p:nvPr userDrawn="1"/>
        </p:nvSpPr>
        <p:spPr>
          <a:xfrm>
            <a:off x="468923" y="439615"/>
            <a:ext cx="11125200" cy="5849816"/>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包含 物体&#10;&#10;描述已自动生成">
            <a:extLst>
              <a:ext uri="{FF2B5EF4-FFF2-40B4-BE49-F238E27FC236}">
                <a16:creationId xmlns:a16="http://schemas.microsoft.com/office/drawing/2014/main" xmlns="" id="{20FFDAA8-71B0-43F5-8C77-860D8E3B390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176" t="68204" r="50000" b="4958"/>
          <a:stretch/>
        </p:blipFill>
        <p:spPr>
          <a:xfrm>
            <a:off x="11723" y="4545231"/>
            <a:ext cx="2695774" cy="2312769"/>
          </a:xfrm>
          <a:prstGeom prst="rect">
            <a:avLst/>
          </a:prstGeom>
        </p:spPr>
      </p:pic>
      <p:pic>
        <p:nvPicPr>
          <p:cNvPr id="12" name="图片 11" descr="图片包含 物体&#10;&#10;描述已自动生成">
            <a:extLst>
              <a:ext uri="{FF2B5EF4-FFF2-40B4-BE49-F238E27FC236}">
                <a16:creationId xmlns:a16="http://schemas.microsoft.com/office/drawing/2014/main" xmlns="" id="{97F70F8D-CBA3-49A3-9793-249D39AE6F8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2742" t="-1882" r="5434" b="69916"/>
          <a:stretch/>
        </p:blipFill>
        <p:spPr>
          <a:xfrm>
            <a:off x="10363200" y="-128954"/>
            <a:ext cx="1946031" cy="1988568"/>
          </a:xfrm>
          <a:prstGeom prst="rect">
            <a:avLst/>
          </a:prstGeom>
        </p:spPr>
      </p:pic>
      <p:grpSp>
        <p:nvGrpSpPr>
          <p:cNvPr id="16" name="组合 15">
            <a:extLst>
              <a:ext uri="{FF2B5EF4-FFF2-40B4-BE49-F238E27FC236}">
                <a16:creationId xmlns:a16="http://schemas.microsoft.com/office/drawing/2014/main" xmlns="" id="{70F3F049-ED9C-4F2A-A294-702101022906}"/>
              </a:ext>
            </a:extLst>
          </p:cNvPr>
          <p:cNvGrpSpPr/>
          <p:nvPr userDrawn="1"/>
        </p:nvGrpSpPr>
        <p:grpSpPr>
          <a:xfrm>
            <a:off x="2262553" y="1859614"/>
            <a:ext cx="7666893" cy="3203331"/>
            <a:chOff x="2409092" y="1969478"/>
            <a:chExt cx="7666893" cy="3203331"/>
          </a:xfrm>
        </p:grpSpPr>
        <p:sp>
          <p:nvSpPr>
            <p:cNvPr id="14" name="矩形 13">
              <a:extLst>
                <a:ext uri="{FF2B5EF4-FFF2-40B4-BE49-F238E27FC236}">
                  <a16:creationId xmlns:a16="http://schemas.microsoft.com/office/drawing/2014/main" xmlns="" id="{DF392B87-C464-41E7-BBDB-17723DDD6A4F}"/>
                </a:ext>
              </a:extLst>
            </p:cNvPr>
            <p:cNvSpPr/>
            <p:nvPr userDrawn="1"/>
          </p:nvSpPr>
          <p:spPr>
            <a:xfrm>
              <a:off x="2409092" y="1969478"/>
              <a:ext cx="7373816" cy="2930768"/>
            </a:xfrm>
            <a:prstGeom prst="rect">
              <a:avLst/>
            </a:prstGeom>
            <a:solidFill>
              <a:srgbClr val="80DAFC"/>
            </a:solid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AEE85FC3-6A2D-4783-A632-929B77BE7EED}"/>
                </a:ext>
              </a:extLst>
            </p:cNvPr>
            <p:cNvSpPr/>
            <p:nvPr userDrawn="1"/>
          </p:nvSpPr>
          <p:spPr>
            <a:xfrm>
              <a:off x="2702169" y="2242041"/>
              <a:ext cx="7373816" cy="2930768"/>
            </a:xfrm>
            <a:prstGeom prst="rect">
              <a:avLst/>
            </a:prstGeom>
            <a:solidFill>
              <a:schemeClr val="bg1"/>
            </a:solid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xmlns="" id="{E06B4FE4-9C05-4AC1-B008-FA2A4803A51C}"/>
              </a:ext>
            </a:extLst>
          </p:cNvPr>
          <p:cNvGrpSpPr/>
          <p:nvPr userDrawn="1"/>
        </p:nvGrpSpPr>
        <p:grpSpPr>
          <a:xfrm>
            <a:off x="8557113" y="5679191"/>
            <a:ext cx="1711267" cy="410307"/>
            <a:chOff x="8251429" y="5666682"/>
            <a:chExt cx="1711267" cy="410307"/>
          </a:xfrm>
        </p:grpSpPr>
        <p:grpSp>
          <p:nvGrpSpPr>
            <p:cNvPr id="21" name="组合 20">
              <a:extLst>
                <a:ext uri="{FF2B5EF4-FFF2-40B4-BE49-F238E27FC236}">
                  <a16:creationId xmlns:a16="http://schemas.microsoft.com/office/drawing/2014/main" xmlns="" id="{36589D2F-88EE-4EA8-A8B7-E44FE6685214}"/>
                </a:ext>
              </a:extLst>
            </p:cNvPr>
            <p:cNvGrpSpPr/>
            <p:nvPr userDrawn="1"/>
          </p:nvGrpSpPr>
          <p:grpSpPr>
            <a:xfrm>
              <a:off x="8251429" y="5760466"/>
              <a:ext cx="1645070" cy="316523"/>
              <a:chOff x="8251429" y="5760466"/>
              <a:chExt cx="1645070" cy="316523"/>
            </a:xfrm>
            <a:solidFill>
              <a:srgbClr val="0070C0"/>
            </a:solidFill>
          </p:grpSpPr>
          <p:sp>
            <p:nvSpPr>
              <p:cNvPr id="17" name="等腰三角形 16">
                <a:extLst>
                  <a:ext uri="{FF2B5EF4-FFF2-40B4-BE49-F238E27FC236}">
                    <a16:creationId xmlns:a16="http://schemas.microsoft.com/office/drawing/2014/main" xmlns="" id="{2A2C4FB3-A69B-4F88-8F0D-07BB6B33EE7B}"/>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xmlns="" id="{20A8B1BB-CC06-499B-B50D-30F9342D6162}"/>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xmlns="" id="{DEDA47EE-5B04-4EF3-A12B-A7DF955139C2}"/>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xmlns="" id="{37528E19-5EB7-4BF1-9DC2-8FD738FA834E}"/>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xmlns="" id="{EFFBF108-4649-4239-8B46-F1EE16D32FC8}"/>
                </a:ext>
              </a:extLst>
            </p:cNvPr>
            <p:cNvGrpSpPr/>
            <p:nvPr userDrawn="1"/>
          </p:nvGrpSpPr>
          <p:grpSpPr>
            <a:xfrm>
              <a:off x="8317626" y="5666682"/>
              <a:ext cx="1645070" cy="316523"/>
              <a:chOff x="8251429" y="5760466"/>
              <a:chExt cx="1645070" cy="316523"/>
            </a:xfrm>
          </p:grpSpPr>
          <p:sp>
            <p:nvSpPr>
              <p:cNvPr id="23" name="等腰三角形 22">
                <a:extLst>
                  <a:ext uri="{FF2B5EF4-FFF2-40B4-BE49-F238E27FC236}">
                    <a16:creationId xmlns:a16="http://schemas.microsoft.com/office/drawing/2014/main" xmlns="" id="{D37D5537-E6A1-4F44-9BF8-681235AFB39B}"/>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xmlns="" id="{C95C0C95-5A6A-465B-8823-D4408B4237AB}"/>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xmlns="" id="{512DC05F-5FC7-4A0F-9D4D-82627536C75E}"/>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xmlns="" id="{A9492391-594D-46D5-BFED-988A8C525D05}"/>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合 27">
            <a:extLst>
              <a:ext uri="{FF2B5EF4-FFF2-40B4-BE49-F238E27FC236}">
                <a16:creationId xmlns:a16="http://schemas.microsoft.com/office/drawing/2014/main" xmlns="" id="{8D1D67A2-44FD-4C5A-ABDC-664066E845E5}"/>
              </a:ext>
            </a:extLst>
          </p:cNvPr>
          <p:cNvGrpSpPr/>
          <p:nvPr userDrawn="1"/>
        </p:nvGrpSpPr>
        <p:grpSpPr>
          <a:xfrm flipH="1">
            <a:off x="1923619" y="916621"/>
            <a:ext cx="1711267" cy="410307"/>
            <a:chOff x="8251429" y="5666682"/>
            <a:chExt cx="1711267" cy="410307"/>
          </a:xfrm>
        </p:grpSpPr>
        <p:grpSp>
          <p:nvGrpSpPr>
            <p:cNvPr id="29" name="组合 28">
              <a:extLst>
                <a:ext uri="{FF2B5EF4-FFF2-40B4-BE49-F238E27FC236}">
                  <a16:creationId xmlns:a16="http://schemas.microsoft.com/office/drawing/2014/main" xmlns="" id="{6C24B9A7-C5E0-4A89-A825-7A89B290E349}"/>
                </a:ext>
              </a:extLst>
            </p:cNvPr>
            <p:cNvGrpSpPr/>
            <p:nvPr userDrawn="1"/>
          </p:nvGrpSpPr>
          <p:grpSpPr>
            <a:xfrm>
              <a:off x="8251429" y="5760466"/>
              <a:ext cx="1645070" cy="316523"/>
              <a:chOff x="8251429" y="5760466"/>
              <a:chExt cx="1645070" cy="316523"/>
            </a:xfrm>
            <a:solidFill>
              <a:srgbClr val="0070C0"/>
            </a:solidFill>
          </p:grpSpPr>
          <p:sp>
            <p:nvSpPr>
              <p:cNvPr id="35" name="等腰三角形 34">
                <a:extLst>
                  <a:ext uri="{FF2B5EF4-FFF2-40B4-BE49-F238E27FC236}">
                    <a16:creationId xmlns:a16="http://schemas.microsoft.com/office/drawing/2014/main" xmlns="" id="{1FC20C9D-E56C-4B3F-96E4-8DCCB5628635}"/>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xmlns="" id="{9F5E8A8F-57C3-46D0-913E-02526E2F6CBB}"/>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a:extLst>
                  <a:ext uri="{FF2B5EF4-FFF2-40B4-BE49-F238E27FC236}">
                    <a16:creationId xmlns:a16="http://schemas.microsoft.com/office/drawing/2014/main" xmlns="" id="{3E2BF19F-F304-4801-9B55-9D575701933D}"/>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a:extLst>
                  <a:ext uri="{FF2B5EF4-FFF2-40B4-BE49-F238E27FC236}">
                    <a16:creationId xmlns:a16="http://schemas.microsoft.com/office/drawing/2014/main" xmlns="" id="{981EA355-FB58-44E1-B399-E5036F217642}"/>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xmlns="" id="{D8340CC5-F172-4D2F-A1D5-3B766AAA02E5}"/>
                </a:ext>
              </a:extLst>
            </p:cNvPr>
            <p:cNvGrpSpPr/>
            <p:nvPr userDrawn="1"/>
          </p:nvGrpSpPr>
          <p:grpSpPr>
            <a:xfrm>
              <a:off x="8317626" y="5666682"/>
              <a:ext cx="1645070" cy="316523"/>
              <a:chOff x="8251429" y="5760466"/>
              <a:chExt cx="1645070" cy="316523"/>
            </a:xfrm>
          </p:grpSpPr>
          <p:sp>
            <p:nvSpPr>
              <p:cNvPr id="31" name="等腰三角形 30">
                <a:extLst>
                  <a:ext uri="{FF2B5EF4-FFF2-40B4-BE49-F238E27FC236}">
                    <a16:creationId xmlns:a16="http://schemas.microsoft.com/office/drawing/2014/main" xmlns="" id="{C677185A-DB3F-4A34-AB65-41F9E37EB4E9}"/>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xmlns="" id="{A1755854-0EB0-46E3-8850-8B56F8A67D6A}"/>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xmlns="" id="{82A27547-41F9-4F86-8FD8-AB415907AE72}"/>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xmlns="" id="{B2E01210-1092-4DDA-9DF6-89A5E80F24F1}"/>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0" name="图片 39" descr="图片包含 物体&#10;&#10;描述已自动生成">
            <a:extLst>
              <a:ext uri="{FF2B5EF4-FFF2-40B4-BE49-F238E27FC236}">
                <a16:creationId xmlns:a16="http://schemas.microsoft.com/office/drawing/2014/main" xmlns="" id="{256D6C78-4522-402C-B338-0A8762C282A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6361" t="68961" r="12356" b="4201"/>
          <a:stretch/>
        </p:blipFill>
        <p:spPr>
          <a:xfrm>
            <a:off x="8007472" y="2555880"/>
            <a:ext cx="1734405" cy="1989351"/>
          </a:xfrm>
          <a:prstGeom prst="rect">
            <a:avLst/>
          </a:prstGeom>
        </p:spPr>
      </p:pic>
    </p:spTree>
    <p:extLst>
      <p:ext uri="{BB962C8B-B14F-4D97-AF65-F5344CB8AC3E}">
        <p14:creationId xmlns:p14="http://schemas.microsoft.com/office/powerpoint/2010/main" val="391136033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平行四边形 6">
            <a:extLst>
              <a:ext uri="{FF2B5EF4-FFF2-40B4-BE49-F238E27FC236}">
                <a16:creationId xmlns:a16="http://schemas.microsoft.com/office/drawing/2014/main" xmlns="" id="{3963D8C1-F4C5-45D2-AE12-CA64E114DE6D}"/>
              </a:ext>
            </a:extLst>
          </p:cNvPr>
          <p:cNvSpPr/>
          <p:nvPr userDrawn="1"/>
        </p:nvSpPr>
        <p:spPr>
          <a:xfrm>
            <a:off x="-1730440" y="0"/>
            <a:ext cx="7373816" cy="6858000"/>
          </a:xfrm>
          <a:prstGeom prst="parallelogram">
            <a:avLst>
              <a:gd name="adj" fmla="val 537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917A47F2-FA62-488D-9335-20810367ADDA}"/>
              </a:ext>
            </a:extLst>
          </p:cNvPr>
          <p:cNvSpPr/>
          <p:nvPr userDrawn="1"/>
        </p:nvSpPr>
        <p:spPr>
          <a:xfrm>
            <a:off x="597877" y="568569"/>
            <a:ext cx="11125200" cy="5849816"/>
          </a:xfrm>
          <a:prstGeom prst="rect">
            <a:avLst/>
          </a:prstGeom>
          <a:noFill/>
          <a:ln w="38100">
            <a:solidFill>
              <a:srgbClr val="0070C0">
                <a:alpha val="50000"/>
              </a:srgbClr>
            </a:solidFill>
            <a:prstDash val="dash"/>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BC123160-D807-48F5-9CA5-ADA1532FC6E2}"/>
              </a:ext>
            </a:extLst>
          </p:cNvPr>
          <p:cNvSpPr/>
          <p:nvPr userDrawn="1"/>
        </p:nvSpPr>
        <p:spPr>
          <a:xfrm>
            <a:off x="468923" y="439615"/>
            <a:ext cx="11125200" cy="5849816"/>
          </a:xfrm>
          <a:prstGeom prst="rect">
            <a:avLst/>
          </a:prstGeom>
          <a:noFill/>
          <a:ln w="38100">
            <a:solidFill>
              <a:schemeClr val="bg1"/>
            </a:solidFill>
            <a:prstDash val="dash"/>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xmlns="" id="{AFA41B03-72B3-46EB-B474-A2E26858D694}"/>
              </a:ext>
            </a:extLst>
          </p:cNvPr>
          <p:cNvGrpSpPr/>
          <p:nvPr userDrawn="1"/>
        </p:nvGrpSpPr>
        <p:grpSpPr>
          <a:xfrm>
            <a:off x="4272203" y="1724348"/>
            <a:ext cx="8417884" cy="3611958"/>
            <a:chOff x="2110441" y="1639875"/>
            <a:chExt cx="7672467" cy="3260371"/>
          </a:xfrm>
        </p:grpSpPr>
        <p:sp>
          <p:nvSpPr>
            <p:cNvPr id="11" name="矩形 10">
              <a:extLst>
                <a:ext uri="{FF2B5EF4-FFF2-40B4-BE49-F238E27FC236}">
                  <a16:creationId xmlns:a16="http://schemas.microsoft.com/office/drawing/2014/main" xmlns="" id="{366A82C0-738A-4AE8-993B-408009D3EB27}"/>
                </a:ext>
              </a:extLst>
            </p:cNvPr>
            <p:cNvSpPr/>
            <p:nvPr userDrawn="1"/>
          </p:nvSpPr>
          <p:spPr>
            <a:xfrm>
              <a:off x="2409092" y="1969478"/>
              <a:ext cx="7373816" cy="2930768"/>
            </a:xfrm>
            <a:prstGeom prst="rect">
              <a:avLst/>
            </a:prstGeom>
            <a:solidFill>
              <a:srgbClr val="80DAFC"/>
            </a:solid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0856F9C7-B715-442B-8039-45925CF49E00}"/>
                </a:ext>
              </a:extLst>
            </p:cNvPr>
            <p:cNvSpPr/>
            <p:nvPr userDrawn="1"/>
          </p:nvSpPr>
          <p:spPr>
            <a:xfrm>
              <a:off x="2110441" y="1639875"/>
              <a:ext cx="7373816" cy="2930768"/>
            </a:xfrm>
            <a:prstGeom prst="rect">
              <a:avLst/>
            </a:prstGeom>
            <a:solidFill>
              <a:schemeClr val="bg1"/>
            </a:solid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descr="图片包含 物体&#10;&#10;描述已自动生成">
            <a:extLst>
              <a:ext uri="{FF2B5EF4-FFF2-40B4-BE49-F238E27FC236}">
                <a16:creationId xmlns:a16="http://schemas.microsoft.com/office/drawing/2014/main" xmlns="" id="{FC8FC2D8-98F9-43E0-BDF7-3971DF5585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51" t="35358" r="52225" b="37804"/>
          <a:stretch/>
        </p:blipFill>
        <p:spPr>
          <a:xfrm>
            <a:off x="0" y="4505093"/>
            <a:ext cx="2688573" cy="2306591"/>
          </a:xfrm>
          <a:prstGeom prst="rect">
            <a:avLst/>
          </a:prstGeom>
        </p:spPr>
      </p:pic>
      <p:grpSp>
        <p:nvGrpSpPr>
          <p:cNvPr id="15" name="组合 14">
            <a:extLst>
              <a:ext uri="{FF2B5EF4-FFF2-40B4-BE49-F238E27FC236}">
                <a16:creationId xmlns:a16="http://schemas.microsoft.com/office/drawing/2014/main" xmlns="" id="{496AEB77-7253-44D4-AC6D-963C129F5BB0}"/>
              </a:ext>
            </a:extLst>
          </p:cNvPr>
          <p:cNvGrpSpPr/>
          <p:nvPr userDrawn="1"/>
        </p:nvGrpSpPr>
        <p:grpSpPr>
          <a:xfrm>
            <a:off x="3004843" y="5679191"/>
            <a:ext cx="1711267" cy="410307"/>
            <a:chOff x="8251429" y="5666682"/>
            <a:chExt cx="1711267" cy="410307"/>
          </a:xfrm>
        </p:grpSpPr>
        <p:grpSp>
          <p:nvGrpSpPr>
            <p:cNvPr id="16" name="组合 15">
              <a:extLst>
                <a:ext uri="{FF2B5EF4-FFF2-40B4-BE49-F238E27FC236}">
                  <a16:creationId xmlns:a16="http://schemas.microsoft.com/office/drawing/2014/main" xmlns="" id="{8942FB55-D8F0-47A0-BE49-D2C13A1CB245}"/>
                </a:ext>
              </a:extLst>
            </p:cNvPr>
            <p:cNvGrpSpPr/>
            <p:nvPr userDrawn="1"/>
          </p:nvGrpSpPr>
          <p:grpSpPr>
            <a:xfrm>
              <a:off x="8251429" y="5760466"/>
              <a:ext cx="1645070" cy="316523"/>
              <a:chOff x="8251429" y="5760466"/>
              <a:chExt cx="1645070" cy="316523"/>
            </a:xfrm>
            <a:solidFill>
              <a:srgbClr val="0070C0"/>
            </a:solidFill>
          </p:grpSpPr>
          <p:sp>
            <p:nvSpPr>
              <p:cNvPr id="22" name="等腰三角形 21">
                <a:extLst>
                  <a:ext uri="{FF2B5EF4-FFF2-40B4-BE49-F238E27FC236}">
                    <a16:creationId xmlns:a16="http://schemas.microsoft.com/office/drawing/2014/main" xmlns="" id="{6F52555E-1437-405B-8BE4-996FD5358F27}"/>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D9C96B61-B828-4063-9386-B2862CE275A4}"/>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xmlns="" id="{1538AB0C-85EF-4176-B4FB-CFE64AEBAE13}"/>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xmlns="" id="{F08FD5E7-E097-42B7-9494-48B4CCA54456}"/>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xmlns="" id="{12A5E684-5F1C-4D22-A779-9AAA0E09E491}"/>
                </a:ext>
              </a:extLst>
            </p:cNvPr>
            <p:cNvGrpSpPr/>
            <p:nvPr userDrawn="1"/>
          </p:nvGrpSpPr>
          <p:grpSpPr>
            <a:xfrm>
              <a:off x="8317626" y="5666682"/>
              <a:ext cx="1645070" cy="316523"/>
              <a:chOff x="8251429" y="5760466"/>
              <a:chExt cx="1645070" cy="316523"/>
            </a:xfrm>
          </p:grpSpPr>
          <p:sp>
            <p:nvSpPr>
              <p:cNvPr id="18" name="等腰三角形 17">
                <a:extLst>
                  <a:ext uri="{FF2B5EF4-FFF2-40B4-BE49-F238E27FC236}">
                    <a16:creationId xmlns:a16="http://schemas.microsoft.com/office/drawing/2014/main" xmlns="" id="{161C792E-EA9A-44F9-A921-E69D23F5B197}"/>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xmlns="" id="{BC4EA326-C4EE-4151-8714-65E2745EF222}"/>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xmlns="" id="{77EA2682-F4CF-4831-96A6-3570E72BC4C9}"/>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xmlns="" id="{EC78FAA9-CFAA-413B-A95D-1E19A2C7E182}"/>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6" name="组合 25">
            <a:extLst>
              <a:ext uri="{FF2B5EF4-FFF2-40B4-BE49-F238E27FC236}">
                <a16:creationId xmlns:a16="http://schemas.microsoft.com/office/drawing/2014/main" xmlns="" id="{0F9AA897-A64A-4E92-BE95-E34D6585DB47}"/>
              </a:ext>
            </a:extLst>
          </p:cNvPr>
          <p:cNvGrpSpPr/>
          <p:nvPr userDrawn="1"/>
        </p:nvGrpSpPr>
        <p:grpSpPr>
          <a:xfrm flipH="1">
            <a:off x="9412746" y="916621"/>
            <a:ext cx="1711267" cy="410307"/>
            <a:chOff x="8251429" y="5666682"/>
            <a:chExt cx="1711267" cy="410307"/>
          </a:xfrm>
        </p:grpSpPr>
        <p:grpSp>
          <p:nvGrpSpPr>
            <p:cNvPr id="27" name="组合 26">
              <a:extLst>
                <a:ext uri="{FF2B5EF4-FFF2-40B4-BE49-F238E27FC236}">
                  <a16:creationId xmlns:a16="http://schemas.microsoft.com/office/drawing/2014/main" xmlns="" id="{8FD05D50-E484-41AF-B218-7364DC0DFE4D}"/>
                </a:ext>
              </a:extLst>
            </p:cNvPr>
            <p:cNvGrpSpPr/>
            <p:nvPr userDrawn="1"/>
          </p:nvGrpSpPr>
          <p:grpSpPr>
            <a:xfrm>
              <a:off x="8251429" y="5760466"/>
              <a:ext cx="1645070" cy="316523"/>
              <a:chOff x="8251429" y="5760466"/>
              <a:chExt cx="1645070" cy="316523"/>
            </a:xfrm>
            <a:solidFill>
              <a:srgbClr val="0070C0"/>
            </a:solidFill>
          </p:grpSpPr>
          <p:sp>
            <p:nvSpPr>
              <p:cNvPr id="33" name="等腰三角形 32">
                <a:extLst>
                  <a:ext uri="{FF2B5EF4-FFF2-40B4-BE49-F238E27FC236}">
                    <a16:creationId xmlns:a16="http://schemas.microsoft.com/office/drawing/2014/main" xmlns="" id="{16BCBF02-51C0-4626-B28B-68F8D60B0CAC}"/>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xmlns="" id="{7FEC384E-CE71-46C8-931A-FCE7C685911B}"/>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xmlns="" id="{2DED0B5D-E551-4539-B5D5-E2A321B49430}"/>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xmlns="" id="{F7FCA56F-1D7C-41B1-A8FF-28C0CBB5C692}"/>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xmlns="" id="{8FD0648C-0C67-43FA-A191-95DDBFB42C30}"/>
                </a:ext>
              </a:extLst>
            </p:cNvPr>
            <p:cNvGrpSpPr/>
            <p:nvPr userDrawn="1"/>
          </p:nvGrpSpPr>
          <p:grpSpPr>
            <a:xfrm>
              <a:off x="8317626" y="5666682"/>
              <a:ext cx="1645070" cy="316523"/>
              <a:chOff x="8251429" y="5760466"/>
              <a:chExt cx="1645070" cy="316523"/>
            </a:xfrm>
          </p:grpSpPr>
          <p:sp>
            <p:nvSpPr>
              <p:cNvPr id="29" name="等腰三角形 28">
                <a:extLst>
                  <a:ext uri="{FF2B5EF4-FFF2-40B4-BE49-F238E27FC236}">
                    <a16:creationId xmlns:a16="http://schemas.microsoft.com/office/drawing/2014/main" xmlns="" id="{E8C42C38-9D1A-4F32-B11D-1AAE44F97BDC}"/>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xmlns="" id="{BDAE3C8D-DBA9-4DE5-A0CF-9954F1D881EF}"/>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xmlns="" id="{8973C014-78B3-4ADD-9732-494428BB85D9}"/>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xmlns="" id="{40857222-7422-4F94-8FED-BFB233B6EE03}"/>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79735411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6" name="平行四边形 45">
            <a:extLst>
              <a:ext uri="{FF2B5EF4-FFF2-40B4-BE49-F238E27FC236}">
                <a16:creationId xmlns:a16="http://schemas.microsoft.com/office/drawing/2014/main" xmlns="" id="{53B45F38-0975-4688-8741-CA9156D6E890}"/>
              </a:ext>
            </a:extLst>
          </p:cNvPr>
          <p:cNvSpPr/>
          <p:nvPr userDrawn="1"/>
        </p:nvSpPr>
        <p:spPr>
          <a:xfrm>
            <a:off x="4835549" y="0"/>
            <a:ext cx="7373816" cy="6858000"/>
          </a:xfrm>
          <a:prstGeom prst="parallelogram">
            <a:avLst>
              <a:gd name="adj" fmla="val 537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B1566036-CD61-4C6A-8E3D-DC39C17DA67C}"/>
              </a:ext>
            </a:extLst>
          </p:cNvPr>
          <p:cNvSpPr/>
          <p:nvPr userDrawn="1"/>
        </p:nvSpPr>
        <p:spPr>
          <a:xfrm>
            <a:off x="597877" y="568569"/>
            <a:ext cx="11125200" cy="5849816"/>
          </a:xfrm>
          <a:prstGeom prst="rect">
            <a:avLst/>
          </a:prstGeom>
          <a:noFill/>
          <a:ln w="38100">
            <a:solidFill>
              <a:srgbClr val="0070C0">
                <a:alpha val="50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E3E49579-8BAF-4AA3-A641-019E2A9F1B80}"/>
              </a:ext>
            </a:extLst>
          </p:cNvPr>
          <p:cNvSpPr/>
          <p:nvPr userDrawn="1"/>
        </p:nvSpPr>
        <p:spPr>
          <a:xfrm>
            <a:off x="468923" y="439615"/>
            <a:ext cx="11125200" cy="5849816"/>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xmlns="" id="{855AA822-9506-432A-BB7D-08C453E2BE6C}"/>
              </a:ext>
            </a:extLst>
          </p:cNvPr>
          <p:cNvGrpSpPr/>
          <p:nvPr userDrawn="1"/>
        </p:nvGrpSpPr>
        <p:grpSpPr>
          <a:xfrm>
            <a:off x="2262553" y="1859614"/>
            <a:ext cx="7666893" cy="3203331"/>
            <a:chOff x="2409092" y="1969478"/>
            <a:chExt cx="7666893" cy="3203331"/>
          </a:xfrm>
        </p:grpSpPr>
        <p:sp>
          <p:nvSpPr>
            <p:cNvPr id="21" name="矩形 20">
              <a:extLst>
                <a:ext uri="{FF2B5EF4-FFF2-40B4-BE49-F238E27FC236}">
                  <a16:creationId xmlns:a16="http://schemas.microsoft.com/office/drawing/2014/main" xmlns="" id="{987F3A2D-387C-49C0-BD49-CD280E5863F0}"/>
                </a:ext>
              </a:extLst>
            </p:cNvPr>
            <p:cNvSpPr/>
            <p:nvPr userDrawn="1"/>
          </p:nvSpPr>
          <p:spPr>
            <a:xfrm>
              <a:off x="2409092" y="1969478"/>
              <a:ext cx="7373816" cy="2930768"/>
            </a:xfrm>
            <a:prstGeom prst="rect">
              <a:avLst/>
            </a:prstGeom>
            <a:solidFill>
              <a:srgbClr val="80DAFC"/>
            </a:solid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67A63405-DDB4-41E8-8A87-321B8D9F004E}"/>
                </a:ext>
              </a:extLst>
            </p:cNvPr>
            <p:cNvSpPr/>
            <p:nvPr userDrawn="1"/>
          </p:nvSpPr>
          <p:spPr>
            <a:xfrm>
              <a:off x="2702169" y="2242041"/>
              <a:ext cx="7373816" cy="2930768"/>
            </a:xfrm>
            <a:prstGeom prst="rect">
              <a:avLst/>
            </a:prstGeom>
            <a:solidFill>
              <a:schemeClr val="bg1"/>
            </a:solid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descr="图片包含 物体&#10;&#10;描述已自动生成">
            <a:extLst>
              <a:ext uri="{FF2B5EF4-FFF2-40B4-BE49-F238E27FC236}">
                <a16:creationId xmlns:a16="http://schemas.microsoft.com/office/drawing/2014/main" xmlns="" id="{32B77A93-FCD2-473A-9060-DAF539877A9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5942" t="33372" r="8176" b="33877"/>
          <a:stretch/>
        </p:blipFill>
        <p:spPr>
          <a:xfrm>
            <a:off x="1029810" y="1764983"/>
            <a:ext cx="2621498" cy="3199080"/>
          </a:xfrm>
          <a:prstGeom prst="rect">
            <a:avLst/>
          </a:prstGeom>
        </p:spPr>
      </p:pic>
      <p:grpSp>
        <p:nvGrpSpPr>
          <p:cNvPr id="24" name="组合 23">
            <a:extLst>
              <a:ext uri="{FF2B5EF4-FFF2-40B4-BE49-F238E27FC236}">
                <a16:creationId xmlns:a16="http://schemas.microsoft.com/office/drawing/2014/main" xmlns="" id="{30869BCC-F382-447A-A353-12177D803E49}"/>
              </a:ext>
            </a:extLst>
          </p:cNvPr>
          <p:cNvGrpSpPr/>
          <p:nvPr userDrawn="1"/>
        </p:nvGrpSpPr>
        <p:grpSpPr>
          <a:xfrm>
            <a:off x="8557113" y="5679191"/>
            <a:ext cx="1711267" cy="410307"/>
            <a:chOff x="8251429" y="5666682"/>
            <a:chExt cx="1711267" cy="410307"/>
          </a:xfrm>
        </p:grpSpPr>
        <p:grpSp>
          <p:nvGrpSpPr>
            <p:cNvPr id="25" name="组合 24">
              <a:extLst>
                <a:ext uri="{FF2B5EF4-FFF2-40B4-BE49-F238E27FC236}">
                  <a16:creationId xmlns:a16="http://schemas.microsoft.com/office/drawing/2014/main" xmlns="" id="{54AFFA2F-BCF3-49EB-B645-1BDD5D4882FF}"/>
                </a:ext>
              </a:extLst>
            </p:cNvPr>
            <p:cNvGrpSpPr/>
            <p:nvPr userDrawn="1"/>
          </p:nvGrpSpPr>
          <p:grpSpPr>
            <a:xfrm>
              <a:off x="8251429" y="5760466"/>
              <a:ext cx="1645070" cy="316523"/>
              <a:chOff x="8251429" y="5760466"/>
              <a:chExt cx="1645070" cy="316523"/>
            </a:xfrm>
            <a:solidFill>
              <a:srgbClr val="0070C0"/>
            </a:solidFill>
          </p:grpSpPr>
          <p:sp>
            <p:nvSpPr>
              <p:cNvPr id="31" name="等腰三角形 30">
                <a:extLst>
                  <a:ext uri="{FF2B5EF4-FFF2-40B4-BE49-F238E27FC236}">
                    <a16:creationId xmlns:a16="http://schemas.microsoft.com/office/drawing/2014/main" xmlns="" id="{91F2A8E0-5D47-4424-A23F-7718FD5C637A}"/>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xmlns="" id="{6CF52B80-A5C3-4AEE-85D6-4FF40E2FA3AB}"/>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xmlns="" id="{602DB64D-6C4E-4A43-BD81-F00D20482BE0}"/>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xmlns="" id="{F3A33AC0-E11B-4E03-BBAA-DF9ECFD5C3CC}"/>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xmlns="" id="{9A6930C6-0672-4686-8AB9-D491F12CB48E}"/>
                </a:ext>
              </a:extLst>
            </p:cNvPr>
            <p:cNvGrpSpPr/>
            <p:nvPr userDrawn="1"/>
          </p:nvGrpSpPr>
          <p:grpSpPr>
            <a:xfrm>
              <a:off x="8317626" y="5666682"/>
              <a:ext cx="1645070" cy="316523"/>
              <a:chOff x="8251429" y="5760466"/>
              <a:chExt cx="1645070" cy="316523"/>
            </a:xfrm>
          </p:grpSpPr>
          <p:sp>
            <p:nvSpPr>
              <p:cNvPr id="27" name="等腰三角形 26">
                <a:extLst>
                  <a:ext uri="{FF2B5EF4-FFF2-40B4-BE49-F238E27FC236}">
                    <a16:creationId xmlns:a16="http://schemas.microsoft.com/office/drawing/2014/main" xmlns="" id="{D8B1C98B-FF54-44D5-A81D-4C2675C6C4A5}"/>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xmlns="" id="{17CA597D-C38F-4C19-B828-0235D674706F}"/>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xmlns="" id="{44C57DC1-E5EF-47F0-B3FF-467E2444A77C}"/>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xmlns="" id="{AB39AB21-3527-4FE1-836C-A3C6BD8EFA14}"/>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5" name="组合 34">
            <a:extLst>
              <a:ext uri="{FF2B5EF4-FFF2-40B4-BE49-F238E27FC236}">
                <a16:creationId xmlns:a16="http://schemas.microsoft.com/office/drawing/2014/main" xmlns="" id="{583F008C-B3E3-4501-B8DF-25327F09C9BB}"/>
              </a:ext>
            </a:extLst>
          </p:cNvPr>
          <p:cNvGrpSpPr/>
          <p:nvPr userDrawn="1"/>
        </p:nvGrpSpPr>
        <p:grpSpPr>
          <a:xfrm flipH="1">
            <a:off x="1923619" y="916621"/>
            <a:ext cx="1711267" cy="410307"/>
            <a:chOff x="8251429" y="5666682"/>
            <a:chExt cx="1711267" cy="410307"/>
          </a:xfrm>
        </p:grpSpPr>
        <p:grpSp>
          <p:nvGrpSpPr>
            <p:cNvPr id="36" name="组合 35">
              <a:extLst>
                <a:ext uri="{FF2B5EF4-FFF2-40B4-BE49-F238E27FC236}">
                  <a16:creationId xmlns:a16="http://schemas.microsoft.com/office/drawing/2014/main" xmlns="" id="{82A835FC-403D-478D-A4C8-43DE51A3F270}"/>
                </a:ext>
              </a:extLst>
            </p:cNvPr>
            <p:cNvGrpSpPr/>
            <p:nvPr userDrawn="1"/>
          </p:nvGrpSpPr>
          <p:grpSpPr>
            <a:xfrm>
              <a:off x="8251429" y="5760466"/>
              <a:ext cx="1645070" cy="316523"/>
              <a:chOff x="8251429" y="5760466"/>
              <a:chExt cx="1645070" cy="316523"/>
            </a:xfrm>
            <a:solidFill>
              <a:srgbClr val="0070C0"/>
            </a:solidFill>
          </p:grpSpPr>
          <p:sp>
            <p:nvSpPr>
              <p:cNvPr id="42" name="等腰三角形 41">
                <a:extLst>
                  <a:ext uri="{FF2B5EF4-FFF2-40B4-BE49-F238E27FC236}">
                    <a16:creationId xmlns:a16="http://schemas.microsoft.com/office/drawing/2014/main" xmlns="" id="{CAAF0C21-1477-49F7-B429-6DA4C1E6E43A}"/>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a:extLst>
                  <a:ext uri="{FF2B5EF4-FFF2-40B4-BE49-F238E27FC236}">
                    <a16:creationId xmlns:a16="http://schemas.microsoft.com/office/drawing/2014/main" xmlns="" id="{E0333859-DFB7-448D-902B-4399266C0DB7}"/>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xmlns="" id="{152BD744-81AB-4C12-A21B-1999BD055084}"/>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xmlns="" id="{9943F786-288E-4EEA-A1FA-2B9994D6699D}"/>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xmlns="" id="{E8D1C69E-2235-4E3D-AEA7-4590B8A96457}"/>
                </a:ext>
              </a:extLst>
            </p:cNvPr>
            <p:cNvGrpSpPr/>
            <p:nvPr userDrawn="1"/>
          </p:nvGrpSpPr>
          <p:grpSpPr>
            <a:xfrm>
              <a:off x="8317626" y="5666682"/>
              <a:ext cx="1645070" cy="316523"/>
              <a:chOff x="8251429" y="5760466"/>
              <a:chExt cx="1645070" cy="316523"/>
            </a:xfrm>
          </p:grpSpPr>
          <p:sp>
            <p:nvSpPr>
              <p:cNvPr id="38" name="等腰三角形 37">
                <a:extLst>
                  <a:ext uri="{FF2B5EF4-FFF2-40B4-BE49-F238E27FC236}">
                    <a16:creationId xmlns:a16="http://schemas.microsoft.com/office/drawing/2014/main" xmlns="" id="{851940BF-9E45-4E10-BADF-4A68DE401FB5}"/>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xmlns="" id="{6802DBE4-6631-4ABB-BA58-432447CD53F2}"/>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xmlns="" id="{3A056AF5-1BA3-4DC4-BE21-2B5A93CCEDB6}"/>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xmlns="" id="{7135D42A-3DE8-4A90-9400-185BF27AA0EB}"/>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82361178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7" grpId="0" animBg="1"/>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613109E5-5701-403E-BFCC-2A82F6F26D58}"/>
              </a:ext>
            </a:extLst>
          </p:cNvPr>
          <p:cNvSpPr/>
          <p:nvPr userDrawn="1"/>
        </p:nvSpPr>
        <p:spPr>
          <a:xfrm>
            <a:off x="597877" y="568569"/>
            <a:ext cx="11125200" cy="5849816"/>
          </a:xfrm>
          <a:prstGeom prst="rect">
            <a:avLst/>
          </a:prstGeom>
          <a:noFill/>
          <a:ln w="38100">
            <a:solidFill>
              <a:srgbClr val="0070C0">
                <a:alpha val="50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9809A09E-C27E-4AF1-801D-063CCE5CDCB2}"/>
              </a:ext>
            </a:extLst>
          </p:cNvPr>
          <p:cNvSpPr/>
          <p:nvPr userDrawn="1"/>
        </p:nvSpPr>
        <p:spPr>
          <a:xfrm>
            <a:off x="468923" y="439615"/>
            <a:ext cx="11125200" cy="5849816"/>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xmlns="" id="{D08B7EAC-B500-4AEE-80E8-8D9AFF5C62D5}"/>
              </a:ext>
            </a:extLst>
          </p:cNvPr>
          <p:cNvGrpSpPr/>
          <p:nvPr userDrawn="1"/>
        </p:nvGrpSpPr>
        <p:grpSpPr>
          <a:xfrm flipH="1">
            <a:off x="1064975" y="5633587"/>
            <a:ext cx="1711267" cy="410307"/>
            <a:chOff x="8251429" y="5666682"/>
            <a:chExt cx="1711267" cy="410307"/>
          </a:xfrm>
        </p:grpSpPr>
        <p:grpSp>
          <p:nvGrpSpPr>
            <p:cNvPr id="11" name="组合 10">
              <a:extLst>
                <a:ext uri="{FF2B5EF4-FFF2-40B4-BE49-F238E27FC236}">
                  <a16:creationId xmlns:a16="http://schemas.microsoft.com/office/drawing/2014/main" xmlns="" id="{77257C62-9D91-4740-B505-91D46B567883}"/>
                </a:ext>
              </a:extLst>
            </p:cNvPr>
            <p:cNvGrpSpPr/>
            <p:nvPr userDrawn="1"/>
          </p:nvGrpSpPr>
          <p:grpSpPr>
            <a:xfrm>
              <a:off x="8251429" y="5760466"/>
              <a:ext cx="1645070" cy="316523"/>
              <a:chOff x="8251429" y="5760466"/>
              <a:chExt cx="1645070" cy="316523"/>
            </a:xfrm>
            <a:solidFill>
              <a:srgbClr val="0070C0"/>
            </a:solidFill>
          </p:grpSpPr>
          <p:sp>
            <p:nvSpPr>
              <p:cNvPr id="17" name="等腰三角形 16">
                <a:extLst>
                  <a:ext uri="{FF2B5EF4-FFF2-40B4-BE49-F238E27FC236}">
                    <a16:creationId xmlns:a16="http://schemas.microsoft.com/office/drawing/2014/main" xmlns="" id="{BCAE07BC-3F9B-4953-B24E-01C16A8E2C41}"/>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xmlns="" id="{180F843A-2999-4024-BD9B-D592D4048DD9}"/>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xmlns="" id="{BA548ADE-B9C0-4CDD-8294-C9DE9A5F7787}"/>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xmlns="" id="{362619EA-A65F-48CC-B42E-DCAE64485C20}"/>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xmlns="" id="{03C5EEFB-3A13-4FEF-B153-F419B461B003}"/>
                </a:ext>
              </a:extLst>
            </p:cNvPr>
            <p:cNvGrpSpPr/>
            <p:nvPr userDrawn="1"/>
          </p:nvGrpSpPr>
          <p:grpSpPr>
            <a:xfrm>
              <a:off x="8317626" y="5666682"/>
              <a:ext cx="1645070" cy="316523"/>
              <a:chOff x="8251429" y="5760466"/>
              <a:chExt cx="1645070" cy="316523"/>
            </a:xfrm>
          </p:grpSpPr>
          <p:sp>
            <p:nvSpPr>
              <p:cNvPr id="13" name="等腰三角形 12">
                <a:extLst>
                  <a:ext uri="{FF2B5EF4-FFF2-40B4-BE49-F238E27FC236}">
                    <a16:creationId xmlns:a16="http://schemas.microsoft.com/office/drawing/2014/main" xmlns="" id="{E333C541-A305-47A1-B8AA-40FD59BCB764}"/>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xmlns="" id="{A2073EBA-AA65-4142-8EC4-D4EDF938DF7C}"/>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xmlns="" id="{0293D1CD-CD56-46F4-8F72-1138A59CE8EA}"/>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xmlns="" id="{B98E046F-361C-4F2B-B250-6D59A25FDC9D}"/>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a:extLst>
              <a:ext uri="{FF2B5EF4-FFF2-40B4-BE49-F238E27FC236}">
                <a16:creationId xmlns:a16="http://schemas.microsoft.com/office/drawing/2014/main" xmlns="" id="{39A8BA70-49E8-4630-99B9-0B208C0A4ED1}"/>
              </a:ext>
            </a:extLst>
          </p:cNvPr>
          <p:cNvGrpSpPr/>
          <p:nvPr userDrawn="1"/>
        </p:nvGrpSpPr>
        <p:grpSpPr>
          <a:xfrm>
            <a:off x="9493815" y="861864"/>
            <a:ext cx="1711267" cy="410307"/>
            <a:chOff x="8251429" y="5666682"/>
            <a:chExt cx="1711267" cy="410307"/>
          </a:xfrm>
        </p:grpSpPr>
        <p:grpSp>
          <p:nvGrpSpPr>
            <p:cNvPr id="22" name="组合 21">
              <a:extLst>
                <a:ext uri="{FF2B5EF4-FFF2-40B4-BE49-F238E27FC236}">
                  <a16:creationId xmlns:a16="http://schemas.microsoft.com/office/drawing/2014/main" xmlns="" id="{CC15704C-E540-4C4D-A10E-15FB14ED3F2F}"/>
                </a:ext>
              </a:extLst>
            </p:cNvPr>
            <p:cNvGrpSpPr/>
            <p:nvPr userDrawn="1"/>
          </p:nvGrpSpPr>
          <p:grpSpPr>
            <a:xfrm>
              <a:off x="8251429" y="5760466"/>
              <a:ext cx="1645070" cy="316523"/>
              <a:chOff x="8251429" y="5760466"/>
              <a:chExt cx="1645070" cy="316523"/>
            </a:xfrm>
            <a:solidFill>
              <a:srgbClr val="0070C0"/>
            </a:solidFill>
          </p:grpSpPr>
          <p:sp>
            <p:nvSpPr>
              <p:cNvPr id="28" name="等腰三角形 27">
                <a:extLst>
                  <a:ext uri="{FF2B5EF4-FFF2-40B4-BE49-F238E27FC236}">
                    <a16:creationId xmlns:a16="http://schemas.microsoft.com/office/drawing/2014/main" xmlns="" id="{CCCF9935-114A-4074-9FCF-E27FF4C6F5A2}"/>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xmlns="" id="{0EFC8E15-2DC4-41D4-9700-8906FA12471B}"/>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xmlns="" id="{81B7E4B6-0635-4527-BC8F-10C414050710}"/>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xmlns="" id="{7CFBFC51-501A-435B-BDE0-0633F87B50C3}"/>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xmlns="" id="{34623855-066D-4567-9F51-69E8E1B500EA}"/>
                </a:ext>
              </a:extLst>
            </p:cNvPr>
            <p:cNvGrpSpPr/>
            <p:nvPr userDrawn="1"/>
          </p:nvGrpSpPr>
          <p:grpSpPr>
            <a:xfrm>
              <a:off x="8317626" y="5666682"/>
              <a:ext cx="1645070" cy="316523"/>
              <a:chOff x="8251429" y="5760466"/>
              <a:chExt cx="1645070" cy="316523"/>
            </a:xfrm>
          </p:grpSpPr>
          <p:sp>
            <p:nvSpPr>
              <p:cNvPr id="24" name="等腰三角形 23">
                <a:extLst>
                  <a:ext uri="{FF2B5EF4-FFF2-40B4-BE49-F238E27FC236}">
                    <a16:creationId xmlns:a16="http://schemas.microsoft.com/office/drawing/2014/main" xmlns="" id="{B7CD793E-9A31-4CF4-B1D3-FF4408D2058E}"/>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xmlns="" id="{A84623B3-5C1B-40D4-8792-12F5962CF5C4}"/>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xmlns="" id="{8B2CE62E-3FA3-4EA3-8DE1-70F3E2B5C68A}"/>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xmlns="" id="{09DC0A59-BE71-43AB-957C-BDCDCED73815}"/>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 name="组合 31">
            <a:extLst>
              <a:ext uri="{FF2B5EF4-FFF2-40B4-BE49-F238E27FC236}">
                <a16:creationId xmlns:a16="http://schemas.microsoft.com/office/drawing/2014/main" xmlns="" id="{1C7D32DE-F2A9-4F89-A745-333AEF8A15AB}"/>
              </a:ext>
            </a:extLst>
          </p:cNvPr>
          <p:cNvGrpSpPr/>
          <p:nvPr userDrawn="1"/>
        </p:nvGrpSpPr>
        <p:grpSpPr>
          <a:xfrm>
            <a:off x="786935" y="754709"/>
            <a:ext cx="3825886" cy="706618"/>
            <a:chOff x="2121055" y="1273662"/>
            <a:chExt cx="7661853" cy="3626584"/>
          </a:xfrm>
        </p:grpSpPr>
        <p:sp>
          <p:nvSpPr>
            <p:cNvPr id="33" name="矩形 32">
              <a:extLst>
                <a:ext uri="{FF2B5EF4-FFF2-40B4-BE49-F238E27FC236}">
                  <a16:creationId xmlns:a16="http://schemas.microsoft.com/office/drawing/2014/main" xmlns="" id="{8B7BC702-CCA5-4C0F-A0BB-701BA5B57F1C}"/>
                </a:ext>
              </a:extLst>
            </p:cNvPr>
            <p:cNvSpPr/>
            <p:nvPr userDrawn="1"/>
          </p:nvSpPr>
          <p:spPr>
            <a:xfrm>
              <a:off x="2409092" y="1969478"/>
              <a:ext cx="7373816" cy="2930768"/>
            </a:xfrm>
            <a:prstGeom prst="rect">
              <a:avLst/>
            </a:prstGeom>
            <a:solidFill>
              <a:srgbClr val="80DAFC"/>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3721FD4F-9E63-4C8F-AC10-D8E5EF5C9F3A}"/>
                </a:ext>
              </a:extLst>
            </p:cNvPr>
            <p:cNvSpPr/>
            <p:nvPr userDrawn="1"/>
          </p:nvSpPr>
          <p:spPr>
            <a:xfrm>
              <a:off x="2121055" y="1273662"/>
              <a:ext cx="7373815" cy="2930773"/>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descr="图片包含 物体&#10;&#10;描述已自动生成">
            <a:extLst>
              <a:ext uri="{FF2B5EF4-FFF2-40B4-BE49-F238E27FC236}">
                <a16:creationId xmlns:a16="http://schemas.microsoft.com/office/drawing/2014/main" xmlns="" id="{C35AE620-4DE2-46C2-ACC9-DA355B2C60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4533" t="450" r="53909" b="69529"/>
          <a:stretch/>
        </p:blipFill>
        <p:spPr>
          <a:xfrm>
            <a:off x="10577067" y="4270917"/>
            <a:ext cx="2034111" cy="2587083"/>
          </a:xfrm>
          <a:prstGeom prst="rect">
            <a:avLst/>
          </a:prstGeom>
        </p:spPr>
      </p:pic>
    </p:spTree>
    <p:extLst>
      <p:ext uri="{BB962C8B-B14F-4D97-AF65-F5344CB8AC3E}">
        <p14:creationId xmlns:p14="http://schemas.microsoft.com/office/powerpoint/2010/main" val="97402857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xmlns="" id="{41AF9F6D-0C41-43F0-A1F6-3F4B1766EA9C}"/>
              </a:ext>
            </a:extLst>
          </p:cNvPr>
          <p:cNvSpPr/>
          <p:nvPr userDrawn="1"/>
        </p:nvSpPr>
        <p:spPr>
          <a:xfrm>
            <a:off x="597877" y="568569"/>
            <a:ext cx="11125200" cy="5849816"/>
          </a:xfrm>
          <a:prstGeom prst="rect">
            <a:avLst/>
          </a:prstGeom>
          <a:noFill/>
          <a:ln w="38100">
            <a:solidFill>
              <a:srgbClr val="0070C0">
                <a:alpha val="50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74A6E08F-1C0F-4AC5-AF47-49E5F89F5841}"/>
              </a:ext>
            </a:extLst>
          </p:cNvPr>
          <p:cNvSpPr/>
          <p:nvPr userDrawn="1"/>
        </p:nvSpPr>
        <p:spPr>
          <a:xfrm>
            <a:off x="468923" y="439615"/>
            <a:ext cx="11125200" cy="5849816"/>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xmlns="" id="{9616E153-7D87-4F09-86A1-9FA485CAD8CE}"/>
              </a:ext>
            </a:extLst>
          </p:cNvPr>
          <p:cNvGrpSpPr/>
          <p:nvPr userDrawn="1"/>
        </p:nvGrpSpPr>
        <p:grpSpPr>
          <a:xfrm flipH="1">
            <a:off x="1064975" y="5633587"/>
            <a:ext cx="1711267" cy="410307"/>
            <a:chOff x="8251429" y="5666682"/>
            <a:chExt cx="1711267" cy="410307"/>
          </a:xfrm>
        </p:grpSpPr>
        <p:grpSp>
          <p:nvGrpSpPr>
            <p:cNvPr id="13" name="组合 12">
              <a:extLst>
                <a:ext uri="{FF2B5EF4-FFF2-40B4-BE49-F238E27FC236}">
                  <a16:creationId xmlns:a16="http://schemas.microsoft.com/office/drawing/2014/main" xmlns="" id="{3822548B-22D5-4289-800A-49E48DB1F954}"/>
                </a:ext>
              </a:extLst>
            </p:cNvPr>
            <p:cNvGrpSpPr/>
            <p:nvPr userDrawn="1"/>
          </p:nvGrpSpPr>
          <p:grpSpPr>
            <a:xfrm>
              <a:off x="8251429" y="5760466"/>
              <a:ext cx="1645070" cy="316523"/>
              <a:chOff x="8251429" y="5760466"/>
              <a:chExt cx="1645070" cy="316523"/>
            </a:xfrm>
            <a:solidFill>
              <a:srgbClr val="0070C0"/>
            </a:solidFill>
          </p:grpSpPr>
          <p:sp>
            <p:nvSpPr>
              <p:cNvPr id="19" name="等腰三角形 18">
                <a:extLst>
                  <a:ext uri="{FF2B5EF4-FFF2-40B4-BE49-F238E27FC236}">
                    <a16:creationId xmlns:a16="http://schemas.microsoft.com/office/drawing/2014/main" xmlns="" id="{503777C3-66D9-47D5-AF95-50C2FE80ECF2}"/>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xmlns="" id="{7107B8BA-1A6F-4618-831E-63AF5E3C16EF}"/>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xmlns="" id="{6B72DFA0-5E55-46FF-9DDB-415EEEE8EB6E}"/>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xmlns="" id="{630F264A-3B17-4011-8451-1D9312DE7CF6}"/>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xmlns="" id="{6BD7904F-8589-4B9B-97A6-4591B9343792}"/>
                </a:ext>
              </a:extLst>
            </p:cNvPr>
            <p:cNvGrpSpPr/>
            <p:nvPr userDrawn="1"/>
          </p:nvGrpSpPr>
          <p:grpSpPr>
            <a:xfrm>
              <a:off x="8317626" y="5666682"/>
              <a:ext cx="1645070" cy="316523"/>
              <a:chOff x="8251429" y="5760466"/>
              <a:chExt cx="1645070" cy="316523"/>
            </a:xfrm>
          </p:grpSpPr>
          <p:sp>
            <p:nvSpPr>
              <p:cNvPr id="15" name="等腰三角形 14">
                <a:extLst>
                  <a:ext uri="{FF2B5EF4-FFF2-40B4-BE49-F238E27FC236}">
                    <a16:creationId xmlns:a16="http://schemas.microsoft.com/office/drawing/2014/main" xmlns="" id="{07879535-55F1-472F-AF63-EA983106D291}"/>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xmlns="" id="{E564F914-9723-43C0-A14C-2869179942FF}"/>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FEDC07E7-000A-4566-B2DE-3FF8281A3760}"/>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xmlns="" id="{640EC0D2-FF9D-4849-A512-33FCF9561ADE}"/>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3" name="组合 22">
            <a:extLst>
              <a:ext uri="{FF2B5EF4-FFF2-40B4-BE49-F238E27FC236}">
                <a16:creationId xmlns:a16="http://schemas.microsoft.com/office/drawing/2014/main" xmlns="" id="{194BD386-C5B5-4BC2-89C9-2284BFCE86EC}"/>
              </a:ext>
            </a:extLst>
          </p:cNvPr>
          <p:cNvGrpSpPr/>
          <p:nvPr userDrawn="1"/>
        </p:nvGrpSpPr>
        <p:grpSpPr>
          <a:xfrm>
            <a:off x="9493815" y="861864"/>
            <a:ext cx="1711267" cy="410307"/>
            <a:chOff x="8251429" y="5666682"/>
            <a:chExt cx="1711267" cy="410307"/>
          </a:xfrm>
        </p:grpSpPr>
        <p:grpSp>
          <p:nvGrpSpPr>
            <p:cNvPr id="24" name="组合 23">
              <a:extLst>
                <a:ext uri="{FF2B5EF4-FFF2-40B4-BE49-F238E27FC236}">
                  <a16:creationId xmlns:a16="http://schemas.microsoft.com/office/drawing/2014/main" xmlns="" id="{693E79D6-22A7-4AD3-A5E2-92D794B019B3}"/>
                </a:ext>
              </a:extLst>
            </p:cNvPr>
            <p:cNvGrpSpPr/>
            <p:nvPr userDrawn="1"/>
          </p:nvGrpSpPr>
          <p:grpSpPr>
            <a:xfrm>
              <a:off x="8251429" y="5760466"/>
              <a:ext cx="1645070" cy="316523"/>
              <a:chOff x="8251429" y="5760466"/>
              <a:chExt cx="1645070" cy="316523"/>
            </a:xfrm>
            <a:solidFill>
              <a:srgbClr val="0070C0"/>
            </a:solidFill>
          </p:grpSpPr>
          <p:sp>
            <p:nvSpPr>
              <p:cNvPr id="30" name="等腰三角形 29">
                <a:extLst>
                  <a:ext uri="{FF2B5EF4-FFF2-40B4-BE49-F238E27FC236}">
                    <a16:creationId xmlns:a16="http://schemas.microsoft.com/office/drawing/2014/main" xmlns="" id="{DA739520-AE19-4E18-8591-CC0B40A2E180}"/>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xmlns="" id="{7C273ED2-E8DF-4920-B083-0A4E7724FB98}"/>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xmlns="" id="{848FB023-A795-43E3-A8A5-E1413FF0CBBA}"/>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xmlns="" id="{45D531F2-0C34-44F6-BF53-FBF1E9032D4F}"/>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xmlns="" id="{34D5DAB5-CD87-414D-A21D-DFD584594E67}"/>
                </a:ext>
              </a:extLst>
            </p:cNvPr>
            <p:cNvGrpSpPr/>
            <p:nvPr userDrawn="1"/>
          </p:nvGrpSpPr>
          <p:grpSpPr>
            <a:xfrm>
              <a:off x="8317626" y="5666682"/>
              <a:ext cx="1645070" cy="316523"/>
              <a:chOff x="8251429" y="5760466"/>
              <a:chExt cx="1645070" cy="316523"/>
            </a:xfrm>
          </p:grpSpPr>
          <p:sp>
            <p:nvSpPr>
              <p:cNvPr id="26" name="等腰三角形 25">
                <a:extLst>
                  <a:ext uri="{FF2B5EF4-FFF2-40B4-BE49-F238E27FC236}">
                    <a16:creationId xmlns:a16="http://schemas.microsoft.com/office/drawing/2014/main" xmlns="" id="{EEF91578-5228-4B06-8912-D7B144D9C59C}"/>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xmlns="" id="{FCBBCFFB-06B6-4A4D-A4D9-673D91EBD68C}"/>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xmlns="" id="{9A610763-9A7A-4397-936C-119D646D1285}"/>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xmlns="" id="{62B75858-1642-4260-AF08-C71056DDD960}"/>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4" name="组合 33">
            <a:extLst>
              <a:ext uri="{FF2B5EF4-FFF2-40B4-BE49-F238E27FC236}">
                <a16:creationId xmlns:a16="http://schemas.microsoft.com/office/drawing/2014/main" xmlns="" id="{3FE2BDCA-4981-49E7-8967-6F2A78DE07F7}"/>
              </a:ext>
            </a:extLst>
          </p:cNvPr>
          <p:cNvGrpSpPr/>
          <p:nvPr userDrawn="1"/>
        </p:nvGrpSpPr>
        <p:grpSpPr>
          <a:xfrm>
            <a:off x="786935" y="754709"/>
            <a:ext cx="3455185" cy="706618"/>
            <a:chOff x="2121055" y="1273662"/>
            <a:chExt cx="7661853" cy="3626584"/>
          </a:xfrm>
        </p:grpSpPr>
        <p:sp>
          <p:nvSpPr>
            <p:cNvPr id="35" name="矩形 34">
              <a:extLst>
                <a:ext uri="{FF2B5EF4-FFF2-40B4-BE49-F238E27FC236}">
                  <a16:creationId xmlns:a16="http://schemas.microsoft.com/office/drawing/2014/main" xmlns="" id="{34412ED2-14F6-4704-9DDF-202B9EB1534C}"/>
                </a:ext>
              </a:extLst>
            </p:cNvPr>
            <p:cNvSpPr/>
            <p:nvPr userDrawn="1"/>
          </p:nvSpPr>
          <p:spPr>
            <a:xfrm>
              <a:off x="2409092" y="1969478"/>
              <a:ext cx="7373816" cy="2930768"/>
            </a:xfrm>
            <a:prstGeom prst="rect">
              <a:avLst/>
            </a:prstGeom>
            <a:solidFill>
              <a:srgbClr val="80DAFC"/>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xmlns="" id="{BB98482B-2FDA-4D9A-8263-F1A208D68DED}"/>
                </a:ext>
              </a:extLst>
            </p:cNvPr>
            <p:cNvSpPr/>
            <p:nvPr userDrawn="1"/>
          </p:nvSpPr>
          <p:spPr>
            <a:xfrm>
              <a:off x="2121055" y="1273662"/>
              <a:ext cx="7373815" cy="2930773"/>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descr="图片包含 物体&#10;&#10;描述已自动生成">
            <a:extLst>
              <a:ext uri="{FF2B5EF4-FFF2-40B4-BE49-F238E27FC236}">
                <a16:creationId xmlns:a16="http://schemas.microsoft.com/office/drawing/2014/main" xmlns="" id="{30C061CE-77F7-4B7F-9F20-4E723639937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8752" t="62" r="9690" b="69917"/>
          <a:stretch/>
        </p:blipFill>
        <p:spPr>
          <a:xfrm>
            <a:off x="10328190" y="4481132"/>
            <a:ext cx="1753783" cy="2230548"/>
          </a:xfrm>
          <a:prstGeom prst="rect">
            <a:avLst/>
          </a:prstGeom>
        </p:spPr>
      </p:pic>
    </p:spTree>
    <p:extLst>
      <p:ext uri="{BB962C8B-B14F-4D97-AF65-F5344CB8AC3E}">
        <p14:creationId xmlns:p14="http://schemas.microsoft.com/office/powerpoint/2010/main" val="244599759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4D97F70E-850D-40DD-93C8-8E86BF7445E9}"/>
              </a:ext>
            </a:extLst>
          </p:cNvPr>
          <p:cNvSpPr/>
          <p:nvPr userDrawn="1"/>
        </p:nvSpPr>
        <p:spPr>
          <a:xfrm>
            <a:off x="597877" y="568569"/>
            <a:ext cx="11125200" cy="5849816"/>
          </a:xfrm>
          <a:prstGeom prst="rect">
            <a:avLst/>
          </a:prstGeom>
          <a:noFill/>
          <a:ln w="38100">
            <a:solidFill>
              <a:srgbClr val="0070C0">
                <a:alpha val="50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5C992FC8-F35F-4A03-8D4E-763504753927}"/>
              </a:ext>
            </a:extLst>
          </p:cNvPr>
          <p:cNvSpPr/>
          <p:nvPr userDrawn="1"/>
        </p:nvSpPr>
        <p:spPr>
          <a:xfrm>
            <a:off x="468923" y="439615"/>
            <a:ext cx="11125200" cy="5849816"/>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xmlns="" id="{C894702D-D85B-4500-8F19-84654DF32E8D}"/>
              </a:ext>
            </a:extLst>
          </p:cNvPr>
          <p:cNvGrpSpPr/>
          <p:nvPr userDrawn="1"/>
        </p:nvGrpSpPr>
        <p:grpSpPr>
          <a:xfrm flipH="1">
            <a:off x="1064975" y="5633587"/>
            <a:ext cx="1711267" cy="410307"/>
            <a:chOff x="8251429" y="5666682"/>
            <a:chExt cx="1711267" cy="410307"/>
          </a:xfrm>
        </p:grpSpPr>
        <p:grpSp>
          <p:nvGrpSpPr>
            <p:cNvPr id="9" name="组合 8">
              <a:extLst>
                <a:ext uri="{FF2B5EF4-FFF2-40B4-BE49-F238E27FC236}">
                  <a16:creationId xmlns:a16="http://schemas.microsoft.com/office/drawing/2014/main" xmlns="" id="{D7A897D1-7E58-4421-97F8-A7A2170683BC}"/>
                </a:ext>
              </a:extLst>
            </p:cNvPr>
            <p:cNvGrpSpPr/>
            <p:nvPr userDrawn="1"/>
          </p:nvGrpSpPr>
          <p:grpSpPr>
            <a:xfrm>
              <a:off x="8251429" y="5760466"/>
              <a:ext cx="1645070" cy="316523"/>
              <a:chOff x="8251429" y="5760466"/>
              <a:chExt cx="1645070" cy="316523"/>
            </a:xfrm>
            <a:solidFill>
              <a:srgbClr val="0070C0"/>
            </a:solidFill>
          </p:grpSpPr>
          <p:sp>
            <p:nvSpPr>
              <p:cNvPr id="15" name="等腰三角形 14">
                <a:extLst>
                  <a:ext uri="{FF2B5EF4-FFF2-40B4-BE49-F238E27FC236}">
                    <a16:creationId xmlns:a16="http://schemas.microsoft.com/office/drawing/2014/main" xmlns="" id="{7E0CB584-8FC4-430C-AC8F-E82154E4406F}"/>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xmlns="" id="{79E4E0FD-5D4E-498B-9510-8DCEDA9D206E}"/>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06F48698-30BA-4370-B5C7-4A205D87E882}"/>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xmlns="" id="{5F40CFC7-4DCB-48F3-97A2-8AEE40A741F1}"/>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xmlns="" id="{E05CAB6A-54E0-4714-A773-A9595170EE56}"/>
                </a:ext>
              </a:extLst>
            </p:cNvPr>
            <p:cNvGrpSpPr/>
            <p:nvPr userDrawn="1"/>
          </p:nvGrpSpPr>
          <p:grpSpPr>
            <a:xfrm>
              <a:off x="8317626" y="5666682"/>
              <a:ext cx="1645070" cy="316523"/>
              <a:chOff x="8251429" y="5760466"/>
              <a:chExt cx="1645070" cy="316523"/>
            </a:xfrm>
          </p:grpSpPr>
          <p:sp>
            <p:nvSpPr>
              <p:cNvPr id="11" name="等腰三角形 10">
                <a:extLst>
                  <a:ext uri="{FF2B5EF4-FFF2-40B4-BE49-F238E27FC236}">
                    <a16:creationId xmlns:a16="http://schemas.microsoft.com/office/drawing/2014/main" xmlns="" id="{29113390-6B35-46F0-B949-A8B0D8FAEB02}"/>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xmlns="" id="{5733C355-89F0-4F12-85F3-643F86F44A95}"/>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xmlns="" id="{86D26BA1-F3B9-44E5-B5D2-6FE2349C8325}"/>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xmlns="" id="{395318DA-CD7E-421D-A36A-899F496FC01F}"/>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a:extLst>
              <a:ext uri="{FF2B5EF4-FFF2-40B4-BE49-F238E27FC236}">
                <a16:creationId xmlns:a16="http://schemas.microsoft.com/office/drawing/2014/main" xmlns="" id="{6D8CE80E-23F1-4D5D-A941-648C941725FD}"/>
              </a:ext>
            </a:extLst>
          </p:cNvPr>
          <p:cNvGrpSpPr/>
          <p:nvPr userDrawn="1"/>
        </p:nvGrpSpPr>
        <p:grpSpPr>
          <a:xfrm>
            <a:off x="9493815" y="861864"/>
            <a:ext cx="1711267" cy="410307"/>
            <a:chOff x="8251429" y="5666682"/>
            <a:chExt cx="1711267" cy="410307"/>
          </a:xfrm>
        </p:grpSpPr>
        <p:grpSp>
          <p:nvGrpSpPr>
            <p:cNvPr id="20" name="组合 19">
              <a:extLst>
                <a:ext uri="{FF2B5EF4-FFF2-40B4-BE49-F238E27FC236}">
                  <a16:creationId xmlns:a16="http://schemas.microsoft.com/office/drawing/2014/main" xmlns="" id="{BE23142F-82C0-4897-9ACF-D9BD347F8483}"/>
                </a:ext>
              </a:extLst>
            </p:cNvPr>
            <p:cNvGrpSpPr/>
            <p:nvPr userDrawn="1"/>
          </p:nvGrpSpPr>
          <p:grpSpPr>
            <a:xfrm>
              <a:off x="8251429" y="5760466"/>
              <a:ext cx="1645070" cy="316523"/>
              <a:chOff x="8251429" y="5760466"/>
              <a:chExt cx="1645070" cy="316523"/>
            </a:xfrm>
            <a:solidFill>
              <a:srgbClr val="0070C0"/>
            </a:solidFill>
          </p:grpSpPr>
          <p:sp>
            <p:nvSpPr>
              <p:cNvPr id="26" name="等腰三角形 25">
                <a:extLst>
                  <a:ext uri="{FF2B5EF4-FFF2-40B4-BE49-F238E27FC236}">
                    <a16:creationId xmlns:a16="http://schemas.microsoft.com/office/drawing/2014/main" xmlns="" id="{756F470E-221F-45A1-8F64-23B4EE6D6B07}"/>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xmlns="" id="{E3B6370C-FE87-4792-A203-CB01AF64FED2}"/>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xmlns="" id="{C9488196-4464-40C3-9377-65A564DECB52}"/>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xmlns="" id="{13FBEFCD-582A-41F9-A448-0959E22CAB11}"/>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xmlns="" id="{37CD4B24-99C7-4BF4-B2C8-47F81288725B}"/>
                </a:ext>
              </a:extLst>
            </p:cNvPr>
            <p:cNvGrpSpPr/>
            <p:nvPr userDrawn="1"/>
          </p:nvGrpSpPr>
          <p:grpSpPr>
            <a:xfrm>
              <a:off x="8317626" y="5666682"/>
              <a:ext cx="1645070" cy="316523"/>
              <a:chOff x="8251429" y="5760466"/>
              <a:chExt cx="1645070" cy="316523"/>
            </a:xfrm>
          </p:grpSpPr>
          <p:sp>
            <p:nvSpPr>
              <p:cNvPr id="22" name="等腰三角形 21">
                <a:extLst>
                  <a:ext uri="{FF2B5EF4-FFF2-40B4-BE49-F238E27FC236}">
                    <a16:creationId xmlns:a16="http://schemas.microsoft.com/office/drawing/2014/main" xmlns="" id="{9A94F312-F9E0-4525-9C6B-98D8EE1E6F77}"/>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8754F178-A3C1-4B0A-AAC2-ABFA79D6028B}"/>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xmlns="" id="{6FC28056-455A-4B1D-8B7D-2AED8E719CEA}"/>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xmlns="" id="{DA8B9457-4E14-4736-8E25-A6C6D734F275}"/>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0" name="组合 29">
            <a:extLst>
              <a:ext uri="{FF2B5EF4-FFF2-40B4-BE49-F238E27FC236}">
                <a16:creationId xmlns:a16="http://schemas.microsoft.com/office/drawing/2014/main" xmlns="" id="{EE44A63D-947C-47BC-A4CD-500C10CDDBB7}"/>
              </a:ext>
            </a:extLst>
          </p:cNvPr>
          <p:cNvGrpSpPr/>
          <p:nvPr userDrawn="1"/>
        </p:nvGrpSpPr>
        <p:grpSpPr>
          <a:xfrm>
            <a:off x="786935" y="754709"/>
            <a:ext cx="3455185" cy="706618"/>
            <a:chOff x="2121055" y="1273662"/>
            <a:chExt cx="7661853" cy="3626584"/>
          </a:xfrm>
        </p:grpSpPr>
        <p:sp>
          <p:nvSpPr>
            <p:cNvPr id="31" name="矩形 30">
              <a:extLst>
                <a:ext uri="{FF2B5EF4-FFF2-40B4-BE49-F238E27FC236}">
                  <a16:creationId xmlns:a16="http://schemas.microsoft.com/office/drawing/2014/main" xmlns="" id="{0B5B42C5-12A3-491F-A6CF-C5281B6F9CB6}"/>
                </a:ext>
              </a:extLst>
            </p:cNvPr>
            <p:cNvSpPr/>
            <p:nvPr userDrawn="1"/>
          </p:nvSpPr>
          <p:spPr>
            <a:xfrm>
              <a:off x="2409092" y="1969478"/>
              <a:ext cx="7373816" cy="2930768"/>
            </a:xfrm>
            <a:prstGeom prst="rect">
              <a:avLst/>
            </a:prstGeom>
            <a:solidFill>
              <a:srgbClr val="80DAFC"/>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xmlns="" id="{A098527C-3B67-4499-A365-A917E58FDFD2}"/>
                </a:ext>
              </a:extLst>
            </p:cNvPr>
            <p:cNvSpPr/>
            <p:nvPr userDrawn="1"/>
          </p:nvSpPr>
          <p:spPr>
            <a:xfrm>
              <a:off x="2121055" y="1273662"/>
              <a:ext cx="7373815" cy="2930773"/>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片 32" descr="图片包含 物体&#10;&#10;描述已自动生成">
            <a:extLst>
              <a:ext uri="{FF2B5EF4-FFF2-40B4-BE49-F238E27FC236}">
                <a16:creationId xmlns:a16="http://schemas.microsoft.com/office/drawing/2014/main" xmlns="" id="{8D1409F3-2BC1-459D-8F01-2C96DCF4050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6864" t="34489" r="11578" b="35490"/>
          <a:stretch/>
        </p:blipFill>
        <p:spPr>
          <a:xfrm>
            <a:off x="10328190" y="4481132"/>
            <a:ext cx="1753783" cy="2230548"/>
          </a:xfrm>
          <a:prstGeom prst="rect">
            <a:avLst/>
          </a:prstGeom>
        </p:spPr>
      </p:pic>
    </p:spTree>
    <p:extLst>
      <p:ext uri="{BB962C8B-B14F-4D97-AF65-F5344CB8AC3E}">
        <p14:creationId xmlns:p14="http://schemas.microsoft.com/office/powerpoint/2010/main" val="402484594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01468BAD-71BA-4E08-B4A4-9D4FEB1B53B3}"/>
              </a:ext>
            </a:extLst>
          </p:cNvPr>
          <p:cNvSpPr/>
          <p:nvPr userDrawn="1"/>
        </p:nvSpPr>
        <p:spPr>
          <a:xfrm>
            <a:off x="597877" y="568569"/>
            <a:ext cx="11125200" cy="5849816"/>
          </a:xfrm>
          <a:prstGeom prst="rect">
            <a:avLst/>
          </a:prstGeom>
          <a:noFill/>
          <a:ln w="38100">
            <a:solidFill>
              <a:srgbClr val="0070C0">
                <a:alpha val="50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91345EA5-DFB1-423A-A158-54AA96F31054}"/>
              </a:ext>
            </a:extLst>
          </p:cNvPr>
          <p:cNvSpPr/>
          <p:nvPr userDrawn="1"/>
        </p:nvSpPr>
        <p:spPr>
          <a:xfrm>
            <a:off x="468923" y="439615"/>
            <a:ext cx="11125200" cy="5849816"/>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xmlns="" id="{2E8EF60D-073D-435B-81FB-92BBFC6C464E}"/>
              </a:ext>
            </a:extLst>
          </p:cNvPr>
          <p:cNvGrpSpPr/>
          <p:nvPr userDrawn="1"/>
        </p:nvGrpSpPr>
        <p:grpSpPr>
          <a:xfrm flipH="1">
            <a:off x="1064975" y="5633587"/>
            <a:ext cx="1711267" cy="410307"/>
            <a:chOff x="8251429" y="5666682"/>
            <a:chExt cx="1711267" cy="410307"/>
          </a:xfrm>
        </p:grpSpPr>
        <p:grpSp>
          <p:nvGrpSpPr>
            <p:cNvPr id="8" name="组合 7">
              <a:extLst>
                <a:ext uri="{FF2B5EF4-FFF2-40B4-BE49-F238E27FC236}">
                  <a16:creationId xmlns:a16="http://schemas.microsoft.com/office/drawing/2014/main" xmlns="" id="{DE063478-615A-468D-911D-7BB73848A8CA}"/>
                </a:ext>
              </a:extLst>
            </p:cNvPr>
            <p:cNvGrpSpPr/>
            <p:nvPr userDrawn="1"/>
          </p:nvGrpSpPr>
          <p:grpSpPr>
            <a:xfrm>
              <a:off x="8251429" y="5760466"/>
              <a:ext cx="1645070" cy="316523"/>
              <a:chOff x="8251429" y="5760466"/>
              <a:chExt cx="1645070" cy="316523"/>
            </a:xfrm>
            <a:solidFill>
              <a:srgbClr val="0070C0"/>
            </a:solidFill>
          </p:grpSpPr>
          <p:sp>
            <p:nvSpPr>
              <p:cNvPr id="14" name="等腰三角形 13">
                <a:extLst>
                  <a:ext uri="{FF2B5EF4-FFF2-40B4-BE49-F238E27FC236}">
                    <a16:creationId xmlns:a16="http://schemas.microsoft.com/office/drawing/2014/main" xmlns="" id="{B85C14CB-97D2-472B-A9EF-45E6953EE7EE}"/>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xmlns="" id="{16CD6F26-C891-412C-8C22-B4EE4B3319CF}"/>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xmlns="" id="{F941EE11-B252-4988-B5D5-F612815458EB}"/>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3EAF408E-9E96-4974-89DD-F7EC6CCE2145}"/>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xmlns="" id="{FEF57BE4-D8E9-4E3F-B1F9-409071240527}"/>
                </a:ext>
              </a:extLst>
            </p:cNvPr>
            <p:cNvGrpSpPr/>
            <p:nvPr userDrawn="1"/>
          </p:nvGrpSpPr>
          <p:grpSpPr>
            <a:xfrm>
              <a:off x="8317626" y="5666682"/>
              <a:ext cx="1645070" cy="316523"/>
              <a:chOff x="8251429" y="5760466"/>
              <a:chExt cx="1645070" cy="316523"/>
            </a:xfrm>
          </p:grpSpPr>
          <p:sp>
            <p:nvSpPr>
              <p:cNvPr id="10" name="等腰三角形 9">
                <a:extLst>
                  <a:ext uri="{FF2B5EF4-FFF2-40B4-BE49-F238E27FC236}">
                    <a16:creationId xmlns:a16="http://schemas.microsoft.com/office/drawing/2014/main" xmlns="" id="{915CB432-2B7A-4A33-A075-B310454C47FB}"/>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xmlns="" id="{C787E8D0-D19B-475A-8391-534D2A017563}"/>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xmlns="" id="{22A59440-C46F-43AE-835B-3C5187971054}"/>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xmlns="" id="{085EFA02-311E-40DA-A449-73ACA950F2D0}"/>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a:extLst>
              <a:ext uri="{FF2B5EF4-FFF2-40B4-BE49-F238E27FC236}">
                <a16:creationId xmlns:a16="http://schemas.microsoft.com/office/drawing/2014/main" xmlns="" id="{49D0A13F-63B9-44A6-BF5D-4962DAABD916}"/>
              </a:ext>
            </a:extLst>
          </p:cNvPr>
          <p:cNvGrpSpPr/>
          <p:nvPr userDrawn="1"/>
        </p:nvGrpSpPr>
        <p:grpSpPr>
          <a:xfrm>
            <a:off x="9493815" y="861864"/>
            <a:ext cx="1711267" cy="410307"/>
            <a:chOff x="8251429" y="5666682"/>
            <a:chExt cx="1711267" cy="410307"/>
          </a:xfrm>
        </p:grpSpPr>
        <p:grpSp>
          <p:nvGrpSpPr>
            <p:cNvPr id="19" name="组合 18">
              <a:extLst>
                <a:ext uri="{FF2B5EF4-FFF2-40B4-BE49-F238E27FC236}">
                  <a16:creationId xmlns:a16="http://schemas.microsoft.com/office/drawing/2014/main" xmlns="" id="{49616770-3679-484C-A8E8-03E70A0EE104}"/>
                </a:ext>
              </a:extLst>
            </p:cNvPr>
            <p:cNvGrpSpPr/>
            <p:nvPr userDrawn="1"/>
          </p:nvGrpSpPr>
          <p:grpSpPr>
            <a:xfrm>
              <a:off x="8251429" y="5760466"/>
              <a:ext cx="1645070" cy="316523"/>
              <a:chOff x="8251429" y="5760466"/>
              <a:chExt cx="1645070" cy="316523"/>
            </a:xfrm>
            <a:solidFill>
              <a:srgbClr val="0070C0"/>
            </a:solidFill>
          </p:grpSpPr>
          <p:sp>
            <p:nvSpPr>
              <p:cNvPr id="25" name="等腰三角形 24">
                <a:extLst>
                  <a:ext uri="{FF2B5EF4-FFF2-40B4-BE49-F238E27FC236}">
                    <a16:creationId xmlns:a16="http://schemas.microsoft.com/office/drawing/2014/main" xmlns="" id="{28BE740A-9CEC-47C3-B37E-3C0BF5195CC0}"/>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xmlns="" id="{1156CD06-E295-4A34-9E94-898687C53A48}"/>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xmlns="" id="{1022312A-225B-4035-84A6-E7204F1A09C2}"/>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xmlns="" id="{67927FBD-F483-4694-9426-F3C72B0394DB}"/>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xmlns="" id="{8B2ECEE5-BBA5-452B-AC19-FEB8252C2734}"/>
                </a:ext>
              </a:extLst>
            </p:cNvPr>
            <p:cNvGrpSpPr/>
            <p:nvPr userDrawn="1"/>
          </p:nvGrpSpPr>
          <p:grpSpPr>
            <a:xfrm>
              <a:off x="8317626" y="5666682"/>
              <a:ext cx="1645070" cy="316523"/>
              <a:chOff x="8251429" y="5760466"/>
              <a:chExt cx="1645070" cy="316523"/>
            </a:xfrm>
          </p:grpSpPr>
          <p:sp>
            <p:nvSpPr>
              <p:cNvPr id="21" name="等腰三角形 20">
                <a:extLst>
                  <a:ext uri="{FF2B5EF4-FFF2-40B4-BE49-F238E27FC236}">
                    <a16:creationId xmlns:a16="http://schemas.microsoft.com/office/drawing/2014/main" xmlns="" id="{BEAF6F4F-C435-45F4-B5B3-FB9FCF7C40B2}"/>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xmlns="" id="{0E2D9198-1436-4A02-BC42-7B7BFAED1382}"/>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E6FEDD8A-363E-48F9-9B29-E82FB45378B4}"/>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xmlns="" id="{3E8B6778-DD9A-4589-9C71-AA0F7FEDFD6D}"/>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a:extLst>
              <a:ext uri="{FF2B5EF4-FFF2-40B4-BE49-F238E27FC236}">
                <a16:creationId xmlns:a16="http://schemas.microsoft.com/office/drawing/2014/main" xmlns="" id="{C7C6C957-0535-4BFC-AE18-9E0F9BC6EE28}"/>
              </a:ext>
            </a:extLst>
          </p:cNvPr>
          <p:cNvGrpSpPr/>
          <p:nvPr userDrawn="1"/>
        </p:nvGrpSpPr>
        <p:grpSpPr>
          <a:xfrm>
            <a:off x="786935" y="754709"/>
            <a:ext cx="3455185" cy="706618"/>
            <a:chOff x="2121055" y="1273662"/>
            <a:chExt cx="7661853" cy="3626584"/>
          </a:xfrm>
        </p:grpSpPr>
        <p:sp>
          <p:nvSpPr>
            <p:cNvPr id="30" name="矩形 29">
              <a:extLst>
                <a:ext uri="{FF2B5EF4-FFF2-40B4-BE49-F238E27FC236}">
                  <a16:creationId xmlns:a16="http://schemas.microsoft.com/office/drawing/2014/main" xmlns="" id="{33C1495A-1C2F-4570-81F7-BF406B07C762}"/>
                </a:ext>
              </a:extLst>
            </p:cNvPr>
            <p:cNvSpPr/>
            <p:nvPr userDrawn="1"/>
          </p:nvSpPr>
          <p:spPr>
            <a:xfrm>
              <a:off x="2409092" y="1969478"/>
              <a:ext cx="7373816" cy="2930768"/>
            </a:xfrm>
            <a:prstGeom prst="rect">
              <a:avLst/>
            </a:prstGeom>
            <a:solidFill>
              <a:srgbClr val="80DAFC"/>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xmlns="" id="{52D78641-6E5E-463D-A696-D3AA7DBF1AC9}"/>
                </a:ext>
              </a:extLst>
            </p:cNvPr>
            <p:cNvSpPr/>
            <p:nvPr userDrawn="1"/>
          </p:nvSpPr>
          <p:spPr>
            <a:xfrm>
              <a:off x="2121055" y="1273662"/>
              <a:ext cx="7373815" cy="2930773"/>
            </a:xfrm>
            <a:prstGeom prst="rect">
              <a:avLst/>
            </a:prstGeom>
            <a:solidFill>
              <a:schemeClr val="bg1"/>
            </a:solid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descr="图片包含 物体&#10;&#10;描述已自动生成">
            <a:extLst>
              <a:ext uri="{FF2B5EF4-FFF2-40B4-BE49-F238E27FC236}">
                <a16:creationId xmlns:a16="http://schemas.microsoft.com/office/drawing/2014/main" xmlns="" id="{55B9454B-F8BD-4F0A-AE8D-15D4A84650A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863" t="68010" r="52083" b="4654"/>
          <a:stretch/>
        </p:blipFill>
        <p:spPr>
          <a:xfrm>
            <a:off x="10012967" y="4826963"/>
            <a:ext cx="2114794" cy="2031037"/>
          </a:xfrm>
          <a:prstGeom prst="rect">
            <a:avLst/>
          </a:prstGeom>
        </p:spPr>
      </p:pic>
    </p:spTree>
    <p:extLst>
      <p:ext uri="{BB962C8B-B14F-4D97-AF65-F5344CB8AC3E}">
        <p14:creationId xmlns:p14="http://schemas.microsoft.com/office/powerpoint/2010/main" val="124379070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xmlns="" id="{F054E8DC-5102-4769-8F78-6687CDA4B25B}"/>
              </a:ext>
            </a:extLst>
          </p:cNvPr>
          <p:cNvSpPr/>
          <p:nvPr userDrawn="1"/>
        </p:nvSpPr>
        <p:spPr>
          <a:xfrm>
            <a:off x="2473569" y="0"/>
            <a:ext cx="7373816" cy="6858000"/>
          </a:xfrm>
          <a:prstGeom prst="parallelogram">
            <a:avLst>
              <a:gd name="adj" fmla="val 537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17FFE6FB-35C5-4B10-9CA8-696CC4EA7A53}"/>
              </a:ext>
            </a:extLst>
          </p:cNvPr>
          <p:cNvSpPr/>
          <p:nvPr userDrawn="1"/>
        </p:nvSpPr>
        <p:spPr>
          <a:xfrm>
            <a:off x="597877" y="568569"/>
            <a:ext cx="11125200" cy="5849816"/>
          </a:xfrm>
          <a:prstGeom prst="rect">
            <a:avLst/>
          </a:prstGeom>
          <a:noFill/>
          <a:ln w="38100">
            <a:solidFill>
              <a:srgbClr val="0070C0">
                <a:alpha val="50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0965F281-CF09-41B0-AA8F-95C2FE9EFAE3}"/>
              </a:ext>
            </a:extLst>
          </p:cNvPr>
          <p:cNvSpPr/>
          <p:nvPr userDrawn="1"/>
        </p:nvSpPr>
        <p:spPr>
          <a:xfrm>
            <a:off x="468923" y="439615"/>
            <a:ext cx="11125200" cy="5849816"/>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包含 物体&#10;&#10;描述已自动生成">
            <a:extLst>
              <a:ext uri="{FF2B5EF4-FFF2-40B4-BE49-F238E27FC236}">
                <a16:creationId xmlns:a16="http://schemas.microsoft.com/office/drawing/2014/main" xmlns="" id="{368B8B38-F47B-40D6-B6BC-270A4AED94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176" t="68204" r="50000" b="4958"/>
          <a:stretch/>
        </p:blipFill>
        <p:spPr>
          <a:xfrm>
            <a:off x="11723" y="4545231"/>
            <a:ext cx="2695774" cy="2312769"/>
          </a:xfrm>
          <a:prstGeom prst="rect">
            <a:avLst/>
          </a:prstGeom>
        </p:spPr>
      </p:pic>
      <p:pic>
        <p:nvPicPr>
          <p:cNvPr id="12" name="图片 11" descr="图片包含 物体&#10;&#10;描述已自动生成">
            <a:extLst>
              <a:ext uri="{FF2B5EF4-FFF2-40B4-BE49-F238E27FC236}">
                <a16:creationId xmlns:a16="http://schemas.microsoft.com/office/drawing/2014/main" xmlns="" id="{A355DF8C-89CF-46E2-A99D-A904DFC0CC5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2742" t="-1882" r="5434" b="69916"/>
          <a:stretch/>
        </p:blipFill>
        <p:spPr>
          <a:xfrm>
            <a:off x="10363200" y="-128954"/>
            <a:ext cx="1946031" cy="1988568"/>
          </a:xfrm>
          <a:prstGeom prst="rect">
            <a:avLst/>
          </a:prstGeom>
        </p:spPr>
      </p:pic>
      <p:grpSp>
        <p:nvGrpSpPr>
          <p:cNvPr id="13" name="组合 12">
            <a:extLst>
              <a:ext uri="{FF2B5EF4-FFF2-40B4-BE49-F238E27FC236}">
                <a16:creationId xmlns:a16="http://schemas.microsoft.com/office/drawing/2014/main" xmlns="" id="{7AC3DD43-2818-4A5B-AABA-77D2FBC8E432}"/>
              </a:ext>
            </a:extLst>
          </p:cNvPr>
          <p:cNvGrpSpPr/>
          <p:nvPr userDrawn="1"/>
        </p:nvGrpSpPr>
        <p:grpSpPr>
          <a:xfrm>
            <a:off x="2262553" y="1859614"/>
            <a:ext cx="7666893" cy="3203331"/>
            <a:chOff x="2409092" y="1969478"/>
            <a:chExt cx="7666893" cy="3203331"/>
          </a:xfrm>
        </p:grpSpPr>
        <p:sp>
          <p:nvSpPr>
            <p:cNvPr id="14" name="矩形 13">
              <a:extLst>
                <a:ext uri="{FF2B5EF4-FFF2-40B4-BE49-F238E27FC236}">
                  <a16:creationId xmlns:a16="http://schemas.microsoft.com/office/drawing/2014/main" xmlns="" id="{2E669B3C-B5F7-4E48-9B8A-DDB55E258013}"/>
                </a:ext>
              </a:extLst>
            </p:cNvPr>
            <p:cNvSpPr/>
            <p:nvPr userDrawn="1"/>
          </p:nvSpPr>
          <p:spPr>
            <a:xfrm>
              <a:off x="2409092" y="1969478"/>
              <a:ext cx="7373816" cy="2930768"/>
            </a:xfrm>
            <a:prstGeom prst="rect">
              <a:avLst/>
            </a:prstGeom>
            <a:solidFill>
              <a:srgbClr val="80DAFC"/>
            </a:solid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0C87B9BA-3E38-4BF7-A61B-FCDBC7C3E198}"/>
                </a:ext>
              </a:extLst>
            </p:cNvPr>
            <p:cNvSpPr/>
            <p:nvPr userDrawn="1"/>
          </p:nvSpPr>
          <p:spPr>
            <a:xfrm>
              <a:off x="2702169" y="2242041"/>
              <a:ext cx="7373816" cy="2930768"/>
            </a:xfrm>
            <a:prstGeom prst="rect">
              <a:avLst/>
            </a:prstGeom>
            <a:solidFill>
              <a:schemeClr val="bg1"/>
            </a:solid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xmlns="" id="{ECC68A89-2F09-4B2A-9058-79C39663C323}"/>
              </a:ext>
            </a:extLst>
          </p:cNvPr>
          <p:cNvGrpSpPr/>
          <p:nvPr userDrawn="1"/>
        </p:nvGrpSpPr>
        <p:grpSpPr>
          <a:xfrm>
            <a:off x="8557113" y="5679191"/>
            <a:ext cx="1711267" cy="410307"/>
            <a:chOff x="8251429" y="5666682"/>
            <a:chExt cx="1711267" cy="410307"/>
          </a:xfrm>
        </p:grpSpPr>
        <p:grpSp>
          <p:nvGrpSpPr>
            <p:cNvPr id="17" name="组合 16">
              <a:extLst>
                <a:ext uri="{FF2B5EF4-FFF2-40B4-BE49-F238E27FC236}">
                  <a16:creationId xmlns:a16="http://schemas.microsoft.com/office/drawing/2014/main" xmlns="" id="{CEA896F7-381B-4848-8F8A-78C63AE628F6}"/>
                </a:ext>
              </a:extLst>
            </p:cNvPr>
            <p:cNvGrpSpPr/>
            <p:nvPr userDrawn="1"/>
          </p:nvGrpSpPr>
          <p:grpSpPr>
            <a:xfrm>
              <a:off x="8251429" y="5760466"/>
              <a:ext cx="1645070" cy="316523"/>
              <a:chOff x="8251429" y="5760466"/>
              <a:chExt cx="1645070" cy="316523"/>
            </a:xfrm>
            <a:solidFill>
              <a:srgbClr val="0070C0"/>
            </a:solidFill>
          </p:grpSpPr>
          <p:sp>
            <p:nvSpPr>
              <p:cNvPr id="23" name="等腰三角形 22">
                <a:extLst>
                  <a:ext uri="{FF2B5EF4-FFF2-40B4-BE49-F238E27FC236}">
                    <a16:creationId xmlns:a16="http://schemas.microsoft.com/office/drawing/2014/main" xmlns="" id="{A9D26A1B-F1AB-43E8-8039-10637294B717}"/>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xmlns="" id="{A380A83B-8DBE-4902-BD68-3B0C4BD5A285}"/>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xmlns="" id="{7A16A78C-4A52-439C-A226-DA9386647094}"/>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xmlns="" id="{A30D2FE8-00CC-4F2A-B126-EF3AC720A9C2}"/>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xmlns="" id="{F82D3E41-97F2-4591-ACD7-D9A2133E3522}"/>
                </a:ext>
              </a:extLst>
            </p:cNvPr>
            <p:cNvGrpSpPr/>
            <p:nvPr userDrawn="1"/>
          </p:nvGrpSpPr>
          <p:grpSpPr>
            <a:xfrm>
              <a:off x="8317626" y="5666682"/>
              <a:ext cx="1645070" cy="316523"/>
              <a:chOff x="8251429" y="5760466"/>
              <a:chExt cx="1645070" cy="316523"/>
            </a:xfrm>
          </p:grpSpPr>
          <p:sp>
            <p:nvSpPr>
              <p:cNvPr id="19" name="等腰三角形 18">
                <a:extLst>
                  <a:ext uri="{FF2B5EF4-FFF2-40B4-BE49-F238E27FC236}">
                    <a16:creationId xmlns:a16="http://schemas.microsoft.com/office/drawing/2014/main" xmlns="" id="{F7D1F2BF-83A7-4FF9-B12C-DB712C7503F3}"/>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xmlns="" id="{0A6BDE32-4357-4F3F-BDEE-450C196B58CB}"/>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xmlns="" id="{8FDE500D-5BBC-406B-8F32-6486CD249B5E}"/>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xmlns="" id="{20E9BE63-2AA8-4625-B305-DB04C68434EC}"/>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合 26">
            <a:extLst>
              <a:ext uri="{FF2B5EF4-FFF2-40B4-BE49-F238E27FC236}">
                <a16:creationId xmlns:a16="http://schemas.microsoft.com/office/drawing/2014/main" xmlns="" id="{0D6CD65F-5FF1-44AA-9194-84E4781577BB}"/>
              </a:ext>
            </a:extLst>
          </p:cNvPr>
          <p:cNvGrpSpPr/>
          <p:nvPr userDrawn="1"/>
        </p:nvGrpSpPr>
        <p:grpSpPr>
          <a:xfrm flipH="1">
            <a:off x="1923619" y="916621"/>
            <a:ext cx="1711267" cy="410307"/>
            <a:chOff x="8251429" y="5666682"/>
            <a:chExt cx="1711267" cy="410307"/>
          </a:xfrm>
        </p:grpSpPr>
        <p:grpSp>
          <p:nvGrpSpPr>
            <p:cNvPr id="28" name="组合 27">
              <a:extLst>
                <a:ext uri="{FF2B5EF4-FFF2-40B4-BE49-F238E27FC236}">
                  <a16:creationId xmlns:a16="http://schemas.microsoft.com/office/drawing/2014/main" xmlns="" id="{94419B5D-BDD0-403A-A640-683636DA6AC5}"/>
                </a:ext>
              </a:extLst>
            </p:cNvPr>
            <p:cNvGrpSpPr/>
            <p:nvPr userDrawn="1"/>
          </p:nvGrpSpPr>
          <p:grpSpPr>
            <a:xfrm>
              <a:off x="8251429" y="5760466"/>
              <a:ext cx="1645070" cy="316523"/>
              <a:chOff x="8251429" y="5760466"/>
              <a:chExt cx="1645070" cy="316523"/>
            </a:xfrm>
            <a:solidFill>
              <a:srgbClr val="0070C0"/>
            </a:solidFill>
          </p:grpSpPr>
          <p:sp>
            <p:nvSpPr>
              <p:cNvPr id="34" name="等腰三角形 33">
                <a:extLst>
                  <a:ext uri="{FF2B5EF4-FFF2-40B4-BE49-F238E27FC236}">
                    <a16:creationId xmlns:a16="http://schemas.microsoft.com/office/drawing/2014/main" xmlns="" id="{62E4EF7E-ECEE-4D76-B4A8-BD77FE9D01DF}"/>
                  </a:ext>
                </a:extLst>
              </p:cNvPr>
              <p:cNvSpPr/>
              <p:nvPr userDrawn="1"/>
            </p:nvSpPr>
            <p:spPr>
              <a:xfrm rot="5400000">
                <a:off x="8229600"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xmlns="" id="{92A60656-CC76-46C4-B1CA-59FAE86C3654}"/>
                  </a:ext>
                </a:extLst>
              </p:cNvPr>
              <p:cNvSpPr/>
              <p:nvPr userDrawn="1"/>
            </p:nvSpPr>
            <p:spPr>
              <a:xfrm rot="5400000">
                <a:off x="868255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xmlns="" id="{12AD04F1-6068-41B3-9987-D0FA8FB80293}"/>
                  </a:ext>
                </a:extLst>
              </p:cNvPr>
              <p:cNvSpPr/>
              <p:nvPr userDrawn="1"/>
            </p:nvSpPr>
            <p:spPr>
              <a:xfrm rot="5400000">
                <a:off x="91446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a:extLst>
                  <a:ext uri="{FF2B5EF4-FFF2-40B4-BE49-F238E27FC236}">
                    <a16:creationId xmlns:a16="http://schemas.microsoft.com/office/drawing/2014/main" xmlns="" id="{83D78D02-C9BF-46D3-AFAC-6A62A36052DD}"/>
                  </a:ext>
                </a:extLst>
              </p:cNvPr>
              <p:cNvSpPr/>
              <p:nvPr userDrawn="1"/>
            </p:nvSpPr>
            <p:spPr>
              <a:xfrm rot="5400000">
                <a:off x="9601805" y="5782295"/>
                <a:ext cx="316523" cy="27286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xmlns="" id="{0D7E1716-342E-4595-8CC6-37B61DF67153}"/>
                </a:ext>
              </a:extLst>
            </p:cNvPr>
            <p:cNvGrpSpPr/>
            <p:nvPr userDrawn="1"/>
          </p:nvGrpSpPr>
          <p:grpSpPr>
            <a:xfrm>
              <a:off x="8317626" y="5666682"/>
              <a:ext cx="1645070" cy="316523"/>
              <a:chOff x="8251429" y="5760466"/>
              <a:chExt cx="1645070" cy="316523"/>
            </a:xfrm>
          </p:grpSpPr>
          <p:sp>
            <p:nvSpPr>
              <p:cNvPr id="30" name="等腰三角形 29">
                <a:extLst>
                  <a:ext uri="{FF2B5EF4-FFF2-40B4-BE49-F238E27FC236}">
                    <a16:creationId xmlns:a16="http://schemas.microsoft.com/office/drawing/2014/main" xmlns="" id="{6CA7DD14-9D96-46AE-A36A-ECF8F21AABB0}"/>
                  </a:ext>
                </a:extLst>
              </p:cNvPr>
              <p:cNvSpPr/>
              <p:nvPr userDrawn="1"/>
            </p:nvSpPr>
            <p:spPr>
              <a:xfrm rot="5400000">
                <a:off x="8229600"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xmlns="" id="{DD9B28F8-1F5A-4CA4-8A05-4DCE357F09B0}"/>
                  </a:ext>
                </a:extLst>
              </p:cNvPr>
              <p:cNvSpPr/>
              <p:nvPr userDrawn="1"/>
            </p:nvSpPr>
            <p:spPr>
              <a:xfrm rot="5400000">
                <a:off x="868255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xmlns="" id="{24987B3A-6E46-4D78-B0E0-CFC739971B5F}"/>
                  </a:ext>
                </a:extLst>
              </p:cNvPr>
              <p:cNvSpPr/>
              <p:nvPr userDrawn="1"/>
            </p:nvSpPr>
            <p:spPr>
              <a:xfrm rot="5400000">
                <a:off x="91446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xmlns="" id="{0DB7665A-58DC-4521-A8C7-1CB39748E4AA}"/>
                  </a:ext>
                </a:extLst>
              </p:cNvPr>
              <p:cNvSpPr/>
              <p:nvPr userDrawn="1"/>
            </p:nvSpPr>
            <p:spPr>
              <a:xfrm rot="5400000">
                <a:off x="9601805" y="5782295"/>
                <a:ext cx="316523" cy="272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8" name="图片 37" descr="图片包含 物体&#10;&#10;描述已自动生成">
            <a:extLst>
              <a:ext uri="{FF2B5EF4-FFF2-40B4-BE49-F238E27FC236}">
                <a16:creationId xmlns:a16="http://schemas.microsoft.com/office/drawing/2014/main" xmlns="" id="{43CBAC49-9120-43AA-9988-EC5617DBC4C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6361" t="68961" r="12356" b="4201"/>
          <a:stretch/>
        </p:blipFill>
        <p:spPr>
          <a:xfrm>
            <a:off x="8007472" y="2555880"/>
            <a:ext cx="1734405" cy="1989351"/>
          </a:xfrm>
          <a:prstGeom prst="rect">
            <a:avLst/>
          </a:prstGeom>
        </p:spPr>
      </p:pic>
    </p:spTree>
    <p:extLst>
      <p:ext uri="{BB962C8B-B14F-4D97-AF65-F5344CB8AC3E}">
        <p14:creationId xmlns:p14="http://schemas.microsoft.com/office/powerpoint/2010/main" val="269251388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D1694C54-27CC-4E05-9037-74643112359B}"/>
              </a:ext>
            </a:extLst>
          </p:cNvPr>
          <p:cNvSpPr/>
          <p:nvPr userDrawn="1"/>
        </p:nvSpPr>
        <p:spPr>
          <a:xfrm>
            <a:off x="597877" y="568569"/>
            <a:ext cx="11125200" cy="5849816"/>
          </a:xfrm>
          <a:prstGeom prst="rect">
            <a:avLst/>
          </a:prstGeom>
          <a:noFill/>
          <a:ln w="38100">
            <a:solidFill>
              <a:srgbClr val="0070C0">
                <a:alpha val="50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4684FAD6-BCE6-47B7-9B17-CC115D0A8F1E}"/>
              </a:ext>
            </a:extLst>
          </p:cNvPr>
          <p:cNvSpPr/>
          <p:nvPr userDrawn="1"/>
        </p:nvSpPr>
        <p:spPr>
          <a:xfrm>
            <a:off x="468923" y="439615"/>
            <a:ext cx="11125200" cy="5849816"/>
          </a:xfrm>
          <a:prstGeom prst="rect">
            <a:avLst/>
          </a:prstGeom>
          <a:noFill/>
          <a:ln w="38100">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470910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0DAFC"/>
        </a:solidFill>
        <a:effectLst/>
      </p:bgPr>
    </p:bg>
    <p:spTree>
      <p:nvGrpSpPr>
        <p:cNvPr id="1" name=""/>
        <p:cNvGrpSpPr/>
        <p:nvPr/>
      </p:nvGrpSpPr>
      <p:grpSpPr>
        <a:xfrm>
          <a:off x="0" y="0"/>
          <a:ext cx="0" cy="0"/>
          <a:chOff x="0" y="0"/>
          <a:chExt cx="0" cy="0"/>
        </a:xfrm>
      </p:grpSpPr>
      <p:pic>
        <p:nvPicPr>
          <p:cNvPr id="10" name="图片 9" descr="图片包含 淋浴&#10;&#10;描述已自动生成">
            <a:extLst>
              <a:ext uri="{FF2B5EF4-FFF2-40B4-BE49-F238E27FC236}">
                <a16:creationId xmlns:a16="http://schemas.microsoft.com/office/drawing/2014/main" xmlns="" id="{A1D552EC-E893-413F-B42D-FB6BE7D48606}"/>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5400000">
            <a:off x="2667000" y="-2667000"/>
            <a:ext cx="6858000" cy="12192000"/>
          </a:xfrm>
          <a:prstGeom prst="rect">
            <a:avLst/>
          </a:prstGeom>
        </p:spPr>
      </p:pic>
    </p:spTree>
    <p:extLst>
      <p:ext uri="{BB962C8B-B14F-4D97-AF65-F5344CB8AC3E}">
        <p14:creationId xmlns:p14="http://schemas.microsoft.com/office/powerpoint/2010/main" val="2458729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9" r:id="rId9"/>
  </p:sldLayoutIdLst>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5" Type="http://schemas.openxmlformats.org/officeDocument/2006/relationships/image" Target="../media/image5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26" Type="http://schemas.openxmlformats.org/officeDocument/2006/relationships/image" Target="../media/image80.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5" Type="http://schemas.openxmlformats.org/officeDocument/2006/relationships/image" Target="../media/image79.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29" Type="http://schemas.openxmlformats.org/officeDocument/2006/relationships/image" Target="../media/image83.png"/><Relationship Id="rId1" Type="http://schemas.openxmlformats.org/officeDocument/2006/relationships/slideLayout" Target="../slideLayouts/slideLayout4.xml"/><Relationship Id="rId6" Type="http://schemas.openxmlformats.org/officeDocument/2006/relationships/image" Target="../media/image60.png"/><Relationship Id="rId11" Type="http://schemas.openxmlformats.org/officeDocument/2006/relationships/image" Target="../media/image65.png"/><Relationship Id="rId24" Type="http://schemas.openxmlformats.org/officeDocument/2006/relationships/image" Target="../media/image78.png"/><Relationship Id="rId32" Type="http://schemas.openxmlformats.org/officeDocument/2006/relationships/image" Target="../media/image86.png"/><Relationship Id="rId5" Type="http://schemas.openxmlformats.org/officeDocument/2006/relationships/image" Target="../media/image59.png"/><Relationship Id="rId15" Type="http://schemas.openxmlformats.org/officeDocument/2006/relationships/image" Target="../media/image69.png"/><Relationship Id="rId23" Type="http://schemas.openxmlformats.org/officeDocument/2006/relationships/image" Target="../media/image77.png"/><Relationship Id="rId28" Type="http://schemas.openxmlformats.org/officeDocument/2006/relationships/image" Target="../media/image82.png"/><Relationship Id="rId10" Type="http://schemas.openxmlformats.org/officeDocument/2006/relationships/image" Target="../media/image64.png"/><Relationship Id="rId19" Type="http://schemas.openxmlformats.org/officeDocument/2006/relationships/image" Target="../media/image73.png"/><Relationship Id="rId31" Type="http://schemas.openxmlformats.org/officeDocument/2006/relationships/image" Target="../media/image85.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 Id="rId27" Type="http://schemas.openxmlformats.org/officeDocument/2006/relationships/image" Target="../media/image81.png"/><Relationship Id="rId30" Type="http://schemas.openxmlformats.org/officeDocument/2006/relationships/image" Target="../media/image84.png"/></Relationships>
</file>

<file path=ppt/slides/_rels/slide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13.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14.png"/><Relationship Id="rId3" Type="http://schemas.openxmlformats.org/officeDocument/2006/relationships/image" Target="../media/image91.png"/><Relationship Id="rId21" Type="http://schemas.openxmlformats.org/officeDocument/2006/relationships/image" Target="../media/image109.png"/><Relationship Id="rId7" Type="http://schemas.openxmlformats.org/officeDocument/2006/relationships/image" Target="../media/image9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3.png"/><Relationship Id="rId2" Type="http://schemas.openxmlformats.org/officeDocument/2006/relationships/image" Target="../media/image90.png"/><Relationship Id="rId16" Type="http://schemas.openxmlformats.org/officeDocument/2006/relationships/image" Target="../media/image104.png"/><Relationship Id="rId20" Type="http://schemas.openxmlformats.org/officeDocument/2006/relationships/image" Target="../media/image108.png"/><Relationship Id="rId29" Type="http://schemas.openxmlformats.org/officeDocument/2006/relationships/image" Target="../media/image117.png"/><Relationship Id="rId1" Type="http://schemas.openxmlformats.org/officeDocument/2006/relationships/slideLayout" Target="../slideLayouts/slideLayout4.xml"/><Relationship Id="rId6" Type="http://schemas.openxmlformats.org/officeDocument/2006/relationships/image" Target="../media/image94.png"/><Relationship Id="rId11" Type="http://schemas.openxmlformats.org/officeDocument/2006/relationships/image" Target="../media/image99.png"/><Relationship Id="rId24" Type="http://schemas.openxmlformats.org/officeDocument/2006/relationships/image" Target="../media/image112.png"/><Relationship Id="rId5" Type="http://schemas.openxmlformats.org/officeDocument/2006/relationships/image" Target="../media/image93.png"/><Relationship Id="rId15" Type="http://schemas.openxmlformats.org/officeDocument/2006/relationships/image" Target="../media/image103.png"/><Relationship Id="rId23" Type="http://schemas.openxmlformats.org/officeDocument/2006/relationships/image" Target="../media/image111.png"/><Relationship Id="rId28" Type="http://schemas.openxmlformats.org/officeDocument/2006/relationships/image" Target="../media/image116.png"/><Relationship Id="rId10" Type="http://schemas.openxmlformats.org/officeDocument/2006/relationships/image" Target="../media/image98.png"/><Relationship Id="rId19" Type="http://schemas.openxmlformats.org/officeDocument/2006/relationships/image" Target="../media/image107.png"/><Relationship Id="rId31" Type="http://schemas.openxmlformats.org/officeDocument/2006/relationships/image" Target="../media/image119.png"/><Relationship Id="rId4" Type="http://schemas.openxmlformats.org/officeDocument/2006/relationships/image" Target="../media/image92.png"/><Relationship Id="rId9" Type="http://schemas.openxmlformats.org/officeDocument/2006/relationships/image" Target="../media/image97.png"/><Relationship Id="rId14" Type="http://schemas.openxmlformats.org/officeDocument/2006/relationships/image" Target="../media/image102.png"/><Relationship Id="rId22" Type="http://schemas.openxmlformats.org/officeDocument/2006/relationships/image" Target="../media/image110.png"/><Relationship Id="rId27" Type="http://schemas.openxmlformats.org/officeDocument/2006/relationships/image" Target="../media/image115.png"/><Relationship Id="rId30" Type="http://schemas.openxmlformats.org/officeDocument/2006/relationships/image" Target="../media/image118.png"/></Relationships>
</file>

<file path=ppt/slides/_rels/slide14.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1.png"/><Relationship Id="rId3" Type="http://schemas.openxmlformats.org/officeDocument/2006/relationships/image" Target="../media/image121.png"/><Relationship Id="rId7" Type="http://schemas.openxmlformats.org/officeDocument/2006/relationships/image" Target="../media/image125.png"/><Relationship Id="rId12"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4.xml"/><Relationship Id="rId6" Type="http://schemas.openxmlformats.org/officeDocument/2006/relationships/image" Target="../media/image124.png"/><Relationship Id="rId11" Type="http://schemas.openxmlformats.org/officeDocument/2006/relationships/image" Target="../media/image129.png"/><Relationship Id="rId5" Type="http://schemas.openxmlformats.org/officeDocument/2006/relationships/image" Target="../media/image123.png"/><Relationship Id="rId10" Type="http://schemas.openxmlformats.org/officeDocument/2006/relationships/image" Target="../media/image128.png"/><Relationship Id="rId4" Type="http://schemas.openxmlformats.org/officeDocument/2006/relationships/image" Target="../media/image122.png"/><Relationship Id="rId9" Type="http://schemas.openxmlformats.org/officeDocument/2006/relationships/image" Target="../media/image127.png"/></Relationships>
</file>

<file path=ppt/slides/_rels/slide15.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18" Type="http://schemas.openxmlformats.org/officeDocument/2006/relationships/image" Target="../media/image148.png"/><Relationship Id="rId3" Type="http://schemas.openxmlformats.org/officeDocument/2006/relationships/image" Target="../media/image133.png"/><Relationship Id="rId7" Type="http://schemas.openxmlformats.org/officeDocument/2006/relationships/image" Target="../media/image137.png"/><Relationship Id="rId12" Type="http://schemas.openxmlformats.org/officeDocument/2006/relationships/image" Target="../media/image142.png"/><Relationship Id="rId17" Type="http://schemas.openxmlformats.org/officeDocument/2006/relationships/image" Target="../media/image147.png"/><Relationship Id="rId2" Type="http://schemas.openxmlformats.org/officeDocument/2006/relationships/image" Target="../media/image132.png"/><Relationship Id="rId16" Type="http://schemas.openxmlformats.org/officeDocument/2006/relationships/image" Target="../media/image146.png"/><Relationship Id="rId20" Type="http://schemas.openxmlformats.org/officeDocument/2006/relationships/image" Target="../media/image150.png"/><Relationship Id="rId1" Type="http://schemas.openxmlformats.org/officeDocument/2006/relationships/slideLayout" Target="../slideLayouts/slideLayout4.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5.png"/><Relationship Id="rId10" Type="http://schemas.openxmlformats.org/officeDocument/2006/relationships/image" Target="../media/image140.png"/><Relationship Id="rId19" Type="http://schemas.openxmlformats.org/officeDocument/2006/relationships/image" Target="../media/image149.png"/><Relationship Id="rId4" Type="http://schemas.openxmlformats.org/officeDocument/2006/relationships/image" Target="../media/image134.png"/><Relationship Id="rId9" Type="http://schemas.openxmlformats.org/officeDocument/2006/relationships/image" Target="../media/image139.png"/><Relationship Id="rId14" Type="http://schemas.openxmlformats.org/officeDocument/2006/relationships/image" Target="../media/image144.png"/></Relationships>
</file>

<file path=ppt/slides/_rels/slide16.xml.rels><?xml version="1.0" encoding="UTF-8" standalone="yes"?>
<Relationships xmlns="http://schemas.openxmlformats.org/package/2006/relationships"><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4.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s>
</file>

<file path=ppt/slides/_rels/slide1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4.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9.png"/></Relationships>
</file>

<file path=ppt/slides/_rels/slide18.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18" Type="http://schemas.openxmlformats.org/officeDocument/2006/relationships/image" Target="../media/image178.png"/><Relationship Id="rId26" Type="http://schemas.openxmlformats.org/officeDocument/2006/relationships/image" Target="../media/image186.png"/><Relationship Id="rId3" Type="http://schemas.openxmlformats.org/officeDocument/2006/relationships/image" Target="../media/image163.png"/><Relationship Id="rId21" Type="http://schemas.openxmlformats.org/officeDocument/2006/relationships/image" Target="../media/image181.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7.png"/><Relationship Id="rId25" Type="http://schemas.openxmlformats.org/officeDocument/2006/relationships/image" Target="../media/image185.png"/><Relationship Id="rId2" Type="http://schemas.openxmlformats.org/officeDocument/2006/relationships/image" Target="../media/image162.png"/><Relationship Id="rId16" Type="http://schemas.openxmlformats.org/officeDocument/2006/relationships/image" Target="../media/image176.png"/><Relationship Id="rId20" Type="http://schemas.openxmlformats.org/officeDocument/2006/relationships/image" Target="../media/image180.png"/><Relationship Id="rId1" Type="http://schemas.openxmlformats.org/officeDocument/2006/relationships/slideLayout" Target="../slideLayouts/slideLayout4.xml"/><Relationship Id="rId6" Type="http://schemas.openxmlformats.org/officeDocument/2006/relationships/image" Target="../media/image166.png"/><Relationship Id="rId11" Type="http://schemas.openxmlformats.org/officeDocument/2006/relationships/image" Target="../media/image171.png"/><Relationship Id="rId24" Type="http://schemas.openxmlformats.org/officeDocument/2006/relationships/image" Target="../media/image184.png"/><Relationship Id="rId5" Type="http://schemas.openxmlformats.org/officeDocument/2006/relationships/image" Target="../media/image165.png"/><Relationship Id="rId15" Type="http://schemas.openxmlformats.org/officeDocument/2006/relationships/image" Target="../media/image175.png"/><Relationship Id="rId23" Type="http://schemas.openxmlformats.org/officeDocument/2006/relationships/image" Target="../media/image183.png"/><Relationship Id="rId10" Type="http://schemas.openxmlformats.org/officeDocument/2006/relationships/image" Target="../media/image170.png"/><Relationship Id="rId19" Type="http://schemas.openxmlformats.org/officeDocument/2006/relationships/image" Target="../media/image179.png"/><Relationship Id="rId4" Type="http://schemas.openxmlformats.org/officeDocument/2006/relationships/image" Target="../media/image164.png"/><Relationship Id="rId9" Type="http://schemas.openxmlformats.org/officeDocument/2006/relationships/image" Target="../media/image169.png"/><Relationship Id="rId14" Type="http://schemas.openxmlformats.org/officeDocument/2006/relationships/image" Target="../media/image174.png"/><Relationship Id="rId22" Type="http://schemas.openxmlformats.org/officeDocument/2006/relationships/image" Target="../media/image182.png"/><Relationship Id="rId27" Type="http://schemas.openxmlformats.org/officeDocument/2006/relationships/image" Target="../media/image187.png"/></Relationships>
</file>

<file path=ppt/slides/_rels/slide19.xml.rels><?xml version="1.0" encoding="UTF-8" standalone="yes"?>
<Relationships xmlns="http://schemas.openxmlformats.org/package/2006/relationships"><Relationship Id="rId3" Type="http://schemas.openxmlformats.org/officeDocument/2006/relationships/image" Target="../media/image189.png"/><Relationship Id="rId7" Type="http://schemas.openxmlformats.org/officeDocument/2006/relationships/image" Target="../media/image192.png"/><Relationship Id="rId2" Type="http://schemas.openxmlformats.org/officeDocument/2006/relationships/image" Target="../media/image188.png"/><Relationship Id="rId1" Type="http://schemas.openxmlformats.org/officeDocument/2006/relationships/slideLayout" Target="../slideLayouts/slideLayout4.xml"/><Relationship Id="rId6" Type="http://schemas.openxmlformats.org/officeDocument/2006/relationships/image" Target="../media/image191.png"/><Relationship Id="rId5" Type="http://schemas.openxmlformats.org/officeDocument/2006/relationships/image" Target="../media/image190.png"/><Relationship Id="rId4" Type="http://schemas.openxmlformats.org/officeDocument/2006/relationships/image" Target="../media/image123.png"/></Relationships>
</file>

<file path=ppt/slides/_rels/slide2.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99.png"/><Relationship Id="rId13" Type="http://schemas.openxmlformats.org/officeDocument/2006/relationships/image" Target="../media/image204.png"/><Relationship Id="rId18" Type="http://schemas.openxmlformats.org/officeDocument/2006/relationships/image" Target="../media/image209.png"/><Relationship Id="rId26" Type="http://schemas.openxmlformats.org/officeDocument/2006/relationships/image" Target="../media/image217.png"/><Relationship Id="rId3" Type="http://schemas.openxmlformats.org/officeDocument/2006/relationships/image" Target="../media/image194.png"/><Relationship Id="rId21" Type="http://schemas.openxmlformats.org/officeDocument/2006/relationships/image" Target="../media/image212.png"/><Relationship Id="rId7" Type="http://schemas.openxmlformats.org/officeDocument/2006/relationships/image" Target="../media/image198.png"/><Relationship Id="rId12" Type="http://schemas.openxmlformats.org/officeDocument/2006/relationships/image" Target="../media/image203.png"/><Relationship Id="rId17" Type="http://schemas.openxmlformats.org/officeDocument/2006/relationships/image" Target="../media/image208.png"/><Relationship Id="rId25" Type="http://schemas.openxmlformats.org/officeDocument/2006/relationships/image" Target="../media/image216.png"/><Relationship Id="rId2" Type="http://schemas.openxmlformats.org/officeDocument/2006/relationships/image" Target="../media/image193.png"/><Relationship Id="rId16" Type="http://schemas.openxmlformats.org/officeDocument/2006/relationships/image" Target="../media/image207.png"/><Relationship Id="rId20" Type="http://schemas.openxmlformats.org/officeDocument/2006/relationships/image" Target="../media/image211.png"/><Relationship Id="rId1" Type="http://schemas.openxmlformats.org/officeDocument/2006/relationships/slideLayout" Target="../slideLayouts/slideLayout4.xml"/><Relationship Id="rId6" Type="http://schemas.openxmlformats.org/officeDocument/2006/relationships/image" Target="../media/image197.png"/><Relationship Id="rId11" Type="http://schemas.openxmlformats.org/officeDocument/2006/relationships/image" Target="../media/image202.png"/><Relationship Id="rId24" Type="http://schemas.openxmlformats.org/officeDocument/2006/relationships/image" Target="../media/image215.png"/><Relationship Id="rId5" Type="http://schemas.openxmlformats.org/officeDocument/2006/relationships/image" Target="../media/image196.png"/><Relationship Id="rId15" Type="http://schemas.openxmlformats.org/officeDocument/2006/relationships/image" Target="../media/image206.png"/><Relationship Id="rId23" Type="http://schemas.openxmlformats.org/officeDocument/2006/relationships/image" Target="../media/image214.png"/><Relationship Id="rId10" Type="http://schemas.openxmlformats.org/officeDocument/2006/relationships/image" Target="../media/image201.png"/><Relationship Id="rId19" Type="http://schemas.openxmlformats.org/officeDocument/2006/relationships/image" Target="../media/image210.png"/><Relationship Id="rId4" Type="http://schemas.openxmlformats.org/officeDocument/2006/relationships/image" Target="../media/image195.png"/><Relationship Id="rId9" Type="http://schemas.openxmlformats.org/officeDocument/2006/relationships/image" Target="../media/image200.png"/><Relationship Id="rId14" Type="http://schemas.openxmlformats.org/officeDocument/2006/relationships/image" Target="../media/image205.png"/><Relationship Id="rId22" Type="http://schemas.openxmlformats.org/officeDocument/2006/relationships/image" Target="../media/image213.png"/></Relationships>
</file>

<file path=ppt/slides/_rels/slide21.xml.rels><?xml version="1.0" encoding="UTF-8" standalone="yes"?>
<Relationships xmlns="http://schemas.openxmlformats.org/package/2006/relationships"><Relationship Id="rId8" Type="http://schemas.openxmlformats.org/officeDocument/2006/relationships/image" Target="../media/image224.png"/><Relationship Id="rId13" Type="http://schemas.openxmlformats.org/officeDocument/2006/relationships/image" Target="../media/image229.png"/><Relationship Id="rId18" Type="http://schemas.openxmlformats.org/officeDocument/2006/relationships/image" Target="../media/image234.png"/><Relationship Id="rId26" Type="http://schemas.openxmlformats.org/officeDocument/2006/relationships/image" Target="../media/image241.png"/><Relationship Id="rId3" Type="http://schemas.openxmlformats.org/officeDocument/2006/relationships/image" Target="../media/image219.png"/><Relationship Id="rId21" Type="http://schemas.openxmlformats.org/officeDocument/2006/relationships/image" Target="../media/image236.png"/><Relationship Id="rId7" Type="http://schemas.openxmlformats.org/officeDocument/2006/relationships/image" Target="../media/image223.png"/><Relationship Id="rId12" Type="http://schemas.openxmlformats.org/officeDocument/2006/relationships/image" Target="../media/image228.png"/><Relationship Id="rId17" Type="http://schemas.openxmlformats.org/officeDocument/2006/relationships/image" Target="../media/image233.png"/><Relationship Id="rId25" Type="http://schemas.openxmlformats.org/officeDocument/2006/relationships/image" Target="../media/image240.png"/><Relationship Id="rId2" Type="http://schemas.openxmlformats.org/officeDocument/2006/relationships/image" Target="../media/image218.png"/><Relationship Id="rId16" Type="http://schemas.openxmlformats.org/officeDocument/2006/relationships/image" Target="../media/image232.png"/><Relationship Id="rId20" Type="http://schemas.openxmlformats.org/officeDocument/2006/relationships/image" Target="../media/image210.png"/><Relationship Id="rId29" Type="http://schemas.openxmlformats.org/officeDocument/2006/relationships/image" Target="../media/image244.png"/><Relationship Id="rId1" Type="http://schemas.openxmlformats.org/officeDocument/2006/relationships/slideLayout" Target="../slideLayouts/slideLayout4.xml"/><Relationship Id="rId6" Type="http://schemas.openxmlformats.org/officeDocument/2006/relationships/image" Target="../media/image222.png"/><Relationship Id="rId11" Type="http://schemas.openxmlformats.org/officeDocument/2006/relationships/image" Target="../media/image227.png"/><Relationship Id="rId24" Type="http://schemas.openxmlformats.org/officeDocument/2006/relationships/image" Target="../media/image239.png"/><Relationship Id="rId5" Type="http://schemas.openxmlformats.org/officeDocument/2006/relationships/image" Target="../media/image221.png"/><Relationship Id="rId15" Type="http://schemas.openxmlformats.org/officeDocument/2006/relationships/image" Target="../media/image231.png"/><Relationship Id="rId23" Type="http://schemas.openxmlformats.org/officeDocument/2006/relationships/image" Target="../media/image238.png"/><Relationship Id="rId28" Type="http://schemas.openxmlformats.org/officeDocument/2006/relationships/image" Target="../media/image243.png"/><Relationship Id="rId10" Type="http://schemas.openxmlformats.org/officeDocument/2006/relationships/image" Target="../media/image226.png"/><Relationship Id="rId19" Type="http://schemas.openxmlformats.org/officeDocument/2006/relationships/image" Target="../media/image235.png"/><Relationship Id="rId4" Type="http://schemas.openxmlformats.org/officeDocument/2006/relationships/image" Target="../media/image220.png"/><Relationship Id="rId9" Type="http://schemas.openxmlformats.org/officeDocument/2006/relationships/image" Target="../media/image225.png"/><Relationship Id="rId14" Type="http://schemas.openxmlformats.org/officeDocument/2006/relationships/image" Target="../media/image230.png"/><Relationship Id="rId22" Type="http://schemas.openxmlformats.org/officeDocument/2006/relationships/image" Target="../media/image237.png"/><Relationship Id="rId27" Type="http://schemas.openxmlformats.org/officeDocument/2006/relationships/image" Target="../media/image242.png"/><Relationship Id="rId30" Type="http://schemas.openxmlformats.org/officeDocument/2006/relationships/image" Target="../media/image245.png"/></Relationships>
</file>

<file path=ppt/slides/_rels/slide22.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53.png"/><Relationship Id="rId13" Type="http://schemas.openxmlformats.org/officeDocument/2006/relationships/image" Target="../media/image258.png"/><Relationship Id="rId18" Type="http://schemas.openxmlformats.org/officeDocument/2006/relationships/image" Target="../media/image263.png"/><Relationship Id="rId26" Type="http://schemas.openxmlformats.org/officeDocument/2006/relationships/image" Target="../media/image270.png"/><Relationship Id="rId3" Type="http://schemas.openxmlformats.org/officeDocument/2006/relationships/image" Target="../media/image248.png"/><Relationship Id="rId21" Type="http://schemas.openxmlformats.org/officeDocument/2006/relationships/image" Target="../media/image266.png"/><Relationship Id="rId7" Type="http://schemas.openxmlformats.org/officeDocument/2006/relationships/image" Target="../media/image252.png"/><Relationship Id="rId12" Type="http://schemas.openxmlformats.org/officeDocument/2006/relationships/image" Target="../media/image257.png"/><Relationship Id="rId17" Type="http://schemas.openxmlformats.org/officeDocument/2006/relationships/image" Target="../media/image262.png"/><Relationship Id="rId25" Type="http://schemas.openxmlformats.org/officeDocument/2006/relationships/image" Target="../media/image80.png"/><Relationship Id="rId2" Type="http://schemas.openxmlformats.org/officeDocument/2006/relationships/image" Target="../media/image247.png"/><Relationship Id="rId16" Type="http://schemas.openxmlformats.org/officeDocument/2006/relationships/image" Target="../media/image261.png"/><Relationship Id="rId20" Type="http://schemas.openxmlformats.org/officeDocument/2006/relationships/image" Target="../media/image265.png"/><Relationship Id="rId1" Type="http://schemas.openxmlformats.org/officeDocument/2006/relationships/slideLayout" Target="../slideLayouts/slideLayout4.xml"/><Relationship Id="rId6" Type="http://schemas.openxmlformats.org/officeDocument/2006/relationships/image" Target="../media/image251.png"/><Relationship Id="rId11" Type="http://schemas.openxmlformats.org/officeDocument/2006/relationships/image" Target="../media/image256.png"/><Relationship Id="rId24" Type="http://schemas.openxmlformats.org/officeDocument/2006/relationships/image" Target="../media/image269.png"/><Relationship Id="rId5" Type="http://schemas.openxmlformats.org/officeDocument/2006/relationships/image" Target="../media/image250.png"/><Relationship Id="rId15" Type="http://schemas.openxmlformats.org/officeDocument/2006/relationships/image" Target="../media/image260.png"/><Relationship Id="rId23" Type="http://schemas.openxmlformats.org/officeDocument/2006/relationships/image" Target="../media/image268.png"/><Relationship Id="rId10" Type="http://schemas.openxmlformats.org/officeDocument/2006/relationships/image" Target="../media/image255.png"/><Relationship Id="rId19" Type="http://schemas.openxmlformats.org/officeDocument/2006/relationships/image" Target="../media/image264.png"/><Relationship Id="rId4" Type="http://schemas.openxmlformats.org/officeDocument/2006/relationships/image" Target="../media/image249.png"/><Relationship Id="rId9" Type="http://schemas.openxmlformats.org/officeDocument/2006/relationships/image" Target="../media/image254.png"/><Relationship Id="rId14" Type="http://schemas.openxmlformats.org/officeDocument/2006/relationships/image" Target="../media/image259.png"/><Relationship Id="rId22" Type="http://schemas.openxmlformats.org/officeDocument/2006/relationships/image" Target="../media/image267.png"/><Relationship Id="rId27" Type="http://schemas.openxmlformats.org/officeDocument/2006/relationships/image" Target="../media/image271.png"/></Relationships>
</file>

<file path=ppt/slides/_rels/slide24.xml.rels><?xml version="1.0" encoding="UTF-8" standalone="yes"?>
<Relationships xmlns="http://schemas.openxmlformats.org/package/2006/relationships"><Relationship Id="rId8" Type="http://schemas.openxmlformats.org/officeDocument/2006/relationships/image" Target="../media/image278.png"/><Relationship Id="rId13" Type="http://schemas.openxmlformats.org/officeDocument/2006/relationships/image" Target="../media/image283.png"/><Relationship Id="rId18" Type="http://schemas.openxmlformats.org/officeDocument/2006/relationships/image" Target="../media/image287.png"/><Relationship Id="rId3" Type="http://schemas.openxmlformats.org/officeDocument/2006/relationships/image" Target="../media/image273.png"/><Relationship Id="rId21" Type="http://schemas.openxmlformats.org/officeDocument/2006/relationships/image" Target="../media/image290.png"/><Relationship Id="rId7" Type="http://schemas.openxmlformats.org/officeDocument/2006/relationships/image" Target="../media/image277.png"/><Relationship Id="rId12" Type="http://schemas.openxmlformats.org/officeDocument/2006/relationships/image" Target="../media/image282.png"/><Relationship Id="rId17" Type="http://schemas.openxmlformats.org/officeDocument/2006/relationships/image" Target="../media/image286.png"/><Relationship Id="rId2" Type="http://schemas.openxmlformats.org/officeDocument/2006/relationships/image" Target="../media/image272.png"/><Relationship Id="rId16" Type="http://schemas.openxmlformats.org/officeDocument/2006/relationships/image" Target="../media/image182.png"/><Relationship Id="rId20" Type="http://schemas.openxmlformats.org/officeDocument/2006/relationships/image" Target="../media/image289.png"/><Relationship Id="rId1" Type="http://schemas.openxmlformats.org/officeDocument/2006/relationships/slideLayout" Target="../slideLayouts/slideLayout4.xml"/><Relationship Id="rId6" Type="http://schemas.openxmlformats.org/officeDocument/2006/relationships/image" Target="../media/image276.png"/><Relationship Id="rId11" Type="http://schemas.openxmlformats.org/officeDocument/2006/relationships/image" Target="../media/image281.png"/><Relationship Id="rId5" Type="http://schemas.openxmlformats.org/officeDocument/2006/relationships/image" Target="../media/image275.png"/><Relationship Id="rId15" Type="http://schemas.openxmlformats.org/officeDocument/2006/relationships/image" Target="../media/image285.png"/><Relationship Id="rId23" Type="http://schemas.openxmlformats.org/officeDocument/2006/relationships/image" Target="../media/image292.png"/><Relationship Id="rId10" Type="http://schemas.openxmlformats.org/officeDocument/2006/relationships/image" Target="../media/image280.png"/><Relationship Id="rId19" Type="http://schemas.openxmlformats.org/officeDocument/2006/relationships/image" Target="../media/image288.png"/><Relationship Id="rId4" Type="http://schemas.openxmlformats.org/officeDocument/2006/relationships/image" Target="../media/image274.png"/><Relationship Id="rId9" Type="http://schemas.openxmlformats.org/officeDocument/2006/relationships/image" Target="../media/image279.png"/><Relationship Id="rId14" Type="http://schemas.openxmlformats.org/officeDocument/2006/relationships/image" Target="../media/image284.png"/><Relationship Id="rId22" Type="http://schemas.openxmlformats.org/officeDocument/2006/relationships/image" Target="../media/image291.png"/></Relationships>
</file>

<file path=ppt/slides/_rels/slide25.xml.rels><?xml version="1.0" encoding="UTF-8" standalone="yes"?>
<Relationships xmlns="http://schemas.openxmlformats.org/package/2006/relationships"><Relationship Id="rId8" Type="http://schemas.openxmlformats.org/officeDocument/2006/relationships/image" Target="../media/image298.png"/><Relationship Id="rId13" Type="http://schemas.openxmlformats.org/officeDocument/2006/relationships/image" Target="../media/image302.png"/><Relationship Id="rId3" Type="http://schemas.openxmlformats.org/officeDocument/2006/relationships/image" Target="../media/image293.png"/><Relationship Id="rId7" Type="http://schemas.openxmlformats.org/officeDocument/2006/relationships/image" Target="../media/image297.png"/><Relationship Id="rId12" Type="http://schemas.openxmlformats.org/officeDocument/2006/relationships/image" Target="../media/image301.png"/><Relationship Id="rId2" Type="http://schemas.openxmlformats.org/officeDocument/2006/relationships/image" Target="../media/image2920.png"/><Relationship Id="rId1" Type="http://schemas.openxmlformats.org/officeDocument/2006/relationships/slideLayout" Target="../slideLayouts/slideLayout4.xml"/><Relationship Id="rId6" Type="http://schemas.openxmlformats.org/officeDocument/2006/relationships/image" Target="../media/image296.png"/><Relationship Id="rId11" Type="http://schemas.openxmlformats.org/officeDocument/2006/relationships/image" Target="../media/image80.png"/><Relationship Id="rId5" Type="http://schemas.openxmlformats.org/officeDocument/2006/relationships/image" Target="../media/image295.png"/><Relationship Id="rId10" Type="http://schemas.openxmlformats.org/officeDocument/2006/relationships/image" Target="../media/image300.png"/><Relationship Id="rId4" Type="http://schemas.openxmlformats.org/officeDocument/2006/relationships/image" Target="../media/image294.png"/><Relationship Id="rId9" Type="http://schemas.openxmlformats.org/officeDocument/2006/relationships/image" Target="../media/image299.png"/><Relationship Id="rId14" Type="http://schemas.openxmlformats.org/officeDocument/2006/relationships/image" Target="../media/image303.png"/></Relationships>
</file>

<file path=ppt/slides/_rels/slide26.xml.rels><?xml version="1.0" encoding="UTF-8" standalone="yes"?>
<Relationships xmlns="http://schemas.openxmlformats.org/package/2006/relationships"><Relationship Id="rId2" Type="http://schemas.openxmlformats.org/officeDocument/2006/relationships/image" Target="../media/image30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311.png"/><Relationship Id="rId13" Type="http://schemas.openxmlformats.org/officeDocument/2006/relationships/image" Target="../media/image316.png"/><Relationship Id="rId18" Type="http://schemas.openxmlformats.org/officeDocument/2006/relationships/image" Target="../media/image320.png"/><Relationship Id="rId3" Type="http://schemas.openxmlformats.org/officeDocument/2006/relationships/image" Target="../media/image306.png"/><Relationship Id="rId21" Type="http://schemas.openxmlformats.org/officeDocument/2006/relationships/image" Target="../media/image323.png"/><Relationship Id="rId7" Type="http://schemas.openxmlformats.org/officeDocument/2006/relationships/image" Target="../media/image310.png"/><Relationship Id="rId12" Type="http://schemas.openxmlformats.org/officeDocument/2006/relationships/image" Target="../media/image315.png"/><Relationship Id="rId17" Type="http://schemas.openxmlformats.org/officeDocument/2006/relationships/image" Target="../media/image319.png"/><Relationship Id="rId2" Type="http://schemas.openxmlformats.org/officeDocument/2006/relationships/image" Target="../media/image305.png"/><Relationship Id="rId16" Type="http://schemas.openxmlformats.org/officeDocument/2006/relationships/image" Target="../media/image318.png"/><Relationship Id="rId20" Type="http://schemas.openxmlformats.org/officeDocument/2006/relationships/image" Target="../media/image322.png"/><Relationship Id="rId1" Type="http://schemas.openxmlformats.org/officeDocument/2006/relationships/slideLayout" Target="../slideLayouts/slideLayout4.xml"/><Relationship Id="rId6" Type="http://schemas.openxmlformats.org/officeDocument/2006/relationships/image" Target="../media/image309.png"/><Relationship Id="rId11" Type="http://schemas.openxmlformats.org/officeDocument/2006/relationships/image" Target="../media/image314.png"/><Relationship Id="rId5" Type="http://schemas.openxmlformats.org/officeDocument/2006/relationships/image" Target="../media/image308.png"/><Relationship Id="rId15" Type="http://schemas.openxmlformats.org/officeDocument/2006/relationships/image" Target="../media/image317.png"/><Relationship Id="rId10" Type="http://schemas.openxmlformats.org/officeDocument/2006/relationships/image" Target="../media/image313.png"/><Relationship Id="rId19" Type="http://schemas.openxmlformats.org/officeDocument/2006/relationships/image" Target="../media/image321.png"/><Relationship Id="rId4" Type="http://schemas.openxmlformats.org/officeDocument/2006/relationships/image" Target="../media/image307.png"/><Relationship Id="rId9" Type="http://schemas.openxmlformats.org/officeDocument/2006/relationships/image" Target="../media/image312.png"/><Relationship Id="rId14" Type="http://schemas.openxmlformats.org/officeDocument/2006/relationships/image" Target="../media/image210.png"/><Relationship Id="rId22" Type="http://schemas.openxmlformats.org/officeDocument/2006/relationships/image" Target="../media/image324.png"/></Relationships>
</file>

<file path=ppt/slides/_rels/slide28.xml.rels><?xml version="1.0" encoding="UTF-8" standalone="yes"?>
<Relationships xmlns="http://schemas.openxmlformats.org/package/2006/relationships"><Relationship Id="rId13" Type="http://schemas.openxmlformats.org/officeDocument/2006/relationships/image" Target="../media/image336.png"/><Relationship Id="rId18" Type="http://schemas.openxmlformats.org/officeDocument/2006/relationships/image" Target="../media/image341.png"/><Relationship Id="rId26" Type="http://schemas.openxmlformats.org/officeDocument/2006/relationships/image" Target="../media/image349.png"/><Relationship Id="rId39" Type="http://schemas.openxmlformats.org/officeDocument/2006/relationships/image" Target="../media/image362.png"/><Relationship Id="rId21" Type="http://schemas.openxmlformats.org/officeDocument/2006/relationships/image" Target="../media/image344.png"/><Relationship Id="rId34" Type="http://schemas.openxmlformats.org/officeDocument/2006/relationships/image" Target="../media/image357.png"/><Relationship Id="rId42" Type="http://schemas.openxmlformats.org/officeDocument/2006/relationships/image" Target="../media/image365.png"/><Relationship Id="rId7" Type="http://schemas.openxmlformats.org/officeDocument/2006/relationships/image" Target="../media/image330.png"/><Relationship Id="rId2" Type="http://schemas.openxmlformats.org/officeDocument/2006/relationships/image" Target="../media/image325.png"/><Relationship Id="rId16" Type="http://schemas.openxmlformats.org/officeDocument/2006/relationships/image" Target="../media/image339.png"/><Relationship Id="rId20" Type="http://schemas.openxmlformats.org/officeDocument/2006/relationships/image" Target="../media/image343.png"/><Relationship Id="rId29" Type="http://schemas.openxmlformats.org/officeDocument/2006/relationships/image" Target="../media/image352.png"/><Relationship Id="rId41" Type="http://schemas.openxmlformats.org/officeDocument/2006/relationships/image" Target="../media/image364.png"/><Relationship Id="rId1" Type="http://schemas.openxmlformats.org/officeDocument/2006/relationships/slideLayout" Target="../slideLayouts/slideLayout4.xml"/><Relationship Id="rId6" Type="http://schemas.openxmlformats.org/officeDocument/2006/relationships/image" Target="../media/image329.png"/><Relationship Id="rId11" Type="http://schemas.openxmlformats.org/officeDocument/2006/relationships/image" Target="../media/image334.png"/><Relationship Id="rId24" Type="http://schemas.openxmlformats.org/officeDocument/2006/relationships/image" Target="../media/image347.png"/><Relationship Id="rId32" Type="http://schemas.openxmlformats.org/officeDocument/2006/relationships/image" Target="../media/image355.png"/><Relationship Id="rId37" Type="http://schemas.openxmlformats.org/officeDocument/2006/relationships/image" Target="../media/image360.png"/><Relationship Id="rId40" Type="http://schemas.openxmlformats.org/officeDocument/2006/relationships/image" Target="../media/image363.png"/><Relationship Id="rId5" Type="http://schemas.openxmlformats.org/officeDocument/2006/relationships/image" Target="../media/image328.png"/><Relationship Id="rId15" Type="http://schemas.openxmlformats.org/officeDocument/2006/relationships/image" Target="../media/image338.png"/><Relationship Id="rId23" Type="http://schemas.openxmlformats.org/officeDocument/2006/relationships/image" Target="../media/image346.png"/><Relationship Id="rId28" Type="http://schemas.openxmlformats.org/officeDocument/2006/relationships/image" Target="../media/image351.png"/><Relationship Id="rId36" Type="http://schemas.openxmlformats.org/officeDocument/2006/relationships/image" Target="../media/image359.png"/><Relationship Id="rId10" Type="http://schemas.openxmlformats.org/officeDocument/2006/relationships/image" Target="../media/image333.png"/><Relationship Id="rId19" Type="http://schemas.openxmlformats.org/officeDocument/2006/relationships/image" Target="../media/image342.png"/><Relationship Id="rId31" Type="http://schemas.openxmlformats.org/officeDocument/2006/relationships/image" Target="../media/image354.png"/><Relationship Id="rId4" Type="http://schemas.openxmlformats.org/officeDocument/2006/relationships/image" Target="../media/image327.png"/><Relationship Id="rId9" Type="http://schemas.openxmlformats.org/officeDocument/2006/relationships/image" Target="../media/image332.png"/><Relationship Id="rId14" Type="http://schemas.openxmlformats.org/officeDocument/2006/relationships/image" Target="../media/image337.png"/><Relationship Id="rId22" Type="http://schemas.openxmlformats.org/officeDocument/2006/relationships/image" Target="../media/image345.png"/><Relationship Id="rId27" Type="http://schemas.openxmlformats.org/officeDocument/2006/relationships/image" Target="../media/image350.png"/><Relationship Id="rId30" Type="http://schemas.openxmlformats.org/officeDocument/2006/relationships/image" Target="../media/image353.png"/><Relationship Id="rId35" Type="http://schemas.openxmlformats.org/officeDocument/2006/relationships/image" Target="../media/image358.png"/><Relationship Id="rId43" Type="http://schemas.openxmlformats.org/officeDocument/2006/relationships/image" Target="../media/image366.png"/><Relationship Id="rId8" Type="http://schemas.openxmlformats.org/officeDocument/2006/relationships/image" Target="../media/image331.png"/><Relationship Id="rId3" Type="http://schemas.openxmlformats.org/officeDocument/2006/relationships/image" Target="../media/image326.png"/><Relationship Id="rId12" Type="http://schemas.openxmlformats.org/officeDocument/2006/relationships/image" Target="../media/image335.png"/><Relationship Id="rId17" Type="http://schemas.openxmlformats.org/officeDocument/2006/relationships/image" Target="../media/image340.png"/><Relationship Id="rId25" Type="http://schemas.openxmlformats.org/officeDocument/2006/relationships/image" Target="../media/image348.png"/><Relationship Id="rId33" Type="http://schemas.openxmlformats.org/officeDocument/2006/relationships/image" Target="../media/image356.png"/><Relationship Id="rId38" Type="http://schemas.openxmlformats.org/officeDocument/2006/relationships/image" Target="../media/image361.png"/></Relationships>
</file>

<file path=ppt/slides/_rels/slide29.xml.rels><?xml version="1.0" encoding="UTF-8" standalone="yes"?>
<Relationships xmlns="http://schemas.openxmlformats.org/package/2006/relationships"><Relationship Id="rId2" Type="http://schemas.openxmlformats.org/officeDocument/2006/relationships/image" Target="../media/image36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6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375.png"/><Relationship Id="rId13" Type="http://schemas.openxmlformats.org/officeDocument/2006/relationships/image" Target="../media/image380.png"/><Relationship Id="rId18" Type="http://schemas.openxmlformats.org/officeDocument/2006/relationships/image" Target="../media/image385.png"/><Relationship Id="rId26" Type="http://schemas.openxmlformats.org/officeDocument/2006/relationships/image" Target="../media/image393.png"/><Relationship Id="rId3" Type="http://schemas.openxmlformats.org/officeDocument/2006/relationships/image" Target="../media/image370.png"/><Relationship Id="rId21" Type="http://schemas.openxmlformats.org/officeDocument/2006/relationships/image" Target="../media/image388.png"/><Relationship Id="rId7" Type="http://schemas.openxmlformats.org/officeDocument/2006/relationships/image" Target="../media/image374.png"/><Relationship Id="rId12" Type="http://schemas.openxmlformats.org/officeDocument/2006/relationships/image" Target="../media/image379.png"/><Relationship Id="rId17" Type="http://schemas.openxmlformats.org/officeDocument/2006/relationships/image" Target="../media/image384.png"/><Relationship Id="rId25" Type="http://schemas.openxmlformats.org/officeDocument/2006/relationships/image" Target="../media/image392.png"/><Relationship Id="rId2" Type="http://schemas.openxmlformats.org/officeDocument/2006/relationships/image" Target="../media/image369.png"/><Relationship Id="rId16" Type="http://schemas.openxmlformats.org/officeDocument/2006/relationships/image" Target="../media/image383.png"/><Relationship Id="rId20" Type="http://schemas.openxmlformats.org/officeDocument/2006/relationships/image" Target="../media/image387.png"/><Relationship Id="rId1" Type="http://schemas.openxmlformats.org/officeDocument/2006/relationships/slideLayout" Target="../slideLayouts/slideLayout4.xml"/><Relationship Id="rId6" Type="http://schemas.openxmlformats.org/officeDocument/2006/relationships/image" Target="../media/image373.png"/><Relationship Id="rId11" Type="http://schemas.openxmlformats.org/officeDocument/2006/relationships/image" Target="../media/image378.png"/><Relationship Id="rId24" Type="http://schemas.openxmlformats.org/officeDocument/2006/relationships/image" Target="../media/image391.png"/><Relationship Id="rId5" Type="http://schemas.openxmlformats.org/officeDocument/2006/relationships/image" Target="../media/image372.png"/><Relationship Id="rId15" Type="http://schemas.openxmlformats.org/officeDocument/2006/relationships/image" Target="../media/image382.png"/><Relationship Id="rId23" Type="http://schemas.openxmlformats.org/officeDocument/2006/relationships/image" Target="../media/image390.png"/><Relationship Id="rId10" Type="http://schemas.openxmlformats.org/officeDocument/2006/relationships/image" Target="../media/image377.png"/><Relationship Id="rId19" Type="http://schemas.openxmlformats.org/officeDocument/2006/relationships/image" Target="../media/image386.png"/><Relationship Id="rId4" Type="http://schemas.openxmlformats.org/officeDocument/2006/relationships/image" Target="../media/image371.png"/><Relationship Id="rId9" Type="http://schemas.openxmlformats.org/officeDocument/2006/relationships/image" Target="../media/image376.png"/><Relationship Id="rId14" Type="http://schemas.openxmlformats.org/officeDocument/2006/relationships/image" Target="../media/image381.png"/><Relationship Id="rId22" Type="http://schemas.openxmlformats.org/officeDocument/2006/relationships/image" Target="../media/image389.png"/></Relationships>
</file>

<file path=ppt/slides/_rels/slide32.xml.rels><?xml version="1.0" encoding="UTF-8" standalone="yes"?>
<Relationships xmlns="http://schemas.openxmlformats.org/package/2006/relationships"><Relationship Id="rId13" Type="http://schemas.openxmlformats.org/officeDocument/2006/relationships/image" Target="../media/image405.png"/><Relationship Id="rId18" Type="http://schemas.openxmlformats.org/officeDocument/2006/relationships/image" Target="../media/image391.png"/><Relationship Id="rId26" Type="http://schemas.openxmlformats.org/officeDocument/2006/relationships/image" Target="../media/image417.png"/><Relationship Id="rId3" Type="http://schemas.openxmlformats.org/officeDocument/2006/relationships/image" Target="../media/image395.png"/><Relationship Id="rId21" Type="http://schemas.openxmlformats.org/officeDocument/2006/relationships/image" Target="../media/image412.png"/><Relationship Id="rId34" Type="http://schemas.openxmlformats.org/officeDocument/2006/relationships/image" Target="../media/image425.png"/><Relationship Id="rId7" Type="http://schemas.openxmlformats.org/officeDocument/2006/relationships/image" Target="../media/image399.png"/><Relationship Id="rId12" Type="http://schemas.openxmlformats.org/officeDocument/2006/relationships/image" Target="../media/image404.png"/><Relationship Id="rId17" Type="http://schemas.openxmlformats.org/officeDocument/2006/relationships/image" Target="../media/image409.png"/><Relationship Id="rId25" Type="http://schemas.openxmlformats.org/officeDocument/2006/relationships/image" Target="../media/image416.png"/><Relationship Id="rId33" Type="http://schemas.openxmlformats.org/officeDocument/2006/relationships/image" Target="../media/image424.png"/><Relationship Id="rId2" Type="http://schemas.openxmlformats.org/officeDocument/2006/relationships/image" Target="../media/image394.png"/><Relationship Id="rId16" Type="http://schemas.openxmlformats.org/officeDocument/2006/relationships/image" Target="../media/image408.png"/><Relationship Id="rId20" Type="http://schemas.openxmlformats.org/officeDocument/2006/relationships/image" Target="../media/image411.png"/><Relationship Id="rId29" Type="http://schemas.openxmlformats.org/officeDocument/2006/relationships/image" Target="../media/image420.png"/><Relationship Id="rId1" Type="http://schemas.openxmlformats.org/officeDocument/2006/relationships/slideLayout" Target="../slideLayouts/slideLayout4.xml"/><Relationship Id="rId6" Type="http://schemas.openxmlformats.org/officeDocument/2006/relationships/image" Target="../media/image398.png"/><Relationship Id="rId11" Type="http://schemas.openxmlformats.org/officeDocument/2006/relationships/image" Target="../media/image403.png"/><Relationship Id="rId24" Type="http://schemas.openxmlformats.org/officeDocument/2006/relationships/image" Target="../media/image415.png"/><Relationship Id="rId32" Type="http://schemas.openxmlformats.org/officeDocument/2006/relationships/image" Target="../media/image423.png"/><Relationship Id="rId5" Type="http://schemas.openxmlformats.org/officeDocument/2006/relationships/image" Target="../media/image397.png"/><Relationship Id="rId15" Type="http://schemas.openxmlformats.org/officeDocument/2006/relationships/image" Target="../media/image407.png"/><Relationship Id="rId23" Type="http://schemas.openxmlformats.org/officeDocument/2006/relationships/image" Target="../media/image414.png"/><Relationship Id="rId28" Type="http://schemas.openxmlformats.org/officeDocument/2006/relationships/image" Target="../media/image419.png"/><Relationship Id="rId10" Type="http://schemas.openxmlformats.org/officeDocument/2006/relationships/image" Target="../media/image402.png"/><Relationship Id="rId19" Type="http://schemas.openxmlformats.org/officeDocument/2006/relationships/image" Target="../media/image410.png"/><Relationship Id="rId31" Type="http://schemas.openxmlformats.org/officeDocument/2006/relationships/image" Target="../media/image422.png"/><Relationship Id="rId4" Type="http://schemas.openxmlformats.org/officeDocument/2006/relationships/image" Target="../media/image396.png"/><Relationship Id="rId9" Type="http://schemas.openxmlformats.org/officeDocument/2006/relationships/image" Target="../media/image401.png"/><Relationship Id="rId14" Type="http://schemas.openxmlformats.org/officeDocument/2006/relationships/image" Target="../media/image406.png"/><Relationship Id="rId22" Type="http://schemas.openxmlformats.org/officeDocument/2006/relationships/image" Target="../media/image413.png"/><Relationship Id="rId27" Type="http://schemas.openxmlformats.org/officeDocument/2006/relationships/image" Target="../media/image418.png"/><Relationship Id="rId30" Type="http://schemas.openxmlformats.org/officeDocument/2006/relationships/image" Target="../media/image421.png"/><Relationship Id="rId35" Type="http://schemas.openxmlformats.org/officeDocument/2006/relationships/image" Target="../media/image426.png"/><Relationship Id="rId8" Type="http://schemas.openxmlformats.org/officeDocument/2006/relationships/image" Target="../media/image400.png"/></Relationships>
</file>

<file path=ppt/slides/_rels/slide33.xml.rels><?xml version="1.0" encoding="UTF-8" standalone="yes"?>
<Relationships xmlns="http://schemas.openxmlformats.org/package/2006/relationships"><Relationship Id="rId8" Type="http://schemas.openxmlformats.org/officeDocument/2006/relationships/image" Target="../media/image433.png"/><Relationship Id="rId13" Type="http://schemas.openxmlformats.org/officeDocument/2006/relationships/image" Target="../media/image438.png"/><Relationship Id="rId18" Type="http://schemas.openxmlformats.org/officeDocument/2006/relationships/image" Target="../media/image443.png"/><Relationship Id="rId26" Type="http://schemas.openxmlformats.org/officeDocument/2006/relationships/image" Target="../media/image134.png"/><Relationship Id="rId3" Type="http://schemas.openxmlformats.org/officeDocument/2006/relationships/image" Target="../media/image428.png"/><Relationship Id="rId21" Type="http://schemas.openxmlformats.org/officeDocument/2006/relationships/image" Target="../media/image446.png"/><Relationship Id="rId7" Type="http://schemas.openxmlformats.org/officeDocument/2006/relationships/image" Target="../media/image432.png"/><Relationship Id="rId12" Type="http://schemas.openxmlformats.org/officeDocument/2006/relationships/image" Target="../media/image437.png"/><Relationship Id="rId17" Type="http://schemas.openxmlformats.org/officeDocument/2006/relationships/image" Target="../media/image442.png"/><Relationship Id="rId25" Type="http://schemas.openxmlformats.org/officeDocument/2006/relationships/image" Target="../media/image450.png"/><Relationship Id="rId2" Type="http://schemas.openxmlformats.org/officeDocument/2006/relationships/image" Target="../media/image427.png"/><Relationship Id="rId16" Type="http://schemas.openxmlformats.org/officeDocument/2006/relationships/image" Target="../media/image441.png"/><Relationship Id="rId20" Type="http://schemas.openxmlformats.org/officeDocument/2006/relationships/image" Target="../media/image445.png"/><Relationship Id="rId1" Type="http://schemas.openxmlformats.org/officeDocument/2006/relationships/slideLayout" Target="../slideLayouts/slideLayout4.xml"/><Relationship Id="rId6" Type="http://schemas.openxmlformats.org/officeDocument/2006/relationships/image" Target="../media/image431.png"/><Relationship Id="rId11" Type="http://schemas.openxmlformats.org/officeDocument/2006/relationships/image" Target="../media/image436.png"/><Relationship Id="rId24" Type="http://schemas.openxmlformats.org/officeDocument/2006/relationships/image" Target="../media/image449.png"/><Relationship Id="rId5" Type="http://schemas.openxmlformats.org/officeDocument/2006/relationships/image" Target="../media/image430.png"/><Relationship Id="rId15" Type="http://schemas.openxmlformats.org/officeDocument/2006/relationships/image" Target="../media/image440.png"/><Relationship Id="rId23" Type="http://schemas.openxmlformats.org/officeDocument/2006/relationships/image" Target="../media/image448.png"/><Relationship Id="rId10" Type="http://schemas.openxmlformats.org/officeDocument/2006/relationships/image" Target="../media/image435.png"/><Relationship Id="rId19" Type="http://schemas.openxmlformats.org/officeDocument/2006/relationships/image" Target="../media/image444.png"/><Relationship Id="rId4" Type="http://schemas.openxmlformats.org/officeDocument/2006/relationships/image" Target="../media/image429.png"/><Relationship Id="rId9" Type="http://schemas.openxmlformats.org/officeDocument/2006/relationships/image" Target="../media/image434.png"/><Relationship Id="rId14" Type="http://schemas.openxmlformats.org/officeDocument/2006/relationships/image" Target="../media/image439.png"/><Relationship Id="rId22" Type="http://schemas.openxmlformats.org/officeDocument/2006/relationships/image" Target="../media/image447.png"/></Relationships>
</file>

<file path=ppt/slides/_rels/slide34.xml.rels><?xml version="1.0" encoding="UTF-8" standalone="yes"?>
<Relationships xmlns="http://schemas.openxmlformats.org/package/2006/relationships"><Relationship Id="rId3" Type="http://schemas.openxmlformats.org/officeDocument/2006/relationships/image" Target="../media/image452.png"/><Relationship Id="rId2" Type="http://schemas.openxmlformats.org/officeDocument/2006/relationships/image" Target="../media/image451.png"/><Relationship Id="rId1" Type="http://schemas.openxmlformats.org/officeDocument/2006/relationships/slideLayout" Target="../slideLayouts/slideLayout4.xml"/><Relationship Id="rId4" Type="http://schemas.openxmlformats.org/officeDocument/2006/relationships/image" Target="../media/image453.png"/></Relationships>
</file>

<file path=ppt/slides/_rels/slide35.xml.rels><?xml version="1.0" encoding="UTF-8" standalone="yes"?>
<Relationships xmlns="http://schemas.openxmlformats.org/package/2006/relationships"><Relationship Id="rId2" Type="http://schemas.openxmlformats.org/officeDocument/2006/relationships/image" Target="../media/image45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5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57.png"/><Relationship Id="rId2" Type="http://schemas.openxmlformats.org/officeDocument/2006/relationships/image" Target="../media/image456.png"/><Relationship Id="rId1" Type="http://schemas.openxmlformats.org/officeDocument/2006/relationships/slideLayout" Target="../slideLayouts/slideLayout4.xml"/><Relationship Id="rId5" Type="http://schemas.openxmlformats.org/officeDocument/2006/relationships/image" Target="../media/image459.png"/><Relationship Id="rId4" Type="http://schemas.openxmlformats.org/officeDocument/2006/relationships/image" Target="../media/image458.png"/></Relationships>
</file>

<file path=ppt/slides/_rels/slide38.xml.rels><?xml version="1.0" encoding="UTF-8" standalone="yes"?>
<Relationships xmlns="http://schemas.openxmlformats.org/package/2006/relationships"><Relationship Id="rId8" Type="http://schemas.openxmlformats.org/officeDocument/2006/relationships/image" Target="../media/image462.png"/><Relationship Id="rId3" Type="http://schemas.openxmlformats.org/officeDocument/2006/relationships/image" Target="../media/image4570.png"/><Relationship Id="rId7" Type="http://schemas.openxmlformats.org/officeDocument/2006/relationships/image" Target="../media/image461.png"/><Relationship Id="rId2" Type="http://schemas.openxmlformats.org/officeDocument/2006/relationships/image" Target="../media/image4560.png"/><Relationship Id="rId1" Type="http://schemas.openxmlformats.org/officeDocument/2006/relationships/slideLayout" Target="../slideLayouts/slideLayout4.xml"/><Relationship Id="rId6" Type="http://schemas.openxmlformats.org/officeDocument/2006/relationships/image" Target="../media/image460.png"/><Relationship Id="rId11" Type="http://schemas.openxmlformats.org/officeDocument/2006/relationships/image" Target="../media/image465.png"/><Relationship Id="rId5" Type="http://schemas.openxmlformats.org/officeDocument/2006/relationships/image" Target="../media/image4590.png"/><Relationship Id="rId10" Type="http://schemas.openxmlformats.org/officeDocument/2006/relationships/image" Target="../media/image464.png"/><Relationship Id="rId4" Type="http://schemas.openxmlformats.org/officeDocument/2006/relationships/image" Target="../media/image4580.png"/><Relationship Id="rId9" Type="http://schemas.openxmlformats.org/officeDocument/2006/relationships/image" Target="../media/image463.png"/></Relationships>
</file>

<file path=ppt/slides/_rels/slide39.xml.rels><?xml version="1.0" encoding="UTF-8" standalone="yes"?>
<Relationships xmlns="http://schemas.openxmlformats.org/package/2006/relationships"><Relationship Id="rId3" Type="http://schemas.openxmlformats.org/officeDocument/2006/relationships/image" Target="../media/image467.png"/><Relationship Id="rId2" Type="http://schemas.openxmlformats.org/officeDocument/2006/relationships/image" Target="../media/image466.png"/><Relationship Id="rId1" Type="http://schemas.openxmlformats.org/officeDocument/2006/relationships/slideLayout" Target="../slideLayouts/slideLayout4.xml"/><Relationship Id="rId5" Type="http://schemas.openxmlformats.org/officeDocument/2006/relationships/image" Target="../media/image469.png"/><Relationship Id="rId4" Type="http://schemas.openxmlformats.org/officeDocument/2006/relationships/image" Target="../media/image46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image" Target="../media/image47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9" Type="http://schemas.openxmlformats.org/officeDocument/2006/relationships/image" Target="../media/image27.png"/><Relationship Id="rId3" Type="http://schemas.openxmlformats.org/officeDocument/2006/relationships/image" Target="../media/image21.png"/><Relationship Id="rId34" Type="http://schemas.openxmlformats.org/officeDocument/2006/relationships/image" Target="../media/image22.png"/><Relationship Id="rId42" Type="http://schemas.openxmlformats.org/officeDocument/2006/relationships/image" Target="../media/image30.png"/><Relationship Id="rId47" Type="http://schemas.openxmlformats.org/officeDocument/2006/relationships/image" Target="../media/image35.png"/><Relationship Id="rId50" Type="http://schemas.openxmlformats.org/officeDocument/2006/relationships/image" Target="../media/image38.png"/><Relationship Id="rId5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26.png"/><Relationship Id="rId46" Type="http://schemas.openxmlformats.org/officeDocument/2006/relationships/image" Target="../media/image34.png"/><Relationship Id="rId59" Type="http://schemas.openxmlformats.org/officeDocument/2006/relationships/image" Target="../media/image47.png"/><Relationship Id="rId2" Type="http://schemas.openxmlformats.org/officeDocument/2006/relationships/image" Target="../media/image20.png"/><Relationship Id="rId41" Type="http://schemas.openxmlformats.org/officeDocument/2006/relationships/image" Target="../media/image29.png"/><Relationship Id="rId54" Type="http://schemas.openxmlformats.org/officeDocument/2006/relationships/image" Target="../media/image42.png"/><Relationship Id="rId1" Type="http://schemas.openxmlformats.org/officeDocument/2006/relationships/slideLayout" Target="../slideLayouts/slideLayout4.xml"/><Relationship Id="rId32" Type="http://schemas.openxmlformats.org/officeDocument/2006/relationships/image" Target="../media/image50.png"/><Relationship Id="rId37" Type="http://schemas.openxmlformats.org/officeDocument/2006/relationships/image" Target="../media/image25.png"/><Relationship Id="rId40" Type="http://schemas.openxmlformats.org/officeDocument/2006/relationships/image" Target="../media/image28.png"/><Relationship Id="rId45"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image" Target="../media/image46.png"/><Relationship Id="rId36" Type="http://schemas.openxmlformats.org/officeDocument/2006/relationships/image" Target="../media/image24.png"/><Relationship Id="rId49" Type="http://schemas.openxmlformats.org/officeDocument/2006/relationships/image" Target="../media/image37.png"/><Relationship Id="rId57" Type="http://schemas.openxmlformats.org/officeDocument/2006/relationships/image" Target="../media/image45.png"/><Relationship Id="rId61" Type="http://schemas.openxmlformats.org/officeDocument/2006/relationships/image" Target="../media/image49.png"/><Relationship Id="rId44" Type="http://schemas.openxmlformats.org/officeDocument/2006/relationships/image" Target="../media/image32.png"/><Relationship Id="rId52" Type="http://schemas.openxmlformats.org/officeDocument/2006/relationships/image" Target="../media/image40.png"/><Relationship Id="rId60" Type="http://schemas.openxmlformats.org/officeDocument/2006/relationships/image" Target="../media/image48.png"/><Relationship Id="rId35" Type="http://schemas.openxmlformats.org/officeDocument/2006/relationships/image" Target="../media/image23.png"/><Relationship Id="rId43" Type="http://schemas.openxmlformats.org/officeDocument/2006/relationships/image" Target="../media/image31.png"/><Relationship Id="rId48" Type="http://schemas.openxmlformats.org/officeDocument/2006/relationships/image" Target="../media/image36.png"/><Relationship Id="rId56" Type="http://schemas.openxmlformats.org/officeDocument/2006/relationships/image" Target="../media/image44.png"/><Relationship Id="rId51"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E131DE68-1334-4036-B4CB-18589D57A1EC}"/>
              </a:ext>
            </a:extLst>
          </p:cNvPr>
          <p:cNvSpPr txBox="1"/>
          <p:nvPr/>
        </p:nvSpPr>
        <p:spPr>
          <a:xfrm>
            <a:off x="2635924" y="2183398"/>
            <a:ext cx="5602820" cy="2862322"/>
          </a:xfrm>
          <a:prstGeom prst="rect">
            <a:avLst/>
          </a:prstGeom>
          <a:noFill/>
        </p:spPr>
        <p:txBody>
          <a:bodyPr wrap="square" rtlCol="0">
            <a:spAutoFit/>
          </a:bodyPr>
          <a:lstStyle/>
          <a:p>
            <a:r>
              <a:rPr lang="zh-CN" altLang="en-US" sz="6000" dirty="0" smtClean="0">
                <a:solidFill>
                  <a:srgbClr val="0070C0"/>
                </a:solidFill>
                <a:ea typeface="字魂54号-贤黑" panose="00000500000000000000" pitchFamily="2" charset="-122"/>
              </a:rPr>
              <a:t>第</a:t>
            </a:r>
            <a:r>
              <a:rPr lang="en-US" altLang="zh-CN" sz="6000" dirty="0" smtClean="0">
                <a:solidFill>
                  <a:srgbClr val="0070C0"/>
                </a:solidFill>
                <a:latin typeface="Times New Roman" panose="02020603050405020304" pitchFamily="18" charset="0"/>
                <a:ea typeface="字魂54号-贤黑" panose="00000500000000000000" pitchFamily="2" charset="-122"/>
                <a:cs typeface="Times New Roman" panose="02020603050405020304" pitchFamily="18" charset="0"/>
              </a:rPr>
              <a:t>6</a:t>
            </a:r>
            <a:r>
              <a:rPr lang="zh-CN" altLang="en-US" sz="6000" dirty="0" smtClean="0">
                <a:solidFill>
                  <a:srgbClr val="0070C0"/>
                </a:solidFill>
                <a:ea typeface="字魂54号-贤黑" panose="00000500000000000000" pitchFamily="2" charset="-122"/>
              </a:rPr>
              <a:t>章  </a:t>
            </a:r>
            <a:endParaRPr lang="en-US" altLang="zh-CN" sz="6000" dirty="0" smtClean="0">
              <a:solidFill>
                <a:srgbClr val="0070C0"/>
              </a:solidFill>
              <a:ea typeface="字魂54号-贤黑" panose="00000500000000000000" pitchFamily="2" charset="-122"/>
            </a:endParaRPr>
          </a:p>
          <a:p>
            <a:r>
              <a:rPr lang="zh-CN" altLang="en-US" sz="6000" dirty="0" smtClean="0">
                <a:solidFill>
                  <a:srgbClr val="0070C0"/>
                </a:solidFill>
                <a:ea typeface="字魂54号-贤黑" panose="00000500000000000000" pitchFamily="2" charset="-122"/>
              </a:rPr>
              <a:t>解线性方程组的直接法   </a:t>
            </a:r>
            <a:endParaRPr lang="en-US" altLang="zh-CN" sz="6000" dirty="0" smtClean="0">
              <a:solidFill>
                <a:srgbClr val="0070C0"/>
              </a:solidFill>
              <a:ea typeface="字魂54号-贤黑" panose="00000500000000000000" pitchFamily="2" charset="-122"/>
            </a:endParaRPr>
          </a:p>
        </p:txBody>
      </p:sp>
      <p:sp>
        <p:nvSpPr>
          <p:cNvPr id="7" name="矩形: 圆角 6">
            <a:extLst>
              <a:ext uri="{FF2B5EF4-FFF2-40B4-BE49-F238E27FC236}">
                <a16:creationId xmlns:a16="http://schemas.microsoft.com/office/drawing/2014/main" xmlns="" id="{8C1DD9D5-8FDE-43B7-8093-CCB6428EBC3F}"/>
              </a:ext>
            </a:extLst>
          </p:cNvPr>
          <p:cNvSpPr/>
          <p:nvPr/>
        </p:nvSpPr>
        <p:spPr>
          <a:xfrm>
            <a:off x="5292594" y="4299001"/>
            <a:ext cx="1518796" cy="37914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ea typeface="字魂54号-贤黑" panose="00000500000000000000" pitchFamily="2" charset="-122"/>
              </a:rPr>
              <a:t>·</a:t>
            </a:r>
            <a:r>
              <a:rPr lang="zh-CN" altLang="en-US" sz="1600" dirty="0" smtClean="0">
                <a:solidFill>
                  <a:schemeClr val="bg1"/>
                </a:solidFill>
                <a:ea typeface="字魂54号-贤黑" panose="00000500000000000000" pitchFamily="2" charset="-122"/>
              </a:rPr>
              <a:t>数值分析</a:t>
            </a:r>
            <a:r>
              <a:rPr lang="en-US" altLang="zh-CN" sz="1600" dirty="0" smtClean="0">
                <a:solidFill>
                  <a:schemeClr val="bg1"/>
                </a:solidFill>
                <a:ea typeface="字魂54号-贤黑" panose="00000500000000000000" pitchFamily="2" charset="-122"/>
              </a:rPr>
              <a:t>·</a:t>
            </a:r>
            <a:endParaRPr lang="zh-CN" altLang="en-US" sz="1600" dirty="0">
              <a:solidFill>
                <a:schemeClr val="bg1"/>
              </a:solidFill>
              <a:ea typeface="字魂54号-贤黑" panose="00000500000000000000" pitchFamily="2" charset="-122"/>
            </a:endParaRPr>
          </a:p>
        </p:txBody>
      </p:sp>
      <p:sp>
        <p:nvSpPr>
          <p:cNvPr id="12" name="矩形: 圆角 11">
            <a:extLst>
              <a:ext uri="{FF2B5EF4-FFF2-40B4-BE49-F238E27FC236}">
                <a16:creationId xmlns:a16="http://schemas.microsoft.com/office/drawing/2014/main" xmlns="" id="{281A8073-5A9C-4BD5-BFF1-6F4C641BB60D}"/>
              </a:ext>
            </a:extLst>
          </p:cNvPr>
          <p:cNvSpPr/>
          <p:nvPr/>
        </p:nvSpPr>
        <p:spPr>
          <a:xfrm>
            <a:off x="7081695" y="4299001"/>
            <a:ext cx="886744" cy="37914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bg1"/>
                </a:solidFill>
                <a:ea typeface="字魂54号-贤黑" panose="00000500000000000000" pitchFamily="2" charset="-122"/>
              </a:rPr>
              <a:t>·</a:t>
            </a:r>
            <a:r>
              <a:rPr lang="zh-CN" altLang="en-US" sz="1600" dirty="0" smtClean="0">
                <a:solidFill>
                  <a:schemeClr val="bg1"/>
                </a:solidFill>
                <a:ea typeface="字魂54号-贤黑" panose="00000500000000000000" pitchFamily="2" charset="-122"/>
              </a:rPr>
              <a:t>谢纲</a:t>
            </a:r>
            <a:r>
              <a:rPr lang="en-US" altLang="zh-CN" sz="1600" dirty="0" smtClean="0">
                <a:solidFill>
                  <a:schemeClr val="bg1"/>
                </a:solidFill>
                <a:ea typeface="字魂54号-贤黑" panose="00000500000000000000" pitchFamily="2" charset="-122"/>
              </a:rPr>
              <a:t>·</a:t>
            </a:r>
            <a:endParaRPr lang="zh-CN" altLang="en-US" sz="1600" dirty="0">
              <a:solidFill>
                <a:schemeClr val="bg1"/>
              </a:solidFill>
              <a:ea typeface="字魂54号-贤黑" panose="00000500000000000000" pitchFamily="2" charset="-122"/>
            </a:endParaRPr>
          </a:p>
        </p:txBody>
      </p:sp>
    </p:spTree>
    <p:extLst>
      <p:ext uri="{BB962C8B-B14F-4D97-AF65-F5344CB8AC3E}">
        <p14:creationId xmlns:p14="http://schemas.microsoft.com/office/powerpoint/2010/main" val="304402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 name="文本框 37"/>
              <p:cNvSpPr txBox="1"/>
              <p:nvPr/>
            </p:nvSpPr>
            <p:spPr>
              <a:xfrm>
                <a:off x="609600" y="1524000"/>
                <a:ext cx="6037006" cy="541110"/>
              </a:xfrm>
              <a:prstGeom prst="rect">
                <a:avLst/>
              </a:prstGeom>
              <a:noFill/>
            </p:spPr>
            <p:txBody>
              <a:bodyPr wrap="square" rtlCol="0">
                <a:spAutoFit/>
              </a:bodyPr>
              <a:lstStyle/>
              <a:p>
                <a:pPr>
                  <a:spcBef>
                    <a:spcPts val="600"/>
                  </a:spcBef>
                </a:pPr>
                <a14:m>
                  <m:oMath xmlns:m="http://schemas.openxmlformats.org/officeDocument/2006/math">
                    <m:sSup>
                      <m:sSupPr>
                        <m:ctrlPr>
                          <a:rPr lang="en-US" altLang="zh-CN" sz="2800" i="1" smtClean="0">
                            <a:effectLst/>
                            <a:latin typeface="Cambria Math" panose="02040503050406030204" pitchFamily="18" charset="0"/>
                          </a:rPr>
                        </m:ctrlPr>
                      </m:sSupPr>
                      <m:e>
                        <m:r>
                          <a:rPr lang="en-US" altLang="zh-CN" sz="2800" b="1" i="1">
                            <a:effectLst/>
                            <a:latin typeface="Cambria Math" panose="02040503050406030204" pitchFamily="18" charset="0"/>
                          </a:rPr>
                          <m:t>𝑨</m:t>
                        </m:r>
                      </m:e>
                      <m:sup>
                        <m:r>
                          <a:rPr lang="en-US" altLang="zh-CN" sz="2800" i="1">
                            <a:effectLst/>
                            <a:latin typeface="Cambria Math" panose="02040503050406030204" pitchFamily="18" charset="0"/>
                          </a:rPr>
                          <m:t>(2)</m:t>
                        </m:r>
                      </m:sup>
                    </m:sSup>
                    <m:r>
                      <a:rPr lang="en-US" altLang="zh-CN" sz="2800" i="1">
                        <a:effectLst/>
                        <a:latin typeface="Cambria Math" panose="02040503050406030204" pitchFamily="18" charset="0"/>
                      </a:rPr>
                      <m:t>, </m:t>
                    </m:r>
                    <m:sSup>
                      <m:sSupPr>
                        <m:ctrlPr>
                          <a:rPr lang="en-US" altLang="zh-CN" sz="2800" i="1">
                            <a:effectLst/>
                            <a:latin typeface="Cambria Math" panose="02040503050406030204" pitchFamily="18" charset="0"/>
                          </a:rPr>
                        </m:ctrlPr>
                      </m:sSupPr>
                      <m:e>
                        <m:r>
                          <a:rPr lang="en-US" altLang="zh-CN" sz="2800" b="1" i="1">
                            <a:effectLst/>
                            <a:latin typeface="Cambria Math" panose="02040503050406030204" pitchFamily="18" charset="0"/>
                          </a:rPr>
                          <m:t>𝒃</m:t>
                        </m:r>
                      </m:e>
                      <m:sup>
                        <m:r>
                          <a:rPr lang="en-US" altLang="zh-CN" sz="2800" i="1">
                            <a:effectLst/>
                            <a:latin typeface="Cambria Math" panose="02040503050406030204" pitchFamily="18" charset="0"/>
                          </a:rPr>
                          <m:t>(2)</m:t>
                        </m:r>
                      </m:sup>
                    </m:sSup>
                  </m:oMath>
                </a14:m>
                <a:r>
                  <a:rPr lang="zh-CN" altLang="en-US" sz="2800" dirty="0">
                    <a:effectLst/>
                    <a:latin typeface="黑体" panose="02010609060101010101" pitchFamily="49" charset="-122"/>
                    <a:ea typeface="黑体" panose="02010609060101010101" pitchFamily="49" charset="-122"/>
                  </a:rPr>
                  <a:t>的元素计算公式</a:t>
                </a:r>
                <a:r>
                  <a:rPr lang="zh-CN" altLang="en-US" sz="2800" dirty="0" smtClean="0">
                    <a:effectLst/>
                    <a:latin typeface="黑体" panose="02010609060101010101" pitchFamily="49" charset="-122"/>
                    <a:ea typeface="黑体" panose="02010609060101010101" pitchFamily="49" charset="-122"/>
                  </a:rPr>
                  <a:t>为</a:t>
                </a:r>
                <a:endParaRPr lang="zh-CN" altLang="en-US" sz="2800" dirty="0">
                  <a:effectLst/>
                  <a:latin typeface="黑体" panose="02010609060101010101" pitchFamily="49" charset="-122"/>
                  <a:ea typeface="黑体" panose="02010609060101010101" pitchFamily="49"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609600" y="1524000"/>
                <a:ext cx="6037006" cy="541110"/>
              </a:xfrm>
              <a:prstGeom prst="rect">
                <a:avLst/>
              </a:prstGeom>
              <a:blipFill rotWithShape="0">
                <a:blip r:embed="rId2"/>
                <a:stretch>
                  <a:fillRect t="-11236" b="-26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609600" y="2065110"/>
                <a:ext cx="6602128" cy="1375633"/>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rPr>
                          </m:ctrlPr>
                        </m:dPr>
                        <m:e>
                          <m:eqArr>
                            <m:eqArrPr>
                              <m:ctrlPr>
                                <a:rPr lang="en-US" sz="2800" i="1" smtClean="0">
                                  <a:latin typeface="Cambria Math" panose="02040503050406030204" pitchFamily="18" charset="0"/>
                                  <a:ea typeface="黑体" panose="02010609060101010101" pitchFamily="49" charset="-122"/>
                                </a:rPr>
                              </m:ctrlPr>
                            </m:eqArrPr>
                            <m:e>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𝑎</m:t>
                                  </m:r>
                                </m:e>
                                <m:sub>
                                  <m:r>
                                    <a:rPr lang="en-US" sz="2800" b="0" i="1" smtClean="0">
                                      <a:latin typeface="Cambria Math" panose="02040503050406030204" pitchFamily="18" charset="0"/>
                                      <a:ea typeface="黑体" panose="02010609060101010101" pitchFamily="49" charset="-122"/>
                                    </a:rPr>
                                    <m:t>𝑖𝑗</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2</m:t>
                                      </m:r>
                                    </m:e>
                                  </m:d>
                                </m:sup>
                              </m:sSubSup>
                              <m:r>
                                <a:rPr lang="en-US" sz="2800" b="0" i="1" smtClean="0">
                                  <a:latin typeface="Cambria Math" panose="02040503050406030204" pitchFamily="18" charset="0"/>
                                  <a:ea typeface="黑体" panose="02010609060101010101" pitchFamily="49" charset="-122"/>
                                </a:rPr>
                                <m:t>=</m:t>
                              </m:r>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𝑎</m:t>
                                  </m:r>
                                </m:e>
                                <m:sub>
                                  <m:r>
                                    <a:rPr lang="en-US" sz="2800" b="0" i="1" smtClean="0">
                                      <a:latin typeface="Cambria Math" panose="02040503050406030204" pitchFamily="18" charset="0"/>
                                      <a:ea typeface="黑体" panose="02010609060101010101" pitchFamily="49" charset="-122"/>
                                    </a:rPr>
                                    <m:t>𝑖𝑗</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1</m:t>
                                      </m:r>
                                    </m:e>
                                  </m:d>
                                </m:sup>
                              </m:sSubSup>
                              <m:r>
                                <a:rPr lang="en-US" sz="2800" b="0" i="1" smtClean="0">
                                  <a:latin typeface="Cambria Math" panose="02040503050406030204" pitchFamily="18" charset="0"/>
                                  <a:ea typeface="黑体" panose="02010609060101010101" pitchFamily="49" charset="-122"/>
                                </a:rPr>
                                <m:t>−</m:t>
                              </m:r>
                              <m:sSub>
                                <m:sSubPr>
                                  <m:ctrlPr>
                                    <a:rPr lang="en-US" sz="2800" b="0" i="1" smtClean="0">
                                      <a:latin typeface="Cambria Math" panose="02040503050406030204" pitchFamily="18" charset="0"/>
                                      <a:ea typeface="黑体" panose="02010609060101010101" pitchFamily="49" charset="-122"/>
                                    </a:rPr>
                                  </m:ctrlPr>
                                </m:sSubPr>
                                <m:e>
                                  <m:r>
                                    <a:rPr lang="en-US" sz="2800" b="0" i="1" smtClean="0">
                                      <a:latin typeface="Cambria Math" panose="02040503050406030204" pitchFamily="18" charset="0"/>
                                      <a:ea typeface="黑体" panose="02010609060101010101" pitchFamily="49" charset="-122"/>
                                    </a:rPr>
                                    <m:t>𝑚</m:t>
                                  </m:r>
                                </m:e>
                                <m:sub>
                                  <m:r>
                                    <a:rPr lang="en-US" sz="2800" b="0" i="1" smtClean="0">
                                      <a:latin typeface="Cambria Math" panose="02040503050406030204" pitchFamily="18" charset="0"/>
                                      <a:ea typeface="黑体" panose="02010609060101010101" pitchFamily="49" charset="-122"/>
                                    </a:rPr>
                                    <m:t>𝑖</m:t>
                                  </m:r>
                                  <m:r>
                                    <a:rPr lang="en-US" sz="2800" b="0" i="1" smtClean="0">
                                      <a:latin typeface="Cambria Math" panose="02040503050406030204" pitchFamily="18" charset="0"/>
                                      <a:ea typeface="黑体" panose="02010609060101010101" pitchFamily="49" charset="-122"/>
                                    </a:rPr>
                                    <m:t>1</m:t>
                                  </m:r>
                                </m:sub>
                              </m:sSub>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𝑎</m:t>
                                  </m:r>
                                </m:e>
                                <m:sub>
                                  <m:r>
                                    <a:rPr lang="en-US" sz="2800" b="0" i="1" smtClean="0">
                                      <a:latin typeface="Cambria Math" panose="02040503050406030204" pitchFamily="18" charset="0"/>
                                      <a:ea typeface="黑体" panose="02010609060101010101" pitchFamily="49" charset="-122"/>
                                    </a:rPr>
                                    <m:t>1</m:t>
                                  </m:r>
                                  <m:r>
                                    <a:rPr lang="en-US" sz="2800" b="0" i="1" smtClean="0">
                                      <a:latin typeface="Cambria Math" panose="02040503050406030204" pitchFamily="18" charset="0"/>
                                      <a:ea typeface="黑体" panose="02010609060101010101" pitchFamily="49" charset="-122"/>
                                    </a:rPr>
                                    <m:t>𝑗</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1</m:t>
                                      </m:r>
                                    </m:e>
                                  </m:d>
                                </m:sup>
                              </m:sSubSup>
                              <m:r>
                                <a:rPr lang="en-US" sz="2800" b="0" i="1" smtClean="0">
                                  <a:latin typeface="Cambria Math" panose="02040503050406030204" pitchFamily="18" charset="0"/>
                                  <a:ea typeface="黑体" panose="02010609060101010101" pitchFamily="49" charset="-122"/>
                                </a:rPr>
                                <m:t>,  </m:t>
                              </m:r>
                              <m:r>
                                <a:rPr lang="en-US" sz="2800" b="0" i="1" smtClean="0">
                                  <a:latin typeface="Cambria Math" panose="02040503050406030204" pitchFamily="18" charset="0"/>
                                  <a:ea typeface="黑体" panose="02010609060101010101" pitchFamily="49" charset="-122"/>
                                </a:rPr>
                                <m:t>𝑖</m:t>
                              </m:r>
                              <m:r>
                                <a:rPr lang="en-US" sz="2800" b="0" i="1" smtClean="0">
                                  <a:latin typeface="Cambria Math" panose="02040503050406030204" pitchFamily="18" charset="0"/>
                                  <a:ea typeface="黑体" panose="02010609060101010101" pitchFamily="49" charset="-122"/>
                                </a:rPr>
                                <m:t>,</m:t>
                              </m:r>
                              <m:r>
                                <a:rPr lang="en-US" sz="2800" b="0" i="1" smtClean="0">
                                  <a:latin typeface="Cambria Math" panose="02040503050406030204" pitchFamily="18" charset="0"/>
                                  <a:ea typeface="黑体" panose="02010609060101010101" pitchFamily="49" charset="-122"/>
                                </a:rPr>
                                <m:t>𝑗</m:t>
                              </m:r>
                              <m:r>
                                <a:rPr lang="en-US" sz="2800" b="0" i="1" smtClean="0">
                                  <a:latin typeface="Cambria Math" panose="02040503050406030204" pitchFamily="18" charset="0"/>
                                  <a:ea typeface="黑体" panose="02010609060101010101" pitchFamily="49" charset="-122"/>
                                </a:rPr>
                                <m:t>=2,3,⋯,</m:t>
                              </m:r>
                              <m:r>
                                <a:rPr lang="en-US" sz="2800" b="0" i="1" smtClean="0">
                                  <a:latin typeface="Cambria Math" panose="02040503050406030204" pitchFamily="18" charset="0"/>
                                  <a:ea typeface="黑体" panose="02010609060101010101" pitchFamily="49" charset="-122"/>
                                </a:rPr>
                                <m:t>𝑛</m:t>
                              </m:r>
                            </m:e>
                            <m:e>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𝑏</m:t>
                                  </m:r>
                                </m:e>
                                <m:sub>
                                  <m:r>
                                    <a:rPr lang="en-US" sz="2800" b="0" i="1" smtClean="0">
                                      <a:latin typeface="Cambria Math" panose="02040503050406030204" pitchFamily="18" charset="0"/>
                                      <a:ea typeface="黑体" panose="02010609060101010101" pitchFamily="49" charset="-122"/>
                                    </a:rPr>
                                    <m:t>𝑖</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2</m:t>
                                      </m:r>
                                    </m:e>
                                  </m:d>
                                </m:sup>
                              </m:sSubSup>
                              <m:r>
                                <a:rPr lang="en-US" sz="2800" b="0" i="1" smtClean="0">
                                  <a:latin typeface="Cambria Math" panose="02040503050406030204" pitchFamily="18" charset="0"/>
                                  <a:ea typeface="黑体" panose="02010609060101010101" pitchFamily="49" charset="-122"/>
                                </a:rPr>
                                <m:t>=</m:t>
                              </m:r>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𝑏</m:t>
                                  </m:r>
                                </m:e>
                                <m:sub>
                                  <m:r>
                                    <a:rPr lang="en-US" sz="2800" b="0" i="1" smtClean="0">
                                      <a:latin typeface="Cambria Math" panose="02040503050406030204" pitchFamily="18" charset="0"/>
                                      <a:ea typeface="黑体" panose="02010609060101010101" pitchFamily="49" charset="-122"/>
                                    </a:rPr>
                                    <m:t>𝑖</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1</m:t>
                                      </m:r>
                                    </m:e>
                                  </m:d>
                                </m:sup>
                              </m:sSubSup>
                              <m:r>
                                <a:rPr lang="en-US" sz="2800" b="0" i="1" smtClean="0">
                                  <a:latin typeface="Cambria Math" panose="02040503050406030204" pitchFamily="18" charset="0"/>
                                  <a:ea typeface="黑体" panose="02010609060101010101" pitchFamily="49" charset="-122"/>
                                </a:rPr>
                                <m:t>−</m:t>
                              </m:r>
                              <m:sSub>
                                <m:sSubPr>
                                  <m:ctrlPr>
                                    <a:rPr lang="en-US" sz="2800" b="0" i="1" smtClean="0">
                                      <a:latin typeface="Cambria Math" panose="02040503050406030204" pitchFamily="18" charset="0"/>
                                      <a:ea typeface="黑体" panose="02010609060101010101" pitchFamily="49" charset="-122"/>
                                    </a:rPr>
                                  </m:ctrlPr>
                                </m:sSubPr>
                                <m:e>
                                  <m:r>
                                    <a:rPr lang="en-US" sz="2800" b="0" i="1" smtClean="0">
                                      <a:latin typeface="Cambria Math" panose="02040503050406030204" pitchFamily="18" charset="0"/>
                                      <a:ea typeface="黑体" panose="02010609060101010101" pitchFamily="49" charset="-122"/>
                                    </a:rPr>
                                    <m:t>𝑚</m:t>
                                  </m:r>
                                </m:e>
                                <m:sub>
                                  <m:r>
                                    <a:rPr lang="en-US" sz="2800" b="0" i="1" smtClean="0">
                                      <a:latin typeface="Cambria Math" panose="02040503050406030204" pitchFamily="18" charset="0"/>
                                      <a:ea typeface="黑体" panose="02010609060101010101" pitchFamily="49" charset="-122"/>
                                    </a:rPr>
                                    <m:t>𝑖</m:t>
                                  </m:r>
                                  <m:r>
                                    <a:rPr lang="en-US" sz="2800" b="0" i="1" smtClean="0">
                                      <a:latin typeface="Cambria Math" panose="02040503050406030204" pitchFamily="18" charset="0"/>
                                      <a:ea typeface="黑体" panose="02010609060101010101" pitchFamily="49" charset="-122"/>
                                    </a:rPr>
                                    <m:t>1</m:t>
                                  </m:r>
                                </m:sub>
                              </m:sSub>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𝑏</m:t>
                                  </m:r>
                                </m:e>
                                <m:sub>
                                  <m:r>
                                    <a:rPr lang="en-US" sz="2800" b="0" i="1" smtClean="0">
                                      <a:latin typeface="Cambria Math" panose="02040503050406030204" pitchFamily="18" charset="0"/>
                                      <a:ea typeface="黑体" panose="02010609060101010101" pitchFamily="49" charset="-122"/>
                                    </a:rPr>
                                    <m:t>1</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1</m:t>
                                      </m:r>
                                    </m:e>
                                  </m:d>
                                </m:sup>
                              </m:sSubSup>
                              <m:r>
                                <a:rPr lang="en-US" sz="2800" b="0" i="1" smtClean="0">
                                  <a:latin typeface="Cambria Math" panose="02040503050406030204" pitchFamily="18" charset="0"/>
                                  <a:ea typeface="黑体" panose="02010609060101010101" pitchFamily="49" charset="-122"/>
                                </a:rPr>
                                <m:t>,  </m:t>
                              </m:r>
                              <m:r>
                                <a:rPr lang="en-US" sz="2800" b="0" i="1" smtClean="0">
                                  <a:latin typeface="Cambria Math" panose="02040503050406030204" pitchFamily="18" charset="0"/>
                                  <a:ea typeface="黑体" panose="02010609060101010101" pitchFamily="49" charset="-122"/>
                                </a:rPr>
                                <m:t>𝑖</m:t>
                              </m:r>
                              <m:r>
                                <a:rPr lang="en-US" sz="2800" b="0" i="1" smtClean="0">
                                  <a:latin typeface="Cambria Math" panose="02040503050406030204" pitchFamily="18" charset="0"/>
                                  <a:ea typeface="黑体" panose="02010609060101010101" pitchFamily="49" charset="-122"/>
                                </a:rPr>
                                <m:t>=2,3,⋯,</m:t>
                              </m:r>
                              <m:r>
                                <a:rPr lang="en-US" sz="2800" b="0" i="1" smtClean="0">
                                  <a:latin typeface="Cambria Math" panose="02040503050406030204" pitchFamily="18" charset="0"/>
                                  <a:ea typeface="黑体" panose="02010609060101010101" pitchFamily="49" charset="-122"/>
                                </a:rPr>
                                <m:t>𝑛</m:t>
                              </m:r>
                              <m:r>
                                <a:rPr lang="en-US" sz="2800" b="0" i="1" smtClean="0">
                                  <a:latin typeface="Cambria Math" panose="02040503050406030204" pitchFamily="18" charset="0"/>
                                  <a:ea typeface="黑体" panose="02010609060101010101" pitchFamily="49" charset="-122"/>
                                </a:rPr>
                                <m:t>   </m:t>
                              </m:r>
                            </m:e>
                          </m:eqArr>
                        </m:e>
                      </m:d>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609600" y="2065110"/>
                <a:ext cx="6602128" cy="137563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609600" y="3450541"/>
                <a:ext cx="5437853" cy="566309"/>
              </a:xfrm>
              <a:prstGeom prst="rect">
                <a:avLst/>
              </a:prstGeom>
              <a:noFill/>
            </p:spPr>
            <p:txBody>
              <a:bodyPr wrap="square" rtlCol="0">
                <a:spAutoFit/>
              </a:bodyPr>
              <a:lstStyle/>
              <a:p>
                <a:pPr>
                  <a:lnSpc>
                    <a:spcPct val="110000"/>
                  </a:lnSpc>
                </a:pPr>
                <a14:m>
                  <m:oMath xmlns:m="http://schemas.openxmlformats.org/officeDocument/2006/math">
                    <m:d>
                      <m:dPr>
                        <m:ctrlPr>
                          <a:rPr lang="en-US" altLang="zh-CN" sz="2800" i="1" dirty="0" smtClean="0">
                            <a:effectLst/>
                            <a:latin typeface="Cambria Math" panose="02040503050406030204" pitchFamily="18" charset="0"/>
                          </a:rPr>
                        </m:ctrlPr>
                      </m:dPr>
                      <m:e>
                        <m:r>
                          <a:rPr lang="en-US" altLang="zh-CN" sz="2800" i="1" dirty="0" smtClean="0">
                            <a:effectLst/>
                            <a:latin typeface="Cambria Math" panose="02040503050406030204" pitchFamily="18" charset="0"/>
                          </a:rPr>
                          <m:t>2</m:t>
                        </m:r>
                      </m:e>
                    </m:d>
                  </m:oMath>
                </a14:m>
                <a:r>
                  <a:rPr lang="zh-CN" altLang="en-US" sz="2800" dirty="0" smtClean="0">
                    <a:effectLst/>
                    <a:latin typeface="黑体" panose="02010609060101010101" pitchFamily="49" charset="-122"/>
                    <a:ea typeface="黑体" panose="02010609060101010101" pitchFamily="49" charset="-122"/>
                  </a:rPr>
                  <a:t>第</a:t>
                </a:r>
                <a14:m>
                  <m:oMath xmlns:m="http://schemas.openxmlformats.org/officeDocument/2006/math">
                    <m:r>
                      <a:rPr lang="en-US" altLang="zh-CN" sz="2800" b="0" i="1" smtClean="0">
                        <a:effectLst/>
                        <a:latin typeface="Cambria Math" panose="02040503050406030204" pitchFamily="18" charset="0"/>
                        <a:ea typeface="+mn-ea"/>
                      </a:rPr>
                      <m:t>𝑘</m:t>
                    </m:r>
                  </m:oMath>
                </a14:m>
                <a:r>
                  <a:rPr lang="zh-CN" altLang="en-US" sz="2800" dirty="0" smtClean="0">
                    <a:effectLst/>
                    <a:latin typeface="黑体" panose="02010609060101010101" pitchFamily="49" charset="-122"/>
                    <a:ea typeface="黑体" panose="02010609060101010101" pitchFamily="49" charset="-122"/>
                  </a:rPr>
                  <a:t>次消元</a:t>
                </a:r>
                <a14:m>
                  <m:oMath xmlns:m="http://schemas.openxmlformats.org/officeDocument/2006/math">
                    <m:d>
                      <m:dPr>
                        <m:ctrlPr>
                          <a:rPr lang="en-US" altLang="zh-CN" sz="2800" b="0" i="1" smtClean="0">
                            <a:effectLst/>
                            <a:latin typeface="Cambria Math" panose="02040503050406030204" pitchFamily="18" charset="0"/>
                          </a:rPr>
                        </m:ctrlPr>
                      </m:dPr>
                      <m:e>
                        <m:r>
                          <a:rPr lang="en-US" altLang="zh-CN" sz="2800" i="1">
                            <a:effectLst/>
                            <a:latin typeface="Cambria Math" panose="02040503050406030204" pitchFamily="18" charset="0"/>
                          </a:rPr>
                          <m:t>𝑘</m:t>
                        </m:r>
                        <m:r>
                          <a:rPr lang="en-US" altLang="zh-CN" sz="2800" i="1">
                            <a:effectLst/>
                            <a:latin typeface="Cambria Math" panose="02040503050406030204" pitchFamily="18" charset="0"/>
                          </a:rPr>
                          <m:t>=2,3,⋯,</m:t>
                        </m:r>
                        <m:r>
                          <a:rPr lang="en-US" altLang="zh-CN" sz="2800" i="1">
                            <a:effectLst/>
                            <a:latin typeface="Cambria Math" panose="02040503050406030204" pitchFamily="18" charset="0"/>
                          </a:rPr>
                          <m:t>𝑛</m:t>
                        </m:r>
                        <m:r>
                          <a:rPr lang="en-US" altLang="zh-CN" sz="2800" i="1">
                            <a:effectLst/>
                            <a:latin typeface="Cambria Math" panose="02040503050406030204" pitchFamily="18" charset="0"/>
                          </a:rPr>
                          <m:t>−1</m:t>
                        </m:r>
                      </m:e>
                    </m:d>
                  </m:oMath>
                </a14:m>
                <a:endParaRPr lang="zh-CN" altLang="en-US" sz="2800" dirty="0" smtClean="0">
                  <a:effectLst/>
                  <a:latin typeface="+mn-lt"/>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609600" y="3450541"/>
                <a:ext cx="5437853" cy="566309"/>
              </a:xfrm>
              <a:prstGeom prst="rect">
                <a:avLst/>
              </a:prstGeom>
              <a:blipFill rotWithShape="0">
                <a:blip r:embed="rId4"/>
                <a:stretch>
                  <a:fillRect t="-12903" b="-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639096" y="4007022"/>
                <a:ext cx="7403691" cy="1384995"/>
              </a:xfrm>
              <a:prstGeom prst="rect">
                <a:avLst/>
              </a:prstGeom>
              <a:noFill/>
            </p:spPr>
            <p:txBody>
              <a:bodyPr wrap="square" rtlCol="0">
                <a:spAutoFit/>
              </a:bodyPr>
              <a:lstStyle/>
              <a:p>
                <a:r>
                  <a:rPr lang="zh-CN" altLang="en-US" sz="2800" dirty="0" smtClean="0">
                    <a:effectLst/>
                    <a:latin typeface="黑体" panose="02010609060101010101" pitchFamily="49" charset="-122"/>
                    <a:ea typeface="黑体" panose="02010609060101010101" pitchFamily="49" charset="-122"/>
                  </a:rPr>
                  <a:t>设上述第</a:t>
                </a:r>
                <a14:m>
                  <m:oMath xmlns:m="http://schemas.openxmlformats.org/officeDocument/2006/math">
                    <m:r>
                      <a:rPr lang="en-US" altLang="zh-CN" sz="2800" i="1" dirty="0" smtClean="0">
                        <a:effectLst/>
                        <a:latin typeface="Cambria Math" panose="02040503050406030204" pitchFamily="18" charset="0"/>
                      </a:rPr>
                      <m:t>1</m:t>
                    </m:r>
                  </m:oMath>
                </a14:m>
                <a:r>
                  <a:rPr lang="zh-CN" altLang="en-US" sz="2800" dirty="0" smtClean="0">
                    <a:effectLst/>
                    <a:latin typeface="黑体" panose="02010609060101010101" pitchFamily="49" charset="-122"/>
                    <a:ea typeface="黑体" panose="02010609060101010101" pitchFamily="49" charset="-122"/>
                  </a:rPr>
                  <a:t>步，</a:t>
                </a:r>
                <a14:m>
                  <m:oMath xmlns:m="http://schemas.openxmlformats.org/officeDocument/2006/math">
                    <m:r>
                      <a:rPr lang="en-US" altLang="zh-CN" sz="2800" b="0" i="1" smtClean="0">
                        <a:effectLst/>
                        <a:latin typeface="Cambria Math" panose="02040503050406030204" pitchFamily="18" charset="0"/>
                        <a:ea typeface="+mn-ea"/>
                      </a:rPr>
                      <m:t>⋯</m:t>
                    </m:r>
                  </m:oMath>
                </a14:m>
                <a:r>
                  <a:rPr lang="zh-CN" altLang="en-US" sz="2800" dirty="0" smtClean="0">
                    <a:effectLst/>
                    <a:latin typeface="黑体" panose="02010609060101010101" pitchFamily="49" charset="-122"/>
                    <a:ea typeface="黑体" panose="02010609060101010101" pitchFamily="49" charset="-122"/>
                  </a:rPr>
                  <a:t>，第</a:t>
                </a:r>
                <a14:m>
                  <m:oMath xmlns:m="http://schemas.openxmlformats.org/officeDocument/2006/math">
                    <m:r>
                      <a:rPr lang="en-US" altLang="zh-CN" sz="2800" b="0" i="1" smtClean="0">
                        <a:effectLst/>
                        <a:latin typeface="Cambria Math" panose="02040503050406030204" pitchFamily="18" charset="0"/>
                        <a:ea typeface="+mn-ea"/>
                      </a:rPr>
                      <m:t>𝑘</m:t>
                    </m:r>
                    <m:r>
                      <a:rPr lang="en-US" altLang="zh-CN" sz="2800" b="0" i="1" smtClean="0">
                        <a:effectLst/>
                        <a:latin typeface="Cambria Math" panose="02040503050406030204" pitchFamily="18" charset="0"/>
                        <a:ea typeface="+mn-ea"/>
                      </a:rPr>
                      <m:t>−1</m:t>
                    </m:r>
                  </m:oMath>
                </a14:m>
                <a:r>
                  <a:rPr lang="zh-CN" altLang="en-US" sz="2800" dirty="0" smtClean="0">
                    <a:effectLst/>
                    <a:latin typeface="黑体" panose="02010609060101010101" pitchFamily="49" charset="-122"/>
                    <a:ea typeface="黑体" panose="02010609060101010101" pitchFamily="49" charset="-122"/>
                  </a:rPr>
                  <a:t>步消元过程计算已经完成，即已计算好与方程组</a:t>
                </a:r>
                <a14:m>
                  <m:oMath xmlns:m="http://schemas.openxmlformats.org/officeDocument/2006/math">
                    <m:d>
                      <m:dPr>
                        <m:ctrlPr>
                          <a:rPr lang="en-US" altLang="zh-CN" sz="2800" b="0" i="1" smtClean="0">
                            <a:effectLst/>
                            <a:latin typeface="Cambria Math" panose="02040503050406030204" pitchFamily="18" charset="0"/>
                            <a:ea typeface="黑体" panose="02010609060101010101" pitchFamily="49" charset="-122"/>
                          </a:rPr>
                        </m:ctrlPr>
                      </m:dPr>
                      <m:e>
                        <m:r>
                          <a:rPr lang="en-US" altLang="zh-CN" sz="2800" b="0" i="1" smtClean="0">
                            <a:effectLst/>
                            <a:latin typeface="Cambria Math" panose="02040503050406030204" pitchFamily="18" charset="0"/>
                            <a:ea typeface="黑体" panose="02010609060101010101" pitchFamily="49" charset="-122"/>
                          </a:rPr>
                          <m:t>2.1</m:t>
                        </m:r>
                      </m:e>
                    </m:d>
                  </m:oMath>
                </a14:m>
                <a:r>
                  <a:rPr lang="zh-CN" altLang="en-US" sz="2800" dirty="0" smtClean="0">
                    <a:effectLst/>
                    <a:latin typeface="黑体" panose="02010609060101010101" pitchFamily="49" charset="-122"/>
                    <a:ea typeface="黑体" panose="02010609060101010101" pitchFamily="49" charset="-122"/>
                  </a:rPr>
                  <a:t>等价的线性方程组</a:t>
                </a:r>
              </a:p>
            </p:txBody>
          </p:sp>
        </mc:Choice>
        <mc:Fallback xmlns="">
          <p:sp>
            <p:nvSpPr>
              <p:cNvPr id="41" name="文本框 40"/>
              <p:cNvSpPr txBox="1">
                <a:spLocks noRot="1" noChangeAspect="1" noMove="1" noResize="1" noEditPoints="1" noAdjustHandles="1" noChangeArrowheads="1" noChangeShapeType="1" noTextEdit="1"/>
              </p:cNvSpPr>
              <p:nvPr/>
            </p:nvSpPr>
            <p:spPr>
              <a:xfrm>
                <a:off x="639096" y="4007022"/>
                <a:ext cx="7403691" cy="1384995"/>
              </a:xfrm>
              <a:prstGeom prst="rect">
                <a:avLst/>
              </a:prstGeom>
              <a:blipFill rotWithShape="0">
                <a:blip r:embed="rId5"/>
                <a:stretch>
                  <a:fillRect l="-1730" t="-5263" r="-906" b="-10965"/>
                </a:stretch>
              </a:blipFill>
            </p:spPr>
            <p:txBody>
              <a:bodyPr/>
              <a:lstStyle/>
              <a:p>
                <a:r>
                  <a:rPr lang="en-US">
                    <a:noFill/>
                  </a:rPr>
                  <a:t> </a:t>
                </a:r>
              </a:p>
            </p:txBody>
          </p:sp>
        </mc:Fallback>
      </mc:AlternateContent>
      <p:sp>
        <p:nvSpPr>
          <p:cNvPr id="42" name="文本框 41">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43" name="椭圆 42">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109355429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7661414" y="2835596"/>
                <a:ext cx="1008112" cy="566309"/>
              </a:xfrm>
              <a:prstGeom prst="rect">
                <a:avLst/>
              </a:prstGeom>
              <a:noFill/>
            </p:spPr>
            <p:txBody>
              <a:bodyPr wrap="square" rtlCol="0">
                <a:spAutoFit/>
              </a:bodyPr>
              <a:lstStyle/>
              <a:p>
                <a:pPr>
                  <a:lnSpc>
                    <a:spcPct val="110000"/>
                  </a:lnSpc>
                </a:pPr>
                <a14:m>
                  <m:oMathPara xmlns:m="http://schemas.openxmlformats.org/officeDocument/2006/math">
                    <m:oMathParaPr>
                      <m:jc m:val="centerGroup"/>
                    </m:oMathParaPr>
                    <m:oMath xmlns:m="http://schemas.openxmlformats.org/officeDocument/2006/math">
                      <m:d>
                        <m:dPr>
                          <m:ctrlPr>
                            <a:rPr lang="en-US" altLang="zh-CN" sz="2800" i="1" dirty="0" smtClean="0">
                              <a:latin typeface="Cambria Math" panose="02040503050406030204" pitchFamily="18" charset="0"/>
                            </a:rPr>
                          </m:ctrlPr>
                        </m:dPr>
                        <m:e>
                          <m:r>
                            <a:rPr lang="en-US" altLang="zh-CN" sz="2800" i="1" dirty="0" smtClean="0">
                              <a:latin typeface="Cambria Math" panose="02040503050406030204" pitchFamily="18" charset="0"/>
                            </a:rPr>
                            <m:t>2.8</m:t>
                          </m:r>
                        </m:e>
                      </m:d>
                    </m:oMath>
                  </m:oMathPara>
                </a14:m>
                <a:endParaRPr lang="zh-CN" altLang="en-US" sz="2800" dirty="0" smtClean="0">
                  <a:latin typeface="+mn-lt"/>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7661414" y="2835596"/>
                <a:ext cx="1008112" cy="566309"/>
              </a:xfrm>
              <a:prstGeom prst="rect">
                <a:avLst/>
              </a:prstGeom>
              <a:blipFill rotWithShape="0">
                <a:blip r:embed="rId2"/>
                <a:stretch>
                  <a:fillRect/>
                </a:stretch>
              </a:blipFill>
            </p:spPr>
            <p:txBody>
              <a:bodyPr/>
              <a:lstStyle/>
              <a:p>
                <a:r>
                  <a:rPr lang="en-US">
                    <a:noFill/>
                  </a:rPr>
                  <a:t> </a:t>
                </a:r>
              </a:p>
            </p:txBody>
          </p:sp>
        </mc:Fallback>
      </mc:AlternateContent>
      <p:grpSp>
        <p:nvGrpSpPr>
          <p:cNvPr id="22" name="组合 21"/>
          <p:cNvGrpSpPr/>
          <p:nvPr/>
        </p:nvGrpSpPr>
        <p:grpSpPr>
          <a:xfrm>
            <a:off x="619026" y="1172667"/>
            <a:ext cx="6989867" cy="3476208"/>
            <a:chOff x="619026" y="1231659"/>
            <a:chExt cx="6989867" cy="3476208"/>
          </a:xfrm>
        </p:grpSpPr>
        <mc:AlternateContent xmlns:mc="http://schemas.openxmlformats.org/markup-compatibility/2006" xmlns:a14="http://schemas.microsoft.com/office/drawing/2010/main">
          <mc:Choice Requires="a14">
            <p:sp>
              <p:nvSpPr>
                <p:cNvPr id="4" name="文本框 3"/>
                <p:cNvSpPr txBox="1"/>
                <p:nvPr/>
              </p:nvSpPr>
              <p:spPr>
                <a:xfrm>
                  <a:off x="619026" y="1231659"/>
                  <a:ext cx="5172122" cy="3476208"/>
                </a:xfrm>
                <a:prstGeom prst="rect">
                  <a:avLst/>
                </a:prstGeom>
                <a:noFill/>
              </p:spPr>
              <p:txBody>
                <a:bodyPr wrap="none" lIns="0" tIns="0" rIns="0" bIns="0" rtlCol="0">
                  <a:spAutoFit/>
                </a:bodyPr>
                <a:lstStyle/>
                <a:p>
                  <a:pPr>
                    <a:lnSpc>
                      <a:spcPct val="110000"/>
                    </a:lnSpc>
                  </a:pPr>
                  <a14:m>
                    <m:oMathPara xmlns:m="http://schemas.openxmlformats.org/officeDocument/2006/math">
                      <m:oMathParaPr>
                        <m:jc m:val="centerGroup"/>
                      </m:oMathParaPr>
                      <m:oMath xmlns:m="http://schemas.openxmlformats.org/officeDocument/2006/math">
                        <m:d>
                          <m:dPr>
                            <m:begChr m:val="["/>
                            <m:endChr m:val="]"/>
                            <m:ctrlPr>
                              <a:rPr lang="en-US" altLang="zh-CN" sz="2800" i="1" smtClean="0">
                                <a:effectLst/>
                                <a:latin typeface="Cambria Math" panose="02040503050406030204" pitchFamily="18" charset="0"/>
                                <a:ea typeface="+mn-ea"/>
                              </a:rPr>
                            </m:ctrlPr>
                          </m:dPr>
                          <m:e>
                            <m:m>
                              <m:mPr>
                                <m:mcs>
                                  <m:mc>
                                    <m:mcPr>
                                      <m:count m:val="2"/>
                                      <m:mcJc m:val="center"/>
                                    </m:mcPr>
                                  </m:mc>
                                </m:mcs>
                                <m:ctrlPr>
                                  <a:rPr lang="en-US" altLang="zh-CN" sz="2800" i="1" smtClean="0">
                                    <a:effectLst/>
                                    <a:latin typeface="Cambria Math" panose="02040503050406030204" pitchFamily="18" charset="0"/>
                                    <a:ea typeface="+mn-ea"/>
                                  </a:rPr>
                                </m:ctrlPr>
                              </m:mPr>
                              <m:mr>
                                <m:e>
                                  <m:m>
                                    <m:mPr>
                                      <m:mcs>
                                        <m:mc>
                                          <m:mcPr>
                                            <m:count m:val="3"/>
                                            <m:mcJc m:val="center"/>
                                          </m:mcPr>
                                        </m:mc>
                                      </m:mcs>
                                      <m:ctrlPr>
                                        <a:rPr lang="en-US" altLang="zh-CN" sz="2800" i="1" smtClean="0">
                                          <a:effectLst/>
                                          <a:latin typeface="Cambria Math" panose="02040503050406030204" pitchFamily="18" charset="0"/>
                                          <a:ea typeface="+mn-ea"/>
                                        </a:rPr>
                                      </m:ctrlPr>
                                    </m:mPr>
                                    <m:mr>
                                      <m:e>
                                        <m:sSubSup>
                                          <m:sSubSupPr>
                                            <m:ctrlPr>
                                              <a:rPr lang="en-US" altLang="zh-CN" sz="2800" b="0" i="1" smtClean="0">
                                                <a:effectLst/>
                                                <a:latin typeface="Cambria Math" panose="02040503050406030204" pitchFamily="18" charset="0"/>
                                                <a:ea typeface="+mn-ea"/>
                                              </a:rPr>
                                            </m:ctrlPr>
                                          </m:sSubSupPr>
                                          <m:e>
                                            <m:r>
                                              <m:rPr>
                                                <m:brk m:alnAt="7"/>
                                              </m:rPr>
                                              <a:rPr lang="en-US" altLang="zh-CN" sz="2800" b="0" i="1" smtClean="0">
                                                <a:effectLst/>
                                                <a:latin typeface="Cambria Math" panose="02040503050406030204" pitchFamily="18" charset="0"/>
                                                <a:ea typeface="+mn-ea"/>
                                              </a:rPr>
                                              <m:t>𝑎</m:t>
                                            </m:r>
                                          </m:e>
                                          <m:sub>
                                            <m:r>
                                              <m:rPr>
                                                <m:brk m:alnAt="7"/>
                                              </m:rPr>
                                              <a:rPr lang="en-US" altLang="zh-CN" sz="2800" b="0" i="1" smtClean="0">
                                                <a:effectLst/>
                                                <a:latin typeface="Cambria Math" panose="02040503050406030204" pitchFamily="18" charset="0"/>
                                                <a:ea typeface="+mn-ea"/>
                                              </a:rPr>
                                              <m:t>1</m:t>
                                            </m:r>
                                            <m:r>
                                              <a:rPr lang="en-US" altLang="zh-CN" sz="2800" b="0" i="1" smtClean="0">
                                                <a:effectLst/>
                                                <a:latin typeface="Cambria Math" panose="02040503050406030204" pitchFamily="18" charset="0"/>
                                                <a:ea typeface="+mn-ea"/>
                                              </a:rPr>
                                              <m:t>1</m:t>
                                            </m:r>
                                          </m:sub>
                                          <m:sup>
                                            <m:r>
                                              <a:rPr lang="en-US" altLang="zh-CN" sz="2800" b="0" i="1" smtClean="0">
                                                <a:effectLst/>
                                                <a:latin typeface="Cambria Math" panose="02040503050406030204" pitchFamily="18" charset="0"/>
                                                <a:ea typeface="+mn-ea"/>
                                              </a:rPr>
                                              <m:t>(</m:t>
                                            </m:r>
                                            <m:r>
                                              <m:rPr>
                                                <m:brk m:alnAt="7"/>
                                              </m:rPr>
                                              <a:rPr lang="en-US" altLang="zh-CN" sz="2800" b="0" i="1" smtClean="0">
                                                <a:effectLst/>
                                                <a:latin typeface="Cambria Math" panose="02040503050406030204" pitchFamily="18" charset="0"/>
                                                <a:ea typeface="+mn-ea"/>
                                              </a:rPr>
                                              <m:t>1</m:t>
                                            </m:r>
                                            <m:r>
                                              <a:rPr lang="en-US" altLang="zh-CN" sz="2800" b="0" i="1" smtClean="0">
                                                <a:effectLst/>
                                                <a:latin typeface="Cambria Math" panose="02040503050406030204" pitchFamily="18" charset="0"/>
                                                <a:ea typeface="+mn-ea"/>
                                              </a:rPr>
                                              <m:t>)</m:t>
                                            </m:r>
                                          </m:sup>
                                        </m:sSubSup>
                                      </m:e>
                                      <m:e>
                                        <m:sSubSup>
                                          <m:sSubSupPr>
                                            <m:ctrlPr>
                                              <a:rPr lang="en-US" altLang="zh-CN" sz="2800" i="1">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m:rPr>
                                                <m:brk m:alnAt="7"/>
                                              </m:rPr>
                                              <a:rPr lang="en-US" altLang="zh-CN" sz="2800" i="1">
                                                <a:effectLst/>
                                                <a:latin typeface="Cambria Math" panose="02040503050406030204" pitchFamily="18" charset="0"/>
                                              </a:rPr>
                                              <m:t>1</m:t>
                                            </m:r>
                                            <m:r>
                                              <a:rPr lang="en-US" altLang="zh-CN" sz="2800" b="0" i="1" smtClean="0">
                                                <a:effectLst/>
                                                <a:latin typeface="Cambria Math" panose="02040503050406030204" pitchFamily="18" charset="0"/>
                                              </a:rPr>
                                              <m:t>2</m:t>
                                            </m:r>
                                          </m:sub>
                                          <m:sup>
                                            <m:r>
                                              <a:rPr lang="en-US" altLang="zh-CN" sz="2800" i="1">
                                                <a:effectLst/>
                                                <a:latin typeface="Cambria Math" panose="02040503050406030204" pitchFamily="18" charset="0"/>
                                              </a:rPr>
                                              <m:t>(</m:t>
                                            </m:r>
                                            <m:r>
                                              <m:rPr>
                                                <m:brk m:alnAt="7"/>
                                              </m:rPr>
                                              <a:rPr lang="en-US" altLang="zh-CN" sz="2800" i="1">
                                                <a:effectLst/>
                                                <a:latin typeface="Cambria Math" panose="02040503050406030204" pitchFamily="18" charset="0"/>
                                              </a:rPr>
                                              <m:t>1</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mr>
                                    <m:mr>
                                      <m:e/>
                                      <m:e>
                                        <m:sSubSup>
                                          <m:sSubSupPr>
                                            <m:ctrlPr>
                                              <a:rPr lang="en-US" altLang="zh-CN" sz="2800" i="1">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22</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2</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mr>
                                    <m:mr>
                                      <m:e/>
                                      <m:e/>
                                      <m:e>
                                        <m:r>
                                          <a:rPr lang="en-US" altLang="zh-CN" sz="2800" i="1" smtClean="0">
                                            <a:effectLst/>
                                            <a:latin typeface="Cambria Math" panose="02040503050406030204" pitchFamily="18" charset="0"/>
                                            <a:ea typeface="Cambria Math" panose="02040503050406030204" pitchFamily="18" charset="0"/>
                                          </a:rPr>
                                          <m:t>⋱</m:t>
                                        </m:r>
                                      </m:e>
                                    </m:mr>
                                  </m:m>
                                </m:e>
                                <m:e>
                                  <m:m>
                                    <m:mPr>
                                      <m:mcs>
                                        <m:mc>
                                          <m:mcPr>
                                            <m:count m:val="3"/>
                                            <m:mcJc m:val="center"/>
                                          </m:mcPr>
                                        </m:mc>
                                      </m:mcs>
                                      <m:ctrlPr>
                                        <a:rPr lang="en-US" altLang="zh-CN" sz="2800" i="1" smtClean="0">
                                          <a:effectLst/>
                                          <a:latin typeface="Cambria Math" panose="02040503050406030204" pitchFamily="18" charset="0"/>
                                          <a:ea typeface="+mn-ea"/>
                                        </a:rPr>
                                      </m:ctrlPr>
                                    </m:mPr>
                                    <m:mr>
                                      <m:e>
                                        <m:sSubSup>
                                          <m:sSubSupPr>
                                            <m:ctrlPr>
                                              <a:rPr lang="en-US" altLang="zh-CN" sz="2800" i="1">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m:rPr>
                                                <m:brk m:alnAt="7"/>
                                              </m:rPr>
                                              <a:rPr lang="en-US" altLang="zh-CN" sz="2800" i="1">
                                                <a:effectLst/>
                                                <a:latin typeface="Cambria Math" panose="02040503050406030204" pitchFamily="18" charset="0"/>
                                              </a:rPr>
                                              <m:t>1</m:t>
                                            </m:r>
                                            <m:r>
                                              <a:rPr lang="en-US" altLang="zh-CN" sz="2800" b="0" i="1" smtClean="0">
                                                <a:effectLst/>
                                                <a:latin typeface="Cambria Math" panose="02040503050406030204" pitchFamily="18" charset="0"/>
                                              </a:rPr>
                                              <m:t>𝑘</m:t>
                                            </m:r>
                                          </m:sub>
                                          <m:sup>
                                            <m:r>
                                              <a:rPr lang="en-US" altLang="zh-CN" sz="2800" i="1">
                                                <a:effectLst/>
                                                <a:latin typeface="Cambria Math" panose="02040503050406030204" pitchFamily="18" charset="0"/>
                                              </a:rPr>
                                              <m:t>(</m:t>
                                            </m:r>
                                            <m:r>
                                              <m:rPr>
                                                <m:brk m:alnAt="7"/>
                                              </m:rPr>
                                              <a:rPr lang="en-US" altLang="zh-CN" sz="2800" i="1">
                                                <a:effectLst/>
                                                <a:latin typeface="Cambria Math" panose="02040503050406030204" pitchFamily="18" charset="0"/>
                                              </a:rPr>
                                              <m:t>1</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e>
                                        <m:sSubSup>
                                          <m:sSubSupPr>
                                            <m:ctrlPr>
                                              <a:rPr lang="en-US" altLang="zh-CN" sz="2800" i="1">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m:rPr>
                                                <m:brk m:alnAt="7"/>
                                              </m:rPr>
                                              <a:rPr lang="en-US" altLang="zh-CN" sz="2800" i="1">
                                                <a:effectLst/>
                                                <a:latin typeface="Cambria Math" panose="02040503050406030204" pitchFamily="18" charset="0"/>
                                              </a:rPr>
                                              <m:t>1</m:t>
                                            </m:r>
                                            <m:r>
                                              <a:rPr lang="en-US" altLang="zh-CN" sz="2800" b="0" i="1" smtClean="0">
                                                <a:effectLst/>
                                                <a:latin typeface="Cambria Math" panose="02040503050406030204" pitchFamily="18" charset="0"/>
                                              </a:rPr>
                                              <m:t>𝑛</m:t>
                                            </m:r>
                                          </m:sub>
                                          <m:sup>
                                            <m:r>
                                              <a:rPr lang="en-US" altLang="zh-CN" sz="2800" i="1">
                                                <a:effectLst/>
                                                <a:latin typeface="Cambria Math" panose="02040503050406030204" pitchFamily="18" charset="0"/>
                                              </a:rPr>
                                              <m:t>(</m:t>
                                            </m:r>
                                            <m:r>
                                              <m:rPr>
                                                <m:brk m:alnAt="7"/>
                                              </m:rPr>
                                              <a:rPr lang="en-US" altLang="zh-CN" sz="2800" i="1">
                                                <a:effectLst/>
                                                <a:latin typeface="Cambria Math" panose="02040503050406030204" pitchFamily="18" charset="0"/>
                                              </a:rPr>
                                              <m:t>1</m:t>
                                            </m:r>
                                            <m:r>
                                              <a:rPr lang="en-US" altLang="zh-CN" sz="2800" i="1">
                                                <a:effectLst/>
                                                <a:latin typeface="Cambria Math" panose="02040503050406030204" pitchFamily="18" charset="0"/>
                                              </a:rPr>
                                              <m:t>)</m:t>
                                            </m:r>
                                          </m:sup>
                                        </m:sSubSup>
                                      </m:e>
                                    </m:mr>
                                    <m:mr>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2</m:t>
                                            </m:r>
                                            <m:r>
                                              <a:rPr lang="en-US" altLang="zh-CN" sz="2800" b="0" i="1" smtClean="0">
                                                <a:effectLst/>
                                                <a:latin typeface="Cambria Math" panose="02040503050406030204" pitchFamily="18" charset="0"/>
                                              </a:rPr>
                                              <m:t>𝑘</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2</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2</m:t>
                                            </m:r>
                                            <m:r>
                                              <a:rPr lang="en-US" altLang="zh-CN" sz="2800" b="0" i="1" smtClean="0">
                                                <a:effectLst/>
                                                <a:latin typeface="Cambria Math" panose="02040503050406030204" pitchFamily="18" charset="0"/>
                                              </a:rPr>
                                              <m:t>𝑛</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2</m:t>
                                            </m:r>
                                            <m:r>
                                              <a:rPr lang="en-US" altLang="zh-CN" sz="2800" i="1">
                                                <a:effectLst/>
                                                <a:latin typeface="Cambria Math" panose="02040503050406030204" pitchFamily="18" charset="0"/>
                                              </a:rPr>
                                              <m:t>)</m:t>
                                            </m:r>
                                          </m:sup>
                                        </m:sSubSup>
                                      </m:e>
                                    </m:mr>
                                    <m:mr>
                                      <m:e>
                                        <m:r>
                                          <a:rPr lang="en-US" altLang="zh-CN" sz="2800" i="1" smtClean="0">
                                            <a:effectLst/>
                                            <a:latin typeface="Cambria Math" panose="02040503050406030204" pitchFamily="18" charset="0"/>
                                            <a:ea typeface="Cambria Math" panose="02040503050406030204" pitchFamily="18" charset="0"/>
                                          </a:rPr>
                                          <m:t>⋮</m:t>
                                        </m:r>
                                      </m:e>
                                      <m:e/>
                                      <m:e>
                                        <m:r>
                                          <a:rPr lang="en-US" altLang="zh-CN" sz="2800" i="1" smtClean="0">
                                            <a:effectLst/>
                                            <a:latin typeface="Cambria Math" panose="02040503050406030204" pitchFamily="18" charset="0"/>
                                            <a:ea typeface="Cambria Math" panose="02040503050406030204" pitchFamily="18" charset="0"/>
                                          </a:rPr>
                                          <m:t>⋮</m:t>
                                        </m:r>
                                      </m:e>
                                    </m:mr>
                                  </m:m>
                                </m:e>
                              </m:mr>
                              <m:mr>
                                <m:e/>
                                <m:e>
                                  <m:m>
                                    <m:mPr>
                                      <m:mcs>
                                        <m:mc>
                                          <m:mcPr>
                                            <m:count m:val="3"/>
                                            <m:mcJc m:val="center"/>
                                          </m:mcPr>
                                        </m:mc>
                                      </m:mcs>
                                      <m:ctrlPr>
                                        <a:rPr lang="en-US" altLang="zh-CN" sz="2800" i="1" smtClean="0">
                                          <a:effectLst/>
                                          <a:latin typeface="Cambria Math" panose="02040503050406030204" pitchFamily="18" charset="0"/>
                                          <a:ea typeface="+mn-ea"/>
                                        </a:rPr>
                                      </m:ctrlPr>
                                    </m:mPr>
                                    <m:mr>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𝑘𝑘</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𝑘</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𝑘𝑛</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𝑘</m:t>
                                            </m:r>
                                            <m:r>
                                              <a:rPr lang="en-US" altLang="zh-CN" sz="2800" i="1">
                                                <a:effectLst/>
                                                <a:latin typeface="Cambria Math" panose="02040503050406030204" pitchFamily="18" charset="0"/>
                                              </a:rPr>
                                              <m:t>)</m:t>
                                            </m:r>
                                          </m:sup>
                                        </m:sSubSup>
                                      </m:e>
                                    </m:mr>
                                    <m:mr>
                                      <m:e>
                                        <m:r>
                                          <a:rPr lang="en-US" altLang="zh-CN" sz="2800" i="1" smtClean="0">
                                            <a:effectLst/>
                                            <a:latin typeface="Cambria Math" panose="02040503050406030204" pitchFamily="18" charset="0"/>
                                            <a:ea typeface="Cambria Math" panose="02040503050406030204" pitchFamily="18" charset="0"/>
                                          </a:rPr>
                                          <m:t>⋮</m:t>
                                        </m:r>
                                      </m:e>
                                      <m:e/>
                                      <m:e>
                                        <m:r>
                                          <a:rPr lang="en-US" altLang="zh-CN" sz="2800" i="1" smtClean="0">
                                            <a:effectLst/>
                                            <a:latin typeface="Cambria Math" panose="02040503050406030204" pitchFamily="18" charset="0"/>
                                            <a:ea typeface="Cambria Math" panose="02040503050406030204" pitchFamily="18" charset="0"/>
                                          </a:rPr>
                                          <m:t>⋮</m:t>
                                        </m:r>
                                      </m:e>
                                    </m:mr>
                                    <m:mr>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𝑛𝑘</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𝑘</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𝑛𝑛</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𝑘</m:t>
                                            </m:r>
                                            <m:r>
                                              <a:rPr lang="en-US" altLang="zh-CN" sz="2800" i="1">
                                                <a:effectLst/>
                                                <a:latin typeface="Cambria Math" panose="02040503050406030204" pitchFamily="18" charset="0"/>
                                              </a:rPr>
                                              <m:t>)</m:t>
                                            </m:r>
                                          </m:sup>
                                        </m:sSubSup>
                                      </m:e>
                                    </m:mr>
                                  </m:m>
                                </m:e>
                              </m:mr>
                            </m:m>
                          </m:e>
                        </m:d>
                      </m:oMath>
                    </m:oMathPara>
                  </a14:m>
                  <a:endParaRPr lang="zh-CN" altLang="en-US" sz="2800" dirty="0" smtClean="0">
                    <a:effectLst/>
                    <a:latin typeface="+mn-lt"/>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19026" y="1231659"/>
                  <a:ext cx="5172122" cy="3476208"/>
                </a:xfrm>
                <a:prstGeom prst="rect">
                  <a:avLst/>
                </a:prstGeom>
                <a:blipFill rotWithShape="0">
                  <a:blip r:embed="rId3"/>
                  <a:stretch>
                    <a:fillRect/>
                  </a:stretch>
                </a:blipFill>
              </p:spPr>
              <p:txBody>
                <a:bodyPr/>
                <a:lstStyle/>
                <a:p>
                  <a:r>
                    <a:rPr lang="en-US">
                      <a:noFill/>
                    </a:rPr>
                    <a:t> </a:t>
                  </a:r>
                </a:p>
              </p:txBody>
            </p:sp>
          </mc:Fallback>
        </mc:AlternateContent>
        <p:grpSp>
          <p:nvGrpSpPr>
            <p:cNvPr id="12" name="组合 11"/>
            <p:cNvGrpSpPr/>
            <p:nvPr/>
          </p:nvGrpSpPr>
          <p:grpSpPr>
            <a:xfrm>
              <a:off x="5742147" y="1615456"/>
              <a:ext cx="692497" cy="3044167"/>
              <a:chOff x="5742147" y="1615456"/>
              <a:chExt cx="692497" cy="3044167"/>
            </a:xfrm>
          </p:grpSpPr>
          <mc:AlternateContent xmlns:mc="http://schemas.openxmlformats.org/markup-compatibility/2006" xmlns:a14="http://schemas.microsoft.com/office/drawing/2010/main">
            <mc:Choice Requires="a14">
              <p:sp>
                <p:nvSpPr>
                  <p:cNvPr id="5" name="文本框 4"/>
                  <p:cNvSpPr txBox="1"/>
                  <p:nvPr/>
                </p:nvSpPr>
                <p:spPr>
                  <a:xfrm>
                    <a:off x="5850193" y="1637071"/>
                    <a:ext cx="4358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850193" y="1637071"/>
                    <a:ext cx="435889"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850192" y="2238262"/>
                    <a:ext cx="44416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850192" y="2238262"/>
                    <a:ext cx="444160"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850192" y="3213299"/>
                    <a:ext cx="45826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850192" y="3213299"/>
                    <a:ext cx="458267"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850192" y="4205681"/>
                    <a:ext cx="46628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850192" y="4205681"/>
                    <a:ext cx="466281"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916675" y="2755698"/>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916675" y="2755698"/>
                    <a:ext cx="201978"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916675" y="3738248"/>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916675" y="3738248"/>
                    <a:ext cx="201978"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742147" y="1615456"/>
                    <a:ext cx="692497" cy="304416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r>
                                    <a:rPr lang="en-US" sz="2000" b="0" i="1" smtClean="0">
                                      <a:latin typeface="Cambria Math" panose="02040503050406030204" pitchFamily="18" charset="0"/>
                                      <a:ea typeface="黑体" panose="02010609060101010101" pitchFamily="49" charset="-122"/>
                                      <a:cs typeface="Times New Roman" panose="02020603050405020304" pitchFamily="18" charset="0"/>
                                    </a:rPr>
                                    <m:t>        </m:t>
                                  </m:r>
                                </m:e>
                                <m:e>
                                  <m:r>
                                    <a:rPr lang="en-US" sz="2000" b="0" i="1" smtClean="0">
                                      <a:latin typeface="Cambria Math" panose="02040503050406030204" pitchFamily="18" charset="0"/>
                                      <a:ea typeface="黑体" panose="02010609060101010101" pitchFamily="49" charset="-122"/>
                                      <a:cs typeface="Times New Roman" panose="02020603050405020304" pitchFamily="18" charset="0"/>
                                    </a:rPr>
                                    <m:t>      </m:t>
                                  </m:r>
                                </m:e>
                                <m:e/>
                                <m:e/>
                                <m:e/>
                                <m:e/>
                                <m:e/>
                                <m:e/>
                                <m:e/>
                                <m:e/>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742147" y="1615456"/>
                    <a:ext cx="692497" cy="3044167"/>
                  </a:xfrm>
                  <a:prstGeom prst="rect">
                    <a:avLst/>
                  </a:prstGeom>
                  <a:blipFill rotWithShape="0">
                    <a:blip r:embed="rId10"/>
                    <a:stretch>
                      <a:fillRect/>
                    </a:stretch>
                  </a:blipFill>
                </p:spPr>
                <p:txBody>
                  <a:bodyPr/>
                  <a:lstStyle/>
                  <a:p>
                    <a:r>
                      <a:rPr lang="en-US">
                        <a:noFill/>
                      </a:rPr>
                      <a:t> </a:t>
                    </a:r>
                  </a:p>
                </p:txBody>
              </p:sp>
            </mc:Fallback>
          </mc:AlternateContent>
        </p:grpSp>
        <p:grpSp>
          <p:nvGrpSpPr>
            <p:cNvPr id="20" name="组合 19"/>
            <p:cNvGrpSpPr/>
            <p:nvPr/>
          </p:nvGrpSpPr>
          <p:grpSpPr>
            <a:xfrm>
              <a:off x="6748080" y="1583466"/>
              <a:ext cx="860813" cy="3076285"/>
              <a:chOff x="6413792" y="1583466"/>
              <a:chExt cx="860813" cy="3076285"/>
            </a:xfrm>
          </p:grpSpPr>
          <mc:AlternateContent xmlns:mc="http://schemas.openxmlformats.org/markup-compatibility/2006" xmlns:a14="http://schemas.microsoft.com/office/drawing/2010/main">
            <mc:Choice Requires="a14">
              <p:sp>
                <p:nvSpPr>
                  <p:cNvPr id="13" name="文本框 12"/>
                  <p:cNvSpPr txBox="1"/>
                  <p:nvPr/>
                </p:nvSpPr>
                <p:spPr>
                  <a:xfrm>
                    <a:off x="6542690" y="1583466"/>
                    <a:ext cx="680314"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panose="02040503050406030204" pitchFamily="18" charset="0"/>
                                </a:rPr>
                              </m:ctrlPr>
                            </m:sSubSupPr>
                            <m:e>
                              <m:r>
                                <m:rPr>
                                  <m:brk m:alnAt="7"/>
                                </m:rPr>
                                <a:rPr lang="en-US" altLang="zh-CN" sz="2800" i="1">
                                  <a:latin typeface="Cambria Math" panose="02040503050406030204" pitchFamily="18" charset="0"/>
                                </a:rPr>
                                <m:t>𝑏</m:t>
                              </m:r>
                            </m:e>
                            <m:sub>
                              <m:r>
                                <m:rPr>
                                  <m:brk m:alnAt="7"/>
                                </m:rPr>
                                <a:rPr lang="en-US" altLang="zh-CN" sz="2800" i="1">
                                  <a:latin typeface="Cambria Math" panose="02040503050406030204" pitchFamily="18" charset="0"/>
                                </a:rPr>
                                <m:t>1</m:t>
                              </m:r>
                            </m:sub>
                            <m:sup>
                              <m:r>
                                <a:rPr lang="en-US" altLang="zh-CN" sz="2800" i="1">
                                  <a:latin typeface="Cambria Math" panose="02040503050406030204" pitchFamily="18" charset="0"/>
                                </a:rPr>
                                <m:t>(</m:t>
                              </m:r>
                              <m:r>
                                <m:rPr>
                                  <m:brk m:alnAt="7"/>
                                </m:rPr>
                                <a:rPr lang="en-US" altLang="zh-CN" sz="2800" i="1">
                                  <a:latin typeface="Cambria Math" panose="02040503050406030204" pitchFamily="18" charset="0"/>
                                </a:rPr>
                                <m:t>1</m:t>
                              </m:r>
                              <m:r>
                                <a:rPr lang="en-US" altLang="zh-CN" sz="2800" i="1">
                                  <a:latin typeface="Cambria Math" panose="02040503050406030204" pitchFamily="18" charset="0"/>
                                </a:rPr>
                                <m:t>)</m:t>
                              </m:r>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6542690" y="1583466"/>
                    <a:ext cx="680314" cy="538096"/>
                  </a:xfrm>
                  <a:prstGeom prst="rect">
                    <a:avLst/>
                  </a:prstGeom>
                  <a:blipFill rotWithShape="0">
                    <a:blip r:embed="rId11"/>
                    <a:stretch>
                      <a:fillRect b="-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6542689" y="2210564"/>
                    <a:ext cx="680314" cy="538545"/>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panose="02040503050406030204" pitchFamily="18" charset="0"/>
                                </a:rPr>
                              </m:ctrlPr>
                            </m:sSubSupPr>
                            <m:e>
                              <m:r>
                                <m:rPr>
                                  <m:brk m:alnAt="7"/>
                                </m:rPr>
                                <a:rPr lang="en-US" altLang="zh-CN" sz="2800" i="1">
                                  <a:latin typeface="Cambria Math" panose="02040503050406030204" pitchFamily="18" charset="0"/>
                                </a:rPr>
                                <m:t>𝑏</m:t>
                              </m:r>
                            </m:e>
                            <m:sub>
                              <m:r>
                                <a:rPr lang="en-US" altLang="zh-CN" sz="2800" i="1">
                                  <a:latin typeface="Cambria Math" panose="02040503050406030204" pitchFamily="18" charset="0"/>
                                </a:rPr>
                                <m:t>2</m:t>
                              </m:r>
                            </m:sub>
                            <m:sup>
                              <m:r>
                                <a:rPr lang="en-US" altLang="zh-CN" sz="2800" i="1">
                                  <a:latin typeface="Cambria Math" panose="02040503050406030204" pitchFamily="18" charset="0"/>
                                </a:rPr>
                                <m:t>(2)</m:t>
                              </m:r>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542689" y="2210564"/>
                    <a:ext cx="680314" cy="538545"/>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6535635" y="3213299"/>
                    <a:ext cx="694421" cy="54534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panose="02040503050406030204" pitchFamily="18" charset="0"/>
                                </a:rPr>
                              </m:ctrlPr>
                            </m:sSubSupPr>
                            <m:e>
                              <m:r>
                                <m:rPr>
                                  <m:brk m:alnAt="7"/>
                                </m:rPr>
                                <a:rPr lang="en-US" altLang="zh-CN" sz="2800" i="1">
                                  <a:latin typeface="Cambria Math" panose="02040503050406030204" pitchFamily="18" charset="0"/>
                                </a:rPr>
                                <m:t>𝑏</m:t>
                              </m:r>
                            </m:e>
                            <m:sub>
                              <m:r>
                                <a:rPr lang="en-US" altLang="zh-CN" sz="2800" i="1">
                                  <a:latin typeface="Cambria Math" panose="02040503050406030204" pitchFamily="18" charset="0"/>
                                </a:rPr>
                                <m:t>𝑘</m:t>
                              </m:r>
                            </m:sub>
                            <m:sup>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m:t>
                              </m:r>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6535635" y="3213299"/>
                    <a:ext cx="694421" cy="54534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528582" y="4132884"/>
                    <a:ext cx="694421" cy="523348"/>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panose="02040503050406030204" pitchFamily="18" charset="0"/>
                                </a:rPr>
                              </m:ctrlPr>
                            </m:sSubSupPr>
                            <m:e>
                              <m:r>
                                <m:rPr>
                                  <m:brk m:alnAt="7"/>
                                </m:rPr>
                                <a:rPr lang="en-US" altLang="zh-CN" sz="2800" i="1">
                                  <a:latin typeface="Cambria Math" panose="02040503050406030204" pitchFamily="18" charset="0"/>
                                </a:rPr>
                                <m:t>𝑏</m:t>
                              </m:r>
                            </m:e>
                            <m:sub>
                              <m:r>
                                <a:rPr lang="en-US" altLang="zh-CN" sz="2800" i="1">
                                  <a:latin typeface="Cambria Math" panose="02040503050406030204" pitchFamily="18" charset="0"/>
                                </a:rPr>
                                <m:t>𝑛</m:t>
                              </m:r>
                            </m:sub>
                            <m:sup>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m:t>
                              </m:r>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6528582" y="4132884"/>
                    <a:ext cx="694421" cy="52334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6651371" y="2795447"/>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651371" y="2795447"/>
                    <a:ext cx="201978" cy="43088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6641803" y="3778727"/>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641803" y="3778727"/>
                    <a:ext cx="201978"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413792" y="1615456"/>
                    <a:ext cx="860813" cy="3044295"/>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r>
                                    <a:rPr lang="en-US" sz="2000" b="0" i="1" smtClean="0">
                                      <a:latin typeface="Cambria Math" panose="02040503050406030204" pitchFamily="18" charset="0"/>
                                      <a:ea typeface="黑体" panose="02010609060101010101" pitchFamily="49" charset="-122"/>
                                      <a:cs typeface="Times New Roman" panose="02020603050405020304" pitchFamily="18" charset="0"/>
                                    </a:rPr>
                                    <m:t>         </m:t>
                                  </m:r>
                                </m:e>
                                <m:e/>
                                <m:e/>
                                <m:e/>
                                <m:e/>
                                <m:e/>
                                <m:e/>
                                <m:e/>
                                <m:e/>
                                <m:e/>
                                <m:e>
                                  <m:r>
                                    <a:rPr lang="en-US" sz="2000" b="0" i="1" smtClean="0">
                                      <a:latin typeface="Cambria Math" panose="02040503050406030204" pitchFamily="18" charset="0"/>
                                      <a:ea typeface="黑体" panose="02010609060101010101" pitchFamily="49" charset="-122"/>
                                      <a:cs typeface="Times New Roman" panose="02020603050405020304" pitchFamily="18" charset="0"/>
                                    </a:rPr>
                                    <m:t>           </m:t>
                                  </m:r>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6413792" y="1615456"/>
                    <a:ext cx="860813" cy="3044295"/>
                  </a:xfrm>
                  <a:prstGeom prst="rect">
                    <a:avLst/>
                  </a:prstGeom>
                  <a:blipFill rotWithShape="0">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文本框 20"/>
                <p:cNvSpPr txBox="1"/>
                <p:nvPr/>
              </p:nvSpPr>
              <p:spPr>
                <a:xfrm>
                  <a:off x="6410275" y="2903306"/>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410275" y="2903306"/>
                  <a:ext cx="357469" cy="430887"/>
                </a:xfrm>
                <a:prstGeom prst="rect">
                  <a:avLst/>
                </a:prstGeom>
                <a:blipFill rotWithShape="0">
                  <a:blip r:embed="rId1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 name="文本框 23"/>
              <p:cNvSpPr txBox="1"/>
              <p:nvPr/>
            </p:nvSpPr>
            <p:spPr>
              <a:xfrm>
                <a:off x="609194" y="4630647"/>
                <a:ext cx="4320158" cy="585994"/>
              </a:xfrm>
              <a:prstGeom prst="rect">
                <a:avLst/>
              </a:prstGeom>
              <a:noFill/>
            </p:spPr>
            <p:txBody>
              <a:bodyPr wrap="square" rtlCol="0">
                <a:spAutoFit/>
              </a:bodyPr>
              <a:lstStyle/>
              <a:p>
                <a:pPr fontAlgn="base">
                  <a:lnSpc>
                    <a:spcPct val="110000"/>
                  </a:lnSpc>
                  <a:spcBef>
                    <a:spcPct val="0"/>
                  </a:spcBef>
                  <a:spcAft>
                    <a:spcPct val="0"/>
                  </a:spcAft>
                </a:pPr>
                <a:r>
                  <a:rPr lang="zh-CN" altLang="en-US" sz="2800" dirty="0" smtClean="0">
                    <a:solidFill>
                      <a:srgbClr val="000000"/>
                    </a:solidFill>
                    <a:effectLst/>
                    <a:latin typeface="Times New Roman"/>
                    <a:ea typeface="黑体" panose="02010609060101010101" pitchFamily="49" charset="-122"/>
                  </a:rPr>
                  <a:t>简记为</a:t>
                </a:r>
                <a14:m>
                  <m:oMath xmlns:m="http://schemas.openxmlformats.org/officeDocument/2006/math">
                    <m:sSup>
                      <m:sSupPr>
                        <m:ctrlPr>
                          <a:rPr lang="en-US" altLang="zh-CN" sz="2800" i="1" smtClean="0">
                            <a:solidFill>
                              <a:srgbClr val="000000"/>
                            </a:solidFill>
                            <a:effectLst/>
                            <a:latin typeface="Cambria Math" panose="02040503050406030204" pitchFamily="18" charset="0"/>
                          </a:rPr>
                        </m:ctrlPr>
                      </m:sSupPr>
                      <m:e>
                        <m:r>
                          <a:rPr lang="en-US" altLang="zh-CN" sz="2800" b="1" i="1" smtClean="0">
                            <a:solidFill>
                              <a:srgbClr val="000000"/>
                            </a:solidFill>
                            <a:effectLst/>
                            <a:latin typeface="Cambria Math" panose="02040503050406030204" pitchFamily="18" charset="0"/>
                          </a:rPr>
                          <m:t>𝑨</m:t>
                        </m:r>
                      </m:e>
                      <m:sup>
                        <m:r>
                          <a:rPr lang="en-US" altLang="zh-CN" sz="2800" i="1" smtClean="0">
                            <a:solidFill>
                              <a:srgbClr val="000000"/>
                            </a:solidFill>
                            <a:effectLst/>
                            <a:latin typeface="Cambria Math" panose="02040503050406030204" pitchFamily="18" charset="0"/>
                          </a:rPr>
                          <m:t>(</m:t>
                        </m:r>
                        <m:r>
                          <a:rPr lang="en-US" altLang="zh-CN" sz="2800" i="1" smtClean="0">
                            <a:solidFill>
                              <a:srgbClr val="000000"/>
                            </a:solidFill>
                            <a:effectLst/>
                            <a:latin typeface="Cambria Math" panose="02040503050406030204" pitchFamily="18" charset="0"/>
                          </a:rPr>
                          <m:t>𝑘</m:t>
                        </m:r>
                        <m:r>
                          <a:rPr lang="en-US" altLang="zh-CN" sz="2800" i="1" smtClean="0">
                            <a:solidFill>
                              <a:srgbClr val="000000"/>
                            </a:solidFill>
                            <a:effectLst/>
                            <a:latin typeface="Cambria Math" panose="02040503050406030204" pitchFamily="18" charset="0"/>
                          </a:rPr>
                          <m:t>)</m:t>
                        </m:r>
                      </m:sup>
                    </m:sSup>
                    <m:r>
                      <a:rPr lang="en-US" altLang="zh-CN" sz="2800" b="1" i="1" smtClean="0">
                        <a:solidFill>
                          <a:srgbClr val="000000"/>
                        </a:solidFill>
                        <a:effectLst/>
                        <a:latin typeface="Cambria Math" panose="02040503050406030204" pitchFamily="18" charset="0"/>
                      </a:rPr>
                      <m:t>𝒙</m:t>
                    </m:r>
                    <m:r>
                      <a:rPr lang="en-US" altLang="zh-CN" sz="2800" i="1" smtClean="0">
                        <a:solidFill>
                          <a:srgbClr val="000000"/>
                        </a:solidFill>
                        <a:effectLst/>
                        <a:latin typeface="Cambria Math" panose="02040503050406030204" pitchFamily="18" charset="0"/>
                      </a:rPr>
                      <m:t>=</m:t>
                    </m:r>
                    <m:sSup>
                      <m:sSupPr>
                        <m:ctrlPr>
                          <a:rPr lang="en-US" altLang="zh-CN" sz="2800" i="1" smtClean="0">
                            <a:solidFill>
                              <a:srgbClr val="000000"/>
                            </a:solidFill>
                            <a:effectLst/>
                            <a:latin typeface="Cambria Math" panose="02040503050406030204" pitchFamily="18" charset="0"/>
                          </a:rPr>
                        </m:ctrlPr>
                      </m:sSupPr>
                      <m:e>
                        <m:r>
                          <a:rPr lang="en-US" altLang="zh-CN" sz="2800" b="1" i="1" smtClean="0">
                            <a:solidFill>
                              <a:srgbClr val="000000"/>
                            </a:solidFill>
                            <a:effectLst/>
                            <a:latin typeface="Cambria Math" panose="02040503050406030204" pitchFamily="18" charset="0"/>
                          </a:rPr>
                          <m:t>𝒃</m:t>
                        </m:r>
                      </m:e>
                      <m:sup>
                        <m:r>
                          <a:rPr lang="en-US" altLang="zh-CN" sz="2800" i="1" smtClean="0">
                            <a:solidFill>
                              <a:srgbClr val="000000"/>
                            </a:solidFill>
                            <a:effectLst/>
                            <a:latin typeface="Cambria Math" panose="02040503050406030204" pitchFamily="18" charset="0"/>
                          </a:rPr>
                          <m:t>(</m:t>
                        </m:r>
                        <m:r>
                          <a:rPr lang="en-US" altLang="zh-CN" sz="2800" i="1" smtClean="0">
                            <a:solidFill>
                              <a:srgbClr val="000000"/>
                            </a:solidFill>
                            <a:effectLst/>
                            <a:latin typeface="Cambria Math" panose="02040503050406030204" pitchFamily="18" charset="0"/>
                          </a:rPr>
                          <m:t>𝑘</m:t>
                        </m:r>
                        <m:r>
                          <a:rPr lang="en-US" altLang="zh-CN" sz="2800" i="1" smtClean="0">
                            <a:solidFill>
                              <a:srgbClr val="000000"/>
                            </a:solidFill>
                            <a:effectLst/>
                            <a:latin typeface="Cambria Math" panose="02040503050406030204" pitchFamily="18" charset="0"/>
                          </a:rPr>
                          <m:t>)</m:t>
                        </m:r>
                      </m:sup>
                    </m:sSup>
                  </m:oMath>
                </a14:m>
                <a:r>
                  <a:rPr lang="zh-CN" altLang="en-US" sz="2800" dirty="0" smtClean="0">
                    <a:solidFill>
                      <a:srgbClr val="000000"/>
                    </a:solidFill>
                    <a:effectLst/>
                    <a:latin typeface="Times New Roman"/>
                    <a:ea typeface="黑体" panose="02010609060101010101" pitchFamily="49" charset="-122"/>
                  </a:rPr>
                  <a:t>。</a:t>
                </a:r>
              </a:p>
            </p:txBody>
          </p:sp>
        </mc:Choice>
        <mc:Fallback xmlns="">
          <p:sp>
            <p:nvSpPr>
              <p:cNvPr id="24" name="文本框 23"/>
              <p:cNvSpPr txBox="1">
                <a:spLocks noRot="1" noChangeAspect="1" noMove="1" noResize="1" noEditPoints="1" noAdjustHandles="1" noChangeArrowheads="1" noChangeShapeType="1" noTextEdit="1"/>
              </p:cNvSpPr>
              <p:nvPr/>
            </p:nvSpPr>
            <p:spPr>
              <a:xfrm>
                <a:off x="609194" y="4630647"/>
                <a:ext cx="4320158" cy="585994"/>
              </a:xfrm>
              <a:prstGeom prst="rect">
                <a:avLst/>
              </a:prstGeom>
              <a:blipFill rotWithShape="0">
                <a:blip r:embed="rId19"/>
                <a:stretch>
                  <a:fillRect l="-2962" t="-11458" b="-177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609194" y="5059327"/>
                <a:ext cx="3599012" cy="632096"/>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设</a:t>
                </a:r>
                <a14:m>
                  <m:oMath xmlns:m="http://schemas.openxmlformats.org/officeDocument/2006/math">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，计算乘数</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09194" y="5059327"/>
                <a:ext cx="3599012" cy="632096"/>
              </a:xfrm>
              <a:prstGeom prst="rect">
                <a:avLst/>
              </a:prstGeom>
              <a:blipFill rotWithShape="0">
                <a:blip r:embed="rId20"/>
                <a:stretch>
                  <a:fillRect l="-3559" t="-962" r="-2881" b="-18269"/>
                </a:stretch>
              </a:blipFill>
            </p:spPr>
            <p:txBody>
              <a:bodyPr/>
              <a:lstStyle/>
              <a:p>
                <a:r>
                  <a:rPr lang="en-US">
                    <a:noFill/>
                  </a:rPr>
                  <a:t> </a:t>
                </a:r>
              </a:p>
            </p:txBody>
          </p:sp>
        </mc:Fallback>
      </mc:AlternateContent>
      <p:grpSp>
        <p:nvGrpSpPr>
          <p:cNvPr id="27" name="组合 26"/>
          <p:cNvGrpSpPr/>
          <p:nvPr/>
        </p:nvGrpSpPr>
        <p:grpSpPr>
          <a:xfrm>
            <a:off x="4088467" y="5103922"/>
            <a:ext cx="4456011" cy="542906"/>
            <a:chOff x="2340077" y="3029386"/>
            <a:chExt cx="4456011" cy="542906"/>
          </a:xfrm>
        </p:grpSpPr>
        <mc:AlternateContent xmlns:mc="http://schemas.openxmlformats.org/markup-compatibility/2006" xmlns:a14="http://schemas.microsoft.com/office/drawing/2010/main">
          <mc:Choice Requires="a14">
            <p:sp>
              <p:nvSpPr>
                <p:cNvPr id="28" name="文本框 27"/>
                <p:cNvSpPr txBox="1"/>
                <p:nvPr/>
              </p:nvSpPr>
              <p:spPr>
                <a:xfrm>
                  <a:off x="2340077" y="3082413"/>
                  <a:ext cx="66377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𝑚</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𝑖𝑘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2340077" y="3082413"/>
                  <a:ext cx="663771" cy="43088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2930012" y="3087329"/>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2930012" y="3087329"/>
                  <a:ext cx="357469"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238321" y="3029386"/>
                  <a:ext cx="1503810" cy="54290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f>
                          <m:fPr>
                            <m:type m:val="lin"/>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fPr>
                          <m:num>
                            <m:sSubSup>
                              <m:sSub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𝑖𝑘</m:t>
                                </m:r>
                              </m:sub>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e>
                                </m:d>
                              </m:sup>
                            </m:sSubSup>
                          </m:num>
                          <m:den>
                            <m:sSubSup>
                              <m:sSub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e>
                                </m:d>
                              </m:sup>
                            </m:sSubSup>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3238321" y="3029386"/>
                  <a:ext cx="1503810" cy="542906"/>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660378" y="3141405"/>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4660378" y="3141405"/>
                  <a:ext cx="163506"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869106" y="3141405"/>
                  <a:ext cx="21499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4869106" y="3141405"/>
                  <a:ext cx="214995" cy="430887"/>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986003" y="3141404"/>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4986003" y="3141404"/>
                  <a:ext cx="357469" cy="430887"/>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246220" y="3141404"/>
                  <a:ext cx="29905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5246220" y="3141404"/>
                  <a:ext cx="299056" cy="430887"/>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5460369" y="3141403"/>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5460369" y="3141403"/>
                  <a:ext cx="357469" cy="430887"/>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5707395" y="3141403"/>
                  <a:ext cx="36227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5707395" y="3141403"/>
                  <a:ext cx="362279" cy="430887"/>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5995333" y="3141403"/>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5995333" y="3141403"/>
                  <a:ext cx="397545" cy="430887"/>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6316700" y="3141402"/>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6316700" y="3141402"/>
                  <a:ext cx="163506" cy="430887"/>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6419639" y="3141402"/>
                  <a:ext cx="37644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6419639" y="3141402"/>
                  <a:ext cx="376449" cy="430887"/>
                </a:xfrm>
                <a:prstGeom prst="rect">
                  <a:avLst/>
                </a:prstGeom>
                <a:blipFill rotWithShape="0">
                  <a:blip r:embed="rId32"/>
                  <a:stretch>
                    <a:fillRect/>
                  </a:stretch>
                </a:blipFill>
              </p:spPr>
              <p:txBody>
                <a:bodyPr/>
                <a:lstStyle/>
                <a:p>
                  <a:r>
                    <a:rPr lang="en-US">
                      <a:noFill/>
                    </a:rPr>
                    <a:t> </a:t>
                  </a:r>
                </a:p>
              </p:txBody>
            </p:sp>
          </mc:Fallback>
        </mc:AlternateContent>
      </p:grpSp>
      <p:sp>
        <p:nvSpPr>
          <p:cNvPr id="40" name="文本框 39">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41" name="椭圆 40">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27688581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文本框 15"/>
              <p:cNvSpPr txBox="1"/>
              <p:nvPr/>
            </p:nvSpPr>
            <p:spPr>
              <a:xfrm>
                <a:off x="599768" y="1494504"/>
                <a:ext cx="7365606" cy="2359492"/>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用</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𝑖𝑘</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乘方程组</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2.8</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个方程，再加到第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个方程上</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，消去第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个方程中的未知数</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，得到与方程组</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2.1</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等价的线性方程组</a:t>
                </a:r>
                <a14:m>
                  <m:oMath xmlns:m="http://schemas.openxmlformats.org/officeDocument/2006/math">
                    <m:sSup>
                      <m:sSupPr>
                        <m:ctrlPr>
                          <a:rPr lang="en-US" altLang="zh-CN" sz="2800" i="1">
                            <a:solidFill>
                              <a:srgbClr val="000000"/>
                            </a:solidFill>
                            <a:latin typeface="Cambria Math" panose="02040503050406030204" pitchFamily="18" charset="0"/>
                          </a:rPr>
                        </m:ctrlPr>
                      </m:sSupPr>
                      <m:e>
                        <m:r>
                          <a:rPr lang="en-US" altLang="zh-CN" sz="2800" b="1" i="1">
                            <a:solidFill>
                              <a:srgbClr val="000000"/>
                            </a:solidFill>
                            <a:latin typeface="Cambria Math" panose="02040503050406030204" pitchFamily="18" charset="0"/>
                          </a:rPr>
                          <m:t>𝑨</m:t>
                        </m:r>
                      </m:e>
                      <m: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𝑘</m:t>
                        </m:r>
                        <m:r>
                          <a:rPr lang="en-US" altLang="zh-CN" sz="2800" b="0" i="1" smtClean="0">
                            <a:solidFill>
                              <a:srgbClr val="000000"/>
                            </a:solidFill>
                            <a:latin typeface="Cambria Math" panose="02040503050406030204" pitchFamily="18" charset="0"/>
                          </a:rPr>
                          <m:t>+1</m:t>
                        </m:r>
                        <m:r>
                          <a:rPr lang="en-US" altLang="zh-CN" sz="2800" i="1">
                            <a:solidFill>
                              <a:srgbClr val="000000"/>
                            </a:solidFill>
                            <a:latin typeface="Cambria Math" panose="02040503050406030204" pitchFamily="18" charset="0"/>
                          </a:rPr>
                          <m:t>)</m:t>
                        </m:r>
                      </m:sup>
                    </m:sSup>
                    <m:r>
                      <a:rPr lang="en-US" altLang="zh-CN" sz="2800" b="1" i="1">
                        <a:solidFill>
                          <a:srgbClr val="000000"/>
                        </a:solidFill>
                        <a:latin typeface="Cambria Math" panose="02040503050406030204" pitchFamily="18" charset="0"/>
                      </a:rPr>
                      <m:t>𝒙</m:t>
                    </m:r>
                    <m:r>
                      <a:rPr lang="en-US" altLang="zh-CN" sz="2800" i="1">
                        <a:solidFill>
                          <a:srgbClr val="000000"/>
                        </a:solidFill>
                        <a:latin typeface="Cambria Math" panose="02040503050406030204" pitchFamily="18" charset="0"/>
                      </a:rPr>
                      <m:t>=</m:t>
                    </m:r>
                    <m:sSup>
                      <m:sSupPr>
                        <m:ctrlPr>
                          <a:rPr lang="en-US" altLang="zh-CN" sz="2800" i="1">
                            <a:solidFill>
                              <a:srgbClr val="000000"/>
                            </a:solidFill>
                            <a:latin typeface="Cambria Math" panose="02040503050406030204" pitchFamily="18" charset="0"/>
                          </a:rPr>
                        </m:ctrlPr>
                      </m:sSupPr>
                      <m:e>
                        <m:r>
                          <a:rPr lang="en-US" altLang="zh-CN" sz="2800" b="1" i="1">
                            <a:solidFill>
                              <a:srgbClr val="000000"/>
                            </a:solidFill>
                            <a:latin typeface="Cambria Math" panose="02040503050406030204" pitchFamily="18" charset="0"/>
                          </a:rPr>
                          <m:t>𝒃</m:t>
                        </m:r>
                      </m:e>
                      <m: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𝑘</m:t>
                        </m:r>
                        <m:r>
                          <a:rPr lang="en-US" altLang="zh-CN" sz="2800" b="0" i="1" smtClean="0">
                            <a:solidFill>
                              <a:srgbClr val="000000"/>
                            </a:solidFill>
                            <a:latin typeface="Cambria Math" panose="02040503050406030204" pitchFamily="18" charset="0"/>
                          </a:rPr>
                          <m:t>+1</m:t>
                        </m:r>
                        <m:r>
                          <a:rPr lang="en-US" altLang="zh-CN" sz="2800" i="1">
                            <a:solidFill>
                              <a:srgbClr val="000000"/>
                            </a:solidFill>
                            <a:latin typeface="Cambria Math" panose="02040503050406030204" pitchFamily="18" charset="0"/>
                          </a:rPr>
                          <m:t>)</m:t>
                        </m:r>
                      </m:sup>
                    </m:sSup>
                  </m:oMath>
                </a14:m>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p>
              <a:p>
                <a:pPr>
                  <a:spcBef>
                    <a:spcPts val="600"/>
                  </a:spcBef>
                </a:pPr>
                <a14:m>
                  <m:oMath xmlns:m="http://schemas.openxmlformats.org/officeDocument/2006/math">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𝑨</m:t>
                        </m:r>
                      </m:e>
                      <m:sup>
                        <m:r>
                          <a:rPr lang="en-US" altLang="zh-CN" sz="2800" i="1">
                            <a:latin typeface="Cambria Math" panose="02040503050406030204" pitchFamily="18" charset="0"/>
                          </a:rPr>
                          <m: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p>
                    </m:sSup>
                    <m:r>
                      <a:rPr lang="en-US" altLang="zh-CN" sz="2800" i="1">
                        <a:latin typeface="Cambria Math" panose="02040503050406030204" pitchFamily="18" charset="0"/>
                      </a:rPr>
                      <m:t>, </m:t>
                    </m:r>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𝒃</m:t>
                        </m:r>
                      </m:e>
                      <m:sup>
                        <m:r>
                          <a:rPr lang="en-US" altLang="zh-CN" sz="2800" i="1">
                            <a:latin typeface="Cambria Math" panose="02040503050406030204" pitchFamily="18" charset="0"/>
                          </a:rPr>
                          <m:t>(</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p>
                    </m:sSup>
                  </m:oMath>
                </a14:m>
                <a:r>
                  <a:rPr lang="zh-CN" altLang="en-US" sz="2800" dirty="0">
                    <a:latin typeface="黑体" panose="02010609060101010101" pitchFamily="49" charset="-122"/>
                    <a:ea typeface="黑体" panose="02010609060101010101" pitchFamily="49" charset="-122"/>
                  </a:rPr>
                  <a:t>的元素计算公式</a:t>
                </a:r>
                <a:r>
                  <a:rPr lang="zh-CN" altLang="en-US" sz="2800" dirty="0" smtClean="0">
                    <a:latin typeface="黑体" panose="02010609060101010101" pitchFamily="49" charset="-122"/>
                    <a:ea typeface="黑体" panose="02010609060101010101" pitchFamily="49" charset="-122"/>
                  </a:rPr>
                  <a:t>为</a:t>
                </a:r>
                <a:endParaRPr lang="zh-CN" altLang="en-US" sz="2800" dirty="0">
                  <a:latin typeface="黑体" panose="02010609060101010101" pitchFamily="49" charset="-122"/>
                  <a:ea typeface="黑体" panose="02010609060101010101" pitchFamily="49" charset="-122"/>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9768" y="1494504"/>
                <a:ext cx="7365606" cy="2359492"/>
              </a:xfrm>
              <a:prstGeom prst="rect">
                <a:avLst/>
              </a:prstGeom>
              <a:blipFill rotWithShape="0">
                <a:blip r:embed="rId2"/>
                <a:stretch>
                  <a:fillRect l="-1654" t="-3101" r="-1572" b="-5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99768" y="3804836"/>
                <a:ext cx="7365606" cy="1375633"/>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rPr>
                          </m:ctrlPr>
                        </m:dPr>
                        <m:e>
                          <m:eqArr>
                            <m:eqArrPr>
                              <m:ctrlPr>
                                <a:rPr lang="en-US" sz="2800" i="1" smtClean="0">
                                  <a:latin typeface="Cambria Math" panose="02040503050406030204" pitchFamily="18" charset="0"/>
                                  <a:ea typeface="黑体" panose="02010609060101010101" pitchFamily="49" charset="-122"/>
                                </a:rPr>
                              </m:ctrlPr>
                            </m:eqArrPr>
                            <m:e>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𝑎</m:t>
                                  </m:r>
                                </m:e>
                                <m:sub>
                                  <m:r>
                                    <a:rPr lang="en-US" sz="2800" b="0" i="1" smtClean="0">
                                      <a:latin typeface="Cambria Math" panose="02040503050406030204" pitchFamily="18" charset="0"/>
                                      <a:ea typeface="黑体" panose="02010609060101010101" pitchFamily="49" charset="-122"/>
                                    </a:rPr>
                                    <m:t>𝑖𝑗</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𝑘</m:t>
                                      </m:r>
                                      <m:r>
                                        <a:rPr lang="en-US" sz="2800" b="0" i="1" smtClean="0">
                                          <a:latin typeface="Cambria Math" panose="02040503050406030204" pitchFamily="18" charset="0"/>
                                          <a:ea typeface="黑体" panose="02010609060101010101" pitchFamily="49" charset="-122"/>
                                        </a:rPr>
                                        <m:t>+1</m:t>
                                      </m:r>
                                    </m:e>
                                  </m:d>
                                </m:sup>
                              </m:sSubSup>
                              <m:r>
                                <a:rPr lang="en-US" sz="2800" b="0" i="1" smtClean="0">
                                  <a:latin typeface="Cambria Math" panose="02040503050406030204" pitchFamily="18" charset="0"/>
                                  <a:ea typeface="黑体" panose="02010609060101010101" pitchFamily="49" charset="-122"/>
                                </a:rPr>
                                <m:t>=</m:t>
                              </m:r>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𝑎</m:t>
                                  </m:r>
                                </m:e>
                                <m:sub>
                                  <m:r>
                                    <a:rPr lang="en-US" sz="2800" b="0" i="1" smtClean="0">
                                      <a:latin typeface="Cambria Math" panose="02040503050406030204" pitchFamily="18" charset="0"/>
                                      <a:ea typeface="黑体" panose="02010609060101010101" pitchFamily="49" charset="-122"/>
                                    </a:rPr>
                                    <m:t>𝑖𝑗</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𝑘</m:t>
                                      </m:r>
                                    </m:e>
                                  </m:d>
                                </m:sup>
                              </m:sSubSup>
                              <m:r>
                                <a:rPr lang="en-US" sz="2800" b="0" i="1" smtClean="0">
                                  <a:latin typeface="Cambria Math" panose="02040503050406030204" pitchFamily="18" charset="0"/>
                                  <a:ea typeface="黑体" panose="02010609060101010101" pitchFamily="49" charset="-122"/>
                                </a:rPr>
                                <m:t>−</m:t>
                              </m:r>
                              <m:sSub>
                                <m:sSubPr>
                                  <m:ctrlPr>
                                    <a:rPr lang="en-US" sz="2800" b="0" i="1" smtClean="0">
                                      <a:latin typeface="Cambria Math" panose="02040503050406030204" pitchFamily="18" charset="0"/>
                                      <a:ea typeface="黑体" panose="02010609060101010101" pitchFamily="49" charset="-122"/>
                                    </a:rPr>
                                  </m:ctrlPr>
                                </m:sSubPr>
                                <m:e>
                                  <m:r>
                                    <a:rPr lang="en-US" sz="2800" b="0" i="1" smtClean="0">
                                      <a:latin typeface="Cambria Math" panose="02040503050406030204" pitchFamily="18" charset="0"/>
                                      <a:ea typeface="黑体" panose="02010609060101010101" pitchFamily="49" charset="-122"/>
                                    </a:rPr>
                                    <m:t>𝑚</m:t>
                                  </m:r>
                                </m:e>
                                <m:sub>
                                  <m:r>
                                    <a:rPr lang="en-US" sz="2800" b="0" i="1" smtClean="0">
                                      <a:latin typeface="Cambria Math" panose="02040503050406030204" pitchFamily="18" charset="0"/>
                                      <a:ea typeface="黑体" panose="02010609060101010101" pitchFamily="49" charset="-122"/>
                                    </a:rPr>
                                    <m:t>𝑖𝑘</m:t>
                                  </m:r>
                                </m:sub>
                              </m:sSub>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𝑎</m:t>
                                  </m:r>
                                </m:e>
                                <m:sub>
                                  <m:r>
                                    <a:rPr lang="en-US" sz="2800" b="0" i="1" smtClean="0">
                                      <a:latin typeface="Cambria Math" panose="02040503050406030204" pitchFamily="18" charset="0"/>
                                      <a:ea typeface="黑体" panose="02010609060101010101" pitchFamily="49" charset="-122"/>
                                    </a:rPr>
                                    <m:t>𝑘𝑗</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𝑘</m:t>
                                      </m:r>
                                    </m:e>
                                  </m:d>
                                </m:sup>
                              </m:sSubSup>
                              <m:r>
                                <a:rPr lang="en-US" sz="2800" b="0" i="1" smtClean="0">
                                  <a:latin typeface="Cambria Math" panose="02040503050406030204" pitchFamily="18" charset="0"/>
                                  <a:ea typeface="黑体" panose="02010609060101010101" pitchFamily="49" charset="-122"/>
                                </a:rPr>
                                <m:t>,  </m:t>
                              </m:r>
                              <m:r>
                                <a:rPr lang="en-US" sz="2800" b="0" i="1" smtClean="0">
                                  <a:latin typeface="Cambria Math" panose="02040503050406030204" pitchFamily="18" charset="0"/>
                                  <a:ea typeface="黑体" panose="02010609060101010101" pitchFamily="49" charset="-122"/>
                                </a:rPr>
                                <m:t>𝑖</m:t>
                              </m:r>
                              <m:r>
                                <a:rPr lang="en-US" sz="2800" b="0" i="1" smtClean="0">
                                  <a:latin typeface="Cambria Math" panose="02040503050406030204" pitchFamily="18" charset="0"/>
                                  <a:ea typeface="黑体" panose="02010609060101010101" pitchFamily="49" charset="-122"/>
                                </a:rPr>
                                <m:t>,</m:t>
                              </m:r>
                              <m:r>
                                <a:rPr lang="en-US" sz="2800" b="0" i="1" smtClean="0">
                                  <a:latin typeface="Cambria Math" panose="02040503050406030204" pitchFamily="18" charset="0"/>
                                  <a:ea typeface="黑体" panose="02010609060101010101" pitchFamily="49" charset="-122"/>
                                </a:rPr>
                                <m:t>𝑗</m:t>
                              </m:r>
                              <m:r>
                                <a:rPr lang="en-US" sz="2800" b="0" i="1" smtClean="0">
                                  <a:latin typeface="Cambria Math" panose="02040503050406030204" pitchFamily="18" charset="0"/>
                                  <a:ea typeface="黑体" panose="02010609060101010101" pitchFamily="49" charset="-122"/>
                                </a:rPr>
                                <m:t>=</m:t>
                              </m:r>
                              <m:r>
                                <a:rPr lang="en-US" sz="2800" b="0" i="1" smtClean="0">
                                  <a:latin typeface="Cambria Math" panose="02040503050406030204" pitchFamily="18" charset="0"/>
                                  <a:ea typeface="黑体" panose="02010609060101010101" pitchFamily="49" charset="-122"/>
                                </a:rPr>
                                <m:t>𝑘</m:t>
                              </m:r>
                              <m:r>
                                <a:rPr lang="en-US" sz="2800" b="0" i="1" smtClean="0">
                                  <a:latin typeface="Cambria Math" panose="02040503050406030204" pitchFamily="18" charset="0"/>
                                  <a:ea typeface="黑体" panose="02010609060101010101" pitchFamily="49" charset="-122"/>
                                </a:rPr>
                                <m:t>+1,⋯,</m:t>
                              </m:r>
                              <m:r>
                                <a:rPr lang="en-US" sz="2800" b="0" i="1" smtClean="0">
                                  <a:latin typeface="Cambria Math" panose="02040503050406030204" pitchFamily="18" charset="0"/>
                                  <a:ea typeface="黑体" panose="02010609060101010101" pitchFamily="49" charset="-122"/>
                                </a:rPr>
                                <m:t>𝑛</m:t>
                              </m:r>
                            </m:e>
                            <m:e>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𝑏</m:t>
                                  </m:r>
                                </m:e>
                                <m:sub>
                                  <m:r>
                                    <a:rPr lang="en-US" sz="2800" b="0" i="1" smtClean="0">
                                      <a:latin typeface="Cambria Math" panose="02040503050406030204" pitchFamily="18" charset="0"/>
                                      <a:ea typeface="黑体" panose="02010609060101010101" pitchFamily="49" charset="-122"/>
                                    </a:rPr>
                                    <m:t>𝑖</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𝑘</m:t>
                                      </m:r>
                                      <m:r>
                                        <a:rPr lang="en-US" sz="2800" b="0" i="1" smtClean="0">
                                          <a:latin typeface="Cambria Math" panose="02040503050406030204" pitchFamily="18" charset="0"/>
                                          <a:ea typeface="黑体" panose="02010609060101010101" pitchFamily="49" charset="-122"/>
                                        </a:rPr>
                                        <m:t>+1</m:t>
                                      </m:r>
                                    </m:e>
                                  </m:d>
                                </m:sup>
                              </m:sSubSup>
                              <m:r>
                                <a:rPr lang="en-US" sz="2800" b="0" i="1" smtClean="0">
                                  <a:latin typeface="Cambria Math" panose="02040503050406030204" pitchFamily="18" charset="0"/>
                                  <a:ea typeface="黑体" panose="02010609060101010101" pitchFamily="49" charset="-122"/>
                                </a:rPr>
                                <m:t>=</m:t>
                              </m:r>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𝑏</m:t>
                                  </m:r>
                                </m:e>
                                <m:sub>
                                  <m:r>
                                    <a:rPr lang="en-US" sz="2800" b="0" i="1" smtClean="0">
                                      <a:latin typeface="Cambria Math" panose="02040503050406030204" pitchFamily="18" charset="0"/>
                                      <a:ea typeface="黑体" panose="02010609060101010101" pitchFamily="49" charset="-122"/>
                                    </a:rPr>
                                    <m:t>𝑖</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𝑘</m:t>
                                      </m:r>
                                    </m:e>
                                  </m:d>
                                </m:sup>
                              </m:sSubSup>
                              <m:r>
                                <a:rPr lang="en-US" sz="2800" b="0" i="1" smtClean="0">
                                  <a:latin typeface="Cambria Math" panose="02040503050406030204" pitchFamily="18" charset="0"/>
                                  <a:ea typeface="黑体" panose="02010609060101010101" pitchFamily="49" charset="-122"/>
                                </a:rPr>
                                <m:t>−</m:t>
                              </m:r>
                              <m:sSub>
                                <m:sSubPr>
                                  <m:ctrlPr>
                                    <a:rPr lang="en-US" sz="2800" b="0" i="1" smtClean="0">
                                      <a:latin typeface="Cambria Math" panose="02040503050406030204" pitchFamily="18" charset="0"/>
                                      <a:ea typeface="黑体" panose="02010609060101010101" pitchFamily="49" charset="-122"/>
                                    </a:rPr>
                                  </m:ctrlPr>
                                </m:sSubPr>
                                <m:e>
                                  <m:r>
                                    <a:rPr lang="en-US" sz="2800" b="0" i="1" smtClean="0">
                                      <a:latin typeface="Cambria Math" panose="02040503050406030204" pitchFamily="18" charset="0"/>
                                      <a:ea typeface="黑体" panose="02010609060101010101" pitchFamily="49" charset="-122"/>
                                    </a:rPr>
                                    <m:t>𝑚</m:t>
                                  </m:r>
                                </m:e>
                                <m:sub>
                                  <m:r>
                                    <a:rPr lang="en-US" sz="2800" b="0" i="1" smtClean="0">
                                      <a:latin typeface="Cambria Math" panose="02040503050406030204" pitchFamily="18" charset="0"/>
                                      <a:ea typeface="黑体" panose="02010609060101010101" pitchFamily="49" charset="-122"/>
                                    </a:rPr>
                                    <m:t>𝑖𝑘</m:t>
                                  </m:r>
                                </m:sub>
                              </m:sSub>
                              <m:sSubSup>
                                <m:sSubSupPr>
                                  <m:ctrlPr>
                                    <a:rPr lang="en-US" sz="2800" b="0" i="1" smtClean="0">
                                      <a:latin typeface="Cambria Math" panose="02040503050406030204" pitchFamily="18" charset="0"/>
                                      <a:ea typeface="黑体" panose="02010609060101010101" pitchFamily="49" charset="-122"/>
                                    </a:rPr>
                                  </m:ctrlPr>
                                </m:sSubSupPr>
                                <m:e>
                                  <m:r>
                                    <a:rPr lang="en-US" sz="2800" b="0" i="1" smtClean="0">
                                      <a:latin typeface="Cambria Math" panose="02040503050406030204" pitchFamily="18" charset="0"/>
                                      <a:ea typeface="黑体" panose="02010609060101010101" pitchFamily="49" charset="-122"/>
                                    </a:rPr>
                                    <m:t>𝑏</m:t>
                                  </m:r>
                                </m:e>
                                <m:sub>
                                  <m:r>
                                    <a:rPr lang="en-US" sz="2800" b="0" i="1" smtClean="0">
                                      <a:latin typeface="Cambria Math" panose="02040503050406030204" pitchFamily="18" charset="0"/>
                                      <a:ea typeface="黑体" panose="02010609060101010101" pitchFamily="49" charset="-122"/>
                                    </a:rPr>
                                    <m:t>𝑘</m:t>
                                  </m:r>
                                </m:sub>
                                <m:sup>
                                  <m:d>
                                    <m:dPr>
                                      <m:ctrlPr>
                                        <a:rPr lang="en-US" sz="2800" b="0" i="1" smtClean="0">
                                          <a:latin typeface="Cambria Math" panose="02040503050406030204" pitchFamily="18" charset="0"/>
                                          <a:ea typeface="黑体" panose="02010609060101010101" pitchFamily="49" charset="-122"/>
                                        </a:rPr>
                                      </m:ctrlPr>
                                    </m:dPr>
                                    <m:e>
                                      <m:r>
                                        <a:rPr lang="en-US" sz="2800" b="0" i="1" smtClean="0">
                                          <a:latin typeface="Cambria Math" panose="02040503050406030204" pitchFamily="18" charset="0"/>
                                          <a:ea typeface="黑体" panose="02010609060101010101" pitchFamily="49" charset="-122"/>
                                        </a:rPr>
                                        <m:t>𝑘</m:t>
                                      </m:r>
                                    </m:e>
                                  </m:d>
                                </m:sup>
                              </m:sSubSup>
                              <m:r>
                                <a:rPr lang="en-US" sz="2800" b="0" i="1" smtClean="0">
                                  <a:latin typeface="Cambria Math" panose="02040503050406030204" pitchFamily="18" charset="0"/>
                                  <a:ea typeface="黑体" panose="02010609060101010101" pitchFamily="49" charset="-122"/>
                                </a:rPr>
                                <m:t>,  </m:t>
                              </m:r>
                              <m:r>
                                <a:rPr lang="en-US" sz="2800" b="0" i="1" smtClean="0">
                                  <a:latin typeface="Cambria Math" panose="02040503050406030204" pitchFamily="18" charset="0"/>
                                  <a:ea typeface="黑体" panose="02010609060101010101" pitchFamily="49" charset="-122"/>
                                </a:rPr>
                                <m:t>𝑖</m:t>
                              </m:r>
                              <m:r>
                                <a:rPr lang="en-US" sz="2800" b="0" i="1" smtClean="0">
                                  <a:latin typeface="Cambria Math" panose="02040503050406030204" pitchFamily="18" charset="0"/>
                                  <a:ea typeface="黑体" panose="02010609060101010101" pitchFamily="49" charset="-122"/>
                                </a:rPr>
                                <m:t>=</m:t>
                              </m:r>
                              <m:r>
                                <a:rPr lang="en-US" sz="2800" b="0" i="1" smtClean="0">
                                  <a:latin typeface="Cambria Math" panose="02040503050406030204" pitchFamily="18" charset="0"/>
                                  <a:ea typeface="黑体" panose="02010609060101010101" pitchFamily="49" charset="-122"/>
                                </a:rPr>
                                <m:t>𝑘</m:t>
                              </m:r>
                              <m:r>
                                <a:rPr lang="en-US" sz="2800" b="0" i="1" smtClean="0">
                                  <a:latin typeface="Cambria Math" panose="02040503050406030204" pitchFamily="18" charset="0"/>
                                  <a:ea typeface="黑体" panose="02010609060101010101" pitchFamily="49" charset="-122"/>
                                </a:rPr>
                                <m:t>+1,⋯,</m:t>
                              </m:r>
                              <m:r>
                                <a:rPr lang="en-US" sz="2800" b="0" i="1" smtClean="0">
                                  <a:latin typeface="Cambria Math" panose="02040503050406030204" pitchFamily="18" charset="0"/>
                                  <a:ea typeface="黑体" panose="02010609060101010101" pitchFamily="49" charset="-122"/>
                                </a:rPr>
                                <m:t>𝑛</m:t>
                              </m:r>
                              <m:r>
                                <a:rPr lang="en-US" sz="2800" b="0" i="1" smtClean="0">
                                  <a:latin typeface="Cambria Math" panose="02040503050406030204" pitchFamily="18" charset="0"/>
                                  <a:ea typeface="黑体" panose="02010609060101010101" pitchFamily="49" charset="-122"/>
                                </a:rPr>
                                <m:t>   </m:t>
                              </m:r>
                            </m:e>
                          </m:eqArr>
                        </m:e>
                      </m:d>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99768" y="3804836"/>
                <a:ext cx="7365606" cy="137563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599768" y="5141141"/>
                <a:ext cx="7049729" cy="54111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显然</a:t>
                </a:r>
                <a14:m>
                  <m:oMath xmlns:m="http://schemas.openxmlformats.org/officeDocument/2006/math">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𝑨</m:t>
                        </m:r>
                      </m:e>
                      <m:sup>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+1)</m:t>
                        </m:r>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中从第</a:t>
                </a:r>
                <a14:m>
                  <m:oMath xmlns:m="http://schemas.openxmlformats.org/officeDocument/2006/math">
                    <m:r>
                      <a:rPr lang="en-US" altLang="zh-CN" sz="2800" dirty="0">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行到第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行与</a:t>
                </a:r>
                <a14:m>
                  <m:oMath xmlns:m="http://schemas.openxmlformats.org/officeDocument/2006/math">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𝑨</m:t>
                        </m:r>
                      </m:e>
                      <m:sup>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m:t>
                        </m:r>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相同。</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599768" y="5141141"/>
                <a:ext cx="7049729" cy="541110"/>
              </a:xfrm>
              <a:prstGeom prst="rect">
                <a:avLst/>
              </a:prstGeom>
              <a:blipFill rotWithShape="0">
                <a:blip r:embed="rId4"/>
                <a:stretch>
                  <a:fillRect l="-1729" t="-12360" b="-25843"/>
                </a:stretch>
              </a:blipFill>
            </p:spPr>
            <p:txBody>
              <a:bodyPr/>
              <a:lstStyle/>
              <a:p>
                <a:r>
                  <a:rPr lang="en-US">
                    <a:noFill/>
                  </a:rPr>
                  <a:t> </a:t>
                </a:r>
              </a:p>
            </p:txBody>
          </p:sp>
        </mc:Fallback>
      </mc:AlternateContent>
      <p:sp>
        <p:nvSpPr>
          <p:cNvPr id="19" name="文本框 18">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20" name="椭圆 19">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304152016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589935" y="1474840"/>
                <a:ext cx="7659330" cy="1511761"/>
              </a:xfrm>
              <a:prstGeom prst="rect">
                <a:avLst/>
              </a:prstGeom>
              <a:noFill/>
            </p:spPr>
            <p:txBody>
              <a:bodyPr wrap="square" rtlCol="0">
                <a:spAutoFit/>
              </a:bodyPr>
              <a:lstStyle/>
              <a:p>
                <a:pPr>
                  <a:spcBef>
                    <a:spcPts val="600"/>
                  </a:spcBef>
                </a:pPr>
                <a14:m>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继续上述过程，且设</a:t>
                </a:r>
                <a14:m>
                  <m:oMath xmlns:m="http://schemas.openxmlformats.org/officeDocument/2006/math">
                    <m:sSubSup>
                      <m:sSub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e>
                        </m:d>
                      </m:sup>
                    </m:sSubSup>
                    <m:r>
                      <a:rPr lang="en-US" altLang="zh-CN" sz="2800" i="1">
                        <a:latin typeface="Cambria Math" panose="02040503050406030204" pitchFamily="18" charset="0"/>
                        <a:ea typeface="黑体" panose="02010609060101010101" pitchFamily="49" charset="-122"/>
                        <a:cs typeface="Times New Roman" panose="02020603050405020304" pitchFamily="18" charset="0"/>
                      </a:rPr>
                      <m:t>≠0</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                       </m:t>
                        </m:r>
                      </m:e>
                    </m:d>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直到完成第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步消元计算。最后得到与原方程组等价的三角形方程组</a:t>
                </a:r>
                <a14:m>
                  <m:oMath xmlns:m="http://schemas.openxmlformats.org/officeDocument/2006/math">
                    <m:sSup>
                      <m:sSupPr>
                        <m:ctrlPr>
                          <a:rPr lang="en-US" altLang="zh-CN" sz="2800" i="1">
                            <a:solidFill>
                              <a:srgbClr val="000000"/>
                            </a:solidFill>
                            <a:latin typeface="Cambria Math" panose="02040503050406030204" pitchFamily="18" charset="0"/>
                          </a:rPr>
                        </m:ctrlPr>
                      </m:sSupPr>
                      <m:e>
                        <m:r>
                          <a:rPr lang="en-US" altLang="zh-CN" sz="2800" b="1" i="1">
                            <a:solidFill>
                              <a:srgbClr val="000000"/>
                            </a:solidFill>
                            <a:latin typeface="Cambria Math" panose="02040503050406030204" pitchFamily="18" charset="0"/>
                          </a:rPr>
                          <m:t>𝑨</m:t>
                        </m:r>
                      </m:e>
                      <m:sup>
                        <m:r>
                          <a:rPr lang="en-US" altLang="zh-CN"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𝑛</m:t>
                        </m:r>
                        <m:r>
                          <a:rPr lang="en-US" altLang="zh-CN" sz="2800" i="1">
                            <a:solidFill>
                              <a:srgbClr val="000000"/>
                            </a:solidFill>
                            <a:latin typeface="Cambria Math" panose="02040503050406030204" pitchFamily="18" charset="0"/>
                          </a:rPr>
                          <m:t>)</m:t>
                        </m:r>
                      </m:sup>
                    </m:sSup>
                    <m:r>
                      <a:rPr lang="en-US" altLang="zh-CN" sz="2800" b="1" i="1">
                        <a:solidFill>
                          <a:srgbClr val="000000"/>
                        </a:solidFill>
                        <a:latin typeface="Cambria Math" panose="02040503050406030204" pitchFamily="18" charset="0"/>
                      </a:rPr>
                      <m:t>𝒙</m:t>
                    </m:r>
                    <m:r>
                      <a:rPr lang="en-US" altLang="zh-CN" sz="2800" i="1">
                        <a:solidFill>
                          <a:srgbClr val="000000"/>
                        </a:solidFill>
                        <a:latin typeface="Cambria Math" panose="02040503050406030204" pitchFamily="18" charset="0"/>
                      </a:rPr>
                      <m:t>=</m:t>
                    </m:r>
                    <m:sSup>
                      <m:sSupPr>
                        <m:ctrlPr>
                          <a:rPr lang="en-US" altLang="zh-CN" sz="2800" i="1">
                            <a:solidFill>
                              <a:srgbClr val="000000"/>
                            </a:solidFill>
                            <a:latin typeface="Cambria Math" panose="02040503050406030204" pitchFamily="18" charset="0"/>
                          </a:rPr>
                        </m:ctrlPr>
                      </m:sSupPr>
                      <m:e>
                        <m:r>
                          <a:rPr lang="en-US" altLang="zh-CN" sz="2800" b="1" i="1">
                            <a:solidFill>
                              <a:srgbClr val="000000"/>
                            </a:solidFill>
                            <a:latin typeface="Cambria Math" panose="02040503050406030204" pitchFamily="18" charset="0"/>
                          </a:rPr>
                          <m:t>𝒃</m:t>
                        </m:r>
                      </m:e>
                      <m:sup>
                        <m:r>
                          <a:rPr lang="en-US" altLang="zh-CN"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𝑛</m:t>
                        </m:r>
                        <m:r>
                          <a:rPr lang="en-US" altLang="zh-CN" sz="2800" i="1">
                            <a:solidFill>
                              <a:srgbClr val="000000"/>
                            </a:solidFill>
                            <a:latin typeface="Cambria Math" panose="02040503050406030204" pitchFamily="18" charset="0"/>
                          </a:rPr>
                          <m:t>)</m:t>
                        </m:r>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，即</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89935" y="1474840"/>
                <a:ext cx="7659330" cy="1511761"/>
              </a:xfrm>
              <a:prstGeom prst="rect">
                <a:avLst/>
              </a:prstGeom>
              <a:blipFill rotWithShape="0">
                <a:blip r:embed="rId2"/>
                <a:stretch>
                  <a:fillRect l="-1672" t="-403" b="-8871"/>
                </a:stretch>
              </a:blipFill>
            </p:spPr>
            <p:txBody>
              <a:bodyPr/>
              <a:lstStyle/>
              <a:p>
                <a:r>
                  <a:rPr lang="en-US">
                    <a:noFill/>
                  </a:rPr>
                  <a:t> </a:t>
                </a:r>
              </a:p>
            </p:txBody>
          </p:sp>
        </mc:Fallback>
      </mc:AlternateContent>
      <p:grpSp>
        <p:nvGrpSpPr>
          <p:cNvPr id="10" name="组合 9"/>
          <p:cNvGrpSpPr/>
          <p:nvPr/>
        </p:nvGrpSpPr>
        <p:grpSpPr>
          <a:xfrm>
            <a:off x="5938682" y="1604939"/>
            <a:ext cx="1909771" cy="430890"/>
            <a:chOff x="5889521" y="2974255"/>
            <a:chExt cx="1909771" cy="430890"/>
          </a:xfrm>
        </p:grpSpPr>
        <mc:AlternateContent xmlns:mc="http://schemas.openxmlformats.org/markup-compatibility/2006" xmlns:a14="http://schemas.microsoft.com/office/drawing/2010/main">
          <mc:Choice Requires="a14">
            <p:sp>
              <p:nvSpPr>
                <p:cNvPr id="3" name="文本框 2"/>
                <p:cNvSpPr txBox="1"/>
                <p:nvPr/>
              </p:nvSpPr>
              <p:spPr>
                <a:xfrm>
                  <a:off x="5889521" y="2974258"/>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889521" y="2974258"/>
                  <a:ext cx="357469"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126050" y="2974258"/>
                  <a:ext cx="6347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1,2,</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126050" y="2974258"/>
                  <a:ext cx="634789"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668647" y="2974258"/>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668647" y="2974258"/>
                  <a:ext cx="397545"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6964775" y="2974257"/>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6964775" y="2974257"/>
                  <a:ext cx="163506"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7066192" y="2974256"/>
                  <a:ext cx="3027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𝑛</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066192" y="2974256"/>
                  <a:ext cx="302712"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7270128" y="2974256"/>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7270128" y="2974256"/>
                  <a:ext cx="357469"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510751" y="2974255"/>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7510751" y="2974255"/>
                  <a:ext cx="288541" cy="430887"/>
                </a:xfrm>
                <a:prstGeom prst="rect">
                  <a:avLst/>
                </a:prstGeom>
                <a:blipFill rotWithShape="0">
                  <a:blip r:embed="rId9"/>
                  <a:stretch>
                    <a:fillRect/>
                  </a:stretch>
                </a:blipFill>
              </p:spPr>
              <p:txBody>
                <a:bodyPr/>
                <a:lstStyle/>
                <a:p>
                  <a:r>
                    <a:rPr lang="en-US">
                      <a:noFill/>
                    </a:rPr>
                    <a:t> </a:t>
                  </a:r>
                </a:p>
              </p:txBody>
            </p:sp>
          </mc:Fallback>
        </mc:AlternateContent>
      </p:grpSp>
      <p:grpSp>
        <p:nvGrpSpPr>
          <p:cNvPr id="11" name="组合 10"/>
          <p:cNvGrpSpPr/>
          <p:nvPr/>
        </p:nvGrpSpPr>
        <p:grpSpPr>
          <a:xfrm>
            <a:off x="730478" y="2858785"/>
            <a:ext cx="4926796" cy="2338341"/>
            <a:chOff x="3365523" y="2095200"/>
            <a:chExt cx="4926796" cy="2338341"/>
          </a:xfrm>
        </p:grpSpPr>
        <mc:AlternateContent xmlns:mc="http://schemas.openxmlformats.org/markup-compatibility/2006" xmlns:a14="http://schemas.microsoft.com/office/drawing/2010/main">
          <mc:Choice Requires="a14">
            <p:sp>
              <p:nvSpPr>
                <p:cNvPr id="12" name="文本框 11"/>
                <p:cNvSpPr txBox="1"/>
                <p:nvPr/>
              </p:nvSpPr>
              <p:spPr>
                <a:xfrm>
                  <a:off x="3460956" y="2148348"/>
                  <a:ext cx="684098"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460956" y="2148348"/>
                  <a:ext cx="684098" cy="538096"/>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291782" y="2148348"/>
                  <a:ext cx="684098"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12</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4291782" y="2148348"/>
                  <a:ext cx="684098" cy="538096"/>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609393" y="2153264"/>
                  <a:ext cx="684098"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609393" y="2153264"/>
                  <a:ext cx="684098" cy="538096"/>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074200" y="2255557"/>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074200" y="2255557"/>
                  <a:ext cx="397545"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291782" y="2792361"/>
                  <a:ext cx="684098"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22</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4291782" y="2792361"/>
                  <a:ext cx="684098" cy="538096"/>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609393" y="2792361"/>
                  <a:ext cx="684098"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609393" y="2792361"/>
                  <a:ext cx="684098" cy="538096"/>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5074199" y="2845965"/>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5074199" y="2845965"/>
                  <a:ext cx="397545"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5850453" y="3431458"/>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5850453" y="3431458"/>
                  <a:ext cx="201978" cy="43088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5117479" y="3431457"/>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117479" y="3431457"/>
                  <a:ext cx="310983"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609393" y="3862344"/>
                  <a:ext cx="705834" cy="51777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5609393" y="3862344"/>
                  <a:ext cx="705834" cy="517770"/>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3365523" y="2096259"/>
                  <a:ext cx="3059940" cy="233698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3365523" y="2096259"/>
                  <a:ext cx="3059940" cy="2336986"/>
                </a:xfrm>
                <a:prstGeom prst="rect">
                  <a:avLst/>
                </a:prstGeom>
                <a:blipFill rotWithShape="0">
                  <a:blip r:embed="rId20"/>
                  <a:stretch>
                    <a:fillRect/>
                  </a:stretch>
                </a:blipFill>
              </p:spPr>
              <p:txBody>
                <a:bodyPr/>
                <a:lstStyle/>
                <a:p>
                  <a:r>
                    <a:rPr lang="en-US">
                      <a:noFill/>
                    </a:rPr>
                    <a:t> </a:t>
                  </a:r>
                </a:p>
              </p:txBody>
            </p:sp>
          </mc:Fallback>
        </mc:AlternateContent>
        <p:grpSp>
          <p:nvGrpSpPr>
            <p:cNvPr id="23" name="组合 22"/>
            <p:cNvGrpSpPr/>
            <p:nvPr/>
          </p:nvGrpSpPr>
          <p:grpSpPr>
            <a:xfrm>
              <a:off x="6368133" y="2096555"/>
              <a:ext cx="751616" cy="2336986"/>
              <a:chOff x="5817520" y="2293200"/>
              <a:chExt cx="751616" cy="2336986"/>
            </a:xfrm>
          </p:grpSpPr>
          <mc:AlternateContent xmlns:mc="http://schemas.openxmlformats.org/markup-compatibility/2006" xmlns:a14="http://schemas.microsoft.com/office/drawing/2010/main">
            <mc:Choice Requires="a14">
              <p:sp>
                <p:nvSpPr>
                  <p:cNvPr id="30" name="文本框 29"/>
                  <p:cNvSpPr txBox="1"/>
                  <p:nvPr/>
                </p:nvSpPr>
                <p:spPr>
                  <a:xfrm>
                    <a:off x="5817520" y="2293200"/>
                    <a:ext cx="751616" cy="233698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5817520" y="2293200"/>
                    <a:ext cx="751616" cy="2336986"/>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5971638" y="2422706"/>
                    <a:ext cx="4358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5971638" y="2422706"/>
                    <a:ext cx="435889"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5967502" y="3060935"/>
                    <a:ext cx="44416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5967502" y="3060935"/>
                    <a:ext cx="444160" cy="43088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5970370" y="4131926"/>
                    <a:ext cx="46628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5970370" y="4131926"/>
                    <a:ext cx="466281"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6020518" y="3628101"/>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6020518" y="3628101"/>
                    <a:ext cx="201978" cy="430887"/>
                  </a:xfrm>
                  <a:prstGeom prst="rect">
                    <a:avLst/>
                  </a:prstGeom>
                  <a:blipFill rotWithShape="0">
                    <a:blip r:embed="rId25"/>
                    <a:stretch>
                      <a:fillRect/>
                    </a:stretch>
                  </a:blipFill>
                </p:spPr>
                <p:txBody>
                  <a:bodyPr/>
                  <a:lstStyle/>
                  <a:p>
                    <a:r>
                      <a:rPr lang="en-US">
                        <a:noFill/>
                      </a:rPr>
                      <a:t> </a:t>
                    </a:r>
                  </a:p>
                </p:txBody>
              </p:sp>
            </mc:Fallback>
          </mc:AlternateContent>
        </p:grpSp>
        <p:grpSp>
          <p:nvGrpSpPr>
            <p:cNvPr id="24" name="组合 23"/>
            <p:cNvGrpSpPr/>
            <p:nvPr/>
          </p:nvGrpSpPr>
          <p:grpSpPr>
            <a:xfrm>
              <a:off x="7386815" y="2095200"/>
              <a:ext cx="905504" cy="2336986"/>
              <a:chOff x="7347487" y="2095200"/>
              <a:chExt cx="905504" cy="2336986"/>
            </a:xfrm>
          </p:grpSpPr>
          <mc:AlternateContent xmlns:mc="http://schemas.openxmlformats.org/markup-compatibility/2006" xmlns:a14="http://schemas.microsoft.com/office/drawing/2010/main">
            <mc:Choice Requires="a14">
              <p:sp>
                <p:nvSpPr>
                  <p:cNvPr id="26" name="文本框 25"/>
                  <p:cNvSpPr txBox="1"/>
                  <p:nvPr/>
                </p:nvSpPr>
                <p:spPr>
                  <a:xfrm>
                    <a:off x="7477559" y="2148348"/>
                    <a:ext cx="680314"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7477559" y="2148348"/>
                    <a:ext cx="680314" cy="538096"/>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7477559" y="2810685"/>
                    <a:ext cx="680314"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7477559" y="2810685"/>
                    <a:ext cx="680314" cy="538096"/>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7455822" y="3862344"/>
                    <a:ext cx="702051" cy="51777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7455822" y="3862344"/>
                    <a:ext cx="702051" cy="517770"/>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347487" y="2095200"/>
                    <a:ext cx="905504" cy="233698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7347487" y="2095200"/>
                    <a:ext cx="905504" cy="2336986"/>
                  </a:xfrm>
                  <a:prstGeom prst="rect">
                    <a:avLst/>
                  </a:prstGeom>
                  <a:blipFill rotWithShape="0">
                    <a:blip r:embed="rId2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5" name="文本框 24"/>
                <p:cNvSpPr txBox="1"/>
                <p:nvPr/>
              </p:nvSpPr>
              <p:spPr>
                <a:xfrm>
                  <a:off x="7068150" y="3048249"/>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7068150" y="3048249"/>
                  <a:ext cx="357469" cy="430887"/>
                </a:xfrm>
                <a:prstGeom prst="rect">
                  <a:avLst/>
                </a:prstGeom>
                <a:blipFill rotWithShape="0">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文本框 34"/>
              <p:cNvSpPr txBox="1"/>
              <p:nvPr/>
            </p:nvSpPr>
            <p:spPr>
              <a:xfrm>
                <a:off x="6969032" y="3764154"/>
                <a:ext cx="105798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2.10</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6969032" y="3764154"/>
                <a:ext cx="1057982" cy="430887"/>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602142" y="5134261"/>
                <a:ext cx="7647123" cy="566309"/>
              </a:xfrm>
              <a:prstGeom prst="rect">
                <a:avLst/>
              </a:prstGeom>
              <a:noFill/>
            </p:spPr>
            <p:txBody>
              <a:bodyPr wrap="square" rtlCol="0">
                <a:spAutoFit/>
              </a:bodyPr>
              <a:lstStyle/>
              <a:p>
                <a:pPr fontAlgn="base">
                  <a:lnSpc>
                    <a:spcPct val="110000"/>
                  </a:lnSpc>
                  <a:spcBef>
                    <a:spcPct val="0"/>
                  </a:spcBef>
                  <a:spcAft>
                    <a:spcPct val="0"/>
                  </a:spcAft>
                </a:pPr>
                <a:r>
                  <a:rPr lang="zh-CN" altLang="en-US" sz="2800" dirty="0" smtClean="0">
                    <a:solidFill>
                      <a:srgbClr val="000000"/>
                    </a:solidFill>
                    <a:effectLst/>
                    <a:latin typeface="Times New Roman"/>
                    <a:ea typeface="黑体" panose="02010609060101010101" pitchFamily="49" charset="-122"/>
                  </a:rPr>
                  <a:t>由方程组</a:t>
                </a:r>
                <a14:m>
                  <m:oMath xmlns:m="http://schemas.openxmlformats.org/officeDocument/2006/math">
                    <m:d>
                      <m:dPr>
                        <m:ctrlPr>
                          <a:rPr lang="en-US" altLang="zh-CN" sz="2800" i="1" dirty="0" smtClean="0">
                            <a:solidFill>
                              <a:srgbClr val="000000"/>
                            </a:solidFill>
                            <a:effectLst/>
                            <a:latin typeface="Cambria Math" panose="02040503050406030204" pitchFamily="18" charset="0"/>
                            <a:ea typeface="黑体" panose="02010609060101010101" pitchFamily="49" charset="-122"/>
                          </a:rPr>
                        </m:ctrlPr>
                      </m:dPr>
                      <m:e>
                        <m:r>
                          <a:rPr lang="en-US" altLang="zh-CN" sz="2800" i="1" dirty="0" smtClean="0">
                            <a:solidFill>
                              <a:srgbClr val="000000"/>
                            </a:solidFill>
                            <a:effectLst/>
                            <a:latin typeface="Cambria Math" panose="02040503050406030204" pitchFamily="18" charset="0"/>
                            <a:ea typeface="黑体" panose="02010609060101010101" pitchFamily="49" charset="-122"/>
                          </a:rPr>
                          <m:t>2.1</m:t>
                        </m:r>
                      </m:e>
                    </m:d>
                  </m:oMath>
                </a14:m>
                <a:r>
                  <a:rPr lang="zh-CN" altLang="en-US" sz="2800" dirty="0" smtClean="0">
                    <a:solidFill>
                      <a:srgbClr val="000000"/>
                    </a:solidFill>
                    <a:effectLst/>
                    <a:latin typeface="Times New Roman"/>
                    <a:ea typeface="黑体" panose="02010609060101010101" pitchFamily="49" charset="-122"/>
                  </a:rPr>
                  <a:t>化为方程组</a:t>
                </a:r>
                <a14:m>
                  <m:oMath xmlns:m="http://schemas.openxmlformats.org/officeDocument/2006/math">
                    <m:d>
                      <m:dPr>
                        <m:ctrlPr>
                          <a:rPr lang="en-US" altLang="zh-CN" sz="2800" i="1" dirty="0" smtClean="0">
                            <a:solidFill>
                              <a:srgbClr val="000000"/>
                            </a:solidFill>
                            <a:effectLst/>
                            <a:latin typeface="Cambria Math" panose="02040503050406030204" pitchFamily="18" charset="0"/>
                            <a:ea typeface="黑体" panose="02010609060101010101" pitchFamily="49" charset="-122"/>
                          </a:rPr>
                        </m:ctrlPr>
                      </m:dPr>
                      <m:e>
                        <m:r>
                          <a:rPr lang="en-US" altLang="zh-CN" sz="2800" i="1" dirty="0" smtClean="0">
                            <a:solidFill>
                              <a:srgbClr val="000000"/>
                            </a:solidFill>
                            <a:effectLst/>
                            <a:latin typeface="Cambria Math" panose="02040503050406030204" pitchFamily="18" charset="0"/>
                            <a:ea typeface="黑体" panose="02010609060101010101" pitchFamily="49" charset="-122"/>
                          </a:rPr>
                          <m:t>2.10</m:t>
                        </m:r>
                      </m:e>
                    </m:d>
                  </m:oMath>
                </a14:m>
                <a:r>
                  <a:rPr lang="zh-CN" altLang="en-US" sz="2800" dirty="0" smtClean="0">
                    <a:solidFill>
                      <a:srgbClr val="000000"/>
                    </a:solidFill>
                    <a:effectLst/>
                    <a:latin typeface="Times New Roman"/>
                    <a:ea typeface="黑体" panose="02010609060101010101" pitchFamily="49" charset="-122"/>
                  </a:rPr>
                  <a:t>的过程称为</a:t>
                </a:r>
                <a:r>
                  <a:rPr lang="zh-CN" altLang="en-US" sz="2800" dirty="0" smtClean="0">
                    <a:solidFill>
                      <a:srgbClr val="731B7B"/>
                    </a:solidFill>
                    <a:effectLst>
                      <a:outerShdw blurRad="38100" dist="38100" dir="2700000" algn="tl">
                        <a:srgbClr val="000000">
                          <a:alpha val="43137"/>
                        </a:srgbClr>
                      </a:outerShdw>
                    </a:effectLst>
                    <a:latin typeface="Times New Roman"/>
                    <a:ea typeface="黑体" panose="02010609060101010101" pitchFamily="49" charset="-122"/>
                  </a:rPr>
                  <a:t>消元</a:t>
                </a:r>
                <a:endParaRPr lang="zh-CN" altLang="en-US" sz="2800" dirty="0" smtClean="0">
                  <a:solidFill>
                    <a:srgbClr val="000000"/>
                  </a:solidFill>
                  <a:effectLst>
                    <a:outerShdw blurRad="38100" dist="38100" dir="2700000" algn="tl">
                      <a:srgbClr val="000000">
                        <a:alpha val="43137"/>
                      </a:srgbClr>
                    </a:outerShdw>
                  </a:effectLst>
                  <a:latin typeface="Times New Roman"/>
                  <a:ea typeface="黑体" panose="02010609060101010101" pitchFamily="49" charset="-122"/>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602142" y="5134261"/>
                <a:ext cx="7647123" cy="566309"/>
              </a:xfrm>
              <a:prstGeom prst="rect">
                <a:avLst/>
              </a:prstGeom>
              <a:blipFill rotWithShape="0">
                <a:blip r:embed="rId31"/>
                <a:stretch>
                  <a:fillRect l="-1675" t="-13978" r="-1356" b="-25806"/>
                </a:stretch>
              </a:blipFill>
            </p:spPr>
            <p:txBody>
              <a:bodyPr/>
              <a:lstStyle/>
              <a:p>
                <a:r>
                  <a:rPr lang="en-US">
                    <a:noFill/>
                  </a:rPr>
                  <a:t> </a:t>
                </a:r>
              </a:p>
            </p:txBody>
          </p:sp>
        </mc:Fallback>
      </mc:AlternateContent>
      <p:sp>
        <p:nvSpPr>
          <p:cNvPr id="37" name="文本框 36"/>
          <p:cNvSpPr txBox="1"/>
          <p:nvPr/>
        </p:nvSpPr>
        <p:spPr>
          <a:xfrm>
            <a:off x="2836699" y="5628428"/>
            <a:ext cx="1377871" cy="523220"/>
          </a:xfrm>
          <a:prstGeom prst="rect">
            <a:avLst/>
          </a:prstGeom>
          <a:noFill/>
        </p:spPr>
        <p:txBody>
          <a:bodyPr wrap="square" rtlCol="0">
            <a:spAutoFit/>
          </a:bodyPr>
          <a:lstStyle/>
          <a:p>
            <a:pPr>
              <a:spcBef>
                <a:spcPts val="600"/>
              </a:spcBef>
            </a:pPr>
            <a:r>
              <a:rPr lang="zh-CN" altLang="en-US" sz="2800" dirty="0">
                <a:solidFill>
                  <a:srgbClr val="731B7B"/>
                </a:solidFill>
                <a:effectLst>
                  <a:outerShdw blurRad="38100" dist="38100" dir="2700000" algn="tl">
                    <a:srgbClr val="000000">
                      <a:alpha val="43137"/>
                    </a:srgbClr>
                  </a:outerShdw>
                </a:effectLst>
                <a:latin typeface="Times New Roman"/>
                <a:ea typeface="黑体" panose="02010609060101010101" pitchFamily="49" charset="-122"/>
              </a:rPr>
              <a:t>过程</a:t>
            </a:r>
            <a:r>
              <a:rPr lang="zh-CN" altLang="en-US" sz="2800" dirty="0">
                <a:solidFill>
                  <a:srgbClr val="000000"/>
                </a:solidFill>
                <a:effectLst>
                  <a:outerShdw blurRad="38100" dist="38100" dir="2700000" algn="tl">
                    <a:srgbClr val="000000">
                      <a:alpha val="43137"/>
                    </a:srgbClr>
                  </a:outerShdw>
                </a:effectLst>
                <a:latin typeface="Times New Roman"/>
                <a:ea typeface="黑体" panose="02010609060101010101" pitchFamily="49" charset="-122"/>
              </a:rPr>
              <a:t>。</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文本框 37">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39" name="椭圆 38">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278481526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文本框 25"/>
              <p:cNvSpPr txBox="1"/>
              <p:nvPr/>
            </p:nvSpPr>
            <p:spPr>
              <a:xfrm>
                <a:off x="606595" y="1440953"/>
                <a:ext cx="7387031" cy="1166217"/>
              </a:xfrm>
              <a:prstGeom prst="rect">
                <a:avLst/>
              </a:prstGeom>
              <a:noFill/>
            </p:spPr>
            <p:txBody>
              <a:bodyPr wrap="square" rtlCol="0">
                <a:spAutoFit/>
              </a:bodyPr>
              <a:lstStyle/>
              <a:p>
                <a:pPr fontAlgn="base">
                  <a:lnSpc>
                    <a:spcPct val="110000"/>
                  </a:lnSpc>
                  <a:spcBef>
                    <a:spcPct val="0"/>
                  </a:spcBef>
                  <a:spcAft>
                    <a:spcPct val="0"/>
                  </a:spcAft>
                </a:pPr>
                <a:r>
                  <a:rPr lang="zh-CN" altLang="en-US" sz="2800" dirty="0" smtClean="0">
                    <a:solidFill>
                      <a:srgbClr val="000000"/>
                    </a:solidFill>
                    <a:effectLst/>
                    <a:latin typeface="Times New Roman"/>
                    <a:ea typeface="黑体" panose="02010609060101010101" pitchFamily="49" charset="-122"/>
                  </a:rPr>
                  <a:t>如果</a:t>
                </a:r>
                <a14:m>
                  <m:oMath xmlns:m="http://schemas.openxmlformats.org/officeDocument/2006/math">
                    <m:r>
                      <a:rPr lang="en-US" altLang="zh-CN" sz="2800" b="1" i="1" smtClean="0">
                        <a:solidFill>
                          <a:srgbClr val="000000"/>
                        </a:solidFill>
                        <a:effectLst/>
                        <a:latin typeface="Cambria Math" panose="02040503050406030204" pitchFamily="18" charset="0"/>
                      </a:rPr>
                      <m:t>𝑨</m:t>
                    </m:r>
                  </m:oMath>
                </a14:m>
                <a:r>
                  <a:rPr lang="zh-CN" altLang="en-US" sz="2800" dirty="0" smtClean="0">
                    <a:solidFill>
                      <a:srgbClr val="000000"/>
                    </a:solidFill>
                    <a:effectLst/>
                    <a:latin typeface="Times New Roman"/>
                    <a:ea typeface="黑体" panose="02010609060101010101" pitchFamily="49" charset="-122"/>
                  </a:rPr>
                  <a:t>是可逆矩阵，且</a:t>
                </a:r>
                <a14:m>
                  <m:oMath xmlns:m="http://schemas.openxmlformats.org/officeDocument/2006/math">
                    <m:sSubSup>
                      <m:sSubSupPr>
                        <m:ctrlPr>
                          <a:rPr lang="en-US" altLang="zh-CN" sz="2800" i="1">
                            <a:solidFill>
                              <a:srgbClr val="000000"/>
                            </a:solidFill>
                            <a:effectLst/>
                            <a:latin typeface="Cambria Math" panose="02040503050406030204" pitchFamily="18" charset="0"/>
                          </a:rPr>
                        </m:ctrlPr>
                      </m:sSubSupPr>
                      <m:e>
                        <m:r>
                          <a:rPr lang="en-US" altLang="zh-CN" sz="2800" i="1">
                            <a:solidFill>
                              <a:srgbClr val="000000"/>
                            </a:solidFill>
                            <a:effectLst/>
                            <a:latin typeface="Cambria Math" panose="02040503050406030204" pitchFamily="18" charset="0"/>
                          </a:rPr>
                          <m:t>𝑎</m:t>
                        </m:r>
                      </m:e>
                      <m:sub>
                        <m:r>
                          <a:rPr lang="en-US" altLang="zh-CN" sz="2800" i="1">
                            <a:solidFill>
                              <a:srgbClr val="000000"/>
                            </a:solidFill>
                            <a:effectLst/>
                            <a:latin typeface="Cambria Math" panose="02040503050406030204" pitchFamily="18" charset="0"/>
                          </a:rPr>
                          <m:t>𝑘𝑘</m:t>
                        </m:r>
                      </m:sub>
                      <m:sup>
                        <m:r>
                          <a:rPr lang="en-US" altLang="zh-CN" sz="2800" i="1">
                            <a:solidFill>
                              <a:srgbClr val="000000"/>
                            </a:solidFill>
                            <a:effectLst/>
                            <a:latin typeface="Cambria Math" panose="02040503050406030204" pitchFamily="18" charset="0"/>
                          </a:rPr>
                          <m:t>(</m:t>
                        </m:r>
                        <m:r>
                          <a:rPr lang="en-US" altLang="zh-CN" sz="2800" i="1">
                            <a:solidFill>
                              <a:srgbClr val="000000"/>
                            </a:solidFill>
                            <a:effectLst/>
                            <a:latin typeface="Cambria Math" panose="02040503050406030204" pitchFamily="18" charset="0"/>
                          </a:rPr>
                          <m:t>𝑘</m:t>
                        </m:r>
                        <m:r>
                          <a:rPr lang="en-US" altLang="zh-CN" sz="2800" i="1">
                            <a:solidFill>
                              <a:srgbClr val="000000"/>
                            </a:solidFill>
                            <a:effectLst/>
                            <a:latin typeface="Cambria Math" panose="02040503050406030204" pitchFamily="18" charset="0"/>
                          </a:rPr>
                          <m:t>)</m:t>
                        </m:r>
                      </m:sup>
                    </m:sSubSup>
                    <m:r>
                      <a:rPr lang="en-US" altLang="zh-CN" sz="2800" i="1">
                        <a:solidFill>
                          <a:srgbClr val="000000"/>
                        </a:solidFill>
                        <a:effectLst/>
                        <a:latin typeface="Cambria Math" panose="02040503050406030204" pitchFamily="18" charset="0"/>
                      </a:rPr>
                      <m:t>≠0 (</m:t>
                    </m:r>
                    <m:r>
                      <a:rPr lang="en-US" altLang="zh-CN" sz="2800" i="1">
                        <a:solidFill>
                          <a:srgbClr val="000000"/>
                        </a:solidFill>
                        <a:effectLst/>
                        <a:latin typeface="Cambria Math" panose="02040503050406030204" pitchFamily="18" charset="0"/>
                      </a:rPr>
                      <m:t>𝑘</m:t>
                    </m:r>
                    <m:r>
                      <a:rPr lang="en-US" altLang="zh-CN" sz="2800" i="1">
                        <a:solidFill>
                          <a:srgbClr val="000000"/>
                        </a:solidFill>
                        <a:effectLst/>
                        <a:latin typeface="Cambria Math" panose="02040503050406030204" pitchFamily="18" charset="0"/>
                      </a:rPr>
                      <m:t>=1,2,⋯,</m:t>
                    </m:r>
                    <m:r>
                      <a:rPr lang="en-US" altLang="zh-CN" sz="2800" i="1">
                        <a:solidFill>
                          <a:srgbClr val="000000"/>
                        </a:solidFill>
                        <a:effectLst/>
                        <a:latin typeface="Cambria Math" panose="02040503050406030204" pitchFamily="18" charset="0"/>
                      </a:rPr>
                      <m:t>𝑛</m:t>
                    </m:r>
                    <m:r>
                      <a:rPr lang="en-US" altLang="zh-CN" sz="2800" i="1">
                        <a:solidFill>
                          <a:srgbClr val="000000"/>
                        </a:solidFill>
                        <a:effectLst/>
                        <a:latin typeface="Cambria Math" panose="02040503050406030204" pitchFamily="18" charset="0"/>
                      </a:rPr>
                      <m:t>)</m:t>
                    </m:r>
                  </m:oMath>
                </a14:m>
                <a:r>
                  <a:rPr lang="en-US" altLang="zh-CN" sz="2800" dirty="0" smtClean="0">
                    <a:solidFill>
                      <a:srgbClr val="000000"/>
                    </a:solidFill>
                    <a:effectLst/>
                    <a:latin typeface="Times New Roman"/>
                    <a:ea typeface="黑体" panose="02010609060101010101" pitchFamily="49" charset="-122"/>
                  </a:rPr>
                  <a:t>,</a:t>
                </a:r>
                <a:r>
                  <a:rPr lang="zh-CN" altLang="en-US" sz="2800" dirty="0" smtClean="0">
                    <a:solidFill>
                      <a:srgbClr val="000000"/>
                    </a:solidFill>
                    <a:effectLst/>
                    <a:latin typeface="Times New Roman"/>
                    <a:ea typeface="黑体" panose="02010609060101010101" pitchFamily="49" charset="-122"/>
                  </a:rPr>
                  <a:t>求解</a:t>
                </a:r>
                <a14:m>
                  <m:oMath xmlns:m="http://schemas.openxmlformats.org/officeDocument/2006/math">
                    <m:d>
                      <m:dPr>
                        <m:ctrlPr>
                          <a:rPr lang="en-US" altLang="zh-CN" sz="2800" i="1" dirty="0" smtClean="0">
                            <a:solidFill>
                              <a:srgbClr val="000000"/>
                            </a:solidFill>
                            <a:effectLst/>
                            <a:latin typeface="Cambria Math" panose="02040503050406030204" pitchFamily="18" charset="0"/>
                            <a:ea typeface="黑体" panose="02010609060101010101" pitchFamily="49" charset="-122"/>
                          </a:rPr>
                        </m:ctrlPr>
                      </m:dPr>
                      <m:e>
                        <m:r>
                          <a:rPr lang="en-US" altLang="zh-CN" sz="2800" i="1" dirty="0" smtClean="0">
                            <a:solidFill>
                              <a:srgbClr val="000000"/>
                            </a:solidFill>
                            <a:effectLst/>
                            <a:latin typeface="Cambria Math" panose="02040503050406030204" pitchFamily="18" charset="0"/>
                            <a:ea typeface="黑体" panose="02010609060101010101" pitchFamily="49" charset="-122"/>
                          </a:rPr>
                          <m:t>2.10</m:t>
                        </m:r>
                      </m:e>
                    </m:d>
                  </m:oMath>
                </a14:m>
                <a:r>
                  <a:rPr lang="zh-CN" altLang="en-US" sz="2800" dirty="0" smtClean="0">
                    <a:solidFill>
                      <a:srgbClr val="000000"/>
                    </a:solidFill>
                    <a:effectLst/>
                    <a:latin typeface="Times New Roman"/>
                    <a:ea typeface="黑体" panose="02010609060101010101" pitchFamily="49" charset="-122"/>
                  </a:rPr>
                  <a:t>得</a:t>
                </a:r>
                <a:r>
                  <a:rPr lang="zh-CN" altLang="en-US" sz="2800" dirty="0" smtClean="0">
                    <a:solidFill>
                      <a:srgbClr val="000000"/>
                    </a:solidFill>
                    <a:latin typeface="Times New Roman"/>
                    <a:ea typeface="黑体" panose="02010609060101010101" pitchFamily="49" charset="-122"/>
                  </a:rPr>
                  <a:t>到求解公式</a:t>
                </a:r>
                <a:endParaRPr lang="zh-CN" altLang="en-US" sz="2800" dirty="0" smtClean="0">
                  <a:solidFill>
                    <a:srgbClr val="000000"/>
                  </a:solidFill>
                  <a:effectLst/>
                  <a:latin typeface="Times New Roman"/>
                  <a:ea typeface="黑体" panose="02010609060101010101" pitchFamily="49" charset="-122"/>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06595" y="1440953"/>
                <a:ext cx="7387031" cy="1166217"/>
              </a:xfrm>
              <a:prstGeom prst="rect">
                <a:avLst/>
              </a:prstGeom>
              <a:blipFill rotWithShape="0">
                <a:blip r:embed="rId2"/>
                <a:stretch>
                  <a:fillRect l="-1734" r="-578"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606595" y="2378022"/>
                <a:ext cx="4733988" cy="1970668"/>
              </a:xfrm>
              <a:prstGeom prst="rect">
                <a:avLst/>
              </a:prstGeom>
              <a:noFill/>
            </p:spPr>
            <p:txBody>
              <a:bodyPr wrap="none" lIns="0" tIns="0" rIns="0" bIns="0" rtlCol="0">
                <a:spAutoFit/>
              </a:bodyPr>
              <a:lstStyle/>
              <a:p>
                <a:pPr fontAlgn="base">
                  <a:lnSpc>
                    <a:spcPct val="110000"/>
                  </a:lnSpc>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altLang="zh-CN" sz="2400" i="1" smtClean="0">
                              <a:solidFill>
                                <a:srgbClr val="000000"/>
                              </a:solidFill>
                              <a:effectLst/>
                              <a:latin typeface="Cambria Math" panose="02040503050406030204" pitchFamily="18" charset="0"/>
                            </a:rPr>
                          </m:ctrlPr>
                        </m:dPr>
                        <m:e>
                          <m:eqArr>
                            <m:eqArrPr>
                              <m:ctrlPr>
                                <a:rPr lang="en-US" altLang="zh-CN" sz="2400" i="1" smtClean="0">
                                  <a:solidFill>
                                    <a:srgbClr val="000000"/>
                                  </a:solidFill>
                                  <a:effectLst/>
                                  <a:latin typeface="Cambria Math" panose="02040503050406030204" pitchFamily="18" charset="0"/>
                                </a:rPr>
                              </m:ctrlPr>
                            </m:eqArrPr>
                            <m:e>
                              <m:sSub>
                                <m:sSubPr>
                                  <m:ctrlPr>
                                    <a:rPr lang="en-US" altLang="zh-CN" sz="2400" i="1" smtClean="0">
                                      <a:solidFill>
                                        <a:srgbClr val="000000"/>
                                      </a:solidFill>
                                      <a:effectLst/>
                                      <a:latin typeface="Cambria Math" panose="02040503050406030204" pitchFamily="18" charset="0"/>
                                    </a:rPr>
                                  </m:ctrlPr>
                                </m:sSubPr>
                                <m:e>
                                  <m:r>
                                    <a:rPr lang="en-US" altLang="zh-CN" sz="2400" i="1" smtClean="0">
                                      <a:solidFill>
                                        <a:srgbClr val="000000"/>
                                      </a:solidFill>
                                      <a:effectLst/>
                                      <a:latin typeface="Cambria Math" panose="02040503050406030204" pitchFamily="18" charset="0"/>
                                    </a:rPr>
                                    <m:t>𝑥</m:t>
                                  </m:r>
                                </m:e>
                                <m:sub>
                                  <m:r>
                                    <a:rPr lang="en-US" altLang="zh-CN" sz="2400" i="1" smtClean="0">
                                      <a:solidFill>
                                        <a:srgbClr val="000000"/>
                                      </a:solidFill>
                                      <a:effectLst/>
                                      <a:latin typeface="Cambria Math" panose="02040503050406030204" pitchFamily="18" charset="0"/>
                                    </a:rPr>
                                    <m:t>𝑛</m:t>
                                  </m:r>
                                </m:sub>
                              </m:sSub>
                              <m:r>
                                <a:rPr lang="en-US" altLang="zh-CN" sz="2400" i="1" smtClean="0">
                                  <a:solidFill>
                                    <a:srgbClr val="000000"/>
                                  </a:solidFill>
                                  <a:effectLst/>
                                  <a:latin typeface="Cambria Math" panose="02040503050406030204" pitchFamily="18" charset="0"/>
                                </a:rPr>
                                <m:t>=</m:t>
                              </m:r>
                              <m:f>
                                <m:fPr>
                                  <m:type m:val="lin"/>
                                  <m:ctrlPr>
                                    <a:rPr lang="en-US" altLang="zh-CN" sz="2400" i="1" smtClean="0">
                                      <a:solidFill>
                                        <a:srgbClr val="000000"/>
                                      </a:solidFill>
                                      <a:effectLst/>
                                      <a:latin typeface="Cambria Math" panose="02040503050406030204" pitchFamily="18" charset="0"/>
                                    </a:rPr>
                                  </m:ctrlPr>
                                </m:fPr>
                                <m:num>
                                  <m:sSubSup>
                                    <m:sSubSupPr>
                                      <m:ctrlPr>
                                        <a:rPr lang="en-US" altLang="zh-CN" sz="2400" i="1">
                                          <a:solidFill>
                                            <a:srgbClr val="000000"/>
                                          </a:solidFill>
                                          <a:effectLst/>
                                          <a:latin typeface="Cambria Math" panose="02040503050406030204" pitchFamily="18" charset="0"/>
                                        </a:rPr>
                                      </m:ctrlPr>
                                    </m:sSubSupPr>
                                    <m:e>
                                      <m:r>
                                        <a:rPr lang="en-US" altLang="zh-CN" sz="2400" i="1">
                                          <a:solidFill>
                                            <a:srgbClr val="000000"/>
                                          </a:solidFill>
                                          <a:effectLst/>
                                          <a:latin typeface="Cambria Math" panose="02040503050406030204" pitchFamily="18" charset="0"/>
                                        </a:rPr>
                                        <m:t>𝑏</m:t>
                                      </m:r>
                                    </m:e>
                                    <m:sub>
                                      <m:r>
                                        <a:rPr lang="en-US" altLang="zh-CN" sz="2400" i="1">
                                          <a:solidFill>
                                            <a:srgbClr val="000000"/>
                                          </a:solidFill>
                                          <a:effectLst/>
                                          <a:latin typeface="Cambria Math" panose="02040503050406030204" pitchFamily="18" charset="0"/>
                                        </a:rPr>
                                        <m:t>𝑛</m:t>
                                      </m:r>
                                    </m:sub>
                                    <m:sup>
                                      <m:d>
                                        <m:dPr>
                                          <m:ctrlPr>
                                            <a:rPr lang="en-US" altLang="zh-CN" sz="2400" i="1">
                                              <a:solidFill>
                                                <a:srgbClr val="000000"/>
                                              </a:solidFill>
                                              <a:effectLst/>
                                              <a:latin typeface="Cambria Math" panose="02040503050406030204" pitchFamily="18" charset="0"/>
                                            </a:rPr>
                                          </m:ctrlPr>
                                        </m:dPr>
                                        <m:e>
                                          <m:r>
                                            <a:rPr lang="en-US" altLang="zh-CN" sz="2400" i="1">
                                              <a:solidFill>
                                                <a:srgbClr val="000000"/>
                                              </a:solidFill>
                                              <a:effectLst/>
                                              <a:latin typeface="Cambria Math" panose="02040503050406030204" pitchFamily="18" charset="0"/>
                                            </a:rPr>
                                            <m:t>𝑛</m:t>
                                          </m:r>
                                        </m:e>
                                      </m:d>
                                    </m:sup>
                                  </m:sSubSup>
                                </m:num>
                                <m:den>
                                  <m:sSubSup>
                                    <m:sSubSupPr>
                                      <m:ctrlPr>
                                        <a:rPr lang="en-US" altLang="zh-CN" sz="2400" i="1">
                                          <a:solidFill>
                                            <a:srgbClr val="000000"/>
                                          </a:solidFill>
                                          <a:effectLst/>
                                          <a:latin typeface="Cambria Math" panose="02040503050406030204" pitchFamily="18" charset="0"/>
                                        </a:rPr>
                                      </m:ctrlPr>
                                    </m:sSubSupPr>
                                    <m:e>
                                      <m:r>
                                        <a:rPr lang="en-US" altLang="zh-CN" sz="2400" i="1">
                                          <a:solidFill>
                                            <a:srgbClr val="000000"/>
                                          </a:solidFill>
                                          <a:effectLst/>
                                          <a:latin typeface="Cambria Math" panose="02040503050406030204" pitchFamily="18" charset="0"/>
                                        </a:rPr>
                                        <m:t>𝑎</m:t>
                                      </m:r>
                                    </m:e>
                                    <m:sub>
                                      <m:r>
                                        <a:rPr lang="en-US" altLang="zh-CN" sz="2400" i="1">
                                          <a:solidFill>
                                            <a:srgbClr val="000000"/>
                                          </a:solidFill>
                                          <a:effectLst/>
                                          <a:latin typeface="Cambria Math" panose="02040503050406030204" pitchFamily="18" charset="0"/>
                                        </a:rPr>
                                        <m:t>𝑛𝑛</m:t>
                                      </m:r>
                                    </m:sub>
                                    <m:sup>
                                      <m:r>
                                        <a:rPr lang="en-US" altLang="zh-CN" sz="2400" i="1">
                                          <a:solidFill>
                                            <a:srgbClr val="000000"/>
                                          </a:solidFill>
                                          <a:effectLst/>
                                          <a:latin typeface="Cambria Math" panose="02040503050406030204" pitchFamily="18" charset="0"/>
                                        </a:rPr>
                                        <m:t>(</m:t>
                                      </m:r>
                                      <m:r>
                                        <a:rPr lang="en-US" altLang="zh-CN" sz="2400" i="1">
                                          <a:solidFill>
                                            <a:srgbClr val="000000"/>
                                          </a:solidFill>
                                          <a:effectLst/>
                                          <a:latin typeface="Cambria Math" panose="02040503050406030204" pitchFamily="18" charset="0"/>
                                        </a:rPr>
                                        <m:t>𝑛</m:t>
                                      </m:r>
                                      <m:r>
                                        <a:rPr lang="en-US" altLang="zh-CN" sz="2400" i="1">
                                          <a:solidFill>
                                            <a:srgbClr val="000000"/>
                                          </a:solidFill>
                                          <a:effectLst/>
                                          <a:latin typeface="Cambria Math" panose="02040503050406030204" pitchFamily="18" charset="0"/>
                                        </a:rPr>
                                        <m:t>)</m:t>
                                      </m:r>
                                    </m:sup>
                                  </m:sSubSup>
                                </m:den>
                              </m:f>
                              <m:r>
                                <a:rPr lang="en-US" altLang="zh-CN" sz="2400" b="0" i="1" smtClean="0">
                                  <a:solidFill>
                                    <a:srgbClr val="000000"/>
                                  </a:solidFill>
                                  <a:effectLst/>
                                  <a:latin typeface="Cambria Math" panose="02040503050406030204" pitchFamily="18" charset="0"/>
                                </a:rPr>
                                <m:t>,</m:t>
                              </m:r>
                              <m:r>
                                <a:rPr lang="en-US" altLang="zh-CN" sz="2400" b="0" i="1">
                                  <a:solidFill>
                                    <a:srgbClr val="000000"/>
                                  </a:solidFill>
                                  <a:effectLst/>
                                  <a:latin typeface="Cambria Math" panose="02040503050406030204" pitchFamily="18" charset="0"/>
                                </a:rPr>
                                <m:t>  </m:t>
                              </m:r>
                              <m:r>
                                <a:rPr lang="en-US" altLang="zh-CN" sz="2400" i="1" smtClean="0">
                                  <a:solidFill>
                                    <a:srgbClr val="000000"/>
                                  </a:solidFill>
                                  <a:effectLst/>
                                  <a:latin typeface="Cambria Math" panose="02040503050406030204" pitchFamily="18" charset="0"/>
                                </a:rPr>
                                <m:t>                                   </m:t>
                              </m:r>
                            </m:e>
                            <m:e>
                              <m:sSub>
                                <m:sSubPr>
                                  <m:ctrlPr>
                                    <a:rPr lang="en-US" altLang="zh-CN" sz="2400" i="1">
                                      <a:solidFill>
                                        <a:srgbClr val="000000"/>
                                      </a:solidFill>
                                      <a:effectLst/>
                                      <a:latin typeface="Cambria Math" panose="02040503050406030204" pitchFamily="18" charset="0"/>
                                    </a:rPr>
                                  </m:ctrlPr>
                                </m:sSubPr>
                                <m:e>
                                  <m:r>
                                    <a:rPr lang="en-US" altLang="zh-CN" sz="2400" i="1">
                                      <a:solidFill>
                                        <a:srgbClr val="000000"/>
                                      </a:solidFill>
                                      <a:effectLst/>
                                      <a:latin typeface="Cambria Math" panose="02040503050406030204" pitchFamily="18" charset="0"/>
                                    </a:rPr>
                                    <m:t>𝑥</m:t>
                                  </m:r>
                                </m:e>
                                <m:sub>
                                  <m:r>
                                    <a:rPr lang="en-US" altLang="zh-CN" sz="2400" i="1">
                                      <a:solidFill>
                                        <a:srgbClr val="000000"/>
                                      </a:solidFill>
                                      <a:effectLst/>
                                      <a:latin typeface="Cambria Math" panose="02040503050406030204" pitchFamily="18" charset="0"/>
                                    </a:rPr>
                                    <m:t>𝑘</m:t>
                                  </m:r>
                                </m:sub>
                              </m:sSub>
                              <m:r>
                                <a:rPr lang="en-US" altLang="zh-CN" sz="2400" i="1">
                                  <a:solidFill>
                                    <a:srgbClr val="000000"/>
                                  </a:solidFill>
                                  <a:effectLst/>
                                  <a:latin typeface="Cambria Math" panose="02040503050406030204" pitchFamily="18" charset="0"/>
                                </a:rPr>
                                <m:t>=</m:t>
                              </m:r>
                              <m:f>
                                <m:fPr>
                                  <m:type m:val="lin"/>
                                  <m:ctrlPr>
                                    <a:rPr lang="en-US" altLang="zh-CN" sz="2400" i="1" smtClean="0">
                                      <a:solidFill>
                                        <a:srgbClr val="000000"/>
                                      </a:solidFill>
                                      <a:effectLst/>
                                      <a:latin typeface="Cambria Math" panose="02040503050406030204" pitchFamily="18" charset="0"/>
                                    </a:rPr>
                                  </m:ctrlPr>
                                </m:fPr>
                                <m:num>
                                  <m:d>
                                    <m:dPr>
                                      <m:ctrlPr>
                                        <a:rPr lang="en-US" altLang="zh-CN" sz="2400" b="0" i="1" smtClean="0">
                                          <a:solidFill>
                                            <a:srgbClr val="000000"/>
                                          </a:solidFill>
                                          <a:effectLst/>
                                          <a:latin typeface="Cambria Math" panose="02040503050406030204" pitchFamily="18" charset="0"/>
                                        </a:rPr>
                                      </m:ctrlPr>
                                    </m:dPr>
                                    <m:e>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rPr>
                                            <m:t>𝑏</m:t>
                                          </m:r>
                                        </m:e>
                                        <m:sub>
                                          <m:r>
                                            <a:rPr lang="en-US" altLang="zh-CN" sz="2400" i="1">
                                              <a:solidFill>
                                                <a:srgbClr val="000000"/>
                                              </a:solidFill>
                                              <a:latin typeface="Cambria Math" panose="02040503050406030204" pitchFamily="18" charset="0"/>
                                            </a:rPr>
                                            <m:t>𝑘</m:t>
                                          </m:r>
                                        </m:sub>
                                        <m:sup>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𝑘</m:t>
                                          </m:r>
                                          <m:r>
                                            <a:rPr lang="en-US" altLang="zh-CN" sz="2400" i="1">
                                              <a:solidFill>
                                                <a:srgbClr val="000000"/>
                                              </a:solidFill>
                                              <a:latin typeface="Cambria Math" panose="02040503050406030204" pitchFamily="18" charset="0"/>
                                            </a:rPr>
                                            <m:t>)</m:t>
                                          </m:r>
                                        </m:sup>
                                      </m:sSubSup>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𝑗</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𝑘</m:t>
                                          </m:r>
                                          <m:r>
                                            <a:rPr lang="en-US" altLang="zh-CN" sz="2400" i="1">
                                              <a:solidFill>
                                                <a:srgbClr val="000000"/>
                                              </a:solidFill>
                                              <a:latin typeface="Cambria Math" panose="02040503050406030204" pitchFamily="18" charset="0"/>
                                            </a:rPr>
                                            <m:t>+1</m:t>
                                          </m:r>
                                        </m:sub>
                                        <m:sup>
                                          <m:r>
                                            <a:rPr lang="en-US" altLang="zh-CN" sz="2400" i="1">
                                              <a:solidFill>
                                                <a:srgbClr val="000000"/>
                                              </a:solidFill>
                                              <a:latin typeface="Cambria Math" panose="02040503050406030204" pitchFamily="18" charset="0"/>
                                            </a:rPr>
                                            <m:t>𝑛</m:t>
                                          </m:r>
                                        </m:sup>
                                        <m:e>
                                          <m:sSubSup>
                                            <m:sSubSupPr>
                                              <m:ctrlPr>
                                                <a:rPr lang="en-US" altLang="zh-CN" sz="2400" i="1">
                                                  <a:solidFill>
                                                    <a:srgbClr val="000000"/>
                                                  </a:solidFill>
                                                  <a:latin typeface="Cambria Math" panose="02040503050406030204" pitchFamily="18" charset="0"/>
                                                </a:rPr>
                                              </m:ctrlPr>
                                            </m:sSubSupPr>
                                            <m:e>
                                              <m:r>
                                                <a:rPr lang="en-US" altLang="zh-CN" sz="2400" i="1">
                                                  <a:solidFill>
                                                    <a:srgbClr val="000000"/>
                                                  </a:solidFill>
                                                  <a:latin typeface="Cambria Math" panose="02040503050406030204" pitchFamily="18" charset="0"/>
                                                </a:rPr>
                                                <m:t>𝑎</m:t>
                                              </m:r>
                                            </m:e>
                                            <m:sub>
                                              <m:r>
                                                <a:rPr lang="en-US" altLang="zh-CN" sz="2400" i="1">
                                                  <a:solidFill>
                                                    <a:srgbClr val="000000"/>
                                                  </a:solidFill>
                                                  <a:latin typeface="Cambria Math" panose="02040503050406030204" pitchFamily="18" charset="0"/>
                                                </a:rPr>
                                                <m:t>𝑘𝑗</m:t>
                                              </m:r>
                                            </m:sub>
                                            <m:sup>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𝑘</m:t>
                                              </m:r>
                                              <m:r>
                                                <a:rPr lang="en-US" altLang="zh-CN" sz="2400" i="1">
                                                  <a:solidFill>
                                                    <a:srgbClr val="000000"/>
                                                  </a:solidFill>
                                                  <a:latin typeface="Cambria Math" panose="02040503050406030204" pitchFamily="18" charset="0"/>
                                                </a:rPr>
                                                <m:t>)</m:t>
                                              </m:r>
                                            </m:sup>
                                          </m:sSubSup>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𝑥</m:t>
                                              </m:r>
                                            </m:e>
                                            <m:sub>
                                              <m:r>
                                                <a:rPr lang="en-US" altLang="zh-CN" sz="2400" i="1">
                                                  <a:solidFill>
                                                    <a:srgbClr val="000000"/>
                                                  </a:solidFill>
                                                  <a:latin typeface="Cambria Math" panose="02040503050406030204" pitchFamily="18" charset="0"/>
                                                </a:rPr>
                                                <m:t>𝑗</m:t>
                                              </m:r>
                                            </m:sub>
                                          </m:sSub>
                                        </m:e>
                                      </m:nary>
                                    </m:e>
                                  </m:d>
                                </m:num>
                                <m:den>
                                  <m:sSubSup>
                                    <m:sSubSupPr>
                                      <m:ctrlPr>
                                        <a:rPr lang="en-US" altLang="zh-CN" sz="2400" i="1" smtClean="0">
                                          <a:solidFill>
                                            <a:srgbClr val="000000"/>
                                          </a:solidFill>
                                          <a:effectLst/>
                                          <a:latin typeface="Cambria Math" panose="02040503050406030204" pitchFamily="18" charset="0"/>
                                        </a:rPr>
                                      </m:ctrlPr>
                                    </m:sSubSupPr>
                                    <m:e>
                                      <m:r>
                                        <a:rPr lang="en-US" altLang="zh-CN" sz="2400" i="1">
                                          <a:solidFill>
                                            <a:srgbClr val="000000"/>
                                          </a:solidFill>
                                          <a:effectLst/>
                                          <a:latin typeface="Cambria Math" panose="02040503050406030204" pitchFamily="18" charset="0"/>
                                        </a:rPr>
                                        <m:t>𝑎</m:t>
                                      </m:r>
                                    </m:e>
                                    <m:sub>
                                      <m:r>
                                        <a:rPr lang="en-US" altLang="zh-CN" sz="2400" i="1">
                                          <a:solidFill>
                                            <a:srgbClr val="000000"/>
                                          </a:solidFill>
                                          <a:effectLst/>
                                          <a:latin typeface="Cambria Math" panose="02040503050406030204" pitchFamily="18" charset="0"/>
                                        </a:rPr>
                                        <m:t>𝑘𝑘</m:t>
                                      </m:r>
                                    </m:sub>
                                    <m:sup>
                                      <m:r>
                                        <a:rPr lang="en-US" altLang="zh-CN" sz="2400" i="1">
                                          <a:solidFill>
                                            <a:srgbClr val="000000"/>
                                          </a:solidFill>
                                          <a:effectLst/>
                                          <a:latin typeface="Cambria Math" panose="02040503050406030204" pitchFamily="18" charset="0"/>
                                        </a:rPr>
                                        <m:t>(</m:t>
                                      </m:r>
                                      <m:r>
                                        <a:rPr lang="en-US" altLang="zh-CN" sz="2400" i="1">
                                          <a:solidFill>
                                            <a:srgbClr val="000000"/>
                                          </a:solidFill>
                                          <a:effectLst/>
                                          <a:latin typeface="Cambria Math" panose="02040503050406030204" pitchFamily="18" charset="0"/>
                                        </a:rPr>
                                        <m:t>𝑘</m:t>
                                      </m:r>
                                      <m:r>
                                        <a:rPr lang="en-US" altLang="zh-CN" sz="2400" i="1">
                                          <a:solidFill>
                                            <a:srgbClr val="000000"/>
                                          </a:solidFill>
                                          <a:effectLst/>
                                          <a:latin typeface="Cambria Math" panose="02040503050406030204" pitchFamily="18" charset="0"/>
                                        </a:rPr>
                                        <m:t>)</m:t>
                                      </m:r>
                                    </m:sup>
                                  </m:sSubSup>
                                </m:den>
                              </m:f>
                              <m:r>
                                <a:rPr lang="en-US" altLang="zh-CN" sz="2400" b="0" i="1" smtClean="0">
                                  <a:solidFill>
                                    <a:srgbClr val="000000"/>
                                  </a:solidFill>
                                  <a:effectLst/>
                                  <a:latin typeface="Cambria Math" panose="02040503050406030204" pitchFamily="18" charset="0"/>
                                </a:rPr>
                                <m:t>,</m:t>
                              </m:r>
                            </m:e>
                          </m:eqArr>
                        </m:e>
                      </m:d>
                    </m:oMath>
                  </m:oMathPara>
                </a14:m>
                <a:endParaRPr lang="zh-CN" altLang="en-US" sz="2400" dirty="0" smtClean="0">
                  <a:solidFill>
                    <a:srgbClr val="000000"/>
                  </a:solidFill>
                  <a:effectLst/>
                  <a:latin typeface="Times New Roman"/>
                  <a:ea typeface="黑体" panose="02010609060101010101" pitchFamily="49" charset="-122"/>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606595" y="2378022"/>
                <a:ext cx="4733988" cy="1970668"/>
              </a:xfrm>
              <a:prstGeom prst="rect">
                <a:avLst/>
              </a:prstGeom>
              <a:blipFill rotWithShape="0">
                <a:blip r:embed="rId3"/>
                <a:stretch>
                  <a:fillRect/>
                </a:stretch>
              </a:blipFill>
            </p:spPr>
            <p:txBody>
              <a:bodyPr/>
              <a:lstStyle/>
              <a:p>
                <a:r>
                  <a:rPr lang="en-US">
                    <a:noFill/>
                  </a:rPr>
                  <a:t> </a:t>
                </a:r>
              </a:p>
            </p:txBody>
          </p:sp>
        </mc:Fallback>
      </mc:AlternateContent>
      <p:grpSp>
        <p:nvGrpSpPr>
          <p:cNvPr id="36" name="组合 35"/>
          <p:cNvGrpSpPr/>
          <p:nvPr/>
        </p:nvGrpSpPr>
        <p:grpSpPr>
          <a:xfrm>
            <a:off x="5399588" y="3475702"/>
            <a:ext cx="1857863" cy="430889"/>
            <a:chOff x="2713702" y="5176682"/>
            <a:chExt cx="1857863" cy="430889"/>
          </a:xfrm>
        </p:grpSpPr>
        <mc:AlternateContent xmlns:mc="http://schemas.openxmlformats.org/markup-compatibility/2006" xmlns:a14="http://schemas.microsoft.com/office/drawing/2010/main">
          <mc:Choice Requires="a14">
            <p:sp>
              <p:nvSpPr>
                <p:cNvPr id="28" name="文本框 27"/>
                <p:cNvSpPr txBox="1"/>
                <p:nvPr/>
              </p:nvSpPr>
              <p:spPr>
                <a:xfrm>
                  <a:off x="2713702" y="5176684"/>
                  <a:ext cx="29905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2713702" y="5176684"/>
                  <a:ext cx="299056"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2912390" y="5176684"/>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2912390" y="5176684"/>
                  <a:ext cx="357469"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95331" y="5176683"/>
                  <a:ext cx="3027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𝑛</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3195331" y="5176683"/>
                  <a:ext cx="302712"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3403850" y="5176683"/>
                  <a:ext cx="35747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3403850" y="5176683"/>
                  <a:ext cx="357470"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3641866" y="5176683"/>
                  <a:ext cx="36227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3641866" y="5176683"/>
                  <a:ext cx="362279"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3905143" y="5176683"/>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3905143" y="5176683"/>
                  <a:ext cx="397545"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4220935" y="5176682"/>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220935" y="5176682"/>
                  <a:ext cx="163506"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4283024" y="5176682"/>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4283024" y="5176682"/>
                  <a:ext cx="288541" cy="430887"/>
                </a:xfrm>
                <a:prstGeom prst="rect">
                  <a:avLst/>
                </a:prstGeom>
                <a:blipFill rotWithShape="0">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7" name="文本框 36"/>
              <p:cNvSpPr txBox="1"/>
              <p:nvPr/>
            </p:nvSpPr>
            <p:spPr>
              <a:xfrm>
                <a:off x="7168963" y="3044814"/>
                <a:ext cx="105798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2.11</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7168963" y="3044814"/>
                <a:ext cx="1057982"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606595" y="4344233"/>
                <a:ext cx="8280920" cy="566309"/>
              </a:xfrm>
              <a:prstGeom prst="rect">
                <a:avLst/>
              </a:prstGeom>
              <a:noFill/>
            </p:spPr>
            <p:txBody>
              <a:bodyPr wrap="square" rtlCol="0">
                <a:spAutoFit/>
              </a:bodyPr>
              <a:lstStyle/>
              <a:p>
                <a:pPr fontAlgn="base">
                  <a:lnSpc>
                    <a:spcPct val="110000"/>
                  </a:lnSpc>
                  <a:spcBef>
                    <a:spcPct val="0"/>
                  </a:spcBef>
                  <a:spcAft>
                    <a:spcPct val="0"/>
                  </a:spcAft>
                </a:pPr>
                <a:r>
                  <a:rPr lang="zh-CN" altLang="en-US" sz="2800" dirty="0" smtClean="0">
                    <a:solidFill>
                      <a:srgbClr val="000000"/>
                    </a:solidFill>
                    <a:latin typeface="Times New Roman"/>
                    <a:ea typeface="黑体" panose="02010609060101010101" pitchFamily="49" charset="-122"/>
                  </a:rPr>
                  <a:t>方程组</a:t>
                </a:r>
                <a14:m>
                  <m:oMath xmlns:m="http://schemas.openxmlformats.org/officeDocument/2006/math">
                    <m:d>
                      <m:dPr>
                        <m:ctrlPr>
                          <a:rPr lang="en-US" altLang="zh-CN" sz="2800" i="1" dirty="0" smtClean="0">
                            <a:solidFill>
                              <a:srgbClr val="000000"/>
                            </a:solidFill>
                            <a:latin typeface="Cambria Math" panose="02040503050406030204" pitchFamily="18" charset="0"/>
                            <a:ea typeface="黑体" panose="02010609060101010101" pitchFamily="49" charset="-122"/>
                          </a:rPr>
                        </m:ctrlPr>
                      </m:dPr>
                      <m:e>
                        <m:r>
                          <a:rPr lang="en-US" altLang="zh-CN" sz="2800" i="1" dirty="0" smtClean="0">
                            <a:solidFill>
                              <a:srgbClr val="000000"/>
                            </a:solidFill>
                            <a:latin typeface="Cambria Math" panose="02040503050406030204" pitchFamily="18" charset="0"/>
                            <a:ea typeface="黑体" panose="02010609060101010101" pitchFamily="49" charset="-122"/>
                          </a:rPr>
                          <m:t>2.10</m:t>
                        </m:r>
                      </m:e>
                    </m:d>
                  </m:oMath>
                </a14:m>
                <a:r>
                  <a:rPr lang="zh-CN" altLang="en-US" sz="2800" dirty="0" smtClean="0">
                    <a:solidFill>
                      <a:srgbClr val="000000"/>
                    </a:solidFill>
                    <a:latin typeface="Times New Roman"/>
                    <a:ea typeface="黑体" panose="02010609060101010101" pitchFamily="49" charset="-122"/>
                  </a:rPr>
                  <a:t>的求解过程</a:t>
                </a:r>
                <a14:m>
                  <m:oMath xmlns:m="http://schemas.openxmlformats.org/officeDocument/2006/math">
                    <m:d>
                      <m:dPr>
                        <m:ctrlPr>
                          <a:rPr lang="en-US" altLang="zh-CN" sz="2800" i="1" dirty="0" smtClean="0">
                            <a:solidFill>
                              <a:srgbClr val="000000"/>
                            </a:solidFill>
                            <a:latin typeface="Cambria Math" panose="02040503050406030204" pitchFamily="18" charset="0"/>
                            <a:ea typeface="黑体" panose="02010609060101010101" pitchFamily="49" charset="-122"/>
                          </a:rPr>
                        </m:ctrlPr>
                      </m:dPr>
                      <m:e>
                        <m:r>
                          <a:rPr lang="en-US" altLang="zh-CN" sz="2800" i="1" dirty="0" smtClean="0">
                            <a:solidFill>
                              <a:srgbClr val="000000"/>
                            </a:solidFill>
                            <a:latin typeface="Cambria Math" panose="02040503050406030204" pitchFamily="18" charset="0"/>
                            <a:ea typeface="黑体" panose="02010609060101010101" pitchFamily="49" charset="-122"/>
                          </a:rPr>
                          <m:t>2.11</m:t>
                        </m:r>
                      </m:e>
                    </m:d>
                  </m:oMath>
                </a14:m>
                <a:r>
                  <a:rPr lang="zh-CN" altLang="en-US" sz="2800" dirty="0" smtClean="0">
                    <a:solidFill>
                      <a:srgbClr val="000000"/>
                    </a:solidFill>
                    <a:latin typeface="Times New Roman"/>
                    <a:ea typeface="黑体" panose="02010609060101010101" pitchFamily="49" charset="-122"/>
                  </a:rPr>
                  <a:t>称为</a:t>
                </a:r>
                <a:r>
                  <a:rPr lang="zh-CN" altLang="en-US" sz="2800" dirty="0" smtClean="0">
                    <a:solidFill>
                      <a:srgbClr val="731B7B"/>
                    </a:solidFill>
                    <a:effectLst>
                      <a:outerShdw blurRad="38100" dist="38100" dir="2700000" algn="tl">
                        <a:srgbClr val="000000">
                          <a:alpha val="43137"/>
                        </a:srgbClr>
                      </a:outerShdw>
                    </a:effectLst>
                    <a:latin typeface="Times New Roman"/>
                    <a:ea typeface="黑体" panose="02010609060101010101" pitchFamily="49" charset="-122"/>
                  </a:rPr>
                  <a:t>回代过程</a:t>
                </a:r>
                <a:r>
                  <a:rPr lang="zh-CN" altLang="en-US" sz="2800" dirty="0" smtClean="0">
                    <a:solidFill>
                      <a:srgbClr val="000000"/>
                    </a:solidFill>
                    <a:latin typeface="Times New Roman"/>
                    <a:ea typeface="黑体" panose="02010609060101010101" pitchFamily="49" charset="-122"/>
                  </a:rPr>
                  <a:t>。</a:t>
                </a:r>
              </a:p>
            </p:txBody>
          </p:sp>
        </mc:Choice>
        <mc:Fallback xmlns="">
          <p:sp>
            <p:nvSpPr>
              <p:cNvPr id="38" name="文本框 37"/>
              <p:cNvSpPr txBox="1">
                <a:spLocks noRot="1" noChangeAspect="1" noMove="1" noResize="1" noEditPoints="1" noAdjustHandles="1" noChangeArrowheads="1" noChangeShapeType="1" noTextEdit="1"/>
              </p:cNvSpPr>
              <p:nvPr/>
            </p:nvSpPr>
            <p:spPr>
              <a:xfrm>
                <a:off x="606595" y="4344233"/>
                <a:ext cx="8280920" cy="566309"/>
              </a:xfrm>
              <a:prstGeom prst="rect">
                <a:avLst/>
              </a:prstGeom>
              <a:blipFill rotWithShape="0">
                <a:blip r:embed="rId13"/>
                <a:stretch>
                  <a:fillRect l="-1546" t="-15054" b="-24731"/>
                </a:stretch>
              </a:blipFill>
            </p:spPr>
            <p:txBody>
              <a:bodyPr/>
              <a:lstStyle/>
              <a:p>
                <a:r>
                  <a:rPr lang="en-US">
                    <a:noFill/>
                  </a:rPr>
                  <a:t> </a:t>
                </a:r>
              </a:p>
            </p:txBody>
          </p:sp>
        </mc:Fallback>
      </mc:AlternateContent>
      <p:sp>
        <p:nvSpPr>
          <p:cNvPr id="39" name="文本框 38">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40" name="椭圆 39">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129058224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589935" y="1514168"/>
                <a:ext cx="7905136" cy="2673489"/>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在消元过程中，第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步消元</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计算所有乘数</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𝑖𝑘</m:t>
                        </m:r>
                      </m:sub>
                    </m:sSub>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需要</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次除法。</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计算所有</a:t>
                </a:r>
                <a14:m>
                  <m:oMath xmlns:m="http://schemas.openxmlformats.org/officeDocument/2006/math">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𝑗</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需要</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e>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m:t>
                        </m:r>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次乘法。</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计算所有</a:t>
                </a:r>
                <a14:m>
                  <m:oMath xmlns:m="http://schemas.openxmlformats.org/officeDocument/2006/math">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sub>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需要</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次乘法。</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89935" y="1514168"/>
                <a:ext cx="7905136" cy="2673489"/>
              </a:xfrm>
              <a:prstGeom prst="rect">
                <a:avLst/>
              </a:prstGeom>
              <a:blipFill rotWithShape="0">
                <a:blip r:embed="rId2"/>
                <a:stretch>
                  <a:fillRect l="-1619" t="-2733" r="-6091" b="-3417"/>
                </a:stretch>
              </a:blipFill>
            </p:spPr>
            <p:txBody>
              <a:bodyPr/>
              <a:lstStyle/>
              <a:p>
                <a:r>
                  <a:rPr lang="en-US">
                    <a:noFill/>
                  </a:rPr>
                  <a:t> </a:t>
                </a:r>
              </a:p>
            </p:txBody>
          </p:sp>
        </mc:Fallback>
      </mc:AlternateContent>
      <p:sp>
        <p:nvSpPr>
          <p:cNvPr id="4" name="文本框 3">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5" name="椭圆 4">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grpSp>
        <p:nvGrpSpPr>
          <p:cNvPr id="6" name="组合 5"/>
          <p:cNvGrpSpPr/>
          <p:nvPr/>
        </p:nvGrpSpPr>
        <p:grpSpPr>
          <a:xfrm>
            <a:off x="2944132" y="4695488"/>
            <a:ext cx="5176607" cy="1210396"/>
            <a:chOff x="1892081" y="3682766"/>
            <a:chExt cx="5176607" cy="1210396"/>
          </a:xfrm>
        </p:grpSpPr>
        <mc:AlternateContent xmlns:mc="http://schemas.openxmlformats.org/markup-compatibility/2006" xmlns:a14="http://schemas.microsoft.com/office/drawing/2010/main">
          <mc:Choice Requires="a14">
            <p:sp>
              <p:nvSpPr>
                <p:cNvPr id="7" name="文本框 6"/>
                <p:cNvSpPr txBox="1"/>
                <p:nvPr/>
              </p:nvSpPr>
              <p:spPr>
                <a:xfrm>
                  <a:off x="1892081" y="3682766"/>
                  <a:ext cx="997261" cy="12103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naryPr>
                          <m:sub>
                            <m:r>
                              <m:rPr>
                                <m:brk m:alnAt="23"/>
                              </m:rP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e/>
                        </m:nary>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892081" y="3682766"/>
                  <a:ext cx="997261" cy="121039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904081" y="4075470"/>
                  <a:ext cx="35747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904081" y="4075470"/>
                  <a:ext cx="357470"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189216" y="3819287"/>
                  <a:ext cx="469872" cy="8645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ea typeface="黑体" panose="02010609060101010101" pitchFamily="49" charset="-122"/>
                                <a:cs typeface="Times New Roman" panose="02020603050405020304" pitchFamily="18" charset="0"/>
                              </a:rPr>
                            </m:ctrlPr>
                          </m:fPr>
                          <m:num>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i="1">
                                    <a:latin typeface="Cambria Math" panose="02040503050406030204" pitchFamily="18" charset="0"/>
                                    <a:ea typeface="黑体" panose="02010609060101010101" pitchFamily="49" charset="-122"/>
                                    <a:cs typeface="Times New Roman" panose="02020603050405020304" pitchFamily="18" charset="0"/>
                                  </a:rPr>
                                  <m:t>𝑛</m:t>
                                </m:r>
                              </m:e>
                              <m:sup>
                                <m:r>
                                  <a:rPr lang="en-US" sz="2800" i="1">
                                    <a:latin typeface="Cambria Math" panose="02040503050406030204" pitchFamily="18" charset="0"/>
                                    <a:ea typeface="黑体" panose="02010609060101010101" pitchFamily="49" charset="-122"/>
                                    <a:cs typeface="Times New Roman" panose="02020603050405020304" pitchFamily="18" charset="0"/>
                                  </a:rPr>
                                  <m:t>3</m:t>
                                </m:r>
                              </m:sup>
                            </m:sSup>
                          </m:num>
                          <m:den>
                            <m:r>
                              <a:rPr lang="en-US" sz="2800" i="1">
                                <a:latin typeface="Cambria Math" panose="02040503050406030204" pitchFamily="18" charset="0"/>
                                <a:ea typeface="黑体" panose="02010609060101010101" pitchFamily="49" charset="-122"/>
                                <a:cs typeface="Times New Roman" panose="02020603050405020304" pitchFamily="18" charset="0"/>
                              </a:rPr>
                              <m:t>3</m:t>
                            </m:r>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189216" y="3819287"/>
                  <a:ext cx="469872" cy="86459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586754" y="4075470"/>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586754" y="4075470"/>
                  <a:ext cx="357469"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878210" y="3819287"/>
                  <a:ext cx="469872" cy="86177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ea typeface="黑体" panose="02010609060101010101" pitchFamily="49" charset="-122"/>
                                <a:cs typeface="Times New Roman" panose="02020603050405020304" pitchFamily="18" charset="0"/>
                              </a:rPr>
                            </m:ctrlPr>
                          </m:fPr>
                          <m:num>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i="1">
                                    <a:latin typeface="Cambria Math" panose="02040503050406030204" pitchFamily="18" charset="0"/>
                                    <a:ea typeface="黑体" panose="02010609060101010101" pitchFamily="49" charset="-122"/>
                                    <a:cs typeface="Times New Roman" panose="02020603050405020304" pitchFamily="18" charset="0"/>
                                  </a:rPr>
                                  <m:t>𝑛</m:t>
                                </m:r>
                              </m:e>
                              <m:sup>
                                <m:r>
                                  <a:rPr lang="en-US" sz="2800" i="1">
                                    <a:latin typeface="Cambria Math" panose="02040503050406030204" pitchFamily="18" charset="0"/>
                                    <a:ea typeface="黑体" panose="02010609060101010101" pitchFamily="49" charset="-122"/>
                                    <a:cs typeface="Times New Roman" panose="02020603050405020304" pitchFamily="18" charset="0"/>
                                  </a:rPr>
                                  <m:t>2</m:t>
                                </m:r>
                              </m:sup>
                            </m:sSup>
                          </m:num>
                          <m:den>
                            <m:r>
                              <a:rPr lang="en-US" sz="2800" i="1">
                                <a:latin typeface="Cambria Math" panose="02040503050406030204" pitchFamily="18" charset="0"/>
                                <a:ea typeface="黑体" panose="02010609060101010101" pitchFamily="49" charset="-122"/>
                                <a:cs typeface="Times New Roman" panose="02020603050405020304" pitchFamily="18" charset="0"/>
                              </a:rPr>
                              <m:t>2</m:t>
                            </m:r>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878210" y="3819287"/>
                  <a:ext cx="469872" cy="86177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269426" y="4075470"/>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269426" y="4075470"/>
                  <a:ext cx="357469"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567204" y="3862824"/>
                  <a:ext cx="501484" cy="81823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ea typeface="黑体" panose="02010609060101010101" pitchFamily="49" charset="-122"/>
                                <a:cs typeface="Times New Roman" panose="02020603050405020304" pitchFamily="18" charset="0"/>
                              </a:rPr>
                            </m:ctrlPr>
                          </m:fPr>
                          <m:num>
                            <m:r>
                              <a:rPr lang="en-US" sz="2800" i="1">
                                <a:latin typeface="Cambria Math" panose="02040503050406030204" pitchFamily="18" charset="0"/>
                                <a:ea typeface="黑体" panose="02010609060101010101" pitchFamily="49" charset="-122"/>
                                <a:cs typeface="Times New Roman" panose="02020603050405020304" pitchFamily="18" charset="0"/>
                              </a:rPr>
                              <m:t>5</m:t>
                            </m:r>
                            <m:r>
                              <a:rPr lang="en-US" sz="2800" i="1">
                                <a:latin typeface="Cambria Math" panose="02040503050406030204" pitchFamily="18" charset="0"/>
                                <a:ea typeface="黑体" panose="02010609060101010101" pitchFamily="49" charset="-122"/>
                                <a:cs typeface="Times New Roman" panose="02020603050405020304" pitchFamily="18" charset="0"/>
                              </a:rPr>
                              <m:t>𝑛</m:t>
                            </m:r>
                          </m:num>
                          <m:den>
                            <m:r>
                              <a:rPr lang="en-US" sz="2800" i="1">
                                <a:latin typeface="Cambria Math" panose="02040503050406030204" pitchFamily="18" charset="0"/>
                                <a:ea typeface="黑体" panose="02010609060101010101" pitchFamily="49" charset="-122"/>
                                <a:cs typeface="Times New Roman" panose="02020603050405020304" pitchFamily="18" charset="0"/>
                              </a:rPr>
                              <m:t>6</m:t>
                            </m:r>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6567204" y="3862824"/>
                  <a:ext cx="501484" cy="81823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2330234" y="4067914"/>
                  <a:ext cx="269766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330234" y="4067914"/>
                  <a:ext cx="2697662"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426612" y="4056171"/>
                  <a:ext cx="118333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pPr>
                          <m:e>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e>
                            </m:d>
                          </m:e>
                          <m:sup>
                            <m:r>
                              <a:rPr lang="en-US" sz="2800" i="1">
                                <a:latin typeface="Cambria Math" panose="02040503050406030204" pitchFamily="18" charset="0"/>
                                <a:ea typeface="黑体" panose="02010609060101010101" pitchFamily="49" charset="-122"/>
                                <a:cs typeface="Times New Roman" panose="02020603050405020304" pitchFamily="18" charset="0"/>
                              </a:rPr>
                              <m:t>2</m:t>
                            </m:r>
                          </m:sup>
                        </m:s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426612" y="4056171"/>
                  <a:ext cx="1183336"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2564265" y="4056170"/>
                  <a:ext cx="3027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2564265" y="4056170"/>
                  <a:ext cx="302712"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2764781" y="4067777"/>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2764781" y="4067777"/>
                  <a:ext cx="357469"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3024294" y="4095361"/>
                  <a:ext cx="29905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3024294" y="4095361"/>
                  <a:ext cx="299056" cy="430887"/>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3480667" y="4085529"/>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3480667" y="4085529"/>
                  <a:ext cx="357469" cy="43088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3747601" y="4085528"/>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2</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3747601" y="4085528"/>
                  <a:ext cx="288541"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3908921" y="4067776"/>
                  <a:ext cx="101617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3908921" y="4067776"/>
                  <a:ext cx="1016176" cy="43088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4032403" y="4056170"/>
                  <a:ext cx="3027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4032403" y="4056170"/>
                  <a:ext cx="302712"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232919" y="4067777"/>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4232919" y="4067777"/>
                  <a:ext cx="357469"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4492432" y="4095361"/>
                  <a:ext cx="29905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4492432" y="4095361"/>
                  <a:ext cx="299056" cy="430887"/>
                </a:xfrm>
                <a:prstGeom prst="rect">
                  <a:avLst/>
                </a:prstGeom>
                <a:blipFill rotWithShape="0">
                  <a:blip r:embed="rId20"/>
                  <a:stretch>
                    <a:fillRect/>
                  </a:stretch>
                </a:blipFill>
              </p:spPr>
              <p:txBody>
                <a:bodyPr/>
                <a:lstStyle/>
                <a:p>
                  <a:r>
                    <a:rPr lang="en-US">
                      <a:noFill/>
                    </a:rPr>
                    <a:t> </a:t>
                  </a:r>
                </a:p>
              </p:txBody>
            </p:sp>
          </mc:Fallback>
        </mc:AlternateContent>
      </p:grpSp>
      <p:sp>
        <p:nvSpPr>
          <p:cNvPr id="25" name="文本框 24"/>
          <p:cNvSpPr txBox="1"/>
          <p:nvPr/>
        </p:nvSpPr>
        <p:spPr>
          <a:xfrm>
            <a:off x="613662" y="4187657"/>
            <a:ext cx="6406339" cy="523220"/>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消元过程中需要的乘除法总数</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6300769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747252" y="1548580"/>
                <a:ext cx="2693494" cy="12103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naryPr>
                        <m:sub>
                          <m:r>
                            <m:rPr>
                              <m:brk m:alnAt="23"/>
                            </m:rP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nary>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
                        <m:f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num>
                        <m:den>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47252" y="1548580"/>
                <a:ext cx="2693494" cy="121039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213123" y="1548580"/>
                <a:ext cx="4203523" cy="12103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naryPr>
                        <m:sub>
                          <m:r>
                            <m:rPr>
                              <m:brk m:alnAt="23"/>
                            </m:rP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e>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p>
                          </m:sSup>
                        </m:e>
                      </m:nary>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
                        <m:f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num>
                        <m:den>
                          <m:r>
                            <a:rPr lang="en-US" sz="2800" b="0" i="1" smtClean="0">
                              <a:latin typeface="Cambria Math" panose="02040503050406030204" pitchFamily="18" charset="0"/>
                              <a:ea typeface="黑体" panose="02010609060101010101" pitchFamily="49" charset="-122"/>
                              <a:cs typeface="Times New Roman" panose="02020603050405020304" pitchFamily="18" charset="0"/>
                            </a:rPr>
                            <m:t>6</m:t>
                          </m:r>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213123" y="1548580"/>
                <a:ext cx="4203523" cy="121039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599768" y="2792365"/>
                <a:ext cx="7816878" cy="95410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在回代过程中，计算每个</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需要</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次乘除法</a:t>
                </a:r>
                <a14:m>
                  <m:oMath xmlns:m="http://schemas.openxmlformats.org/officeDocument/2006/math">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i="1">
                            <a:latin typeface="Cambria Math" panose="02040503050406030204" pitchFamily="18" charset="0"/>
                            <a:ea typeface="黑体" panose="02010609060101010101" pitchFamily="49" charset="-122"/>
                            <a:cs typeface="Times New Roman" panose="02020603050405020304" pitchFamily="18" charset="0"/>
                          </a:rPr>
                          <m:t>=1,2,⋯,</m:t>
                        </m:r>
                        <m:r>
                          <a:rPr lang="en-US" altLang="zh-CN" sz="2800" i="1">
                            <a:latin typeface="Cambria Math" panose="02040503050406030204" pitchFamily="18" charset="0"/>
                            <a:ea typeface="黑体" panose="02010609060101010101" pitchFamily="49" charset="-122"/>
                            <a:cs typeface="Times New Roman" panose="02020603050405020304" pitchFamily="18" charset="0"/>
                          </a:rPr>
                          <m:t>𝑛</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99768" y="2792365"/>
                <a:ext cx="7816878" cy="954107"/>
              </a:xfrm>
              <a:prstGeom prst="rect">
                <a:avLst/>
              </a:prstGeom>
              <a:blipFill rotWithShape="0">
                <a:blip r:embed="rId4"/>
                <a:stretch>
                  <a:fillRect l="-1559" t="-7643" r="-78" b="-14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29264" y="4224808"/>
                <a:ext cx="4189865" cy="1176219"/>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naryPr>
                        <m:sub>
                          <m:r>
                            <m:rPr>
                              <m:brk m:alnAt="23"/>
                            </m:rP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p>
                        <m:e>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d>
                        </m:e>
                      </m:nary>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
                        <m:f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num>
                        <m:den>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29264" y="4224808"/>
                <a:ext cx="4189865" cy="1176219"/>
              </a:xfrm>
              <a:prstGeom prst="rect">
                <a:avLst/>
              </a:prstGeom>
              <a:blipFill rotWithShape="0">
                <a:blip r:embed="rId5"/>
                <a:stretch>
                  <a:fillRect/>
                </a:stretch>
              </a:blipFill>
            </p:spPr>
            <p:txBody>
              <a:bodyPr/>
              <a:lstStyle/>
              <a:p>
                <a:r>
                  <a:rPr lang="en-US">
                    <a:noFill/>
                  </a:rPr>
                  <a:t> </a:t>
                </a:r>
              </a:p>
            </p:txBody>
          </p:sp>
        </mc:Fallback>
      </mc:AlternateContent>
      <p:sp>
        <p:nvSpPr>
          <p:cNvPr id="6" name="文本框 5"/>
          <p:cNvSpPr txBox="1"/>
          <p:nvPr/>
        </p:nvSpPr>
        <p:spPr>
          <a:xfrm>
            <a:off x="4984955" y="4254304"/>
            <a:ext cx="3431691" cy="95410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高斯消去法需要的乘除法总数是</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p:cNvSpPr txBox="1"/>
              <p:nvPr/>
            </p:nvSpPr>
            <p:spPr>
              <a:xfrm>
                <a:off x="3565849" y="5247739"/>
                <a:ext cx="3893310" cy="8645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sSup>
                            <m:sSup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i="1">
                                  <a:latin typeface="Cambria Math" panose="02040503050406030204" pitchFamily="18" charset="0"/>
                                  <a:ea typeface="黑体" panose="02010609060101010101" pitchFamily="49" charset="-122"/>
                                  <a:cs typeface="Times New Roman" panose="02020603050405020304" pitchFamily="18" charset="0"/>
                                </a:rPr>
                                <m:t>𝑛</m:t>
                              </m:r>
                            </m:e>
                            <m:sup>
                              <m:r>
                                <a:rPr lang="en-US" sz="2800" i="1">
                                  <a:latin typeface="Cambria Math" panose="02040503050406030204" pitchFamily="18" charset="0"/>
                                  <a:ea typeface="黑体" panose="02010609060101010101" pitchFamily="49" charset="-122"/>
                                  <a:cs typeface="Times New Roman" panose="02020603050405020304" pitchFamily="18" charset="0"/>
                                </a:rPr>
                                <m:t>3</m:t>
                              </m:r>
                            </m:sup>
                          </m:sSup>
                        </m:num>
                        <m:den>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den>
                      </m:f>
                      <m:r>
                        <a:rPr lang="en-US" sz="2800" i="1">
                          <a:latin typeface="Cambria Math" panose="02040503050406030204" pitchFamily="18" charset="0"/>
                          <a:ea typeface="黑体" panose="02010609060101010101" pitchFamily="49" charset="-122"/>
                          <a:cs typeface="Times New Roman" panose="02020603050405020304" pitchFamily="18" charset="0"/>
                        </a:rPr>
                        <m:t>+</m:t>
                      </m:r>
                      <m:f>
                        <m:f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i="1">
                                  <a:latin typeface="Cambria Math" panose="02040503050406030204" pitchFamily="18" charset="0"/>
                                  <a:ea typeface="黑体" panose="02010609060101010101" pitchFamily="49" charset="-122"/>
                                  <a:cs typeface="Times New Roman" panose="02020603050405020304" pitchFamily="18" charset="0"/>
                                </a:rPr>
                                <m:t>𝑛</m:t>
                              </m:r>
                            </m:e>
                            <m:sup>
                              <m:r>
                                <a:rPr lang="en-US" sz="2800" i="1">
                                  <a:latin typeface="Cambria Math" panose="02040503050406030204" pitchFamily="18" charset="0"/>
                                  <a:ea typeface="黑体" panose="02010609060101010101" pitchFamily="49" charset="-122"/>
                                  <a:cs typeface="Times New Roman" panose="02020603050405020304" pitchFamily="18" charset="0"/>
                                </a:rPr>
                                <m:t>2</m:t>
                              </m:r>
                            </m:sup>
                          </m:sSup>
                        </m:num>
                        <m:den>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den>
                      </m:f>
                      <m:r>
                        <a:rPr lang="en-US" sz="2800" i="1">
                          <a:latin typeface="Cambria Math" panose="02040503050406030204" pitchFamily="18" charset="0"/>
                          <a:ea typeface="黑体" panose="02010609060101010101" pitchFamily="49" charset="-122"/>
                          <a:cs typeface="Times New Roman" panose="02020603050405020304" pitchFamily="18" charset="0"/>
                        </a:rPr>
                        <m:t>−</m:t>
                      </m:r>
                      <m:f>
                        <m:fPr>
                          <m:ctrlPr>
                            <a:rPr lang="en-US" sz="2800" i="1">
                              <a:latin typeface="Cambria Math" panose="02040503050406030204" pitchFamily="18" charset="0"/>
                              <a:ea typeface="黑体" panose="02010609060101010101" pitchFamily="49" charset="-122"/>
                              <a:cs typeface="Times New Roman" panose="02020603050405020304" pitchFamily="18" charset="0"/>
                            </a:rPr>
                          </m:ctrlPr>
                        </m:fPr>
                        <m:num>
                          <m:r>
                            <a:rPr lang="en-US" sz="2800" i="1">
                              <a:latin typeface="Cambria Math" panose="02040503050406030204" pitchFamily="18" charset="0"/>
                              <a:ea typeface="黑体" panose="02010609060101010101" pitchFamily="49" charset="-122"/>
                              <a:cs typeface="Times New Roman" panose="02020603050405020304" pitchFamily="18" charset="0"/>
                            </a:rPr>
                            <m:t>5</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num>
                        <m:den>
                          <m:r>
                            <a:rPr lang="en-US" sz="2800" i="1">
                              <a:latin typeface="Cambria Math" panose="02040503050406030204" pitchFamily="18" charset="0"/>
                              <a:ea typeface="黑体" panose="02010609060101010101" pitchFamily="49" charset="-122"/>
                              <a:cs typeface="Times New Roman" panose="02020603050405020304" pitchFamily="18" charset="0"/>
                            </a:rPr>
                            <m:t>6</m:t>
                          </m:r>
                        </m:den>
                      </m:f>
                      <m:r>
                        <a:rPr lang="en-US" sz="2800" b="0" i="0" smtClean="0">
                          <a:latin typeface="Cambria Math" panose="02040503050406030204" pitchFamily="18" charset="0"/>
                          <a:ea typeface="黑体" panose="02010609060101010101" pitchFamily="49" charset="-122"/>
                          <a:cs typeface="Times New Roman" panose="02020603050405020304" pitchFamily="18" charset="0"/>
                        </a:rPr>
                        <m:t>+</m:t>
                      </m:r>
                      <m:f>
                        <m:fPr>
                          <m:ctrlPr>
                            <a:rPr lang="en-US" sz="2800" i="1">
                              <a:latin typeface="Cambria Math" panose="02040503050406030204" pitchFamily="18" charset="0"/>
                              <a:ea typeface="黑体" panose="02010609060101010101" pitchFamily="49" charset="-122"/>
                              <a:cs typeface="Times New Roman" panose="02020603050405020304" pitchFamily="18" charset="0"/>
                            </a:rPr>
                          </m:ctrlPr>
                        </m:fPr>
                        <m:num>
                          <m:r>
                            <a:rPr lang="en-US" sz="2800" i="1">
                              <a:latin typeface="Cambria Math" panose="02040503050406030204" pitchFamily="18" charset="0"/>
                              <a:ea typeface="黑体" panose="02010609060101010101" pitchFamily="49" charset="-122"/>
                              <a:cs typeface="Times New Roman" panose="02020603050405020304" pitchFamily="18" charset="0"/>
                            </a:rPr>
                            <m:t>𝑛</m:t>
                          </m:r>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i="1">
                                  <a:latin typeface="Cambria Math" panose="02040503050406030204" pitchFamily="18" charset="0"/>
                                  <a:ea typeface="黑体" panose="02010609060101010101" pitchFamily="49" charset="-122"/>
                                  <a:cs typeface="Times New Roman" panose="02020603050405020304" pitchFamily="18" charset="0"/>
                                </a:rPr>
                                <m:t>+1</m:t>
                              </m:r>
                            </m:e>
                          </m:d>
                        </m:num>
                        <m:den>
                          <m:r>
                            <a:rPr lang="en-US" sz="2800" i="1">
                              <a:latin typeface="Cambria Math" panose="02040503050406030204" pitchFamily="18" charset="0"/>
                              <a:ea typeface="黑体" panose="02010609060101010101" pitchFamily="49" charset="-122"/>
                              <a:cs typeface="Times New Roman" panose="02020603050405020304" pitchFamily="18" charset="0"/>
                            </a:rPr>
                            <m:t>2</m:t>
                          </m:r>
                        </m:den>
                      </m:f>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565849" y="5247739"/>
                <a:ext cx="3893310" cy="86459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7459159" y="5247739"/>
                <a:ext cx="834139" cy="8645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
                        <m:f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e>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sup>
                          </m:sSup>
                        </m:num>
                        <m:den>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7459159" y="5247739"/>
                <a:ext cx="834139" cy="864596"/>
              </a:xfrm>
              <a:prstGeom prst="rect">
                <a:avLst/>
              </a:prstGeom>
              <a:blipFill rotWithShape="0">
                <a:blip r:embed="rId7"/>
                <a:stretch>
                  <a:fillRect/>
                </a:stretch>
              </a:blipFill>
            </p:spPr>
            <p:txBody>
              <a:bodyPr/>
              <a:lstStyle/>
              <a:p>
                <a:r>
                  <a:rPr lang="en-US">
                    <a:noFill/>
                  </a:rPr>
                  <a:t> </a:t>
                </a:r>
              </a:p>
            </p:txBody>
          </p:sp>
        </mc:Fallback>
      </mc:AlternateContent>
      <p:sp>
        <p:nvSpPr>
          <p:cNvPr id="9" name="文本框 8">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10" name="椭圆 9">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
        <p:nvSpPr>
          <p:cNvPr id="11" name="文本框 10"/>
          <p:cNvSpPr txBox="1"/>
          <p:nvPr/>
        </p:nvSpPr>
        <p:spPr>
          <a:xfrm>
            <a:off x="599768" y="3746472"/>
            <a:ext cx="5801032" cy="523220"/>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回代过程需要的乘除法总数</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9044638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608665" y="1498448"/>
                <a:ext cx="8014226" cy="2338654"/>
              </a:xfrm>
              <a:prstGeom prst="rect">
                <a:avLst/>
              </a:prstGeom>
              <a:noFill/>
            </p:spPr>
            <p:txBody>
              <a:bodyPr wrap="square" rtlCol="0">
                <a:spAutoFit/>
              </a:bodyPr>
              <a:lstStyle/>
              <a:p>
                <a:pPr fontAlgn="base">
                  <a:spcBef>
                    <a:spcPts val="600"/>
                  </a:spcBef>
                  <a:spcAft>
                    <a:spcPct val="0"/>
                  </a:spcAft>
                </a:pPr>
                <a:r>
                  <a:rPr lang="zh-CN" altLang="en-US" sz="2800" dirty="0" smtClean="0">
                    <a:solidFill>
                      <a:srgbClr val="000000"/>
                    </a:solidFill>
                    <a:effectLst/>
                    <a:latin typeface="Times New Roman"/>
                    <a:ea typeface="黑体" panose="02010609060101010101" pitchFamily="49" charset="-122"/>
                  </a:rPr>
                  <a:t>如果</a:t>
                </a:r>
                <a14:m>
                  <m:oMath xmlns:m="http://schemas.openxmlformats.org/officeDocument/2006/math">
                    <m:sSub>
                      <m:sSubPr>
                        <m:ctrlPr>
                          <a:rPr lang="en-US" altLang="zh-CN" sz="2800" b="0" i="1" smtClean="0">
                            <a:solidFill>
                              <a:srgbClr val="000000"/>
                            </a:solidFill>
                            <a:effectLst/>
                            <a:latin typeface="Cambria Math" panose="02040503050406030204" pitchFamily="18" charset="0"/>
                          </a:rPr>
                        </m:ctrlPr>
                      </m:sSubPr>
                      <m:e>
                        <m:r>
                          <a:rPr lang="en-US" altLang="zh-CN" sz="2800" b="0" i="1" smtClean="0">
                            <a:solidFill>
                              <a:srgbClr val="000000"/>
                            </a:solidFill>
                            <a:effectLst/>
                            <a:latin typeface="Cambria Math" panose="02040503050406030204" pitchFamily="18" charset="0"/>
                          </a:rPr>
                          <m:t>𝑎</m:t>
                        </m:r>
                      </m:e>
                      <m:sub>
                        <m:r>
                          <a:rPr lang="en-US" altLang="zh-CN" sz="2800" b="0" i="1" smtClean="0">
                            <a:solidFill>
                              <a:srgbClr val="000000"/>
                            </a:solidFill>
                            <a:effectLst/>
                            <a:latin typeface="Cambria Math" panose="02040503050406030204" pitchFamily="18" charset="0"/>
                          </a:rPr>
                          <m:t>11</m:t>
                        </m:r>
                      </m:sub>
                    </m:sSub>
                    <m:r>
                      <a:rPr lang="en-US" altLang="zh-CN" sz="2800" i="1" smtClean="0">
                        <a:solidFill>
                          <a:srgbClr val="000000"/>
                        </a:solidFill>
                        <a:effectLst/>
                        <a:latin typeface="Cambria Math" panose="02040503050406030204" pitchFamily="18" charset="0"/>
                      </a:rPr>
                      <m:t>=0</m:t>
                    </m:r>
                  </m:oMath>
                </a14:m>
                <a:r>
                  <a:rPr lang="en-US" altLang="zh-CN" sz="2800" dirty="0" smtClean="0">
                    <a:solidFill>
                      <a:srgbClr val="000000"/>
                    </a:solidFill>
                    <a:effectLst/>
                    <a:latin typeface="Times New Roman"/>
                    <a:ea typeface="黑体" panose="02010609060101010101" pitchFamily="49" charset="-122"/>
                  </a:rPr>
                  <a:t>, </a:t>
                </a:r>
                <a:r>
                  <a:rPr lang="zh-CN" altLang="en-US" sz="2800" dirty="0" smtClean="0">
                    <a:solidFill>
                      <a:srgbClr val="000000"/>
                    </a:solidFill>
                    <a:effectLst/>
                    <a:latin typeface="Times New Roman"/>
                    <a:ea typeface="黑体" panose="02010609060101010101" pitchFamily="49" charset="-122"/>
                  </a:rPr>
                  <a:t>由于</a:t>
                </a:r>
                <a14:m>
                  <m:oMath xmlns:m="http://schemas.openxmlformats.org/officeDocument/2006/math">
                    <m:r>
                      <a:rPr lang="en-US" altLang="zh-CN" sz="2800" b="1" i="1" smtClean="0">
                        <a:solidFill>
                          <a:srgbClr val="000000"/>
                        </a:solidFill>
                        <a:effectLst/>
                        <a:latin typeface="Cambria Math" panose="02040503050406030204" pitchFamily="18" charset="0"/>
                      </a:rPr>
                      <m:t>𝑨</m:t>
                    </m:r>
                  </m:oMath>
                </a14:m>
                <a:r>
                  <a:rPr lang="zh-CN" altLang="en-US" sz="2800" dirty="0" smtClean="0">
                    <a:solidFill>
                      <a:srgbClr val="000000"/>
                    </a:solidFill>
                    <a:effectLst/>
                    <a:latin typeface="Times New Roman"/>
                    <a:ea typeface="黑体" panose="02010609060101010101" pitchFamily="49" charset="-122"/>
                  </a:rPr>
                  <a:t>为可逆矩阵，所以</a:t>
                </a:r>
                <a14:m>
                  <m:oMath xmlns:m="http://schemas.openxmlformats.org/officeDocument/2006/math">
                    <m:r>
                      <a:rPr lang="en-US" altLang="zh-CN" sz="2800" b="1" i="1" smtClean="0">
                        <a:solidFill>
                          <a:srgbClr val="000000"/>
                        </a:solidFill>
                        <a:effectLst/>
                        <a:latin typeface="Cambria Math" panose="02040503050406030204" pitchFamily="18" charset="0"/>
                      </a:rPr>
                      <m:t>𝑨</m:t>
                    </m:r>
                  </m:oMath>
                </a14:m>
                <a:r>
                  <a:rPr lang="zh-CN" altLang="en-US" sz="2800" dirty="0" smtClean="0">
                    <a:solidFill>
                      <a:srgbClr val="000000"/>
                    </a:solidFill>
                    <a:effectLst/>
                    <a:latin typeface="Times New Roman"/>
                    <a:ea typeface="黑体" panose="02010609060101010101" pitchFamily="49" charset="-122"/>
                  </a:rPr>
                  <a:t>的第</a:t>
                </a:r>
                <a14:m>
                  <m:oMath xmlns:m="http://schemas.openxmlformats.org/officeDocument/2006/math">
                    <m:r>
                      <a:rPr lang="en-US" altLang="zh-CN" sz="2800" i="1" smtClean="0">
                        <a:solidFill>
                          <a:srgbClr val="000000"/>
                        </a:solidFill>
                        <a:effectLst/>
                        <a:latin typeface="Cambria Math" panose="02040503050406030204" pitchFamily="18" charset="0"/>
                      </a:rPr>
                      <m:t>1</m:t>
                    </m:r>
                  </m:oMath>
                </a14:m>
                <a:r>
                  <a:rPr lang="zh-CN" altLang="en-US" sz="2800" dirty="0" smtClean="0">
                    <a:solidFill>
                      <a:srgbClr val="000000"/>
                    </a:solidFill>
                    <a:effectLst/>
                    <a:latin typeface="Times New Roman"/>
                    <a:ea typeface="黑体" panose="02010609060101010101" pitchFamily="49" charset="-122"/>
                  </a:rPr>
                  <a:t>列一定有元素不为</a:t>
                </a:r>
                <a14:m>
                  <m:oMath xmlns:m="http://schemas.openxmlformats.org/officeDocument/2006/math">
                    <m:r>
                      <a:rPr lang="en-US" altLang="zh-CN" sz="2800" i="1" smtClean="0">
                        <a:solidFill>
                          <a:srgbClr val="000000"/>
                        </a:solidFill>
                        <a:effectLst/>
                        <a:latin typeface="Cambria Math" panose="02040503050406030204" pitchFamily="18" charset="0"/>
                      </a:rPr>
                      <m:t>0</m:t>
                    </m:r>
                  </m:oMath>
                </a14:m>
                <a:r>
                  <a:rPr lang="en-US" altLang="zh-CN" sz="2800" dirty="0" smtClean="0">
                    <a:solidFill>
                      <a:srgbClr val="000000"/>
                    </a:solidFill>
                    <a:effectLst/>
                    <a:latin typeface="Times New Roman"/>
                    <a:ea typeface="黑体" panose="02010609060101010101" pitchFamily="49" charset="-122"/>
                  </a:rPr>
                  <a:t>, </a:t>
                </a:r>
                <a:r>
                  <a:rPr lang="zh-CN" altLang="en-US" sz="2800" dirty="0" smtClean="0">
                    <a:solidFill>
                      <a:srgbClr val="000000"/>
                    </a:solidFill>
                    <a:effectLst/>
                    <a:latin typeface="Times New Roman"/>
                    <a:ea typeface="黑体" panose="02010609060101010101" pitchFamily="49" charset="-122"/>
                  </a:rPr>
                  <a:t>例如</a:t>
                </a:r>
                <a14:m>
                  <m:oMath xmlns:m="http://schemas.openxmlformats.org/officeDocument/2006/math">
                    <m:sSub>
                      <m:sSubPr>
                        <m:ctrlPr>
                          <a:rPr lang="en-US" altLang="zh-CN" sz="2800" b="0" i="1" smtClean="0">
                            <a:solidFill>
                              <a:srgbClr val="000000"/>
                            </a:solidFill>
                            <a:effectLst/>
                            <a:latin typeface="Cambria Math" panose="02040503050406030204" pitchFamily="18" charset="0"/>
                          </a:rPr>
                        </m:ctrlPr>
                      </m:sSubPr>
                      <m:e>
                        <m:r>
                          <a:rPr lang="en-US" altLang="zh-CN" sz="2800" b="0" i="1" smtClean="0">
                            <a:solidFill>
                              <a:srgbClr val="000000"/>
                            </a:solidFill>
                            <a:effectLst/>
                            <a:latin typeface="Cambria Math" panose="02040503050406030204" pitchFamily="18" charset="0"/>
                          </a:rPr>
                          <m:t>𝑎</m:t>
                        </m:r>
                      </m:e>
                      <m:sub>
                        <m:sSub>
                          <m:sSubPr>
                            <m:ctrlPr>
                              <a:rPr lang="en-US" altLang="zh-CN" sz="2800" b="0" i="1" smtClean="0">
                                <a:solidFill>
                                  <a:srgbClr val="000000"/>
                                </a:solidFill>
                                <a:effectLst/>
                                <a:latin typeface="Cambria Math" panose="02040503050406030204" pitchFamily="18" charset="0"/>
                              </a:rPr>
                            </m:ctrlPr>
                          </m:sSubPr>
                          <m:e>
                            <m:r>
                              <a:rPr lang="en-US" altLang="zh-CN" sz="2800" b="0" i="1" smtClean="0">
                                <a:solidFill>
                                  <a:srgbClr val="000000"/>
                                </a:solidFill>
                                <a:effectLst/>
                                <a:latin typeface="Cambria Math" panose="02040503050406030204" pitchFamily="18" charset="0"/>
                              </a:rPr>
                              <m:t>𝑖</m:t>
                            </m:r>
                          </m:e>
                          <m:sub>
                            <m:r>
                              <a:rPr lang="en-US" altLang="zh-CN" sz="2800" b="0" i="1" smtClean="0">
                                <a:solidFill>
                                  <a:srgbClr val="000000"/>
                                </a:solidFill>
                                <a:effectLst/>
                                <a:latin typeface="Cambria Math" panose="02040503050406030204" pitchFamily="18" charset="0"/>
                              </a:rPr>
                              <m:t>1</m:t>
                            </m:r>
                          </m:sub>
                        </m:sSub>
                        <m:r>
                          <a:rPr lang="en-US" altLang="zh-CN" sz="2800" b="0" i="1" smtClean="0">
                            <a:solidFill>
                              <a:srgbClr val="000000"/>
                            </a:solidFill>
                            <a:effectLst/>
                            <a:latin typeface="Cambria Math" panose="02040503050406030204" pitchFamily="18" charset="0"/>
                          </a:rPr>
                          <m:t>1</m:t>
                        </m:r>
                      </m:sub>
                    </m:sSub>
                    <m:r>
                      <a:rPr lang="en-US" altLang="zh-CN" sz="2800" i="1" smtClean="0">
                        <a:solidFill>
                          <a:srgbClr val="000000"/>
                        </a:solidFill>
                        <a:effectLst/>
                        <a:latin typeface="Cambria Math" panose="02040503050406030204" pitchFamily="18" charset="0"/>
                      </a:rPr>
                      <m:t>≠0</m:t>
                    </m:r>
                  </m:oMath>
                </a14:m>
                <a:r>
                  <a:rPr lang="en-US" altLang="zh-CN" sz="2800" dirty="0" smtClean="0">
                    <a:solidFill>
                      <a:srgbClr val="000000"/>
                    </a:solidFill>
                    <a:effectLst/>
                    <a:latin typeface="Times New Roman"/>
                    <a:ea typeface="黑体" panose="02010609060101010101" pitchFamily="49" charset="-122"/>
                  </a:rPr>
                  <a:t>, </a:t>
                </a:r>
                <a:r>
                  <a:rPr lang="zh-CN" altLang="en-US" sz="2800" dirty="0" smtClean="0">
                    <a:solidFill>
                      <a:srgbClr val="000000"/>
                    </a:solidFill>
                    <a:effectLst/>
                    <a:latin typeface="Times New Roman"/>
                    <a:ea typeface="黑体" panose="02010609060101010101" pitchFamily="49" charset="-122"/>
                  </a:rPr>
                  <a:t>于是可交换第</a:t>
                </a:r>
                <a14:m>
                  <m:oMath xmlns:m="http://schemas.openxmlformats.org/officeDocument/2006/math">
                    <m:r>
                      <a:rPr lang="en-US" altLang="zh-CN" sz="2800" i="1" smtClean="0">
                        <a:solidFill>
                          <a:srgbClr val="000000"/>
                        </a:solidFill>
                        <a:effectLst/>
                        <a:latin typeface="Cambria Math" panose="02040503050406030204" pitchFamily="18" charset="0"/>
                      </a:rPr>
                      <m:t>1</m:t>
                    </m:r>
                  </m:oMath>
                </a14:m>
                <a:r>
                  <a:rPr lang="zh-CN" altLang="en-US" sz="2800" dirty="0" smtClean="0">
                    <a:solidFill>
                      <a:srgbClr val="000000"/>
                    </a:solidFill>
                    <a:effectLst/>
                    <a:latin typeface="Times New Roman"/>
                    <a:ea typeface="黑体" panose="02010609060101010101" pitchFamily="49" charset="-122"/>
                  </a:rPr>
                  <a:t>行和第</a:t>
                </a:r>
                <a14:m>
                  <m:oMath xmlns:m="http://schemas.openxmlformats.org/officeDocument/2006/math">
                    <m:sSub>
                      <m:sSubPr>
                        <m:ctrlPr>
                          <a:rPr lang="en-US" altLang="zh-CN" sz="2800" i="1" smtClean="0">
                            <a:solidFill>
                              <a:srgbClr val="000000"/>
                            </a:solidFill>
                            <a:effectLst/>
                            <a:latin typeface="Cambria Math" panose="02040503050406030204" pitchFamily="18" charset="0"/>
                          </a:rPr>
                        </m:ctrlPr>
                      </m:sSubPr>
                      <m:e>
                        <m:r>
                          <a:rPr lang="en-US" altLang="zh-CN" sz="2800" i="1" smtClean="0">
                            <a:solidFill>
                              <a:srgbClr val="000000"/>
                            </a:solidFill>
                            <a:effectLst/>
                            <a:latin typeface="Cambria Math" panose="02040503050406030204" pitchFamily="18" charset="0"/>
                          </a:rPr>
                          <m:t>𝑖</m:t>
                        </m:r>
                      </m:e>
                      <m:sub>
                        <m:r>
                          <a:rPr lang="en-US" altLang="zh-CN" sz="2800" i="1" smtClean="0">
                            <a:solidFill>
                              <a:srgbClr val="000000"/>
                            </a:solidFill>
                            <a:effectLst/>
                            <a:latin typeface="Cambria Math" panose="02040503050406030204" pitchFamily="18" charset="0"/>
                          </a:rPr>
                          <m:t>1</m:t>
                        </m:r>
                      </m:sub>
                    </m:sSub>
                  </m:oMath>
                </a14:m>
                <a:r>
                  <a:rPr lang="zh-CN" altLang="en-US" sz="2800" dirty="0" smtClean="0">
                    <a:solidFill>
                      <a:srgbClr val="000000"/>
                    </a:solidFill>
                    <a:effectLst/>
                    <a:latin typeface="Times New Roman"/>
                    <a:ea typeface="黑体" panose="02010609060101010101" pitchFamily="49" charset="-122"/>
                  </a:rPr>
                  <a:t>行，将</a:t>
                </a:r>
                <a14:m>
                  <m:oMath xmlns:m="http://schemas.openxmlformats.org/officeDocument/2006/math">
                    <m:sSub>
                      <m:sSubPr>
                        <m:ctrlPr>
                          <a:rPr lang="en-US" altLang="zh-CN" sz="2800" i="1">
                            <a:solidFill>
                              <a:srgbClr val="000000"/>
                            </a:solidFill>
                            <a:latin typeface="Cambria Math" panose="02040503050406030204" pitchFamily="18" charset="0"/>
                          </a:rPr>
                        </m:ctrlPr>
                      </m:sSubPr>
                      <m:e>
                        <m:r>
                          <a:rPr lang="en-US" altLang="zh-CN" sz="2800" i="1">
                            <a:solidFill>
                              <a:srgbClr val="000000"/>
                            </a:solidFill>
                            <a:latin typeface="Cambria Math" panose="02040503050406030204" pitchFamily="18" charset="0"/>
                          </a:rPr>
                          <m:t>𝑎</m:t>
                        </m:r>
                      </m:e>
                      <m:sub>
                        <m:sSub>
                          <m:sSubPr>
                            <m:ctrlPr>
                              <a:rPr lang="en-US" altLang="zh-CN" sz="2800" i="1">
                                <a:solidFill>
                                  <a:srgbClr val="000000"/>
                                </a:solidFill>
                                <a:latin typeface="Cambria Math" panose="02040503050406030204" pitchFamily="18" charset="0"/>
                              </a:rPr>
                            </m:ctrlPr>
                          </m:sSubPr>
                          <m:e>
                            <m:r>
                              <a:rPr lang="en-US" altLang="zh-CN" sz="2800" i="1">
                                <a:solidFill>
                                  <a:srgbClr val="000000"/>
                                </a:solidFill>
                                <a:latin typeface="Cambria Math" panose="02040503050406030204" pitchFamily="18" charset="0"/>
                              </a:rPr>
                              <m:t>𝑖</m:t>
                            </m:r>
                          </m:e>
                          <m:sub>
                            <m:r>
                              <a:rPr lang="en-US" altLang="zh-CN" sz="2800" i="1">
                                <a:solidFill>
                                  <a:srgbClr val="000000"/>
                                </a:solidFill>
                                <a:latin typeface="Cambria Math" panose="02040503050406030204" pitchFamily="18" charset="0"/>
                              </a:rPr>
                              <m:t>1</m:t>
                            </m:r>
                          </m:sub>
                        </m:sSub>
                        <m:r>
                          <a:rPr lang="en-US" altLang="zh-CN" sz="2800" i="1">
                            <a:solidFill>
                              <a:srgbClr val="000000"/>
                            </a:solidFill>
                            <a:latin typeface="Cambria Math" panose="02040503050406030204" pitchFamily="18" charset="0"/>
                          </a:rPr>
                          <m:t>1</m:t>
                        </m:r>
                      </m:sub>
                    </m:sSub>
                  </m:oMath>
                </a14:m>
                <a:r>
                  <a:rPr lang="zh-CN" altLang="en-US" sz="2800" dirty="0" smtClean="0">
                    <a:solidFill>
                      <a:srgbClr val="000000"/>
                    </a:solidFill>
                    <a:effectLst/>
                    <a:latin typeface="Times New Roman"/>
                    <a:ea typeface="黑体" panose="02010609060101010101" pitchFamily="49" charset="-122"/>
                  </a:rPr>
                  <a:t>调到第</a:t>
                </a:r>
                <a14:m>
                  <m:oMath xmlns:m="http://schemas.openxmlformats.org/officeDocument/2006/math">
                    <m:r>
                      <a:rPr lang="en-US" altLang="zh-CN" sz="2800" i="1" smtClean="0">
                        <a:solidFill>
                          <a:srgbClr val="000000"/>
                        </a:solidFill>
                        <a:effectLst/>
                        <a:latin typeface="Cambria Math" panose="02040503050406030204" pitchFamily="18" charset="0"/>
                      </a:rPr>
                      <m:t>1</m:t>
                    </m:r>
                  </m:oMath>
                </a14:m>
                <a:r>
                  <a:rPr lang="zh-CN" altLang="en-US" sz="2800" dirty="0" smtClean="0">
                    <a:solidFill>
                      <a:srgbClr val="000000"/>
                    </a:solidFill>
                    <a:effectLst/>
                    <a:latin typeface="Times New Roman"/>
                    <a:ea typeface="黑体" panose="02010609060101010101" pitchFamily="49" charset="-122"/>
                  </a:rPr>
                  <a:t>行第</a:t>
                </a:r>
                <a14:m>
                  <m:oMath xmlns:m="http://schemas.openxmlformats.org/officeDocument/2006/math">
                    <m:r>
                      <a:rPr lang="en-US" altLang="zh-CN" sz="2800" i="1" smtClean="0">
                        <a:solidFill>
                          <a:srgbClr val="000000"/>
                        </a:solidFill>
                        <a:effectLst/>
                        <a:latin typeface="Cambria Math" panose="02040503050406030204" pitchFamily="18" charset="0"/>
                      </a:rPr>
                      <m:t>1</m:t>
                    </m:r>
                  </m:oMath>
                </a14:m>
                <a:r>
                  <a:rPr lang="zh-CN" altLang="en-US" sz="2800" dirty="0" smtClean="0">
                    <a:solidFill>
                      <a:srgbClr val="000000"/>
                    </a:solidFill>
                    <a:effectLst/>
                    <a:latin typeface="Times New Roman"/>
                    <a:ea typeface="黑体" panose="02010609060101010101" pitchFamily="49" charset="-122"/>
                  </a:rPr>
                  <a:t>列的位置，然后进行消元计算。得到的</a:t>
                </a:r>
                <a14:m>
                  <m:oMath xmlns:m="http://schemas.openxmlformats.org/officeDocument/2006/math">
                    <m:sSup>
                      <m:sSupPr>
                        <m:ctrlPr>
                          <a:rPr lang="en-US" altLang="zh-CN" sz="2800" i="1" smtClean="0">
                            <a:solidFill>
                              <a:srgbClr val="000000"/>
                            </a:solidFill>
                            <a:effectLst/>
                            <a:latin typeface="Cambria Math" panose="02040503050406030204" pitchFamily="18" charset="0"/>
                          </a:rPr>
                        </m:ctrlPr>
                      </m:sSupPr>
                      <m:e>
                        <m:r>
                          <a:rPr lang="en-US" altLang="zh-CN" sz="2800" b="1" i="1" smtClean="0">
                            <a:solidFill>
                              <a:srgbClr val="000000"/>
                            </a:solidFill>
                            <a:effectLst/>
                            <a:latin typeface="Cambria Math" panose="02040503050406030204" pitchFamily="18" charset="0"/>
                          </a:rPr>
                          <m:t>𝑨</m:t>
                        </m:r>
                      </m:e>
                      <m:sup>
                        <m:r>
                          <a:rPr lang="en-US" altLang="zh-CN" sz="2800" i="1" smtClean="0">
                            <a:solidFill>
                              <a:srgbClr val="000000"/>
                            </a:solidFill>
                            <a:effectLst/>
                            <a:latin typeface="Cambria Math" panose="02040503050406030204" pitchFamily="18" charset="0"/>
                          </a:rPr>
                          <m:t>(2)</m:t>
                        </m:r>
                      </m:sup>
                    </m:sSup>
                  </m:oMath>
                </a14:m>
                <a:r>
                  <a:rPr lang="zh-CN" altLang="en-US" sz="2800" dirty="0" smtClean="0">
                    <a:solidFill>
                      <a:srgbClr val="000000"/>
                    </a:solidFill>
                    <a:effectLst/>
                    <a:latin typeface="Times New Roman"/>
                    <a:ea typeface="黑体" panose="02010609060101010101" pitchFamily="49" charset="-122"/>
                  </a:rPr>
                  <a:t>右下角矩阵为</a:t>
                </a:r>
                <a14:m>
                  <m:oMath xmlns:m="http://schemas.openxmlformats.org/officeDocument/2006/math">
                    <m:r>
                      <a:rPr lang="en-US" altLang="zh-CN" sz="2800" i="1">
                        <a:solidFill>
                          <a:srgbClr val="000000"/>
                        </a:solidFill>
                        <a:latin typeface="Cambria Math" panose="02040503050406030204" pitchFamily="18" charset="0"/>
                      </a:rPr>
                      <m:t>𝑛</m:t>
                    </m:r>
                    <m:r>
                      <a:rPr lang="en-US" altLang="zh-CN" sz="2800" i="1">
                        <a:solidFill>
                          <a:srgbClr val="000000"/>
                        </a:solidFill>
                        <a:latin typeface="Cambria Math" panose="02040503050406030204" pitchFamily="18" charset="0"/>
                      </a:rPr>
                      <m:t>−1</m:t>
                    </m:r>
                  </m:oMath>
                </a14:m>
                <a:r>
                  <a:rPr lang="zh-CN" altLang="en-US" sz="2800" dirty="0" smtClean="0">
                    <a:solidFill>
                      <a:srgbClr val="000000"/>
                    </a:solidFill>
                    <a:effectLst/>
                    <a:latin typeface="Times New Roman"/>
                    <a:ea typeface="黑体" panose="02010609060101010101" pitchFamily="49" charset="-122"/>
                  </a:rPr>
                  <a:t>阶可逆矩阵，继续这一过程，高斯消去法照样可进行计算。</a:t>
                </a:r>
              </a:p>
            </p:txBody>
          </p:sp>
        </mc:Choice>
        <mc:Fallback xmlns="">
          <p:sp>
            <p:nvSpPr>
              <p:cNvPr id="2" name="文本框 1"/>
              <p:cNvSpPr txBox="1">
                <a:spLocks noRot="1" noChangeAspect="1" noMove="1" noResize="1" noEditPoints="1" noAdjustHandles="1" noChangeArrowheads="1" noChangeShapeType="1" noTextEdit="1"/>
              </p:cNvSpPr>
              <p:nvPr/>
            </p:nvSpPr>
            <p:spPr>
              <a:xfrm>
                <a:off x="608665" y="1498448"/>
                <a:ext cx="8014226" cy="2338654"/>
              </a:xfrm>
              <a:prstGeom prst="rect">
                <a:avLst/>
              </a:prstGeom>
              <a:blipFill rotWithShape="0">
                <a:blip r:embed="rId2"/>
                <a:stretch>
                  <a:fillRect l="-1597" t="-3655" r="-5856" b="-5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08665" y="3837102"/>
                <a:ext cx="8092883" cy="523220"/>
              </a:xfrm>
              <a:prstGeom prst="rect">
                <a:avLst/>
              </a:prstGeom>
              <a:noFill/>
            </p:spPr>
            <p:txBody>
              <a:bodyPr wrap="square" rtlCol="0">
                <a:spAutoFit/>
              </a:bodyPr>
              <a:lstStyle/>
              <a:p>
                <a:pPr>
                  <a:spcBef>
                    <a:spcPts val="600"/>
                  </a:spcBef>
                </a:pPr>
                <a:r>
                  <a:rPr lang="zh-CN" alt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定理</a:t>
                </a:r>
                <a:r>
                  <a:rPr lang="en-US"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5</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设</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𝑨𝒙</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𝒃</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，其中</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08665" y="3837102"/>
                <a:ext cx="8092883" cy="523220"/>
              </a:xfrm>
              <a:prstGeom prst="rect">
                <a:avLst/>
              </a:prstGeom>
              <a:blipFill rotWithShape="0">
                <a:blip r:embed="rId3"/>
                <a:stretch>
                  <a:fillRect l="-1658" t="-16279" b="-395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08664" y="4198381"/>
                <a:ext cx="8092883" cy="1068562"/>
              </a:xfrm>
              <a:prstGeom prst="rect">
                <a:avLst/>
              </a:prstGeom>
              <a:noFill/>
            </p:spPr>
            <p:txBody>
              <a:bodyPr wrap="square" rtlCol="0">
                <a:spAutoFit/>
              </a:bodyPr>
              <a:lstStyle/>
              <a:p>
                <a:pPr>
                  <a:spcBef>
                    <a:spcPts val="600"/>
                  </a:spcBef>
                </a:pPr>
                <a14:m>
                  <m:oMath xmlns:m="http://schemas.openxmlformats.org/officeDocument/2006/math">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如果</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𝑎</m:t>
                        </m:r>
                      </m:e>
                      <m:sub>
                        <m:r>
                          <a:rPr lang="en-US" altLang="zh-CN" sz="2800" i="1">
                            <a:solidFill>
                              <a:srgbClr val="000000"/>
                            </a:solidFill>
                            <a:latin typeface="Cambria Math" panose="02040503050406030204" pitchFamily="18" charset="0"/>
                          </a:rPr>
                          <m:t>𝑘𝑘</m:t>
                        </m:r>
                      </m:sub>
                      <m: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𝑘</m:t>
                        </m:r>
                        <m:r>
                          <a:rPr lang="en-US" altLang="zh-CN" sz="2800" i="1">
                            <a:solidFill>
                              <a:srgbClr val="000000"/>
                            </a:solidFill>
                            <a:latin typeface="Cambria Math" panose="02040503050406030204" pitchFamily="18" charset="0"/>
                          </a:rPr>
                          <m:t>)</m:t>
                        </m:r>
                      </m:sup>
                    </m:sSubSup>
                    <m:r>
                      <a:rPr lang="en-US" altLang="zh-CN" sz="2800" i="1">
                        <a:solidFill>
                          <a:srgbClr val="000000"/>
                        </a:solidFill>
                        <a:latin typeface="Cambria Math" panose="02040503050406030204" pitchFamily="18" charset="0"/>
                      </a:rPr>
                      <m:t>≠0 (</m:t>
                    </m:r>
                    <m:r>
                      <a:rPr lang="en-US" altLang="zh-CN" sz="2800" i="1">
                        <a:solidFill>
                          <a:srgbClr val="000000"/>
                        </a:solidFill>
                        <a:latin typeface="Cambria Math" panose="02040503050406030204" pitchFamily="18" charset="0"/>
                      </a:rPr>
                      <m:t>𝑘</m:t>
                    </m:r>
                    <m:r>
                      <a:rPr lang="en-US" altLang="zh-CN" sz="2800" i="1">
                        <a:solidFill>
                          <a:srgbClr val="000000"/>
                        </a:solidFill>
                        <a:latin typeface="Cambria Math" panose="02040503050406030204" pitchFamily="18" charset="0"/>
                      </a:rPr>
                      <m:t>=1,2,⋯,</m:t>
                    </m:r>
                    <m:r>
                      <a:rPr lang="en-US" altLang="zh-CN" sz="2800" i="1">
                        <a:solidFill>
                          <a:srgbClr val="000000"/>
                        </a:solidFill>
                        <a:latin typeface="Cambria Math" panose="02040503050406030204" pitchFamily="18" charset="0"/>
                      </a:rPr>
                      <m:t>𝑛</m:t>
                    </m:r>
                    <m:r>
                      <a:rPr lang="en-US" altLang="zh-CN" sz="2800" i="1">
                        <a:solidFill>
                          <a:srgbClr val="000000"/>
                        </a:solidFill>
                        <a:latin typeface="Cambria Math" panose="02040503050406030204" pitchFamily="18" charset="0"/>
                      </a:rPr>
                      <m:t>)</m:t>
                    </m:r>
                  </m:oMath>
                </a14:m>
                <a:r>
                  <a:rPr lang="en-US" altLang="zh-CN" sz="2800" dirty="0">
                    <a:solidFill>
                      <a:srgbClr val="000000"/>
                    </a:solidFill>
                    <a:latin typeface="Times New Roman"/>
                    <a:ea typeface="黑体" panose="02010609060101010101" pitchFamily="49" charset="-122"/>
                  </a:rPr>
                  <a:t>, </a:t>
                </a:r>
                <a:r>
                  <a:rPr lang="zh-CN" altLang="en-US" sz="2800" dirty="0">
                    <a:solidFill>
                      <a:srgbClr val="000000"/>
                    </a:solidFill>
                    <a:latin typeface="Times New Roman"/>
                    <a:ea typeface="黑体" panose="02010609060101010101" pitchFamily="49" charset="-122"/>
                  </a:rPr>
                  <a:t>则可通过高斯消去法求解</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𝑨𝒙</m:t>
                    </m:r>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𝒃</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 </m:t>
                    </m:r>
                  </m:oMath>
                </a14:m>
                <a:r>
                  <a:rPr lang="zh-CN" altLang="en-US" sz="2800" dirty="0" smtClean="0">
                    <a:solidFill>
                      <a:srgbClr val="000000"/>
                    </a:solidFill>
                    <a:latin typeface="Times New Roman"/>
                    <a:ea typeface="黑体" panose="02010609060101010101" pitchFamily="49" charset="-122"/>
                  </a:rPr>
                  <a:t>。</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08664" y="4198381"/>
                <a:ext cx="8092883" cy="1068562"/>
              </a:xfrm>
              <a:prstGeom prst="rect">
                <a:avLst/>
              </a:prstGeom>
              <a:blipFill rotWithShape="0">
                <a:blip r:embed="rId4"/>
                <a:stretch>
                  <a:fillRect l="-1583" t="-571" r="-452" b="-13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08664" y="5168623"/>
                <a:ext cx="8092883" cy="523220"/>
              </a:xfrm>
              <a:prstGeom prst="rect">
                <a:avLst/>
              </a:prstGeom>
              <a:noFill/>
            </p:spPr>
            <p:txBody>
              <a:bodyPr wrap="square" rtlCol="0">
                <a:spAutoFit/>
              </a:bodyPr>
              <a:lstStyle/>
              <a:p>
                <a:pPr>
                  <a:spcBef>
                    <a:spcPts val="600"/>
                  </a:spcBef>
                </a:pPr>
                <a14:m>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如果</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为可逆矩阵，总可以通过带行交换的高斯</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08664" y="5168623"/>
                <a:ext cx="8092883" cy="523220"/>
              </a:xfrm>
              <a:prstGeom prst="rect">
                <a:avLst/>
              </a:prstGeom>
              <a:blipFill rotWithShape="0">
                <a:blip r:embed="rId5"/>
                <a:stretch>
                  <a:fillRect t="-16279" r="-754"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802194" y="5613187"/>
                <a:ext cx="5820697" cy="523220"/>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消去</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法求</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解</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𝑨𝒙</m:t>
                    </m:r>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𝒃</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 </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802194" y="5613187"/>
                <a:ext cx="5820697" cy="523220"/>
              </a:xfrm>
              <a:prstGeom prst="rect">
                <a:avLst/>
              </a:prstGeom>
              <a:blipFill rotWithShape="0">
                <a:blip r:embed="rId6"/>
                <a:stretch>
                  <a:fillRect l="-2199" t="-16279" b="-27907"/>
                </a:stretch>
              </a:blipFill>
            </p:spPr>
            <p:txBody>
              <a:bodyPr/>
              <a:lstStyle/>
              <a:p>
                <a:r>
                  <a:rPr lang="en-US">
                    <a:noFill/>
                  </a:rPr>
                  <a:t> </a:t>
                </a:r>
              </a:p>
            </p:txBody>
          </p:sp>
        </mc:Fallback>
      </mc:AlternateContent>
      <p:sp>
        <p:nvSpPr>
          <p:cNvPr id="7" name="文本框 6">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8" name="椭圆 7">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78140262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589935" y="1474839"/>
                <a:ext cx="7020234" cy="1068562"/>
              </a:xfrm>
              <a:prstGeom prst="rect">
                <a:avLst/>
              </a:prstGeom>
              <a:noFill/>
            </p:spPr>
            <p:txBody>
              <a:bodyPr wrap="square" rtlCol="0">
                <a:spAutoFit/>
              </a:bodyPr>
              <a:lstStyle/>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矩阵</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在什么条件下才能保证所有</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𝑎</m:t>
                        </m:r>
                      </m:e>
                      <m:sub>
                        <m:r>
                          <a:rPr lang="en-US" altLang="zh-CN" sz="2800" i="1">
                            <a:solidFill>
                              <a:srgbClr val="000000"/>
                            </a:solidFill>
                            <a:latin typeface="Cambria Math" panose="02040503050406030204" pitchFamily="18" charset="0"/>
                          </a:rPr>
                          <m:t>𝑘𝑘</m:t>
                        </m:r>
                      </m:sub>
                      <m: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𝑘</m:t>
                        </m:r>
                        <m:r>
                          <a:rPr lang="en-US" altLang="zh-CN" sz="2800" i="1">
                            <a:solidFill>
                              <a:srgbClr val="000000"/>
                            </a:solidFill>
                            <a:latin typeface="Cambria Math" panose="02040503050406030204" pitchFamily="18" charset="0"/>
                          </a:rPr>
                          <m:t>)</m:t>
                        </m:r>
                      </m:sup>
                    </m:sSubSup>
                    <m:r>
                      <a:rPr lang="en-US" altLang="zh-CN" sz="2800" i="1">
                        <a:solidFill>
                          <a:srgbClr val="000000"/>
                        </a:solidFill>
                        <a:latin typeface="Cambria Math" panose="02040503050406030204" pitchFamily="18" charset="0"/>
                      </a:rPr>
                      <m:t>≠0</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solidFill>
                    <a:srgbClr val="000000"/>
                  </a:solidFill>
                  <a:latin typeface="黑体" panose="02010609060101010101" pitchFamily="49" charset="-122"/>
                  <a:ea typeface="黑体" panose="02010609060101010101" pitchFamily="49" charset="-122"/>
                </a:endParaRPr>
              </a:p>
              <a:p>
                <a:pPr/>
                <a14:m>
                  <m:oMathPara xmlns:m="http://schemas.openxmlformats.org/officeDocument/2006/math">
                    <m:oMathParaPr>
                      <m:jc m:val="left"/>
                    </m:oMathParaPr>
                    <m:oMath xmlns:m="http://schemas.openxmlformats.org/officeDocument/2006/math">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𝑘</m:t>
                      </m:r>
                      <m:r>
                        <a:rPr lang="en-US" altLang="zh-CN" sz="2800" i="1">
                          <a:solidFill>
                            <a:srgbClr val="000000"/>
                          </a:solidFill>
                          <a:latin typeface="Cambria Math" panose="02040503050406030204" pitchFamily="18" charset="0"/>
                        </a:rPr>
                        <m:t>=1,2,⋯,</m:t>
                      </m:r>
                      <m:r>
                        <a:rPr lang="en-US" altLang="zh-CN" sz="2800" i="1">
                          <a:solidFill>
                            <a:srgbClr val="000000"/>
                          </a:solidFill>
                          <a:latin typeface="Cambria Math" panose="02040503050406030204" pitchFamily="18" charset="0"/>
                        </a:rPr>
                        <m:t>𝑛</m:t>
                      </m:r>
                      <m:r>
                        <a:rPr lang="en-US" altLang="zh-CN" sz="2800" i="1">
                          <a:solidFill>
                            <a:srgbClr val="000000"/>
                          </a:solidFill>
                          <a:latin typeface="Cambria Math" panose="020405030504060302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89935" y="1474839"/>
                <a:ext cx="7020234" cy="1068562"/>
              </a:xfrm>
              <a:prstGeom prst="rect">
                <a:avLst/>
              </a:prstGeom>
              <a:blipFill rotWithShape="0">
                <a:blip r:embed="rId2"/>
                <a:stretch>
                  <a:fillRect l="-1825" t="-571" r="-1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589935" y="2454911"/>
                <a:ext cx="7757652" cy="1066126"/>
              </a:xfrm>
              <a:prstGeom prst="rect">
                <a:avLst/>
              </a:prstGeom>
              <a:noFill/>
            </p:spPr>
            <p:txBody>
              <a:bodyPr wrap="square" rtlCol="0">
                <a:spAutoFit/>
              </a:bodyPr>
              <a:lstStyle/>
              <a:p>
                <a:pPr>
                  <a:spcBef>
                    <a:spcPts val="600"/>
                  </a:spcBef>
                </a:pPr>
                <a:r>
                  <a:rPr lang="zh-CN" alt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定理</a:t>
                </a:r>
                <a:r>
                  <a:rPr lang="en-US"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6</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约化的主元素</a:t>
                </a:r>
                <a14:m>
                  <m:oMath xmlns:m="http://schemas.openxmlformats.org/officeDocument/2006/math">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𝑖𝑖</m:t>
                        </m:r>
                      </m:sub>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e>
                        </m:d>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的充要条件是矩阵</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的顺序主子式</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i="1">
                            <a:latin typeface="Cambria Math" panose="02040503050406030204" pitchFamily="18" charset="0"/>
                            <a:ea typeface="黑体" panose="02010609060101010101" pitchFamily="49" charset="-122"/>
                            <a:cs typeface="Times New Roman" panose="02020603050405020304" pitchFamily="18" charset="0"/>
                          </a:rPr>
                          <m:t>=1,2,⋯,</m:t>
                        </m:r>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e>
                    </m:d>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oMath>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89935" y="2454911"/>
                <a:ext cx="7757652" cy="1066126"/>
              </a:xfrm>
              <a:prstGeom prst="rect">
                <a:avLst/>
              </a:prstGeom>
              <a:blipFill rotWithShape="0">
                <a:blip r:embed="rId3"/>
                <a:stretch>
                  <a:fillRect l="-1730" t="-1143" r="-1258" b="-13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599767" y="3816950"/>
                <a:ext cx="219464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≠0,</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99767" y="3816950"/>
                <a:ext cx="2194640" cy="430887"/>
              </a:xfrm>
              <a:prstGeom prst="rect">
                <a:avLst/>
              </a:prstGeom>
              <a:blipFill rotWithShape="0">
                <a:blip r:embed="rId4"/>
                <a:stretch>
                  <a:fillRect/>
                </a:stretch>
              </a:blipFill>
            </p:spPr>
            <p:txBody>
              <a:bodyPr/>
              <a:lstStyle/>
              <a:p>
                <a:r>
                  <a:rPr lang="en-US">
                    <a:noFill/>
                  </a:rPr>
                  <a:t> </a:t>
                </a:r>
              </a:p>
            </p:txBody>
          </p:sp>
        </mc:Fallback>
      </mc:AlternateContent>
      <p:grpSp>
        <p:nvGrpSpPr>
          <p:cNvPr id="6" name="组合 5"/>
          <p:cNvGrpSpPr/>
          <p:nvPr/>
        </p:nvGrpSpPr>
        <p:grpSpPr>
          <a:xfrm>
            <a:off x="2784575" y="3388944"/>
            <a:ext cx="4504007" cy="1235400"/>
            <a:chOff x="4008771" y="3270957"/>
            <a:chExt cx="4504007" cy="1235400"/>
          </a:xfrm>
        </p:grpSpPr>
        <mc:AlternateContent xmlns:mc="http://schemas.openxmlformats.org/markup-compatibility/2006" xmlns:a14="http://schemas.microsoft.com/office/drawing/2010/main">
          <mc:Choice Requires="a14">
            <p:sp>
              <p:nvSpPr>
                <p:cNvPr id="7" name="文本框 6"/>
                <p:cNvSpPr txBox="1"/>
                <p:nvPr/>
              </p:nvSpPr>
              <p:spPr>
                <a:xfrm>
                  <a:off x="8213722" y="3714481"/>
                  <a:ext cx="29905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8213722" y="3714481"/>
                  <a:ext cx="299056"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008771" y="3700593"/>
                  <a:ext cx="43236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𝐷</m:t>
                            </m:r>
                          </m:e>
                          <m:sub>
                            <m:r>
                              <a:rPr lang="en-US" sz="2800" i="1">
                                <a:latin typeface="Cambria Math" panose="02040503050406030204" pitchFamily="18" charset="0"/>
                                <a:ea typeface="黑体" panose="02010609060101010101" pitchFamily="49" charset="-122"/>
                                <a:cs typeface="Times New Roman" panose="02020603050405020304" pitchFamily="18" charset="0"/>
                              </a:rPr>
                              <m:t>𝑖</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008771" y="3700593"/>
                  <a:ext cx="432361"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362476" y="3700592"/>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362476" y="3700592"/>
                  <a:ext cx="357469"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729316" y="3270958"/>
                  <a:ext cx="601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m:rPr>
                                <m:brk m:alnAt="7"/>
                              </m:rP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m:rPr>
                                <m:brk m:alnAt="7"/>
                              </m:rPr>
                              <a:rPr lang="en-US" sz="2800" i="1">
                                <a:latin typeface="Cambria Math" panose="02040503050406030204" pitchFamily="18" charset="0"/>
                                <a:ea typeface="黑体" panose="02010609060101010101" pitchFamily="49" charset="-122"/>
                                <a:cs typeface="Times New Roman" panose="02020603050405020304" pitchFamily="18" charset="0"/>
                              </a:rPr>
                              <m:t>1</m:t>
                            </m:r>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729316" y="3270958"/>
                  <a:ext cx="601318"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27997" y="3701844"/>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827997" y="3701844"/>
                  <a:ext cx="201978"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729316" y="4045975"/>
                  <a:ext cx="54867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𝑖</m:t>
                            </m:r>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4729316" y="4045975"/>
                  <a:ext cx="548676"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330634" y="3314170"/>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330634" y="3314170"/>
                  <a:ext cx="397545"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780180" y="3270957"/>
                  <a:ext cx="54931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r>
                              <a:rPr lang="en-US" sz="2800" i="1">
                                <a:latin typeface="Cambria Math" panose="02040503050406030204" pitchFamily="18" charset="0"/>
                                <a:ea typeface="黑体" panose="02010609060101010101" pitchFamily="49" charset="-122"/>
                                <a:cs typeface="Times New Roman" panose="02020603050405020304" pitchFamily="18" charset="0"/>
                              </a:rPr>
                              <m:t>𝑖</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780180" y="3270957"/>
                  <a:ext cx="549317"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879310" y="3701844"/>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879310" y="3701844"/>
                  <a:ext cx="201978"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780180" y="4045974"/>
                  <a:ext cx="496674"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𝑖𝑖</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780180" y="4045974"/>
                  <a:ext cx="496674" cy="430887"/>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342752" y="4075470"/>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342752" y="4075470"/>
                  <a:ext cx="397545" cy="43088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5380222" y="3702542"/>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5380222" y="3702542"/>
                  <a:ext cx="310983"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4618388" y="3371153"/>
                  <a:ext cx="1815497" cy="111755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eqArrPr>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4618388" y="3371153"/>
                  <a:ext cx="1815497" cy="1117550"/>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321620" y="3700593"/>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6321620" y="3700593"/>
                  <a:ext cx="357469"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590273" y="3714484"/>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0</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590273" y="3714484"/>
                  <a:ext cx="288541"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6797061" y="3714483"/>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797061" y="3714483"/>
                  <a:ext cx="163506"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6927704" y="3714483"/>
                  <a:ext cx="21499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𝑖</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6927704" y="3714483"/>
                  <a:ext cx="214995" cy="43088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7051225" y="3700592"/>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7051225" y="3700592"/>
                  <a:ext cx="357469"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7296879" y="3714482"/>
                  <a:ext cx="6347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1,2,</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7296879" y="3714482"/>
                  <a:ext cx="634789" cy="43088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7827261" y="3700592"/>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7827261" y="3700592"/>
                  <a:ext cx="397545"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8115233" y="3712944"/>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8115233" y="3712944"/>
                  <a:ext cx="163506" cy="430887"/>
                </a:xfrm>
                <a:prstGeom prst="rect">
                  <a:avLst/>
                </a:prstGeom>
                <a:blipFill rotWithShape="0">
                  <a:blip r:embed="rId25"/>
                  <a:stretch>
                    <a:fillRect/>
                  </a:stretch>
                </a:blipFill>
              </p:spPr>
              <p:txBody>
                <a:bodyPr/>
                <a:lstStyle/>
                <a:p>
                  <a:r>
                    <a:rPr lang="en-US">
                      <a:noFill/>
                    </a:rPr>
                    <a:t> </a:t>
                  </a:r>
                </a:p>
              </p:txBody>
            </p:sp>
          </mc:Fallback>
        </mc:AlternateContent>
      </p:grpSp>
      <p:sp>
        <p:nvSpPr>
          <p:cNvPr id="28" name="文本框 27"/>
          <p:cNvSpPr txBox="1"/>
          <p:nvPr/>
        </p:nvSpPr>
        <p:spPr>
          <a:xfrm>
            <a:off x="599767" y="4663672"/>
            <a:ext cx="7747820"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证明 先证充分性。用归纳法。</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文本框 28"/>
              <p:cNvSpPr txBox="1"/>
              <p:nvPr/>
            </p:nvSpPr>
            <p:spPr>
              <a:xfrm>
                <a:off x="599767" y="5053781"/>
                <a:ext cx="7747820" cy="624851"/>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当</a:t>
                </a:r>
                <a14:m>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时，若</a:t>
                </a:r>
                <a14:m>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𝐷</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r>
                      <a:rPr lang="en-US"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11</m:t>
                        </m:r>
                      </m:sub>
                    </m:sSub>
                    <m:r>
                      <a:rPr lang="en-US" sz="2800" i="1">
                        <a:latin typeface="Cambria Math" panose="02040503050406030204" pitchFamily="18" charset="0"/>
                        <a:ea typeface="黑体" panose="02010609060101010101" pitchFamily="49" charset="-122"/>
                        <a:cs typeface="Times New Roman" panose="02020603050405020304" pitchFamily="18" charset="0"/>
                      </a:rPr>
                      <m:t>≠0</m:t>
                    </m:r>
                  </m:oMath>
                </a14:m>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则</a:t>
                </a:r>
                <a14:m>
                  <m:oMath xmlns:m="http://schemas.openxmlformats.org/officeDocument/2006/math">
                    <m:sSubSup>
                      <m:sSub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11</m:t>
                        </m:r>
                      </m:sub>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e>
                        </m:d>
                      </m:sup>
                    </m:sSubSup>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11</m:t>
                        </m:r>
                      </m:sub>
                    </m:sSub>
                    <m:r>
                      <a:rPr lang="en-US" altLang="zh-CN" sz="2800" i="1">
                        <a:latin typeface="Cambria Math" panose="02040503050406030204" pitchFamily="18" charset="0"/>
                        <a:ea typeface="黑体" panose="02010609060101010101" pitchFamily="49" charset="-122"/>
                        <a:cs typeface="Times New Roman" panose="02020603050405020304" pitchFamily="18" charset="0"/>
                      </a:rPr>
                      <m:t>≠0</m:t>
                    </m:r>
                  </m:oMath>
                </a14:m>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599767" y="5053781"/>
                <a:ext cx="7747820" cy="624851"/>
              </a:xfrm>
              <a:prstGeom prst="rect">
                <a:avLst/>
              </a:prstGeom>
              <a:blipFill rotWithShape="0">
                <a:blip r:embed="rId26"/>
                <a:stretch>
                  <a:fillRect l="-1574" b="-233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2794407" y="5658968"/>
                <a:ext cx="5651503" cy="523220"/>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现在假设充分性对</a:t>
                </a:r>
                <a14:m>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是成立</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2794407" y="5658968"/>
                <a:ext cx="5651503" cy="523220"/>
              </a:xfrm>
              <a:prstGeom prst="rect">
                <a:avLst/>
              </a:prstGeom>
              <a:blipFill rotWithShape="0">
                <a:blip r:embed="rId27"/>
                <a:stretch>
                  <a:fillRect l="-2157" t="-15116" r="-1942" b="-27907"/>
                </a:stretch>
              </a:blipFill>
            </p:spPr>
            <p:txBody>
              <a:bodyPr/>
              <a:lstStyle/>
              <a:p>
                <a:r>
                  <a:rPr lang="en-US">
                    <a:noFill/>
                  </a:rPr>
                  <a:t> </a:t>
                </a:r>
              </a:p>
            </p:txBody>
          </p:sp>
        </mc:Fallback>
      </mc:AlternateContent>
      <p:sp>
        <p:nvSpPr>
          <p:cNvPr id="31" name="文本框 30">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32" name="椭圆 31">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245372631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文本框 23"/>
              <p:cNvSpPr txBox="1"/>
              <p:nvPr/>
            </p:nvSpPr>
            <p:spPr>
              <a:xfrm>
                <a:off x="599768" y="1465006"/>
                <a:ext cx="7855974" cy="1985993"/>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下面证明充分性对</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亦成立。</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设</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，由归纳法假设有</a:t>
                </a:r>
                <a14:m>
                  <m:oMath xmlns:m="http://schemas.openxmlformats.org/officeDocument/2006/math">
                    <m:sSubSup>
                      <m:sSub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𝑖𝑖</m:t>
                        </m:r>
                      </m:sub>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𝑖</m:t>
                            </m:r>
                          </m:e>
                        </m:d>
                      </m:sup>
                    </m:sSubSup>
                    <m:r>
                      <a:rPr lang="en-US" altLang="zh-CN" sz="2800" i="1">
                        <a:latin typeface="Cambria Math" panose="02040503050406030204" pitchFamily="18" charset="0"/>
                        <a:ea typeface="黑体" panose="02010609060101010101" pitchFamily="49" charset="-122"/>
                        <a:cs typeface="Times New Roman" panose="02020603050405020304" pitchFamily="18" charset="0"/>
                      </a:rPr>
                      <m:t>≠0</m:t>
                    </m:r>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i="1">
                            <a:latin typeface="Cambria Math" panose="02040503050406030204" pitchFamily="18" charset="0"/>
                            <a:ea typeface="黑体" panose="02010609060101010101" pitchFamily="49" charset="-122"/>
                            <a:cs typeface="Times New Roman" panose="02020603050405020304" pitchFamily="18" charset="0"/>
                          </a:rPr>
                          <m:t>=1,2,  ⋯,</m:t>
                        </m:r>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可以用高斯消去法将</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约化到</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，即</a:t>
                </a:r>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99768" y="1465006"/>
                <a:ext cx="7855974" cy="1985993"/>
              </a:xfrm>
              <a:prstGeom prst="rect">
                <a:avLst/>
              </a:prstGeom>
              <a:blipFill rotWithShape="0">
                <a:blip r:embed="rId2"/>
                <a:stretch>
                  <a:fillRect l="-1552" t="-3988" b="-6442"/>
                </a:stretch>
              </a:blipFill>
            </p:spPr>
            <p:txBody>
              <a:bodyPr/>
              <a:lstStyle/>
              <a:p>
                <a:r>
                  <a:rPr lang="en-US">
                    <a:noFill/>
                  </a:rPr>
                  <a:t> </a:t>
                </a:r>
              </a:p>
            </p:txBody>
          </p:sp>
        </mc:Fallback>
      </mc:AlternateContent>
      <p:grpSp>
        <p:nvGrpSpPr>
          <p:cNvPr id="25" name="组合 24"/>
          <p:cNvGrpSpPr/>
          <p:nvPr/>
        </p:nvGrpSpPr>
        <p:grpSpPr>
          <a:xfrm>
            <a:off x="992669" y="2640045"/>
            <a:ext cx="7014305" cy="3476208"/>
            <a:chOff x="2782131" y="1273358"/>
            <a:chExt cx="7014305" cy="3476208"/>
          </a:xfrm>
        </p:grpSpPr>
        <mc:AlternateContent xmlns:mc="http://schemas.openxmlformats.org/markup-compatibility/2006" xmlns:a14="http://schemas.microsoft.com/office/drawing/2010/main">
          <mc:Choice Requires="a14">
            <p:sp>
              <p:nvSpPr>
                <p:cNvPr id="26" name="文本框 25"/>
                <p:cNvSpPr txBox="1"/>
                <p:nvPr/>
              </p:nvSpPr>
              <p:spPr>
                <a:xfrm>
                  <a:off x="4624314" y="1273358"/>
                  <a:ext cx="5172122" cy="3476208"/>
                </a:xfrm>
                <a:prstGeom prst="rect">
                  <a:avLst/>
                </a:prstGeom>
                <a:noFill/>
              </p:spPr>
              <p:txBody>
                <a:bodyPr wrap="none" lIns="0" tIns="0" rIns="0" bIns="0" rtlCol="0">
                  <a:spAutoFit/>
                </a:bodyPr>
                <a:lstStyle/>
                <a:p>
                  <a:pPr>
                    <a:lnSpc>
                      <a:spcPct val="110000"/>
                    </a:lnSpc>
                  </a:pPr>
                  <a14:m>
                    <m:oMathPara xmlns:m="http://schemas.openxmlformats.org/officeDocument/2006/math">
                      <m:oMathParaPr>
                        <m:jc m:val="centerGroup"/>
                      </m:oMathParaPr>
                      <m:oMath xmlns:m="http://schemas.openxmlformats.org/officeDocument/2006/math">
                        <m:d>
                          <m:dPr>
                            <m:begChr m:val="["/>
                            <m:endChr m:val="]"/>
                            <m:ctrlPr>
                              <a:rPr lang="en-US" altLang="zh-CN" sz="2800" i="1" smtClean="0">
                                <a:effectLst/>
                                <a:latin typeface="Cambria Math" panose="02040503050406030204" pitchFamily="18" charset="0"/>
                                <a:ea typeface="+mn-ea"/>
                              </a:rPr>
                            </m:ctrlPr>
                          </m:dPr>
                          <m:e>
                            <m:m>
                              <m:mPr>
                                <m:mcs>
                                  <m:mc>
                                    <m:mcPr>
                                      <m:count m:val="2"/>
                                      <m:mcJc m:val="center"/>
                                    </m:mcPr>
                                  </m:mc>
                                </m:mcs>
                                <m:ctrlPr>
                                  <a:rPr lang="en-US" altLang="zh-CN" sz="2800" i="1" smtClean="0">
                                    <a:effectLst/>
                                    <a:latin typeface="Cambria Math" panose="02040503050406030204" pitchFamily="18" charset="0"/>
                                    <a:ea typeface="+mn-ea"/>
                                  </a:rPr>
                                </m:ctrlPr>
                              </m:mPr>
                              <m:mr>
                                <m:e>
                                  <m:m>
                                    <m:mPr>
                                      <m:mcs>
                                        <m:mc>
                                          <m:mcPr>
                                            <m:count m:val="3"/>
                                            <m:mcJc m:val="center"/>
                                          </m:mcPr>
                                        </m:mc>
                                      </m:mcs>
                                      <m:ctrlPr>
                                        <a:rPr lang="en-US" altLang="zh-CN" sz="2800" i="1" smtClean="0">
                                          <a:effectLst/>
                                          <a:latin typeface="Cambria Math" panose="02040503050406030204" pitchFamily="18" charset="0"/>
                                          <a:ea typeface="+mn-ea"/>
                                        </a:rPr>
                                      </m:ctrlPr>
                                    </m:mPr>
                                    <m:mr>
                                      <m:e>
                                        <m:sSubSup>
                                          <m:sSubSupPr>
                                            <m:ctrlPr>
                                              <a:rPr lang="en-US" altLang="zh-CN" sz="2800" b="0" i="1" smtClean="0">
                                                <a:effectLst/>
                                                <a:latin typeface="Cambria Math" panose="02040503050406030204" pitchFamily="18" charset="0"/>
                                                <a:ea typeface="+mn-ea"/>
                                              </a:rPr>
                                            </m:ctrlPr>
                                          </m:sSubSupPr>
                                          <m:e>
                                            <m:r>
                                              <m:rPr>
                                                <m:brk m:alnAt="7"/>
                                              </m:rPr>
                                              <a:rPr lang="en-US" altLang="zh-CN" sz="2800" b="0" i="1" smtClean="0">
                                                <a:effectLst/>
                                                <a:latin typeface="Cambria Math" panose="02040503050406030204" pitchFamily="18" charset="0"/>
                                                <a:ea typeface="+mn-ea"/>
                                              </a:rPr>
                                              <m:t>𝑎</m:t>
                                            </m:r>
                                          </m:e>
                                          <m:sub>
                                            <m:r>
                                              <m:rPr>
                                                <m:brk m:alnAt="7"/>
                                              </m:rPr>
                                              <a:rPr lang="en-US" altLang="zh-CN" sz="2800" b="0" i="1" smtClean="0">
                                                <a:effectLst/>
                                                <a:latin typeface="Cambria Math" panose="02040503050406030204" pitchFamily="18" charset="0"/>
                                                <a:ea typeface="+mn-ea"/>
                                              </a:rPr>
                                              <m:t>1</m:t>
                                            </m:r>
                                            <m:r>
                                              <a:rPr lang="en-US" altLang="zh-CN" sz="2800" b="0" i="1" smtClean="0">
                                                <a:effectLst/>
                                                <a:latin typeface="Cambria Math" panose="02040503050406030204" pitchFamily="18" charset="0"/>
                                                <a:ea typeface="+mn-ea"/>
                                              </a:rPr>
                                              <m:t>1</m:t>
                                            </m:r>
                                          </m:sub>
                                          <m:sup>
                                            <m:r>
                                              <a:rPr lang="en-US" altLang="zh-CN" sz="2800" b="0" i="1" smtClean="0">
                                                <a:effectLst/>
                                                <a:latin typeface="Cambria Math" panose="02040503050406030204" pitchFamily="18" charset="0"/>
                                                <a:ea typeface="+mn-ea"/>
                                              </a:rPr>
                                              <m:t>(</m:t>
                                            </m:r>
                                            <m:r>
                                              <m:rPr>
                                                <m:brk m:alnAt="7"/>
                                              </m:rPr>
                                              <a:rPr lang="en-US" altLang="zh-CN" sz="2800" b="0" i="1" smtClean="0">
                                                <a:effectLst/>
                                                <a:latin typeface="Cambria Math" panose="02040503050406030204" pitchFamily="18" charset="0"/>
                                                <a:ea typeface="+mn-ea"/>
                                              </a:rPr>
                                              <m:t>1</m:t>
                                            </m:r>
                                            <m:r>
                                              <a:rPr lang="en-US" altLang="zh-CN" sz="2800" b="0" i="1" smtClean="0">
                                                <a:effectLst/>
                                                <a:latin typeface="Cambria Math" panose="02040503050406030204" pitchFamily="18" charset="0"/>
                                                <a:ea typeface="+mn-ea"/>
                                              </a:rPr>
                                              <m:t>)</m:t>
                                            </m:r>
                                          </m:sup>
                                        </m:sSubSup>
                                      </m:e>
                                      <m:e>
                                        <m:sSubSup>
                                          <m:sSubSupPr>
                                            <m:ctrlPr>
                                              <a:rPr lang="en-US" altLang="zh-CN" sz="2800" i="1">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m:rPr>
                                                <m:brk m:alnAt="7"/>
                                              </m:rPr>
                                              <a:rPr lang="en-US" altLang="zh-CN" sz="2800" i="1">
                                                <a:effectLst/>
                                                <a:latin typeface="Cambria Math" panose="02040503050406030204" pitchFamily="18" charset="0"/>
                                              </a:rPr>
                                              <m:t>1</m:t>
                                            </m:r>
                                            <m:r>
                                              <a:rPr lang="en-US" altLang="zh-CN" sz="2800" b="0" i="1" smtClean="0">
                                                <a:effectLst/>
                                                <a:latin typeface="Cambria Math" panose="02040503050406030204" pitchFamily="18" charset="0"/>
                                              </a:rPr>
                                              <m:t>2</m:t>
                                            </m:r>
                                          </m:sub>
                                          <m:sup>
                                            <m:r>
                                              <a:rPr lang="en-US" altLang="zh-CN" sz="2800" i="1">
                                                <a:effectLst/>
                                                <a:latin typeface="Cambria Math" panose="02040503050406030204" pitchFamily="18" charset="0"/>
                                              </a:rPr>
                                              <m:t>(</m:t>
                                            </m:r>
                                            <m:r>
                                              <m:rPr>
                                                <m:brk m:alnAt="7"/>
                                              </m:rPr>
                                              <a:rPr lang="en-US" altLang="zh-CN" sz="2800" i="1">
                                                <a:effectLst/>
                                                <a:latin typeface="Cambria Math" panose="02040503050406030204" pitchFamily="18" charset="0"/>
                                              </a:rPr>
                                              <m:t>1</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mr>
                                    <m:mr>
                                      <m:e/>
                                      <m:e>
                                        <m:sSubSup>
                                          <m:sSubSupPr>
                                            <m:ctrlPr>
                                              <a:rPr lang="en-US" altLang="zh-CN" sz="2800" i="1">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22</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2</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mr>
                                    <m:mr>
                                      <m:e/>
                                      <m:e/>
                                      <m:e>
                                        <m:r>
                                          <a:rPr lang="en-US" altLang="zh-CN" sz="2800" i="1" smtClean="0">
                                            <a:effectLst/>
                                            <a:latin typeface="Cambria Math" panose="02040503050406030204" pitchFamily="18" charset="0"/>
                                            <a:ea typeface="Cambria Math" panose="02040503050406030204" pitchFamily="18" charset="0"/>
                                          </a:rPr>
                                          <m:t>⋱</m:t>
                                        </m:r>
                                      </m:e>
                                    </m:mr>
                                  </m:m>
                                </m:e>
                                <m:e>
                                  <m:m>
                                    <m:mPr>
                                      <m:mcs>
                                        <m:mc>
                                          <m:mcPr>
                                            <m:count m:val="3"/>
                                            <m:mcJc m:val="center"/>
                                          </m:mcPr>
                                        </m:mc>
                                      </m:mcs>
                                      <m:ctrlPr>
                                        <a:rPr lang="en-US" altLang="zh-CN" sz="2800" i="1" smtClean="0">
                                          <a:effectLst/>
                                          <a:latin typeface="Cambria Math" panose="02040503050406030204" pitchFamily="18" charset="0"/>
                                          <a:ea typeface="+mn-ea"/>
                                        </a:rPr>
                                      </m:ctrlPr>
                                    </m:mPr>
                                    <m:mr>
                                      <m:e>
                                        <m:sSubSup>
                                          <m:sSubSupPr>
                                            <m:ctrlPr>
                                              <a:rPr lang="en-US" altLang="zh-CN" sz="2800" i="1">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m:rPr>
                                                <m:brk m:alnAt="7"/>
                                              </m:rPr>
                                              <a:rPr lang="en-US" altLang="zh-CN" sz="2800" i="1">
                                                <a:effectLst/>
                                                <a:latin typeface="Cambria Math" panose="02040503050406030204" pitchFamily="18" charset="0"/>
                                              </a:rPr>
                                              <m:t>1</m:t>
                                            </m:r>
                                            <m:r>
                                              <a:rPr lang="en-US" altLang="zh-CN" sz="2800" b="0" i="1" smtClean="0">
                                                <a:effectLst/>
                                                <a:latin typeface="Cambria Math" panose="02040503050406030204" pitchFamily="18" charset="0"/>
                                              </a:rPr>
                                              <m:t>𝑘</m:t>
                                            </m:r>
                                          </m:sub>
                                          <m:sup>
                                            <m:r>
                                              <a:rPr lang="en-US" altLang="zh-CN" sz="2800" i="1">
                                                <a:effectLst/>
                                                <a:latin typeface="Cambria Math" panose="02040503050406030204" pitchFamily="18" charset="0"/>
                                              </a:rPr>
                                              <m:t>(</m:t>
                                            </m:r>
                                            <m:r>
                                              <m:rPr>
                                                <m:brk m:alnAt="7"/>
                                              </m:rPr>
                                              <a:rPr lang="en-US" altLang="zh-CN" sz="2800" i="1">
                                                <a:effectLst/>
                                                <a:latin typeface="Cambria Math" panose="02040503050406030204" pitchFamily="18" charset="0"/>
                                              </a:rPr>
                                              <m:t>1</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e>
                                        <m:sSubSup>
                                          <m:sSubSupPr>
                                            <m:ctrlPr>
                                              <a:rPr lang="en-US" altLang="zh-CN" sz="2800" i="1">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m:rPr>
                                                <m:brk m:alnAt="7"/>
                                              </m:rPr>
                                              <a:rPr lang="en-US" altLang="zh-CN" sz="2800" i="1">
                                                <a:effectLst/>
                                                <a:latin typeface="Cambria Math" panose="02040503050406030204" pitchFamily="18" charset="0"/>
                                              </a:rPr>
                                              <m:t>1</m:t>
                                            </m:r>
                                            <m:r>
                                              <a:rPr lang="en-US" altLang="zh-CN" sz="2800" b="0" i="1" smtClean="0">
                                                <a:effectLst/>
                                                <a:latin typeface="Cambria Math" panose="02040503050406030204" pitchFamily="18" charset="0"/>
                                              </a:rPr>
                                              <m:t>𝑛</m:t>
                                            </m:r>
                                          </m:sub>
                                          <m:sup>
                                            <m:r>
                                              <a:rPr lang="en-US" altLang="zh-CN" sz="2800" i="1">
                                                <a:effectLst/>
                                                <a:latin typeface="Cambria Math" panose="02040503050406030204" pitchFamily="18" charset="0"/>
                                              </a:rPr>
                                              <m:t>(</m:t>
                                            </m:r>
                                            <m:r>
                                              <m:rPr>
                                                <m:brk m:alnAt="7"/>
                                              </m:rPr>
                                              <a:rPr lang="en-US" altLang="zh-CN" sz="2800" i="1">
                                                <a:effectLst/>
                                                <a:latin typeface="Cambria Math" panose="02040503050406030204" pitchFamily="18" charset="0"/>
                                              </a:rPr>
                                              <m:t>1</m:t>
                                            </m:r>
                                            <m:r>
                                              <a:rPr lang="en-US" altLang="zh-CN" sz="2800" i="1">
                                                <a:effectLst/>
                                                <a:latin typeface="Cambria Math" panose="02040503050406030204" pitchFamily="18" charset="0"/>
                                              </a:rPr>
                                              <m:t>)</m:t>
                                            </m:r>
                                          </m:sup>
                                        </m:sSubSup>
                                      </m:e>
                                    </m:mr>
                                    <m:mr>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2</m:t>
                                            </m:r>
                                            <m:r>
                                              <a:rPr lang="en-US" altLang="zh-CN" sz="2800" b="0" i="1" smtClean="0">
                                                <a:effectLst/>
                                                <a:latin typeface="Cambria Math" panose="02040503050406030204" pitchFamily="18" charset="0"/>
                                              </a:rPr>
                                              <m:t>𝑘</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2</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2</m:t>
                                            </m:r>
                                            <m:r>
                                              <a:rPr lang="en-US" altLang="zh-CN" sz="2800" b="0" i="1" smtClean="0">
                                                <a:effectLst/>
                                                <a:latin typeface="Cambria Math" panose="02040503050406030204" pitchFamily="18" charset="0"/>
                                              </a:rPr>
                                              <m:t>𝑛</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2</m:t>
                                            </m:r>
                                            <m:r>
                                              <a:rPr lang="en-US" altLang="zh-CN" sz="2800" i="1">
                                                <a:effectLst/>
                                                <a:latin typeface="Cambria Math" panose="02040503050406030204" pitchFamily="18" charset="0"/>
                                              </a:rPr>
                                              <m:t>)</m:t>
                                            </m:r>
                                          </m:sup>
                                        </m:sSubSup>
                                      </m:e>
                                    </m:mr>
                                    <m:mr>
                                      <m:e>
                                        <m:r>
                                          <a:rPr lang="en-US" altLang="zh-CN" sz="2800" i="1" smtClean="0">
                                            <a:effectLst/>
                                            <a:latin typeface="Cambria Math" panose="02040503050406030204" pitchFamily="18" charset="0"/>
                                            <a:ea typeface="Cambria Math" panose="02040503050406030204" pitchFamily="18" charset="0"/>
                                          </a:rPr>
                                          <m:t>⋮</m:t>
                                        </m:r>
                                      </m:e>
                                      <m:e/>
                                      <m:e>
                                        <m:r>
                                          <a:rPr lang="en-US" altLang="zh-CN" sz="2800" i="1" smtClean="0">
                                            <a:effectLst/>
                                            <a:latin typeface="Cambria Math" panose="02040503050406030204" pitchFamily="18" charset="0"/>
                                            <a:ea typeface="Cambria Math" panose="02040503050406030204" pitchFamily="18" charset="0"/>
                                          </a:rPr>
                                          <m:t>⋮</m:t>
                                        </m:r>
                                      </m:e>
                                    </m:mr>
                                  </m:m>
                                </m:e>
                              </m:mr>
                              <m:mr>
                                <m:e/>
                                <m:e>
                                  <m:m>
                                    <m:mPr>
                                      <m:mcs>
                                        <m:mc>
                                          <m:mcPr>
                                            <m:count m:val="3"/>
                                            <m:mcJc m:val="center"/>
                                          </m:mcPr>
                                        </m:mc>
                                      </m:mcs>
                                      <m:ctrlPr>
                                        <a:rPr lang="en-US" altLang="zh-CN" sz="2800" i="1" smtClean="0">
                                          <a:effectLst/>
                                          <a:latin typeface="Cambria Math" panose="02040503050406030204" pitchFamily="18" charset="0"/>
                                          <a:ea typeface="+mn-ea"/>
                                        </a:rPr>
                                      </m:ctrlPr>
                                    </m:mPr>
                                    <m:mr>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𝑘𝑘</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𝑘</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𝑘𝑛</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𝑘</m:t>
                                            </m:r>
                                            <m:r>
                                              <a:rPr lang="en-US" altLang="zh-CN" sz="2800" i="1">
                                                <a:effectLst/>
                                                <a:latin typeface="Cambria Math" panose="02040503050406030204" pitchFamily="18" charset="0"/>
                                              </a:rPr>
                                              <m:t>)</m:t>
                                            </m:r>
                                          </m:sup>
                                        </m:sSubSup>
                                      </m:e>
                                    </m:mr>
                                    <m:mr>
                                      <m:e>
                                        <m:r>
                                          <a:rPr lang="en-US" altLang="zh-CN" sz="2800" i="1" smtClean="0">
                                            <a:effectLst/>
                                            <a:latin typeface="Cambria Math" panose="02040503050406030204" pitchFamily="18" charset="0"/>
                                            <a:ea typeface="Cambria Math" panose="02040503050406030204" pitchFamily="18" charset="0"/>
                                          </a:rPr>
                                          <m:t>⋮</m:t>
                                        </m:r>
                                      </m:e>
                                      <m:e/>
                                      <m:e>
                                        <m:r>
                                          <a:rPr lang="en-US" altLang="zh-CN" sz="2800" i="1" smtClean="0">
                                            <a:effectLst/>
                                            <a:latin typeface="Cambria Math" panose="02040503050406030204" pitchFamily="18" charset="0"/>
                                            <a:ea typeface="Cambria Math" panose="02040503050406030204" pitchFamily="18" charset="0"/>
                                          </a:rPr>
                                          <m:t>⋮</m:t>
                                        </m:r>
                                      </m:e>
                                    </m:mr>
                                    <m:mr>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𝑛𝑘</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𝑘</m:t>
                                            </m:r>
                                            <m:r>
                                              <a:rPr lang="en-US" altLang="zh-CN" sz="2800" i="1">
                                                <a:effectLst/>
                                                <a:latin typeface="Cambria Math" panose="02040503050406030204" pitchFamily="18" charset="0"/>
                                              </a:rPr>
                                              <m:t>)</m:t>
                                            </m:r>
                                          </m:sup>
                                        </m:sSubSup>
                                      </m:e>
                                      <m:e>
                                        <m:r>
                                          <a:rPr lang="en-US" altLang="zh-CN" sz="2800" i="1" smtClean="0">
                                            <a:effectLst/>
                                            <a:latin typeface="Cambria Math" panose="02040503050406030204" pitchFamily="18" charset="0"/>
                                            <a:ea typeface="Cambria Math" panose="02040503050406030204" pitchFamily="18" charset="0"/>
                                          </a:rPr>
                                          <m:t>⋯</m:t>
                                        </m:r>
                                      </m:e>
                                      <m:e>
                                        <m:sSubSup>
                                          <m:sSubSupPr>
                                            <m:ctrlPr>
                                              <a:rPr lang="en-US" altLang="zh-CN" sz="2800" i="1" smtClean="0">
                                                <a:effectLst/>
                                                <a:latin typeface="Cambria Math" panose="02040503050406030204" pitchFamily="18" charset="0"/>
                                              </a:rPr>
                                            </m:ctrlPr>
                                          </m:sSubSupPr>
                                          <m:e>
                                            <m:r>
                                              <m:rPr>
                                                <m:brk m:alnAt="7"/>
                                              </m:rPr>
                                              <a:rPr lang="en-US" altLang="zh-CN" sz="2800" i="1">
                                                <a:effectLst/>
                                                <a:latin typeface="Cambria Math" panose="02040503050406030204" pitchFamily="18" charset="0"/>
                                              </a:rPr>
                                              <m:t>𝑎</m:t>
                                            </m:r>
                                          </m:e>
                                          <m:sub>
                                            <m:r>
                                              <a:rPr lang="en-US" altLang="zh-CN" sz="2800" b="0" i="1" smtClean="0">
                                                <a:effectLst/>
                                                <a:latin typeface="Cambria Math" panose="02040503050406030204" pitchFamily="18" charset="0"/>
                                              </a:rPr>
                                              <m:t>𝑛𝑛</m:t>
                                            </m:r>
                                          </m:sub>
                                          <m:sup>
                                            <m:r>
                                              <a:rPr lang="en-US" altLang="zh-CN" sz="2800" i="1">
                                                <a:effectLst/>
                                                <a:latin typeface="Cambria Math" panose="02040503050406030204" pitchFamily="18" charset="0"/>
                                              </a:rPr>
                                              <m:t>(</m:t>
                                            </m:r>
                                            <m:r>
                                              <a:rPr lang="en-US" altLang="zh-CN" sz="2800" b="0" i="1" smtClean="0">
                                                <a:effectLst/>
                                                <a:latin typeface="Cambria Math" panose="02040503050406030204" pitchFamily="18" charset="0"/>
                                              </a:rPr>
                                              <m:t>𝑘</m:t>
                                            </m:r>
                                            <m:r>
                                              <a:rPr lang="en-US" altLang="zh-CN" sz="2800" i="1">
                                                <a:effectLst/>
                                                <a:latin typeface="Cambria Math" panose="02040503050406030204" pitchFamily="18" charset="0"/>
                                              </a:rPr>
                                              <m:t>)</m:t>
                                            </m:r>
                                          </m:sup>
                                        </m:sSubSup>
                                      </m:e>
                                    </m:mr>
                                  </m:m>
                                </m:e>
                              </m:mr>
                            </m:m>
                          </m:e>
                        </m:d>
                      </m:oMath>
                    </m:oMathPara>
                  </a14:m>
                  <a:endParaRPr lang="zh-CN" altLang="en-US" sz="2800" dirty="0" smtClean="0">
                    <a:effectLst/>
                    <a:latin typeface="+mn-lt"/>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4624314" y="1273358"/>
                  <a:ext cx="5172122" cy="347620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345501" y="3011462"/>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4345501" y="3011462"/>
                  <a:ext cx="357469"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3717917" y="2982415"/>
                  <a:ext cx="725904" cy="45993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p>
                          <m:s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e>
                            </m:d>
                          </m:sup>
                        </m:s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3717917" y="2982415"/>
                  <a:ext cx="725904" cy="45993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2782131" y="2982415"/>
                  <a:ext cx="711797" cy="45993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p>
                          <m:s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smtClean="0">
                                    <a:latin typeface="Cambria Math" panose="02040503050406030204" pitchFamily="18" charset="0"/>
                                    <a:ea typeface="黑体" panose="02010609060101010101" pitchFamily="49" charset="-122"/>
                                    <a:cs typeface="Times New Roman" panose="02020603050405020304" pitchFamily="18" charset="0"/>
                                  </a:rPr>
                                  <m:t>1</m:t>
                                </m:r>
                              </m:e>
                            </m:d>
                          </m:sup>
                        </m:s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2782131" y="2982415"/>
                  <a:ext cx="711797" cy="45993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375944" y="3011462"/>
                  <a:ext cx="39113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3375944" y="3011462"/>
                  <a:ext cx="391133" cy="430887"/>
                </a:xfrm>
                <a:prstGeom prst="rect">
                  <a:avLst/>
                </a:prstGeom>
                <a:blipFill rotWithShape="0">
                  <a:blip r:embed="rId7"/>
                  <a:stretch>
                    <a:fillRect/>
                  </a:stretch>
                </a:blipFill>
              </p:spPr>
              <p:txBody>
                <a:bodyPr/>
                <a:lstStyle/>
                <a:p>
                  <a:r>
                    <a:rPr lang="en-US">
                      <a:noFill/>
                    </a:rPr>
                    <a:t> </a:t>
                  </a:r>
                </a:p>
              </p:txBody>
            </p:sp>
          </mc:Fallback>
        </mc:AlternateContent>
      </p:grpSp>
      <p:sp>
        <p:nvSpPr>
          <p:cNvPr id="31" name="文本框 30">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32" name="椭圆 31">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11583449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Effect transition="in" filter="fade">
                                      <p:cBhvr>
                                        <p:cTn id="7" dur="500"/>
                                        <p:tgtEl>
                                          <p:spTgt spid="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FA09D213-F1F8-4531-9E34-67C1D353B5D2}"/>
              </a:ext>
            </a:extLst>
          </p:cNvPr>
          <p:cNvSpPr txBox="1"/>
          <p:nvPr/>
        </p:nvSpPr>
        <p:spPr>
          <a:xfrm>
            <a:off x="796223" y="798122"/>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引言</a:t>
            </a:r>
            <a:endParaRPr lang="zh-CN" altLang="en-US" sz="2800" dirty="0">
              <a:solidFill>
                <a:srgbClr val="0070C0"/>
              </a:solidFill>
              <a:ea typeface="字魂54号-贤黑" panose="00000500000000000000"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585216" y="1499616"/>
                <a:ext cx="7973568" cy="4124206"/>
              </a:xfrm>
              <a:prstGeom prst="rect">
                <a:avLst/>
              </a:prstGeom>
              <a:noFill/>
            </p:spPr>
            <p:txBody>
              <a:bodyPr wrap="square" rtlCol="0">
                <a:spAutoFit/>
              </a:bodyPr>
              <a:lstStyle/>
              <a:p>
                <a:pPr>
                  <a:spcBef>
                    <a:spcPts val="600"/>
                  </a:spcBef>
                </a:pPr>
                <a:r>
                  <a:rPr lang="zh-CN" altLang="en-US" sz="2800" dirty="0" smtClean="0">
                    <a:latin typeface="黑体" panose="02010609060101010101" pitchFamily="49" charset="-122"/>
                    <a:ea typeface="黑体" panose="02010609060101010101" pitchFamily="49" charset="-122"/>
                  </a:rPr>
                  <a:t>在自然科学和科学技术中，很多问题的解决常常归结为解线性方程组。</a:t>
                </a:r>
                <a:endParaRPr lang="en-US" altLang="zh-CN" sz="2800" dirty="0" smtClean="0">
                  <a:latin typeface="黑体" panose="02010609060101010101" pitchFamily="49" charset="-122"/>
                  <a:ea typeface="黑体" panose="02010609060101010101" pitchFamily="49" charset="-122"/>
                </a:endParaRPr>
              </a:p>
              <a:p>
                <a:pPr>
                  <a:spcBef>
                    <a:spcPts val="600"/>
                  </a:spcBef>
                </a:pPr>
                <a:r>
                  <a:rPr lang="zh-CN" altLang="en-US" sz="2800" dirty="0" smtClean="0">
                    <a:latin typeface="黑体" panose="02010609060101010101" pitchFamily="49" charset="-122"/>
                    <a:ea typeface="黑体" panose="02010609060101010101" pitchFamily="49" charset="-122"/>
                  </a:rPr>
                  <a:t>例如电学中的网络问题，船体数学放样中建立三次样条函数问题，用最小二乘法求实验数据的曲线拟合问题，用差分法或有限元法解微分方程等都导致求解线性方程组。</a:t>
                </a:r>
                <a:endParaRPr lang="en-US" altLang="zh-CN" sz="2800" dirty="0" smtClean="0">
                  <a:latin typeface="黑体" panose="02010609060101010101" pitchFamily="49" charset="-122"/>
                  <a:ea typeface="黑体" panose="02010609060101010101" pitchFamily="49" charset="-122"/>
                </a:endParaRPr>
              </a:p>
              <a:p>
                <a:pPr>
                  <a:spcBef>
                    <a:spcPts val="600"/>
                  </a:spcBef>
                </a:pPr>
                <a:r>
                  <a:rPr lang="zh-CN" altLang="en-US" sz="2800" dirty="0" smtClean="0">
                    <a:latin typeface="黑体" panose="02010609060101010101" pitchFamily="49" charset="-122"/>
                    <a:ea typeface="黑体" panose="02010609060101010101" pitchFamily="49" charset="-122"/>
                  </a:rPr>
                  <a:t>而这些方程组的系数矩阵大致分为两种，一种是</a:t>
                </a:r>
                <a:r>
                  <a:rPr lang="zh-CN" altLang="en-US" sz="2800" dirty="0" smtClean="0">
                    <a:solidFill>
                      <a:srgbClr val="FF0000"/>
                    </a:solidFill>
                    <a:latin typeface="黑体" panose="02010609060101010101" pitchFamily="49" charset="-122"/>
                    <a:ea typeface="黑体" panose="02010609060101010101" pitchFamily="49" charset="-122"/>
                  </a:rPr>
                  <a:t>低阶稠密矩阵</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例如，阶数不超过</a:t>
                </a:r>
                <a14:m>
                  <m:oMath xmlns:m="http://schemas.openxmlformats.org/officeDocument/2006/math">
                    <m:r>
                      <a:rPr lang="en-US" altLang="zh-CN" sz="2800" b="0" i="1" smtClean="0">
                        <a:latin typeface="Cambria Math" panose="02040503050406030204" pitchFamily="18" charset="0"/>
                        <a:ea typeface="黑体" panose="02010609060101010101" pitchFamily="49" charset="-122"/>
                      </a:rPr>
                      <m:t>150</m:t>
                    </m:r>
                  </m:oMath>
                </a14:m>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，另一种是</a:t>
                </a:r>
                <a:r>
                  <a:rPr lang="zh-CN" altLang="en-US" sz="2800" dirty="0" smtClean="0">
                    <a:solidFill>
                      <a:srgbClr val="FF0000"/>
                    </a:solidFill>
                    <a:latin typeface="黑体" panose="02010609060101010101" pitchFamily="49" charset="-122"/>
                    <a:ea typeface="黑体" panose="02010609060101010101" pitchFamily="49" charset="-122"/>
                  </a:rPr>
                  <a:t>大型稀疏矩阵</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即矩阵阶数高且零元素较多</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a:t>
                </a:r>
                <a:endParaRPr lang="en-US" sz="2800" dirty="0" smtClean="0">
                  <a:latin typeface="黑体" panose="02010609060101010101" pitchFamily="49" charset="-122"/>
                  <a:ea typeface="黑体"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85216" y="1499616"/>
                <a:ext cx="7973568" cy="4124206"/>
              </a:xfrm>
              <a:prstGeom prst="rect">
                <a:avLst/>
              </a:prstGeom>
              <a:blipFill rotWithShape="0">
                <a:blip r:embed="rId3"/>
                <a:stretch>
                  <a:fillRect l="-1529" t="-1477" r="-459" b="-3102"/>
                </a:stretch>
              </a:blipFill>
            </p:spPr>
            <p:txBody>
              <a:bodyPr/>
              <a:lstStyle/>
              <a:p>
                <a:r>
                  <a:rPr lang="en-US">
                    <a:noFill/>
                  </a:rPr>
                  <a:t> </a:t>
                </a:r>
              </a:p>
            </p:txBody>
          </p:sp>
        </mc:Fallback>
      </mc:AlternateContent>
    </p:spTree>
    <p:extLst>
      <p:ext uri="{BB962C8B-B14F-4D97-AF65-F5344CB8AC3E}">
        <p14:creationId xmlns:p14="http://schemas.microsoft.com/office/powerpoint/2010/main" val="36843448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1613565" y="1479754"/>
            <a:ext cx="5275777" cy="3111044"/>
            <a:chOff x="1603732" y="1479754"/>
            <a:chExt cx="5275777" cy="3111044"/>
          </a:xfrm>
        </p:grpSpPr>
        <p:grpSp>
          <p:nvGrpSpPr>
            <p:cNvPr id="34" name="组合 33"/>
            <p:cNvGrpSpPr/>
            <p:nvPr/>
          </p:nvGrpSpPr>
          <p:grpSpPr>
            <a:xfrm>
              <a:off x="1613564" y="1479754"/>
              <a:ext cx="3768720" cy="1172277"/>
              <a:chOff x="3373538" y="2875935"/>
              <a:chExt cx="3768720" cy="1172277"/>
            </a:xfrm>
          </p:grpSpPr>
          <mc:AlternateContent xmlns:mc="http://schemas.openxmlformats.org/markup-compatibility/2006" xmlns:a14="http://schemas.microsoft.com/office/drawing/2010/main">
            <mc:Choice Requires="a14">
              <p:sp>
                <p:nvSpPr>
                  <p:cNvPr id="30" name="文本框 29"/>
                  <p:cNvSpPr txBox="1"/>
                  <p:nvPr/>
                </p:nvSpPr>
                <p:spPr>
                  <a:xfrm>
                    <a:off x="4041120" y="2903299"/>
                    <a:ext cx="1661609" cy="111755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041120" y="2903299"/>
                    <a:ext cx="1661609" cy="111755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3373538" y="3246629"/>
                    <a:ext cx="48436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3373538" y="3246629"/>
                    <a:ext cx="484363"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159045" y="2875935"/>
                    <a:ext cx="684098"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4159045" y="2875935"/>
                    <a:ext cx="684098" cy="53809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930877" y="2875935"/>
                    <a:ext cx="684098"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12</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4930877" y="2875935"/>
                    <a:ext cx="684098" cy="53809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930877" y="3510116"/>
                    <a:ext cx="684098"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22</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4930877" y="3510116"/>
                    <a:ext cx="684098" cy="53809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4356823" y="3617325"/>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0</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4356823" y="3617325"/>
                    <a:ext cx="288541"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5597358" y="3246629"/>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5597358" y="3246629"/>
                    <a:ext cx="357469"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3776753" y="3246630"/>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3776753" y="3246630"/>
                    <a:ext cx="357469"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5864601" y="3125442"/>
                    <a:ext cx="1277657" cy="55207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11</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bSup>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22</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5864601" y="3125442"/>
                    <a:ext cx="1277657" cy="552074"/>
                  </a:xfrm>
                  <a:prstGeom prst="rect">
                    <a:avLst/>
                  </a:prstGeom>
                  <a:blipFill rotWithShape="0">
                    <a:blip r:embed="rId10"/>
                    <a:stretch>
                      <a:fillRect/>
                    </a:stretch>
                  </a:blipFill>
                </p:spPr>
                <p:txBody>
                  <a:bodyPr/>
                  <a:lstStyle/>
                  <a:p>
                    <a:r>
                      <a:rPr lang="en-US">
                        <a:noFill/>
                      </a:rPr>
                      <a:t> </a:t>
                    </a:r>
                  </a:p>
                </p:txBody>
              </p:sp>
            </mc:Fallback>
          </mc:AlternateContent>
        </p:grpSp>
        <p:grpSp>
          <p:nvGrpSpPr>
            <p:cNvPr id="49" name="组合 48"/>
            <p:cNvGrpSpPr/>
            <p:nvPr/>
          </p:nvGrpSpPr>
          <p:grpSpPr>
            <a:xfrm>
              <a:off x="1603732" y="2974273"/>
              <a:ext cx="5012750" cy="1587550"/>
              <a:chOff x="5048700" y="2954594"/>
              <a:chExt cx="5012750" cy="1587550"/>
            </a:xfrm>
          </p:grpSpPr>
          <mc:AlternateContent xmlns:mc="http://schemas.openxmlformats.org/markup-compatibility/2006" xmlns:a14="http://schemas.microsoft.com/office/drawing/2010/main">
            <mc:Choice Requires="a14">
              <p:sp>
                <p:nvSpPr>
                  <p:cNvPr id="36" name="文本框 35"/>
                  <p:cNvSpPr txBox="1"/>
                  <p:nvPr/>
                </p:nvSpPr>
                <p:spPr>
                  <a:xfrm>
                    <a:off x="5850193" y="2974258"/>
                    <a:ext cx="683712" cy="532518"/>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11</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5850193" y="2974258"/>
                    <a:ext cx="683712" cy="532518"/>
                  </a:xfrm>
                  <a:prstGeom prst="rect">
                    <a:avLst/>
                  </a:prstGeom>
                  <a:blipFill rotWithShape="0">
                    <a:blip r:embed="rId11"/>
                    <a:stretch>
                      <a:fillRect b="-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6966154" y="2974258"/>
                    <a:ext cx="683712" cy="539763"/>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6966154" y="2974258"/>
                    <a:ext cx="683712" cy="539763"/>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6533905" y="3083134"/>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6533905" y="3083134"/>
                    <a:ext cx="397545"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6959100" y="3959916"/>
                    <a:ext cx="697819" cy="539763"/>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6959100" y="3959916"/>
                    <a:ext cx="697819" cy="539763"/>
                  </a:xfrm>
                  <a:prstGeom prst="rect">
                    <a:avLst/>
                  </a:prstGeom>
                  <a:blipFill rotWithShape="0">
                    <a:blip r:embed="rId14"/>
                    <a:stretch>
                      <a:fillRect b="-1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7207020" y="3560101"/>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7207020" y="3560101"/>
                    <a:ext cx="201978" cy="43088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6577185" y="3568357"/>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6577185" y="3568357"/>
                    <a:ext cx="310983"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5727018" y="2954594"/>
                    <a:ext cx="2031197" cy="158755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5727018" y="2954594"/>
                    <a:ext cx="2031197" cy="1587550"/>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5048700" y="3529027"/>
                    <a:ext cx="49847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5048700" y="3529027"/>
                    <a:ext cx="498470"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5465641" y="3533596"/>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5465641" y="3533596"/>
                    <a:ext cx="357469"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7630129" y="3533596"/>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7630129" y="3533596"/>
                    <a:ext cx="357469"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896777" y="3426950"/>
                    <a:ext cx="1277657" cy="53296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11</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bSup>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22</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7896777" y="3426950"/>
                    <a:ext cx="1277657" cy="532966"/>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9040829" y="3533596"/>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9040829" y="3533596"/>
                    <a:ext cx="397545"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9363630" y="3427201"/>
                    <a:ext cx="697820" cy="539763"/>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9363630" y="3427201"/>
                    <a:ext cx="697820" cy="539763"/>
                  </a:xfrm>
                  <a:prstGeom prst="rect">
                    <a:avLst/>
                  </a:prstGeom>
                  <a:blipFill rotWithShape="0">
                    <a:blip r:embed="rId2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文本框 49"/>
                <p:cNvSpPr txBox="1"/>
                <p:nvPr/>
              </p:nvSpPr>
              <p:spPr>
                <a:xfrm>
                  <a:off x="1666382" y="2622535"/>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1666382" y="2622535"/>
                  <a:ext cx="201978"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6380270" y="1479754"/>
                  <a:ext cx="499239" cy="311104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40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e/>
                              <m:e/>
                              <m:e/>
                            </m:eqArr>
                          </m:e>
                        </m:d>
                      </m:oMath>
                    </m:oMathPara>
                  </a14:m>
                  <a:endParaRPr 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6380270" y="1479754"/>
                  <a:ext cx="499239" cy="3111044"/>
                </a:xfrm>
                <a:prstGeom prst="rect">
                  <a:avLst/>
                </a:prstGeom>
                <a:blipFill rotWithShape="0">
                  <a:blip r:embed="rId2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2" name="文本框 51"/>
              <p:cNvSpPr txBox="1"/>
              <p:nvPr/>
            </p:nvSpPr>
            <p:spPr>
              <a:xfrm>
                <a:off x="6932077" y="2819832"/>
                <a:ext cx="1057854"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2.13</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6932077" y="2819832"/>
                <a:ext cx="1057854" cy="430887"/>
              </a:xfrm>
              <a:prstGeom prst="rect">
                <a:avLst/>
              </a:prstGeom>
              <a:blipFill rotWithShape="0">
                <a:blip r:embed="rId26"/>
                <a:stretch>
                  <a:fillRect/>
                </a:stretch>
              </a:blipFill>
            </p:spPr>
            <p:txBody>
              <a:bodyPr/>
              <a:lstStyle/>
              <a:p>
                <a:r>
                  <a:rPr lang="en-US">
                    <a:noFill/>
                  </a:rPr>
                  <a:t> </a:t>
                </a:r>
              </a:p>
            </p:txBody>
          </p:sp>
        </mc:Fallback>
      </mc:AlternateContent>
      <p:sp>
        <p:nvSpPr>
          <p:cNvPr id="55" name="文本框 54"/>
          <p:cNvSpPr txBox="1"/>
          <p:nvPr/>
        </p:nvSpPr>
        <p:spPr>
          <a:xfrm>
            <a:off x="607673" y="1496070"/>
            <a:ext cx="1033462"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且有</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文本框 55"/>
          <p:cNvSpPr txBox="1"/>
          <p:nvPr/>
        </p:nvSpPr>
        <p:spPr>
          <a:xfrm>
            <a:off x="607673" y="4621162"/>
            <a:ext cx="7326959" cy="95410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这是因为，将矩阵的某一行的若干倍加到另一行上去，矩阵的行列式不变。</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文本框 56">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58" name="椭圆 57">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360301065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599767" y="1474839"/>
                <a:ext cx="7806813" cy="113992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由假设</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，利用</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2.13</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式，有</a:t>
                </a:r>
                <a14:m>
                  <m:oMath xmlns:m="http://schemas.openxmlformats.org/officeDocument/2006/math">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a:t>
                </a:r>
              </a:p>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充分性对</a:t>
                </a:r>
                <a14:m>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亦成立</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99767" y="1474839"/>
                <a:ext cx="7806813" cy="1139927"/>
              </a:xfrm>
              <a:prstGeom prst="rect">
                <a:avLst/>
              </a:prstGeom>
              <a:blipFill rotWithShape="0">
                <a:blip r:embed="rId2"/>
                <a:stretch>
                  <a:fillRect l="-1561" t="-535" b="-12299"/>
                </a:stretch>
              </a:blipFill>
            </p:spPr>
            <p:txBody>
              <a:bodyPr/>
              <a:lstStyle/>
              <a:p>
                <a:r>
                  <a:rPr lang="en-US">
                    <a:noFill/>
                  </a:rPr>
                  <a:t> </a:t>
                </a:r>
              </a:p>
            </p:txBody>
          </p:sp>
        </mc:Fallback>
      </mc:AlternateContent>
      <p:grpSp>
        <p:nvGrpSpPr>
          <p:cNvPr id="18" name="组合 17"/>
          <p:cNvGrpSpPr/>
          <p:nvPr/>
        </p:nvGrpSpPr>
        <p:grpSpPr>
          <a:xfrm>
            <a:off x="599767" y="3767133"/>
            <a:ext cx="7728156" cy="1889021"/>
            <a:chOff x="599767" y="3767133"/>
            <a:chExt cx="7728156" cy="1889021"/>
          </a:xfrm>
        </p:grpSpPr>
        <mc:AlternateContent xmlns:mc="http://schemas.openxmlformats.org/markup-compatibility/2006" xmlns:a14="http://schemas.microsoft.com/office/drawing/2010/main">
          <mc:Choice Requires="a14">
            <p:sp>
              <p:nvSpPr>
                <p:cNvPr id="3" name="文本框 2"/>
                <p:cNvSpPr txBox="1"/>
                <p:nvPr/>
              </p:nvSpPr>
              <p:spPr>
                <a:xfrm>
                  <a:off x="599767" y="3767133"/>
                  <a:ext cx="7728156" cy="523220"/>
                </a:xfrm>
                <a:prstGeom prst="rect">
                  <a:avLst/>
                </a:prstGeom>
                <a:noFill/>
              </p:spPr>
              <p:txBody>
                <a:bodyPr wrap="square" rtlCol="0">
                  <a:spAutoFit/>
                </a:bodyPr>
                <a:lstStyle/>
                <a:p>
                  <a:pPr>
                    <a:spcBef>
                      <a:spcPts val="600"/>
                    </a:spcBef>
                  </a:pPr>
                  <a:r>
                    <a:rPr lang="zh-CN" alt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推论</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如果</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的顺序主子式                                    ，</a:t>
                  </a:r>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99767" y="3767133"/>
                  <a:ext cx="7728156" cy="523220"/>
                </a:xfrm>
                <a:prstGeom prst="rect">
                  <a:avLst/>
                </a:prstGeom>
                <a:blipFill rotWithShape="0">
                  <a:blip r:embed="rId3"/>
                  <a:stretch>
                    <a:fillRect l="-1656" t="-17442" r="-237" b="-34884"/>
                  </a:stretch>
                </a:blipFill>
              </p:spPr>
              <p:txBody>
                <a:bodyPr/>
                <a:lstStyle/>
                <a:p>
                  <a:r>
                    <a:rPr lang="en-US">
                      <a:noFill/>
                    </a:rPr>
                    <a:t> </a:t>
                  </a:r>
                </a:p>
              </p:txBody>
            </p:sp>
          </mc:Fallback>
        </mc:AlternateContent>
        <p:grpSp>
          <p:nvGrpSpPr>
            <p:cNvPr id="4" name="组合 3"/>
            <p:cNvGrpSpPr/>
            <p:nvPr/>
          </p:nvGrpSpPr>
          <p:grpSpPr>
            <a:xfrm>
              <a:off x="4552337" y="3803467"/>
              <a:ext cx="3295430" cy="450551"/>
              <a:chOff x="1720645" y="2138515"/>
              <a:chExt cx="3295430" cy="450551"/>
            </a:xfrm>
          </p:grpSpPr>
          <mc:AlternateContent xmlns:mc="http://schemas.openxmlformats.org/markup-compatibility/2006" xmlns:a14="http://schemas.microsoft.com/office/drawing/2010/main">
            <mc:Choice Requires="a14">
              <p:sp>
                <p:nvSpPr>
                  <p:cNvPr id="5" name="文本框 4"/>
                  <p:cNvSpPr txBox="1"/>
                  <p:nvPr/>
                </p:nvSpPr>
                <p:spPr>
                  <a:xfrm>
                    <a:off x="1720645" y="2148348"/>
                    <a:ext cx="49847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720645" y="2148348"/>
                    <a:ext cx="498470"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123767" y="2148348"/>
                    <a:ext cx="35747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123767" y="2148348"/>
                    <a:ext cx="357470"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408903" y="2148347"/>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0</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408903" y="2148347"/>
                    <a:ext cx="288541"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612405" y="2148347"/>
                    <a:ext cx="240367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2612405" y="2148347"/>
                    <a:ext cx="2403670"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955992" y="2153263"/>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2955992" y="2153263"/>
                    <a:ext cx="357469"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198450" y="2158179"/>
                    <a:ext cx="6347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1,2,</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198450" y="2158179"/>
                    <a:ext cx="634789"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736138" y="2138515"/>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736138" y="2138515"/>
                    <a:ext cx="397545"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036741" y="2158179"/>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4036741" y="2158179"/>
                    <a:ext cx="163506"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124650" y="2148347"/>
                    <a:ext cx="3027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4124650" y="2148347"/>
                    <a:ext cx="302712"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4331390" y="2158179"/>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4331390" y="2158179"/>
                    <a:ext cx="357469"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4588759" y="2148347"/>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4588759" y="2148347"/>
                    <a:ext cx="288541" cy="430887"/>
                  </a:xfrm>
                  <a:prstGeom prst="rect">
                    <a:avLst/>
                  </a:prstGeom>
                  <a:blipFill rotWithShape="0">
                    <a:blip r:embed="rId14"/>
                    <a:stretch>
                      <a:fillRect/>
                    </a:stretch>
                  </a:blipFill>
                </p:spPr>
                <p:txBody>
                  <a:bodyPr/>
                  <a:lstStyle/>
                  <a:p>
                    <a:r>
                      <a:rPr lang="en-US">
                        <a:noFill/>
                      </a:rPr>
                      <a:t> </a:t>
                    </a:r>
                  </a:p>
                </p:txBody>
              </p:sp>
            </mc:Fallback>
          </mc:AlternateContent>
        </p:grpSp>
        <p:sp>
          <p:nvSpPr>
            <p:cNvPr id="16" name="文本框 15"/>
            <p:cNvSpPr txBox="1"/>
            <p:nvPr/>
          </p:nvSpPr>
          <p:spPr>
            <a:xfrm>
              <a:off x="599767" y="4231361"/>
              <a:ext cx="1081548"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则</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文本框 16"/>
                <p:cNvSpPr txBox="1"/>
                <p:nvPr/>
              </p:nvSpPr>
              <p:spPr>
                <a:xfrm>
                  <a:off x="1224736" y="4280521"/>
                  <a:ext cx="4926733" cy="1375633"/>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eqArrPr>
                              <m:e>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b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e>
                              <m:e>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b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
                                  <m:fPr>
                                    <m:type m:val="lin"/>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num>
                                  <m:den>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den>
                                </m:f>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=2,3,⋯,</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224736" y="4280521"/>
                  <a:ext cx="4926733" cy="1375633"/>
                </a:xfrm>
                <a:prstGeom prst="rect">
                  <a:avLst/>
                </a:prstGeom>
                <a:blipFill rotWithShape="0">
                  <a:blip r:embed="rId15"/>
                  <a:stretch>
                    <a:fillRect/>
                  </a:stretch>
                </a:blipFill>
              </p:spPr>
              <p:txBody>
                <a:bodyPr/>
                <a:lstStyle/>
                <a:p>
                  <a:r>
                    <a:rPr lang="en-US">
                      <a:noFill/>
                    </a:rPr>
                    <a:t> </a:t>
                  </a:r>
                </a:p>
              </p:txBody>
            </p:sp>
          </mc:Fallback>
        </mc:AlternateContent>
      </p:grpSp>
      <p:sp>
        <p:nvSpPr>
          <p:cNvPr id="19" name="文本框 18">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20" name="椭圆 19">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grpSp>
        <p:nvGrpSpPr>
          <p:cNvPr id="38" name="组合 37"/>
          <p:cNvGrpSpPr/>
          <p:nvPr/>
        </p:nvGrpSpPr>
        <p:grpSpPr>
          <a:xfrm>
            <a:off x="599767" y="2576050"/>
            <a:ext cx="7248000" cy="1143070"/>
            <a:chOff x="599767" y="2576050"/>
            <a:chExt cx="7248000" cy="1143070"/>
          </a:xfrm>
        </p:grpSpPr>
        <mc:AlternateContent xmlns:mc="http://schemas.openxmlformats.org/markup-compatibility/2006" xmlns:a14="http://schemas.microsoft.com/office/drawing/2010/main">
          <mc:Choice Requires="a14">
            <p:sp>
              <p:nvSpPr>
                <p:cNvPr id="37" name="文本框 36"/>
                <p:cNvSpPr txBox="1"/>
                <p:nvPr/>
              </p:nvSpPr>
              <p:spPr>
                <a:xfrm>
                  <a:off x="599767" y="2576050"/>
                  <a:ext cx="7248000" cy="1143070"/>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再证必要性。假设</a:t>
                  </a:r>
                  <a14:m>
                    <m:oMath xmlns:m="http://schemas.openxmlformats.org/officeDocument/2006/math">
                      <m:sSubSup>
                        <m:sSub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𝑖𝑖</m:t>
                          </m:r>
                        </m:sub>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𝑖</m:t>
                              </m:r>
                            </m:e>
                          </m:d>
                        </m:sup>
                      </m:sSubSup>
                      <m:r>
                        <a:rPr lang="en-US" altLang="zh-CN" sz="2800" i="1">
                          <a:latin typeface="Cambria Math" panose="02040503050406030204" pitchFamily="18" charset="0"/>
                          <a:ea typeface="黑体" panose="02010609060101010101" pitchFamily="49" charset="-122"/>
                          <a:cs typeface="Times New Roman" panose="02020603050405020304" pitchFamily="18" charset="0"/>
                        </a:rPr>
                        <m:t>≠0</m:t>
                      </m:r>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i="1">
                              <a:latin typeface="Cambria Math" panose="02040503050406030204" pitchFamily="18" charset="0"/>
                              <a:ea typeface="黑体" panose="02010609060101010101" pitchFamily="49" charset="-122"/>
                              <a:cs typeface="Times New Roman" panose="02020603050405020304" pitchFamily="18" charset="0"/>
                            </a:rPr>
                            <m:t>=1,2,⋯,</m:t>
                          </m:r>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e>
                      </m:d>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，由</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14:m>
                    <m:oMath xmlns:m="http://schemas.openxmlformats.org/officeDocument/2006/math">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2.13</m:t>
                          </m:r>
                        </m:e>
                      </m:d>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式及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得</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599767" y="2576050"/>
                  <a:ext cx="7248000" cy="1143070"/>
                </a:xfrm>
                <a:prstGeom prst="rect">
                  <a:avLst/>
                </a:prstGeom>
                <a:blipFill rotWithShape="0">
                  <a:blip r:embed="rId16"/>
                  <a:stretch>
                    <a:fillRect l="-1682" t="-535" b="-12834"/>
                  </a:stretch>
                </a:blipFill>
              </p:spPr>
              <p:txBody>
                <a:bodyPr/>
                <a:lstStyle/>
                <a:p>
                  <a:r>
                    <a:rPr lang="en-US">
                      <a:noFill/>
                    </a:rPr>
                    <a:t> </a:t>
                  </a:r>
                </a:p>
              </p:txBody>
            </p:sp>
          </mc:Fallback>
        </mc:AlternateContent>
        <p:grpSp>
          <p:nvGrpSpPr>
            <p:cNvPr id="21" name="组合 20"/>
            <p:cNvGrpSpPr/>
            <p:nvPr/>
          </p:nvGrpSpPr>
          <p:grpSpPr>
            <a:xfrm>
              <a:off x="2349375" y="3128333"/>
              <a:ext cx="2092597" cy="532520"/>
              <a:chOff x="5850193" y="2872625"/>
              <a:chExt cx="2092597" cy="532520"/>
            </a:xfrm>
          </p:grpSpPr>
          <mc:AlternateContent xmlns:mc="http://schemas.openxmlformats.org/markup-compatibility/2006" xmlns:a14="http://schemas.microsoft.com/office/drawing/2010/main">
            <mc:Choice Requires="a14">
              <p:sp>
                <p:nvSpPr>
                  <p:cNvPr id="22" name="文本框 21"/>
                  <p:cNvSpPr txBox="1"/>
                  <p:nvPr/>
                </p:nvSpPr>
                <p:spPr>
                  <a:xfrm>
                    <a:off x="5850193" y="2974258"/>
                    <a:ext cx="47609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𝐷</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5850193" y="2974258"/>
                    <a:ext cx="476091" cy="43088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6233651" y="2974258"/>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6233651" y="2974258"/>
                    <a:ext cx="357469"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6516951" y="2974257"/>
                    <a:ext cx="601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11</m:t>
                              </m:r>
                            </m:sub>
                          </m:sSub>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6516951" y="2974257"/>
                    <a:ext cx="601318"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6994242" y="2974256"/>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6994242" y="2974256"/>
                    <a:ext cx="357469"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7259078" y="2872625"/>
                    <a:ext cx="683712" cy="532518"/>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11</m:t>
                              </m:r>
                            </m:sub>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7259078" y="2872625"/>
                    <a:ext cx="683712" cy="532518"/>
                  </a:xfrm>
                  <a:prstGeom prst="rect">
                    <a:avLst/>
                  </a:prstGeom>
                  <a:blipFill rotWithShape="0">
                    <a:blip r:embed="rId21"/>
                    <a:stretch>
                      <a:fillRect/>
                    </a:stretch>
                  </a:blipFill>
                </p:spPr>
                <p:txBody>
                  <a:bodyPr/>
                  <a:lstStyle/>
                  <a:p>
                    <a:r>
                      <a:rPr lang="en-US">
                        <a:noFill/>
                      </a:rPr>
                      <a:t> </a:t>
                    </a:r>
                  </a:p>
                </p:txBody>
              </p:sp>
            </mc:Fallback>
          </mc:AlternateContent>
        </p:grpSp>
        <p:grpSp>
          <p:nvGrpSpPr>
            <p:cNvPr id="27" name="组合 26"/>
            <p:cNvGrpSpPr/>
            <p:nvPr/>
          </p:nvGrpSpPr>
          <p:grpSpPr>
            <a:xfrm>
              <a:off x="4739612" y="3229964"/>
              <a:ext cx="2812111" cy="430891"/>
              <a:chOff x="924232" y="1882873"/>
              <a:chExt cx="2812111" cy="430891"/>
            </a:xfrm>
          </p:grpSpPr>
          <mc:AlternateContent xmlns:mc="http://schemas.openxmlformats.org/markup-compatibility/2006" xmlns:a14="http://schemas.microsoft.com/office/drawing/2010/main">
            <mc:Choice Requires="a14">
              <p:sp>
                <p:nvSpPr>
                  <p:cNvPr id="28" name="文本框 27"/>
                  <p:cNvSpPr txBox="1"/>
                  <p:nvPr/>
                </p:nvSpPr>
                <p:spPr>
                  <a:xfrm>
                    <a:off x="924232" y="1882877"/>
                    <a:ext cx="43236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altLang="zh-CN" sz="2800" i="1" dirty="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𝑖</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924232" y="1882877"/>
                    <a:ext cx="432361"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268360" y="1882876"/>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1268360" y="1882876"/>
                    <a:ext cx="357469" cy="43088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1536786" y="1882876"/>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0</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1536786" y="1882876"/>
                    <a:ext cx="288541"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730217" y="1882875"/>
                    <a:ext cx="200612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altLang="zh-CN" sz="2800" i="1" dirty="0"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                 </m:t>
                              </m:r>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𝑘</m:t>
                              </m:r>
                            </m:e>
                          </m:d>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1730217" y="1882875"/>
                    <a:ext cx="2006126" cy="430887"/>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1862460" y="1882875"/>
                    <a:ext cx="214994"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𝑖</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862460" y="1882875"/>
                    <a:ext cx="214994" cy="430887"/>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1987066" y="1882874"/>
                    <a:ext cx="35747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1987066" y="1882874"/>
                    <a:ext cx="357470" cy="430887"/>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2239193" y="1882874"/>
                    <a:ext cx="6347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1,2,</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2239193" y="1882874"/>
                    <a:ext cx="634789" cy="430887"/>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2776236" y="1882874"/>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776236" y="1882874"/>
                    <a:ext cx="397545" cy="430887"/>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087077" y="1882873"/>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3087077" y="1882873"/>
                    <a:ext cx="163506" cy="430887"/>
                  </a:xfrm>
                  <a:prstGeom prst="rect">
                    <a:avLst/>
                  </a:prstGeom>
                  <a:blipFill rotWithShape="0">
                    <a:blip r:embed="rId30"/>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77622046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矩阵的三角分解</a:t>
            </a:r>
            <a:endParaRPr lang="zh-CN" altLang="en-US" sz="2800" dirty="0">
              <a:solidFill>
                <a:srgbClr val="0070C0"/>
              </a:solidFill>
              <a:ea typeface="字魂54号-贤黑" panose="00000500000000000000" pitchFamily="2" charset="-122"/>
            </a:endParaRPr>
          </a:p>
        </p:txBody>
      </p:sp>
      <p:sp>
        <p:nvSpPr>
          <p:cNvPr id="15" name="椭圆 14">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2</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16" name="文本框 15"/>
              <p:cNvSpPr txBox="1"/>
              <p:nvPr/>
            </p:nvSpPr>
            <p:spPr>
              <a:xfrm>
                <a:off x="589935" y="1504335"/>
                <a:ext cx="7905136" cy="4259243"/>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下面我们借助矩阵理论进一步对高斯消去法进行分析，从而建立高斯消去法与矩阵分解的关系。</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设方程组</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2.1</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的系数矩阵</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的各顺序主子式均不为</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由于对</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施行初等行变换相当于用初等矩阵左乘</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于</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是对方程组</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2.1</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施行第一步消元后化为方程</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2.7</m:t>
                        </m:r>
                      </m:e>
                    </m:d>
                  </m:oMath>
                </a14:m>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这时</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化为</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p>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sSup>
                      <m:sSupPr>
                        <m:ctrlPr>
                          <a:rPr lang="en-US" sz="2800" b="1"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化为</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p>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a:t>
                </a:r>
              </a:p>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p>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p>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其中</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89935" y="1504335"/>
                <a:ext cx="7905136" cy="4259243"/>
              </a:xfrm>
              <a:prstGeom prst="rect">
                <a:avLst/>
              </a:prstGeom>
              <a:blipFill rotWithShape="0">
                <a:blip r:embed="rId2"/>
                <a:stretch>
                  <a:fillRect l="-1619" t="-1576" r="-2082" b="-2722"/>
                </a:stretch>
              </a:blipFill>
            </p:spPr>
            <p:txBody>
              <a:bodyPr/>
              <a:lstStyle/>
              <a:p>
                <a:r>
                  <a:rPr lang="en-US">
                    <a:noFill/>
                  </a:rPr>
                  <a:t> </a:t>
                </a:r>
              </a:p>
            </p:txBody>
          </p:sp>
        </mc:Fallback>
      </mc:AlternateContent>
    </p:spTree>
    <p:extLst>
      <p:ext uri="{BB962C8B-B14F-4D97-AF65-F5344CB8AC3E}">
        <p14:creationId xmlns:p14="http://schemas.microsoft.com/office/powerpoint/2010/main" val="248424805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fade">
                                      <p:cBhvr>
                                        <p:cTn id="17" dur="500"/>
                                        <p:tgtEl>
                                          <p:spTgt spid="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fade">
                                      <p:cBhvr>
                                        <p:cTn id="22"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49336" y="1489587"/>
            <a:ext cx="3095703" cy="1728747"/>
            <a:chOff x="1573568" y="2030361"/>
            <a:chExt cx="3095703" cy="1728747"/>
          </a:xfrm>
        </p:grpSpPr>
        <mc:AlternateContent xmlns:mc="http://schemas.openxmlformats.org/markup-compatibility/2006" xmlns:a14="http://schemas.microsoft.com/office/drawing/2010/main">
          <mc:Choice Requires="a14">
            <p:sp>
              <p:nvSpPr>
                <p:cNvPr id="20" name="文本框 19"/>
                <p:cNvSpPr txBox="1"/>
                <p:nvPr/>
              </p:nvSpPr>
              <p:spPr>
                <a:xfrm>
                  <a:off x="2635045" y="2030361"/>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2635045" y="2030361"/>
                  <a:ext cx="288541"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2290174" y="2354826"/>
                  <a:ext cx="97828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290174" y="2354826"/>
                  <a:ext cx="978281"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2290173" y="2679291"/>
                  <a:ext cx="97828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2290173" y="2679291"/>
                  <a:ext cx="978281"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2290173" y="3328221"/>
                  <a:ext cx="995914"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2290173" y="3328221"/>
                  <a:ext cx="995914"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2678324" y="3061018"/>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2678324" y="3061018"/>
                  <a:ext cx="201978"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3262577" y="2354826"/>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3262577" y="2354826"/>
                  <a:ext cx="288541"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3600574" y="2679291"/>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3600574" y="2679291"/>
                  <a:ext cx="288541"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293744" y="3328221"/>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4293744" y="3328221"/>
                  <a:ext cx="288541"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rot="-300000">
                  <a:off x="3904109" y="3061017"/>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rot="-300000">
                  <a:off x="3904109" y="3061017"/>
                  <a:ext cx="310983"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2219883" y="2038572"/>
                  <a:ext cx="2449388" cy="172053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r>
                                  <a:rPr lang="en-US" b="0" i="1" smtClean="0">
                                    <a:latin typeface="Cambria Math" panose="02040503050406030204" pitchFamily="18" charset="0"/>
                                  </a:rPr>
                                  <m:t>                                           </m:t>
                                </m:r>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2219883" y="2038572"/>
                  <a:ext cx="2449388" cy="1720536"/>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1917363" y="2679291"/>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1917363" y="2679291"/>
                  <a:ext cx="357469"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573568" y="2679291"/>
                  <a:ext cx="45224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1573568" y="2679291"/>
                  <a:ext cx="452240" cy="430887"/>
                </a:xfrm>
                <a:prstGeom prst="rect">
                  <a:avLst/>
                </a:prstGeom>
                <a:blipFill rotWithShape="0">
                  <a:blip r:embed="rId1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文本框 31"/>
              <p:cNvSpPr txBox="1"/>
              <p:nvPr/>
            </p:nvSpPr>
            <p:spPr>
              <a:xfrm>
                <a:off x="649336" y="3218334"/>
                <a:ext cx="7521270" cy="55226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一般第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步消元</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化为</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 </m:t>
                    </m:r>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化为</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oMath>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649336" y="3218334"/>
                <a:ext cx="7521270" cy="552267"/>
              </a:xfrm>
              <a:prstGeom prst="rect">
                <a:avLst/>
              </a:prstGeom>
              <a:blipFill rotWithShape="0">
                <a:blip r:embed="rId14"/>
                <a:stretch>
                  <a:fillRect l="-1703" t="-10989" b="-296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953946" y="3770601"/>
                <a:ext cx="2698239" cy="91986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 </m:t>
                      </m:r>
                    </m:oMath>
                  </m:oMathPara>
                </a14:m>
                <a:endParaRPr lang="en-US" sz="2800" i="1" dirty="0" smtClean="0">
                  <a:latin typeface="Cambria Math" panose="02040503050406030204" pitchFamily="18" charset="0"/>
                  <a:ea typeface="黑体" panose="02010609060101010101" pitchFamily="49" charset="-122"/>
                  <a:cs typeface="Times New Roman" panose="02020603050405020304" pitchFamily="18" charset="0"/>
                </a:endParaRPr>
              </a:p>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953946" y="3770601"/>
                <a:ext cx="2698239" cy="919867"/>
              </a:xfrm>
              <a:prstGeom prst="rect">
                <a:avLst/>
              </a:prstGeom>
              <a:blipFill rotWithShape="0">
                <a:blip r:embed="rId15"/>
                <a:stretch>
                  <a:fillRect/>
                </a:stretch>
              </a:blipFill>
            </p:spPr>
            <p:txBody>
              <a:bodyPr/>
              <a:lstStyle/>
              <a:p>
                <a:r>
                  <a:rPr lang="en-US">
                    <a:noFill/>
                  </a:rPr>
                  <a:t> </a:t>
                </a:r>
              </a:p>
            </p:txBody>
          </p:sp>
        </mc:Fallback>
      </mc:AlternateContent>
      <p:grpSp>
        <p:nvGrpSpPr>
          <p:cNvPr id="34" name="组合 33"/>
          <p:cNvGrpSpPr/>
          <p:nvPr/>
        </p:nvGrpSpPr>
        <p:grpSpPr>
          <a:xfrm>
            <a:off x="3745039" y="3770601"/>
            <a:ext cx="4126830" cy="2358010"/>
            <a:chOff x="1332533" y="1951705"/>
            <a:chExt cx="4126830" cy="2358010"/>
          </a:xfrm>
        </p:grpSpPr>
        <mc:AlternateContent xmlns:mc="http://schemas.openxmlformats.org/markup-compatibility/2006" xmlns:a14="http://schemas.microsoft.com/office/drawing/2010/main">
          <mc:Choice Requires="a14">
            <p:sp>
              <p:nvSpPr>
                <p:cNvPr id="35" name="文本框 34"/>
                <p:cNvSpPr txBox="1"/>
                <p:nvPr/>
              </p:nvSpPr>
              <p:spPr>
                <a:xfrm>
                  <a:off x="2117011" y="1951705"/>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117011" y="1951705"/>
                  <a:ext cx="288541"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2788742" y="3046837"/>
                  <a:ext cx="1404038" cy="449803"/>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2788742" y="3046837"/>
                  <a:ext cx="1404038" cy="449803"/>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2985751" y="3878828"/>
                  <a:ext cx="101002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2985751" y="3878828"/>
                  <a:ext cx="1010020"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3373902" y="3513305"/>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3373902" y="3513305"/>
                  <a:ext cx="201978"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4307615" y="3065753"/>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4307615" y="3065753"/>
                  <a:ext cx="288541"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3346490" y="2697228"/>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3346490" y="2697228"/>
                  <a:ext cx="288541" cy="43088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5060659" y="3878828"/>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5060659" y="3878828"/>
                  <a:ext cx="288541"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rot="21600000">
                  <a:off x="4687404" y="3513305"/>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2" name="文本框 41"/>
                <p:cNvSpPr txBox="1">
                  <a:spLocks noRot="1" noChangeAspect="1" noMove="1" noResize="1" noEditPoints="1" noAdjustHandles="1" noChangeArrowheads="1" noChangeShapeType="1" noTextEdit="1"/>
                </p:cNvSpPr>
                <p:nvPr/>
              </p:nvSpPr>
              <p:spPr>
                <a:xfrm rot="21600000">
                  <a:off x="4687404" y="3513305"/>
                  <a:ext cx="310983" cy="43088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2035349" y="1960833"/>
                  <a:ext cx="3424014" cy="232185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e/>
                              <m:e>
                                <m:r>
                                  <a:rPr lang="en-US" b="0" i="1" smtClean="0">
                                    <a:latin typeface="Cambria Math" panose="02040503050406030204" pitchFamily="18" charset="0"/>
                                  </a:rPr>
                                  <m:t>                                                              </m:t>
                                </m:r>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2035349" y="1960833"/>
                  <a:ext cx="3424014" cy="23218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1718625" y="2921341"/>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1718625" y="2921341"/>
                  <a:ext cx="357469" cy="430887"/>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1332533" y="2921340"/>
                  <a:ext cx="47461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1332533" y="2921340"/>
                  <a:ext cx="474617" cy="430887"/>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2528767" y="2302767"/>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2528767" y="2302767"/>
                  <a:ext cx="310983" cy="430887"/>
                </a:xfrm>
                <a:prstGeom prst="rect">
                  <a:avLst/>
                </a:prstGeom>
                <a:blipFill rotWithShape="0">
                  <a:blip r:embed="rId27"/>
                  <a:stretch>
                    <a:fillRect/>
                  </a:stretch>
                </a:blipFill>
              </p:spPr>
              <p:txBody>
                <a:bodyPr/>
                <a:lstStyle/>
                <a:p>
                  <a:r>
                    <a:rPr lang="en-US">
                      <a:noFill/>
                    </a:rPr>
                    <a:t> </a:t>
                  </a:r>
                </a:p>
              </p:txBody>
            </p:sp>
          </mc:Fallback>
        </mc:AlternateContent>
      </p:grpSp>
      <p:sp>
        <p:nvSpPr>
          <p:cNvPr id="47" name="文本框 46">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矩阵的三角分解</a:t>
            </a:r>
            <a:endParaRPr lang="zh-CN" altLang="en-US" sz="2800" dirty="0">
              <a:solidFill>
                <a:srgbClr val="0070C0"/>
              </a:solidFill>
              <a:ea typeface="字魂54号-贤黑" panose="00000500000000000000" pitchFamily="2" charset="-122"/>
            </a:endParaRPr>
          </a:p>
        </p:txBody>
      </p:sp>
      <p:sp>
        <p:nvSpPr>
          <p:cNvPr id="48" name="椭圆 47">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2</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3055453585"/>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580103" y="1484671"/>
            <a:ext cx="7905136"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重复以上过程，最后得到</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文本框 17"/>
              <p:cNvSpPr txBox="1"/>
              <p:nvPr/>
            </p:nvSpPr>
            <p:spPr>
              <a:xfrm>
                <a:off x="2084438" y="1958731"/>
                <a:ext cx="3862083" cy="1119089"/>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e>
                                  </m:d>
                                </m:sup>
                              </m:sSup>
                            </m:e>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r>
                                <a:rPr lang="en-US"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𝑛</m:t>
                                      </m:r>
                                    </m:e>
                                  </m:d>
                                </m:sup>
                              </m:sSup>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2084438" y="1958731"/>
                <a:ext cx="3862083" cy="111908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599767" y="3058156"/>
                <a:ext cx="5093110" cy="55226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将上三角矩阵</a:t>
                </a:r>
                <a14:m>
                  <m:oMath xmlns:m="http://schemas.openxmlformats.org/officeDocument/2006/math">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𝑛</m:t>
                            </m:r>
                          </m:e>
                        </m:d>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记为</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，则</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599767" y="3058156"/>
                <a:ext cx="5093110" cy="552267"/>
              </a:xfrm>
              <a:prstGeom prst="rect">
                <a:avLst/>
              </a:prstGeom>
              <a:blipFill rotWithShape="0">
                <a:blip r:embed="rId3"/>
                <a:stretch>
                  <a:fillRect l="-2392" t="-111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1333847" y="3571544"/>
                <a:ext cx="5363263" cy="46211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sSubSup>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sSub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Sup>
                        <m:sSubSupPr>
                          <m:ctrlPr>
                            <a:rPr lang="en-US" sz="2800" b="1"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sSubSup>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𝑳𝑼</m:t>
                      </m:r>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333847" y="3571544"/>
                <a:ext cx="5363263" cy="462114"/>
              </a:xfrm>
              <a:prstGeom prst="rect">
                <a:avLst/>
              </a:prstGeom>
              <a:blipFill rotWithShape="0">
                <a:blip r:embed="rId4"/>
                <a:stretch>
                  <a:fillRect/>
                </a:stretch>
              </a:blipFill>
            </p:spPr>
            <p:txBody>
              <a:bodyPr/>
              <a:lstStyle/>
              <a:p>
                <a:r>
                  <a:rPr lang="en-US">
                    <a:noFill/>
                  </a:rPr>
                  <a:t> </a:t>
                </a:r>
              </a:p>
            </p:txBody>
          </p:sp>
        </mc:Fallback>
      </mc:AlternateContent>
      <p:grpSp>
        <p:nvGrpSpPr>
          <p:cNvPr id="21" name="组合 20"/>
          <p:cNvGrpSpPr/>
          <p:nvPr/>
        </p:nvGrpSpPr>
        <p:grpSpPr>
          <a:xfrm>
            <a:off x="625124" y="4036088"/>
            <a:ext cx="6527066" cy="1780808"/>
            <a:chOff x="1012690" y="2059857"/>
            <a:chExt cx="6527066" cy="1780808"/>
          </a:xfrm>
        </p:grpSpPr>
        <mc:AlternateContent xmlns:mc="http://schemas.openxmlformats.org/markup-compatibility/2006" xmlns:a14="http://schemas.microsoft.com/office/drawing/2010/main">
          <mc:Choice Requires="a14">
            <p:sp>
              <p:nvSpPr>
                <p:cNvPr id="22" name="文本框 21"/>
                <p:cNvSpPr txBox="1"/>
                <p:nvPr/>
              </p:nvSpPr>
              <p:spPr>
                <a:xfrm>
                  <a:off x="5072458" y="2708786"/>
                  <a:ext cx="71057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5072458" y="2708786"/>
                  <a:ext cx="710579"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562168" y="2059857"/>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4562168" y="2059857"/>
                  <a:ext cx="288541"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4348208" y="2384321"/>
                  <a:ext cx="71057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4348208" y="2384321"/>
                  <a:ext cx="710579"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4357314" y="2708787"/>
                  <a:ext cx="71057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4357314" y="2708787"/>
                  <a:ext cx="710579"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357314" y="3387213"/>
                  <a:ext cx="7282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4357314" y="3387213"/>
                  <a:ext cx="728212"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605447" y="3120010"/>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4605447" y="3120010"/>
                  <a:ext cx="201978"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5283476" y="2384320"/>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5283476" y="2384320"/>
                  <a:ext cx="288541"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027353" y="2708786"/>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027353" y="2708786"/>
                  <a:ext cx="288541"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7156636" y="3406877"/>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7156636" y="3406877"/>
                  <a:ext cx="288541"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rot="21060000">
                  <a:off x="6691813" y="3067951"/>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rot="21060000">
                  <a:off x="6691813" y="3067951"/>
                  <a:ext cx="310983" cy="430887"/>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248790" y="2089353"/>
                  <a:ext cx="3290966" cy="172053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000" b="0" i="1" smtClean="0">
                                <a:latin typeface="Cambria Math" panose="02040503050406030204" pitchFamily="18" charset="0"/>
                                <a:ea typeface="黑体" panose="02010609060101010101" pitchFamily="49" charset="-122"/>
                                <a:cs typeface="Times New Roman" panose="02020603050405020304" pitchFamily="18" charset="0"/>
                              </a:rPr>
                              <m:t>               </m:t>
                            </m:r>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r>
                                  <a:rPr lang="en-US" b="0" i="1" smtClean="0">
                                    <a:latin typeface="Cambria Math" panose="02040503050406030204" pitchFamily="18" charset="0"/>
                                  </a:rPr>
                                  <m:t>                                           </m:t>
                                </m:r>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4248790" y="2089353"/>
                  <a:ext cx="3290966" cy="1720536"/>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3952931" y="2738283"/>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3952931" y="2738283"/>
                  <a:ext cx="357469"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012690" y="2730811"/>
                  <a:ext cx="3046924" cy="43762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sSubSup>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sSub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sSubSup>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012690" y="2730811"/>
                  <a:ext cx="3046924" cy="437620"/>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5081279" y="3387213"/>
                  <a:ext cx="7282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5081279" y="3387213"/>
                  <a:ext cx="728212"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5329412" y="3120010"/>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5329412" y="3120010"/>
                  <a:ext cx="201978"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5805244" y="3387213"/>
                  <a:ext cx="7282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5805244" y="3387213"/>
                  <a:ext cx="728212"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6638011" y="3409778"/>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6638011" y="3409778"/>
                  <a:ext cx="397545" cy="43088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6066445" y="3120010"/>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6066445" y="3120010"/>
                  <a:ext cx="201978" cy="430887"/>
                </a:xfrm>
                <a:prstGeom prst="rect">
                  <a:avLst/>
                </a:prstGeom>
                <a:blipFill rotWithShape="0">
                  <a:blip r:embed="rId22"/>
                  <a:stretch>
                    <a:fillRect/>
                  </a:stretch>
                </a:blipFill>
              </p:spPr>
              <p:txBody>
                <a:bodyPr/>
                <a:lstStyle/>
                <a:p>
                  <a:r>
                    <a:rPr lang="en-US">
                      <a:noFill/>
                    </a:rPr>
                    <a:t> </a:t>
                  </a:r>
                </a:p>
              </p:txBody>
            </p:sp>
          </mc:Fallback>
        </mc:AlternateContent>
      </p:grpSp>
      <p:sp>
        <p:nvSpPr>
          <p:cNvPr id="40" name="文本框 39"/>
          <p:cNvSpPr txBox="1"/>
          <p:nvPr/>
        </p:nvSpPr>
        <p:spPr>
          <a:xfrm>
            <a:off x="580103" y="5184728"/>
            <a:ext cx="3890722"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为单位下三角矩阵。</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40"/>
          <p:cNvSpPr txBox="1"/>
          <p:nvPr/>
        </p:nvSpPr>
        <p:spPr>
          <a:xfrm>
            <a:off x="607442" y="4195533"/>
            <a:ext cx="1936955"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其中</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文本框 41">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矩阵的三角分解</a:t>
            </a:r>
            <a:endParaRPr lang="zh-CN" altLang="en-US" sz="2800" dirty="0">
              <a:solidFill>
                <a:srgbClr val="0070C0"/>
              </a:solidFill>
              <a:ea typeface="字魂54号-贤黑" panose="00000500000000000000" pitchFamily="2" charset="-122"/>
            </a:endParaRPr>
          </a:p>
        </p:txBody>
      </p:sp>
      <p:sp>
        <p:nvSpPr>
          <p:cNvPr id="43" name="椭圆 42">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2</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2" name="TextBox 1"/>
              <p:cNvSpPr txBox="1"/>
              <p:nvPr/>
            </p:nvSpPr>
            <p:spPr>
              <a:xfrm>
                <a:off x="7242591" y="3510438"/>
                <a:ext cx="1242648" cy="523220"/>
              </a:xfrm>
              <a:prstGeom prst="rect">
                <a:avLst/>
              </a:prstGeom>
              <a:noFill/>
            </p:spPr>
            <p:txBody>
              <a:bodyPr wrap="none"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a:ea typeface="黑体" panose="02010609060101010101" pitchFamily="49" charset="-122"/>
                              <a:cs typeface="Times New Roman" panose="02020603050405020304" pitchFamily="18" charset="0"/>
                            </a:rPr>
                            <m:t>2.14</m:t>
                          </m:r>
                        </m:e>
                      </m:d>
                    </m:oMath>
                  </m:oMathPara>
                </a14:m>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7242591" y="3510438"/>
                <a:ext cx="1242648" cy="523220"/>
              </a:xfrm>
              <a:prstGeom prst="rect">
                <a:avLst/>
              </a:prstGeom>
              <a:blipFill rotWithShape="1">
                <a:blip r:embed="rId2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639015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40" grpId="0"/>
      <p:bldP spid="41"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644274" y="1489589"/>
            <a:ext cx="4140091" cy="2358010"/>
            <a:chOff x="1145719" y="1951705"/>
            <a:chExt cx="4140091" cy="2358010"/>
          </a:xfrm>
        </p:grpSpPr>
        <mc:AlternateContent xmlns:mc="http://schemas.openxmlformats.org/markup-compatibility/2006" xmlns:a14="http://schemas.microsoft.com/office/drawing/2010/main">
          <mc:Choice Requires="a14">
            <p:sp>
              <p:nvSpPr>
                <p:cNvPr id="3" name="文本框 2"/>
                <p:cNvSpPr txBox="1"/>
                <p:nvPr/>
              </p:nvSpPr>
              <p:spPr>
                <a:xfrm>
                  <a:off x="2117011" y="1951705"/>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117011" y="1951705"/>
                  <a:ext cx="288541" cy="43088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916945" y="3053668"/>
                  <a:ext cx="1136337" cy="449803"/>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916945" y="3053668"/>
                  <a:ext cx="1136337" cy="44980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101276" y="3878828"/>
                  <a:ext cx="742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101276" y="3878828"/>
                  <a:ext cx="742318"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373902" y="3513305"/>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373902" y="3513305"/>
                  <a:ext cx="201978"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130639" y="3065753"/>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130639" y="3065753"/>
                  <a:ext cx="288541"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346490" y="2697228"/>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3346490" y="2697228"/>
                  <a:ext cx="288541"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883683" y="3878828"/>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883683" y="3878828"/>
                  <a:ext cx="288541"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510428" y="3513305"/>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510428" y="3513305"/>
                  <a:ext cx="310983"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015684" y="1971369"/>
                  <a:ext cx="3270126" cy="232185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e/>
                              <m:e>
                                <m:r>
                                  <a:rPr lang="en-US" b="0" i="1" smtClean="0">
                                    <a:latin typeface="Cambria Math" panose="02040503050406030204" pitchFamily="18" charset="0"/>
                                  </a:rPr>
                                  <m:t>                                                          </m:t>
                                </m:r>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2015684" y="1971369"/>
                  <a:ext cx="3270126" cy="23218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718625" y="2911509"/>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718625" y="2911509"/>
                  <a:ext cx="357469"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145719" y="2911508"/>
                  <a:ext cx="651269" cy="447045"/>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p>
                        </m:sSubSup>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145719" y="2911508"/>
                  <a:ext cx="651269" cy="447045"/>
                </a:xfrm>
                <a:prstGeom prst="rect">
                  <a:avLst/>
                </a:prstGeom>
                <a:blipFill rotWithShape="0">
                  <a:blip r:embed="rId12"/>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2528767" y="2302767"/>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528767" y="2302767"/>
                  <a:ext cx="310983" cy="430887"/>
                </a:xfrm>
                <a:prstGeom prst="rect">
                  <a:avLst/>
                </a:prstGeom>
                <a:blipFill rotWithShape="0">
                  <a:blip r:embed="rId1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文本框 15"/>
              <p:cNvSpPr txBox="1"/>
              <p:nvPr/>
            </p:nvSpPr>
            <p:spPr>
              <a:xfrm>
                <a:off x="604946" y="3847599"/>
                <a:ext cx="7958952" cy="1815882"/>
              </a:xfrm>
              <a:prstGeom prst="rect">
                <a:avLst/>
              </a:prstGeom>
              <a:noFill/>
            </p:spPr>
            <p:txBody>
              <a:bodyPr wrap="square" rtlCol="0">
                <a:spAutoFit/>
              </a:bodyPr>
              <a:lstStyle/>
              <a:p>
                <a:pPr>
                  <a:spcBef>
                    <a:spcPts val="600"/>
                  </a:spcBef>
                </a:pPr>
                <a:r>
                  <a:rPr lang="zh-CN" alt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定理</a:t>
                </a:r>
                <a:r>
                  <a:rPr lang="en-US"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7</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矩阵的</a:t>
                </a:r>
                <a:r>
                  <a:rPr lang="en-US" altLang="zh-CN" sz="2800" dirty="0" smtClean="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LU</a:t>
                </a:r>
                <a:r>
                  <a:rPr lang="zh-CN" altLang="en-US" sz="2800" dirty="0" smtClean="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分解</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设</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为</a:t>
                </a:r>
                <a14:m>
                  <m:oMath xmlns:m="http://schemas.openxmlformats.org/officeDocument/2006/math">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𝑛</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阶矩阵，如果</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的顺序主子式</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e>
                    </m:d>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则</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可分解为一个单位下三角矩阵</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和一个上三角矩阵</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的乘积，且这种分解是唯一的。</a:t>
                </a:r>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604946" y="3847599"/>
                <a:ext cx="7958952" cy="1815882"/>
              </a:xfrm>
              <a:prstGeom prst="rect">
                <a:avLst/>
              </a:prstGeom>
              <a:blipFill rotWithShape="0">
                <a:blip r:embed="rId14"/>
                <a:stretch>
                  <a:fillRect l="-1608" t="-4698" r="-6126" b="-7383"/>
                </a:stretch>
              </a:blipFill>
            </p:spPr>
            <p:txBody>
              <a:bodyPr/>
              <a:lstStyle/>
              <a:p>
                <a:r>
                  <a:rPr lang="en-US">
                    <a:noFill/>
                  </a:rPr>
                  <a:t> </a:t>
                </a:r>
              </a:p>
            </p:txBody>
          </p:sp>
        </mc:Fallback>
      </mc:AlternateContent>
      <p:sp>
        <p:nvSpPr>
          <p:cNvPr id="17" name="文本框 16">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矩阵的三角分解</a:t>
            </a:r>
            <a:endParaRPr lang="zh-CN" altLang="en-US" sz="2800" dirty="0">
              <a:solidFill>
                <a:srgbClr val="0070C0"/>
              </a:solidFill>
              <a:ea typeface="字魂54号-贤黑" panose="00000500000000000000" pitchFamily="2" charset="-122"/>
            </a:endParaRPr>
          </a:p>
        </p:txBody>
      </p:sp>
      <p:sp>
        <p:nvSpPr>
          <p:cNvPr id="18" name="椭圆 17">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2</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27333717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文本框 21"/>
              <p:cNvSpPr txBox="1"/>
              <p:nvPr/>
            </p:nvSpPr>
            <p:spPr>
              <a:xfrm>
                <a:off x="589935" y="1494503"/>
                <a:ext cx="7728155" cy="395037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证明 根据上面高斯消去法的矩阵分析，</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𝑳𝑼</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的存在性已经得到证明。下面证明唯一性。</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设</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𝑳𝑼</m:t>
                    </m:r>
                    <m:r>
                      <a:rPr lang="en-US" altLang="zh-CN" sz="2800" b="0" i="0"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sup>
                    </m:sSup>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其中</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 </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为单位下三角矩阵，</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为上三角矩阵。</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设</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𝑙</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Sub>
                      </m:e>
                    </m:d>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 </m:t>
                    </m:r>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𝑙</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bSup>
                      </m:e>
                    </m:d>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 </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Sub>
                      </m:e>
                    </m:d>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 </m:t>
                    </m:r>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e>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bSup>
                      </m:e>
                    </m:d>
                  </m:oMath>
                </a14:m>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a:ea typeface="黑体" panose="02010609060101010101" pitchFamily="49" charset="-122"/>
                            <a:cs typeface="Times New Roman" panose="02020603050405020304" pitchFamily="18" charset="0"/>
                          </a:rPr>
                          <m:t>2.14</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式可知，如果在</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高斯消去法</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每一步消元时把乘数</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𝑚</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换成</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𝑙</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，最后得到的上三角矩阵就是</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𝑖𝑗</m:t>
                            </m:r>
                          </m:sub>
                        </m:sSub>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589935" y="1494503"/>
                <a:ext cx="7728155" cy="3950377"/>
              </a:xfrm>
              <a:prstGeom prst="rect">
                <a:avLst/>
              </a:prstGeom>
              <a:blipFill rotWithShape="1">
                <a:blip r:embed="rId2"/>
                <a:stretch>
                  <a:fillRect l="-1656" t="-2006" b="-1852"/>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矩阵的三角分解</a:t>
            </a:r>
            <a:endParaRPr lang="zh-CN" altLang="en-US" sz="2800" dirty="0">
              <a:solidFill>
                <a:srgbClr val="0070C0"/>
              </a:solidFill>
              <a:ea typeface="字魂54号-贤黑" panose="00000500000000000000" pitchFamily="2" charset="-122"/>
            </a:endParaRPr>
          </a:p>
        </p:txBody>
      </p:sp>
      <p:sp>
        <p:nvSpPr>
          <p:cNvPr id="24" name="椭圆 23">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2</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298854266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935" y="1494504"/>
            <a:ext cx="7737988" cy="1384995"/>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因为将矩阵的某一行的若干倍加到另一行上去，矩阵的行列式不</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变，所以在消元过程中，所有顺序主子式的值都不变。</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
          <p:cNvGrpSpPr/>
          <p:nvPr/>
        </p:nvGrpSpPr>
        <p:grpSpPr>
          <a:xfrm>
            <a:off x="1083595" y="2749847"/>
            <a:ext cx="6234632" cy="1217746"/>
            <a:chOff x="2784575" y="3388944"/>
            <a:chExt cx="6234632" cy="1217746"/>
          </a:xfrm>
        </p:grpSpPr>
        <mc:AlternateContent xmlns:mc="http://schemas.openxmlformats.org/markup-compatibility/2006" xmlns:a14="http://schemas.microsoft.com/office/drawing/2010/main">
          <mc:Choice Requires="a14">
            <p:sp>
              <p:nvSpPr>
                <p:cNvPr id="4" name="文本框 3"/>
                <p:cNvSpPr txBox="1"/>
                <p:nvPr/>
              </p:nvSpPr>
              <p:spPr>
                <a:xfrm>
                  <a:off x="3394192" y="3489140"/>
                  <a:ext cx="1815497" cy="111755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eqArrPr>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394192" y="3489140"/>
                  <a:ext cx="1815497" cy="111755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8716495" y="3818576"/>
                  <a:ext cx="30271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716495" y="3818576"/>
                  <a:ext cx="302712"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784575" y="3818580"/>
                  <a:ext cx="43236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𝐷</m:t>
                            </m:r>
                          </m:e>
                          <m:sub>
                            <m:r>
                              <a:rPr lang="en-US" sz="2800" i="1">
                                <a:latin typeface="Cambria Math" panose="02040503050406030204" pitchFamily="18" charset="0"/>
                                <a:ea typeface="黑体" panose="02010609060101010101" pitchFamily="49" charset="-122"/>
                                <a:cs typeface="Times New Roman" panose="02020603050405020304" pitchFamily="18" charset="0"/>
                              </a:rPr>
                              <m:t>𝑖</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784575" y="3818580"/>
                  <a:ext cx="432361" cy="43088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138280" y="3818579"/>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138280" y="3818579"/>
                  <a:ext cx="357469"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505120" y="3388945"/>
                  <a:ext cx="60773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m:rPr>
                                <m:brk m:alnAt="7"/>
                              </m:rPr>
                              <a:rPr lang="en-US" sz="2800" i="1">
                                <a:latin typeface="Cambria Math" panose="02040503050406030204" pitchFamily="18" charset="0"/>
                                <a:ea typeface="黑体" panose="02010609060101010101" pitchFamily="49" charset="-122"/>
                                <a:cs typeface="Times New Roman" panose="02020603050405020304" pitchFamily="18" charset="0"/>
                              </a:rPr>
                              <m:t>1</m:t>
                            </m:r>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3505120" y="3388945"/>
                  <a:ext cx="607730"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106438" y="3432157"/>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106438" y="3432157"/>
                  <a:ext cx="397545"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555984" y="3388944"/>
                  <a:ext cx="55572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r>
                              <a:rPr lang="en-US" sz="2800" i="1">
                                <a:latin typeface="Cambria Math" panose="02040503050406030204" pitchFamily="18" charset="0"/>
                                <a:ea typeface="黑体" panose="02010609060101010101" pitchFamily="49" charset="-122"/>
                                <a:cs typeface="Times New Roman" panose="02020603050405020304" pitchFamily="18" charset="0"/>
                              </a:rPr>
                              <m:t>𝑖</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555984" y="3388944"/>
                  <a:ext cx="555729"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655114" y="3819831"/>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655114" y="3819831"/>
                  <a:ext cx="201978"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555984" y="4163961"/>
                  <a:ext cx="50308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i="1">
                                <a:latin typeface="Cambria Math" panose="02040503050406030204" pitchFamily="18" charset="0"/>
                                <a:ea typeface="黑体" panose="02010609060101010101" pitchFamily="49" charset="-122"/>
                                <a:cs typeface="Times New Roman" panose="02020603050405020304" pitchFamily="18" charset="0"/>
                              </a:rPr>
                              <m:t>𝑖𝑖</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4555984" y="4163961"/>
                  <a:ext cx="503086"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4156026" y="3820529"/>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4156026" y="3820529"/>
                  <a:ext cx="310983"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7263811" y="3821097"/>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7263811" y="3821097"/>
                  <a:ext cx="163506"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7430477" y="3818578"/>
                  <a:ext cx="21499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𝑖</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30477" y="3818578"/>
                  <a:ext cx="214995"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553998" y="3814519"/>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553998" y="3814519"/>
                  <a:ext cx="357469" cy="430887"/>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799652" y="3818577"/>
                  <a:ext cx="6347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1,2,</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799652" y="3818577"/>
                  <a:ext cx="634789" cy="43088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8326828" y="3821097"/>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8326828" y="3821097"/>
                  <a:ext cx="397545"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8618006" y="3817039"/>
                  <a:ext cx="163506"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8618006" y="3817039"/>
                  <a:ext cx="163506" cy="43088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5111713" y="3818578"/>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111713" y="3818578"/>
                  <a:ext cx="357469"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386945" y="3818577"/>
                  <a:ext cx="197470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22</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𝑖𝑖</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5386945" y="3818577"/>
                  <a:ext cx="1974708" cy="430887"/>
                </a:xfrm>
                <a:prstGeom prst="rect">
                  <a:avLst/>
                </a:prstGeom>
                <a:blipFill rotWithShape="0">
                  <a:blip r:embed="rId1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文本框 21"/>
              <p:cNvSpPr txBox="1"/>
              <p:nvPr/>
            </p:nvSpPr>
            <p:spPr>
              <a:xfrm>
                <a:off x="599767" y="3972235"/>
                <a:ext cx="7639665"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因为</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𝐷</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，所以</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𝑖𝑖</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 </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599767" y="3972235"/>
                <a:ext cx="7639665" cy="523220"/>
              </a:xfrm>
              <a:prstGeom prst="rect">
                <a:avLst/>
              </a:prstGeom>
              <a:blipFill rotWithShape="0">
                <a:blip r:embed="rId20"/>
                <a:stretch>
                  <a:fillRect l="-1595" t="-16471" b="-29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99767" y="4495455"/>
                <a:ext cx="7354530"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同理，</a:t>
                </a:r>
                <a14:m>
                  <m:oMath xmlns:m="http://schemas.openxmlformats.org/officeDocument/2006/math">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𝑖𝑖</m:t>
                        </m:r>
                      </m:sub>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bSup>
                    <m:r>
                      <a:rPr lang="en-US" altLang="zh-CN" sz="2800" i="1">
                        <a:latin typeface="Cambria Math" panose="02040503050406030204" pitchFamily="18" charset="0"/>
                        <a:ea typeface="黑体" panose="02010609060101010101" pitchFamily="49" charset="-122"/>
                        <a:cs typeface="Times New Roman" panose="02020603050405020304" pitchFamily="18" charset="0"/>
                      </a:rPr>
                      <m:t>≠0, </m:t>
                    </m:r>
                    <m:r>
                      <a:rPr lang="en-US" altLang="zh-CN" sz="2800" i="1">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i="1">
                        <a:latin typeface="Cambria Math" panose="02040503050406030204" pitchFamily="18" charset="0"/>
                        <a:ea typeface="黑体" panose="02010609060101010101" pitchFamily="49" charset="-122"/>
                        <a:cs typeface="Times New Roman" panose="02020603050405020304" pitchFamily="18" charset="0"/>
                      </a:rPr>
                      <m:t>=1,2,⋯,</m:t>
                    </m:r>
                    <m:r>
                      <a:rPr lang="en-US" altLang="zh-CN" sz="2800" i="1">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99767" y="4495455"/>
                <a:ext cx="7354530" cy="523220"/>
              </a:xfrm>
              <a:prstGeom prst="rect">
                <a:avLst/>
              </a:prstGeom>
              <a:blipFill rotWithShape="0">
                <a:blip r:embed="rId21"/>
                <a:stretch>
                  <a:fillRect l="-1657" t="-16279" b="-26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89935" y="5018675"/>
                <a:ext cx="7649497"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因为</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𝑳𝑼</m:t>
                    </m:r>
                    <m:r>
                      <a:rPr lang="en-US" altLang="zh-CN" sz="2800">
                        <a:latin typeface="Cambria Math" panose="02040503050406030204" pitchFamily="18" charset="0"/>
                        <a:ea typeface="黑体" panose="02010609060101010101" pitchFamily="49" charset="-122"/>
                        <a:cs typeface="Times New Roman" panose="02020603050405020304" pitchFamily="18" charset="0"/>
                      </a:rPr>
                      <m:t>=</m:t>
                    </m:r>
                    <m:sSup>
                      <m:sSupPr>
                        <m:ctrlPr>
                          <a:rPr lang="en-US" altLang="zh-CN" sz="2800" b="1"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sup>
                    </m:sSup>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，所以</a:t>
                </a:r>
                <a14:m>
                  <m:oMath xmlns:m="http://schemas.openxmlformats.org/officeDocument/2006/math">
                    <m:d>
                      <m:dPr>
                        <m:ctrlP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ctrlPr>
                      </m:dPr>
                      <m:e>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sup>
                        </m:sSup>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e>
                    </m:d>
                    <m:sSup>
                      <m:sSupPr>
                        <m:ctrlP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e>
                      <m:sup>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sup>
                    </m:sSup>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89935" y="5018675"/>
                <a:ext cx="7649497" cy="523220"/>
              </a:xfrm>
              <a:prstGeom prst="rect">
                <a:avLst/>
              </a:prstGeom>
              <a:blipFill rotWithShape="0">
                <a:blip r:embed="rId22"/>
                <a:stretch>
                  <a:fillRect l="-1673" t="-15116" b="-27907"/>
                </a:stretch>
              </a:blipFill>
            </p:spPr>
            <p:txBody>
              <a:bodyPr/>
              <a:lstStyle/>
              <a:p>
                <a:r>
                  <a:rPr lang="en-US">
                    <a:noFill/>
                  </a:rPr>
                  <a:t> </a:t>
                </a:r>
              </a:p>
            </p:txBody>
          </p:sp>
        </mc:Fallback>
      </mc:AlternateContent>
      <p:sp>
        <p:nvSpPr>
          <p:cNvPr id="25" name="文本框 24">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矩阵的三角分解</a:t>
            </a:r>
            <a:endParaRPr lang="zh-CN" altLang="en-US" sz="2800" dirty="0">
              <a:solidFill>
                <a:srgbClr val="0070C0"/>
              </a:solidFill>
              <a:ea typeface="字魂54号-贤黑" panose="00000500000000000000" pitchFamily="2" charset="-122"/>
            </a:endParaRPr>
          </a:p>
        </p:txBody>
      </p:sp>
      <p:sp>
        <p:nvSpPr>
          <p:cNvPr id="26" name="椭圆 25">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2</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273590966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文本框 26"/>
              <p:cNvSpPr txBox="1"/>
              <p:nvPr/>
            </p:nvSpPr>
            <p:spPr>
              <a:xfrm>
                <a:off x="589935" y="1474839"/>
                <a:ext cx="7747820" cy="195835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因为单位下三角矩阵的逆矩阵还是单位下三角矩阵，两个单位下三角矩阵的乘积还是单位下三角矩阵，所以</a:t>
                </a:r>
                <a14:m>
                  <m:oMath xmlns:m="http://schemas.openxmlformats.org/officeDocument/2006/math">
                    <m:sSup>
                      <m:s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sup>
                    </m:sSup>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是单位下三角矩阵。</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设</a:t>
                </a:r>
                <a14:m>
                  <m:oMath xmlns:m="http://schemas.openxmlformats.org/officeDocument/2006/math">
                    <m:sSup>
                      <m:s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sup>
                    </m:sSup>
                    <m:sSup>
                      <m:sSupPr>
                        <m:ctrlPr>
                          <a:rPr lang="en-US" altLang="zh-CN" sz="2800" b="1"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sup>
                    </m:s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Sub>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，则</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89935" y="1474839"/>
                <a:ext cx="7747820" cy="1958357"/>
              </a:xfrm>
              <a:prstGeom prst="rect">
                <a:avLst/>
              </a:prstGeom>
              <a:blipFill rotWithShape="0">
                <a:blip r:embed="rId2"/>
                <a:stretch>
                  <a:fillRect l="-1652" t="-3427" r="-315" b="-4673"/>
                </a:stretch>
              </a:blipFill>
            </p:spPr>
            <p:txBody>
              <a:bodyPr/>
              <a:lstStyle/>
              <a:p>
                <a:r>
                  <a:rPr lang="en-US">
                    <a:noFill/>
                  </a:rPr>
                  <a:t> </a:t>
                </a:r>
              </a:p>
            </p:txBody>
          </p:sp>
        </mc:Fallback>
      </mc:AlternateContent>
      <p:grpSp>
        <p:nvGrpSpPr>
          <p:cNvPr id="71" name="组合 70"/>
          <p:cNvGrpSpPr/>
          <p:nvPr/>
        </p:nvGrpSpPr>
        <p:grpSpPr>
          <a:xfrm>
            <a:off x="606761" y="3298680"/>
            <a:ext cx="7945775" cy="1780810"/>
            <a:chOff x="606761" y="3544480"/>
            <a:chExt cx="7945775" cy="1780810"/>
          </a:xfrm>
        </p:grpSpPr>
        <mc:AlternateContent xmlns:mc="http://schemas.openxmlformats.org/markup-compatibility/2006" xmlns:a14="http://schemas.microsoft.com/office/drawing/2010/main">
          <mc:Choice Requires="a14">
            <p:sp>
              <p:nvSpPr>
                <p:cNvPr id="72" name="文本框 71"/>
                <p:cNvSpPr txBox="1"/>
                <p:nvPr/>
              </p:nvSpPr>
              <p:spPr>
                <a:xfrm>
                  <a:off x="5765190" y="4220308"/>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2" name="文本框 71"/>
                <p:cNvSpPr txBox="1">
                  <a:spLocks noRot="1" noChangeAspect="1" noMove="1" noResize="1" noEditPoints="1" noAdjustHandles="1" noChangeArrowheads="1" noChangeShapeType="1" noTextEdit="1"/>
                </p:cNvSpPr>
                <p:nvPr/>
              </p:nvSpPr>
              <p:spPr>
                <a:xfrm>
                  <a:off x="5765190" y="4220308"/>
                  <a:ext cx="357469" cy="430887"/>
                </a:xfrm>
                <a:prstGeom prst="rect">
                  <a:avLst/>
                </a:prstGeom>
                <a:blipFill rotWithShape="0">
                  <a:blip r:embed="rId3"/>
                  <a:stretch>
                    <a:fillRect/>
                  </a:stretch>
                </a:blipFill>
              </p:spPr>
              <p:txBody>
                <a:bodyPr/>
                <a:lstStyle/>
                <a:p>
                  <a:r>
                    <a:rPr lang="en-US">
                      <a:noFill/>
                    </a:rPr>
                    <a:t> </a:t>
                  </a:r>
                </a:p>
              </p:txBody>
            </p:sp>
          </mc:Fallback>
        </mc:AlternateContent>
        <p:grpSp>
          <p:nvGrpSpPr>
            <p:cNvPr id="73" name="组合 72"/>
            <p:cNvGrpSpPr/>
            <p:nvPr/>
          </p:nvGrpSpPr>
          <p:grpSpPr>
            <a:xfrm>
              <a:off x="3332658" y="3544480"/>
              <a:ext cx="2500685" cy="1750034"/>
              <a:chOff x="3814427" y="3809944"/>
              <a:chExt cx="2500685" cy="1750034"/>
            </a:xfrm>
          </p:grpSpPr>
          <mc:AlternateContent xmlns:mc="http://schemas.openxmlformats.org/markup-compatibility/2006" xmlns:a14="http://schemas.microsoft.com/office/drawing/2010/main">
            <mc:Choice Requires="a14">
              <p:sp>
                <p:nvSpPr>
                  <p:cNvPr id="103" name="文本框 102"/>
                  <p:cNvSpPr txBox="1"/>
                  <p:nvPr/>
                </p:nvSpPr>
                <p:spPr>
                  <a:xfrm>
                    <a:off x="3814427" y="3839442"/>
                    <a:ext cx="2500685" cy="172053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r>
                                    <a:rPr lang="en-US" b="0" i="1" smtClean="0">
                                      <a:latin typeface="Cambria Math" panose="02040503050406030204" pitchFamily="18" charset="0"/>
                                    </a:rPr>
                                    <m:t>                                            </m:t>
                                  </m:r>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3814427" y="3839442"/>
                    <a:ext cx="2500685" cy="172053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文本框 103"/>
                  <p:cNvSpPr txBox="1"/>
                  <p:nvPr/>
                </p:nvSpPr>
                <p:spPr>
                  <a:xfrm>
                    <a:off x="3898020" y="3809945"/>
                    <a:ext cx="60773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4" name="文本框 103"/>
                  <p:cNvSpPr txBox="1">
                    <a:spLocks noRot="1" noChangeAspect="1" noMove="1" noResize="1" noEditPoints="1" noAdjustHandles="1" noChangeArrowheads="1" noChangeShapeType="1" noTextEdit="1"/>
                  </p:cNvSpPr>
                  <p:nvPr/>
                </p:nvSpPr>
                <p:spPr>
                  <a:xfrm>
                    <a:off x="3898020" y="3809945"/>
                    <a:ext cx="607730"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文本框 104"/>
                  <p:cNvSpPr txBox="1"/>
                  <p:nvPr/>
                </p:nvSpPr>
                <p:spPr>
                  <a:xfrm>
                    <a:off x="5577981" y="5129091"/>
                    <a:ext cx="65575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5" name="文本框 104"/>
                  <p:cNvSpPr txBox="1">
                    <a:spLocks noRot="1" noChangeAspect="1" noMove="1" noResize="1" noEditPoints="1" noAdjustHandles="1" noChangeArrowheads="1" noChangeShapeType="1" noTextEdit="1"/>
                  </p:cNvSpPr>
                  <p:nvPr/>
                </p:nvSpPr>
                <p:spPr>
                  <a:xfrm>
                    <a:off x="5577981" y="5129091"/>
                    <a:ext cx="655757"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p:cNvSpPr txBox="1"/>
                  <p:nvPr/>
                </p:nvSpPr>
                <p:spPr>
                  <a:xfrm rot="21120000">
                    <a:off x="4483115" y="4218115"/>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rot="21120000">
                    <a:off x="4483115" y="4218115"/>
                    <a:ext cx="310983"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p:cNvSpPr txBox="1"/>
                  <p:nvPr/>
                </p:nvSpPr>
                <p:spPr>
                  <a:xfrm>
                    <a:off x="5590933" y="3809944"/>
                    <a:ext cx="62985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up>
                          </m:sSub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7" name="文本框 106"/>
                  <p:cNvSpPr txBox="1">
                    <a:spLocks noRot="1" noChangeAspect="1" noMove="1" noResize="1" noEditPoints="1" noAdjustHandles="1" noChangeArrowheads="1" noChangeShapeType="1" noTextEdit="1"/>
                  </p:cNvSpPr>
                  <p:nvPr/>
                </p:nvSpPr>
                <p:spPr>
                  <a:xfrm>
                    <a:off x="5590933" y="3809944"/>
                    <a:ext cx="629851"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p:cNvSpPr txBox="1"/>
                  <p:nvPr/>
                </p:nvSpPr>
                <p:spPr>
                  <a:xfrm>
                    <a:off x="4581630" y="3839442"/>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8" name="文本框 107"/>
                  <p:cNvSpPr txBox="1">
                    <a:spLocks noRot="1" noChangeAspect="1" noMove="1" noResize="1" noEditPoints="1" noAdjustHandles="1" noChangeArrowheads="1" noChangeShapeType="1" noTextEdit="1"/>
                  </p:cNvSpPr>
                  <p:nvPr/>
                </p:nvSpPr>
                <p:spPr>
                  <a:xfrm>
                    <a:off x="4581630" y="3839442"/>
                    <a:ext cx="397545"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文本框 108"/>
                  <p:cNvSpPr txBox="1"/>
                  <p:nvPr/>
                </p:nvSpPr>
                <p:spPr>
                  <a:xfrm>
                    <a:off x="5116032" y="3843434"/>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9" name="文本框 108"/>
                  <p:cNvSpPr txBox="1">
                    <a:spLocks noRot="1" noChangeAspect="1" noMove="1" noResize="1" noEditPoints="1" noAdjustHandles="1" noChangeArrowheads="1" noChangeShapeType="1" noTextEdit="1"/>
                  </p:cNvSpPr>
                  <p:nvPr/>
                </p:nvSpPr>
                <p:spPr>
                  <a:xfrm>
                    <a:off x="5116032" y="3843434"/>
                    <a:ext cx="397545"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文本框 109"/>
                  <p:cNvSpPr txBox="1"/>
                  <p:nvPr/>
                </p:nvSpPr>
                <p:spPr>
                  <a:xfrm>
                    <a:off x="5804869" y="4707880"/>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0" name="文本框 109"/>
                  <p:cNvSpPr txBox="1">
                    <a:spLocks noRot="1" noChangeAspect="1" noMove="1" noResize="1" noEditPoints="1" noAdjustHandles="1" noChangeArrowheads="1" noChangeShapeType="1" noTextEdit="1"/>
                  </p:cNvSpPr>
                  <p:nvPr/>
                </p:nvSpPr>
                <p:spPr>
                  <a:xfrm>
                    <a:off x="5804869" y="4707880"/>
                    <a:ext cx="201978"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文本框 110"/>
                  <p:cNvSpPr txBox="1"/>
                  <p:nvPr/>
                </p:nvSpPr>
                <p:spPr>
                  <a:xfrm>
                    <a:off x="5796977" y="4309657"/>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1" name="文本框 110"/>
                  <p:cNvSpPr txBox="1">
                    <a:spLocks noRot="1" noChangeAspect="1" noMove="1" noResize="1" noEditPoints="1" noAdjustHandles="1" noChangeArrowheads="1" noChangeShapeType="1" noTextEdit="1"/>
                  </p:cNvSpPr>
                  <p:nvPr/>
                </p:nvSpPr>
                <p:spPr>
                  <a:xfrm>
                    <a:off x="5796977" y="4309657"/>
                    <a:ext cx="201978"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文本框 111"/>
                  <p:cNvSpPr txBox="1"/>
                  <p:nvPr/>
                </p:nvSpPr>
                <p:spPr>
                  <a:xfrm rot="21120000">
                    <a:off x="4881488" y="4531765"/>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2" name="文本框 111"/>
                  <p:cNvSpPr txBox="1">
                    <a:spLocks noRot="1" noChangeAspect="1" noMove="1" noResize="1" noEditPoints="1" noAdjustHandles="1" noChangeArrowheads="1" noChangeShapeType="1" noTextEdit="1"/>
                  </p:cNvSpPr>
                  <p:nvPr/>
                </p:nvSpPr>
                <p:spPr>
                  <a:xfrm rot="21120000">
                    <a:off x="4881488" y="4531765"/>
                    <a:ext cx="310983"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文本框 112"/>
                  <p:cNvSpPr txBox="1"/>
                  <p:nvPr/>
                </p:nvSpPr>
                <p:spPr>
                  <a:xfrm rot="21120000">
                    <a:off x="5260227" y="4843170"/>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3" name="文本框 112"/>
                  <p:cNvSpPr txBox="1">
                    <a:spLocks noRot="1" noChangeAspect="1" noMove="1" noResize="1" noEditPoints="1" noAdjustHandles="1" noChangeArrowheads="1" noChangeShapeType="1" noTextEdit="1"/>
                  </p:cNvSpPr>
                  <p:nvPr/>
                </p:nvSpPr>
                <p:spPr>
                  <a:xfrm rot="21120000">
                    <a:off x="5260227" y="4843170"/>
                    <a:ext cx="310983" cy="430887"/>
                  </a:xfrm>
                  <a:prstGeom prst="rect">
                    <a:avLst/>
                  </a:prstGeom>
                  <a:blipFill rotWithShape="0">
                    <a:blip r:embed="rId14"/>
                    <a:stretch>
                      <a:fillRect/>
                    </a:stretch>
                  </a:blipFill>
                </p:spPr>
                <p:txBody>
                  <a:bodyPr/>
                  <a:lstStyle/>
                  <a:p>
                    <a:r>
                      <a:rPr lang="en-US">
                        <a:noFill/>
                      </a:rPr>
                      <a:t> </a:t>
                    </a:r>
                  </a:p>
                </p:txBody>
              </p:sp>
            </mc:Fallback>
          </mc:AlternateContent>
        </p:grpSp>
        <p:grpSp>
          <p:nvGrpSpPr>
            <p:cNvPr id="74" name="组合 73"/>
            <p:cNvGrpSpPr/>
            <p:nvPr/>
          </p:nvGrpSpPr>
          <p:grpSpPr>
            <a:xfrm>
              <a:off x="6051851" y="3544482"/>
              <a:ext cx="2500685" cy="1750034"/>
              <a:chOff x="3814427" y="3809944"/>
              <a:chExt cx="2500685" cy="1750034"/>
            </a:xfrm>
          </p:grpSpPr>
          <mc:AlternateContent xmlns:mc="http://schemas.openxmlformats.org/markup-compatibility/2006" xmlns:a14="http://schemas.microsoft.com/office/drawing/2010/main">
            <mc:Choice Requires="a14">
              <p:sp>
                <p:nvSpPr>
                  <p:cNvPr id="92" name="文本框 91"/>
                  <p:cNvSpPr txBox="1"/>
                  <p:nvPr/>
                </p:nvSpPr>
                <p:spPr>
                  <a:xfrm>
                    <a:off x="3814427" y="3839442"/>
                    <a:ext cx="2500685" cy="172053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r>
                                    <a:rPr lang="en-US" b="0" i="1" smtClean="0">
                                      <a:latin typeface="Cambria Math" panose="02040503050406030204" pitchFamily="18" charset="0"/>
                                    </a:rPr>
                                    <m:t>                                            </m:t>
                                  </m:r>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3814427" y="3839442"/>
                    <a:ext cx="2500685" cy="1720536"/>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文本框 92"/>
                  <p:cNvSpPr txBox="1"/>
                  <p:nvPr/>
                </p:nvSpPr>
                <p:spPr>
                  <a:xfrm>
                    <a:off x="3898020" y="3809945"/>
                    <a:ext cx="60773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3" name="文本框 92"/>
                  <p:cNvSpPr txBox="1">
                    <a:spLocks noRot="1" noChangeAspect="1" noMove="1" noResize="1" noEditPoints="1" noAdjustHandles="1" noChangeArrowheads="1" noChangeShapeType="1" noTextEdit="1"/>
                  </p:cNvSpPr>
                  <p:nvPr/>
                </p:nvSpPr>
                <p:spPr>
                  <a:xfrm>
                    <a:off x="3898020" y="3809945"/>
                    <a:ext cx="607730"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文本框 93"/>
                  <p:cNvSpPr txBox="1"/>
                  <p:nvPr/>
                </p:nvSpPr>
                <p:spPr>
                  <a:xfrm>
                    <a:off x="5577981" y="5129091"/>
                    <a:ext cx="65575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4" name="文本框 93"/>
                  <p:cNvSpPr txBox="1">
                    <a:spLocks noRot="1" noChangeAspect="1" noMove="1" noResize="1" noEditPoints="1" noAdjustHandles="1" noChangeArrowheads="1" noChangeShapeType="1" noTextEdit="1"/>
                  </p:cNvSpPr>
                  <p:nvPr/>
                </p:nvSpPr>
                <p:spPr>
                  <a:xfrm>
                    <a:off x="5577981" y="5129091"/>
                    <a:ext cx="655757" cy="43088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p:cNvSpPr txBox="1"/>
                  <p:nvPr/>
                </p:nvSpPr>
                <p:spPr>
                  <a:xfrm rot="21120000">
                    <a:off x="4483115" y="4218115"/>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5" name="文本框 94"/>
                  <p:cNvSpPr txBox="1">
                    <a:spLocks noRot="1" noChangeAspect="1" noMove="1" noResize="1" noEditPoints="1" noAdjustHandles="1" noChangeArrowheads="1" noChangeShapeType="1" noTextEdit="1"/>
                  </p:cNvSpPr>
                  <p:nvPr/>
                </p:nvSpPr>
                <p:spPr>
                  <a:xfrm rot="21120000">
                    <a:off x="4483115" y="4218115"/>
                    <a:ext cx="310983"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5590933" y="3809944"/>
                    <a:ext cx="62985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6" name="文本框 95"/>
                  <p:cNvSpPr txBox="1">
                    <a:spLocks noRot="1" noChangeAspect="1" noMove="1" noResize="1" noEditPoints="1" noAdjustHandles="1" noChangeArrowheads="1" noChangeShapeType="1" noTextEdit="1"/>
                  </p:cNvSpPr>
                  <p:nvPr/>
                </p:nvSpPr>
                <p:spPr>
                  <a:xfrm>
                    <a:off x="5590933" y="3809944"/>
                    <a:ext cx="629852"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文本框 96"/>
                  <p:cNvSpPr txBox="1"/>
                  <p:nvPr/>
                </p:nvSpPr>
                <p:spPr>
                  <a:xfrm>
                    <a:off x="4581630" y="3839442"/>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4581630" y="3839442"/>
                    <a:ext cx="397545"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5116032" y="3843434"/>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8" name="文本框 97"/>
                  <p:cNvSpPr txBox="1">
                    <a:spLocks noRot="1" noChangeAspect="1" noMove="1" noResize="1" noEditPoints="1" noAdjustHandles="1" noChangeArrowheads="1" noChangeShapeType="1" noTextEdit="1"/>
                  </p:cNvSpPr>
                  <p:nvPr/>
                </p:nvSpPr>
                <p:spPr>
                  <a:xfrm>
                    <a:off x="5116032" y="3843434"/>
                    <a:ext cx="397545" cy="43088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文本框 98"/>
                  <p:cNvSpPr txBox="1"/>
                  <p:nvPr/>
                </p:nvSpPr>
                <p:spPr>
                  <a:xfrm>
                    <a:off x="5804869" y="4707880"/>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9" name="文本框 98"/>
                  <p:cNvSpPr txBox="1">
                    <a:spLocks noRot="1" noChangeAspect="1" noMove="1" noResize="1" noEditPoints="1" noAdjustHandles="1" noChangeArrowheads="1" noChangeShapeType="1" noTextEdit="1"/>
                  </p:cNvSpPr>
                  <p:nvPr/>
                </p:nvSpPr>
                <p:spPr>
                  <a:xfrm>
                    <a:off x="5804869" y="4707880"/>
                    <a:ext cx="201978"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文本框 99"/>
                  <p:cNvSpPr txBox="1"/>
                  <p:nvPr/>
                </p:nvSpPr>
                <p:spPr>
                  <a:xfrm>
                    <a:off x="5796977" y="4309657"/>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5796977" y="4309657"/>
                    <a:ext cx="201978" cy="43088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文本框 100"/>
                  <p:cNvSpPr txBox="1"/>
                  <p:nvPr/>
                </p:nvSpPr>
                <p:spPr>
                  <a:xfrm rot="21120000">
                    <a:off x="4881488" y="4531765"/>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rot="21120000">
                    <a:off x="4881488" y="4531765"/>
                    <a:ext cx="310983"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文本框 101"/>
                  <p:cNvSpPr txBox="1"/>
                  <p:nvPr/>
                </p:nvSpPr>
                <p:spPr>
                  <a:xfrm rot="21120000">
                    <a:off x="5260227" y="4843170"/>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2" name="文本框 101"/>
                  <p:cNvSpPr txBox="1">
                    <a:spLocks noRot="1" noChangeAspect="1" noMove="1" noResize="1" noEditPoints="1" noAdjustHandles="1" noChangeArrowheads="1" noChangeShapeType="1" noTextEdit="1"/>
                  </p:cNvSpPr>
                  <p:nvPr/>
                </p:nvSpPr>
                <p:spPr>
                  <a:xfrm rot="21120000">
                    <a:off x="5260227" y="4843170"/>
                    <a:ext cx="310983" cy="430887"/>
                  </a:xfrm>
                  <a:prstGeom prst="rect">
                    <a:avLst/>
                  </a:prstGeom>
                  <a:blipFill rotWithShape="0">
                    <a:blip r:embed="rId25"/>
                    <a:stretch>
                      <a:fillRect/>
                    </a:stretch>
                  </a:blipFill>
                </p:spPr>
                <p:txBody>
                  <a:bodyPr/>
                  <a:lstStyle/>
                  <a:p>
                    <a:r>
                      <a:rPr lang="en-US">
                        <a:noFill/>
                      </a:rPr>
                      <a:t> </a:t>
                    </a:r>
                  </a:p>
                </p:txBody>
              </p:sp>
            </mc:Fallback>
          </mc:AlternateContent>
        </p:grpSp>
        <p:grpSp>
          <p:nvGrpSpPr>
            <p:cNvPr id="75" name="组合 74"/>
            <p:cNvGrpSpPr/>
            <p:nvPr/>
          </p:nvGrpSpPr>
          <p:grpSpPr>
            <a:xfrm>
              <a:off x="606761" y="3544482"/>
              <a:ext cx="2829300" cy="1780808"/>
              <a:chOff x="636243" y="3809946"/>
              <a:chExt cx="2829300" cy="1780808"/>
            </a:xfrm>
          </p:grpSpPr>
          <mc:AlternateContent xmlns:mc="http://schemas.openxmlformats.org/markup-compatibility/2006" xmlns:a14="http://schemas.microsoft.com/office/drawing/2010/main">
            <mc:Choice Requires="a14">
              <p:sp>
                <p:nvSpPr>
                  <p:cNvPr id="76" name="文本框 75"/>
                  <p:cNvSpPr txBox="1"/>
                  <p:nvPr/>
                </p:nvSpPr>
                <p:spPr>
                  <a:xfrm>
                    <a:off x="636243" y="3839442"/>
                    <a:ext cx="2829300" cy="172053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000" b="0" i="1" smtClean="0">
                                  <a:latin typeface="Cambria Math" panose="02040503050406030204" pitchFamily="18" charset="0"/>
                                  <a:ea typeface="黑体" panose="02010609060101010101" pitchFamily="49" charset="-122"/>
                                  <a:cs typeface="Times New Roman" panose="02020603050405020304" pitchFamily="18" charset="0"/>
                                </a:rPr>
                                <m:t>               </m:t>
                              </m:r>
                              <m:eqArr>
                                <m:eqArrPr>
                                  <m:ctrlPr>
                                    <a:rPr lang="en-US" sz="20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r>
                                    <a:rPr lang="en-US" b="0" i="1" smtClean="0">
                                      <a:latin typeface="Cambria Math" panose="02040503050406030204" pitchFamily="18" charset="0"/>
                                    </a:rPr>
                                    <m:t>                                </m:t>
                                  </m:r>
                                </m:e>
                              </m:eqArr>
                            </m:e>
                          </m:d>
                        </m:oMath>
                      </m:oMathPara>
                    </a14:m>
                    <a:endParaRPr 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6" name="文本框 75"/>
                  <p:cNvSpPr txBox="1">
                    <a:spLocks noRot="1" noChangeAspect="1" noMove="1" noResize="1" noEditPoints="1" noAdjustHandles="1" noChangeArrowheads="1" noChangeShapeType="1" noTextEdit="1"/>
                  </p:cNvSpPr>
                  <p:nvPr/>
                </p:nvSpPr>
                <p:spPr>
                  <a:xfrm>
                    <a:off x="636243" y="3839442"/>
                    <a:ext cx="2829300" cy="1720536"/>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文本框 76"/>
                  <p:cNvSpPr txBox="1"/>
                  <p:nvPr/>
                </p:nvSpPr>
                <p:spPr>
                  <a:xfrm>
                    <a:off x="1386756" y="4458875"/>
                    <a:ext cx="601254"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1386756" y="4458875"/>
                    <a:ext cx="601254" cy="430887"/>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文本框 77"/>
                  <p:cNvSpPr txBox="1"/>
                  <p:nvPr/>
                </p:nvSpPr>
                <p:spPr>
                  <a:xfrm>
                    <a:off x="920125" y="3809946"/>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920125" y="3809946"/>
                    <a:ext cx="288541" cy="430887"/>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文本框 78"/>
                  <p:cNvSpPr txBox="1"/>
                  <p:nvPr/>
                </p:nvSpPr>
                <p:spPr>
                  <a:xfrm>
                    <a:off x="763766" y="4134409"/>
                    <a:ext cx="601254"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9" name="文本框 78"/>
                  <p:cNvSpPr txBox="1">
                    <a:spLocks noRot="1" noChangeAspect="1" noMove="1" noResize="1" noEditPoints="1" noAdjustHandles="1" noChangeArrowheads="1" noChangeShapeType="1" noTextEdit="1"/>
                  </p:cNvSpPr>
                  <p:nvPr/>
                </p:nvSpPr>
                <p:spPr>
                  <a:xfrm>
                    <a:off x="763766" y="4134409"/>
                    <a:ext cx="601254" cy="430887"/>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文本框 79"/>
                  <p:cNvSpPr txBox="1"/>
                  <p:nvPr/>
                </p:nvSpPr>
                <p:spPr>
                  <a:xfrm>
                    <a:off x="762795" y="4458875"/>
                    <a:ext cx="601254"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0" name="文本框 79"/>
                  <p:cNvSpPr txBox="1">
                    <a:spLocks noRot="1" noChangeAspect="1" noMove="1" noResize="1" noEditPoints="1" noAdjustHandles="1" noChangeArrowheads="1" noChangeShapeType="1" noTextEdit="1"/>
                  </p:cNvSpPr>
                  <p:nvPr/>
                </p:nvSpPr>
                <p:spPr>
                  <a:xfrm>
                    <a:off x="762795" y="4458875"/>
                    <a:ext cx="601254" cy="430887"/>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753978" y="5137302"/>
                    <a:ext cx="61888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1" name="文本框 80"/>
                  <p:cNvSpPr txBox="1">
                    <a:spLocks noRot="1" noChangeAspect="1" noMove="1" noResize="1" noEditPoints="1" noAdjustHandles="1" noChangeArrowheads="1" noChangeShapeType="1" noTextEdit="1"/>
                  </p:cNvSpPr>
                  <p:nvPr/>
                </p:nvSpPr>
                <p:spPr>
                  <a:xfrm>
                    <a:off x="753978" y="5137302"/>
                    <a:ext cx="618887" cy="430887"/>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文本框 81"/>
                  <p:cNvSpPr txBox="1"/>
                  <p:nvPr/>
                </p:nvSpPr>
                <p:spPr>
                  <a:xfrm>
                    <a:off x="963404" y="4870099"/>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2" name="文本框 81"/>
                  <p:cNvSpPr txBox="1">
                    <a:spLocks noRot="1" noChangeAspect="1" noMove="1" noResize="1" noEditPoints="1" noAdjustHandles="1" noChangeArrowheads="1" noChangeShapeType="1" noTextEdit="1"/>
                  </p:cNvSpPr>
                  <p:nvPr/>
                </p:nvSpPr>
                <p:spPr>
                  <a:xfrm>
                    <a:off x="963404" y="4870099"/>
                    <a:ext cx="201978" cy="430887"/>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文本框 82"/>
                  <p:cNvSpPr txBox="1"/>
                  <p:nvPr/>
                </p:nvSpPr>
                <p:spPr>
                  <a:xfrm>
                    <a:off x="1543113" y="4134409"/>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3" name="文本框 82"/>
                  <p:cNvSpPr txBox="1">
                    <a:spLocks noRot="1" noChangeAspect="1" noMove="1" noResize="1" noEditPoints="1" noAdjustHandles="1" noChangeArrowheads="1" noChangeShapeType="1" noTextEdit="1"/>
                  </p:cNvSpPr>
                  <p:nvPr/>
                </p:nvSpPr>
                <p:spPr>
                  <a:xfrm>
                    <a:off x="1543113" y="4134409"/>
                    <a:ext cx="288541" cy="430887"/>
                  </a:xfrm>
                  <a:prstGeom prst="rect">
                    <a:avLst/>
                  </a:prstGeom>
                  <a:blipFill rotWithShape="0">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文本框 83"/>
                  <p:cNvSpPr txBox="1"/>
                  <p:nvPr/>
                </p:nvSpPr>
                <p:spPr>
                  <a:xfrm>
                    <a:off x="2188670" y="4458875"/>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2188670" y="4458875"/>
                    <a:ext cx="288541" cy="430887"/>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文本框 84"/>
                  <p:cNvSpPr txBox="1"/>
                  <p:nvPr/>
                </p:nvSpPr>
                <p:spPr>
                  <a:xfrm>
                    <a:off x="3028746" y="5159867"/>
                    <a:ext cx="28854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5" name="文本框 84"/>
                  <p:cNvSpPr txBox="1">
                    <a:spLocks noRot="1" noChangeAspect="1" noMove="1" noResize="1" noEditPoints="1" noAdjustHandles="1" noChangeArrowheads="1" noChangeShapeType="1" noTextEdit="1"/>
                  </p:cNvSpPr>
                  <p:nvPr/>
                </p:nvSpPr>
                <p:spPr>
                  <a:xfrm>
                    <a:off x="3028746" y="5159867"/>
                    <a:ext cx="288541" cy="430887"/>
                  </a:xfrm>
                  <a:prstGeom prst="rect">
                    <a:avLst/>
                  </a:prstGeom>
                  <a:blipFill rotWithShape="0">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文本框 85"/>
                  <p:cNvSpPr txBox="1"/>
                  <p:nvPr/>
                </p:nvSpPr>
                <p:spPr>
                  <a:xfrm rot="21060000">
                    <a:off x="2685974" y="4818040"/>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6" name="文本框 85"/>
                  <p:cNvSpPr txBox="1">
                    <a:spLocks noRot="1" noChangeAspect="1" noMove="1" noResize="1" noEditPoints="1" noAdjustHandles="1" noChangeArrowheads="1" noChangeShapeType="1" noTextEdit="1"/>
                  </p:cNvSpPr>
                  <p:nvPr/>
                </p:nvSpPr>
                <p:spPr>
                  <a:xfrm rot="21060000">
                    <a:off x="2685974" y="4818040"/>
                    <a:ext cx="310983" cy="430887"/>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1378668" y="5137302"/>
                    <a:ext cx="61888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1378668" y="5137302"/>
                    <a:ext cx="618887" cy="430887"/>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文本框 87"/>
                  <p:cNvSpPr txBox="1"/>
                  <p:nvPr/>
                </p:nvSpPr>
                <p:spPr>
                  <a:xfrm>
                    <a:off x="1589049" y="4870099"/>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8" name="文本框 87"/>
                  <p:cNvSpPr txBox="1">
                    <a:spLocks noRot="1" noChangeAspect="1" noMove="1" noResize="1" noEditPoints="1" noAdjustHandles="1" noChangeArrowheads="1" noChangeShapeType="1" noTextEdit="1"/>
                  </p:cNvSpPr>
                  <p:nvPr/>
                </p:nvSpPr>
                <p:spPr>
                  <a:xfrm>
                    <a:off x="1589049" y="4870099"/>
                    <a:ext cx="201978" cy="430887"/>
                  </a:xfrm>
                  <a:prstGeom prst="rect">
                    <a:avLst/>
                  </a:prstGeom>
                  <a:blipFill rotWithShape="0">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文本框 88"/>
                  <p:cNvSpPr txBox="1"/>
                  <p:nvPr/>
                </p:nvSpPr>
                <p:spPr>
                  <a:xfrm>
                    <a:off x="2016027" y="5137302"/>
                    <a:ext cx="61888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2016027" y="5137302"/>
                    <a:ext cx="618887" cy="430887"/>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文本框 89"/>
                  <p:cNvSpPr txBox="1"/>
                  <p:nvPr/>
                </p:nvSpPr>
                <p:spPr>
                  <a:xfrm>
                    <a:off x="2632172" y="5159867"/>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2632172" y="5159867"/>
                    <a:ext cx="397545" cy="430887"/>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文本框 90"/>
                  <p:cNvSpPr txBox="1"/>
                  <p:nvPr/>
                </p:nvSpPr>
                <p:spPr>
                  <a:xfrm>
                    <a:off x="2227762" y="4870099"/>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1" name="文本框 90"/>
                  <p:cNvSpPr txBox="1">
                    <a:spLocks noRot="1" noChangeAspect="1" noMove="1" noResize="1" noEditPoints="1" noAdjustHandles="1" noChangeArrowheads="1" noChangeShapeType="1" noTextEdit="1"/>
                  </p:cNvSpPr>
                  <p:nvPr/>
                </p:nvSpPr>
                <p:spPr>
                  <a:xfrm>
                    <a:off x="2227762" y="4870099"/>
                    <a:ext cx="201978" cy="430887"/>
                  </a:xfrm>
                  <a:prstGeom prst="rect">
                    <a:avLst/>
                  </a:prstGeom>
                  <a:blipFill rotWithShape="0">
                    <a:blip r:embed="rId41"/>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14" name="文本框 113"/>
              <p:cNvSpPr txBox="1"/>
              <p:nvPr/>
            </p:nvSpPr>
            <p:spPr>
              <a:xfrm>
                <a:off x="589935" y="5079490"/>
                <a:ext cx="7747820"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21</m:t>
                        </m:r>
                      </m:sub>
                    </m:sSub>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11</m:t>
                        </m:r>
                      </m:sub>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21</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及</a:t>
                </a:r>
                <a14:m>
                  <m:oMath xmlns:m="http://schemas.openxmlformats.org/officeDocument/2006/math">
                    <m:sSubSup>
                      <m:sSubSupPr>
                        <m:ctrlP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11</m:t>
                        </m:r>
                      </m:sub>
                      <m:sup>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m:t>
                        </m:r>
                      </m:sup>
                    </m:sSubSup>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可得</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21</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114" name="文本框 113"/>
              <p:cNvSpPr txBox="1">
                <a:spLocks noRot="1" noChangeAspect="1" noMove="1" noResize="1" noEditPoints="1" noAdjustHandles="1" noChangeArrowheads="1" noChangeShapeType="1" noTextEdit="1"/>
              </p:cNvSpPr>
              <p:nvPr/>
            </p:nvSpPr>
            <p:spPr>
              <a:xfrm>
                <a:off x="589935" y="5079490"/>
                <a:ext cx="7747820" cy="523220"/>
              </a:xfrm>
              <a:prstGeom prst="rect">
                <a:avLst/>
              </a:prstGeom>
              <a:blipFill rotWithShape="0">
                <a:blip r:embed="rId42"/>
                <a:stretch>
                  <a:fillRect l="-1652" t="-15116"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文本框 114"/>
              <p:cNvSpPr txBox="1"/>
              <p:nvPr/>
            </p:nvSpPr>
            <p:spPr>
              <a:xfrm>
                <a:off x="2712175" y="5607327"/>
                <a:ext cx="5840361"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类似地，可得</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 </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=2,3,⋯,</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115" name="文本框 114"/>
              <p:cNvSpPr txBox="1">
                <a:spLocks noRot="1" noChangeAspect="1" noMove="1" noResize="1" noEditPoints="1" noAdjustHandles="1" noChangeArrowheads="1" noChangeShapeType="1" noTextEdit="1"/>
              </p:cNvSpPr>
              <p:nvPr/>
            </p:nvSpPr>
            <p:spPr>
              <a:xfrm>
                <a:off x="2712175" y="5607327"/>
                <a:ext cx="5840361" cy="523220"/>
              </a:xfrm>
              <a:prstGeom prst="rect">
                <a:avLst/>
              </a:prstGeom>
              <a:blipFill rotWithShape="0">
                <a:blip r:embed="rId43"/>
                <a:stretch>
                  <a:fillRect l="-2192" t="-16279" b="-32558"/>
                </a:stretch>
              </a:blipFill>
            </p:spPr>
            <p:txBody>
              <a:bodyPr/>
              <a:lstStyle/>
              <a:p>
                <a:r>
                  <a:rPr lang="en-US">
                    <a:noFill/>
                  </a:rPr>
                  <a:t> </a:t>
                </a:r>
              </a:p>
            </p:txBody>
          </p:sp>
        </mc:Fallback>
      </mc:AlternateContent>
      <p:sp>
        <p:nvSpPr>
          <p:cNvPr id="116" name="文本框 115">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矩阵的三角分解</a:t>
            </a:r>
            <a:endParaRPr lang="zh-CN" altLang="en-US" sz="2800" dirty="0">
              <a:solidFill>
                <a:srgbClr val="0070C0"/>
              </a:solidFill>
              <a:ea typeface="字魂54号-贤黑" panose="00000500000000000000" pitchFamily="2" charset="-122"/>
            </a:endParaRPr>
          </a:p>
        </p:txBody>
      </p:sp>
      <p:sp>
        <p:nvSpPr>
          <p:cNvPr id="117" name="椭圆 116">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2</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182027544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fade">
                                      <p:cBhvr>
                                        <p:cTn id="7" dur="500"/>
                                        <p:tgtEl>
                                          <p:spTgt spid="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2" name="文本框 131"/>
              <p:cNvSpPr txBox="1"/>
              <p:nvPr/>
            </p:nvSpPr>
            <p:spPr>
              <a:xfrm>
                <a:off x="599768" y="1484671"/>
                <a:ext cx="7364361" cy="3097066"/>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31</m:t>
                        </m:r>
                      </m:sub>
                    </m:sSub>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m:t>
                        </m:r>
                      </m:sub>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32</m:t>
                        </m:r>
                      </m:sub>
                    </m:sSub>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22</m:t>
                        </m:r>
                      </m:sub>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32</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 </m:t>
                    </m:r>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31</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 </m:t>
                    </m:r>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𝑢</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22</m:t>
                        </m:r>
                      </m:sub>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得</a:t>
                </a:r>
                <a14:m>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32</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 </a:t>
                </a: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同理可得</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 </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=3,4,⋯,</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a:t>
                </a:r>
              </a:p>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类似</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地，可以证明</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𝑣</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𝑖𝑗</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对所有</a:t>
                </a:r>
                <a14:m>
                  <m:oMath xmlns:m="http://schemas.openxmlformats.org/officeDocument/2006/math">
                    <m:r>
                      <a:rPr lang="en-US" altLang="zh-CN" sz="2800" i="1">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i="1">
                        <a:latin typeface="Cambria Math" panose="02040503050406030204" pitchFamily="18" charset="0"/>
                        <a:ea typeface="黑体" panose="02010609060101010101" pitchFamily="49" charset="-122"/>
                        <a:cs typeface="Times New Roman" panose="02020603050405020304" pitchFamily="18" charset="0"/>
                      </a:rPr>
                      <m:t>&gt;</m:t>
                    </m:r>
                    <m:r>
                      <a:rPr lang="en-US" altLang="zh-CN" sz="2800" i="1">
                        <a:latin typeface="Cambria Math" panose="02040503050406030204" pitchFamily="18" charset="0"/>
                        <a:ea typeface="黑体" panose="02010609060101010101" pitchFamily="49" charset="-122"/>
                        <a:cs typeface="Times New Roman" panose="02020603050405020304" pitchFamily="18" charset="0"/>
                      </a:rPr>
                      <m:t>𝑗</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都成立。</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因此</a:t>
                </a:r>
                <a14:m>
                  <m:oMath xmlns:m="http://schemas.openxmlformats.org/officeDocument/2006/math">
                    <m:sSup>
                      <m:s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sup>
                    </m:sSup>
                    <m:sSup>
                      <m:sSupPr>
                        <m:ctrlPr>
                          <a:rPr lang="en-US" altLang="zh-CN" sz="2800" b="1"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是单位矩阵。</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故</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e>
                      <m:sup>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sup>
                    </m:sSup>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 </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。证毕。</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32" name="文本框 131"/>
              <p:cNvSpPr txBox="1">
                <a:spLocks noRot="1" noChangeAspect="1" noMove="1" noResize="1" noEditPoints="1" noAdjustHandles="1" noChangeArrowheads="1" noChangeShapeType="1" noTextEdit="1"/>
              </p:cNvSpPr>
              <p:nvPr/>
            </p:nvSpPr>
            <p:spPr>
              <a:xfrm>
                <a:off x="599768" y="1484671"/>
                <a:ext cx="7364361" cy="3097066"/>
              </a:xfrm>
              <a:prstGeom prst="rect">
                <a:avLst/>
              </a:prstGeom>
              <a:blipFill rotWithShape="0">
                <a:blip r:embed="rId2"/>
                <a:stretch>
                  <a:fillRect l="-1656" t="-2756" r="-1242" b="-3937"/>
                </a:stretch>
              </a:blipFill>
            </p:spPr>
            <p:txBody>
              <a:bodyPr/>
              <a:lstStyle/>
              <a:p>
                <a:r>
                  <a:rPr lang="en-US">
                    <a:noFill/>
                  </a:rPr>
                  <a:t> </a:t>
                </a:r>
              </a:p>
            </p:txBody>
          </p:sp>
        </mc:Fallback>
      </mc:AlternateContent>
      <p:sp>
        <p:nvSpPr>
          <p:cNvPr id="133" name="文本框 132">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矩阵的三角分解</a:t>
            </a:r>
            <a:endParaRPr lang="zh-CN" altLang="en-US" sz="2800" dirty="0">
              <a:solidFill>
                <a:srgbClr val="0070C0"/>
              </a:solidFill>
              <a:ea typeface="字魂54号-贤黑" panose="00000500000000000000" pitchFamily="2" charset="-122"/>
            </a:endParaRPr>
          </a:p>
        </p:txBody>
      </p:sp>
      <p:sp>
        <p:nvSpPr>
          <p:cNvPr id="134" name="椭圆 133">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2</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5432621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xEl>
                                              <p:pRg st="1" end="1"/>
                                            </p:txEl>
                                          </p:spTgt>
                                        </p:tgtEl>
                                        <p:attrNameLst>
                                          <p:attrName>style.visibility</p:attrName>
                                        </p:attrNameLst>
                                      </p:cBhvr>
                                      <p:to>
                                        <p:strVal val="visible"/>
                                      </p:to>
                                    </p:set>
                                    <p:animEffect transition="in" filter="fade">
                                      <p:cBhvr>
                                        <p:cTn id="7" dur="500"/>
                                        <p:tgtEl>
                                          <p:spTgt spid="1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xEl>
                                              <p:pRg st="2" end="2"/>
                                            </p:txEl>
                                          </p:spTgt>
                                        </p:tgtEl>
                                        <p:attrNameLst>
                                          <p:attrName>style.visibility</p:attrName>
                                        </p:attrNameLst>
                                      </p:cBhvr>
                                      <p:to>
                                        <p:strVal val="visible"/>
                                      </p:to>
                                    </p:set>
                                    <p:animEffect transition="in" filter="fade">
                                      <p:cBhvr>
                                        <p:cTn id="12" dur="500"/>
                                        <p:tgtEl>
                                          <p:spTgt spid="1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xEl>
                                              <p:pRg st="3" end="3"/>
                                            </p:txEl>
                                          </p:spTgt>
                                        </p:tgtEl>
                                        <p:attrNameLst>
                                          <p:attrName>style.visibility</p:attrName>
                                        </p:attrNameLst>
                                      </p:cBhvr>
                                      <p:to>
                                        <p:strVal val="visible"/>
                                      </p:to>
                                    </p:set>
                                    <p:animEffect transition="in" filter="fade">
                                      <p:cBhvr>
                                        <p:cTn id="17" dur="500"/>
                                        <p:tgtEl>
                                          <p:spTgt spid="13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2">
                                            <p:txEl>
                                              <p:pRg st="4" end="4"/>
                                            </p:txEl>
                                          </p:spTgt>
                                        </p:tgtEl>
                                        <p:attrNameLst>
                                          <p:attrName>style.visibility</p:attrName>
                                        </p:attrNameLst>
                                      </p:cBhvr>
                                      <p:to>
                                        <p:strVal val="visible"/>
                                      </p:to>
                                    </p:set>
                                    <p:animEffect transition="in" filter="fade">
                                      <p:cBhvr>
                                        <p:cTn id="22" dur="500"/>
                                        <p:tgtEl>
                                          <p:spTgt spid="13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2">
                                            <p:txEl>
                                              <p:pRg st="5" end="5"/>
                                            </p:txEl>
                                          </p:spTgt>
                                        </p:tgtEl>
                                        <p:attrNameLst>
                                          <p:attrName>style.visibility</p:attrName>
                                        </p:attrNameLst>
                                      </p:cBhvr>
                                      <p:to>
                                        <p:strVal val="visible"/>
                                      </p:to>
                                    </p:set>
                                    <p:animEffect transition="in" filter="fade">
                                      <p:cBhvr>
                                        <p:cTn id="27" dur="500"/>
                                        <p:tgtEl>
                                          <p:spTgt spid="1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6704" y="1495738"/>
            <a:ext cx="7992888" cy="523220"/>
          </a:xfrm>
          <a:prstGeom prst="rect">
            <a:avLst/>
          </a:prstGeom>
          <a:noFill/>
        </p:spPr>
        <p:txBody>
          <a:bodyPr wrap="square" rtlCol="0">
            <a:spAutoFit/>
          </a:bodyPr>
          <a:lstStyle/>
          <a:p>
            <a:pPr>
              <a:lnSpc>
                <a:spcPct val="110000"/>
              </a:lnSpc>
            </a:pPr>
            <a:r>
              <a:rPr lang="zh-CN" altLang="en-US" sz="2800" dirty="0" smtClean="0">
                <a:latin typeface="黑体" panose="02010609060101010101" pitchFamily="49" charset="-122"/>
                <a:ea typeface="黑体" panose="02010609060101010101" pitchFamily="49" charset="-122"/>
              </a:rPr>
              <a:t>线性方程组的数值解法一般有两类：</a:t>
            </a:r>
            <a:endParaRPr lang="zh-CN" altLang="en-US" sz="2800" dirty="0">
              <a:latin typeface="黑体" panose="02010609060101010101" pitchFamily="49" charset="-122"/>
              <a:ea typeface="黑体" panose="02010609060101010101" pitchFamily="49" charset="-122"/>
            </a:endParaRPr>
          </a:p>
        </p:txBody>
      </p:sp>
      <p:sp>
        <p:nvSpPr>
          <p:cNvPr id="3" name="文本框 2"/>
          <p:cNvSpPr txBox="1"/>
          <p:nvPr/>
        </p:nvSpPr>
        <p:spPr>
          <a:xfrm>
            <a:off x="596704" y="2000670"/>
            <a:ext cx="8071808" cy="2831544"/>
          </a:xfrm>
          <a:prstGeom prst="rect">
            <a:avLst/>
          </a:prstGeom>
          <a:noFill/>
        </p:spPr>
        <p:txBody>
          <a:bodyPr wrap="square" rtlCol="0">
            <a:spAutoFit/>
          </a:bodyPr>
          <a:lstStyle/>
          <a:p>
            <a:pPr>
              <a:spcBef>
                <a:spcPts val="600"/>
              </a:spcBef>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直接法</a:t>
            </a:r>
            <a:r>
              <a:rPr lang="zh-CN" altLang="en-US" sz="2800" dirty="0" smtClean="0">
                <a:latin typeface="黑体" panose="02010609060101010101" pitchFamily="49" charset="-122"/>
                <a:ea typeface="黑体" panose="02010609060101010101" pitchFamily="49" charset="-122"/>
              </a:rPr>
              <a:t>：就是经过有限步算术运算，可求得线性方程组精确解的方法</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若计算过程中没有舍入误差</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pPr>
              <a:spcBef>
                <a:spcPts val="600"/>
              </a:spcBef>
            </a:pPr>
            <a:r>
              <a:rPr lang="zh-CN" altLang="en-US" sz="2800" dirty="0" smtClean="0">
                <a:latin typeface="黑体" panose="02010609060101010101" pitchFamily="49" charset="-122"/>
                <a:ea typeface="黑体" panose="02010609060101010101" pitchFamily="49" charset="-122"/>
              </a:rPr>
              <a:t>但实际计算中由于舍入误差的存在和影响，这种方法也只能求得线性方程组的近似解。</a:t>
            </a:r>
            <a:endParaRPr lang="en-US" altLang="zh-CN" sz="2800" dirty="0" smtClean="0">
              <a:latin typeface="黑体" panose="02010609060101010101" pitchFamily="49" charset="-122"/>
              <a:ea typeface="黑体" panose="02010609060101010101" pitchFamily="49" charset="-122"/>
            </a:endParaRPr>
          </a:p>
          <a:p>
            <a:pPr>
              <a:spcBef>
                <a:spcPts val="600"/>
              </a:spcBef>
            </a:pPr>
            <a:r>
              <a:rPr lang="zh-CN" altLang="en-US" sz="2800" dirty="0" smtClean="0">
                <a:latin typeface="黑体" panose="02010609060101010101" pitchFamily="49" charset="-122"/>
                <a:ea typeface="黑体" panose="02010609060101010101" pitchFamily="49" charset="-122"/>
              </a:rPr>
              <a:t>本章将介绍这类算法中最基本的</a:t>
            </a:r>
            <a:r>
              <a:rPr lang="zh-CN" altLang="en-US" sz="2800" dirty="0" smtClean="0">
                <a:solidFill>
                  <a:srgbClr val="731B7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高斯消去法</a:t>
            </a:r>
            <a:r>
              <a:rPr lang="zh-CN" altLang="en-US" sz="2800" dirty="0" smtClean="0">
                <a:latin typeface="黑体" panose="02010609060101010101" pitchFamily="49" charset="-122"/>
                <a:ea typeface="黑体" panose="02010609060101010101" pitchFamily="49" charset="-122"/>
              </a:rPr>
              <a:t>及其某些变形。</a:t>
            </a:r>
            <a:endParaRPr lang="en-US" altLang="zh-CN" sz="2800" dirty="0" smtClean="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xmlns="" id="{FA09D213-F1F8-4531-9E34-67C1D353B5D2}"/>
              </a:ext>
            </a:extLst>
          </p:cNvPr>
          <p:cNvSpPr txBox="1"/>
          <p:nvPr/>
        </p:nvSpPr>
        <p:spPr>
          <a:xfrm>
            <a:off x="796223" y="798122"/>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引言</a:t>
            </a:r>
            <a:endParaRPr lang="zh-CN" altLang="en-US" sz="2800" dirty="0">
              <a:solidFill>
                <a:srgbClr val="0070C0"/>
              </a:solidFill>
              <a:ea typeface="字魂54号-贤黑" panose="00000500000000000000" pitchFamily="2" charset="-122"/>
            </a:endParaRPr>
          </a:p>
        </p:txBody>
      </p:sp>
      <p:sp>
        <p:nvSpPr>
          <p:cNvPr id="5" name="文本框 4"/>
          <p:cNvSpPr txBox="1"/>
          <p:nvPr/>
        </p:nvSpPr>
        <p:spPr>
          <a:xfrm>
            <a:off x="596704" y="4733050"/>
            <a:ext cx="8346128" cy="954107"/>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这类方法是解</a:t>
            </a:r>
            <a:r>
              <a:rPr lang="zh-CN" altLang="en-US" sz="2800" dirty="0" smtClean="0">
                <a:solidFill>
                  <a:srgbClr val="731B7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低阶稠密矩阵方程组</a:t>
            </a:r>
            <a:r>
              <a:rPr lang="zh-CN" altLang="en-US" sz="2800" dirty="0" smtClean="0">
                <a:latin typeface="黑体" panose="02010609060101010101" pitchFamily="49" charset="-122"/>
                <a:ea typeface="黑体" panose="02010609060101010101" pitchFamily="49" charset="-122"/>
              </a:rPr>
              <a:t>及某些</a:t>
            </a:r>
            <a:r>
              <a:rPr lang="zh-CN" altLang="en-US" sz="2800" dirty="0" smtClean="0">
                <a:solidFill>
                  <a:srgbClr val="731B7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大型</a:t>
            </a:r>
            <a:r>
              <a:rPr lang="zh-CN" altLang="en-US" sz="2800" dirty="0">
                <a:solidFill>
                  <a:srgbClr val="731B7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稀</a:t>
            </a:r>
            <a:r>
              <a:rPr lang="zh-CN" altLang="en-US" sz="2800" dirty="0" smtClean="0">
                <a:solidFill>
                  <a:srgbClr val="731B7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疏矩阵方程组</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如</a:t>
            </a:r>
            <a:r>
              <a:rPr lang="zh-CN" altLang="en-US" sz="2800" dirty="0" smtClean="0">
                <a:solidFill>
                  <a:srgbClr val="731B7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大型带状方程组</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的有效方法。</a:t>
            </a:r>
            <a:endParaRPr lang="en-US" sz="28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7302586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61" name="椭圆 60">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62" name="文本框 61"/>
              <p:cNvSpPr txBox="1"/>
              <p:nvPr/>
            </p:nvSpPr>
            <p:spPr>
              <a:xfrm>
                <a:off x="599768" y="1494503"/>
                <a:ext cx="7659329" cy="3911071"/>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由高斯消去法知道，在消元过程中可能出现</a:t>
                </a:r>
                <a14:m>
                  <m:oMath xmlns:m="http://schemas.openxmlformats.org/officeDocument/2006/math">
                    <m:sSubSup>
                      <m:sSub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的情况，这时消去法将无法进行；</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即</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使主元素</a:t>
                </a:r>
                <a14:m>
                  <m:oMath xmlns:m="http://schemas.openxmlformats.org/officeDocument/2006/math">
                    <m:sSubSup>
                      <m:sSubSup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𝑘𝑘</m:t>
                        </m:r>
                      </m:sub>
                      <m:sup>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𝑘</m:t>
                            </m:r>
                          </m:e>
                        </m:d>
                      </m:sup>
                    </m:sSub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i="1">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但很小时，用其作除数，会导致其他元素数量级的严重增长和舍入误差的扩散，最后使计算出的解不可靠。</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对一般矩阵来说，最好每一步选取系数矩阵</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或消元后的低阶矩阵</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中绝对值最大的元素作为主元素，以使高斯消去法具有较好的数值稳定性。</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599768" y="1494503"/>
                <a:ext cx="7659329" cy="3911071"/>
              </a:xfrm>
              <a:prstGeom prst="rect">
                <a:avLst/>
              </a:prstGeom>
              <a:blipFill rotWithShape="0">
                <a:blip r:embed="rId2"/>
                <a:stretch>
                  <a:fillRect l="-1591" t="-1558" r="-1512" b="-2804"/>
                </a:stretch>
              </a:blipFill>
            </p:spPr>
            <p:txBody>
              <a:bodyPr/>
              <a:lstStyle/>
              <a:p>
                <a:r>
                  <a:rPr lang="en-US">
                    <a:noFill/>
                  </a:rPr>
                  <a:t> </a:t>
                </a:r>
              </a:p>
            </p:txBody>
          </p:sp>
        </mc:Fallback>
      </mc:AlternateContent>
      <p:sp>
        <p:nvSpPr>
          <p:cNvPr id="63" name="文本框 62"/>
          <p:cNvSpPr txBox="1"/>
          <p:nvPr/>
        </p:nvSpPr>
        <p:spPr>
          <a:xfrm>
            <a:off x="2812026" y="5405574"/>
            <a:ext cx="5309419" cy="523220"/>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这就是</a:t>
            </a:r>
            <a:r>
              <a:rPr lang="zh-CN" altLang="en-US" sz="2800" dirty="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全主元素消去法</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6599008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xEl>
                                              <p:pRg st="1" end="1"/>
                                            </p:txEl>
                                          </p:spTgt>
                                        </p:tgtEl>
                                        <p:attrNameLst>
                                          <p:attrName>style.visibility</p:attrName>
                                        </p:attrNameLst>
                                      </p:cBhvr>
                                      <p:to>
                                        <p:strVal val="visible"/>
                                      </p:to>
                                    </p:set>
                                    <p:animEffect transition="in" filter="fade">
                                      <p:cBhvr>
                                        <p:cTn id="7" dur="500"/>
                                        <p:tgtEl>
                                          <p:spTgt spid="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xEl>
                                              <p:pRg st="2" end="2"/>
                                            </p:txEl>
                                          </p:spTgt>
                                        </p:tgtEl>
                                        <p:attrNameLst>
                                          <p:attrName>style.visibility</p:attrName>
                                        </p:attrNameLst>
                                      </p:cBhvr>
                                      <p:to>
                                        <p:strVal val="visible"/>
                                      </p:to>
                                    </p:set>
                                    <p:animEffect transition="in" filter="fade">
                                      <p:cBhvr>
                                        <p:cTn id="12" dur="500"/>
                                        <p:tgtEl>
                                          <p:spTgt spid="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3" name="椭圆 2">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p:sp>
        <p:nvSpPr>
          <p:cNvPr id="4" name="文本框 3"/>
          <p:cNvSpPr txBox="1"/>
          <p:nvPr/>
        </p:nvSpPr>
        <p:spPr>
          <a:xfrm>
            <a:off x="599768" y="1484671"/>
            <a:ext cx="7620000" cy="95410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在选主元时要花费较多机器时间，目前主要使用的是列主元消去法。</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599768" y="2438778"/>
                <a:ext cx="7295535" cy="954107"/>
              </a:xfrm>
              <a:prstGeom prst="rect">
                <a:avLst/>
              </a:prstGeom>
              <a:noFill/>
            </p:spPr>
            <p:txBody>
              <a:bodyPr wrap="square" rtlCol="0">
                <a:spAutoFit/>
              </a:bodyPr>
              <a:lstStyle/>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设线性方程组</a:t>
                </a:r>
                <a14:m>
                  <m:oMath xmlns:m="http://schemas.openxmlformats.org/officeDocument/2006/math">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2.1</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的系数矩阵</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可逆，增</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广矩阵</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为</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99768" y="2438778"/>
                <a:ext cx="7295535" cy="954107"/>
              </a:xfrm>
              <a:prstGeom prst="rect">
                <a:avLst/>
              </a:prstGeom>
              <a:blipFill rotWithShape="0">
                <a:blip r:embed="rId2"/>
                <a:stretch>
                  <a:fillRect l="-1671" t="-7643" r="-835" b="-14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599768" y="4650658"/>
                <a:ext cx="7551174" cy="95410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首先在</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的第</a:t>
                </a:r>
                <a14:m>
                  <m:oMath xmlns:m="http://schemas.openxmlformats.org/officeDocument/2006/math">
                    <m:r>
                      <a:rPr lang="en-US" altLang="zh-CN" sz="2800" dirty="0">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列中选取绝对值最大的元素作为主元素。</a:t>
                </a:r>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599768" y="4650658"/>
                <a:ext cx="7551174" cy="954107"/>
              </a:xfrm>
              <a:prstGeom prst="rect">
                <a:avLst/>
              </a:prstGeom>
              <a:blipFill rotWithShape="0">
                <a:blip r:embed="rId3"/>
                <a:stretch>
                  <a:fillRect l="-1614" t="-8333"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2996422" y="5202315"/>
                <a:ext cx="3542893" cy="59452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e>
                      </m:d>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unc>
                        <m:func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uncPr>
                        <m:fName>
                          <m:limLow>
                            <m:limLow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limLowPr>
                            <m:e>
                              <m:r>
                                <m:rPr>
                                  <m:sty m:val="p"/>
                                </m:rPr>
                                <a:rPr lang="en-US" sz="2800" b="0" i="0" smtClean="0">
                                  <a:latin typeface="Cambria Math" panose="02040503050406030204" pitchFamily="18" charset="0"/>
                                  <a:ea typeface="黑体" panose="02010609060101010101" pitchFamily="49" charset="-122"/>
                                  <a:cs typeface="Times New Roman" panose="02020603050405020304" pitchFamily="18" charset="0"/>
                                </a:rPr>
                                <m:t>max</m:t>
                              </m:r>
                            </m:e>
                            <m:lim>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lim>
                          </m:limLow>
                        </m:fName>
                        <m:e>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e>
                          </m:d>
                        </m:e>
                      </m:func>
                      <m:r>
                        <a:rPr lang="en-US" sz="2800" b="0" i="1" smtClean="0">
                          <a:latin typeface="Cambria Math" panose="02040503050406030204" pitchFamily="18" charset="0"/>
                          <a:ea typeface="黑体" panose="02010609060101010101" pitchFamily="49" charset="-122"/>
                          <a:cs typeface="Times New Roman" panose="02020603050405020304" pitchFamily="18" charset="0"/>
                        </a:rPr>
                        <m:t>≠0</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2996422" y="5202315"/>
                <a:ext cx="3542893" cy="594522"/>
              </a:xfrm>
              <a:prstGeom prst="rect">
                <a:avLst/>
              </a:prstGeom>
              <a:blipFill rotWithShape="0">
                <a:blip r:embed="rId4"/>
                <a:stretch>
                  <a:fillRect/>
                </a:stretch>
              </a:blipFill>
            </p:spPr>
            <p:txBody>
              <a:bodyPr/>
              <a:lstStyle/>
              <a:p>
                <a:r>
                  <a:rPr lang="en-US">
                    <a:noFill/>
                  </a:rPr>
                  <a:t> </a:t>
                </a:r>
              </a:p>
            </p:txBody>
          </p:sp>
        </mc:Fallback>
      </mc:AlternateContent>
      <p:grpSp>
        <p:nvGrpSpPr>
          <p:cNvPr id="31" name="组合 30"/>
          <p:cNvGrpSpPr/>
          <p:nvPr/>
        </p:nvGrpSpPr>
        <p:grpSpPr>
          <a:xfrm>
            <a:off x="2066465" y="2912838"/>
            <a:ext cx="4373664" cy="1677718"/>
            <a:chOff x="2066465" y="2912838"/>
            <a:chExt cx="4373664" cy="1677718"/>
          </a:xfrm>
        </p:grpSpPr>
        <mc:AlternateContent xmlns:mc="http://schemas.openxmlformats.org/markup-compatibility/2006" xmlns:a14="http://schemas.microsoft.com/office/drawing/2010/main">
          <mc:Choice Requires="a14">
            <p:sp>
              <p:nvSpPr>
                <p:cNvPr id="32" name="文本框 31"/>
                <p:cNvSpPr txBox="1"/>
                <p:nvPr/>
              </p:nvSpPr>
              <p:spPr>
                <a:xfrm>
                  <a:off x="2610876" y="2979447"/>
                  <a:ext cx="3829253" cy="158742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2610876" y="2979447"/>
                  <a:ext cx="3829253" cy="158742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2790539" y="2912838"/>
                  <a:ext cx="601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2790539" y="2912838"/>
                  <a:ext cx="601318"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2790539" y="3343725"/>
                  <a:ext cx="6095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2790539" y="3343725"/>
                  <a:ext cx="609589"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2790539" y="4157206"/>
                  <a:ext cx="62722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790539" y="4157206"/>
                  <a:ext cx="627223"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4343074" y="2912838"/>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4343074" y="2912838"/>
                  <a:ext cx="397545"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2990209" y="3846183"/>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2990209" y="3846183"/>
                  <a:ext cx="201978"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3570942" y="2912838"/>
                  <a:ext cx="601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3570942" y="2912838"/>
                  <a:ext cx="601318"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4911433" y="2912838"/>
                  <a:ext cx="62343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4911433" y="2912838"/>
                  <a:ext cx="623439"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3566806" y="3343724"/>
                  <a:ext cx="6095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3566806" y="3343724"/>
                  <a:ext cx="609589"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3566806" y="4157206"/>
                  <a:ext cx="62722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3566806" y="4157206"/>
                  <a:ext cx="627223" cy="430887"/>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3770611" y="3846183"/>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3770611" y="3846183"/>
                  <a:ext cx="201978" cy="43088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4343073" y="3415296"/>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4343073" y="3415296"/>
                  <a:ext cx="397545"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4907296" y="3343724"/>
                  <a:ext cx="63171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4907296" y="3343724"/>
                  <a:ext cx="631711" cy="43088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5122162" y="3846182"/>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5122162" y="3846182"/>
                  <a:ext cx="201978"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4909539" y="4159669"/>
                  <a:ext cx="6493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4909539" y="4159669"/>
                  <a:ext cx="649345"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4348603" y="4157206"/>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4348603" y="4157206"/>
                  <a:ext cx="397545"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5766706" y="2912838"/>
                  <a:ext cx="43120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5766706" y="2912838"/>
                  <a:ext cx="431207" cy="430887"/>
                </a:xfrm>
                <a:prstGeom prst="rect">
                  <a:avLst/>
                </a:prstGeom>
                <a:blipFill rotWithShape="0">
                  <a:blip r:embed="rId21"/>
                  <a:stretch>
                    <a:fillRect/>
                  </a:stretch>
                </a:blipFill>
              </p:spPr>
              <p:txBody>
                <a:bodyPr/>
                <a:lstStyle/>
                <a:p>
                  <a:r>
                    <a:rPr lang="en-US">
                      <a:noFill/>
                    </a:rPr>
                    <a:t> </a:t>
                  </a:r>
                </a:p>
              </p:txBody>
            </p:sp>
          </mc:Fallback>
        </mc:AlternateContent>
        <p:cxnSp>
          <p:nvCxnSpPr>
            <p:cNvPr id="49" name="直接连接符 48"/>
            <p:cNvCxnSpPr/>
            <p:nvPr/>
          </p:nvCxnSpPr>
          <p:spPr>
            <a:xfrm>
              <a:off x="5633192" y="3029962"/>
              <a:ext cx="0" cy="153961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文本框 49"/>
                <p:cNvSpPr txBox="1"/>
                <p:nvPr/>
              </p:nvSpPr>
              <p:spPr>
                <a:xfrm>
                  <a:off x="5766706" y="3415296"/>
                  <a:ext cx="43947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5766706" y="3415296"/>
                  <a:ext cx="439479"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5766706" y="4157206"/>
                  <a:ext cx="46160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5766706" y="4157206"/>
                  <a:ext cx="461601" cy="43088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2365188" y="3584325"/>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2365188" y="3584325"/>
                  <a:ext cx="357469"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2066465" y="3584325"/>
                  <a:ext cx="34945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黑体" panose="02010609060101010101" pitchFamily="49" charset="-122"/>
                            <a:cs typeface="Times New Roman" panose="02020603050405020304" pitchFamily="18" charset="0"/>
                          </a:rPr>
                          <m:t>𝑩</m:t>
                        </m:r>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2066465" y="3584325"/>
                  <a:ext cx="349455" cy="430887"/>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5881320" y="3846182"/>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5881320" y="3846182"/>
                  <a:ext cx="201978" cy="430887"/>
                </a:xfrm>
                <a:prstGeom prst="rect">
                  <a:avLst/>
                </a:prstGeom>
                <a:blipFill rotWithShape="0">
                  <a:blip r:embed="rId2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384957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文本框 25"/>
              <p:cNvSpPr txBox="1"/>
              <p:nvPr/>
            </p:nvSpPr>
            <p:spPr>
              <a:xfrm>
                <a:off x="589935" y="1504336"/>
                <a:ext cx="7875639"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然后交换</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𝑩</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的第</a:t>
                </a:r>
                <a14:m>
                  <m:oMath xmlns:m="http://schemas.openxmlformats.org/officeDocument/2006/math">
                    <m:r>
                      <a:rPr lang="en-US" altLang="zh-CN" sz="2800" dirty="0">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行和第</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行，经第</a:t>
                </a:r>
                <a14:m>
                  <m:oMath xmlns:m="http://schemas.openxmlformats.org/officeDocument/2006/math">
                    <m:r>
                      <a:rPr lang="en-US" altLang="zh-CN" sz="2800" dirty="0">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次消元计算得</a:t>
                </a:r>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589935" y="1504336"/>
                <a:ext cx="7875639" cy="523220"/>
              </a:xfrm>
              <a:prstGeom prst="rect">
                <a:avLst/>
              </a:prstGeom>
              <a:blipFill rotWithShape="0">
                <a:blip r:embed="rId2"/>
                <a:stretch>
                  <a:fillRect l="-1625" t="-16279" r="-1316"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2408902" y="2027556"/>
                <a:ext cx="3119059" cy="49449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e>
                      </m:d>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p>
                        </m:e>
                        <m:e>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e>
                              </m:d>
                            </m:sup>
                          </m:sSup>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2408902" y="2027556"/>
                <a:ext cx="3119059" cy="49449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589935" y="2522050"/>
                <a:ext cx="7875639" cy="954107"/>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重复上述过程，设已完成第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步的选主元素，交换两行及消元计算，</a:t>
                </a:r>
                <a14:m>
                  <m:oMath xmlns:m="http://schemas.openxmlformats.org/officeDocument/2006/math">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约化为</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589935" y="2522050"/>
                <a:ext cx="7875639" cy="954107"/>
              </a:xfrm>
              <a:prstGeom prst="rect">
                <a:avLst/>
              </a:prstGeom>
              <a:blipFill rotWithShape="0">
                <a:blip r:embed="rId4"/>
                <a:stretch>
                  <a:fillRect l="-1625" t="-8333" r="-232" b="-15385"/>
                </a:stretch>
              </a:blipFill>
            </p:spPr>
            <p:txBody>
              <a:bodyPr/>
              <a:lstStyle/>
              <a:p>
                <a:r>
                  <a:rPr lang="en-US">
                    <a:noFill/>
                  </a:rPr>
                  <a:t> </a:t>
                </a:r>
              </a:p>
            </p:txBody>
          </p:sp>
        </mc:Fallback>
      </mc:AlternateContent>
      <p:grpSp>
        <p:nvGrpSpPr>
          <p:cNvPr id="29" name="组合 28"/>
          <p:cNvGrpSpPr/>
          <p:nvPr/>
        </p:nvGrpSpPr>
        <p:grpSpPr>
          <a:xfrm>
            <a:off x="844736" y="3355290"/>
            <a:ext cx="6975580" cy="2462931"/>
            <a:chOff x="638258" y="2912838"/>
            <a:chExt cx="6975580" cy="2462931"/>
          </a:xfrm>
        </p:grpSpPr>
        <mc:AlternateContent xmlns:mc="http://schemas.openxmlformats.org/markup-compatibility/2006" xmlns:a14="http://schemas.microsoft.com/office/drawing/2010/main">
          <mc:Choice Requires="a14">
            <p:sp>
              <p:nvSpPr>
                <p:cNvPr id="30" name="文本框 29"/>
                <p:cNvSpPr txBox="1"/>
                <p:nvPr/>
              </p:nvSpPr>
              <p:spPr>
                <a:xfrm>
                  <a:off x="2790539" y="2912838"/>
                  <a:ext cx="601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2790539" y="2912838"/>
                  <a:ext cx="601318" cy="4308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343074" y="2912838"/>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4343074" y="2912838"/>
                  <a:ext cx="397545" cy="43088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3570942" y="2912838"/>
                  <a:ext cx="601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3570942" y="2912838"/>
                  <a:ext cx="601318" cy="43088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911433" y="2912838"/>
                  <a:ext cx="62343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4911433" y="2912838"/>
                  <a:ext cx="623439"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3566806" y="3343724"/>
                  <a:ext cx="6095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3566806" y="3343724"/>
                  <a:ext cx="609589"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4343073" y="3415296"/>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4343073" y="3415296"/>
                  <a:ext cx="397545"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4907296" y="3343724"/>
                  <a:ext cx="63171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4907296" y="3343724"/>
                  <a:ext cx="631711"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5122162" y="3816686"/>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5122162" y="3816686"/>
                  <a:ext cx="201978"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4909539" y="4140005"/>
                  <a:ext cx="63010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4909539" y="4140005"/>
                  <a:ext cx="630109"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7045044" y="2912838"/>
                  <a:ext cx="43120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7045044" y="2912838"/>
                  <a:ext cx="431207" cy="430887"/>
                </a:xfrm>
                <a:prstGeom prst="rect">
                  <a:avLst/>
                </a:prstGeom>
                <a:blipFill rotWithShape="0">
                  <a:blip r:embed="rId14"/>
                  <a:stretch>
                    <a:fillRect/>
                  </a:stretch>
                </a:blipFill>
              </p:spPr>
              <p:txBody>
                <a:bodyPr/>
                <a:lstStyle/>
                <a:p>
                  <a:r>
                    <a:rPr lang="en-US">
                      <a:noFill/>
                    </a:rPr>
                    <a:t> </a:t>
                  </a:r>
                </a:p>
              </p:txBody>
            </p:sp>
          </mc:Fallback>
        </mc:AlternateContent>
        <p:cxnSp>
          <p:nvCxnSpPr>
            <p:cNvPr id="40" name="直接连接符 39"/>
            <p:cNvCxnSpPr/>
            <p:nvPr/>
          </p:nvCxnSpPr>
          <p:spPr>
            <a:xfrm>
              <a:off x="6911530" y="3072037"/>
              <a:ext cx="0" cy="226800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p:cNvSpPr txBox="1"/>
                <p:nvPr/>
              </p:nvSpPr>
              <p:spPr>
                <a:xfrm>
                  <a:off x="7045044" y="3340062"/>
                  <a:ext cx="43947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7045044" y="3340062"/>
                  <a:ext cx="439479" cy="43088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7043084" y="4137578"/>
                  <a:ext cx="46160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7043084" y="4137578"/>
                  <a:ext cx="461601"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2675307" y="2997105"/>
                  <a:ext cx="4938531" cy="237866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b="0" i="1" smtClean="0">
                                    <a:latin typeface="Cambria Math" panose="02040503050406030204" pitchFamily="18" charset="0"/>
                                    <a:ea typeface="黑体" panose="02010609060101010101" pitchFamily="49" charset="-122"/>
                                    <a:cs typeface="Times New Roman" panose="02020603050405020304" pitchFamily="18" charset="0"/>
                                  </a:rPr>
                                </m:ctrlPr>
                              </m:eqArrPr>
                              <m:e/>
                              <m:e/>
                              <m:e/>
                              <m:e/>
                              <m:e/>
                              <m:e/>
                              <m:e/>
                              <m:e/>
                              <m:e>
                                <m:r>
                                  <a:rPr lang="en-US" b="0" i="1" smtClean="0">
                                    <a:latin typeface="Cambria Math" panose="02040503050406030204" pitchFamily="18" charset="0"/>
                                  </a:rPr>
                                  <m:t>                                                                                            </m:t>
                                </m:r>
                              </m:e>
                            </m:eqArr>
                          </m:e>
                        </m:d>
                      </m:oMath>
                    </m:oMathPara>
                  </a14:m>
                  <a:endParaRPr 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2675307" y="2997105"/>
                  <a:ext cx="4938531" cy="237866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2353407" y="3970993"/>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2353407" y="3970993"/>
                  <a:ext cx="357469"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5636998" y="2912838"/>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5636998" y="2912838"/>
                  <a:ext cx="397545"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6185693" y="2912838"/>
                  <a:ext cx="62343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6185693" y="2912838"/>
                  <a:ext cx="623439"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5632862" y="3415296"/>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5632862" y="3415296"/>
                  <a:ext cx="397545" cy="43088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6177421" y="3343724"/>
                  <a:ext cx="63171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6177421" y="3343724"/>
                  <a:ext cx="631711"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6183277" y="4140042"/>
                  <a:ext cx="6493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6183277" y="4140042"/>
                  <a:ext cx="649345" cy="43088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5642005" y="4137579"/>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5642005" y="4137579"/>
                  <a:ext cx="397545"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6392287" y="3816686"/>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6392287" y="3816686"/>
                  <a:ext cx="201978" cy="430887"/>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rot="-420000">
                  <a:off x="4383336" y="3846181"/>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2" name="文本框 51"/>
                <p:cNvSpPr txBox="1">
                  <a:spLocks noRot="1" noChangeAspect="1" noMove="1" noResize="1" noEditPoints="1" noAdjustHandles="1" noChangeArrowheads="1" noChangeShapeType="1" noTextEdit="1"/>
                </p:cNvSpPr>
                <p:nvPr/>
              </p:nvSpPr>
              <p:spPr>
                <a:xfrm rot="-420000">
                  <a:off x="4383336" y="3846181"/>
                  <a:ext cx="310983" cy="430887"/>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5117322" y="4612966"/>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5117322" y="4612966"/>
                  <a:ext cx="201978" cy="430887"/>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4904699" y="4936285"/>
                  <a:ext cx="64132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𝑛𝑘</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4904699" y="4936285"/>
                  <a:ext cx="641329" cy="430887"/>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6185693" y="4933897"/>
                  <a:ext cx="6493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6185693" y="4933897"/>
                  <a:ext cx="649345" cy="430887"/>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5644421" y="4931434"/>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5644421" y="4931434"/>
                  <a:ext cx="397545" cy="430887"/>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6394703" y="4610541"/>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6394703" y="4610541"/>
                  <a:ext cx="201978" cy="430887"/>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7043084" y="4931434"/>
                  <a:ext cx="46160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7043084" y="4931434"/>
                  <a:ext cx="461601" cy="430887"/>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7134764" y="3816686"/>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7134764" y="3816686"/>
                  <a:ext cx="201978" cy="430887"/>
                </a:xfrm>
                <a:prstGeom prst="rect">
                  <a:avLst/>
                </a:prstGeom>
                <a:blipFill rotWithShape="0">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7137180" y="4610541"/>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7137180" y="4610541"/>
                  <a:ext cx="201978" cy="430887"/>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638258" y="3958790"/>
                  <a:ext cx="1779077" cy="49449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p>
                          </m:e>
                          <m:e>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p>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1" name="文本框 60"/>
                <p:cNvSpPr txBox="1">
                  <a:spLocks noRot="1" noChangeAspect="1" noMove="1" noResize="1" noEditPoints="1" noAdjustHandles="1" noChangeArrowheads="1" noChangeShapeType="1" noTextEdit="1"/>
                </p:cNvSpPr>
                <p:nvPr/>
              </p:nvSpPr>
              <p:spPr>
                <a:xfrm>
                  <a:off x="638258" y="3958790"/>
                  <a:ext cx="1779077" cy="494494"/>
                </a:xfrm>
                <a:prstGeom prst="rect">
                  <a:avLst/>
                </a:prstGeom>
                <a:blipFill rotWithShape="0">
                  <a:blip r:embed="rId35"/>
                  <a:stretch>
                    <a:fillRect/>
                  </a:stretch>
                </a:blipFill>
              </p:spPr>
              <p:txBody>
                <a:bodyPr/>
                <a:lstStyle/>
                <a:p>
                  <a:r>
                    <a:rPr lang="en-US">
                      <a:noFill/>
                    </a:rPr>
                    <a:t> </a:t>
                  </a:r>
                </a:p>
              </p:txBody>
            </p:sp>
          </mc:Fallback>
        </mc:AlternateContent>
      </p:grpSp>
      <p:sp>
        <p:nvSpPr>
          <p:cNvPr id="62" name="文本框 61">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63" name="椭圆 62">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166684791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 name="文本框 43"/>
              <p:cNvSpPr txBox="1"/>
              <p:nvPr/>
            </p:nvSpPr>
            <p:spPr>
              <a:xfrm>
                <a:off x="589935" y="1514168"/>
                <a:ext cx="7482349" cy="983154"/>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步</a:t>
                </a:r>
                <a14:m>
                  <m:oMath xmlns:m="http://schemas.openxmlformats.org/officeDocument/2006/math">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𝑘</m:t>
                        </m:r>
                        <m:r>
                          <a:rPr lang="en-US" sz="2800" i="1">
                            <a:latin typeface="Cambria Math" panose="02040503050406030204" pitchFamily="18" charset="0"/>
                            <a:ea typeface="黑体" panose="02010609060101010101" pitchFamily="49" charset="-122"/>
                            <a:cs typeface="Times New Roman" panose="02020603050405020304" pitchFamily="18" charset="0"/>
                          </a:rPr>
                          <m:t>=1,2,⋯,</m:t>
                        </m:r>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i="1">
                            <a:latin typeface="Cambria Math" panose="02040503050406030204" pitchFamily="18" charset="0"/>
                            <a:ea typeface="黑体" panose="02010609060101010101" pitchFamily="49" charset="-122"/>
                            <a:cs typeface="Times New Roman" panose="02020603050405020304" pitchFamily="18" charset="0"/>
                          </a:rPr>
                          <m:t>−1</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选主元素</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在</a:t>
                </a:r>
                <a14:m>
                  <m:oMath xmlns:m="http://schemas.openxmlformats.org/officeDocument/2006/math">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e>
                        </m:d>
                      </m:sup>
                    </m:sSup>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右下角方阵的第</a:t>
                </a:r>
                <a14:m>
                  <m:oMath xmlns:m="http://schemas.openxmlformats.org/officeDocument/2006/math">
                    <m:r>
                      <a:rPr lang="en-US" altLang="zh-CN" sz="2800" dirty="0">
                        <a:latin typeface="Cambria Math" panose="02040503050406030204" pitchFamily="18" charset="0"/>
                        <a:ea typeface="黑体" panose="02010609060101010101" pitchFamily="49" charset="-122"/>
                        <a:cs typeface="Times New Roman" panose="02020603050405020304" pitchFamily="18" charset="0"/>
                      </a:rPr>
                      <m:t>1</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列内选</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，即确定</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，使</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589935" y="1514168"/>
                <a:ext cx="7482349" cy="983154"/>
              </a:xfrm>
              <a:prstGeom prst="rect">
                <a:avLst/>
              </a:prstGeom>
              <a:blipFill rotWithShape="0">
                <a:blip r:embed="rId2"/>
                <a:stretch>
                  <a:fillRect l="-1711" t="-555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2821857" y="2497322"/>
                <a:ext cx="2928815" cy="59452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e>
                      </m:d>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unc>
                        <m:func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uncPr>
                        <m:fName>
                          <m:limLow>
                            <m:limLow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limLowPr>
                            <m:e>
                              <m:r>
                                <m:rPr>
                                  <m:sty m:val="p"/>
                                </m:rPr>
                                <a:rPr lang="en-US" sz="2800" b="0" i="0" smtClean="0">
                                  <a:latin typeface="Cambria Math" panose="02040503050406030204" pitchFamily="18" charset="0"/>
                                  <a:ea typeface="黑体" panose="02010609060101010101" pitchFamily="49" charset="-122"/>
                                  <a:cs typeface="Times New Roman" panose="02020603050405020304" pitchFamily="18" charset="0"/>
                                </a:rPr>
                                <m:t>max</m:t>
                              </m:r>
                            </m:e>
                            <m:lim>
                              <m:r>
                                <a:rPr lang="en-US"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lim>
                          </m:limLow>
                        </m:fName>
                        <m:e>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𝑖𝑘</m:t>
                                  </m:r>
                                </m:sub>
                              </m:sSub>
                            </m:e>
                          </m:d>
                        </m:e>
                      </m:func>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2821857" y="2497322"/>
                <a:ext cx="2928815" cy="59452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589935" y="3097164"/>
                <a:ext cx="7364362" cy="1017715"/>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交换</a:t>
                </a:r>
                <a14:m>
                  <m:oMath xmlns:m="http://schemas.openxmlformats.org/officeDocument/2006/math">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𝑘</m:t>
                                </m:r>
                              </m:e>
                            </m:d>
                          </m:sup>
                        </m:sSup>
                      </m:e>
                      <m:e>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𝑘</m:t>
                                </m:r>
                              </m:e>
                            </m:d>
                          </m:sup>
                        </m:sSup>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中第</a:t>
                </a:r>
                <a14:m>
                  <m:oMath xmlns:m="http://schemas.openxmlformats.org/officeDocument/2006/math">
                    <m:r>
                      <a:rPr lang="en-US" altLang="zh-CN" sz="2800" b="0" i="1" dirty="0"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行与第</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行的元素，再进行消元计算，最后将原线性方程组化为</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6" name="文本框 45"/>
              <p:cNvSpPr txBox="1">
                <a:spLocks noRot="1" noChangeAspect="1" noMove="1" noResize="1" noEditPoints="1" noAdjustHandles="1" noChangeArrowheads="1" noChangeShapeType="1" noTextEdit="1"/>
              </p:cNvSpPr>
              <p:nvPr/>
            </p:nvSpPr>
            <p:spPr>
              <a:xfrm>
                <a:off x="589935" y="3097164"/>
                <a:ext cx="7364362" cy="1017715"/>
              </a:xfrm>
              <a:prstGeom prst="rect">
                <a:avLst/>
              </a:prstGeom>
              <a:blipFill rotWithShape="0">
                <a:blip r:embed="rId4"/>
                <a:stretch>
                  <a:fillRect l="-1738" t="-4790" r="-1242" b="-13772"/>
                </a:stretch>
              </a:blipFill>
            </p:spPr>
            <p:txBody>
              <a:bodyPr/>
              <a:lstStyle/>
              <a:p>
                <a:r>
                  <a:rPr lang="en-US">
                    <a:noFill/>
                  </a:rPr>
                  <a:t> </a:t>
                </a:r>
              </a:p>
            </p:txBody>
          </p:sp>
        </mc:Fallback>
      </mc:AlternateContent>
      <p:grpSp>
        <p:nvGrpSpPr>
          <p:cNvPr id="47" name="组合 46"/>
          <p:cNvGrpSpPr/>
          <p:nvPr/>
        </p:nvGrpSpPr>
        <p:grpSpPr>
          <a:xfrm>
            <a:off x="683752" y="4004218"/>
            <a:ext cx="4711109" cy="1677718"/>
            <a:chOff x="2669868" y="2912838"/>
            <a:chExt cx="4711109" cy="1677718"/>
          </a:xfrm>
        </p:grpSpPr>
        <mc:AlternateContent xmlns:mc="http://schemas.openxmlformats.org/markup-compatibility/2006" xmlns:a14="http://schemas.microsoft.com/office/drawing/2010/main">
          <mc:Choice Requires="a14">
            <p:sp>
              <p:nvSpPr>
                <p:cNvPr id="48" name="文本框 47"/>
                <p:cNvSpPr txBox="1"/>
                <p:nvPr/>
              </p:nvSpPr>
              <p:spPr>
                <a:xfrm>
                  <a:off x="6578193" y="2979447"/>
                  <a:ext cx="802784" cy="158742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6578193" y="2979447"/>
                  <a:ext cx="802784" cy="158742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602135" y="2981070"/>
                  <a:ext cx="802784" cy="158742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5602135" y="2981070"/>
                  <a:ext cx="802784" cy="158742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669868" y="2979447"/>
                  <a:ext cx="3059812" cy="158742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e/>
                              <m:e/>
                              <m:e>
                                <m:r>
                                  <a:rPr lang="en-US" b="0" i="1" smtClean="0">
                                    <a:latin typeface="Cambria Math" panose="020405030504060302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2669868" y="2979447"/>
                  <a:ext cx="3059812" cy="158742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2790539" y="2912838"/>
                  <a:ext cx="601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2790539" y="2912838"/>
                  <a:ext cx="601318" cy="43088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343074" y="2912838"/>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4343074" y="2912838"/>
                  <a:ext cx="397545" cy="43088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3570942" y="2912838"/>
                  <a:ext cx="60131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3570942" y="2912838"/>
                  <a:ext cx="601318" cy="43088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4911433" y="2912838"/>
                  <a:ext cx="62343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4911433" y="2912838"/>
                  <a:ext cx="623439" cy="43088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566806" y="3343724"/>
                  <a:ext cx="6095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5" name="文本框 54"/>
                <p:cNvSpPr txBox="1">
                  <a:spLocks noRot="1" noChangeAspect="1" noMove="1" noResize="1" noEditPoints="1" noAdjustHandles="1" noChangeArrowheads="1" noChangeShapeType="1" noTextEdit="1"/>
                </p:cNvSpPr>
                <p:nvPr/>
              </p:nvSpPr>
              <p:spPr>
                <a:xfrm>
                  <a:off x="3566806" y="3343724"/>
                  <a:ext cx="609589" cy="43088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4343073" y="3415296"/>
                  <a:ext cx="3975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4343073" y="3415296"/>
                  <a:ext cx="397545" cy="43088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4907296" y="3343724"/>
                  <a:ext cx="63171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4907296" y="3343724"/>
                  <a:ext cx="631711" cy="430887"/>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5122162" y="3846182"/>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5122162" y="3846182"/>
                  <a:ext cx="201978" cy="43088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4909539" y="4159669"/>
                  <a:ext cx="649345"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9" name="文本框 58"/>
                <p:cNvSpPr txBox="1">
                  <a:spLocks noRot="1" noChangeAspect="1" noMove="1" noResize="1" noEditPoints="1" noAdjustHandles="1" noChangeArrowheads="1" noChangeShapeType="1" noTextEdit="1"/>
                </p:cNvSpPr>
                <p:nvPr/>
              </p:nvSpPr>
              <p:spPr>
                <a:xfrm>
                  <a:off x="4909539" y="4159669"/>
                  <a:ext cx="649345" cy="43088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6759769" y="2912838"/>
                  <a:ext cx="43120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6759769" y="2912838"/>
                  <a:ext cx="431207" cy="43088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6759769" y="3415296"/>
                  <a:ext cx="43947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1" name="文本框 60"/>
                <p:cNvSpPr txBox="1">
                  <a:spLocks noRot="1" noChangeAspect="1" noMove="1" noResize="1" noEditPoints="1" noAdjustHandles="1" noChangeArrowheads="1" noChangeShapeType="1" noTextEdit="1"/>
                </p:cNvSpPr>
                <p:nvPr/>
              </p:nvSpPr>
              <p:spPr>
                <a:xfrm>
                  <a:off x="6759769" y="3415296"/>
                  <a:ext cx="439479" cy="43088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6759769" y="4157206"/>
                  <a:ext cx="46160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6759769" y="4157206"/>
                  <a:ext cx="461601" cy="43088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6874383" y="3846182"/>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3" name="文本框 62"/>
                <p:cNvSpPr txBox="1">
                  <a:spLocks noRot="1" noChangeAspect="1" noMove="1" noResize="1" noEditPoints="1" noAdjustHandles="1" noChangeArrowheads="1" noChangeShapeType="1" noTextEdit="1"/>
                </p:cNvSpPr>
                <p:nvPr/>
              </p:nvSpPr>
              <p:spPr>
                <a:xfrm>
                  <a:off x="6874383" y="3846182"/>
                  <a:ext cx="201978" cy="43088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rot="-660000">
                  <a:off x="4364612" y="3828734"/>
                  <a:ext cx="31098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4" name="文本框 63"/>
                <p:cNvSpPr txBox="1">
                  <a:spLocks noRot="1" noChangeAspect="1" noMove="1" noResize="1" noEditPoints="1" noAdjustHandles="1" noChangeArrowheads="1" noChangeShapeType="1" noTextEdit="1"/>
                </p:cNvSpPr>
                <p:nvPr/>
              </p:nvSpPr>
              <p:spPr>
                <a:xfrm rot="-660000">
                  <a:off x="4364612" y="3828734"/>
                  <a:ext cx="310983" cy="43088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5783711" y="2914461"/>
                  <a:ext cx="43588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5783711" y="2914461"/>
                  <a:ext cx="435889" cy="43088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5783711" y="3416919"/>
                  <a:ext cx="44416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5783711" y="3416919"/>
                  <a:ext cx="444161" cy="43088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5783711" y="4158829"/>
                  <a:ext cx="46628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7" name="文本框 66"/>
                <p:cNvSpPr txBox="1">
                  <a:spLocks noRot="1" noChangeAspect="1" noMove="1" noResize="1" noEditPoints="1" noAdjustHandles="1" noChangeArrowheads="1" noChangeShapeType="1" noTextEdit="1"/>
                </p:cNvSpPr>
                <p:nvPr/>
              </p:nvSpPr>
              <p:spPr>
                <a:xfrm>
                  <a:off x="5783711" y="4158829"/>
                  <a:ext cx="466281" cy="43088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5898325" y="3847805"/>
                  <a:ext cx="20197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5898325" y="3847805"/>
                  <a:ext cx="201978" cy="430887"/>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文本框 68"/>
                <p:cNvSpPr txBox="1"/>
                <p:nvPr/>
              </p:nvSpPr>
              <p:spPr>
                <a:xfrm>
                  <a:off x="6314708" y="3557714"/>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9" name="文本框 68"/>
                <p:cNvSpPr txBox="1">
                  <a:spLocks noRot="1" noChangeAspect="1" noMove="1" noResize="1" noEditPoints="1" noAdjustHandles="1" noChangeArrowheads="1" noChangeShapeType="1" noTextEdit="1"/>
                </p:cNvSpPr>
                <p:nvPr/>
              </p:nvSpPr>
              <p:spPr>
                <a:xfrm>
                  <a:off x="6314708" y="3557714"/>
                  <a:ext cx="357469" cy="430887"/>
                </a:xfrm>
                <a:prstGeom prst="rect">
                  <a:avLst/>
                </a:prstGeom>
                <a:blipFill rotWithShape="0">
                  <a:blip r:embed="rId26"/>
                  <a:stretch>
                    <a:fillRect/>
                  </a:stretch>
                </a:blipFill>
              </p:spPr>
              <p:txBody>
                <a:bodyPr/>
                <a:lstStyle/>
                <a:p>
                  <a:r>
                    <a:rPr lang="en-US">
                      <a:noFill/>
                    </a:rPr>
                    <a:t> </a:t>
                  </a:r>
                </a:p>
              </p:txBody>
            </p:sp>
          </mc:Fallback>
        </mc:AlternateContent>
      </p:grpSp>
      <p:sp>
        <p:nvSpPr>
          <p:cNvPr id="71" name="文本框 70">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72" name="椭圆 71">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241517614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599768" y="1514168"/>
            <a:ext cx="6056671"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回代求解得</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6" name="文本框 35"/>
              <p:cNvSpPr txBox="1"/>
              <p:nvPr/>
            </p:nvSpPr>
            <p:spPr>
              <a:xfrm>
                <a:off x="599768" y="2037388"/>
                <a:ext cx="4884863" cy="195444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
                                <m:fPr>
                                  <m:type m:val="lin"/>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num>
                                <m:den>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Sub>
                                </m:den>
                              </m:f>
                              <m:r>
                                <a:rPr lang="en-US" sz="2800" b="0" i="1" smtClean="0">
                                  <a:latin typeface="Cambria Math" panose="02040503050406030204" pitchFamily="18" charset="0"/>
                                  <a:ea typeface="黑体" panose="02010609060101010101" pitchFamily="49" charset="-122"/>
                                  <a:cs typeface="Times New Roman" panose="02020603050405020304" pitchFamily="18" charset="0"/>
                                </a:rPr>
                                <m:t>,                               </m:t>
                              </m:r>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f>
                                <m:fPr>
                                  <m:type m:val="lin"/>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fPr>
                                <m:num>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nary>
                                        <m:naryPr>
                                          <m: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naryPr>
                                        <m:sub>
                                          <m:r>
                                            <m:rPr>
                                              <m:brk m:alnAt="23"/>
                                            </m:rPr>
                                            <a:rPr lang="en-US" sz="2800" b="0" i="1" smtClean="0">
                                              <a:latin typeface="Cambria Math" panose="02040503050406030204" pitchFamily="18" charset="0"/>
                                              <a:ea typeface="黑体" panose="02010609060101010101" pitchFamily="49" charset="-122"/>
                                              <a:cs typeface="Times New Roman" panose="02020603050405020304" pitchFamily="18" charset="0"/>
                                            </a:rPr>
                                            <m:t>𝑗</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up>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p>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𝑖𝑗</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𝑗</m:t>
                                              </m:r>
                                            </m:sub>
                                          </m:sSub>
                                        </m:e>
                                      </m:nary>
                                    </m:e>
                                  </m:d>
                                </m:num>
                                <m:den>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𝑖𝑖</m:t>
                                      </m:r>
                                    </m:sub>
                                  </m:sSub>
                                </m:den>
                              </m:f>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599768" y="2037388"/>
                <a:ext cx="4884863" cy="195444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5470658" y="3059880"/>
                <a:ext cx="2627194"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−1,⋯,2,1</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5470658" y="3059880"/>
                <a:ext cx="2627194" cy="430887"/>
              </a:xfrm>
              <a:prstGeom prst="rect">
                <a:avLst/>
              </a:prstGeom>
              <a:blipFill rotWithShape="0">
                <a:blip r:embed="rId3"/>
                <a:stretch>
                  <a:fillRect/>
                </a:stretch>
              </a:blipFill>
            </p:spPr>
            <p:txBody>
              <a:bodyPr/>
              <a:lstStyle/>
              <a:p>
                <a:r>
                  <a:rPr lang="en-US">
                    <a:noFill/>
                  </a:rPr>
                  <a:t> </a:t>
                </a:r>
              </a:p>
            </p:txBody>
          </p:sp>
        </mc:Fallback>
      </mc:AlternateContent>
      <p:sp>
        <p:nvSpPr>
          <p:cNvPr id="45" name="文本框 44">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46" name="椭圆 45">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2" name="文本框 1"/>
              <p:cNvSpPr txBox="1"/>
              <p:nvPr/>
            </p:nvSpPr>
            <p:spPr>
              <a:xfrm>
                <a:off x="599768" y="4055842"/>
                <a:ext cx="7949872" cy="1419684"/>
              </a:xfrm>
              <a:prstGeom prst="rect">
                <a:avLst/>
              </a:prstGeom>
              <a:noFill/>
            </p:spPr>
            <p:txBody>
              <a:bodyPr wrap="square" rtlCol="0">
                <a:spAutoFit/>
              </a:bodyPr>
              <a:lstStyle/>
              <a:p>
                <a:pPr>
                  <a:spcBef>
                    <a:spcPts val="600"/>
                  </a:spcBef>
                </a:pP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算法</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列主元素消去法</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本算法用</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的具有行交换的列主元素消去法求解</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𝑨𝒙</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𝒃</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。消元结果冲掉</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，乘数</a:t>
                </a:r>
                <a14:m>
                  <m:oMath xmlns:m="http://schemas.openxmlformats.org/officeDocument/2006/math">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𝑚</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𝑖𝑗</m:t>
                        </m:r>
                      </m:sub>
                    </m:sSub>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冲掉</a:t>
                </a:r>
                <a14:m>
                  <m:oMath xmlns:m="http://schemas.openxmlformats.org/officeDocument/2006/math">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𝑖𝑗</m:t>
                        </m:r>
                      </m:sub>
                    </m:sSub>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，算出的解</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𝒙</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冲掉常数项</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𝒃</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99768" y="4055842"/>
                <a:ext cx="7949872" cy="1419684"/>
              </a:xfrm>
              <a:prstGeom prst="rect">
                <a:avLst/>
              </a:prstGeom>
              <a:blipFill rotWithShape="0">
                <a:blip r:embed="rId4"/>
                <a:stretch>
                  <a:fillRect l="-1609" t="-6009" r="-1379" b="-7296"/>
                </a:stretch>
              </a:blipFill>
            </p:spPr>
            <p:txBody>
              <a:bodyPr/>
              <a:lstStyle/>
              <a:p>
                <a:r>
                  <a:rPr lang="en-US">
                    <a:noFill/>
                  </a:rPr>
                  <a:t> </a:t>
                </a:r>
              </a:p>
            </p:txBody>
          </p:sp>
        </mc:Fallback>
      </mc:AlternateContent>
    </p:spTree>
    <p:extLst>
      <p:ext uri="{BB962C8B-B14F-4D97-AF65-F5344CB8AC3E}">
        <p14:creationId xmlns:p14="http://schemas.microsoft.com/office/powerpoint/2010/main" val="242720017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7" name="椭圆 6">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8" name="文本框 7"/>
              <p:cNvSpPr txBox="1"/>
              <p:nvPr/>
            </p:nvSpPr>
            <p:spPr>
              <a:xfrm>
                <a:off x="594360" y="1481328"/>
                <a:ext cx="7726680" cy="4285917"/>
              </a:xfrm>
              <a:prstGeom prst="rect">
                <a:avLst/>
              </a:prstGeom>
              <a:noFill/>
            </p:spPr>
            <p:txBody>
              <a:bodyPr wrap="square" rtlCol="0">
                <a:spAutoFit/>
              </a:bodyPr>
              <a:lstStyle/>
              <a:p>
                <a:pPr>
                  <a:spcBef>
                    <a:spcPts val="600"/>
                  </a:spcBef>
                </a:pPr>
                <a:r>
                  <a:rPr lang="en-US" sz="28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对于</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oMath>
                </a14:m>
                <a:endParaRPr lang="en-US" altLang="zh-CN" sz="2800" b="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按列选主元</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r>
                                <a:rPr lang="en-US" sz="2800" i="1">
                                  <a:latin typeface="Cambria Math" panose="02040503050406030204" pitchFamily="18" charset="0"/>
                                  <a:ea typeface="黑体" panose="02010609060101010101" pitchFamily="49" charset="-122"/>
                                  <a:cs typeface="Times New Roman" panose="02020603050405020304" pitchFamily="18" charset="0"/>
                                </a:rPr>
                                <m:t>,</m:t>
                              </m:r>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e>
                      </m:d>
                      <m:r>
                        <a:rPr lang="en-US" sz="2800" i="1">
                          <a:latin typeface="Cambria Math" panose="02040503050406030204" pitchFamily="18" charset="0"/>
                          <a:ea typeface="黑体" panose="02010609060101010101" pitchFamily="49" charset="-122"/>
                          <a:cs typeface="Times New Roman" panose="02020603050405020304" pitchFamily="18" charset="0"/>
                        </a:rPr>
                        <m:t>=</m:t>
                      </m:r>
                      <m:func>
                        <m:funcPr>
                          <m:ctrlPr>
                            <a:rPr lang="en-US" sz="2800" i="1">
                              <a:latin typeface="Cambria Math" panose="02040503050406030204" pitchFamily="18" charset="0"/>
                              <a:ea typeface="黑体" panose="02010609060101010101" pitchFamily="49" charset="-122"/>
                              <a:cs typeface="Times New Roman" panose="02020603050405020304" pitchFamily="18" charset="0"/>
                            </a:rPr>
                          </m:ctrlPr>
                        </m:funcPr>
                        <m:fName>
                          <m:limLow>
                            <m:limLowPr>
                              <m:ctrlPr>
                                <a:rPr lang="en-US" sz="2800" i="1">
                                  <a:latin typeface="Cambria Math" panose="02040503050406030204" pitchFamily="18" charset="0"/>
                                  <a:ea typeface="黑体" panose="02010609060101010101" pitchFamily="49" charset="-122"/>
                                  <a:cs typeface="Times New Roman" panose="02020603050405020304" pitchFamily="18" charset="0"/>
                                </a:rPr>
                              </m:ctrlPr>
                            </m:limLowPr>
                            <m:e>
                              <m:r>
                                <m:rPr>
                                  <m:sty m:val="p"/>
                                </m:rPr>
                                <a:rPr lang="en-US" sz="2800">
                                  <a:latin typeface="Cambria Math" panose="02040503050406030204" pitchFamily="18" charset="0"/>
                                  <a:ea typeface="黑体" panose="02010609060101010101" pitchFamily="49" charset="-122"/>
                                  <a:cs typeface="Times New Roman" panose="02020603050405020304" pitchFamily="18" charset="0"/>
                                </a:rPr>
                                <m:t>max</m:t>
                              </m:r>
                            </m:e>
                            <m:lim>
                              <m:r>
                                <a:rPr lang="en-US" sz="2800" i="1">
                                  <a:latin typeface="Cambria Math" panose="02040503050406030204" pitchFamily="18" charset="0"/>
                                  <a:ea typeface="黑体" panose="02010609060101010101" pitchFamily="49" charset="-122"/>
                                  <a:cs typeface="Times New Roman" panose="02020603050405020304" pitchFamily="18" charset="0"/>
                                </a:rPr>
                                <m:t>𝑘</m:t>
                              </m:r>
                              <m:r>
                                <a:rPr lang="en-US" sz="2800" i="1">
                                  <a:latin typeface="Cambria Math" panose="02040503050406030204" pitchFamily="18" charset="0"/>
                                  <a:ea typeface="黑体" panose="02010609060101010101" pitchFamily="49" charset="-122"/>
                                  <a:cs typeface="Times New Roman" panose="02020603050405020304" pitchFamily="18" charset="0"/>
                                </a:rPr>
                                <m:t>≤</m:t>
                              </m:r>
                              <m:r>
                                <a:rPr lang="en-US" sz="2800" i="1">
                                  <a:latin typeface="Cambria Math" panose="02040503050406030204" pitchFamily="18" charset="0"/>
                                  <a:ea typeface="黑体" panose="02010609060101010101" pitchFamily="49" charset="-122"/>
                                  <a:cs typeface="Times New Roman" panose="02020603050405020304" pitchFamily="18" charset="0"/>
                                </a:rPr>
                                <m:t>𝑖</m:t>
                              </m:r>
                              <m:r>
                                <a:rPr lang="en-US" sz="2800" i="1">
                                  <a:latin typeface="Cambria Math" panose="02040503050406030204" pitchFamily="18" charset="0"/>
                                  <a:ea typeface="黑体" panose="02010609060101010101" pitchFamily="49" charset="-122"/>
                                  <a:cs typeface="Times New Roman" panose="02020603050405020304" pitchFamily="18" charset="0"/>
                                </a:rPr>
                                <m:t>≤</m:t>
                              </m:r>
                              <m:r>
                                <a:rPr lang="en-US" sz="2800" i="1">
                                  <a:latin typeface="Cambria Math" panose="02040503050406030204" pitchFamily="18" charset="0"/>
                                  <a:ea typeface="黑体" panose="02010609060101010101" pitchFamily="49" charset="-122"/>
                                  <a:cs typeface="Times New Roman" panose="02020603050405020304" pitchFamily="18" charset="0"/>
                                </a:rPr>
                                <m:t>𝑛</m:t>
                              </m:r>
                            </m:lim>
                          </m:limLow>
                        </m:fName>
                        <m:e>
                          <m:d>
                            <m:dPr>
                              <m:begChr m:val="|"/>
                              <m:endChr m:val="|"/>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𝑖𝑘</m:t>
                                  </m:r>
                                </m:sub>
                              </m:sSub>
                            </m:e>
                          </m:d>
                        </m:e>
                      </m:func>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如果</a:t>
                </a:r>
                <a14:m>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r>
                          <a:rPr lang="en-US" sz="2800" i="1">
                            <a:latin typeface="Cambria Math" panose="02040503050406030204" pitchFamily="18" charset="0"/>
                            <a:ea typeface="黑体" panose="02010609060101010101" pitchFamily="49" charset="-122"/>
                            <a:cs typeface="Times New Roman" panose="02020603050405020304" pitchFamily="18" charset="0"/>
                          </a:rPr>
                          <m:t>,</m:t>
                        </m:r>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，则计算停止</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奇异</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如果</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，则转</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(4)</a:t>
                </a:r>
              </a:p>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否则换行：</a:t>
                </a:r>
                <a14:m>
                  <m:oMath xmlns:m="http://schemas.openxmlformats.org/officeDocument/2006/math">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𝑘𝑗</m:t>
                        </m:r>
                      </m:sub>
                    </m:sSub>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𝑎</m:t>
                        </m:r>
                      </m:e>
                      <m:sub>
                        <m:sSub>
                          <m:sSub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𝑖</m:t>
                            </m:r>
                          </m:e>
                          <m:sub>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lang="en-US" altLang="zh-CN" sz="28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2800" i="1">
                            <a:latin typeface="Cambria Math" panose="02040503050406030204" pitchFamily="18" charset="0"/>
                            <a:ea typeface="Cambria Math" panose="02040503050406030204" pitchFamily="18" charset="0"/>
                            <a:cs typeface="Times New Roman" panose="02020603050405020304" pitchFamily="18" charset="0"/>
                          </a:rPr>
                          <m:t>𝑛</m:t>
                        </m:r>
                      </m:e>
                    </m:d>
                  </m:oMath>
                </a14:m>
                <a:endParaRPr lang="en-US" altLang="zh-CN" sz="2800" dirty="0">
                  <a:latin typeface="Times New Roman" panose="02020603050405020304" pitchFamily="18" charset="0"/>
                  <a:ea typeface="Cambria Math" panose="02040503050406030204" pitchFamily="18" charset="0"/>
                  <a:cs typeface="Times New Roman" panose="02020603050405020304" pitchFamily="18" charset="0"/>
                </a:endParaRPr>
              </a:p>
              <a:p>
                <a:pPr>
                  <a:spcBef>
                    <a:spcPts val="600"/>
                  </a:spcBef>
                </a:pPr>
                <a:r>
                  <a:rPr lang="en-US" sz="2800" dirty="0">
                    <a:ea typeface="黑体" panose="02010609060101010101" pitchFamily="49" charset="-122"/>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𝑏</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r>
                      <a:rPr lang="en-US" sz="2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𝑏</m:t>
                        </m:r>
                      </m:e>
                      <m:sub>
                        <m:sSub>
                          <m:sSubPr>
                            <m:ctrlPr>
                              <a:rPr lang="en-US"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𝑖</m:t>
                            </m:r>
                          </m:e>
                          <m:sub>
                            <m:r>
                              <a:rPr lang="en-US" sz="2800" i="1">
                                <a:latin typeface="Cambria Math" panose="02040503050406030204" pitchFamily="18" charset="0"/>
                                <a:ea typeface="Cambria Math" panose="02040503050406030204" pitchFamily="18" charset="0"/>
                                <a:cs typeface="Times New Roman" panose="02020603050405020304" pitchFamily="18" charset="0"/>
                              </a:rPr>
                              <m:t>𝑘</m:t>
                            </m:r>
                          </m:sub>
                        </m:sSub>
                      </m:sub>
                    </m:sSub>
                  </m:oMath>
                </a14:m>
                <a:endParaRPr lang="en-US" sz="2800" dirty="0">
                  <a:latin typeface="Times New Roman" panose="02020603050405020304" pitchFamily="18" charset="0"/>
                  <a:ea typeface="Cambria Math" panose="02040503050406030204" pitchFamily="18" charset="0"/>
                  <a:cs typeface="Times New Roman" panose="02020603050405020304" pitchFamily="18" charset="0"/>
                </a:endParaRPr>
              </a:p>
              <a:p>
                <a:pPr>
                  <a:spcBef>
                    <a:spcPts val="600"/>
                  </a:spcBef>
                </a:pPr>
                <a:r>
                  <a:rPr lang="en-US" sz="28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消元计</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算</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94360" y="1481328"/>
                <a:ext cx="7726680" cy="4285917"/>
              </a:xfrm>
              <a:prstGeom prst="rect">
                <a:avLst/>
              </a:prstGeom>
              <a:blipFill rotWithShape="0">
                <a:blip r:embed="rId2"/>
                <a:stretch>
                  <a:fillRect l="-1657" t="-1849" b="-3129"/>
                </a:stretch>
              </a:blipFill>
            </p:spPr>
            <p:txBody>
              <a:bodyPr/>
              <a:lstStyle/>
              <a:p>
                <a:r>
                  <a:rPr lang="en-US">
                    <a:noFill/>
                  </a:rPr>
                  <a:t> </a:t>
                </a:r>
              </a:p>
            </p:txBody>
          </p:sp>
        </mc:Fallback>
      </mc:AlternateContent>
    </p:spTree>
    <p:extLst>
      <p:ext uri="{BB962C8B-B14F-4D97-AF65-F5344CB8AC3E}">
        <p14:creationId xmlns:p14="http://schemas.microsoft.com/office/powerpoint/2010/main" val="138234371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fade">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603504" y="1490472"/>
                <a:ext cx="7827264" cy="4035785"/>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对于</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oMath>
                </a14:m>
                <a:endParaRPr lang="en-US" altLang="zh-CN" sz="2800" b="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smtClean="0">
                    <a:latin typeface="Times New Roman" panose="02020603050405020304" pitchFamily="18" charset="0"/>
                    <a:ea typeface="黑体" panose="02010609060101010101" pitchFamily="49" charset="-122"/>
                    <a:cs typeface="Times New Roman" panose="02020603050405020304" pitchFamily="18" charset="0"/>
                  </a:rPr>
                  <a:t>① </a:t>
                </a:r>
                <a14:m>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𝑖𝑘</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𝑚</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𝑖𝑘</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f>
                      <m:fPr>
                        <m:type m:val="lin"/>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𝑖𝑘</m:t>
                            </m:r>
                          </m:sub>
                        </m:sSub>
                      </m:num>
                      <m:den>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𝑘𝑘</m:t>
                            </m:r>
                          </m:sub>
                        </m:sSub>
                      </m:den>
                    </m:f>
                  </m:oMath>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smtClean="0">
                    <a:latin typeface="Times New Roman" panose="02020603050405020304" pitchFamily="18" charset="0"/>
                    <a:ea typeface="黑体" panose="02010609060101010101" pitchFamily="49" charset="-122"/>
                    <a:cs typeface="Times New Roman" panose="02020603050405020304" pitchFamily="18" charset="0"/>
                  </a:rPr>
                  <a:t>②</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对于</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𝑗</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 </a:t>
                </a:r>
              </a:p>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𝑖𝑗</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𝑖𝑗</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𝑚</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𝑖𝑘</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𝑘𝑗</m:t>
                          </m:r>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smtClean="0">
                    <a:latin typeface="Times New Roman" panose="02020603050405020304" pitchFamily="18" charset="0"/>
                    <a:ea typeface="黑体" panose="02010609060101010101" pitchFamily="49" charset="-122"/>
                    <a:cs typeface="Times New Roman" panose="02020603050405020304" pitchFamily="18" charset="0"/>
                  </a:rPr>
                  <a:t>③</a:t>
                </a:r>
                <a14:m>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𝑚</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𝑖𝑘</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𝑘</m:t>
                        </m:r>
                      </m:sub>
                    </m:sSub>
                  </m:oMath>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如果</a:t>
                </a:r>
                <a14:m>
                  <m:oMath xmlns:m="http://schemas.openxmlformats.org/officeDocument/2006/math">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𝑛𝑛</m:t>
                        </m:r>
                      </m:sub>
                    </m:sSub>
                    <m:r>
                      <a:rPr lang="en-US" altLang="zh-CN" sz="2800" i="1">
                        <a:latin typeface="Cambria Math" panose="02040503050406030204" pitchFamily="18" charset="0"/>
                        <a:ea typeface="黑体" panose="02010609060101010101" pitchFamily="49" charset="-122"/>
                        <a:cs typeface="Times New Roman" panose="02020603050405020304" pitchFamily="18" charset="0"/>
                      </a:rPr>
                      <m:t>=0</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，则计算停止</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奇异</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回代求解</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sz="2800" dirty="0">
                    <a:latin typeface="Times New Roman" panose="02020603050405020304" pitchFamily="18" charset="0"/>
                    <a:ea typeface="黑体" panose="02010609060101010101" pitchFamily="49" charset="-122"/>
                    <a:cs typeface="Times New Roman" panose="02020603050405020304" pitchFamily="18" charset="0"/>
                  </a:rPr>
                  <a:t>(1)</a:t>
                </a:r>
                <a14:m>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𝑏</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sub>
                    </m:sSub>
                    <m:r>
                      <a:rPr lang="en-US" sz="2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𝑏</m:t>
                        </m:r>
                      </m:e>
                      <m:sub>
                        <m:r>
                          <a:rPr lang="en-US" sz="2800" i="1">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𝑎</m:t>
                        </m:r>
                      </m:e>
                      <m:sub>
                        <m:r>
                          <a:rPr lang="en-US" sz="2800" i="1">
                            <a:latin typeface="Cambria Math" panose="02040503050406030204" pitchFamily="18" charset="0"/>
                            <a:ea typeface="Cambria Math" panose="02040503050406030204" pitchFamily="18" charset="0"/>
                            <a:cs typeface="Times New Roman" panose="02020603050405020304" pitchFamily="18" charset="0"/>
                          </a:rPr>
                          <m:t>𝑛𝑛</m:t>
                        </m:r>
                      </m:sub>
                    </m:sSub>
                  </m:oMath>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03504" y="1490472"/>
                <a:ext cx="7827264" cy="4035785"/>
              </a:xfrm>
              <a:prstGeom prst="rect">
                <a:avLst/>
              </a:prstGeom>
              <a:blipFill rotWithShape="0">
                <a:blip r:embed="rId2"/>
                <a:stretch>
                  <a:fillRect l="-1558" t="-2115" b="-3172"/>
                </a:stretch>
              </a:blipFill>
            </p:spPr>
            <p:txBody>
              <a:bodyPr/>
              <a:lstStyle/>
              <a:p>
                <a:r>
                  <a:rPr lang="en-US">
                    <a:noFill/>
                  </a:rPr>
                  <a:t> </a:t>
                </a:r>
              </a:p>
            </p:txBody>
          </p:sp>
        </mc:Fallback>
      </mc:AlternateContent>
      <p:sp>
        <p:nvSpPr>
          <p:cNvPr id="3" name="文本框 2">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4" name="椭圆 3">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8643237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3" name="椭圆 2">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p:sp>
        <p:nvSpPr>
          <p:cNvPr id="4" name="文本框 3"/>
          <p:cNvSpPr txBox="1"/>
          <p:nvPr/>
        </p:nvSpPr>
        <p:spPr>
          <a:xfrm>
            <a:off x="599768" y="3406618"/>
            <a:ext cx="7580671"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用矩阵运算来描述列主元消去法：</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604685" y="3908379"/>
                <a:ext cx="6751207" cy="1119089"/>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ub>
                              </m:sSub>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2</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ub>
                              </m:sSub>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2</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r>
                                <m:rPr>
                                  <m:nor/>
                                </m:rPr>
                                <a:rPr lang="en-US" sz="2800" b="1" dirty="0">
                                  <a:latin typeface="Times New Roman" panose="02020603050405020304" pitchFamily="18" charset="0"/>
                                  <a:ea typeface="黑体" panose="02010609060101010101" pitchFamily="49" charset="-122"/>
                                  <a:cs typeface="Times New Roman" panose="02020603050405020304" pitchFamily="18" charset="0"/>
                                </a:rPr>
                                <m:t> </m:t>
                              </m:r>
                              <m:r>
                                <m:rPr>
                                  <m:nor/>
                                </m:rPr>
                                <a:rPr lang="en-US" sz="2800" b="1" i="0" dirty="0" smtClean="0">
                                  <a:latin typeface="Times New Roman" panose="02020603050405020304" pitchFamily="18" charset="0"/>
                                  <a:ea typeface="黑体" panose="02010609060101010101" pitchFamily="49" charset="-122"/>
                                  <a:cs typeface="Times New Roman" panose="02020603050405020304" pitchFamily="18" charset="0"/>
                                </a:rPr>
                                <m:t> </m:t>
                              </m:r>
                            </m:e>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r>
                                    <a:rPr lang="en-US"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sub>
                              </m:sSub>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𝑘</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𝑘</m:t>
                                      </m:r>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r>
                                    <a:rPr lang="en-US"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𝑘</m:t>
                                      </m:r>
                                    </m:sub>
                                  </m:sSub>
                                </m:sub>
                              </m:sSub>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𝑘</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𝑘</m:t>
                                      </m:r>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p>
                              <m:r>
                                <a:rPr lang="en-US" sz="2800" i="1">
                                  <a:latin typeface="Cambria Math" panose="02040503050406030204" pitchFamily="18" charset="0"/>
                                  <a:ea typeface="黑体" panose="02010609060101010101" pitchFamily="49" charset="-122"/>
                                  <a:cs typeface="Times New Roman" panose="02020603050405020304" pitchFamily="18" charset="0"/>
                                </a:rPr>
                                <m:t>,</m:t>
                              </m:r>
                              <m:r>
                                <m:rPr>
                                  <m:nor/>
                                </m:rPr>
                                <a:rPr lang="en-US" sz="2800" b="1" dirty="0">
                                  <a:latin typeface="Times New Roman" panose="02020603050405020304" pitchFamily="18" charset="0"/>
                                  <a:ea typeface="黑体" panose="02010609060101010101" pitchFamily="49" charset="-122"/>
                                  <a:cs typeface="Times New Roman" panose="02020603050405020304" pitchFamily="18" charset="0"/>
                                </a:rPr>
                                <m:t> </m:t>
                              </m:r>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04685" y="3908379"/>
                <a:ext cx="6751207" cy="111908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355892" y="4252479"/>
                <a:ext cx="1057982"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2.15</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355892" y="4252479"/>
                <a:ext cx="1057982" cy="4308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605923" y="5035205"/>
                <a:ext cx="7807951" cy="563616"/>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其中</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𝑰</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𝑘</m:t>
                            </m:r>
                          </m:sub>
                        </m:sSub>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是初等置换阵</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交换单位矩阵的两行得到</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605923" y="5035205"/>
                <a:ext cx="7807951" cy="563616"/>
              </a:xfrm>
              <a:prstGeom prst="rect">
                <a:avLst/>
              </a:prstGeom>
              <a:blipFill rotWithShape="0">
                <a:blip r:embed="rId4"/>
                <a:stretch>
                  <a:fillRect l="-1561" t="-15217" r="-6245"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85216" y="1508760"/>
                <a:ext cx="7781544" cy="1910395"/>
              </a:xfrm>
              <a:prstGeom prst="rect">
                <a:avLst/>
              </a:prstGeom>
              <a:noFill/>
            </p:spPr>
            <p:txBody>
              <a:bodyPr wrap="square" rtlCol="0">
                <a:spAutoFit/>
              </a:bodyPr>
              <a:lstStyle/>
              <a:p>
                <a:pPr>
                  <a:spcBef>
                    <a:spcPts val="600"/>
                  </a:spcBef>
                </a:pPr>
                <a:r>
                  <a:rPr lang="en-US" sz="2800"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对于</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𝑖</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−1,⋯,2,1</m:t>
                    </m:r>
                  </m:oMath>
                </a14:m>
                <a:endParaRPr lang="en-US" altLang="zh-CN" sz="2800" b="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f>
                        <m:fPr>
                          <m:type m:val="lin"/>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𝑖𝑗</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nary>
                            </m:e>
                          </m:d>
                        </m:num>
                        <m:den>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𝑖𝑖</m:t>
                              </m:r>
                            </m:sub>
                          </m:sSub>
                        </m:den>
                      </m:f>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85216" y="1508760"/>
                <a:ext cx="7781544" cy="1910395"/>
              </a:xfrm>
              <a:prstGeom prst="rect">
                <a:avLst/>
              </a:prstGeom>
              <a:blipFill rotWithShape="0">
                <a:blip r:embed="rId5"/>
                <a:stretch>
                  <a:fillRect l="-1566" t="-4473"/>
                </a:stretch>
              </a:blipFill>
            </p:spPr>
            <p:txBody>
              <a:bodyPr/>
              <a:lstStyle/>
              <a:p>
                <a:r>
                  <a:rPr lang="en-US">
                    <a:noFill/>
                  </a:rPr>
                  <a:t> </a:t>
                </a:r>
              </a:p>
            </p:txBody>
          </p:sp>
        </mc:Fallback>
      </mc:AlternateContent>
    </p:spTree>
    <p:extLst>
      <p:ext uri="{BB962C8B-B14F-4D97-AF65-F5344CB8AC3E}">
        <p14:creationId xmlns:p14="http://schemas.microsoft.com/office/powerpoint/2010/main" val="79892032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599768" y="1494503"/>
                <a:ext cx="7216877"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2.15</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式可得</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99768" y="1494503"/>
                <a:ext cx="7216877" cy="523220"/>
              </a:xfrm>
              <a:prstGeom prst="rect">
                <a:avLst/>
              </a:prstGeom>
              <a:blipFill rotWithShape="0">
                <a:blip r:embed="rId2"/>
                <a:stretch>
                  <a:fillRect l="-1689" t="-15116"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108205" y="2017723"/>
                <a:ext cx="6560579" cy="50905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𝑰</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𝑰</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𝑰</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𝑖</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sub>
                      </m:sSub>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e>
                          </m:d>
                        </m:sup>
                      </m:s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𝑼</m:t>
                      </m:r>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108205" y="2017723"/>
                <a:ext cx="6560579" cy="509050"/>
              </a:xfrm>
              <a:prstGeom prst="rect">
                <a:avLst/>
              </a:prstGeom>
              <a:blipFill rotWithShape="0">
                <a:blip r:embed="rId3"/>
                <a:stretch>
                  <a:fillRect b="-1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366683" y="2559281"/>
                <a:ext cx="5197513" cy="49071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𝑷</m:t>
                          </m:r>
                        </m:e>
                      </m:acc>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i="1">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ub>
                      </m:sSub>
                      <m:r>
                        <a:rPr lang="en-US"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66683" y="2559281"/>
                <a:ext cx="5197513" cy="490712"/>
              </a:xfrm>
              <a:prstGeom prst="rect">
                <a:avLst/>
              </a:prstGeom>
              <a:blipFill rotWithShape="0">
                <a:blip r:embed="rId4"/>
                <a:stretch>
                  <a:fillRect b="-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369573" y="3082501"/>
                <a:ext cx="2992999" cy="459934"/>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𝑷</m:t>
                          </m:r>
                        </m:e>
                      </m:acc>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𝑼</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 </m:t>
                      </m:r>
                      <m:acc>
                        <m:accPr>
                          <m:chr m:val="̃"/>
                          <m:ctrlPr>
                            <a:rPr lang="en-US" sz="2800" b="1" i="1" smtClean="0">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𝑷</m:t>
                          </m:r>
                        </m:e>
                      </m:acc>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e>
                          </m:d>
                        </m:sup>
                      </m:sSup>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369573" y="3082501"/>
                <a:ext cx="2992999" cy="45993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99768" y="3542435"/>
                <a:ext cx="7216877" cy="533929"/>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下面就</a:t>
                </a:r>
                <a14:m>
                  <m:oMath xmlns:m="http://schemas.openxmlformats.org/officeDocument/2006/math">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=4</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来考察一下矩阵</a:t>
                </a:r>
                <a14:m>
                  <m:oMath xmlns:m="http://schemas.openxmlformats.org/officeDocument/2006/math">
                    <m:acc>
                      <m:accPr>
                        <m:chr m:val="̃"/>
                        <m:ctrlPr>
                          <a:rPr lang="zh-CN" altLang="en-US" sz="2800" i="1" smtClean="0">
                            <a:latin typeface="Cambria Math" panose="02040503050406030204" pitchFamily="18" charset="0"/>
                            <a:ea typeface="黑体" panose="02010609060101010101" pitchFamily="49" charset="-122"/>
                            <a:cs typeface="Times New Roman" panose="02020603050405020304" pitchFamily="18" charset="0"/>
                          </a:rPr>
                        </m:ctrlPr>
                      </m:acc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𝑷</m:t>
                        </m:r>
                      </m:e>
                    </m:acc>
                  </m:oMath>
                </a14:m>
                <a:r>
                  <a:rPr lang="en-US" sz="2800" dirty="0" smtClean="0">
                    <a:latin typeface="Times New Roman" panose="02020603050405020304" pitchFamily="18" charset="0"/>
                    <a:ea typeface="黑体" panose="02010609060101010101" pitchFamily="49" charset="-122"/>
                    <a:cs typeface="Times New Roman" panose="02020603050405020304" pitchFamily="18" charset="0"/>
                  </a:rPr>
                  <a:t>.</a:t>
                </a:r>
              </a:p>
            </p:txBody>
          </p:sp>
        </mc:Choice>
        <mc:Fallback xmlns="">
          <p:sp>
            <p:nvSpPr>
              <p:cNvPr id="6" name="文本框 5"/>
              <p:cNvSpPr txBox="1">
                <a:spLocks noRot="1" noChangeAspect="1" noMove="1" noResize="1" noEditPoints="1" noAdjustHandles="1" noChangeArrowheads="1" noChangeShapeType="1" noTextEdit="1"/>
              </p:cNvSpPr>
              <p:nvPr/>
            </p:nvSpPr>
            <p:spPr>
              <a:xfrm>
                <a:off x="599768" y="3542435"/>
                <a:ext cx="7216877" cy="533929"/>
              </a:xfrm>
              <a:prstGeom prst="rect">
                <a:avLst/>
              </a:prstGeom>
              <a:blipFill rotWithShape="0">
                <a:blip r:embed="rId6"/>
                <a:stretch>
                  <a:fillRect l="-1689" t="-13636" b="-30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99768" y="4027441"/>
                <a:ext cx="5072927" cy="50885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黑体" panose="02010609060101010101" pitchFamily="49" charset="-122"/>
                          <a:cs typeface="Times New Roman" panose="02020603050405020304" pitchFamily="18" charset="0"/>
                        </a:rPr>
                        <m:t>𝑼</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m:t>
                      </m:r>
                      <m:sSup>
                        <m:s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p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𝑨</m:t>
                          </m:r>
                        </m:e>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4</m:t>
                              </m:r>
                            </m:e>
                          </m:d>
                        </m:sup>
                      </m:sSup>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b="1" i="1" smtClean="0">
                              <a:latin typeface="Cambria Math" panose="02040503050406030204" pitchFamily="18" charset="0"/>
                              <a:ea typeface="黑体" panose="02010609060101010101" pitchFamily="49" charset="-122"/>
                              <a:cs typeface="Times New Roman" panose="02020603050405020304" pitchFamily="18" charset="0"/>
                            </a:rPr>
                            <m:t>𝟑</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r>
                            <a:rPr lang="en-US" sz="2800" i="1">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ub>
                      </m:sSub>
                      <m:r>
                        <a:rPr lang="en-US" sz="2800" b="1" i="1">
                          <a:latin typeface="Cambria Math" panose="02040503050406030204" pitchFamily="18" charset="0"/>
                          <a:ea typeface="黑体" panose="02010609060101010101" pitchFamily="49" charset="-122"/>
                          <a:cs typeface="Times New Roman" panose="02020603050405020304" pitchFamily="18" charset="0"/>
                        </a:rPr>
                        <m:t>𝑨</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99768" y="4027441"/>
                <a:ext cx="5072927" cy="508857"/>
              </a:xfrm>
              <a:prstGeom prst="rect">
                <a:avLst/>
              </a:prstGeom>
              <a:blipFill rotWithShape="0">
                <a:blip r:embed="rId7"/>
                <a:stretch>
                  <a:fillRect/>
                </a:stretch>
              </a:blipFill>
            </p:spPr>
            <p:txBody>
              <a:bodyPr/>
              <a:lstStyle/>
              <a:p>
                <a:r>
                  <a:rPr lang="en-US">
                    <a:noFill/>
                  </a:rPr>
                  <a:t> </a:t>
                </a:r>
              </a:p>
            </p:txBody>
          </p:sp>
        </mc:Fallback>
      </mc:AlternateContent>
      <p:grpSp>
        <p:nvGrpSpPr>
          <p:cNvPr id="10" name="组合 9"/>
          <p:cNvGrpSpPr/>
          <p:nvPr/>
        </p:nvGrpSpPr>
        <p:grpSpPr>
          <a:xfrm>
            <a:off x="599768" y="4558097"/>
            <a:ext cx="8113779" cy="500715"/>
            <a:chOff x="1187948" y="4770946"/>
            <a:chExt cx="8113779" cy="500715"/>
          </a:xfrm>
        </p:grpSpPr>
        <mc:AlternateContent xmlns:mc="http://schemas.openxmlformats.org/markup-compatibility/2006" xmlns:a14="http://schemas.microsoft.com/office/drawing/2010/main">
          <mc:Choice Requires="a14">
            <p:sp>
              <p:nvSpPr>
                <p:cNvPr id="8" name="文本框 7"/>
                <p:cNvSpPr txBox="1"/>
                <p:nvPr/>
              </p:nvSpPr>
              <p:spPr>
                <a:xfrm>
                  <a:off x="1423416" y="4770946"/>
                  <a:ext cx="7878311" cy="500715"/>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b="1" i="1">
                                <a:latin typeface="Cambria Math" panose="02040503050406030204" pitchFamily="18" charset="0"/>
                                <a:ea typeface="黑体" panose="02010609060101010101" pitchFamily="49" charset="-122"/>
                                <a:cs typeface="Times New Roman" panose="02020603050405020304" pitchFamily="18" charset="0"/>
                              </a:rPr>
                              <m:t>𝟑</m:t>
                            </m:r>
                          </m:sub>
                        </m:sSub>
                        <m:d>
                          <m:dPr>
                            <m:ctrlPr>
                              <a:rPr lang="en-US" sz="2800" b="1"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e>
                        </m:d>
                        <m:d>
                          <m:dPr>
                            <m:ctrlPr>
                              <a:rPr lang="en-US" sz="2800" b="1"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e>
                        </m:d>
                        <m:d>
                          <m:dPr>
                            <m:ctrlPr>
                              <a:rPr lang="en-US" sz="2800" b="1"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ub>
                            </m:sSub>
                          </m:e>
                        </m:d>
                        <m:r>
                          <a:rPr lang="en-US" sz="2800" b="1" i="1">
                            <a:latin typeface="Cambria Math" panose="02040503050406030204" pitchFamily="18" charset="0"/>
                            <a:ea typeface="黑体" panose="02010609060101010101" pitchFamily="49" charset="-122"/>
                            <a:cs typeface="Times New Roman" panose="02020603050405020304" pitchFamily="18" charset="0"/>
                          </a:rPr>
                          <m:t>𝑨</m:t>
                        </m:r>
                      </m:oMath>
                    </m:oMathPara>
                  </a14:m>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423416" y="4770946"/>
                  <a:ext cx="7878311" cy="50071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187948" y="4799993"/>
                  <a:ext cx="35746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187948" y="4799993"/>
                  <a:ext cx="357469" cy="430887"/>
                </a:xfrm>
                <a:prstGeom prst="rect">
                  <a:avLst/>
                </a:prstGeom>
                <a:blipFill rotWithShape="0">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文本框 10"/>
              <p:cNvSpPr txBox="1"/>
              <p:nvPr/>
            </p:nvSpPr>
            <p:spPr>
              <a:xfrm>
                <a:off x="599768" y="5106475"/>
                <a:ext cx="2045303" cy="438582"/>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3</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smtClean="0">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1" i="1" smtClean="0">
                          <a:latin typeface="Cambria Math" panose="02040503050406030204" pitchFamily="18" charset="0"/>
                          <a:ea typeface="黑体" panose="02010609060101010101" pitchFamily="49" charset="-122"/>
                          <a:cs typeface="Times New Roman" panose="02020603050405020304" pitchFamily="18" charset="0"/>
                        </a:rPr>
                        <m:t>𝑷𝑨</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99768" y="5106475"/>
                <a:ext cx="2045303" cy="438582"/>
              </a:xfrm>
              <a:prstGeom prst="rect">
                <a:avLst/>
              </a:prstGeom>
              <a:blipFill rotWithShape="0">
                <a:blip r:embed="rId10"/>
                <a:stretch>
                  <a:fillRect/>
                </a:stretch>
              </a:blipFill>
            </p:spPr>
            <p:txBody>
              <a:bodyPr/>
              <a:lstStyle/>
              <a:p>
                <a:r>
                  <a:rPr lang="en-US">
                    <a:noFill/>
                  </a:rPr>
                  <a:t> </a:t>
                </a:r>
              </a:p>
            </p:txBody>
          </p:sp>
        </mc:Fallback>
      </mc:AlternateContent>
      <p:sp>
        <p:nvSpPr>
          <p:cNvPr id="13" name="文本框 12">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14" name="椭圆 13">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15" name="文本框 14"/>
              <p:cNvSpPr txBox="1"/>
              <p:nvPr/>
            </p:nvSpPr>
            <p:spPr>
              <a:xfrm>
                <a:off x="2775204" y="5590367"/>
                <a:ext cx="3864007" cy="48750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i="1">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b="1" i="1">
                              <a:latin typeface="Cambria Math" panose="02040503050406030204" pitchFamily="18" charset="0"/>
                              <a:ea typeface="黑体" panose="02010609060101010101" pitchFamily="49" charset="-122"/>
                              <a:cs typeface="Times New Roman" panose="02020603050405020304" pitchFamily="18" charset="0"/>
                            </a:rPr>
                            <m:t>𝟑</m:t>
                          </m:r>
                        </m:sub>
                      </m:sSub>
                      <m:r>
                        <a:rPr lang="en-US" sz="2800" b="1"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i="1">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775204" y="5590367"/>
                <a:ext cx="3864007" cy="487506"/>
              </a:xfrm>
              <a:prstGeom prst="rect">
                <a:avLst/>
              </a:prstGeom>
              <a:blipFill rotWithShape="0">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754539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1"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608076" y="3014381"/>
                <a:ext cx="6213988" cy="530915"/>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可以证明</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zh-CN" altLang="en-US" sz="2800" i="1" smtClean="0">
                                <a:latin typeface="Cambria Math" panose="02040503050406030204" pitchFamily="18" charset="0"/>
                                <a:ea typeface="黑体" panose="02010609060101010101" pitchFamily="49" charset="-122"/>
                                <a:cs typeface="Times New Roman" panose="02020603050405020304" pitchFamily="18" charset="0"/>
                              </a:rPr>
                            </m:ctrlPr>
                          </m:accPr>
                          <m:e>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e>
                        </m:acc>
                      </m:e>
                      <m:sub>
                        <m:r>
                          <a:rPr lang="en-US" altLang="zh-CN" sz="2800" i="1">
                            <a:latin typeface="Cambria Math" panose="02040503050406030204" pitchFamily="18" charset="0"/>
                            <a:ea typeface="黑体" panose="02010609060101010101" pitchFamily="49" charset="-122"/>
                            <a:cs typeface="Times New Roman" panose="02020603050405020304" pitchFamily="18" charset="0"/>
                          </a:rPr>
                          <m:t>1</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zh-CN" altLang="en-US" sz="2800" i="1">
                                <a:latin typeface="Cambria Math" panose="02040503050406030204" pitchFamily="18" charset="0"/>
                                <a:ea typeface="黑体" panose="02010609060101010101" pitchFamily="49" charset="-122"/>
                                <a:cs typeface="Times New Roman" panose="02020603050405020304" pitchFamily="18" charset="0"/>
                              </a:rPr>
                            </m:ctrlPr>
                          </m:acc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e>
                        </m:acc>
                      </m:e>
                      <m:sub>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2</m:t>
                        </m:r>
                      </m:sub>
                    </m:sSub>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zh-CN" altLang="en-US" sz="2800" i="1">
                                <a:latin typeface="Cambria Math" panose="02040503050406030204" pitchFamily="18" charset="0"/>
                                <a:ea typeface="黑体" panose="02010609060101010101" pitchFamily="49" charset="-122"/>
                                <a:cs typeface="Times New Roman" panose="02020603050405020304" pitchFamily="18" charset="0"/>
                              </a:rPr>
                            </m:ctrlPr>
                          </m:accPr>
                          <m:e>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e>
                        </m:acc>
                      </m:e>
                      <m:sub>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3</m:t>
                        </m:r>
                      </m:sub>
                    </m:sSub>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都是单位下三角阵。</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08076" y="3014381"/>
                <a:ext cx="6213988" cy="530915"/>
              </a:xfrm>
              <a:prstGeom prst="rect">
                <a:avLst/>
              </a:prstGeom>
              <a:blipFill rotWithShape="0">
                <a:blip r:embed="rId2"/>
                <a:stretch>
                  <a:fillRect l="-2061" t="-13636" r="-1178" b="-26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08076" y="1527048"/>
                <a:ext cx="6385787" cy="48750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i="1">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r>
                        <a:rPr lang="en-US" sz="2800" b="1" i="1">
                          <a:latin typeface="Cambria Math" panose="02040503050406030204" pitchFamily="18" charset="0"/>
                          <a:ea typeface="黑体" panose="02010609060101010101" pitchFamily="49" charset="-122"/>
                          <a:cs typeface="Times New Roman" panose="02020603050405020304" pitchFamily="18" charset="0"/>
                        </a:rPr>
                        <m:t>𝑷</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b="1" i="1">
                              <a:latin typeface="Cambria Math" panose="02040503050406030204" pitchFamily="18" charset="0"/>
                              <a:ea typeface="黑体" panose="02010609060101010101" pitchFamily="49" charset="-122"/>
                              <a:cs typeface="Times New Roman" panose="02020603050405020304" pitchFamily="18" charset="0"/>
                            </a:rPr>
                            <m:t>𝑰</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𝑖</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sub>
                      </m:sSub>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08076" y="1527048"/>
                <a:ext cx="6385787" cy="48750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08076" y="2060274"/>
                <a:ext cx="8005572" cy="954107"/>
              </a:xfrm>
              <a:prstGeom prst="rect">
                <a:avLst/>
              </a:prstGeom>
              <a:noFill/>
            </p:spPr>
            <p:txBody>
              <a:bodyPr wrap="square" rtlCol="0">
                <a:spAutoFit/>
              </a:bodyPr>
              <a:lstStyle/>
              <a:p>
                <a:pPr>
                  <a:spcBef>
                    <a:spcPts val="600"/>
                  </a:spcBef>
                </a:pPr>
                <a14:m>
                  <m:oMath xmlns:m="http://schemas.openxmlformats.org/officeDocument/2006/math">
                    <m:r>
                      <a:rPr lang="en-US" sz="2800" b="1" i="1">
                        <a:latin typeface="Cambria Math" panose="02040503050406030204" pitchFamily="18" charset="0"/>
                        <a:ea typeface="黑体" panose="02010609060101010101" pitchFamily="49" charset="-122"/>
                        <a:cs typeface="Times New Roman" panose="02020603050405020304" pitchFamily="18" charset="0"/>
                      </a:rPr>
                      <m:t>𝑷</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是对单位矩阵的行重新排列后得到的矩阵，称为</a:t>
                </a:r>
                <a:r>
                  <a:rPr lang="zh-CN" altLang="en-US" sz="2800" dirty="0" smtClean="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排列矩阵</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，它包含了消元过程中所有的行交换。</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08076" y="2060274"/>
                <a:ext cx="8005572" cy="954107"/>
              </a:xfrm>
              <a:prstGeom prst="rect">
                <a:avLst/>
              </a:prstGeom>
              <a:blipFill rotWithShape="0">
                <a:blip r:embed="rId4"/>
                <a:stretch>
                  <a:fillRect l="-1676" t="-8333" r="-152"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08076" y="3545296"/>
                <a:ext cx="7731252" cy="2032479"/>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记</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r>
                      <a:rPr lang="en-US" altLang="zh-CN" sz="2800" i="1">
                        <a:latin typeface="Cambria Math" panose="02040503050406030204" pitchFamily="18" charset="0"/>
                        <a:ea typeface="黑体" panose="02010609060101010101" pitchFamily="49" charset="-122"/>
                        <a:cs typeface="Times New Roman" panose="02020603050405020304" pitchFamily="18" charset="0"/>
                      </a:rPr>
                      <m:t>=</m:t>
                    </m:r>
                    <m:sSup>
                      <m:sSup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sSupPr>
                      <m:e>
                        <m:d>
                          <m:dPr>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i="1">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i="1">
                                    <a:latin typeface="Cambria Math" panose="02040503050406030204" pitchFamily="18" charset="0"/>
                                    <a:ea typeface="黑体" panose="02010609060101010101" pitchFamily="49" charset="-122"/>
                                    <a:cs typeface="Times New Roman" panose="02020603050405020304" pitchFamily="18" charset="0"/>
                                  </a:rPr>
                                  <m:t>3</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i="1">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acc>
                                  <m:accPr>
                                    <m:chr m:val="̃"/>
                                    <m:ctrlPr>
                                      <a:rPr lang="en-US" sz="2800" i="1">
                                        <a:latin typeface="Cambria Math" panose="02040503050406030204" pitchFamily="18" charset="0"/>
                                        <a:ea typeface="黑体" panose="02010609060101010101" pitchFamily="49" charset="-122"/>
                                        <a:cs typeface="Times New Roman" panose="02020603050405020304" pitchFamily="18" charset="0"/>
                                      </a:rPr>
                                    </m:ctrlPr>
                                  </m:accPr>
                                  <m:e>
                                    <m:r>
                                      <a:rPr lang="en-US" sz="2800" b="1" i="1">
                                        <a:latin typeface="Cambria Math" panose="02040503050406030204" pitchFamily="18" charset="0"/>
                                        <a:ea typeface="黑体" panose="02010609060101010101" pitchFamily="49" charset="-122"/>
                                        <a:cs typeface="Times New Roman" panose="02020603050405020304" pitchFamily="18" charset="0"/>
                                      </a:rPr>
                                      <m:t>𝑳</m:t>
                                    </m:r>
                                  </m:e>
                                </m:acc>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e>
                        </m:d>
                      </m:e>
                      <m:sup>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m:t>
                        </m:r>
                      </m:sup>
                    </m:sSup>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，则</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𝑷𝑨</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𝑳𝑼</m:t>
                    </m:r>
                  </m:oMath>
                </a14:m>
                <a:r>
                  <a:rPr lang="en-US" sz="28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其中</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𝑷</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为排列矩阵，</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为单位下三角阵，</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𝑼</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为上三角阵</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这说明对线性方程组</a:t>
                </a:r>
                <a14:m>
                  <m:oMath xmlns:m="http://schemas.openxmlformats.org/officeDocument/2006/math">
                    <m:d>
                      <m:dPr>
                        <m:ctrlPr>
                          <a:rPr lang="en-US" altLang="zh-CN" sz="28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a:latin typeface="Cambria Math" panose="02040503050406030204" pitchFamily="18" charset="0"/>
                            <a:ea typeface="黑体" panose="02010609060101010101" pitchFamily="49" charset="-122"/>
                            <a:cs typeface="Times New Roman" panose="02020603050405020304" pitchFamily="18" charset="0"/>
                          </a:rPr>
                          <m:t>2.1</m:t>
                        </m:r>
                      </m:e>
                    </m:d>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应用列主元素消去法相当于对</a:t>
                </a:r>
                <a14:m>
                  <m:oMath xmlns:m="http://schemas.openxmlformats.org/officeDocument/2006/math">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b="1" i="1">
                            <a:latin typeface="Cambria Math" panose="02040503050406030204" pitchFamily="18" charset="0"/>
                            <a:ea typeface="黑体" panose="02010609060101010101" pitchFamily="49" charset="-122"/>
                            <a:cs typeface="Times New Roman" panose="02020603050405020304" pitchFamily="18" charset="0"/>
                          </a:rPr>
                          <m:t>𝑨</m:t>
                        </m:r>
                      </m:e>
                      <m:e>
                        <m:r>
                          <a:rPr lang="en-US" sz="2800" b="1" i="1">
                            <a:latin typeface="Cambria Math" panose="02040503050406030204" pitchFamily="18" charset="0"/>
                            <a:ea typeface="黑体" panose="02010609060101010101" pitchFamily="49" charset="-122"/>
                            <a:cs typeface="Times New Roman" panose="02020603050405020304" pitchFamily="18" charset="0"/>
                          </a:rPr>
                          <m:t>𝒃</m:t>
                        </m:r>
                      </m:e>
                    </m:d>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先进行一系列行交换后，对方程组</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08076" y="3545296"/>
                <a:ext cx="7731252" cy="2032479"/>
              </a:xfrm>
              <a:prstGeom prst="rect">
                <a:avLst/>
              </a:prstGeom>
              <a:blipFill rotWithShape="0">
                <a:blip r:embed="rId5"/>
                <a:stretch>
                  <a:fillRect l="-1656" r="-1262" b="-6607"/>
                </a:stretch>
              </a:blipFill>
            </p:spPr>
            <p:txBody>
              <a:bodyPr/>
              <a:lstStyle/>
              <a:p>
                <a:r>
                  <a:rPr lang="en-US">
                    <a:noFill/>
                  </a:rPr>
                  <a:t> </a:t>
                </a:r>
              </a:p>
            </p:txBody>
          </p:sp>
        </mc:Fallback>
      </mc:AlternateContent>
    </p:spTree>
    <p:extLst>
      <p:ext uri="{BB962C8B-B14F-4D97-AF65-F5344CB8AC3E}">
        <p14:creationId xmlns:p14="http://schemas.microsoft.com/office/powerpoint/2010/main" val="6830899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A09D213-F1F8-4531-9E34-67C1D353B5D2}"/>
              </a:ext>
            </a:extLst>
          </p:cNvPr>
          <p:cNvSpPr txBox="1"/>
          <p:nvPr/>
        </p:nvSpPr>
        <p:spPr>
          <a:xfrm>
            <a:off x="796223" y="798122"/>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引言</a:t>
            </a:r>
            <a:endParaRPr lang="zh-CN" altLang="en-US" sz="2800" dirty="0">
              <a:solidFill>
                <a:srgbClr val="0070C0"/>
              </a:solidFill>
              <a:ea typeface="字魂54号-贤黑" panose="00000500000000000000" pitchFamily="2" charset="-122"/>
            </a:endParaRPr>
          </a:p>
        </p:txBody>
      </p:sp>
      <p:sp>
        <p:nvSpPr>
          <p:cNvPr id="4" name="文本框 3"/>
          <p:cNvSpPr txBox="1"/>
          <p:nvPr/>
        </p:nvSpPr>
        <p:spPr>
          <a:xfrm>
            <a:off x="585216" y="1490472"/>
            <a:ext cx="7900416" cy="4114973"/>
          </a:xfrm>
          <a:prstGeom prst="rect">
            <a:avLst/>
          </a:prstGeom>
          <a:noFill/>
        </p:spPr>
        <p:txBody>
          <a:bodyPr wrap="square" rtlCol="0">
            <a:spAutoFit/>
          </a:bodyPr>
          <a:lstStyle/>
          <a:p>
            <a:pPr>
              <a:lnSpc>
                <a:spcPct val="110000"/>
              </a:lnSpc>
              <a:spcBef>
                <a:spcPts val="600"/>
              </a:spcBef>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迭代法</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：就是用某种极限过程去逐步逼近线性方程组精确解的方法</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迭</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代法具有需要的计算机的存储单元少、程序设计简单、原始系数矩阵在计算过程中始终不变等优</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点。</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但</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存在收敛性及收敛速度问题</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10000"/>
              </a:lnSpc>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迭</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代</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法是解</a:t>
            </a:r>
            <a:r>
              <a:rPr lang="zh-CN" altLang="en-US" sz="2800" dirty="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大型稀疏矩阵方程</a:t>
            </a:r>
            <a:r>
              <a:rPr lang="zh-CN" altLang="en-US" sz="2800" dirty="0" smtClean="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组</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尤其是由微分方程离散化后得到的大型方程组</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的重要方法。</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3242276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609599" y="1494507"/>
                <a:ext cx="7757653" cy="2400657"/>
              </a:xfrm>
              <a:prstGeom prst="rect">
                <a:avLst/>
              </a:prstGeom>
              <a:noFill/>
            </p:spPr>
            <p:txBody>
              <a:bodyPr wrap="square" rtlCol="0">
                <a:spAutoFit/>
              </a:bodyPr>
              <a:lstStyle/>
              <a:p>
                <a:pPr>
                  <a:spcBef>
                    <a:spcPts val="600"/>
                  </a:spcBef>
                </a:pP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𝑷𝑨𝒙</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𝑷𝒃</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再应用高斯消去法。</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实际计算中只能在计算过程中做行交换。</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定</a:t>
                </a:r>
                <a:r>
                  <a:rPr lang="zh-CN" altLang="en-US"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理</a:t>
                </a:r>
                <a:r>
                  <a:rPr lang="en-US" altLang="zh-CN" sz="28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8</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rgbClr val="731B7B"/>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列主元素的三角分解</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如果</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为可逆矩阵，则存在排列矩阵</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𝑷</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，使</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𝑷𝑨</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m:t>
                    </m:r>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𝑳𝑼</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sz="28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其中</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𝑳</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为单位下三角阵，</a:t>
                </a:r>
                <a14:m>
                  <m:oMath xmlns:m="http://schemas.openxmlformats.org/officeDocument/2006/math">
                    <m:r>
                      <a:rPr lang="en-US" altLang="zh-CN" sz="2800" b="1" i="1">
                        <a:latin typeface="Cambria Math" panose="02040503050406030204" pitchFamily="18" charset="0"/>
                        <a:ea typeface="黑体" panose="02010609060101010101" pitchFamily="49" charset="-122"/>
                        <a:cs typeface="Times New Roman" panose="02020603050405020304" pitchFamily="18" charset="0"/>
                      </a:rPr>
                      <m:t>𝑼</m:t>
                    </m:r>
                  </m:oMath>
                </a14:m>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为上三角阵</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609599" y="1494507"/>
                <a:ext cx="7757653" cy="2400657"/>
              </a:xfrm>
              <a:prstGeom prst="rect">
                <a:avLst/>
              </a:prstGeom>
              <a:blipFill rotWithShape="0">
                <a:blip r:embed="rId2"/>
                <a:stretch>
                  <a:fillRect l="-1650" t="-3299" r="-393" b="-5330"/>
                </a:stretch>
              </a:blipFill>
            </p:spPr>
            <p:txBody>
              <a:bodyPr/>
              <a:lstStyle/>
              <a:p>
                <a:r>
                  <a:rPr lang="en-US">
                    <a:noFill/>
                  </a:rPr>
                  <a:t> </a:t>
                </a:r>
              </a:p>
            </p:txBody>
          </p:sp>
        </mc:Fallback>
      </mc:AlternateContent>
      <p:sp>
        <p:nvSpPr>
          <p:cNvPr id="3" name="文本框 2">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列主元消去法</a:t>
            </a:r>
            <a:endParaRPr lang="zh-CN" altLang="en-US" sz="2800" dirty="0">
              <a:solidFill>
                <a:srgbClr val="0070C0"/>
              </a:solidFill>
              <a:ea typeface="字魂54号-贤黑" panose="00000500000000000000" pitchFamily="2" charset="-122"/>
            </a:endParaRPr>
          </a:p>
        </p:txBody>
      </p:sp>
      <p:sp>
        <p:nvSpPr>
          <p:cNvPr id="4" name="椭圆 3">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思源宋体 Heavy" panose="02020900000000000000" pitchFamily="18" charset="-122"/>
                <a:ea typeface="思源宋体 Heavy" panose="02020900000000000000" pitchFamily="18" charset="-122"/>
              </a:rPr>
              <a:t>3</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5" name="文本框 4"/>
              <p:cNvSpPr txBox="1"/>
              <p:nvPr/>
            </p:nvSpPr>
            <p:spPr>
              <a:xfrm>
                <a:off x="609599" y="3895164"/>
                <a:ext cx="7546850" cy="1892826"/>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在编程实现过程中，</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𝑳</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的元素存放在数组</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的下三角部分，</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𝑼</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的元素存放在</a:t>
                </a:r>
                <a14:m>
                  <m:oMath xmlns:m="http://schemas.openxmlformats.org/officeDocument/2006/math">
                    <m:r>
                      <a:rPr lang="en-US" altLang="zh-CN" sz="2800" b="1" i="1" smtClean="0">
                        <a:latin typeface="Cambria Math" panose="02040503050406030204" pitchFamily="18" charset="0"/>
                        <a:ea typeface="黑体" panose="02010609060101010101" pitchFamily="49" charset="-122"/>
                        <a:cs typeface="Times New Roman" panose="02020603050405020304" pitchFamily="18" charset="0"/>
                      </a:rPr>
                      <m:t>𝑨</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的上三角部分。</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用初值为</a:t>
                </a:r>
                <a14:m>
                  <m:oMath xmlns:m="http://schemas.openxmlformats.org/officeDocument/2006/math">
                    <m:d>
                      <m:dPr>
                        <m:begChr m:val="["/>
                        <m:endChr m:val="]"/>
                        <m:ctrlP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1,2,⋯,</m:t>
                        </m:r>
                        <m:r>
                          <a:rPr lang="en-US" altLang="zh-CN" sz="2800" b="0" i="1" smtClean="0">
                            <a:latin typeface="Cambria Math" panose="02040503050406030204" pitchFamily="18" charset="0"/>
                            <a:ea typeface="黑体" panose="02010609060101010101" pitchFamily="49" charset="-122"/>
                            <a:cs typeface="Times New Roman" panose="02020603050405020304" pitchFamily="18" charset="0"/>
                          </a:rPr>
                          <m:t>𝑛</m:t>
                        </m:r>
                      </m:e>
                    </m:d>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的数组</a:t>
                </a:r>
                <a14:m>
                  <m:oMath xmlns:m="http://schemas.openxmlformats.org/officeDocument/2006/math">
                    <m:r>
                      <m:rPr>
                        <m:sty m:val="p"/>
                      </m:rPr>
                      <a:rPr lang="en-US" altLang="zh-CN" sz="2800">
                        <a:latin typeface="Cambria Math" panose="02040503050406030204" pitchFamily="18" charset="0"/>
                        <a:ea typeface="黑体" panose="02010609060101010101" pitchFamily="49" charset="-122"/>
                        <a:cs typeface="Times New Roman" panose="02020603050405020304" pitchFamily="18" charset="0"/>
                      </a:rPr>
                      <m:t>Ip</m:t>
                    </m:r>
                  </m:oMath>
                </a14:m>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来记录所有的行交换。</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09599" y="3895164"/>
                <a:ext cx="7546850" cy="1892826"/>
              </a:xfrm>
              <a:prstGeom prst="rect">
                <a:avLst/>
              </a:prstGeom>
              <a:blipFill rotWithShape="0">
                <a:blip r:embed="rId3"/>
                <a:stretch>
                  <a:fillRect l="-1616" t="-4194" b="-7419"/>
                </a:stretch>
              </a:blipFill>
            </p:spPr>
            <p:txBody>
              <a:bodyPr/>
              <a:lstStyle/>
              <a:p>
                <a:r>
                  <a:rPr lang="en-US">
                    <a:noFill/>
                  </a:rPr>
                  <a:t> </a:t>
                </a:r>
              </a:p>
            </p:txBody>
          </p:sp>
        </mc:Fallback>
      </mc:AlternateContent>
    </p:spTree>
    <p:extLst>
      <p:ext uri="{BB962C8B-B14F-4D97-AF65-F5344CB8AC3E}">
        <p14:creationId xmlns:p14="http://schemas.microsoft.com/office/powerpoint/2010/main" val="106030449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72E4F5E8-F976-4BD8-BDE1-091A4BA6DE32}"/>
              </a:ext>
            </a:extLst>
          </p:cNvPr>
          <p:cNvGrpSpPr/>
          <p:nvPr/>
        </p:nvGrpSpPr>
        <p:grpSpPr>
          <a:xfrm>
            <a:off x="3554118" y="2971507"/>
            <a:ext cx="5451161" cy="909482"/>
            <a:chOff x="8139732" y="4092291"/>
            <a:chExt cx="5451161" cy="909482"/>
          </a:xfrm>
        </p:grpSpPr>
        <p:sp>
          <p:nvSpPr>
            <p:cNvPr id="3" name="文本框 2">
              <a:extLst>
                <a:ext uri="{FF2B5EF4-FFF2-40B4-BE49-F238E27FC236}">
                  <a16:creationId xmlns:a16="http://schemas.microsoft.com/office/drawing/2014/main" xmlns="" id="{347610CF-36B1-4D89-83A3-5D20EC7A8EEC}"/>
                </a:ext>
              </a:extLst>
            </p:cNvPr>
            <p:cNvSpPr txBox="1"/>
            <p:nvPr/>
          </p:nvSpPr>
          <p:spPr>
            <a:xfrm>
              <a:off x="8963794" y="4138011"/>
              <a:ext cx="4627099" cy="830997"/>
            </a:xfrm>
            <a:prstGeom prst="rect">
              <a:avLst/>
            </a:prstGeom>
            <a:noFill/>
          </p:spPr>
          <p:txBody>
            <a:bodyPr wrap="square" rtlCol="0">
              <a:spAutoFit/>
            </a:bodyPr>
            <a:lstStyle/>
            <a:p>
              <a:r>
                <a:rPr lang="zh-CN" altLang="en-US" sz="4800" dirty="0" smtClean="0">
                  <a:solidFill>
                    <a:srgbClr val="0070C0"/>
                  </a:solidFill>
                  <a:ea typeface="字魂54号-贤黑" panose="00000500000000000000" pitchFamily="2" charset="-122"/>
                </a:rPr>
                <a:t>  高斯消去法</a:t>
              </a:r>
              <a:endParaRPr lang="zh-CN" altLang="en-US" sz="4800" dirty="0">
                <a:solidFill>
                  <a:srgbClr val="0070C0"/>
                </a:solidFill>
                <a:ea typeface="字魂54号-贤黑" panose="00000500000000000000" pitchFamily="2" charset="-122"/>
              </a:endParaRPr>
            </a:p>
          </p:txBody>
        </p:sp>
        <p:sp>
          <p:nvSpPr>
            <p:cNvPr id="4" name="椭圆 3">
              <a:extLst>
                <a:ext uri="{FF2B5EF4-FFF2-40B4-BE49-F238E27FC236}">
                  <a16:creationId xmlns:a16="http://schemas.microsoft.com/office/drawing/2014/main" xmlns="" id="{D4381532-0C0D-45B5-80C7-BBB0172C7049}"/>
                </a:ext>
              </a:extLst>
            </p:cNvPr>
            <p:cNvSpPr/>
            <p:nvPr/>
          </p:nvSpPr>
          <p:spPr>
            <a:xfrm>
              <a:off x="8139732" y="4092291"/>
              <a:ext cx="909482" cy="90948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思源宋体 Heavy" panose="02020900000000000000" pitchFamily="18" charset="-122"/>
                  <a:ea typeface="思源宋体 Heavy" panose="02020900000000000000" pitchFamily="18" charset="-122"/>
                </a:rPr>
                <a:t>1</a:t>
              </a:r>
              <a:endParaRPr lang="zh-CN" altLang="en-US" sz="4400" dirty="0">
                <a:latin typeface="思源宋体 Heavy" panose="02020900000000000000" pitchFamily="18" charset="-122"/>
                <a:ea typeface="思源宋体 Heavy" panose="02020900000000000000" pitchFamily="18" charset="-122"/>
              </a:endParaRPr>
            </a:p>
          </p:txBody>
        </p:sp>
      </p:grpSp>
    </p:spTree>
    <p:extLst>
      <p:ext uri="{BB962C8B-B14F-4D97-AF65-F5344CB8AC3E}">
        <p14:creationId xmlns:p14="http://schemas.microsoft.com/office/powerpoint/2010/main" val="355106936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A09D213-F1F8-4531-9E34-67C1D353B5D2}"/>
              </a:ext>
            </a:extLst>
          </p:cNvPr>
          <p:cNvSpPr txBox="1"/>
          <p:nvPr/>
        </p:nvSpPr>
        <p:spPr>
          <a:xfrm>
            <a:off x="814511"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引言</a:t>
            </a:r>
            <a:endParaRPr lang="zh-CN" altLang="en-US" sz="2800" dirty="0">
              <a:solidFill>
                <a:srgbClr val="0070C0"/>
              </a:solidFill>
              <a:ea typeface="字魂54号-贤黑" panose="00000500000000000000" pitchFamily="2" charset="-122"/>
            </a:endParaRPr>
          </a:p>
        </p:txBody>
      </p:sp>
      <p:sp>
        <p:nvSpPr>
          <p:cNvPr id="3" name="文本框 2"/>
          <p:cNvSpPr txBox="1"/>
          <p:nvPr/>
        </p:nvSpPr>
        <p:spPr>
          <a:xfrm>
            <a:off x="594360" y="1499616"/>
            <a:ext cx="7927848" cy="3339376"/>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高斯消去法是一个古老的求解线性方程组的方法。</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它最早出现在中国的古籍</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九章算术</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中。</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虽</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然它是以德国数学家高斯的名字命名，但它最早在欧洲出现是在英国科学家牛顿的笔记中。</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高斯消去法</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改进、变形得到的选主元素消去法、三角分解法仍然是目前计算机上求解线性方程组常用的有效方法。</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1635760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xmlns="" id="{0868B18B-3CAD-47CD-BC3A-E69C17175400}"/>
              </a:ext>
            </a:extLst>
          </p:cNvPr>
          <p:cNvGrpSpPr/>
          <p:nvPr/>
        </p:nvGrpSpPr>
        <p:grpSpPr>
          <a:xfrm>
            <a:off x="857072" y="788978"/>
            <a:ext cx="3504618" cy="523220"/>
            <a:chOff x="8670478" y="4032062"/>
            <a:chExt cx="2804127" cy="523220"/>
          </a:xfrm>
        </p:grpSpPr>
        <p:sp>
          <p:nvSpPr>
            <p:cNvPr id="12" name="文本框 11">
              <a:extLst>
                <a:ext uri="{FF2B5EF4-FFF2-40B4-BE49-F238E27FC236}">
                  <a16:creationId xmlns:a16="http://schemas.microsoft.com/office/drawing/2014/main" xmlns="" id="{FA09D213-F1F8-4531-9E34-67C1D353B5D2}"/>
                </a:ext>
              </a:extLst>
            </p:cNvPr>
            <p:cNvSpPr txBox="1"/>
            <p:nvPr/>
          </p:nvSpPr>
          <p:spPr>
            <a:xfrm>
              <a:off x="9060771" y="4032062"/>
              <a:ext cx="2413834"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13" name="椭圆 12">
              <a:extLst>
                <a:ext uri="{FF2B5EF4-FFF2-40B4-BE49-F238E27FC236}">
                  <a16:creationId xmlns:a16="http://schemas.microsoft.com/office/drawing/2014/main" xmlns="" id="{AC855A7E-7B0C-41D7-A489-CE234937B066}"/>
                </a:ext>
              </a:extLst>
            </p:cNvPr>
            <p:cNvSpPr/>
            <p:nvPr/>
          </p:nvSpPr>
          <p:spPr>
            <a:xfrm>
              <a:off x="8670478" y="4098526"/>
              <a:ext cx="390293"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p:grpSp>
      <mc:AlternateContent xmlns:mc="http://schemas.openxmlformats.org/markup-compatibility/2006" xmlns:a14="http://schemas.microsoft.com/office/drawing/2010/main">
        <mc:Choice Requires="a14">
          <p:sp>
            <p:nvSpPr>
              <p:cNvPr id="3" name="文本框 2"/>
              <p:cNvSpPr txBox="1"/>
              <p:nvPr/>
            </p:nvSpPr>
            <p:spPr>
              <a:xfrm>
                <a:off x="582752" y="1385724"/>
                <a:ext cx="5631735" cy="2136675"/>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11</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12</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21</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22</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Sub>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82752" y="1385724"/>
                <a:ext cx="5631735" cy="213667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7575804" y="2210011"/>
                <a:ext cx="859210" cy="473976"/>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2.1</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7575804" y="2210011"/>
                <a:ext cx="859210" cy="473976"/>
              </a:xfrm>
              <a:prstGeom prst="rect">
                <a:avLst/>
              </a:prstGeom>
              <a:blipFill rotWithShape="0">
                <a:blip r:embed="rId4"/>
                <a:stretch>
                  <a:fillRect/>
                </a:stretch>
              </a:blipFill>
            </p:spPr>
            <p:txBody>
              <a:bodyPr/>
              <a:lstStyle/>
              <a:p>
                <a:r>
                  <a:rPr lang="en-US">
                    <a:noFill/>
                  </a:rPr>
                  <a:t> </a:t>
                </a:r>
              </a:p>
            </p:txBody>
          </p:sp>
        </mc:Fallback>
      </mc:AlternateContent>
      <p:grpSp>
        <p:nvGrpSpPr>
          <p:cNvPr id="10" name="组合 9"/>
          <p:cNvGrpSpPr/>
          <p:nvPr/>
        </p:nvGrpSpPr>
        <p:grpSpPr>
          <a:xfrm>
            <a:off x="857072" y="3456432"/>
            <a:ext cx="5088103" cy="1841081"/>
            <a:chOff x="857072" y="3456432"/>
            <a:chExt cx="5088103" cy="1841081"/>
          </a:xfrm>
        </p:grpSpPr>
        <mc:AlternateContent xmlns:mc="http://schemas.openxmlformats.org/markup-compatibility/2006" xmlns:a14="http://schemas.microsoft.com/office/drawing/2010/main">
          <mc:Choice Requires="a14">
            <p:sp>
              <p:nvSpPr>
                <p:cNvPr id="5" name="文本框 4"/>
                <p:cNvSpPr txBox="1"/>
                <p:nvPr/>
              </p:nvSpPr>
              <p:spPr>
                <a:xfrm>
                  <a:off x="857072" y="3456432"/>
                  <a:ext cx="2316339" cy="1841081"/>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m>
                              <m:mPr>
                                <m:mcs>
                                  <m:mc>
                                    <m:mcPr>
                                      <m:count m:val="3"/>
                                      <m:mcJc m:val="center"/>
                                    </m:mcPr>
                                  </m:mc>
                                </m:mcs>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mPr>
                              <m:mr>
                                <m:e>
                                  <m:eqArr>
                                    <m:eqArrPr>
                                      <m:ctrlPr>
                                        <a:rPr lang="en-US" sz="2800" i="1">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11</m:t>
                                          </m:r>
                                        </m:sub>
                                      </m:sSub>
                                    </m:e>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21</m:t>
                                          </m:r>
                                        </m:sub>
                                      </m:sSub>
                                    </m:e>
                                    <m:e>
                                      <m:r>
                                        <a:rPr lang="en-US" sz="2800" i="1">
                                          <a:latin typeface="Cambria Math" panose="02040503050406030204" pitchFamily="18" charset="0"/>
                                          <a:ea typeface="黑体" panose="02010609060101010101" pitchFamily="49" charset="-122"/>
                                          <a:cs typeface="Times New Roman" panose="02020603050405020304" pitchFamily="18" charset="0"/>
                                        </a:rPr>
                                        <m:t>⋮</m:t>
                                      </m:r>
                                    </m:e>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e>
                                  </m:eqArr>
                                </m:e>
                                <m:e>
                                  <m:eqArr>
                                    <m:eqArrPr>
                                      <m:ctrlPr>
                                        <a:rPr lang="en-US" sz="2800" i="1">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e>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e>
                                    <m:e>
                                      <m:r>
                                        <a:rPr lang="en-US" sz="2800" i="1">
                                          <a:latin typeface="Cambria Math" panose="02040503050406030204" pitchFamily="18" charset="0"/>
                                          <a:ea typeface="黑体" panose="02010609060101010101" pitchFamily="49" charset="-122"/>
                                          <a:cs typeface="Times New Roman" panose="02020603050405020304" pitchFamily="18" charset="0"/>
                                        </a:rPr>
                                        <m:t>⋮</m:t>
                                      </m:r>
                                    </m:e>
                                    <m:e>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e>
                                  </m:eqArr>
                                </m:e>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qArr>
                                </m:e>
                              </m:mr>
                            </m:m>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57072" y="3456432"/>
                  <a:ext cx="2316339" cy="184108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342132" y="3503880"/>
                  <a:ext cx="800668" cy="1746184"/>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e>
                              <m:e>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𝑎</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𝑛𝑛</m:t>
                                    </m:r>
                                  </m:sub>
                                </m:sSub>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342132" y="3503880"/>
                  <a:ext cx="800668" cy="174618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054530" y="3503880"/>
                  <a:ext cx="768928" cy="1746184"/>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e>
                              <m:e>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𝑥</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054530" y="3503880"/>
                  <a:ext cx="768928" cy="174618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823458" y="4251960"/>
                  <a:ext cx="357469" cy="473976"/>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823458" y="4251960"/>
                  <a:ext cx="357469" cy="473976"/>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180927" y="3456432"/>
                  <a:ext cx="764248" cy="1825180"/>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cs typeface="Times New Roman" panose="02020603050405020304" pitchFamily="18" charset="0"/>
                              </a:rPr>
                            </m:ctrlPr>
                          </m:dPr>
                          <m:e>
                            <m:eqArr>
                              <m:eqArr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eqArrPr>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1</m:t>
                                    </m:r>
                                  </m:sub>
                                </m:sSub>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2</m:t>
                                    </m:r>
                                  </m:sub>
                                </m:sSub>
                              </m:e>
                              <m:e>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e>
                              <m:e>
                                <m:sSub>
                                  <m:sSub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b="0" i="1" smtClean="0">
                                        <a:latin typeface="Cambria Math" panose="02040503050406030204" pitchFamily="18" charset="0"/>
                                        <a:ea typeface="黑体" panose="02010609060101010101" pitchFamily="49" charset="-122"/>
                                        <a:cs typeface="Times New Roman" panose="02020603050405020304" pitchFamily="18" charset="0"/>
                                      </a:rPr>
                                      <m:t>𝑛</m:t>
                                    </m:r>
                                  </m:sub>
                                </m:sSub>
                              </m:e>
                            </m:eqAr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180927" y="3456432"/>
                  <a:ext cx="764248" cy="1825180"/>
                </a:xfrm>
                <a:prstGeom prst="rect">
                  <a:avLst/>
                </a:prstGeom>
                <a:blipFill rotWithShape="0">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文本框 13"/>
              <p:cNvSpPr txBox="1"/>
              <p:nvPr/>
            </p:nvSpPr>
            <p:spPr>
              <a:xfrm>
                <a:off x="4289135" y="5428065"/>
                <a:ext cx="1219052" cy="473976"/>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黑体" panose="02010609060101010101" pitchFamily="49" charset="-122"/>
                          <a:cs typeface="Times New Roman" panose="02020603050405020304" pitchFamily="18" charset="0"/>
                        </a:rPr>
                        <m:t>𝑨𝒙</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m:t>
                      </m:r>
                      <m:r>
                        <a:rPr lang="en-US" sz="2800" b="1" i="1" smtClean="0">
                          <a:latin typeface="Cambria Math" panose="02040503050406030204" pitchFamily="18" charset="0"/>
                          <a:ea typeface="黑体" panose="02010609060101010101" pitchFamily="49" charset="-122"/>
                          <a:cs typeface="Times New Roman" panose="02020603050405020304" pitchFamily="18" charset="0"/>
                        </a:rPr>
                        <m:t>𝒃</m:t>
                      </m:r>
                    </m:oMath>
                  </m:oMathPara>
                </a14:m>
                <a:endParaRPr 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4289135" y="5428065"/>
                <a:ext cx="1219052" cy="473976"/>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861987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848" y="1506677"/>
            <a:ext cx="7760912" cy="2323713"/>
          </a:xfrm>
          <a:prstGeom prst="rect">
            <a:avLst/>
          </a:prstGeom>
          <a:noFill/>
        </p:spPr>
        <p:txBody>
          <a:bodyPr wrap="square" rtlCol="0">
            <a:spAutoFit/>
          </a:bodyPr>
          <a:lstStyle/>
          <a:p>
            <a:pPr>
              <a:spcBef>
                <a:spcPts val="600"/>
              </a:spcBef>
            </a:pPr>
            <a:r>
              <a:rPr lang="zh-CN" altLang="en-US" sz="2800" dirty="0" smtClean="0">
                <a:latin typeface="黑体" panose="02010609060101010101" pitchFamily="49" charset="-122"/>
                <a:ea typeface="黑体" panose="02010609060101010101" pitchFamily="49" charset="-122"/>
              </a:rPr>
              <a:t>用高斯消去法解线性方程组就是先用逐次消去未知数的方法把原方程组转化为与其等价的三角形线性方程组，然后再用回代的方法求解。</a:t>
            </a:r>
            <a:endParaRPr lang="en-US" altLang="zh-CN" sz="2800" dirty="0" smtClean="0">
              <a:latin typeface="黑体" panose="02010609060101010101" pitchFamily="49" charset="-122"/>
              <a:ea typeface="黑体" panose="02010609060101010101" pitchFamily="49" charset="-122"/>
            </a:endParaRPr>
          </a:p>
          <a:p>
            <a:pPr>
              <a:spcBef>
                <a:spcPts val="600"/>
              </a:spcBef>
            </a:pPr>
            <a:r>
              <a:rPr lang="zh-CN" altLang="en-US" sz="2800" dirty="0">
                <a:latin typeface="黑体" panose="02010609060101010101" pitchFamily="49" charset="-122"/>
                <a:ea typeface="黑体" panose="02010609060101010101" pitchFamily="49" charset="-122"/>
              </a:rPr>
              <a:t>换句话说，就是用初等行变换将原线性方程组的系数矩</a:t>
            </a:r>
            <a:r>
              <a:rPr lang="zh-CN" altLang="en-US" sz="2800" dirty="0" smtClean="0">
                <a:latin typeface="黑体" panose="02010609060101010101" pitchFamily="49" charset="-122"/>
                <a:ea typeface="黑体" panose="02010609060101010101" pitchFamily="49" charset="-122"/>
              </a:rPr>
              <a:t>阵转化</a:t>
            </a:r>
            <a:r>
              <a:rPr lang="zh-CN" altLang="en-US" sz="2800" dirty="0">
                <a:latin typeface="黑体" panose="02010609060101010101" pitchFamily="49" charset="-122"/>
                <a:ea typeface="黑体" panose="02010609060101010101" pitchFamily="49" charset="-122"/>
              </a:rPr>
              <a:t>为上三角矩阵，再求解</a:t>
            </a:r>
            <a:r>
              <a:rPr lang="zh-CN" altLang="en-US"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4" name="椭圆 3">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5" name="Rectangle 20"/>
              <p:cNvSpPr>
                <a:spLocks noChangeArrowheads="1"/>
              </p:cNvSpPr>
              <p:nvPr/>
            </p:nvSpPr>
            <p:spPr bwMode="auto">
              <a:xfrm>
                <a:off x="605848" y="3830390"/>
                <a:ext cx="7495736" cy="5766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Times New Roman" panose="02020603050405020304" pitchFamily="18" charset="0"/>
                    <a:ea typeface="宋体" panose="02010600030101010101" pitchFamily="2" charset="-122"/>
                  </a:defRPr>
                </a:lvl1pPr>
                <a:lvl2pPr algn="ctr">
                  <a:spcBef>
                    <a:spcPct val="20000"/>
                  </a:spcBef>
                  <a:defRPr sz="2800">
                    <a:solidFill>
                      <a:schemeClr val="tx1"/>
                    </a:solidFill>
                    <a:latin typeface="Times New Roman" panose="02020603050405020304" pitchFamily="18" charset="0"/>
                    <a:ea typeface="宋体" panose="02010600030101010101" pitchFamily="2" charset="-122"/>
                  </a:defRPr>
                </a:lvl2pPr>
                <a:lvl3pPr algn="ctr">
                  <a:spcBef>
                    <a:spcPct val="20000"/>
                  </a:spcBef>
                  <a:defRPr sz="2400">
                    <a:solidFill>
                      <a:schemeClr val="tx1"/>
                    </a:solidFill>
                    <a:latin typeface="Times New Roman" panose="02020603050405020304" pitchFamily="18" charset="0"/>
                    <a:ea typeface="宋体" panose="02010600030101010101" pitchFamily="2" charset="-122"/>
                  </a:defRPr>
                </a:lvl3pPr>
                <a:lvl4pPr algn="ctr">
                  <a:spcBef>
                    <a:spcPct val="20000"/>
                  </a:spcBef>
                  <a:defRPr sz="2000">
                    <a:solidFill>
                      <a:schemeClr val="tx1"/>
                    </a:solidFill>
                    <a:latin typeface="Times New Roman" panose="02020603050405020304" pitchFamily="18" charset="0"/>
                    <a:ea typeface="宋体" panose="02010600030101010101" pitchFamily="2" charset="-122"/>
                  </a:defRPr>
                </a:lvl4pPr>
                <a:lvl5pPr algn="ctr">
                  <a:spcBef>
                    <a:spcPct val="20000"/>
                  </a:spcBef>
                  <a:defRPr sz="2000">
                    <a:solidFill>
                      <a:schemeClr val="tx1"/>
                    </a:solidFill>
                    <a:latin typeface="Times New Roman" panose="02020603050405020304" pitchFamily="18" charset="0"/>
                    <a:ea typeface="宋体" panose="02010600030101010101" pitchFamily="2" charset="-122"/>
                  </a:defRPr>
                </a:lvl5pPr>
                <a:lvl6pPr algn="ctr" fontAlgn="base">
                  <a:spcBef>
                    <a:spcPct val="20000"/>
                  </a:spcBef>
                  <a:spcAft>
                    <a:spcPct val="0"/>
                  </a:spcAft>
                  <a:defRPr sz="2000">
                    <a:solidFill>
                      <a:schemeClr val="tx1"/>
                    </a:solidFill>
                    <a:latin typeface="Times New Roman" panose="02020603050405020304" pitchFamily="18" charset="0"/>
                    <a:ea typeface="宋体" panose="02010600030101010101" pitchFamily="2" charset="-122"/>
                  </a:defRPr>
                </a:lvl6pPr>
                <a:lvl7pPr algn="ctr" fontAlgn="base">
                  <a:spcBef>
                    <a:spcPct val="20000"/>
                  </a:spcBef>
                  <a:spcAft>
                    <a:spcPct val="0"/>
                  </a:spcAft>
                  <a:defRPr sz="2000">
                    <a:solidFill>
                      <a:schemeClr val="tx1"/>
                    </a:solidFill>
                    <a:latin typeface="Times New Roman" panose="02020603050405020304" pitchFamily="18" charset="0"/>
                    <a:ea typeface="宋体" panose="02010600030101010101" pitchFamily="2" charset="-122"/>
                  </a:defRPr>
                </a:lvl7pPr>
                <a:lvl8pPr algn="ctr" fontAlgn="base">
                  <a:spcBef>
                    <a:spcPct val="20000"/>
                  </a:spcBef>
                  <a:spcAft>
                    <a:spcPct val="0"/>
                  </a:spcAft>
                  <a:defRPr sz="2000">
                    <a:solidFill>
                      <a:schemeClr val="tx1"/>
                    </a:solidFill>
                    <a:latin typeface="Times New Roman" panose="02020603050405020304" pitchFamily="18" charset="0"/>
                    <a:ea typeface="宋体" panose="02010600030101010101" pitchFamily="2" charset="-122"/>
                  </a:defRPr>
                </a:lvl8pPr>
                <a:lvl9pPr algn="ctr" fontAlgn="base">
                  <a:spcBef>
                    <a:spcPct val="2000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algn="l"/>
                <a:r>
                  <a:rPr lang="zh-CN" altLang="en-US" sz="2800" dirty="0" smtClean="0">
                    <a:latin typeface="黑体" panose="02010609060101010101" pitchFamily="49" charset="-122"/>
                    <a:ea typeface="黑体" panose="02010609060101010101" pitchFamily="49" charset="-122"/>
                  </a:rPr>
                  <a:t>高</a:t>
                </a:r>
                <a:r>
                  <a:rPr lang="zh-CN" altLang="en-US" sz="2800" dirty="0">
                    <a:latin typeface="黑体" panose="02010609060101010101" pitchFamily="49" charset="-122"/>
                    <a:ea typeface="黑体" panose="02010609060101010101" pitchFamily="49" charset="-122"/>
                  </a:rPr>
                  <a:t>斯消去</a:t>
                </a:r>
                <a:r>
                  <a:rPr lang="zh-CN" altLang="en-US" sz="2800" dirty="0" smtClean="0">
                    <a:latin typeface="黑体" panose="02010609060101010101" pitchFamily="49" charset="-122"/>
                    <a:ea typeface="黑体" panose="02010609060101010101" pitchFamily="49" charset="-122"/>
                  </a:rPr>
                  <a:t>法：将方程组</a:t>
                </a:r>
                <a14:m>
                  <m:oMath xmlns:m="http://schemas.openxmlformats.org/officeDocument/2006/math">
                    <m:d>
                      <m:dPr>
                        <m:ctrlPr>
                          <a:rPr lang="en-US" altLang="zh-CN" sz="2800" i="1" dirty="0"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800" i="1" dirty="0" smtClean="0">
                            <a:latin typeface="Cambria Math" panose="02040503050406030204" pitchFamily="18" charset="0"/>
                            <a:ea typeface="黑体" panose="02010609060101010101" pitchFamily="49" charset="-122"/>
                            <a:cs typeface="Times New Roman" panose="02020603050405020304" pitchFamily="18" charset="0"/>
                          </a:rPr>
                          <m:t>2.1</m:t>
                        </m:r>
                      </m:e>
                    </m:d>
                  </m:oMath>
                </a14:m>
                <a:r>
                  <a:rPr lang="zh-CN" altLang="en-US" sz="2800" dirty="0" smtClean="0">
                    <a:latin typeface="黑体" panose="02010609060101010101" pitchFamily="49" charset="-122"/>
                    <a:ea typeface="黑体" panose="02010609060101010101" pitchFamily="49" charset="-122"/>
                  </a:rPr>
                  <a:t>记为</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1" i="1" smtClean="0">
                            <a:latin typeface="Cambria Math" panose="02040503050406030204" pitchFamily="18" charset="0"/>
                          </a:rPr>
                          <m:t>𝑨</m:t>
                        </m:r>
                      </m:e>
                      <m:sup>
                        <m:r>
                          <a:rPr lang="en-US" altLang="zh-CN" sz="2800" b="0" i="1" smtClean="0">
                            <a:latin typeface="Cambria Math" panose="02040503050406030204" pitchFamily="18" charset="0"/>
                          </a:rPr>
                          <m:t>(1)</m:t>
                        </m:r>
                      </m:sup>
                    </m:sSup>
                    <m:r>
                      <a:rPr lang="en-US" altLang="zh-CN" sz="2800" b="1" i="1" smtClean="0">
                        <a:latin typeface="Cambria Math" panose="02040503050406030204" pitchFamily="18" charset="0"/>
                      </a:rPr>
                      <m:t>𝒙</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1" i="1" smtClean="0">
                            <a:latin typeface="Cambria Math" panose="02040503050406030204" pitchFamily="18" charset="0"/>
                          </a:rPr>
                          <m:t>𝒃</m:t>
                        </m:r>
                      </m:e>
                      <m:sup>
                        <m:r>
                          <a:rPr lang="en-US" altLang="zh-CN" sz="2800" b="0" i="1" smtClean="0">
                            <a:latin typeface="Cambria Math" panose="02040503050406030204" pitchFamily="18" charset="0"/>
                          </a:rPr>
                          <m:t>(1)</m:t>
                        </m:r>
                      </m:sup>
                    </m:sSup>
                  </m:oMath>
                </a14:m>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mc:Choice>
        <mc:Fallback xmlns="">
          <p:sp>
            <p:nvSpPr>
              <p:cNvPr id="5" name="Rectangle 20"/>
              <p:cNvSpPr>
                <a:spLocks noRot="1" noChangeAspect="1" noMove="1" noResize="1" noEditPoints="1" noAdjustHandles="1" noChangeArrowheads="1" noChangeShapeType="1" noTextEdit="1"/>
              </p:cNvSpPr>
              <p:nvPr/>
            </p:nvSpPr>
            <p:spPr bwMode="auto">
              <a:xfrm>
                <a:off x="605848" y="3830390"/>
                <a:ext cx="7495736" cy="576609"/>
              </a:xfrm>
              <a:prstGeom prst="rect">
                <a:avLst/>
              </a:prstGeom>
              <a:blipFill rotWithShape="0">
                <a:blip r:embed="rId2"/>
                <a:stretch>
                  <a:fillRect l="-1626" t="-10526" r="-1057" b="-189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488618" y="4279424"/>
                <a:ext cx="5392054" cy="709361"/>
              </a:xfrm>
              <a:prstGeom prst="rect">
                <a:avLst/>
              </a:prstGeom>
              <a:noFill/>
            </p:spPr>
            <p:txBody>
              <a:bodyPr wrap="none" lIns="0" tIns="0" rIns="0" bIns="0" rtlCol="0">
                <a:spAutoFit/>
              </a:bodyPr>
              <a:lstStyle/>
              <a:p>
                <a:pPr>
                  <a:lnSpc>
                    <a:spcPct val="110000"/>
                  </a:lnSpc>
                </a:pPr>
                <a14:m>
                  <m:oMathPara xmlns:m="http://schemas.openxmlformats.org/officeDocument/2006/math">
                    <m:oMathParaPr>
                      <m:jc m:val="centerGroup"/>
                    </m:oMathParaPr>
                    <m:oMath xmlns:m="http://schemas.openxmlformats.org/officeDocument/2006/math">
                      <m:sSup>
                        <m:sSupPr>
                          <m:ctrlPr>
                            <a:rPr lang="en-US" altLang="zh-CN" sz="2800" b="0" i="1" smtClean="0">
                              <a:effectLst/>
                              <a:latin typeface="Cambria Math" panose="02040503050406030204" pitchFamily="18" charset="0"/>
                            </a:rPr>
                          </m:ctrlPr>
                        </m:sSupPr>
                        <m:e>
                          <m:r>
                            <a:rPr lang="en-US" altLang="zh-CN" sz="2800" b="1" i="1" smtClean="0">
                              <a:effectLst/>
                              <a:latin typeface="Cambria Math" panose="02040503050406030204" pitchFamily="18" charset="0"/>
                            </a:rPr>
                            <m:t>𝑨</m:t>
                          </m:r>
                        </m:e>
                        <m:sup>
                          <m:r>
                            <a:rPr lang="en-US" altLang="zh-CN" sz="2800" b="0" i="1" smtClean="0">
                              <a:effectLst/>
                              <a:latin typeface="Cambria Math" panose="02040503050406030204" pitchFamily="18" charset="0"/>
                            </a:rPr>
                            <m:t>(1)</m:t>
                          </m:r>
                        </m:sup>
                      </m:sSup>
                      <m:r>
                        <a:rPr lang="en-US" altLang="zh-CN" sz="2800" b="0" i="1" smtClean="0">
                          <a:effectLst/>
                          <a:latin typeface="Cambria Math" panose="02040503050406030204" pitchFamily="18" charset="0"/>
                        </a:rPr>
                        <m:t>=</m:t>
                      </m:r>
                      <m:d>
                        <m:dPr>
                          <m:ctrlPr>
                            <a:rPr lang="en-US" altLang="zh-CN" sz="2800" b="0" i="1" smtClean="0">
                              <a:effectLst/>
                              <a:latin typeface="Cambria Math" panose="02040503050406030204" pitchFamily="18" charset="0"/>
                            </a:rPr>
                          </m:ctrlPr>
                        </m:dPr>
                        <m:e>
                          <m:sSubSup>
                            <m:sSubSupPr>
                              <m:ctrlPr>
                                <a:rPr lang="en-US" altLang="zh-CN" sz="2800" b="0" i="1" smtClean="0">
                                  <a:effectLst/>
                                  <a:latin typeface="Cambria Math" panose="02040503050406030204" pitchFamily="18" charset="0"/>
                                </a:rPr>
                              </m:ctrlPr>
                            </m:sSubSupPr>
                            <m:e>
                              <m:r>
                                <a:rPr lang="en-US" altLang="zh-CN" sz="2800" b="0" i="1" smtClean="0">
                                  <a:effectLst/>
                                  <a:latin typeface="Cambria Math" panose="02040503050406030204" pitchFamily="18" charset="0"/>
                                </a:rPr>
                                <m:t>𝑎</m:t>
                              </m:r>
                            </m:e>
                            <m:sub>
                              <m:r>
                                <a:rPr lang="en-US" altLang="zh-CN" sz="2800" b="0" i="1" smtClean="0">
                                  <a:effectLst/>
                                  <a:latin typeface="Cambria Math" panose="02040503050406030204" pitchFamily="18" charset="0"/>
                                </a:rPr>
                                <m:t>𝑖𝑗</m:t>
                              </m:r>
                            </m:sub>
                            <m:sup>
                              <m:r>
                                <a:rPr lang="en-US" altLang="zh-CN" sz="2800" b="0" i="1" smtClean="0">
                                  <a:effectLst/>
                                  <a:latin typeface="Cambria Math" panose="02040503050406030204" pitchFamily="18" charset="0"/>
                                </a:rPr>
                                <m:t>(1)</m:t>
                              </m:r>
                            </m:sup>
                          </m:sSubSup>
                        </m:e>
                      </m:d>
                      <m:r>
                        <a:rPr lang="en-US" altLang="zh-CN" sz="2800" b="0" i="1" smtClean="0">
                          <a:effectLst/>
                          <a:latin typeface="Cambria Math" panose="02040503050406030204" pitchFamily="18" charset="0"/>
                        </a:rPr>
                        <m:t>=</m:t>
                      </m:r>
                      <m:d>
                        <m:dPr>
                          <m:ctrlPr>
                            <a:rPr lang="en-US" altLang="zh-CN" sz="2800" b="0" i="1" smtClean="0">
                              <a:effectLst/>
                              <a:latin typeface="Cambria Math" panose="02040503050406030204" pitchFamily="18" charset="0"/>
                            </a:rPr>
                          </m:ctrlPr>
                        </m:dPr>
                        <m:e>
                          <m:sSub>
                            <m:sSubPr>
                              <m:ctrlPr>
                                <a:rPr lang="en-US" altLang="zh-CN" sz="2800" b="0" i="1" smtClean="0">
                                  <a:effectLst/>
                                  <a:latin typeface="Cambria Math" panose="02040503050406030204" pitchFamily="18" charset="0"/>
                                </a:rPr>
                              </m:ctrlPr>
                            </m:sSubPr>
                            <m:e>
                              <m:r>
                                <a:rPr lang="en-US" altLang="zh-CN" sz="2800" b="0" i="1" smtClean="0">
                                  <a:effectLst/>
                                  <a:latin typeface="Cambria Math" panose="02040503050406030204" pitchFamily="18" charset="0"/>
                                </a:rPr>
                                <m:t>𝑎</m:t>
                              </m:r>
                            </m:e>
                            <m:sub>
                              <m:r>
                                <a:rPr lang="en-US" altLang="zh-CN" sz="2800" b="0" i="1" smtClean="0">
                                  <a:effectLst/>
                                  <a:latin typeface="Cambria Math" panose="02040503050406030204" pitchFamily="18" charset="0"/>
                                </a:rPr>
                                <m:t>𝑖𝑗</m:t>
                              </m:r>
                            </m:sub>
                          </m:sSub>
                        </m:e>
                      </m:d>
                      <m:r>
                        <a:rPr lang="en-US" altLang="zh-CN" sz="2800" b="0" i="1" smtClean="0">
                          <a:effectLst/>
                          <a:latin typeface="Cambria Math" panose="02040503050406030204" pitchFamily="18" charset="0"/>
                        </a:rPr>
                        <m:t>,  </m:t>
                      </m:r>
                      <m:sSup>
                        <m:sSupPr>
                          <m:ctrlPr>
                            <a:rPr lang="en-US" altLang="zh-CN" sz="2800" b="0" i="1" smtClean="0">
                              <a:effectLst/>
                              <a:latin typeface="Cambria Math" panose="02040503050406030204" pitchFamily="18" charset="0"/>
                            </a:rPr>
                          </m:ctrlPr>
                        </m:sSupPr>
                        <m:e>
                          <m:r>
                            <a:rPr lang="en-US" altLang="zh-CN" sz="2800" b="1" i="1" smtClean="0">
                              <a:effectLst/>
                              <a:latin typeface="Cambria Math" panose="02040503050406030204" pitchFamily="18" charset="0"/>
                            </a:rPr>
                            <m:t>𝒃</m:t>
                          </m:r>
                        </m:e>
                        <m:sup>
                          <m:r>
                            <a:rPr lang="en-US" altLang="zh-CN" sz="2800" b="0" i="1" smtClean="0">
                              <a:effectLst/>
                              <a:latin typeface="Cambria Math" panose="02040503050406030204" pitchFamily="18" charset="0"/>
                            </a:rPr>
                            <m:t>(1)</m:t>
                          </m:r>
                        </m:sup>
                      </m:sSup>
                      <m:r>
                        <a:rPr lang="en-US" altLang="zh-CN" sz="2800" b="0" i="1" smtClean="0">
                          <a:effectLst/>
                          <a:latin typeface="Cambria Math" panose="02040503050406030204" pitchFamily="18" charset="0"/>
                        </a:rPr>
                        <m:t>=</m:t>
                      </m:r>
                      <m:r>
                        <a:rPr lang="en-US" altLang="zh-CN" sz="2800" b="1" i="1" smtClean="0">
                          <a:effectLst/>
                          <a:latin typeface="Cambria Math" panose="02040503050406030204" pitchFamily="18" charset="0"/>
                        </a:rPr>
                        <m:t>𝒃</m:t>
                      </m:r>
                    </m:oMath>
                  </m:oMathPara>
                </a14:m>
                <a:endParaRPr lang="zh-CN" altLang="en-US" sz="2800" b="1" dirty="0" smtClean="0">
                  <a:effectLst/>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488618" y="4279424"/>
                <a:ext cx="5392054" cy="70936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8"/>
              <p:cNvSpPr>
                <a:spLocks noChangeArrowheads="1"/>
              </p:cNvSpPr>
              <p:nvPr/>
            </p:nvSpPr>
            <p:spPr bwMode="auto">
              <a:xfrm>
                <a:off x="605848" y="4988785"/>
                <a:ext cx="7760912" cy="5032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Times New Roman" panose="02020603050405020304" pitchFamily="18" charset="0"/>
                    <a:ea typeface="宋体" panose="02010600030101010101" pitchFamily="2" charset="-122"/>
                  </a:defRPr>
                </a:lvl1pPr>
                <a:lvl2pPr algn="ctr">
                  <a:spcBef>
                    <a:spcPct val="20000"/>
                  </a:spcBef>
                  <a:defRPr sz="2800">
                    <a:solidFill>
                      <a:schemeClr val="tx1"/>
                    </a:solidFill>
                    <a:latin typeface="Times New Roman" panose="02020603050405020304" pitchFamily="18" charset="0"/>
                    <a:ea typeface="宋体" panose="02010600030101010101" pitchFamily="2" charset="-122"/>
                  </a:defRPr>
                </a:lvl2pPr>
                <a:lvl3pPr algn="ctr">
                  <a:spcBef>
                    <a:spcPct val="20000"/>
                  </a:spcBef>
                  <a:defRPr sz="2400">
                    <a:solidFill>
                      <a:schemeClr val="tx1"/>
                    </a:solidFill>
                    <a:latin typeface="Times New Roman" panose="02020603050405020304" pitchFamily="18" charset="0"/>
                    <a:ea typeface="宋体" panose="02010600030101010101" pitchFamily="2" charset="-122"/>
                  </a:defRPr>
                </a:lvl3pPr>
                <a:lvl4pPr algn="ctr">
                  <a:spcBef>
                    <a:spcPct val="20000"/>
                  </a:spcBef>
                  <a:defRPr sz="2000">
                    <a:solidFill>
                      <a:schemeClr val="tx1"/>
                    </a:solidFill>
                    <a:latin typeface="Times New Roman" panose="02020603050405020304" pitchFamily="18" charset="0"/>
                    <a:ea typeface="宋体" panose="02010600030101010101" pitchFamily="2" charset="-122"/>
                  </a:defRPr>
                </a:lvl4pPr>
                <a:lvl5pPr algn="ctr">
                  <a:spcBef>
                    <a:spcPct val="20000"/>
                  </a:spcBef>
                  <a:defRPr sz="2000">
                    <a:solidFill>
                      <a:schemeClr val="tx1"/>
                    </a:solidFill>
                    <a:latin typeface="Times New Roman" panose="02020603050405020304" pitchFamily="18" charset="0"/>
                    <a:ea typeface="宋体" panose="02010600030101010101" pitchFamily="2" charset="-122"/>
                  </a:defRPr>
                </a:lvl5pPr>
                <a:lvl6pPr algn="ctr" fontAlgn="base">
                  <a:spcBef>
                    <a:spcPct val="20000"/>
                  </a:spcBef>
                  <a:spcAft>
                    <a:spcPct val="0"/>
                  </a:spcAft>
                  <a:defRPr sz="2000">
                    <a:solidFill>
                      <a:schemeClr val="tx1"/>
                    </a:solidFill>
                    <a:latin typeface="Times New Roman" panose="02020603050405020304" pitchFamily="18" charset="0"/>
                    <a:ea typeface="宋体" panose="02010600030101010101" pitchFamily="2" charset="-122"/>
                  </a:defRPr>
                </a:lvl6pPr>
                <a:lvl7pPr algn="ctr" fontAlgn="base">
                  <a:spcBef>
                    <a:spcPct val="20000"/>
                  </a:spcBef>
                  <a:spcAft>
                    <a:spcPct val="0"/>
                  </a:spcAft>
                  <a:defRPr sz="2000">
                    <a:solidFill>
                      <a:schemeClr val="tx1"/>
                    </a:solidFill>
                    <a:latin typeface="Times New Roman" panose="02020603050405020304" pitchFamily="18" charset="0"/>
                    <a:ea typeface="宋体" panose="02010600030101010101" pitchFamily="2" charset="-122"/>
                  </a:defRPr>
                </a:lvl7pPr>
                <a:lvl8pPr algn="ctr" fontAlgn="base">
                  <a:spcBef>
                    <a:spcPct val="20000"/>
                  </a:spcBef>
                  <a:spcAft>
                    <a:spcPct val="0"/>
                  </a:spcAft>
                  <a:defRPr sz="2000">
                    <a:solidFill>
                      <a:schemeClr val="tx1"/>
                    </a:solidFill>
                    <a:latin typeface="Times New Roman" panose="02020603050405020304" pitchFamily="18" charset="0"/>
                    <a:ea typeface="宋体" panose="02010600030101010101" pitchFamily="2" charset="-122"/>
                  </a:defRPr>
                </a:lvl8pPr>
                <a:lvl9pPr algn="ctr" fontAlgn="base">
                  <a:spcBef>
                    <a:spcPct val="2000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algn="l"/>
                <a:r>
                  <a:rPr lang="zh-CN" altLang="en-US" sz="2800" dirty="0" smtClean="0">
                    <a:latin typeface="黑体" panose="02010609060101010101" pitchFamily="49" charset="-122"/>
                    <a:ea typeface="黑体" panose="02010609060101010101" pitchFamily="49" charset="-122"/>
                    <a:sym typeface="Wingdings" panose="05000000000000000000" pitchFamily="2" charset="2"/>
                  </a:rPr>
                  <a:t>第</a:t>
                </a:r>
                <a:r>
                  <a:rPr lang="en-US" altLang="zh-CN" sz="2800" dirty="0" smtClean="0">
                    <a:ea typeface="黑体" panose="02010609060101010101" pitchFamily="49" charset="-122"/>
                    <a:cs typeface="Times New Roman" panose="02020603050405020304" pitchFamily="18" charset="0"/>
                    <a:sym typeface="Wingdings" panose="05000000000000000000" pitchFamily="2" charset="2"/>
                  </a:rPr>
                  <a:t>1</a:t>
                </a:r>
                <a:r>
                  <a:rPr lang="zh-CN" altLang="en-US" sz="2800" dirty="0" smtClean="0">
                    <a:latin typeface="黑体" panose="02010609060101010101" pitchFamily="49" charset="-122"/>
                    <a:ea typeface="黑体" panose="02010609060101010101" pitchFamily="49" charset="-122"/>
                    <a:sym typeface="Wingdings" panose="05000000000000000000" pitchFamily="2" charset="2"/>
                  </a:rPr>
                  <a:t>步</a:t>
                </a:r>
                <a:r>
                  <a:rPr lang="en-US" altLang="zh-CN" sz="2800" dirty="0" smtClean="0">
                    <a:ea typeface="黑体" panose="02010609060101010101" pitchFamily="49" charset="-122"/>
                    <a:cs typeface="Times New Roman" panose="02020603050405020304" pitchFamily="18" charset="0"/>
                    <a:sym typeface="Wingdings" panose="05000000000000000000" pitchFamily="2" charset="2"/>
                  </a:rPr>
                  <a:t>(</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sym typeface="Wingdings" panose="05000000000000000000" pitchFamily="2" charset="2"/>
                      </a:rPr>
                      <m:t>𝑘</m:t>
                    </m:r>
                    <m:r>
                      <a:rPr lang="en-US" altLang="zh-CN" sz="2800" b="0" i="1" smtClean="0">
                        <a:latin typeface="Cambria Math" panose="02040503050406030204" pitchFamily="18" charset="0"/>
                        <a:cs typeface="Times New Roman" panose="02020603050405020304" pitchFamily="18" charset="0"/>
                        <a:sym typeface="Wingdings" panose="05000000000000000000" pitchFamily="2" charset="2"/>
                      </a:rPr>
                      <m:t>=1</m:t>
                    </m:r>
                  </m:oMath>
                </a14:m>
                <a:r>
                  <a:rPr lang="en-US" altLang="zh-CN" sz="2800" dirty="0" smtClean="0">
                    <a:ea typeface="黑体" panose="02010609060101010101" pitchFamily="49" charset="-122"/>
                    <a:cs typeface="Times New Roman" panose="02020603050405020304" pitchFamily="18" charset="0"/>
                    <a:sym typeface="Wingdings" panose="05000000000000000000" pitchFamily="2" charset="2"/>
                  </a:rPr>
                  <a:t>)</a:t>
                </a:r>
                <a:r>
                  <a:rPr lang="zh-CN" altLang="en-US" sz="2800" dirty="0" smtClean="0">
                    <a:latin typeface="黑体" panose="02010609060101010101" pitchFamily="49" charset="-122"/>
                    <a:ea typeface="黑体" panose="02010609060101010101" pitchFamily="49" charset="-122"/>
                    <a:sym typeface="Wingdings" panose="05000000000000000000" pitchFamily="2" charset="2"/>
                  </a:rPr>
                  <a:t>：设</a:t>
                </a:r>
                <a14:m>
                  <m:oMath xmlns:m="http://schemas.openxmlformats.org/officeDocument/2006/math">
                    <m:sSubSup>
                      <m:sSubSupPr>
                        <m:ctrlPr>
                          <a:rPr lang="en-US" altLang="zh-CN" sz="2800" b="0" i="1" smtClean="0">
                            <a:latin typeface="Cambria Math" panose="02040503050406030204" pitchFamily="18" charset="0"/>
                            <a:ea typeface="黑体" panose="02010609060101010101" pitchFamily="49" charset="-122"/>
                            <a:sym typeface="Wingdings" panose="05000000000000000000" pitchFamily="2" charset="2"/>
                          </a:rPr>
                        </m:ctrlPr>
                      </m:sSubSupPr>
                      <m:e>
                        <m:r>
                          <a:rPr lang="en-US" altLang="zh-CN" sz="2800" b="0" i="1" smtClean="0">
                            <a:latin typeface="Cambria Math" panose="02040503050406030204" pitchFamily="18" charset="0"/>
                            <a:ea typeface="黑体" panose="02010609060101010101" pitchFamily="49" charset="-122"/>
                            <a:sym typeface="Wingdings" panose="05000000000000000000" pitchFamily="2" charset="2"/>
                          </a:rPr>
                          <m:t>𝑎</m:t>
                        </m:r>
                      </m:e>
                      <m:sub>
                        <m:r>
                          <a:rPr lang="en-US" altLang="zh-CN" sz="2800" b="0" i="1" smtClean="0">
                            <a:latin typeface="Cambria Math" panose="02040503050406030204" pitchFamily="18" charset="0"/>
                            <a:ea typeface="黑体" panose="02010609060101010101" pitchFamily="49" charset="-122"/>
                            <a:sym typeface="Wingdings" panose="05000000000000000000" pitchFamily="2" charset="2"/>
                          </a:rPr>
                          <m:t>11</m:t>
                        </m:r>
                      </m:sub>
                      <m:sup>
                        <m:d>
                          <m:dPr>
                            <m:ctrlPr>
                              <a:rPr lang="en-US" altLang="zh-CN" sz="2800" b="0" i="1" smtClean="0">
                                <a:latin typeface="Cambria Math" panose="02040503050406030204" pitchFamily="18" charset="0"/>
                                <a:ea typeface="黑体" panose="02010609060101010101" pitchFamily="49" charset="-122"/>
                                <a:sym typeface="Wingdings" panose="05000000000000000000" pitchFamily="2" charset="2"/>
                              </a:rPr>
                            </m:ctrlPr>
                          </m:dPr>
                          <m:e>
                            <m:r>
                              <a:rPr lang="en-US" altLang="zh-CN" sz="2800" b="0" i="1" smtClean="0">
                                <a:latin typeface="Cambria Math" panose="02040503050406030204" pitchFamily="18" charset="0"/>
                                <a:ea typeface="黑体" panose="02010609060101010101" pitchFamily="49" charset="-122"/>
                                <a:sym typeface="Wingdings" panose="05000000000000000000" pitchFamily="2" charset="2"/>
                              </a:rPr>
                              <m:t>1</m:t>
                            </m:r>
                          </m:e>
                        </m:d>
                      </m:sup>
                    </m:sSubSup>
                    <m:r>
                      <a:rPr lang="en-US" altLang="zh-CN" sz="2800" b="0" i="1" smtClean="0">
                        <a:latin typeface="Cambria Math" panose="02040503050406030204" pitchFamily="18" charset="0"/>
                        <a:ea typeface="黑体" panose="02010609060101010101" pitchFamily="49" charset="-122"/>
                        <a:sym typeface="Wingdings" panose="05000000000000000000" pitchFamily="2" charset="2"/>
                      </a:rPr>
                      <m:t>≠0</m:t>
                    </m:r>
                  </m:oMath>
                </a14:m>
                <a:r>
                  <a:rPr lang="zh-CN" altLang="en-US" sz="2800" dirty="0" smtClean="0">
                    <a:latin typeface="黑体" panose="02010609060101010101" pitchFamily="49" charset="-122"/>
                    <a:ea typeface="黑体" panose="02010609060101010101" pitchFamily="49" charset="-122"/>
                  </a:rPr>
                  <a:t>，首先计算乘数</a:t>
                </a:r>
                <a:endParaRPr lang="zh-CN" altLang="en-US" sz="2800" dirty="0">
                  <a:latin typeface="黑体" panose="02010609060101010101" pitchFamily="49" charset="-122"/>
                  <a:ea typeface="黑体" panose="02010609060101010101" pitchFamily="49" charset="-122"/>
                </a:endParaRPr>
              </a:p>
            </p:txBody>
          </p:sp>
        </mc:Choice>
        <mc:Fallback xmlns="">
          <p:sp>
            <p:nvSpPr>
              <p:cNvPr id="7" name="Rectangle 8"/>
              <p:cNvSpPr>
                <a:spLocks noRot="1" noChangeAspect="1" noMove="1" noResize="1" noEditPoints="1" noAdjustHandles="1" noChangeArrowheads="1" noChangeShapeType="1" noTextEdit="1"/>
              </p:cNvSpPr>
              <p:nvPr/>
            </p:nvSpPr>
            <p:spPr bwMode="auto">
              <a:xfrm>
                <a:off x="605848" y="4988785"/>
                <a:ext cx="7760912" cy="503238"/>
              </a:xfrm>
              <a:prstGeom prst="rect">
                <a:avLst/>
              </a:prstGeom>
              <a:blipFill rotWithShape="0">
                <a:blip r:embed="rId4"/>
                <a:stretch>
                  <a:fillRect l="-1570" b="-530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203254517"/>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175004" y="1527048"/>
                <a:ext cx="5355633" cy="54290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黑体" panose="02010609060101010101" pitchFamily="49" charset="-122"/>
                            </a:rPr>
                          </m:ctrlPr>
                        </m:sSubPr>
                        <m:e>
                          <m:r>
                            <a:rPr lang="en-US" sz="2800" b="0" i="1" smtClean="0">
                              <a:latin typeface="Cambria Math" panose="02040503050406030204" pitchFamily="18" charset="0"/>
                              <a:ea typeface="黑体" panose="02010609060101010101" pitchFamily="49" charset="-122"/>
                            </a:rPr>
                            <m:t>𝑚</m:t>
                          </m:r>
                        </m:e>
                        <m:sub>
                          <m:r>
                            <a:rPr lang="en-US" sz="2800" b="0" i="1" smtClean="0">
                              <a:latin typeface="Cambria Math" panose="02040503050406030204" pitchFamily="18" charset="0"/>
                              <a:ea typeface="黑体" panose="02010609060101010101" pitchFamily="49" charset="-122"/>
                            </a:rPr>
                            <m:t>𝑖</m:t>
                          </m:r>
                          <m:r>
                            <a:rPr lang="en-US" sz="2800" b="0" i="1" smtClean="0">
                              <a:latin typeface="Cambria Math" panose="02040503050406030204" pitchFamily="18" charset="0"/>
                              <a:ea typeface="黑体" panose="02010609060101010101" pitchFamily="49" charset="-122"/>
                            </a:rPr>
                            <m:t>1</m:t>
                          </m:r>
                        </m:sub>
                      </m:sSub>
                      <m:r>
                        <a:rPr lang="en-US" sz="2800" b="0" i="1" smtClean="0">
                          <a:latin typeface="Cambria Math" panose="02040503050406030204" pitchFamily="18" charset="0"/>
                          <a:ea typeface="黑体" panose="02010609060101010101" pitchFamily="49" charset="-122"/>
                        </a:rPr>
                        <m:t>=</m:t>
                      </m:r>
                      <m:f>
                        <m:fPr>
                          <m:type m:val="lin"/>
                          <m:ctrlPr>
                            <a:rPr lang="en-US" sz="2800" b="0" i="1" smtClean="0">
                              <a:latin typeface="Cambria Math" panose="02040503050406030204" pitchFamily="18" charset="0"/>
                              <a:ea typeface="黑体" panose="02010609060101010101" pitchFamily="49" charset="-122"/>
                            </a:rPr>
                          </m:ctrlPr>
                        </m:fPr>
                        <m:num>
                          <m:sSubSup>
                            <m:sSubSupPr>
                              <m:ctrlPr>
                                <a:rPr lang="en-US" sz="2800" i="1">
                                  <a:latin typeface="Cambria Math" panose="02040503050406030204" pitchFamily="18" charset="0"/>
                                  <a:ea typeface="黑体" panose="02010609060101010101" pitchFamily="49" charset="-122"/>
                                </a:rPr>
                              </m:ctrlPr>
                            </m:sSubSupPr>
                            <m:e>
                              <m:r>
                                <a:rPr lang="en-US" sz="2800" i="1">
                                  <a:latin typeface="Cambria Math" panose="02040503050406030204" pitchFamily="18" charset="0"/>
                                  <a:ea typeface="黑体" panose="02010609060101010101" pitchFamily="49" charset="-122"/>
                                </a:rPr>
                                <m:t>𝑎</m:t>
                              </m:r>
                            </m:e>
                            <m:sub>
                              <m:r>
                                <a:rPr lang="en-US" sz="2800" i="1">
                                  <a:latin typeface="Cambria Math" panose="02040503050406030204" pitchFamily="18" charset="0"/>
                                  <a:ea typeface="黑体" panose="02010609060101010101" pitchFamily="49" charset="-122"/>
                                </a:rPr>
                                <m:t>𝑖</m:t>
                              </m:r>
                              <m:r>
                                <a:rPr lang="en-US" sz="2800" i="1">
                                  <a:latin typeface="Cambria Math" panose="02040503050406030204" pitchFamily="18" charset="0"/>
                                  <a:ea typeface="黑体" panose="02010609060101010101" pitchFamily="49" charset="-122"/>
                                </a:rPr>
                                <m:t>1</m:t>
                              </m:r>
                            </m:sub>
                            <m:sup>
                              <m:d>
                                <m:dPr>
                                  <m:ctrlPr>
                                    <a:rPr lang="en-US" sz="2800" i="1">
                                      <a:latin typeface="Cambria Math" panose="02040503050406030204" pitchFamily="18" charset="0"/>
                                      <a:ea typeface="黑体" panose="02010609060101010101" pitchFamily="49" charset="-122"/>
                                    </a:rPr>
                                  </m:ctrlPr>
                                </m:dPr>
                                <m:e>
                                  <m:r>
                                    <a:rPr lang="en-US" sz="2800" i="1">
                                      <a:latin typeface="Cambria Math" panose="02040503050406030204" pitchFamily="18" charset="0"/>
                                      <a:ea typeface="黑体" panose="02010609060101010101" pitchFamily="49" charset="-122"/>
                                    </a:rPr>
                                    <m:t>1</m:t>
                                  </m:r>
                                </m:e>
                              </m:d>
                            </m:sup>
                          </m:sSubSup>
                        </m:num>
                        <m:den>
                          <m:sSubSup>
                            <m:sSubSupPr>
                              <m:ctrlPr>
                                <a:rPr lang="en-US" sz="2800" i="1">
                                  <a:latin typeface="Cambria Math" panose="02040503050406030204" pitchFamily="18" charset="0"/>
                                  <a:ea typeface="黑体" panose="02010609060101010101" pitchFamily="49" charset="-122"/>
                                </a:rPr>
                              </m:ctrlPr>
                            </m:sSubSupPr>
                            <m:e>
                              <m:r>
                                <a:rPr lang="en-US" sz="2800" i="1">
                                  <a:latin typeface="Cambria Math" panose="02040503050406030204" pitchFamily="18" charset="0"/>
                                  <a:ea typeface="黑体" panose="02010609060101010101" pitchFamily="49" charset="-122"/>
                                </a:rPr>
                                <m:t>𝑎</m:t>
                              </m:r>
                            </m:e>
                            <m:sub>
                              <m:r>
                                <a:rPr lang="en-US" sz="2800" i="1">
                                  <a:latin typeface="Cambria Math" panose="02040503050406030204" pitchFamily="18" charset="0"/>
                                  <a:ea typeface="黑体" panose="02010609060101010101" pitchFamily="49" charset="-122"/>
                                </a:rPr>
                                <m:t>11</m:t>
                              </m:r>
                            </m:sub>
                            <m:sup>
                              <m:d>
                                <m:dPr>
                                  <m:ctrlPr>
                                    <a:rPr lang="en-US" sz="2800" i="1">
                                      <a:latin typeface="Cambria Math" panose="02040503050406030204" pitchFamily="18" charset="0"/>
                                      <a:ea typeface="黑体" panose="02010609060101010101" pitchFamily="49" charset="-122"/>
                                    </a:rPr>
                                  </m:ctrlPr>
                                </m:dPr>
                                <m:e>
                                  <m:r>
                                    <a:rPr lang="en-US" sz="2800" i="1">
                                      <a:latin typeface="Cambria Math" panose="02040503050406030204" pitchFamily="18" charset="0"/>
                                      <a:ea typeface="黑体" panose="02010609060101010101" pitchFamily="49" charset="-122"/>
                                    </a:rPr>
                                    <m:t>1</m:t>
                                  </m:r>
                                </m:e>
                              </m:d>
                            </m:sup>
                          </m:sSubSup>
                        </m:den>
                      </m:f>
                      <m:r>
                        <a:rPr lang="en-US" sz="2800" b="0" i="1" smtClean="0">
                          <a:latin typeface="Cambria Math" panose="02040503050406030204" pitchFamily="18" charset="0"/>
                          <a:ea typeface="黑体" panose="02010609060101010101" pitchFamily="49" charset="-122"/>
                        </a:rPr>
                        <m:t>,  </m:t>
                      </m:r>
                      <m:r>
                        <a:rPr lang="en-US" sz="2800" b="0" i="1" smtClean="0">
                          <a:latin typeface="Cambria Math" panose="02040503050406030204" pitchFamily="18" charset="0"/>
                          <a:ea typeface="黑体" panose="02010609060101010101" pitchFamily="49" charset="-122"/>
                        </a:rPr>
                        <m:t>𝑖</m:t>
                      </m:r>
                      <m:r>
                        <a:rPr lang="en-US" sz="2800" b="0" i="1" smtClean="0">
                          <a:latin typeface="Cambria Math" panose="02040503050406030204" pitchFamily="18" charset="0"/>
                          <a:ea typeface="黑体" panose="02010609060101010101" pitchFamily="49" charset="-122"/>
                        </a:rPr>
                        <m:t>=2,3,⋯,</m:t>
                      </m:r>
                      <m:r>
                        <a:rPr lang="en-US" sz="2800" b="0" i="1" smtClean="0">
                          <a:latin typeface="Cambria Math" panose="02040503050406030204" pitchFamily="18" charset="0"/>
                          <a:ea typeface="黑体" panose="02010609060101010101" pitchFamily="49" charset="-122"/>
                        </a:rPr>
                        <m:t>𝑛</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175004" y="1527048"/>
                <a:ext cx="5355633" cy="54290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14024" y="2060327"/>
                <a:ext cx="7566415" cy="1384995"/>
              </a:xfrm>
              <a:prstGeom prst="rect">
                <a:avLst/>
              </a:prstGeom>
              <a:noFill/>
            </p:spPr>
            <p:txBody>
              <a:bodyPr wrap="square" rtlCol="0">
                <a:spAutoFit/>
              </a:bodyPr>
              <a:lstStyle/>
              <a:p>
                <a:pPr>
                  <a:spcBef>
                    <a:spcPts val="600"/>
                  </a:spcBef>
                </a:pPr>
                <a:r>
                  <a:rPr lang="zh-CN" altLang="en-US" sz="2800" dirty="0" smtClean="0">
                    <a:latin typeface="黑体" panose="02010609060101010101" pitchFamily="49" charset="-122"/>
                    <a:ea typeface="黑体" panose="02010609060101010101" pitchFamily="49" charset="-122"/>
                  </a:rPr>
                  <a:t>用</a:t>
                </a:r>
                <a14:m>
                  <m:oMath xmlns:m="http://schemas.openxmlformats.org/officeDocument/2006/math">
                    <m:r>
                      <a:rPr lang="en-US" altLang="zh-CN" sz="2800" b="0" i="1" smtClean="0">
                        <a:latin typeface="Cambria Math" panose="02040503050406030204" pitchFamily="18" charset="0"/>
                        <a:ea typeface="黑体" panose="02010609060101010101" pitchFamily="49" charset="-122"/>
                      </a:rPr>
                      <m:t>−</m:t>
                    </m:r>
                    <m:sSub>
                      <m:sSubPr>
                        <m:ctrlPr>
                          <a:rPr lang="en-US" altLang="zh-CN" sz="2800" b="0" i="1" smtClean="0">
                            <a:latin typeface="Cambria Math" panose="02040503050406030204" pitchFamily="18" charset="0"/>
                            <a:ea typeface="黑体" panose="02010609060101010101" pitchFamily="49" charset="-122"/>
                          </a:rPr>
                        </m:ctrlPr>
                      </m:sSubPr>
                      <m:e>
                        <m:r>
                          <a:rPr lang="en-US" altLang="zh-CN" sz="2800" b="0" i="1" smtClean="0">
                            <a:latin typeface="Cambria Math" panose="02040503050406030204" pitchFamily="18" charset="0"/>
                            <a:ea typeface="黑体" panose="02010609060101010101" pitchFamily="49" charset="-122"/>
                          </a:rPr>
                          <m:t>𝑚</m:t>
                        </m:r>
                      </m:e>
                      <m:sub>
                        <m:r>
                          <a:rPr lang="en-US" altLang="zh-CN" sz="2800" b="0" i="1" smtClean="0">
                            <a:latin typeface="Cambria Math" panose="02040503050406030204" pitchFamily="18" charset="0"/>
                            <a:ea typeface="黑体" panose="02010609060101010101" pitchFamily="49" charset="-122"/>
                          </a:rPr>
                          <m:t>𝑖</m:t>
                        </m:r>
                        <m:r>
                          <a:rPr lang="en-US" altLang="zh-CN" sz="2800" b="0" i="1" smtClean="0">
                            <a:latin typeface="Cambria Math" panose="02040503050406030204" pitchFamily="18" charset="0"/>
                            <a:ea typeface="黑体" panose="02010609060101010101" pitchFamily="49" charset="-122"/>
                          </a:rPr>
                          <m:t>1</m:t>
                        </m:r>
                      </m:sub>
                    </m:sSub>
                  </m:oMath>
                </a14:m>
                <a:r>
                  <a:rPr lang="zh-CN" altLang="en-US" sz="2800" dirty="0" smtClean="0">
                    <a:latin typeface="黑体" panose="02010609060101010101" pitchFamily="49" charset="-122"/>
                    <a:ea typeface="黑体" panose="02010609060101010101" pitchFamily="49" charset="-122"/>
                  </a:rPr>
                  <a:t>乘方程组</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rPr>
                        </m:ctrlPr>
                      </m:dPr>
                      <m:e>
                        <m:r>
                          <a:rPr lang="en-US" altLang="zh-CN" sz="2800" b="0" i="1" smtClean="0">
                            <a:latin typeface="Cambria Math" panose="02040503050406030204" pitchFamily="18" charset="0"/>
                            <a:ea typeface="黑体" panose="02010609060101010101" pitchFamily="49" charset="-122"/>
                          </a:rPr>
                          <m:t>2.1</m:t>
                        </m:r>
                      </m:e>
                    </m:d>
                  </m:oMath>
                </a14:m>
                <a:r>
                  <a:rPr lang="zh-CN" altLang="en-US" sz="2800" dirty="0" smtClean="0">
                    <a:latin typeface="黑体" panose="02010609060101010101" pitchFamily="49" charset="-122"/>
                    <a:ea typeface="黑体" panose="02010609060101010101" pitchFamily="49" charset="-122"/>
                  </a:rPr>
                  <a:t>的第一个方程，再加到第</a:t>
                </a:r>
                <a14:m>
                  <m:oMath xmlns:m="http://schemas.openxmlformats.org/officeDocument/2006/math">
                    <m:r>
                      <a:rPr lang="en-US" altLang="zh-CN" sz="2800" i="1">
                        <a:latin typeface="Cambria Math" panose="02040503050406030204" pitchFamily="18" charset="0"/>
                        <a:ea typeface="黑体" panose="02010609060101010101" pitchFamily="49" charset="-122"/>
                      </a:rPr>
                      <m:t>𝑖</m:t>
                    </m:r>
                  </m:oMath>
                </a14:m>
                <a:r>
                  <a:rPr lang="zh-CN" altLang="en-US" sz="2800" dirty="0" smtClean="0">
                    <a:latin typeface="黑体" panose="02010609060101010101" pitchFamily="49" charset="-122"/>
                    <a:ea typeface="黑体" panose="02010609060101010101" pitchFamily="49" charset="-122"/>
                  </a:rPr>
                  <a:t>个方程上</a:t>
                </a:r>
                <a14:m>
                  <m:oMath xmlns:m="http://schemas.openxmlformats.org/officeDocument/2006/math">
                    <m:d>
                      <m:dPr>
                        <m:ctrlPr>
                          <a:rPr lang="en-US" altLang="zh-CN" sz="2800" i="1" dirty="0">
                            <a:latin typeface="Cambria Math" panose="02040503050406030204" pitchFamily="18" charset="0"/>
                            <a:ea typeface="黑体" panose="02010609060101010101" pitchFamily="49" charset="-122"/>
                          </a:rPr>
                        </m:ctrlPr>
                      </m:dPr>
                      <m:e>
                        <m:r>
                          <a:rPr lang="en-US" altLang="zh-CN" sz="2800" i="1" dirty="0">
                            <a:latin typeface="Cambria Math" panose="02040503050406030204" pitchFamily="18" charset="0"/>
                            <a:ea typeface="黑体" panose="02010609060101010101" pitchFamily="49" charset="-122"/>
                          </a:rPr>
                          <m:t>𝑖</m:t>
                        </m:r>
                        <m:r>
                          <a:rPr lang="en-US" altLang="zh-CN" sz="2800" i="1" dirty="0">
                            <a:latin typeface="Cambria Math" panose="02040503050406030204" pitchFamily="18" charset="0"/>
                            <a:ea typeface="黑体" panose="02010609060101010101" pitchFamily="49" charset="-122"/>
                          </a:rPr>
                          <m:t>=2,3,⋯,</m:t>
                        </m:r>
                        <m:r>
                          <a:rPr lang="en-US" altLang="zh-CN" sz="2800" i="1" dirty="0">
                            <a:latin typeface="Cambria Math" panose="02040503050406030204" pitchFamily="18" charset="0"/>
                            <a:ea typeface="黑体" panose="02010609060101010101" pitchFamily="49" charset="-122"/>
                          </a:rPr>
                          <m:t>𝑛</m:t>
                        </m:r>
                      </m:e>
                    </m:d>
                  </m:oMath>
                </a14:m>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消去第</a:t>
                </a:r>
                <a14:m>
                  <m:oMath xmlns:m="http://schemas.openxmlformats.org/officeDocument/2006/math">
                    <m:r>
                      <a:rPr lang="en-US" altLang="zh-CN" sz="2800" b="0" i="1" smtClean="0">
                        <a:latin typeface="Cambria Math" panose="02040503050406030204" pitchFamily="18" charset="0"/>
                        <a:ea typeface="黑体" panose="02010609060101010101" pitchFamily="49" charset="-122"/>
                      </a:rPr>
                      <m:t>𝑖</m:t>
                    </m:r>
                  </m:oMath>
                </a14:m>
                <a:r>
                  <a:rPr lang="zh-CN" altLang="en-US" sz="2800" dirty="0" smtClean="0">
                    <a:latin typeface="黑体" panose="02010609060101010101" pitchFamily="49" charset="-122"/>
                    <a:ea typeface="黑体" panose="02010609060101010101" pitchFamily="49" charset="-122"/>
                  </a:rPr>
                  <a:t>个方程中的未知数</a:t>
                </a:r>
                <a14:m>
                  <m:oMath xmlns:m="http://schemas.openxmlformats.org/officeDocument/2006/math">
                    <m:sSub>
                      <m:sSubPr>
                        <m:ctrlPr>
                          <a:rPr lang="en-US" altLang="zh-CN" sz="2800" b="0" i="1" smtClean="0">
                            <a:latin typeface="Cambria Math" panose="02040503050406030204" pitchFamily="18" charset="0"/>
                            <a:ea typeface="黑体" panose="02010609060101010101" pitchFamily="49" charset="-122"/>
                          </a:rPr>
                        </m:ctrlPr>
                      </m:sSubPr>
                      <m:e>
                        <m:r>
                          <a:rPr lang="en-US" altLang="zh-CN" sz="2800" b="0" i="1" smtClean="0">
                            <a:latin typeface="Cambria Math" panose="02040503050406030204" pitchFamily="18" charset="0"/>
                            <a:ea typeface="黑体" panose="02010609060101010101" pitchFamily="49" charset="-122"/>
                          </a:rPr>
                          <m:t>𝑥</m:t>
                        </m:r>
                      </m:e>
                      <m:sub>
                        <m:r>
                          <a:rPr lang="en-US" altLang="zh-CN" sz="2800" b="0" i="1" smtClean="0">
                            <a:latin typeface="Cambria Math" panose="02040503050406030204" pitchFamily="18" charset="0"/>
                            <a:ea typeface="黑体" panose="02010609060101010101" pitchFamily="49" charset="-122"/>
                          </a:rPr>
                          <m:t>1</m:t>
                        </m:r>
                      </m:sub>
                    </m:sSub>
                  </m:oMath>
                </a14:m>
                <a:r>
                  <a:rPr lang="zh-CN" altLang="en-US" sz="2800" dirty="0" smtClean="0">
                    <a:latin typeface="黑体" panose="02010609060101010101" pitchFamily="49" charset="-122"/>
                    <a:ea typeface="黑体" panose="02010609060101010101" pitchFamily="49" charset="-122"/>
                  </a:rPr>
                  <a:t>，得到与方程组</a:t>
                </a:r>
                <a14:m>
                  <m:oMath xmlns:m="http://schemas.openxmlformats.org/officeDocument/2006/math">
                    <m:d>
                      <m:dPr>
                        <m:ctrlPr>
                          <a:rPr lang="en-US" altLang="zh-CN" sz="2800" b="0" i="1" smtClean="0">
                            <a:latin typeface="Cambria Math" panose="02040503050406030204" pitchFamily="18" charset="0"/>
                            <a:ea typeface="黑体" panose="02010609060101010101" pitchFamily="49" charset="-122"/>
                          </a:rPr>
                        </m:ctrlPr>
                      </m:dPr>
                      <m:e>
                        <m:r>
                          <a:rPr lang="en-US" altLang="zh-CN" sz="2800" b="0" i="1" smtClean="0">
                            <a:latin typeface="Cambria Math" panose="02040503050406030204" pitchFamily="18" charset="0"/>
                            <a:ea typeface="黑体" panose="02010609060101010101" pitchFamily="49" charset="-122"/>
                          </a:rPr>
                          <m:t>2.1</m:t>
                        </m:r>
                      </m:e>
                    </m:d>
                  </m:oMath>
                </a14:m>
                <a:r>
                  <a:rPr lang="zh-CN" altLang="en-US" sz="2800" dirty="0" smtClean="0">
                    <a:latin typeface="黑体" panose="02010609060101010101" pitchFamily="49" charset="-122"/>
                    <a:ea typeface="黑体" panose="02010609060101010101" pitchFamily="49" charset="-122"/>
                  </a:rPr>
                  <a:t>等价的线性方程组</a:t>
                </a:r>
                <a:endParaRPr lang="en-US" sz="2800" dirty="0" smtClean="0">
                  <a:latin typeface="黑体" panose="02010609060101010101" pitchFamily="49" charset="-122"/>
                  <a:ea typeface="黑体" panose="0201060906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14024" y="2060327"/>
                <a:ext cx="7566415" cy="1384995"/>
              </a:xfrm>
              <a:prstGeom prst="rect">
                <a:avLst/>
              </a:prstGeom>
              <a:blipFill rotWithShape="0">
                <a:blip r:embed="rId3"/>
                <a:stretch>
                  <a:fillRect l="-1692" t="-5727" r="-81" b="-10573"/>
                </a:stretch>
              </a:blipFill>
            </p:spPr>
            <p:txBody>
              <a:bodyPr/>
              <a:lstStyle/>
              <a:p>
                <a:r>
                  <a:rPr lang="en-US">
                    <a:noFill/>
                  </a:rPr>
                  <a:t> </a:t>
                </a:r>
              </a:p>
            </p:txBody>
          </p:sp>
        </mc:Fallback>
      </mc:AlternateContent>
      <p:grpSp>
        <p:nvGrpSpPr>
          <p:cNvPr id="38" name="组合 37"/>
          <p:cNvGrpSpPr/>
          <p:nvPr/>
        </p:nvGrpSpPr>
        <p:grpSpPr>
          <a:xfrm>
            <a:off x="2909702" y="5683507"/>
            <a:ext cx="3186873" cy="523220"/>
            <a:chOff x="5847991" y="4042046"/>
            <a:chExt cx="3186873" cy="523220"/>
          </a:xfrm>
        </p:grpSpPr>
        <mc:AlternateContent xmlns:mc="http://schemas.openxmlformats.org/markup-compatibility/2006" xmlns:a14="http://schemas.microsoft.com/office/drawing/2010/main">
          <mc:Choice Requires="a14">
            <p:sp>
              <p:nvSpPr>
                <p:cNvPr id="33" name="文本框 32"/>
                <p:cNvSpPr txBox="1"/>
                <p:nvPr/>
              </p:nvSpPr>
              <p:spPr>
                <a:xfrm>
                  <a:off x="6955705" y="4079267"/>
                  <a:ext cx="2079159" cy="44877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rPr>
                            </m:ctrlPr>
                          </m:sSupPr>
                          <m:e>
                            <m:r>
                              <a:rPr lang="en-US" altLang="zh-CN" sz="2800" b="1" i="1">
                                <a:latin typeface="Cambria Math" panose="02040503050406030204" pitchFamily="18" charset="0"/>
                              </a:rPr>
                              <m:t>𝑨</m:t>
                            </m:r>
                          </m:e>
                          <m:sup>
                            <m:r>
                              <a:rPr lang="en-US" altLang="zh-CN" sz="2800" i="1">
                                <a:latin typeface="Cambria Math" panose="02040503050406030204" pitchFamily="18" charset="0"/>
                              </a:rPr>
                              <m:t>(</m:t>
                            </m:r>
                            <m:r>
                              <a:rPr lang="en-US" altLang="zh-CN" sz="2800" b="0" i="1" smtClean="0">
                                <a:latin typeface="Cambria Math" panose="02040503050406030204" pitchFamily="18" charset="0"/>
                              </a:rPr>
                              <m:t>2</m:t>
                            </m:r>
                            <m:r>
                              <a:rPr lang="en-US" altLang="zh-CN" sz="2800" i="1">
                                <a:latin typeface="Cambria Math" panose="02040503050406030204" pitchFamily="18" charset="0"/>
                              </a:rPr>
                              <m:t>)</m:t>
                            </m:r>
                          </m:sup>
                        </m:sSup>
                        <m:r>
                          <a:rPr lang="en-US" altLang="zh-CN" sz="2800" b="1" i="1">
                            <a:latin typeface="Cambria Math" panose="02040503050406030204" pitchFamily="18" charset="0"/>
                          </a:rPr>
                          <m:t>𝒙</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1" i="1">
                                <a:latin typeface="Cambria Math" panose="02040503050406030204" pitchFamily="18" charset="0"/>
                              </a:rPr>
                              <m:t>𝒃</m:t>
                            </m:r>
                          </m:e>
                          <m:sup>
                            <m:r>
                              <a:rPr lang="en-US" altLang="zh-CN" sz="2800" i="1">
                                <a:latin typeface="Cambria Math" panose="02040503050406030204" pitchFamily="18" charset="0"/>
                              </a:rPr>
                              <m:t>(</m:t>
                            </m:r>
                            <m:r>
                              <a:rPr lang="en-US" altLang="zh-CN" sz="2800" b="0" i="1" smtClean="0">
                                <a:latin typeface="Cambria Math" panose="02040503050406030204" pitchFamily="18" charset="0"/>
                              </a:rPr>
                              <m:t>2</m:t>
                            </m:r>
                            <m:r>
                              <a:rPr lang="en-US" altLang="zh-CN" sz="2800" i="1">
                                <a:latin typeface="Cambria Math" panose="02040503050406030204" pitchFamily="18" charset="0"/>
                              </a:rPr>
                              <m:t>)</m:t>
                            </m:r>
                          </m:sup>
                        </m:s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6955705" y="4079267"/>
                  <a:ext cx="2079159" cy="448777"/>
                </a:xfrm>
                <a:prstGeom prst="rect">
                  <a:avLst/>
                </a:prstGeom>
                <a:blipFill rotWithShape="0">
                  <a:blip r:embed="rId32"/>
                  <a:stretch>
                    <a:fillRect/>
                  </a:stretch>
                </a:blipFill>
              </p:spPr>
              <p:txBody>
                <a:bodyPr/>
                <a:lstStyle/>
                <a:p>
                  <a:r>
                    <a:rPr lang="en-US">
                      <a:noFill/>
                    </a:rPr>
                    <a:t> </a:t>
                  </a:r>
                </a:p>
              </p:txBody>
            </p:sp>
          </mc:Fallback>
        </mc:AlternateContent>
        <p:sp>
          <p:nvSpPr>
            <p:cNvPr id="34" name="文本框 33"/>
            <p:cNvSpPr txBox="1"/>
            <p:nvPr/>
          </p:nvSpPr>
          <p:spPr>
            <a:xfrm>
              <a:off x="5847991" y="4042046"/>
              <a:ext cx="1760924" cy="523220"/>
            </a:xfrm>
            <a:prstGeom prst="rect">
              <a:avLst/>
            </a:prstGeom>
            <a:noFill/>
          </p:spPr>
          <p:txBody>
            <a:bodyPr wrap="square" rtlCol="0">
              <a:spAutoFit/>
            </a:bodyPr>
            <a:lstStyle/>
            <a:p>
              <a:pPr>
                <a:spcBef>
                  <a:spcPts val="60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简记为</a:t>
              </a:r>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6" name="文本框 35">
            <a:extLst>
              <a:ext uri="{FF2B5EF4-FFF2-40B4-BE49-F238E27FC236}">
                <a16:creationId xmlns:a16="http://schemas.microsoft.com/office/drawing/2014/main" xmlns="" id="{FA09D213-F1F8-4531-9E34-67C1D353B5D2}"/>
              </a:ext>
            </a:extLst>
          </p:cNvPr>
          <p:cNvSpPr txBox="1"/>
          <p:nvPr/>
        </p:nvSpPr>
        <p:spPr>
          <a:xfrm>
            <a:off x="1344863" y="788978"/>
            <a:ext cx="3016827" cy="523220"/>
          </a:xfrm>
          <a:prstGeom prst="rect">
            <a:avLst/>
          </a:prstGeom>
          <a:noFill/>
        </p:spPr>
        <p:txBody>
          <a:bodyPr wrap="square" rtlCol="0">
            <a:spAutoFit/>
          </a:bodyPr>
          <a:lstStyle/>
          <a:p>
            <a:r>
              <a:rPr lang="zh-CN" altLang="en-US" sz="2800" dirty="0" smtClean="0">
                <a:solidFill>
                  <a:srgbClr val="0070C0"/>
                </a:solidFill>
                <a:ea typeface="字魂54号-贤黑" panose="00000500000000000000" pitchFamily="2" charset="-122"/>
              </a:rPr>
              <a:t>高斯消去法</a:t>
            </a:r>
            <a:endParaRPr lang="zh-CN" altLang="en-US" sz="2800" dirty="0">
              <a:solidFill>
                <a:srgbClr val="0070C0"/>
              </a:solidFill>
              <a:ea typeface="字魂54号-贤黑" panose="00000500000000000000" pitchFamily="2" charset="-122"/>
            </a:endParaRPr>
          </a:p>
        </p:txBody>
      </p:sp>
      <p:sp>
        <p:nvSpPr>
          <p:cNvPr id="37" name="椭圆 36">
            <a:extLst>
              <a:ext uri="{FF2B5EF4-FFF2-40B4-BE49-F238E27FC236}">
                <a16:creationId xmlns:a16="http://schemas.microsoft.com/office/drawing/2014/main" xmlns="" id="{AC855A7E-7B0C-41D7-A489-CE234937B066}"/>
              </a:ext>
            </a:extLst>
          </p:cNvPr>
          <p:cNvSpPr/>
          <p:nvPr/>
        </p:nvSpPr>
        <p:spPr>
          <a:xfrm>
            <a:off x="857072" y="855442"/>
            <a:ext cx="487791" cy="39029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宋体 Heavy" panose="02020900000000000000" pitchFamily="18" charset="-122"/>
                <a:ea typeface="思源宋体 Heavy" panose="02020900000000000000" pitchFamily="18" charset="-122"/>
              </a:rPr>
              <a:t>1</a:t>
            </a:r>
            <a:endParaRPr lang="zh-CN" altLang="en-US" dirty="0">
              <a:latin typeface="思源宋体 Heavy" panose="02020900000000000000" pitchFamily="18" charset="-122"/>
              <a:ea typeface="思源宋体 Heavy" panose="02020900000000000000" pitchFamily="18" charset="-122"/>
            </a:endParaRPr>
          </a:p>
        </p:txBody>
      </p:sp>
      <mc:AlternateContent xmlns:mc="http://schemas.openxmlformats.org/markup-compatibility/2006" xmlns:a14="http://schemas.microsoft.com/office/drawing/2010/main">
        <mc:Choice Requires="a14">
          <p:sp>
            <p:nvSpPr>
              <p:cNvPr id="39" name="文本框 38"/>
              <p:cNvSpPr txBox="1"/>
              <p:nvPr/>
            </p:nvSpPr>
            <p:spPr>
              <a:xfrm>
                <a:off x="7215484" y="4271964"/>
                <a:ext cx="85921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2.7</m:t>
                          </m:r>
                        </m:e>
                      </m:d>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7215484" y="4271964"/>
                <a:ext cx="859210" cy="430887"/>
              </a:xfrm>
              <a:prstGeom prst="rect">
                <a:avLst/>
              </a:prstGeom>
              <a:blipFill rotWithShape="0">
                <a:blip r:embed="rId33"/>
                <a:stretch>
                  <a:fillRect/>
                </a:stretch>
              </a:blipFill>
            </p:spPr>
            <p:txBody>
              <a:bodyPr/>
              <a:lstStyle/>
              <a:p>
                <a:r>
                  <a:rPr lang="en-US">
                    <a:noFill/>
                  </a:rPr>
                  <a:t> </a:t>
                </a:r>
              </a:p>
            </p:txBody>
          </p:sp>
        </mc:Fallback>
      </mc:AlternateContent>
      <p:grpSp>
        <p:nvGrpSpPr>
          <p:cNvPr id="40" name="组合 39"/>
          <p:cNvGrpSpPr/>
          <p:nvPr/>
        </p:nvGrpSpPr>
        <p:grpSpPr>
          <a:xfrm>
            <a:off x="614024" y="3318915"/>
            <a:ext cx="4899055" cy="2441801"/>
            <a:chOff x="614024" y="3318915"/>
            <a:chExt cx="4899055" cy="2441801"/>
          </a:xfrm>
        </p:grpSpPr>
        <mc:AlternateContent xmlns:mc="http://schemas.openxmlformats.org/markup-compatibility/2006" xmlns:a14="http://schemas.microsoft.com/office/drawing/2010/main">
          <mc:Choice Requires="a14">
            <p:sp>
              <p:nvSpPr>
                <p:cNvPr id="41" name="文本框 4"/>
                <p:cNvSpPr txBox="1"/>
                <p:nvPr/>
              </p:nvSpPr>
              <p:spPr>
                <a:xfrm>
                  <a:off x="3524954" y="3319043"/>
                  <a:ext cx="841384" cy="233698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rPr>
                            </m:ctrlPr>
                          </m:dPr>
                          <m:e>
                            <m:eqArr>
                              <m:eqArrPr>
                                <m:ctrlPr>
                                  <a:rPr lang="en-US" sz="2800" i="1" smtClean="0">
                                    <a:latin typeface="Cambria Math" panose="02040503050406030204" pitchFamily="18" charset="0"/>
                                    <a:ea typeface="黑体" panose="02010609060101010101" pitchFamily="49" charset="-122"/>
                                  </a:rPr>
                                </m:ctrlPr>
                              </m:eqArrPr>
                              <m:e/>
                              <m:e/>
                              <m:e/>
                              <m:e/>
                              <m:e/>
                              <m:e>
                                <m:r>
                                  <a:rPr lang="en-US" b="0" i="1" smtClean="0">
                                    <a:latin typeface="Cambria Math" panose="02040503050406030204" pitchFamily="18" charset="0"/>
                                  </a:rPr>
                                  <m:t>        </m:t>
                                </m:r>
                              </m:e>
                            </m:eqArr>
                          </m:e>
                        </m:d>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41" name="文本框 4"/>
                <p:cNvSpPr txBox="1">
                  <a:spLocks noRot="1" noChangeAspect="1" noMove="1" noResize="1" noEditPoints="1" noAdjustHandles="1" noChangeArrowheads="1" noChangeShapeType="1" noTextEdit="1"/>
                </p:cNvSpPr>
                <p:nvPr/>
              </p:nvSpPr>
              <p:spPr>
                <a:xfrm>
                  <a:off x="3524954" y="3319043"/>
                  <a:ext cx="841384" cy="2336986"/>
                </a:xfrm>
                <a:prstGeom prst="rect">
                  <a:avLst/>
                </a:prstGeom>
                <a:blipFill rotWithShape="1">
                  <a:blip r:embed="rId34"/>
                  <a:stretch>
                    <a:fillRect b="-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5"/>
                <p:cNvSpPr txBox="1"/>
                <p:nvPr/>
              </p:nvSpPr>
              <p:spPr>
                <a:xfrm>
                  <a:off x="4291458" y="4303656"/>
                  <a:ext cx="357469" cy="473976"/>
                </a:xfrm>
                <a:prstGeom prst="rect">
                  <a:avLst/>
                </a:prstGeom>
                <a:noFill/>
              </p:spPr>
              <p:txBody>
                <a:bodyPr wrap="none" lIns="0" tIns="0" rIns="0" bIns="0" rtlCol="0">
                  <a:spAutoFit/>
                </a:bodyPr>
                <a:lstStyle/>
                <a:p>
                  <a:pPr>
                    <a:lnSpc>
                      <a:spcPct val="110000"/>
                    </a:lnSpc>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2" name="文本框 5"/>
                <p:cNvSpPr txBox="1">
                  <a:spLocks noRot="1" noChangeAspect="1" noMove="1" noResize="1" noEditPoints="1" noAdjustHandles="1" noChangeArrowheads="1" noChangeShapeType="1" noTextEdit="1"/>
                </p:cNvSpPr>
                <p:nvPr/>
              </p:nvSpPr>
              <p:spPr>
                <a:xfrm>
                  <a:off x="4291458" y="4303656"/>
                  <a:ext cx="357469" cy="473976"/>
                </a:xfrm>
                <a:prstGeom prst="rect">
                  <a:avLst/>
                </a:prstGeom>
                <a:blipFill rotWithShape="1">
                  <a:blip r:embed="rId3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6"/>
                <p:cNvSpPr txBox="1"/>
                <p:nvPr/>
              </p:nvSpPr>
              <p:spPr>
                <a:xfrm>
                  <a:off x="1445890" y="3413853"/>
                  <a:ext cx="773480" cy="53296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12</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43" name="文本框 6"/>
                <p:cNvSpPr txBox="1">
                  <a:spLocks noRot="1" noChangeAspect="1" noMove="1" noResize="1" noEditPoints="1" noAdjustHandles="1" noChangeArrowheads="1" noChangeShapeType="1" noTextEdit="1"/>
                </p:cNvSpPr>
                <p:nvPr/>
              </p:nvSpPr>
              <p:spPr>
                <a:xfrm>
                  <a:off x="1445890" y="3413853"/>
                  <a:ext cx="773480" cy="532966"/>
                </a:xfrm>
                <a:prstGeom prst="rect">
                  <a:avLst/>
                </a:prstGeom>
                <a:blipFill rotWithShape="1">
                  <a:blip r:embed="rId36"/>
                  <a:stretch>
                    <a:fillRect b="-11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7"/>
                <p:cNvSpPr txBox="1"/>
                <p:nvPr/>
              </p:nvSpPr>
              <p:spPr>
                <a:xfrm>
                  <a:off x="1455122" y="4029606"/>
                  <a:ext cx="773480" cy="53296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22</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44" name="文本框 7"/>
                <p:cNvSpPr txBox="1">
                  <a:spLocks noRot="1" noChangeAspect="1" noMove="1" noResize="1" noEditPoints="1" noAdjustHandles="1" noChangeArrowheads="1" noChangeShapeType="1" noTextEdit="1"/>
                </p:cNvSpPr>
                <p:nvPr/>
              </p:nvSpPr>
              <p:spPr>
                <a:xfrm>
                  <a:off x="1455122" y="4029606"/>
                  <a:ext cx="773480" cy="532966"/>
                </a:xfrm>
                <a:prstGeom prst="rect">
                  <a:avLst/>
                </a:prstGeom>
                <a:blipFill rotWithShape="1">
                  <a:blip r:embed="rId37"/>
                  <a:stretch>
                    <a:fillRect b="-11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8"/>
                <p:cNvSpPr txBox="1"/>
                <p:nvPr/>
              </p:nvSpPr>
              <p:spPr>
                <a:xfrm>
                  <a:off x="1455122" y="5050208"/>
                  <a:ext cx="773480" cy="535275"/>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r>
                              <a:rPr lang="en-US" sz="2800" i="1">
                                <a:latin typeface="Cambria Math" panose="02040503050406030204" pitchFamily="18" charset="0"/>
                                <a:ea typeface="黑体" panose="02010609060101010101" pitchFamily="49" charset="-122"/>
                                <a:cs typeface="Times New Roman" panose="02020603050405020304" pitchFamily="18" charset="0"/>
                              </a:rPr>
                              <m:t>2</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45" name="文本框 8"/>
                <p:cNvSpPr txBox="1">
                  <a:spLocks noRot="1" noChangeAspect="1" noMove="1" noResize="1" noEditPoints="1" noAdjustHandles="1" noChangeArrowheads="1" noChangeShapeType="1" noTextEdit="1"/>
                </p:cNvSpPr>
                <p:nvPr/>
              </p:nvSpPr>
              <p:spPr>
                <a:xfrm>
                  <a:off x="1455122" y="5050208"/>
                  <a:ext cx="773480" cy="535275"/>
                </a:xfrm>
                <a:prstGeom prst="rect">
                  <a:avLst/>
                </a:prstGeom>
                <a:blipFill rotWithShape="1">
                  <a:blip r:embed="rId3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9"/>
                <p:cNvSpPr txBox="1"/>
                <p:nvPr/>
              </p:nvSpPr>
              <p:spPr>
                <a:xfrm>
                  <a:off x="1695988" y="4617927"/>
                  <a:ext cx="29174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46" name="文本框 9"/>
                <p:cNvSpPr txBox="1">
                  <a:spLocks noRot="1" noChangeAspect="1" noMove="1" noResize="1" noEditPoints="1" noAdjustHandles="1" noChangeArrowheads="1" noChangeShapeType="1" noTextEdit="1"/>
                </p:cNvSpPr>
                <p:nvPr/>
              </p:nvSpPr>
              <p:spPr>
                <a:xfrm>
                  <a:off x="1695988" y="4617927"/>
                  <a:ext cx="291747" cy="430887"/>
                </a:xfrm>
                <a:prstGeom prst="rect">
                  <a:avLst/>
                </a:prstGeom>
                <a:blipFill rotWithShape="1">
                  <a:blip r:embed="rId3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10"/>
                <p:cNvSpPr txBox="1"/>
                <p:nvPr/>
              </p:nvSpPr>
              <p:spPr>
                <a:xfrm>
                  <a:off x="710720" y="3413360"/>
                  <a:ext cx="773866"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11</m:t>
                            </m:r>
                          </m:sub>
                          <m:sup>
                            <m:r>
                              <a:rPr lang="en-US" sz="2800" i="1">
                                <a:latin typeface="Cambria Math" panose="02040503050406030204" pitchFamily="18" charset="0"/>
                                <a:ea typeface="黑体" panose="02010609060101010101" pitchFamily="49" charset="-122"/>
                                <a:cs typeface="Times New Roman" panose="02020603050405020304" pitchFamily="18" charset="0"/>
                              </a:rPr>
                              <m:t>(1)</m:t>
                            </m:r>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47" name="文本框 10"/>
                <p:cNvSpPr txBox="1">
                  <a:spLocks noRot="1" noChangeAspect="1" noMove="1" noResize="1" noEditPoints="1" noAdjustHandles="1" noChangeArrowheads="1" noChangeShapeType="1" noTextEdit="1"/>
                </p:cNvSpPr>
                <p:nvPr/>
              </p:nvSpPr>
              <p:spPr>
                <a:xfrm>
                  <a:off x="710720" y="3413360"/>
                  <a:ext cx="773866" cy="538096"/>
                </a:xfrm>
                <a:prstGeom prst="rect">
                  <a:avLst/>
                </a:prstGeom>
                <a:blipFill rotWithShape="1">
                  <a:blip r:embed="rId4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11"/>
                <p:cNvSpPr txBox="1"/>
                <p:nvPr/>
              </p:nvSpPr>
              <p:spPr>
                <a:xfrm>
                  <a:off x="908498" y="4139637"/>
                  <a:ext cx="37830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0</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48" name="文本框 11"/>
                <p:cNvSpPr txBox="1">
                  <a:spLocks noRot="1" noChangeAspect="1" noMove="1" noResize="1" noEditPoints="1" noAdjustHandles="1" noChangeArrowheads="1" noChangeShapeType="1" noTextEdit="1"/>
                </p:cNvSpPr>
                <p:nvPr/>
              </p:nvSpPr>
              <p:spPr>
                <a:xfrm>
                  <a:off x="908498" y="4139637"/>
                  <a:ext cx="378309" cy="430887"/>
                </a:xfrm>
                <a:prstGeom prst="rect">
                  <a:avLst/>
                </a:prstGeom>
                <a:blipFill rotWithShape="1">
                  <a:blip r:embed="rId4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12"/>
                <p:cNvSpPr txBox="1"/>
                <p:nvPr/>
              </p:nvSpPr>
              <p:spPr>
                <a:xfrm>
                  <a:off x="908498" y="5151561"/>
                  <a:ext cx="378309"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0</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49" name="文本框 12"/>
                <p:cNvSpPr txBox="1">
                  <a:spLocks noRot="1" noChangeAspect="1" noMove="1" noResize="1" noEditPoints="1" noAdjustHandles="1" noChangeArrowheads="1" noChangeShapeType="1" noTextEdit="1"/>
                </p:cNvSpPr>
                <p:nvPr/>
              </p:nvSpPr>
              <p:spPr>
                <a:xfrm>
                  <a:off x="908498" y="5151561"/>
                  <a:ext cx="378309" cy="430887"/>
                </a:xfrm>
                <a:prstGeom prst="rect">
                  <a:avLst/>
                </a:prstGeom>
                <a:blipFill rotWithShape="1">
                  <a:blip r:embed="rId4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13"/>
                <p:cNvSpPr txBox="1"/>
                <p:nvPr/>
              </p:nvSpPr>
              <p:spPr>
                <a:xfrm>
                  <a:off x="964831" y="4619360"/>
                  <a:ext cx="29174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0" name="文本框 13"/>
                <p:cNvSpPr txBox="1">
                  <a:spLocks noRot="1" noChangeAspect="1" noMove="1" noResize="1" noEditPoints="1" noAdjustHandles="1" noChangeArrowheads="1" noChangeShapeType="1" noTextEdit="1"/>
                </p:cNvSpPr>
                <p:nvPr/>
              </p:nvSpPr>
              <p:spPr>
                <a:xfrm>
                  <a:off x="964831" y="4619360"/>
                  <a:ext cx="291747" cy="430887"/>
                </a:xfrm>
                <a:prstGeom prst="rect">
                  <a:avLst/>
                </a:prstGeom>
                <a:blipFill rotWithShape="1">
                  <a:blip r:embed="rId4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14"/>
                <p:cNvSpPr txBox="1"/>
                <p:nvPr/>
              </p:nvSpPr>
              <p:spPr>
                <a:xfrm>
                  <a:off x="2668836" y="3413360"/>
                  <a:ext cx="773480" cy="53482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r>
                              <a:rPr lang="en-US" sz="2800" i="1">
                                <a:latin typeface="Cambria Math" panose="02040503050406030204" pitchFamily="18" charset="0"/>
                                <a:ea typeface="黑体" panose="02010609060101010101" pitchFamily="49" charset="-122"/>
                                <a:cs typeface="Times New Roman" panose="02020603050405020304" pitchFamily="18" charset="0"/>
                              </a:rPr>
                              <m:t>𝑛</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1</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1" name="文本框 14"/>
                <p:cNvSpPr txBox="1">
                  <a:spLocks noRot="1" noChangeAspect="1" noMove="1" noResize="1" noEditPoints="1" noAdjustHandles="1" noChangeArrowheads="1" noChangeShapeType="1" noTextEdit="1"/>
                </p:cNvSpPr>
                <p:nvPr/>
              </p:nvSpPr>
              <p:spPr>
                <a:xfrm>
                  <a:off x="2668836" y="3413360"/>
                  <a:ext cx="773480" cy="534826"/>
                </a:xfrm>
                <a:prstGeom prst="rect">
                  <a:avLst/>
                </a:prstGeom>
                <a:blipFill rotWithShape="1">
                  <a:blip r:embed="rId4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15"/>
                <p:cNvSpPr txBox="1"/>
                <p:nvPr/>
              </p:nvSpPr>
              <p:spPr>
                <a:xfrm>
                  <a:off x="2214115" y="3509246"/>
                  <a:ext cx="48731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2" name="文本框 15"/>
                <p:cNvSpPr txBox="1">
                  <a:spLocks noRot="1" noChangeAspect="1" noMove="1" noResize="1" noEditPoints="1" noAdjustHandles="1" noChangeArrowheads="1" noChangeShapeType="1" noTextEdit="1"/>
                </p:cNvSpPr>
                <p:nvPr/>
              </p:nvSpPr>
              <p:spPr>
                <a:xfrm>
                  <a:off x="2214115" y="3509246"/>
                  <a:ext cx="487313" cy="430887"/>
                </a:xfrm>
                <a:prstGeom prst="rect">
                  <a:avLst/>
                </a:prstGeom>
                <a:blipFill rotWithShape="1">
                  <a:blip r:embed="rId4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16"/>
                <p:cNvSpPr txBox="1"/>
                <p:nvPr/>
              </p:nvSpPr>
              <p:spPr>
                <a:xfrm>
                  <a:off x="2701428" y="4036019"/>
                  <a:ext cx="773480" cy="535275"/>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r>
                              <a:rPr lang="en-US" sz="2800" i="1">
                                <a:latin typeface="Cambria Math" panose="02040503050406030204" pitchFamily="18" charset="0"/>
                                <a:ea typeface="黑体" panose="02010609060101010101" pitchFamily="49" charset="-122"/>
                                <a:cs typeface="Times New Roman" panose="02020603050405020304" pitchFamily="18" charset="0"/>
                              </a:rPr>
                              <m:t>𝑛</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3" name="文本框 16"/>
                <p:cNvSpPr txBox="1">
                  <a:spLocks noRot="1" noChangeAspect="1" noMove="1" noResize="1" noEditPoints="1" noAdjustHandles="1" noChangeArrowheads="1" noChangeShapeType="1" noTextEdit="1"/>
                </p:cNvSpPr>
                <p:nvPr/>
              </p:nvSpPr>
              <p:spPr>
                <a:xfrm>
                  <a:off x="2701428" y="4036019"/>
                  <a:ext cx="773480" cy="535275"/>
                </a:xfrm>
                <a:prstGeom prst="rect">
                  <a:avLst/>
                </a:prstGeom>
                <a:blipFill rotWithShape="1">
                  <a:blip r:embed="rId4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17"/>
                <p:cNvSpPr txBox="1"/>
                <p:nvPr/>
              </p:nvSpPr>
              <p:spPr>
                <a:xfrm>
                  <a:off x="2909702" y="4617125"/>
                  <a:ext cx="29174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4" name="文本框 17"/>
                <p:cNvSpPr txBox="1">
                  <a:spLocks noRot="1" noChangeAspect="1" noMove="1" noResize="1" noEditPoints="1" noAdjustHandles="1" noChangeArrowheads="1" noChangeShapeType="1" noTextEdit="1"/>
                </p:cNvSpPr>
                <p:nvPr/>
              </p:nvSpPr>
              <p:spPr>
                <a:xfrm>
                  <a:off x="2909702" y="4617125"/>
                  <a:ext cx="291747" cy="430887"/>
                </a:xfrm>
                <a:prstGeom prst="rect">
                  <a:avLst/>
                </a:prstGeom>
                <a:blipFill rotWithShape="1">
                  <a:blip r:embed="rId4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18"/>
                <p:cNvSpPr txBox="1"/>
                <p:nvPr/>
              </p:nvSpPr>
              <p:spPr>
                <a:xfrm>
                  <a:off x="2702782" y="5048012"/>
                  <a:ext cx="773480" cy="517770"/>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SupPr>
                          <m:e>
                            <m:r>
                              <a:rPr lang="en-US" sz="2800" i="1">
                                <a:latin typeface="Cambria Math" panose="02040503050406030204" pitchFamily="18" charset="0"/>
                                <a:ea typeface="黑体" panose="02010609060101010101" pitchFamily="49" charset="-122"/>
                                <a:cs typeface="Times New Roman" panose="02020603050405020304" pitchFamily="18" charset="0"/>
                              </a:rPr>
                              <m:t>𝑎</m:t>
                            </m:r>
                          </m:e>
                          <m:sub>
                            <m:r>
                              <a:rPr lang="en-US" sz="2800" i="1">
                                <a:latin typeface="Cambria Math" panose="02040503050406030204" pitchFamily="18" charset="0"/>
                                <a:ea typeface="黑体" panose="02010609060101010101" pitchFamily="49" charset="-122"/>
                                <a:cs typeface="Times New Roman" panose="02020603050405020304" pitchFamily="18" charset="0"/>
                              </a:rPr>
                              <m:t>𝑛𝑛</m:t>
                            </m:r>
                          </m:sub>
                          <m:sup>
                            <m:d>
                              <m:dPr>
                                <m:ctrlPr>
                                  <a:rPr lang="en-US" sz="2800" i="1">
                                    <a:latin typeface="Cambria Math" panose="02040503050406030204" pitchFamily="18" charset="0"/>
                                    <a:ea typeface="黑体" panose="02010609060101010101" pitchFamily="49" charset="-122"/>
                                    <a:cs typeface="Times New Roman" panose="02020603050405020304" pitchFamily="18" charset="0"/>
                                  </a:rPr>
                                </m:ctrlPr>
                              </m:dPr>
                              <m:e>
                                <m:r>
                                  <a:rPr lang="en-US" sz="2800" i="1">
                                    <a:latin typeface="Cambria Math" panose="02040503050406030204" pitchFamily="18" charset="0"/>
                                    <a:ea typeface="黑体" panose="02010609060101010101" pitchFamily="49" charset="-122"/>
                                    <a:cs typeface="Times New Roman" panose="02020603050405020304" pitchFamily="18" charset="0"/>
                                  </a:rPr>
                                  <m:t>2</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5" name="文本框 18"/>
                <p:cNvSpPr txBox="1">
                  <a:spLocks noRot="1" noChangeAspect="1" noMove="1" noResize="1" noEditPoints="1" noAdjustHandles="1" noChangeArrowheads="1" noChangeShapeType="1" noTextEdit="1"/>
                </p:cNvSpPr>
                <p:nvPr/>
              </p:nvSpPr>
              <p:spPr>
                <a:xfrm>
                  <a:off x="2702782" y="5048012"/>
                  <a:ext cx="773480" cy="517770"/>
                </a:xfrm>
                <a:prstGeom prst="rect">
                  <a:avLst/>
                </a:prstGeom>
                <a:blipFill rotWithShape="1">
                  <a:blip r:embed="rId4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19"/>
                <p:cNvSpPr txBox="1"/>
                <p:nvPr/>
              </p:nvSpPr>
              <p:spPr>
                <a:xfrm>
                  <a:off x="2228602" y="4101693"/>
                  <a:ext cx="48731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6" name="文本框 19"/>
                <p:cNvSpPr txBox="1">
                  <a:spLocks noRot="1" noChangeAspect="1" noMove="1" noResize="1" noEditPoints="1" noAdjustHandles="1" noChangeArrowheads="1" noChangeShapeType="1" noTextEdit="1"/>
                </p:cNvSpPr>
                <p:nvPr/>
              </p:nvSpPr>
              <p:spPr>
                <a:xfrm>
                  <a:off x="2228602" y="4101693"/>
                  <a:ext cx="487313" cy="430887"/>
                </a:xfrm>
                <a:prstGeom prst="rect">
                  <a:avLst/>
                </a:prstGeom>
                <a:blipFill rotWithShape="1">
                  <a:blip r:embed="rId4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20"/>
                <p:cNvSpPr txBox="1"/>
                <p:nvPr/>
              </p:nvSpPr>
              <p:spPr>
                <a:xfrm>
                  <a:off x="2228602" y="5091453"/>
                  <a:ext cx="487313"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7" name="文本框 20"/>
                <p:cNvSpPr txBox="1">
                  <a:spLocks noRot="1" noChangeAspect="1" noMove="1" noResize="1" noEditPoints="1" noAdjustHandles="1" noChangeArrowheads="1" noChangeShapeType="1" noTextEdit="1"/>
                </p:cNvSpPr>
                <p:nvPr/>
              </p:nvSpPr>
              <p:spPr>
                <a:xfrm>
                  <a:off x="2228602" y="5091453"/>
                  <a:ext cx="487313" cy="430887"/>
                </a:xfrm>
                <a:prstGeom prst="rect">
                  <a:avLst/>
                </a:prstGeom>
                <a:blipFill rotWithShape="1">
                  <a:blip r:embed="rId5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21"/>
                <p:cNvSpPr txBox="1"/>
                <p:nvPr/>
              </p:nvSpPr>
              <p:spPr>
                <a:xfrm>
                  <a:off x="614024" y="3318915"/>
                  <a:ext cx="2995820" cy="233698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rPr>
                            </m:ctrlPr>
                          </m:dPr>
                          <m:e>
                            <m:eqArr>
                              <m:eqArrPr>
                                <m:ctrlPr>
                                  <a:rPr lang="en-US" sz="2800" i="1" smtClean="0">
                                    <a:latin typeface="Cambria Math" panose="02040503050406030204" pitchFamily="18" charset="0"/>
                                    <a:ea typeface="黑体" panose="02010609060101010101" pitchFamily="49" charset="-122"/>
                                  </a:rPr>
                                </m:ctrlPr>
                              </m:eqArrPr>
                              <m:e/>
                              <m:e/>
                              <m:e/>
                              <m:e/>
                              <m:e/>
                              <m:e>
                                <m:r>
                                  <a:rPr lang="en-US" b="0" i="1" smtClean="0">
                                    <a:latin typeface="Cambria Math" panose="02040503050406030204" pitchFamily="18" charset="0"/>
                                  </a:rPr>
                                  <m:t>                                                  </m:t>
                                </m:r>
                              </m:e>
                            </m:eqArr>
                          </m:e>
                        </m:d>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8" name="文本框 21"/>
                <p:cNvSpPr txBox="1">
                  <a:spLocks noRot="1" noChangeAspect="1" noMove="1" noResize="1" noEditPoints="1" noAdjustHandles="1" noChangeArrowheads="1" noChangeShapeType="1" noTextEdit="1"/>
                </p:cNvSpPr>
                <p:nvPr/>
              </p:nvSpPr>
              <p:spPr>
                <a:xfrm>
                  <a:off x="614024" y="3318915"/>
                  <a:ext cx="2995820" cy="2336986"/>
                </a:xfrm>
                <a:prstGeom prst="rect">
                  <a:avLst/>
                </a:prstGeom>
                <a:blipFill rotWithShape="1">
                  <a:blip r:embed="rId51"/>
                  <a:stretch>
                    <a:fillRect b="-10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22"/>
                <p:cNvSpPr txBox="1"/>
                <p:nvPr/>
              </p:nvSpPr>
              <p:spPr>
                <a:xfrm>
                  <a:off x="3676311" y="3464892"/>
                  <a:ext cx="52565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𝑥</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Sub>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59" name="文本框 22"/>
                <p:cNvSpPr txBox="1">
                  <a:spLocks noRot="1" noChangeAspect="1" noMove="1" noResize="1" noEditPoints="1" noAdjustHandles="1" noChangeArrowheads="1" noChangeShapeType="1" noTextEdit="1"/>
                </p:cNvSpPr>
                <p:nvPr/>
              </p:nvSpPr>
              <p:spPr>
                <a:xfrm>
                  <a:off x="3676311" y="3464892"/>
                  <a:ext cx="525657" cy="430887"/>
                </a:xfrm>
                <a:prstGeom prst="rect">
                  <a:avLst/>
                </a:prstGeom>
                <a:blipFill rotWithShape="1">
                  <a:blip r:embed="rId5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23"/>
                <p:cNvSpPr txBox="1"/>
                <p:nvPr/>
              </p:nvSpPr>
              <p:spPr>
                <a:xfrm>
                  <a:off x="3672175" y="4080645"/>
                  <a:ext cx="533928"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𝑥</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Sub>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0" name="文本框 23"/>
                <p:cNvSpPr txBox="1">
                  <a:spLocks noRot="1" noChangeAspect="1" noMove="1" noResize="1" noEditPoints="1" noAdjustHandles="1" noChangeArrowheads="1" noChangeShapeType="1" noTextEdit="1"/>
                </p:cNvSpPr>
                <p:nvPr/>
              </p:nvSpPr>
              <p:spPr>
                <a:xfrm>
                  <a:off x="3672175" y="4080645"/>
                  <a:ext cx="533928" cy="430887"/>
                </a:xfrm>
                <a:prstGeom prst="rect">
                  <a:avLst/>
                </a:prstGeom>
                <a:blipFill rotWithShape="1">
                  <a:blip r:embed="rId5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24"/>
                <p:cNvSpPr txBox="1"/>
                <p:nvPr/>
              </p:nvSpPr>
              <p:spPr>
                <a:xfrm>
                  <a:off x="3735852" y="4617124"/>
                  <a:ext cx="29174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1" name="文本框 24"/>
                <p:cNvSpPr txBox="1">
                  <a:spLocks noRot="1" noChangeAspect="1" noMove="1" noResize="1" noEditPoints="1" noAdjustHandles="1" noChangeArrowheads="1" noChangeShapeType="1" noTextEdit="1"/>
                </p:cNvSpPr>
                <p:nvPr/>
              </p:nvSpPr>
              <p:spPr>
                <a:xfrm>
                  <a:off x="3735852" y="4617124"/>
                  <a:ext cx="291747" cy="430887"/>
                </a:xfrm>
                <a:prstGeom prst="rect">
                  <a:avLst/>
                </a:prstGeom>
                <a:blipFill rotWithShape="1">
                  <a:blip r:embed="rId5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25"/>
                <p:cNvSpPr txBox="1"/>
                <p:nvPr/>
              </p:nvSpPr>
              <p:spPr>
                <a:xfrm>
                  <a:off x="3672175" y="5134895"/>
                  <a:ext cx="556050"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黑体" panose="02010609060101010101" pitchFamily="49" charset="-122"/>
                                <a:cs typeface="Times New Roman" panose="02020603050405020304" pitchFamily="18" charset="0"/>
                              </a:rPr>
                            </m:ctrlPr>
                          </m:sSubPr>
                          <m:e>
                            <m:r>
                              <a:rPr lang="en-US" sz="2800" i="1">
                                <a:latin typeface="Cambria Math" panose="02040503050406030204" pitchFamily="18" charset="0"/>
                                <a:ea typeface="黑体" panose="02010609060101010101" pitchFamily="49" charset="-122"/>
                                <a:cs typeface="Times New Roman" panose="02020603050405020304" pitchFamily="18" charset="0"/>
                              </a:rPr>
                              <m:t>𝑥</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sub>
                        </m:sSub>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2" name="文本框 25"/>
                <p:cNvSpPr txBox="1">
                  <a:spLocks noRot="1" noChangeAspect="1" noMove="1" noResize="1" noEditPoints="1" noAdjustHandles="1" noChangeArrowheads="1" noChangeShapeType="1" noTextEdit="1"/>
                </p:cNvSpPr>
                <p:nvPr/>
              </p:nvSpPr>
              <p:spPr>
                <a:xfrm>
                  <a:off x="3672175" y="5134895"/>
                  <a:ext cx="556050" cy="430887"/>
                </a:xfrm>
                <a:prstGeom prst="rect">
                  <a:avLst/>
                </a:prstGeom>
                <a:blipFill rotWithShape="1">
                  <a:blip r:embed="rId5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26"/>
                <p:cNvSpPr txBox="1"/>
                <p:nvPr/>
              </p:nvSpPr>
              <p:spPr>
                <a:xfrm>
                  <a:off x="4581927" y="3323959"/>
                  <a:ext cx="931152" cy="243675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ea typeface="黑体" panose="02010609060101010101" pitchFamily="49" charset="-122"/>
                              </a:rPr>
                            </m:ctrlPr>
                          </m:dPr>
                          <m:e>
                            <m:eqArr>
                              <m:eqArrPr>
                                <m:ctrlPr>
                                  <a:rPr lang="en-US" sz="2800" i="1" smtClean="0">
                                    <a:latin typeface="Cambria Math" panose="02040503050406030204" pitchFamily="18" charset="0"/>
                                    <a:ea typeface="黑体" panose="02010609060101010101" pitchFamily="49" charset="-122"/>
                                  </a:rPr>
                                </m:ctrlPr>
                              </m:eqArrPr>
                              <m:e/>
                              <m:e/>
                              <m:e/>
                              <m:e/>
                              <m:e/>
                              <m:e>
                                <m:r>
                                  <a:rPr lang="en-US" b="0" i="1" smtClean="0">
                                    <a:latin typeface="Cambria Math" panose="02040503050406030204" pitchFamily="18" charset="0"/>
                                  </a:rPr>
                                  <m:t>      </m:t>
                                </m:r>
                                <m:r>
                                  <a:rPr lang="en-US" b="0" i="1" smtClean="0">
                                    <a:latin typeface="Cambria Math"/>
                                  </a:rPr>
                                  <m:t>   </m:t>
                                </m:r>
                                <m:r>
                                  <a:rPr lang="en-US" b="0" i="1" smtClean="0">
                                    <a:latin typeface="Cambria Math" panose="02040503050406030204" pitchFamily="18" charset="0"/>
                                  </a:rPr>
                                  <m:t>  </m:t>
                                </m:r>
                              </m:e>
                            </m:eqArr>
                          </m:e>
                        </m:d>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3" name="文本框 26"/>
                <p:cNvSpPr txBox="1">
                  <a:spLocks noRot="1" noChangeAspect="1" noMove="1" noResize="1" noEditPoints="1" noAdjustHandles="1" noChangeArrowheads="1" noChangeShapeType="1" noTextEdit="1"/>
                </p:cNvSpPr>
                <p:nvPr/>
              </p:nvSpPr>
              <p:spPr>
                <a:xfrm>
                  <a:off x="4581927" y="3323959"/>
                  <a:ext cx="931152" cy="2436757"/>
                </a:xfrm>
                <a:prstGeom prst="rect">
                  <a:avLst/>
                </a:prstGeom>
                <a:blipFill rotWithShape="1">
                  <a:blip r:embed="rId5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27"/>
                <p:cNvSpPr txBox="1"/>
                <p:nvPr/>
              </p:nvSpPr>
              <p:spPr>
                <a:xfrm>
                  <a:off x="4675417" y="3464892"/>
                  <a:ext cx="770083" cy="538096"/>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i="1">
                                <a:latin typeface="Cambria Math" panose="02040503050406030204" pitchFamily="18" charset="0"/>
                                <a:ea typeface="黑体" panose="02010609060101010101" pitchFamily="49" charset="-122"/>
                                <a:cs typeface="Times New Roman" panose="02020603050405020304" pitchFamily="18" charset="0"/>
                              </a:rPr>
                              <m:t>1</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a:ea typeface="黑体" panose="02010609060101010101" pitchFamily="49" charset="-122"/>
                                    <a:cs typeface="Times New Roman" panose="02020603050405020304" pitchFamily="18" charset="0"/>
                                  </a:rPr>
                                  <m:t>1</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4" name="文本框 27"/>
                <p:cNvSpPr txBox="1">
                  <a:spLocks noRot="1" noChangeAspect="1" noMove="1" noResize="1" noEditPoints="1" noAdjustHandles="1" noChangeArrowheads="1" noChangeShapeType="1" noTextEdit="1"/>
                </p:cNvSpPr>
                <p:nvPr/>
              </p:nvSpPr>
              <p:spPr>
                <a:xfrm>
                  <a:off x="4675417" y="3464892"/>
                  <a:ext cx="770083" cy="538096"/>
                </a:xfrm>
                <a:prstGeom prst="rect">
                  <a:avLst/>
                </a:prstGeom>
                <a:blipFill rotWithShape="1">
                  <a:blip r:embed="rId5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28"/>
                <p:cNvSpPr txBox="1"/>
                <p:nvPr/>
              </p:nvSpPr>
              <p:spPr>
                <a:xfrm>
                  <a:off x="4671281" y="4080645"/>
                  <a:ext cx="770083" cy="538545"/>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i="1">
                                <a:latin typeface="Cambria Math" panose="02040503050406030204" pitchFamily="18" charset="0"/>
                                <a:ea typeface="黑体" panose="02010609060101010101" pitchFamily="49" charset="-122"/>
                                <a:cs typeface="Times New Roman" panose="02020603050405020304" pitchFamily="18" charset="0"/>
                              </a:rPr>
                              <m:t>2</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a:ea typeface="黑体" panose="02010609060101010101" pitchFamily="49" charset="-122"/>
                                    <a:cs typeface="Times New Roman" panose="02020603050405020304" pitchFamily="18" charset="0"/>
                                  </a:rPr>
                                  <m:t>2</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5" name="文本框 28"/>
                <p:cNvSpPr txBox="1">
                  <a:spLocks noRot="1" noChangeAspect="1" noMove="1" noResize="1" noEditPoints="1" noAdjustHandles="1" noChangeArrowheads="1" noChangeShapeType="1" noTextEdit="1"/>
                </p:cNvSpPr>
                <p:nvPr/>
              </p:nvSpPr>
              <p:spPr>
                <a:xfrm>
                  <a:off x="4671281" y="4080645"/>
                  <a:ext cx="770083" cy="538545"/>
                </a:xfrm>
                <a:prstGeom prst="rect">
                  <a:avLst/>
                </a:prstGeom>
                <a:blipFill rotWithShape="1">
                  <a:blip r:embed="rId5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29"/>
                <p:cNvSpPr txBox="1"/>
                <p:nvPr/>
              </p:nvSpPr>
              <p:spPr>
                <a:xfrm>
                  <a:off x="4786328" y="4617124"/>
                  <a:ext cx="291747"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6" name="文本框 29"/>
                <p:cNvSpPr txBox="1">
                  <a:spLocks noRot="1" noChangeAspect="1" noMove="1" noResize="1" noEditPoints="1" noAdjustHandles="1" noChangeArrowheads="1" noChangeShapeType="1" noTextEdit="1"/>
                </p:cNvSpPr>
                <p:nvPr/>
              </p:nvSpPr>
              <p:spPr>
                <a:xfrm>
                  <a:off x="4786328" y="4617124"/>
                  <a:ext cx="291747" cy="430887"/>
                </a:xfrm>
                <a:prstGeom prst="rect">
                  <a:avLst/>
                </a:prstGeom>
                <a:blipFill rotWithShape="1">
                  <a:blip r:embed="rId5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30"/>
                <p:cNvSpPr txBox="1"/>
                <p:nvPr/>
              </p:nvSpPr>
              <p:spPr>
                <a:xfrm>
                  <a:off x="4671281" y="5134895"/>
                  <a:ext cx="770083" cy="523348"/>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sSubSupPr>
                          <m:e>
                            <m:r>
                              <a:rPr lang="en-US" sz="2800" b="0" i="1" smtClean="0">
                                <a:latin typeface="Cambria Math" panose="02040503050406030204" pitchFamily="18" charset="0"/>
                                <a:ea typeface="黑体" panose="02010609060101010101" pitchFamily="49" charset="-122"/>
                                <a:cs typeface="Times New Roman" panose="02020603050405020304" pitchFamily="18" charset="0"/>
                              </a:rPr>
                              <m:t>𝑏</m:t>
                            </m:r>
                          </m:e>
                          <m:sub>
                            <m:r>
                              <a:rPr lang="en-US" sz="2800" i="1">
                                <a:latin typeface="Cambria Math" panose="02040503050406030204" pitchFamily="18" charset="0"/>
                                <a:ea typeface="黑体" panose="02010609060101010101" pitchFamily="49" charset="-122"/>
                                <a:cs typeface="Times New Roman" panose="02020603050405020304" pitchFamily="18" charset="0"/>
                              </a:rPr>
                              <m:t>𝑛</m:t>
                            </m:r>
                          </m:sub>
                          <m:sup>
                            <m:d>
                              <m:dPr>
                                <m:ctrlPr>
                                  <a:rPr lang="en-US" sz="2800" b="0" i="1" smtClean="0">
                                    <a:latin typeface="Cambria Math" panose="02040503050406030204" pitchFamily="18" charset="0"/>
                                    <a:ea typeface="黑体" panose="02010609060101010101" pitchFamily="49" charset="-122"/>
                                    <a:cs typeface="Times New Roman" panose="02020603050405020304" pitchFamily="18" charset="0"/>
                                  </a:rPr>
                                </m:ctrlPr>
                              </m:dPr>
                              <m:e>
                                <m:r>
                                  <a:rPr lang="en-US" sz="2800" b="0" i="1" smtClean="0">
                                    <a:latin typeface="Cambria Math"/>
                                    <a:ea typeface="黑体" panose="02010609060101010101" pitchFamily="49" charset="-122"/>
                                    <a:cs typeface="Times New Roman" panose="02020603050405020304" pitchFamily="18" charset="0"/>
                                  </a:rPr>
                                  <m:t>2</m:t>
                                </m:r>
                              </m:e>
                            </m:d>
                          </m:sup>
                        </m:sSubSup>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7" name="文本框 30"/>
                <p:cNvSpPr txBox="1">
                  <a:spLocks noRot="1" noChangeAspect="1" noMove="1" noResize="1" noEditPoints="1" noAdjustHandles="1" noChangeArrowheads="1" noChangeShapeType="1" noTextEdit="1"/>
                </p:cNvSpPr>
                <p:nvPr/>
              </p:nvSpPr>
              <p:spPr>
                <a:xfrm>
                  <a:off x="4671281" y="5134895"/>
                  <a:ext cx="770083" cy="523348"/>
                </a:xfrm>
                <a:prstGeom prst="rect">
                  <a:avLst/>
                </a:prstGeom>
                <a:blipFill rotWithShape="1">
                  <a:blip r:embed="rId6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31"/>
                <p:cNvSpPr txBox="1"/>
                <p:nvPr/>
              </p:nvSpPr>
              <p:spPr>
                <a:xfrm>
                  <a:off x="2273698" y="4618790"/>
                  <a:ext cx="400751" cy="430887"/>
                </a:xfrm>
                <a:prstGeom prst="rect">
                  <a:avLst/>
                </a:prstGeom>
                <a:noFill/>
              </p:spPr>
              <p:txBody>
                <a:bodyPr wrap="none" lIns="0" tIns="0" rIns="0" bIns="0" rtlCol="0">
                  <a:spAutoFit/>
                </a:bodyPr>
                <a:lstStyle/>
                <a:p>
                  <a:pPr>
                    <a:spcBef>
                      <a:spcPts val="6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黑体" panose="02010609060101010101" pitchFamily="49" charset="-122"/>
                          </a:rPr>
                          <m:t>⋱</m:t>
                        </m:r>
                      </m:oMath>
                    </m:oMathPara>
                  </a14:m>
                  <a:endParaRPr lang="en-US" sz="2800" dirty="0" smtClean="0">
                    <a:latin typeface="黑体" panose="02010609060101010101" pitchFamily="49" charset="-122"/>
                    <a:ea typeface="黑体" panose="02010609060101010101" pitchFamily="49" charset="-122"/>
                  </a:endParaRPr>
                </a:p>
              </p:txBody>
            </p:sp>
          </mc:Choice>
          <mc:Fallback xmlns="">
            <p:sp>
              <p:nvSpPr>
                <p:cNvPr id="68" name="文本框 31"/>
                <p:cNvSpPr txBox="1">
                  <a:spLocks noRot="1" noChangeAspect="1" noMove="1" noResize="1" noEditPoints="1" noAdjustHandles="1" noChangeArrowheads="1" noChangeShapeType="1" noTextEdit="1"/>
                </p:cNvSpPr>
                <p:nvPr/>
              </p:nvSpPr>
              <p:spPr>
                <a:xfrm>
                  <a:off x="2273698" y="4618790"/>
                  <a:ext cx="400751" cy="430887"/>
                </a:xfrm>
                <a:prstGeom prst="rect">
                  <a:avLst/>
                </a:prstGeom>
                <a:blipFill rotWithShape="1">
                  <a:blip r:embed="rId61"/>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6617148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spcBef>
            <a:spcPts val="600"/>
          </a:spcBef>
          <a:defRPr sz="2800" dirty="0" smtClean="0">
            <a:latin typeface="Times New Roman" panose="02020603050405020304" pitchFamily="18" charset="0"/>
            <a:ea typeface="黑体" panose="02010609060101010101" pitchFamily="49"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3472</TotalTime>
  <Words>2244</Words>
  <Application>Microsoft Office PowerPoint</Application>
  <PresentationFormat>宽屏</PresentationFormat>
  <Paragraphs>634</Paragraphs>
  <Slides>40</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等线</vt:lpstr>
      <vt:lpstr>黑体</vt:lpstr>
      <vt:lpstr>思源宋体 Heavy</vt:lpstr>
      <vt:lpstr>宋体</vt:lpstr>
      <vt:lpstr>字魂54号-贤黑</vt:lpstr>
      <vt:lpstr>Arial</vt:lpstr>
      <vt:lpstr>Cambria Math</vt:lpstr>
      <vt:lpstr>Times New Roman</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Olivia Fung</dc:creator>
  <cp:lastModifiedBy>Gang Xie</cp:lastModifiedBy>
  <cp:revision>269</cp:revision>
  <dcterms:created xsi:type="dcterms:W3CDTF">2019-06-25T11:16:20Z</dcterms:created>
  <dcterms:modified xsi:type="dcterms:W3CDTF">2019-09-03T02:39:45Z</dcterms:modified>
</cp:coreProperties>
</file>