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304" r:id="rId2"/>
    <p:sldId id="32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21" r:id="rId19"/>
    <p:sldId id="303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6" r:id="rId28"/>
    <p:sldId id="297" r:id="rId29"/>
    <p:sldId id="294" r:id="rId30"/>
    <p:sldId id="32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500C8-7134-4504-83AA-7DF665E630E3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48CD6-8124-46DF-8C7B-8557F6EC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12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DC4C2FA-696E-49E7-8E04-AC04A2216738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>
                    <a:latin typeface="Cambria Math" panose="02040503050406030204" pitchFamily="18" charset="0"/>
                  </a:rPr>
                  <a:t>"在此处键入公式。"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48CD6-8124-46DF-8C7B-8557F6EC19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5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FEBB-2D16-4316-9C31-B38BD0D1DC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84961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A9FE-9D9E-440C-8329-89EC78309C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94096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26DF-48BD-428B-8EE6-62E6358D1F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11179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B70EA-08E6-4AF4-8FDA-08293E14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9D7EB2-56F5-490E-8B5A-3FB14AB471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091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060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0EB-5B7B-4EBA-8ADE-FE3BB29EFB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589394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D532-07CA-4005-86EA-7FD4A8597C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0227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0883-B3D9-452D-BDB7-8445B8AA8F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64545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18D4-F715-407B-983E-DB38AEB51A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56088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8F1-57DB-4246-8291-AB4DEFE0D7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759661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BE61-FFA3-4C07-8E20-7BBF5B5A9B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04500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959D-0AAE-475B-80FC-E50D3D75B2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3353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1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73" r:id="rId13"/>
  </p:sldLayoutIdLst>
  <p:transition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E19C60-A66B-4799-86FA-F72E09FDF4C2}"/>
              </a:ext>
            </a:extLst>
          </p:cNvPr>
          <p:cNvSpPr/>
          <p:nvPr/>
        </p:nvSpPr>
        <p:spPr>
          <a:xfrm>
            <a:off x="1589200" y="1485848"/>
            <a:ext cx="67114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0000"/>
                </a:solidFill>
              </a:rPr>
              <a:t>第四章  整环的因子分解</a:t>
            </a:r>
            <a:endParaRPr lang="zh-CN" altLang="en-US" sz="4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AD95B0-E0B4-4BEF-915B-5A3CD260E667}"/>
              </a:ext>
            </a:extLst>
          </p:cNvPr>
          <p:cNvSpPr/>
          <p:nvPr/>
        </p:nvSpPr>
        <p:spPr>
          <a:xfrm>
            <a:off x="1917674" y="3049934"/>
            <a:ext cx="5157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</a:rPr>
              <a:t>§ 1.  </a:t>
            </a:r>
            <a:r>
              <a:rPr lang="zh-CN" altLang="en-US" sz="3600" dirty="0">
                <a:solidFill>
                  <a:srgbClr val="000000"/>
                </a:solidFill>
              </a:rPr>
              <a:t>唯一分解环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F4E495-5DCA-44E7-9A24-7EE455A9C7EE}"/>
              </a:ext>
            </a:extLst>
          </p:cNvPr>
          <p:cNvSpPr/>
          <p:nvPr/>
        </p:nvSpPr>
        <p:spPr>
          <a:xfrm>
            <a:off x="1917674" y="3878386"/>
            <a:ext cx="4658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cs typeface="+mj-cs"/>
              </a:rPr>
              <a:t>§ 2. </a:t>
            </a:r>
            <a:r>
              <a:rPr lang="zh-CN" altLang="en-US" sz="3600" dirty="0">
                <a:solidFill>
                  <a:srgbClr val="000000"/>
                </a:solidFill>
                <a:cs typeface="+mj-cs"/>
              </a:rPr>
              <a:t>主理想环与欧氏环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17B368-0235-42D2-AA7D-35F89C9929D1}"/>
              </a:ext>
            </a:extLst>
          </p:cNvPr>
          <p:cNvSpPr/>
          <p:nvPr/>
        </p:nvSpPr>
        <p:spPr>
          <a:xfrm>
            <a:off x="1917674" y="4725821"/>
            <a:ext cx="5581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cs typeface="+mj-cs"/>
              </a:rPr>
              <a:t>§ 3. </a:t>
            </a:r>
            <a:r>
              <a:rPr lang="zh-CN" altLang="en-US" sz="3600" dirty="0">
                <a:solidFill>
                  <a:srgbClr val="000000"/>
                </a:solidFill>
                <a:cs typeface="+mj-cs"/>
              </a:rPr>
              <a:t>因子分解与多项式的根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1481840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1CD20C-0F2C-4D8A-B1C2-B928D45C6147}"/>
                  </a:ext>
                </a:extLst>
              </p:cNvPr>
              <p:cNvSpPr txBox="1"/>
              <p:nvPr/>
            </p:nvSpPr>
            <p:spPr>
              <a:xfrm>
                <a:off x="797321" y="770535"/>
                <a:ext cx="5596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则</m:t>
                    </m:r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由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(1)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非零非单位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1CD20C-0F2C-4D8A-B1C2-B928D45C6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21" y="770535"/>
                <a:ext cx="5596276" cy="461665"/>
              </a:xfrm>
              <a:prstGeom prst="rect">
                <a:avLst/>
              </a:prstGeom>
              <a:blipFill>
                <a:blip r:embed="rId2"/>
                <a:stretch>
                  <a:fillRect l="-1743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6EF680-96EA-4DB5-ABAA-13687959DD9C}"/>
                  </a:ext>
                </a:extLst>
              </p:cNvPr>
              <p:cNvSpPr txBox="1"/>
              <p:nvPr/>
            </p:nvSpPr>
            <p:spPr>
              <a:xfrm>
                <a:off x="914399" y="4201154"/>
                <a:ext cx="3756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最后，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不是唯一分解环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6EF680-96EA-4DB5-ABAA-13687959D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201154"/>
                <a:ext cx="3756438" cy="461665"/>
              </a:xfrm>
              <a:prstGeom prst="rect">
                <a:avLst/>
              </a:prstGeom>
              <a:blipFill>
                <a:blip r:embed="rId3"/>
                <a:stretch>
                  <a:fillRect l="-2435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894A65F-8379-4F88-86DD-29E196344E5E}"/>
                  </a:ext>
                </a:extLst>
              </p:cNvPr>
              <p:cNvSpPr/>
              <p:nvPr/>
            </p:nvSpPr>
            <p:spPr>
              <a:xfrm>
                <a:off x="1116856" y="1220384"/>
                <a:ext cx="8242917" cy="496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𝛽𝛾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不妨设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rad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894A65F-8379-4F88-86DD-29E196344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56" y="1220384"/>
                <a:ext cx="8242917" cy="496483"/>
              </a:xfrm>
              <a:prstGeom prst="rect">
                <a:avLst/>
              </a:prstGeom>
              <a:blipFill>
                <a:blip r:embed="rId4"/>
                <a:stretch>
                  <a:fillRect t="-1220" b="-28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9F6999-3F36-4FD8-BBE7-B0F328889E7B}"/>
                  </a:ext>
                </a:extLst>
              </p:cNvPr>
              <p:cNvSpPr/>
              <p:nvPr/>
            </p:nvSpPr>
            <p:spPr>
              <a:xfrm>
                <a:off x="1107978" y="1746615"/>
                <a:ext cx="779903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只能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1,2,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再由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只能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9F6999-3F36-4FD8-BBE7-B0F328889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78" y="1746615"/>
                <a:ext cx="7799036" cy="830997"/>
              </a:xfrm>
              <a:prstGeom prst="rect">
                <a:avLst/>
              </a:prstGeom>
              <a:blipFill>
                <a:blip r:embed="rId5"/>
                <a:stretch>
                  <a:fillRect l="-1251" t="-66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A529775-9FD4-45BB-A4B6-2855409BD08F}"/>
                  </a:ext>
                </a:extLst>
              </p:cNvPr>
              <p:cNvSpPr/>
              <p:nvPr/>
            </p:nvSpPr>
            <p:spPr>
              <a:xfrm>
                <a:off x="1356552" y="2514866"/>
                <a:ext cx="77635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相伴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A529775-9FD4-45BB-A4B6-2855409BD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552" y="2514866"/>
                <a:ext cx="7763523" cy="461665"/>
              </a:xfrm>
              <a:prstGeom prst="rect">
                <a:avLst/>
              </a:prstGeom>
              <a:blipFill>
                <a:blip r:embed="rId6"/>
                <a:stretch>
                  <a:fillRect l="-1257" t="-12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57ED8A6-4D2E-4A50-ACE4-5145B57F5236}"/>
                  </a:ext>
                </a:extLst>
              </p:cNvPr>
              <p:cNvSpPr/>
              <p:nvPr/>
            </p:nvSpPr>
            <p:spPr>
              <a:xfrm>
                <a:off x="1380477" y="3069690"/>
                <a:ext cx="77635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同理得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57ED8A6-4D2E-4A50-ACE4-5145B57F5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477" y="3069690"/>
                <a:ext cx="7763523" cy="461665"/>
              </a:xfrm>
              <a:prstGeom prst="rect">
                <a:avLst/>
              </a:prstGeom>
              <a:blipFill>
                <a:blip r:embed="rId7"/>
                <a:stretch>
                  <a:fillRect l="-1177" t="-12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C5A905B-0867-474F-9FCB-184A308ABBB2}"/>
                  </a:ext>
                </a:extLst>
              </p:cNvPr>
              <p:cNvSpPr/>
              <p:nvPr/>
            </p:nvSpPr>
            <p:spPr>
              <a:xfrm>
                <a:off x="1029404" y="3511624"/>
                <a:ext cx="36695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综上可得，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C5A905B-0867-474F-9FCB-184A308AB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04" y="3511624"/>
                <a:ext cx="3669594" cy="461665"/>
              </a:xfrm>
              <a:prstGeom prst="rect">
                <a:avLst/>
              </a:prstGeom>
              <a:blipFill>
                <a:blip r:embed="rId8"/>
                <a:stretch>
                  <a:fillRect l="-664" t="-11842" r="-166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1DDF9C4-41BC-432C-A54F-2D686E848C45}"/>
                  </a:ext>
                </a:extLst>
              </p:cNvPr>
              <p:cNvSpPr/>
              <p:nvPr/>
            </p:nvSpPr>
            <p:spPr>
              <a:xfrm>
                <a:off x="914399" y="4602220"/>
                <a:ext cx="6955655" cy="526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事实上：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4=2⋅2=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ra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ra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1DDF9C4-41BC-432C-A54F-2D686E848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602220"/>
                <a:ext cx="6955655" cy="526106"/>
              </a:xfrm>
              <a:prstGeom prst="rect">
                <a:avLst/>
              </a:prstGeom>
              <a:blipFill>
                <a:blip r:embed="rId9"/>
                <a:stretch>
                  <a:fillRect l="-1315" b="-24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09F394C-6BF8-4397-B77E-221C198A1AA8}"/>
                  </a:ext>
                </a:extLst>
              </p:cNvPr>
              <p:cNvSpPr/>
              <p:nvPr/>
            </p:nvSpPr>
            <p:spPr>
              <a:xfrm>
                <a:off x="914399" y="5035659"/>
                <a:ext cx="7142085" cy="599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注意到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=4. 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09F394C-6BF8-4397-B77E-221C198A1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5035659"/>
                <a:ext cx="7142085" cy="599075"/>
              </a:xfrm>
              <a:prstGeom prst="rect">
                <a:avLst/>
              </a:prstGeom>
              <a:blipFill>
                <a:blip r:embed="rId10"/>
                <a:stretch>
                  <a:fillRect l="-1280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6E325FF-81AD-4DB6-9C18-B8D8096A68D9}"/>
                  </a:ext>
                </a:extLst>
              </p:cNvPr>
              <p:cNvSpPr/>
              <p:nvPr/>
            </p:nvSpPr>
            <p:spPr>
              <a:xfrm>
                <a:off x="856693" y="5634734"/>
                <a:ext cx="7071066" cy="900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ra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ra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而且，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ra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ra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都不相伴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因为单位只有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±1.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6E325FF-81AD-4DB6-9C18-B8D8096A6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3" y="5634734"/>
                <a:ext cx="7071066" cy="900631"/>
              </a:xfrm>
              <a:prstGeom prst="rect">
                <a:avLst/>
              </a:prstGeom>
              <a:blipFill>
                <a:blip r:embed="rId11"/>
                <a:stretch>
                  <a:fillRect l="-1381" t="-2027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9235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F40BBD-BE98-446E-AF39-923A44336741}"/>
                  </a:ext>
                </a:extLst>
              </p:cNvPr>
              <p:cNvSpPr txBox="1"/>
              <p:nvPr/>
            </p:nvSpPr>
            <p:spPr>
              <a:xfrm>
                <a:off x="521889" y="1011109"/>
                <a:ext cx="82226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1.14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唯一分解环，则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(iii).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每一个不可约元都是素元，即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不可约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F40BBD-BE98-446E-AF39-923A44336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9" y="1011109"/>
                <a:ext cx="8222616" cy="1200329"/>
              </a:xfrm>
              <a:prstGeom prst="rect">
                <a:avLst/>
              </a:prstGeom>
              <a:blipFill>
                <a:blip r:embed="rId2"/>
                <a:stretch>
                  <a:fillRect l="-1187" t="-4569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3224EF-A3C5-4ABB-BAE2-7166FAAA18DD}"/>
                  </a:ext>
                </a:extLst>
              </p:cNvPr>
              <p:cNvSpPr txBox="1"/>
              <p:nvPr/>
            </p:nvSpPr>
            <p:spPr>
              <a:xfrm>
                <a:off x="584033" y="2389015"/>
                <a:ext cx="5985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有一个是零元，则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|0.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3224EF-A3C5-4ABB-BAE2-7166FAAA1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33" y="2389015"/>
                <a:ext cx="5985443" cy="461665"/>
              </a:xfrm>
              <a:prstGeom prst="rect">
                <a:avLst/>
              </a:prstGeom>
              <a:blipFill>
                <a:blip r:embed="rId3"/>
                <a:stretch>
                  <a:fillRect l="-1629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D4B924-8434-4BDF-9685-B292B72D6197}"/>
                  </a:ext>
                </a:extLst>
              </p:cNvPr>
              <p:cNvSpPr/>
              <p:nvPr/>
            </p:nvSpPr>
            <p:spPr>
              <a:xfrm>
                <a:off x="1007615" y="2948486"/>
                <a:ext cx="776225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有一个是单位，不妨设为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意味着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D4B924-8434-4BDF-9685-B292B72D6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5" y="2948486"/>
                <a:ext cx="7762250" cy="830997"/>
              </a:xfrm>
              <a:prstGeom prst="rect">
                <a:avLst/>
              </a:prstGeom>
              <a:blipFill>
                <a:blip r:embed="rId4"/>
                <a:stretch>
                  <a:fillRect l="-1177" t="-6618" r="-62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B7B5F65-7D31-461C-AF49-514EED0670B6}"/>
                  </a:ext>
                </a:extLst>
              </p:cNvPr>
              <p:cNvSpPr/>
              <p:nvPr/>
            </p:nvSpPr>
            <p:spPr>
              <a:xfrm>
                <a:off x="1007615" y="3779483"/>
                <a:ext cx="70710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现假设：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都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非零非单位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𝑝𝑐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其中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B7B5F65-7D31-461C-AF49-514EED067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5" y="3779483"/>
                <a:ext cx="7071065" cy="461665"/>
              </a:xfrm>
              <a:prstGeom prst="rect">
                <a:avLst/>
              </a:prstGeom>
              <a:blipFill>
                <a:blip r:embed="rId5"/>
                <a:stretch>
                  <a:fillRect l="-1293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04446EC-DC3D-4A2C-BB5C-557D4C370458}"/>
                  </a:ext>
                </a:extLst>
              </p:cNvPr>
              <p:cNvSpPr/>
              <p:nvPr/>
            </p:nvSpPr>
            <p:spPr>
              <a:xfrm>
                <a:off x="1007614" y="4280945"/>
                <a:ext cx="776225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不是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否则，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𝑝𝑐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也是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不可约元且有两个真因子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矛盾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04446EC-DC3D-4A2C-BB5C-557D4C370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4" y="4280945"/>
                <a:ext cx="7762250" cy="830997"/>
              </a:xfrm>
              <a:prstGeom prst="rect">
                <a:avLst/>
              </a:prstGeom>
              <a:blipFill>
                <a:blip r:embed="rId6"/>
                <a:stretch>
                  <a:fillRect l="-1177" t="-6569" r="-942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8E28991-7B2F-4866-953D-281DD30C2384}"/>
                  </a:ext>
                </a:extLst>
              </p:cNvPr>
              <p:cNvSpPr/>
              <p:nvPr/>
            </p:nvSpPr>
            <p:spPr>
              <a:xfrm>
                <a:off x="1007614" y="5151739"/>
                <a:ext cx="7071065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都有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唯一分解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分别记为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其中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都是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8E28991-7B2F-4866-953D-281DD30C2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4" y="5151739"/>
                <a:ext cx="7071065" cy="1230080"/>
              </a:xfrm>
              <a:prstGeom prst="rect">
                <a:avLst/>
              </a:prstGeom>
              <a:blipFill>
                <a:blip r:embed="rId7"/>
                <a:stretch>
                  <a:fillRect l="-1293" t="-4455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66455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E68D018-D040-42DF-8D85-1B4CC0FBC7D9}"/>
                  </a:ext>
                </a:extLst>
              </p:cNvPr>
              <p:cNvSpPr txBox="1"/>
              <p:nvPr/>
            </p:nvSpPr>
            <p:spPr>
              <a:xfrm>
                <a:off x="1284066" y="2487434"/>
                <a:ext cx="69810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使得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E68D018-D040-42DF-8D85-1B4CC0FB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066" y="2487434"/>
                <a:ext cx="6981044" cy="461665"/>
              </a:xfrm>
              <a:prstGeom prst="rect">
                <a:avLst/>
              </a:prstGeom>
              <a:blipFill>
                <a:blip r:embed="rId2"/>
                <a:stretch>
                  <a:fillRect l="-1397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0A19059-AA69-417C-AD84-FD473C7E3E13}"/>
                  </a:ext>
                </a:extLst>
              </p:cNvPr>
              <p:cNvSpPr/>
              <p:nvPr/>
            </p:nvSpPr>
            <p:spPr>
              <a:xfrm>
                <a:off x="1346210" y="1420635"/>
                <a:ext cx="6192177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此时，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必定与某个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或者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0A19059-AA69-417C-AD84-FD473C7E3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210" y="1420635"/>
                <a:ext cx="6192177" cy="860748"/>
              </a:xfrm>
              <a:prstGeom prst="rect">
                <a:avLst/>
              </a:prstGeom>
              <a:blipFill>
                <a:blip r:embed="rId3"/>
                <a:stretch>
                  <a:fillRect l="-1575" t="-6383" b="-13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94325D6-36A4-43AE-9ABD-4D0B63F16B21}"/>
                  </a:ext>
                </a:extLst>
              </p:cNvPr>
              <p:cNvSpPr/>
              <p:nvPr/>
            </p:nvSpPr>
            <p:spPr>
              <a:xfrm>
                <a:off x="1505386" y="3165402"/>
                <a:ext cx="70881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因此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94325D6-36A4-43AE-9ABD-4D0B63F16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86" y="3165402"/>
                <a:ext cx="7088198" cy="830997"/>
              </a:xfrm>
              <a:prstGeom prst="rect">
                <a:avLst/>
              </a:prstGeom>
              <a:blipFill>
                <a:blip r:embed="rId4"/>
                <a:stretch>
                  <a:fillRect l="-688" t="-5839" b="-14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D41871-4F59-4979-A009-375AC3F70FAB}"/>
                  </a:ext>
                </a:extLst>
              </p:cNvPr>
              <p:cNvSpPr/>
              <p:nvPr/>
            </p:nvSpPr>
            <p:spPr>
              <a:xfrm>
                <a:off x="1505386" y="4073897"/>
                <a:ext cx="20196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D41871-4F59-4979-A009-375AC3F7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86" y="4073897"/>
                <a:ext cx="2019670" cy="461665"/>
              </a:xfrm>
              <a:prstGeom prst="rect">
                <a:avLst/>
              </a:prstGeom>
              <a:blipFill>
                <a:blip r:embed="rId5"/>
                <a:stretch>
                  <a:fillRect l="-483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0C3C18-78A4-44A2-A29C-3CD21E171635}"/>
                  </a:ext>
                </a:extLst>
              </p:cNvPr>
              <p:cNvSpPr/>
              <p:nvPr/>
            </p:nvSpPr>
            <p:spPr>
              <a:xfrm>
                <a:off x="1505386" y="4680205"/>
                <a:ext cx="4572000" cy="4914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0C3C18-78A4-44A2-A29C-3CD21E171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86" y="4680205"/>
                <a:ext cx="4572000" cy="491417"/>
              </a:xfrm>
              <a:prstGeom prst="rect">
                <a:avLst/>
              </a:prstGeom>
              <a:blipFill>
                <a:blip r:embed="rId6"/>
                <a:stretch>
                  <a:fillRect l="-2133" t="-10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784AFBA-47A9-4E0E-9E9B-1D7EB00C1876}"/>
                  </a:ext>
                </a:extLst>
              </p:cNvPr>
              <p:cNvSpPr/>
              <p:nvPr/>
            </p:nvSpPr>
            <p:spPr>
              <a:xfrm>
                <a:off x="1505386" y="5393763"/>
                <a:ext cx="51186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综上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是素元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784AFBA-47A9-4E0E-9E9B-1D7EB00C1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86" y="5393763"/>
                <a:ext cx="5118645" cy="461665"/>
              </a:xfrm>
              <a:prstGeom prst="rect">
                <a:avLst/>
              </a:prstGeom>
              <a:blipFill>
                <a:blip r:embed="rId7"/>
                <a:stretch>
                  <a:fillRect l="-1071" t="-11842" r="-83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89840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89B1164-2209-4850-AC4A-CDD8E2794449}"/>
                  </a:ext>
                </a:extLst>
              </p:cNvPr>
              <p:cNvSpPr txBox="1"/>
              <p:nvPr/>
            </p:nvSpPr>
            <p:spPr>
              <a:xfrm>
                <a:off x="821362" y="925645"/>
                <a:ext cx="781661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1.15: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若整环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满足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如下性质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     (</a:t>
                </a:r>
                <a:r>
                  <a:rPr lang="en-US" altLang="zh-CN" sz="2400" dirty="0" err="1"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)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的每个非零非单位的元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都有分解式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(iii)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每一个不可约元都是素元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一定是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唯一分解环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89B1164-2209-4850-AC4A-CDD8E2794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62" y="925645"/>
                <a:ext cx="7816611" cy="1938992"/>
              </a:xfrm>
              <a:prstGeom prst="rect">
                <a:avLst/>
              </a:prstGeom>
              <a:blipFill>
                <a:blip r:embed="rId2"/>
                <a:stretch>
                  <a:fillRect l="-1248" t="-283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31DC32-5912-45BA-A6CE-BAE9B341FF03}"/>
                  </a:ext>
                </a:extLst>
              </p:cNvPr>
              <p:cNvSpPr txBox="1"/>
              <p:nvPr/>
            </p:nvSpPr>
            <p:spPr>
              <a:xfrm>
                <a:off x="963405" y="2993116"/>
                <a:ext cx="80563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采用归纳法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非零非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31DC32-5912-45BA-A6CE-BAE9B341F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5" y="2993116"/>
                <a:ext cx="8056308" cy="1200329"/>
              </a:xfrm>
              <a:prstGeom prst="rect">
                <a:avLst/>
              </a:prstGeom>
              <a:blipFill>
                <a:blip r:embed="rId3"/>
                <a:stretch>
                  <a:fillRect l="-1135" t="-4569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424B54-6558-471E-BC88-2ACC20CFEE73}"/>
                  </a:ext>
                </a:extLst>
              </p:cNvPr>
              <p:cNvSpPr/>
              <p:nvPr/>
            </p:nvSpPr>
            <p:spPr>
              <a:xfrm>
                <a:off x="963405" y="4194121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时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424B54-6558-471E-BC88-2ACC20CFE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5" y="4194121"/>
                <a:ext cx="4572000" cy="461665"/>
              </a:xfrm>
              <a:prstGeom prst="rect">
                <a:avLst/>
              </a:prstGeom>
              <a:blipFill>
                <a:blip r:embed="rId4"/>
                <a:stretch>
                  <a:fillRect l="-20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25D669-F5CD-4AFD-908D-933566811E0C}"/>
                  </a:ext>
                </a:extLst>
              </p:cNvPr>
              <p:cNvSpPr/>
              <p:nvPr/>
            </p:nvSpPr>
            <p:spPr>
              <a:xfrm>
                <a:off x="963405" y="4704385"/>
                <a:ext cx="698885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25D669-F5CD-4AFD-908D-933566811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5" y="4704385"/>
                <a:ext cx="6988858" cy="830997"/>
              </a:xfrm>
              <a:prstGeom prst="rect">
                <a:avLst/>
              </a:prstGeom>
              <a:blipFill>
                <a:blip r:embed="rId5"/>
                <a:stretch>
                  <a:fillRect l="-1308" t="-66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B150F6-66D2-458D-BFA5-99C6011DC1A3}"/>
                  </a:ext>
                </a:extLst>
              </p:cNvPr>
              <p:cNvSpPr/>
              <p:nvPr/>
            </p:nvSpPr>
            <p:spPr>
              <a:xfrm>
                <a:off x="963405" y="5583981"/>
                <a:ext cx="73194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是两个非单位的元的乘积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是不可约元矛盾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于是，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且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B150F6-66D2-458D-BFA5-99C6011DC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5" y="5583981"/>
                <a:ext cx="7319461" cy="830997"/>
              </a:xfrm>
              <a:prstGeom prst="rect">
                <a:avLst/>
              </a:prstGeom>
              <a:blipFill>
                <a:blip r:embed="rId6"/>
                <a:stretch>
                  <a:fillRect l="-1249" t="-6618" r="-416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08878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5173D92-1400-44DC-B786-EEF0FC430DCF}"/>
                  </a:ext>
                </a:extLst>
              </p:cNvPr>
              <p:cNvSpPr txBox="1"/>
              <p:nvPr/>
            </p:nvSpPr>
            <p:spPr>
              <a:xfrm>
                <a:off x="982927" y="847409"/>
                <a:ext cx="77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cs typeface="Times New Roman" panose="02020603050405020304" pitchFamily="18" charset="0"/>
                  </a:rPr>
                  <a:t>现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假设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能写成少于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个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不可约元乘积的元都有唯一分解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5173D92-1400-44DC-B786-EEF0FC43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27" y="847409"/>
                <a:ext cx="7786575" cy="461665"/>
              </a:xfrm>
              <a:prstGeom prst="rect">
                <a:avLst/>
              </a:prstGeom>
              <a:blipFill>
                <a:blip r:embed="rId2"/>
                <a:stretch>
                  <a:fillRect l="-1174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3667724-E9C9-412C-99B1-3013CDF09897}"/>
                  </a:ext>
                </a:extLst>
              </p:cNvPr>
              <p:cNvSpPr/>
              <p:nvPr/>
            </p:nvSpPr>
            <p:spPr>
              <a:xfrm>
                <a:off x="997535" y="1383446"/>
                <a:ext cx="627694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3667724-E9C9-412C-99B1-3013CDF09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5" y="1383446"/>
                <a:ext cx="6276945" cy="830997"/>
              </a:xfrm>
              <a:prstGeom prst="rect">
                <a:avLst/>
              </a:prstGeom>
              <a:blipFill>
                <a:blip r:embed="rId3"/>
                <a:stretch>
                  <a:fillRect l="-1555" t="-66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7FB32B-AC2D-4BB7-96A8-14DDA1E759AE}"/>
                  </a:ext>
                </a:extLst>
              </p:cNvPr>
              <p:cNvSpPr/>
              <p:nvPr/>
            </p:nvSpPr>
            <p:spPr>
              <a:xfrm>
                <a:off x="997535" y="2232527"/>
                <a:ext cx="66183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由条件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(iii),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必整除</m:t>
                    </m:r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7FB32B-AC2D-4BB7-96A8-14DDA1E75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5" y="2232527"/>
                <a:ext cx="6618302" cy="461665"/>
              </a:xfrm>
              <a:prstGeom prst="rect">
                <a:avLst/>
              </a:prstGeom>
              <a:blipFill>
                <a:blip r:embed="rId4"/>
                <a:stretch>
                  <a:fillRect l="-1475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F87EB4-4D33-436C-9A40-B5EEC973F8FD}"/>
                  </a:ext>
                </a:extLst>
              </p:cNvPr>
              <p:cNvSpPr/>
              <p:nvPr/>
            </p:nvSpPr>
            <p:spPr>
              <a:xfrm>
                <a:off x="982927" y="2703875"/>
                <a:ext cx="53479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经过适当的交换次序，可设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F87EB4-4D33-436C-9A40-B5EEC973F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27" y="2703875"/>
                <a:ext cx="5347936" cy="461665"/>
              </a:xfrm>
              <a:prstGeom prst="rect">
                <a:avLst/>
              </a:prstGeom>
              <a:blipFill>
                <a:blip r:embed="rId5"/>
                <a:stretch>
                  <a:fillRect l="-1708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D884D93-03E3-43CE-B008-F4368DF11483}"/>
                  </a:ext>
                </a:extLst>
              </p:cNvPr>
              <p:cNvSpPr/>
              <p:nvPr/>
            </p:nvSpPr>
            <p:spPr>
              <a:xfrm>
                <a:off x="997535" y="3632170"/>
                <a:ext cx="487741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使得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D884D93-03E3-43CE-B008-F4368DF11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5" y="3632170"/>
                <a:ext cx="4877419" cy="461665"/>
              </a:xfrm>
              <a:prstGeom prst="rect">
                <a:avLst/>
              </a:prstGeom>
              <a:blipFill>
                <a:blip r:embed="rId6"/>
                <a:stretch>
                  <a:fillRect l="-20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975B530-DD42-4C2F-804E-A91E67C8B9E7}"/>
                  </a:ext>
                </a:extLst>
              </p:cNvPr>
              <p:cNvSpPr/>
              <p:nvPr/>
            </p:nvSpPr>
            <p:spPr>
              <a:xfrm>
                <a:off x="997535" y="4512359"/>
                <a:ext cx="3647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975B530-DD42-4C2F-804E-A91E67C8B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5" y="4512359"/>
                <a:ext cx="3647861" cy="461665"/>
              </a:xfrm>
              <a:prstGeom prst="rect">
                <a:avLst/>
              </a:prstGeom>
              <a:blipFill>
                <a:blip r:embed="rId7"/>
                <a:stretch>
                  <a:fillRect l="-2676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7608A2-BAED-4B48-8FC4-08A5AB2C6482}"/>
                  </a:ext>
                </a:extLst>
              </p:cNvPr>
              <p:cNvSpPr/>
              <p:nvPr/>
            </p:nvSpPr>
            <p:spPr>
              <a:xfrm>
                <a:off x="997535" y="5838726"/>
                <a:ext cx="68127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且经过适当的交换次序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，有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两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两相伴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7608A2-BAED-4B48-8FC4-08A5AB2C6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5" y="5838726"/>
                <a:ext cx="6812751" cy="461665"/>
              </a:xfrm>
              <a:prstGeom prst="rect">
                <a:avLst/>
              </a:prstGeom>
              <a:blipFill>
                <a:blip r:embed="rId8"/>
                <a:stretch>
                  <a:fillRect l="-1432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0FEE61-9BC9-4048-842C-251E5D235624}"/>
                  </a:ext>
                </a:extLst>
              </p:cNvPr>
              <p:cNvSpPr/>
              <p:nvPr/>
            </p:nvSpPr>
            <p:spPr>
              <a:xfrm>
                <a:off x="997535" y="5007729"/>
                <a:ext cx="704356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再对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利用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归纳假设，可得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−1. 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0FEE61-9BC9-4048-842C-251E5D235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5" y="5007729"/>
                <a:ext cx="7043569" cy="830997"/>
              </a:xfrm>
              <a:prstGeom prst="rect">
                <a:avLst/>
              </a:prstGeom>
              <a:blipFill>
                <a:blip r:embed="rId9"/>
                <a:stretch>
                  <a:fillRect l="-1385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C94B1E-3E6C-4CDE-90B3-67B22BEA0030}"/>
                  </a:ext>
                </a:extLst>
              </p:cNvPr>
              <p:cNvSpPr/>
              <p:nvPr/>
            </p:nvSpPr>
            <p:spPr>
              <a:xfrm>
                <a:off x="997535" y="3160822"/>
                <a:ext cx="5443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再由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都是不可约元，知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C94B1E-3E6C-4CDE-90B3-67B22BEA0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5" y="3160822"/>
                <a:ext cx="5443157" cy="461665"/>
              </a:xfrm>
              <a:prstGeom prst="rect">
                <a:avLst/>
              </a:prstGeom>
              <a:blipFill>
                <a:blip r:embed="rId10"/>
                <a:stretch>
                  <a:fillRect l="-1792" t="-12000" r="-78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4741C91-7473-41AE-A629-E975AB4DAA24}"/>
                  </a:ext>
                </a:extLst>
              </p:cNvPr>
              <p:cNvSpPr/>
              <p:nvPr/>
            </p:nvSpPr>
            <p:spPr>
              <a:xfrm>
                <a:off x="997535" y="4079434"/>
                <a:ext cx="59354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4741C91-7473-41AE-A629-E975AB4DA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5" y="4079434"/>
                <a:ext cx="5935471" cy="461665"/>
              </a:xfrm>
              <a:prstGeom prst="rect">
                <a:avLst/>
              </a:prstGeom>
              <a:blipFill>
                <a:blip r:embed="rId11"/>
                <a:stretch>
                  <a:fillRect l="-164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5290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074ADB6-D512-46A7-AD49-661651549ACF}"/>
                  </a:ext>
                </a:extLst>
              </p:cNvPr>
              <p:cNvSpPr txBox="1"/>
              <p:nvPr/>
            </p:nvSpPr>
            <p:spPr>
              <a:xfrm>
                <a:off x="911205" y="1323010"/>
                <a:ext cx="74515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1.16: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称为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的一个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=1,2,⋯,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元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的一个</m:t>
                    </m:r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公因子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称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为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是最大公因子，如果它们的任意公因子都整除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074ADB6-D512-46A7-AD49-661651549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05" y="1323010"/>
                <a:ext cx="7451560" cy="1200329"/>
              </a:xfrm>
              <a:prstGeom prst="rect">
                <a:avLst/>
              </a:prstGeom>
              <a:blipFill>
                <a:blip r:embed="rId2"/>
                <a:stretch>
                  <a:fillRect l="-1226" t="-4569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97D3C7-E853-4B65-8B67-BEEB75556E47}"/>
                  </a:ext>
                </a:extLst>
              </p:cNvPr>
              <p:cNvSpPr txBox="1"/>
              <p:nvPr/>
            </p:nvSpPr>
            <p:spPr>
              <a:xfrm>
                <a:off x="911205" y="3111156"/>
                <a:ext cx="76823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1.17: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唯一分解环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中的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一定有最大公因子，且任两个最大公因子一定相伴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97D3C7-E853-4B65-8B67-BEEB7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05" y="3111156"/>
                <a:ext cx="7682380" cy="830997"/>
              </a:xfrm>
              <a:prstGeom prst="rect">
                <a:avLst/>
              </a:prstGeom>
              <a:blipFill>
                <a:blip r:embed="rId3"/>
                <a:stretch>
                  <a:fillRect l="-1190" t="-6569" r="-1110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F59E44-88C2-49E3-807D-3F1E500935A9}"/>
                  </a:ext>
                </a:extLst>
              </p:cNvPr>
              <p:cNvSpPr txBox="1"/>
              <p:nvPr/>
            </p:nvSpPr>
            <p:spPr>
              <a:xfrm>
                <a:off x="911205" y="4024410"/>
                <a:ext cx="76823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有一个是零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则另一个为它们的一个最大公因子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有一个是单位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则这个元即为它们的一个最大公因子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F59E44-88C2-49E3-807D-3F1E5009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05" y="4024410"/>
                <a:ext cx="7682380" cy="1200329"/>
              </a:xfrm>
              <a:prstGeom prst="rect">
                <a:avLst/>
              </a:prstGeom>
              <a:blipFill>
                <a:blip r:embed="rId4"/>
                <a:stretch>
                  <a:fillRect l="-1190" t="-4569" r="-872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01757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EA58DE-BB40-4EE0-9196-24033891C44E}"/>
                  </a:ext>
                </a:extLst>
              </p:cNvPr>
              <p:cNvSpPr txBox="1"/>
              <p:nvPr/>
            </p:nvSpPr>
            <p:spPr>
              <a:xfrm>
                <a:off x="757839" y="637572"/>
                <a:ext cx="73756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都非零非单位，则由环的唯一分解性，知：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其中出现的每个因子都是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EA58DE-BB40-4EE0-9196-24033891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39" y="637572"/>
                <a:ext cx="7375654" cy="1200329"/>
              </a:xfrm>
              <a:prstGeom prst="rect">
                <a:avLst/>
              </a:prstGeom>
              <a:blipFill>
                <a:blip r:embed="rId2"/>
                <a:stretch>
                  <a:fillRect l="-1240" t="-3571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C5DAAC9-16C6-4A19-B0AD-98AC431D241F}"/>
                  </a:ext>
                </a:extLst>
              </p:cNvPr>
              <p:cNvSpPr/>
              <p:nvPr/>
            </p:nvSpPr>
            <p:spPr>
              <a:xfrm>
                <a:off x="816074" y="1787059"/>
                <a:ext cx="7777194" cy="1309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m:rPr>
                        <m:nor/>
                      </m:rPr>
                      <a:rPr lang="en-US" altLang="zh-CN" sz="2400" dirty="0"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n-US" altLang="zh-CN" sz="2400" dirty="0"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一定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或者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C5DAAC9-16C6-4A19-B0AD-98AC431D2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4" y="1787059"/>
                <a:ext cx="7777194" cy="1309782"/>
              </a:xfrm>
              <a:prstGeom prst="rect">
                <a:avLst/>
              </a:prstGeom>
              <a:blipFill>
                <a:blip r:embed="rId3"/>
                <a:stretch>
                  <a:fillRect l="-1254" b="-8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BD933D1-DBC4-494A-9950-661F95C73CC5}"/>
                  </a:ext>
                </a:extLst>
              </p:cNvPr>
              <p:cNvSpPr/>
              <p:nvPr/>
            </p:nvSpPr>
            <p:spPr>
              <a:xfrm>
                <a:off x="816074" y="2987388"/>
                <a:ext cx="7691973" cy="908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以及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因此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的公因子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BD933D1-DBC4-494A-9950-661F95C73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4" y="2987388"/>
                <a:ext cx="7691973" cy="908775"/>
              </a:xfrm>
              <a:prstGeom prst="rect">
                <a:avLst/>
              </a:prstGeom>
              <a:blipFill>
                <a:blip r:embed="rId4"/>
                <a:stretch>
                  <a:fillRect l="-1268" b="-14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19B333-F8A0-4BAF-A475-2C35379BFA78}"/>
                  </a:ext>
                </a:extLst>
              </p:cNvPr>
              <p:cNvSpPr/>
              <p:nvPr/>
            </p:nvSpPr>
            <p:spPr>
              <a:xfrm>
                <a:off x="817187" y="3881671"/>
                <a:ext cx="32842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最大公因子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19B333-F8A0-4BAF-A475-2C35379BF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87" y="3881671"/>
                <a:ext cx="3284296" cy="461665"/>
              </a:xfrm>
              <a:prstGeom prst="rect">
                <a:avLst/>
              </a:prstGeom>
              <a:blipFill>
                <a:blip r:embed="rId5"/>
                <a:stretch>
                  <a:fillRect l="-2783" t="-12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526C1C-871A-40D5-8AE0-3D0E8BEB1C9E}"/>
                  </a:ext>
                </a:extLst>
              </p:cNvPr>
              <p:cNvSpPr/>
              <p:nvPr/>
            </p:nvSpPr>
            <p:spPr>
              <a:xfrm>
                <a:off x="816074" y="4798279"/>
                <a:ext cx="5527723" cy="935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必与某个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526C1C-871A-40D5-8AE0-3D0E8BEB1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4" y="4798279"/>
                <a:ext cx="5527723" cy="935192"/>
              </a:xfrm>
              <a:prstGeom prst="rect">
                <a:avLst/>
              </a:prstGeom>
              <a:blipFill>
                <a:blip r:embed="rId6"/>
                <a:stretch>
                  <a:fillRect l="-1764" t="-5195" b="-12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33901B-7E0B-4B97-9390-FB80598511C6}"/>
                  </a:ext>
                </a:extLst>
              </p:cNvPr>
              <p:cNvSpPr/>
              <p:nvPr/>
            </p:nvSpPr>
            <p:spPr>
              <a:xfrm>
                <a:off x="814125" y="5724686"/>
                <a:ext cx="72630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同理可得：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一个最大公因子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33901B-7E0B-4B97-9390-FB8059851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25" y="5724686"/>
                <a:ext cx="7263082" cy="830997"/>
              </a:xfrm>
              <a:prstGeom prst="rect">
                <a:avLst/>
              </a:prstGeom>
              <a:blipFill>
                <a:blip r:embed="rId7"/>
                <a:stretch>
                  <a:fillRect l="-1343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27E8A3-A97E-468B-AA84-80974317923F}"/>
                  </a:ext>
                </a:extLst>
              </p:cNvPr>
              <p:cNvSpPr/>
              <p:nvPr/>
            </p:nvSpPr>
            <p:spPr>
              <a:xfrm>
                <a:off x="816074" y="4336614"/>
                <a:ext cx="70857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任一公因子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的分解式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27E8A3-A97E-468B-AA84-809743179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4" y="4336614"/>
                <a:ext cx="7085755" cy="461665"/>
              </a:xfrm>
              <a:prstGeom prst="rect">
                <a:avLst/>
              </a:prstGeom>
              <a:blipFill>
                <a:blip r:embed="rId8"/>
                <a:stretch>
                  <a:fillRect l="-1377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4207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345161" y="1236086"/>
                <a:ext cx="6943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都是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最大公因子，则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且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61" y="1236086"/>
                <a:ext cx="6943166" cy="461665"/>
              </a:xfrm>
              <a:prstGeom prst="rect">
                <a:avLst/>
              </a:prstGeom>
              <a:blipFill>
                <a:blip r:embed="rId2"/>
                <a:stretch>
                  <a:fillRect l="-140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34667" y="4905559"/>
                <a:ext cx="78213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1.18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整环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个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元如果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相互整除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，则它们必相伴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67" y="4905559"/>
                <a:ext cx="7821357" cy="461665"/>
              </a:xfrm>
              <a:prstGeom prst="rect">
                <a:avLst/>
              </a:prstGeom>
              <a:blipFill>
                <a:blip r:embed="rId3"/>
                <a:stretch>
                  <a:fillRect l="-1169" t="-12000" r="-701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090727D-03AA-484C-B956-34BBDF7AF7B9}"/>
                  </a:ext>
                </a:extLst>
              </p:cNvPr>
              <p:cNvSpPr/>
              <p:nvPr/>
            </p:nvSpPr>
            <p:spPr>
              <a:xfrm>
                <a:off x="1345161" y="1770691"/>
                <a:ext cx="6458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使得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090727D-03AA-484C-B956-34BBDF7AF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61" y="1770691"/>
                <a:ext cx="6458424" cy="461665"/>
              </a:xfrm>
              <a:prstGeom prst="rect">
                <a:avLst/>
              </a:prstGeom>
              <a:blipFill>
                <a:blip r:embed="rId4"/>
                <a:stretch>
                  <a:fillRect l="-1511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EDAB5B-A3ED-4183-A07D-C33D3279FDEF}"/>
                  </a:ext>
                </a:extLst>
              </p:cNvPr>
              <p:cNvSpPr/>
              <p:nvPr/>
            </p:nvSpPr>
            <p:spPr>
              <a:xfrm>
                <a:off x="1345160" y="2336481"/>
                <a:ext cx="45407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因此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EDAB5B-A3ED-4183-A07D-C33D3279F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60" y="2336481"/>
                <a:ext cx="4540735" cy="461665"/>
              </a:xfrm>
              <a:prstGeom prst="rect">
                <a:avLst/>
              </a:prstGeom>
              <a:blipFill>
                <a:blip r:embed="rId5"/>
                <a:stretch>
                  <a:fillRect l="-1074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58A388A-1369-4750-94C5-16687F961A02}"/>
                  </a:ext>
                </a:extLst>
              </p:cNvPr>
              <p:cNvSpPr/>
              <p:nvPr/>
            </p:nvSpPr>
            <p:spPr>
              <a:xfrm>
                <a:off x="1345160" y="2916169"/>
                <a:ext cx="45407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则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 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58A388A-1369-4750-94C5-16687F961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60" y="2916169"/>
                <a:ext cx="4540735" cy="830997"/>
              </a:xfrm>
              <a:prstGeom prst="rect">
                <a:avLst/>
              </a:prstGeom>
              <a:blipFill>
                <a:blip r:embed="rId6"/>
                <a:stretch>
                  <a:fillRect l="-2148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5CC8906-82AA-4F78-802B-0BF971F98F1D}"/>
                  </a:ext>
                </a:extLst>
              </p:cNvPr>
              <p:cNvSpPr/>
              <p:nvPr/>
            </p:nvSpPr>
            <p:spPr>
              <a:xfrm>
                <a:off x="1347614" y="3784827"/>
                <a:ext cx="37535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因此，总有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是相伴的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5CC8906-82AA-4F78-802B-0BF971F98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14" y="3784827"/>
                <a:ext cx="3753523" cy="461665"/>
              </a:xfrm>
              <a:prstGeom prst="rect">
                <a:avLst/>
              </a:prstGeom>
              <a:blipFill>
                <a:blip r:embed="rId7"/>
                <a:stretch>
                  <a:fillRect l="-2435" t="-11842" r="-227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70A15E7-6020-433A-BB4B-1C3738EE3497}"/>
              </a:ext>
            </a:extLst>
          </p:cNvPr>
          <p:cNvSpPr/>
          <p:nvPr/>
        </p:nvSpPr>
        <p:spPr>
          <a:xfrm>
            <a:off x="1345160" y="755590"/>
            <a:ext cx="6067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最后证最大公因子的唯一性（相伴意义下）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632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70784" y="1466875"/>
                <a:ext cx="7909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1.19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一个唯一分解环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个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中有最大公因子，且任两个最大公因子必相伴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84" y="1466875"/>
                <a:ext cx="7909232" cy="830997"/>
              </a:xfrm>
              <a:prstGeom prst="rect">
                <a:avLst/>
              </a:prstGeom>
              <a:blipFill>
                <a:blip r:embed="rId2"/>
                <a:stretch>
                  <a:fillRect l="-1234" t="-6618" r="-386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70784" y="3588124"/>
                <a:ext cx="8115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1.20: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唯一分解环中的元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称为互素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，如果它们的最大公因子是单位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84" y="3588124"/>
                <a:ext cx="8115927" cy="830997"/>
              </a:xfrm>
              <a:prstGeom prst="rect">
                <a:avLst/>
              </a:prstGeom>
              <a:blipFill>
                <a:blip r:embed="rId3"/>
                <a:stretch>
                  <a:fillRect l="-1202" t="-66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3033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A5FDDEC-D947-4CFC-A3D0-66512DA70CD8}"/>
              </a:ext>
            </a:extLst>
          </p:cNvPr>
          <p:cNvSpPr/>
          <p:nvPr/>
        </p:nvSpPr>
        <p:spPr>
          <a:xfrm>
            <a:off x="818166" y="1934503"/>
            <a:ext cx="72782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要知道一个整环是不是一个唯一分解环不是一件容易的事，因为要测验唯一分解定义里的条件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),(ii)</a:t>
            </a:r>
            <a:r>
              <a:rPr lang="zh-CN" altLang="en-US" sz="2400" dirty="0"/>
              <a:t>或是</a:t>
            </a:r>
            <a:r>
              <a:rPr lang="en-US" altLang="zh-CN" sz="2400" dirty="0"/>
              <a:t>(iii)</a:t>
            </a:r>
            <a:r>
              <a:rPr lang="zh-CN" altLang="en-US" sz="2400" dirty="0"/>
              <a:t>能否被满足，一般是非常困难的。以下我们要认识几种特殊的唯一分解环，使得我们在解决以上问题时可以有一点帮助。</a:t>
            </a:r>
          </a:p>
        </p:txBody>
      </p:sp>
    </p:spTree>
    <p:extLst>
      <p:ext uri="{BB962C8B-B14F-4D97-AF65-F5344CB8AC3E}">
        <p14:creationId xmlns:p14="http://schemas.microsoft.com/office/powerpoint/2010/main" val="392513348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184F55-F2C7-469A-B9C6-33E96250FB54}"/>
                  </a:ext>
                </a:extLst>
              </p:cNvPr>
              <p:cNvSpPr txBox="1"/>
              <p:nvPr/>
            </p:nvSpPr>
            <p:spPr>
              <a:xfrm>
                <a:off x="819114" y="2121838"/>
                <a:ext cx="78810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整环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整除，如果存在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使得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这时我们称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不整除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我们记为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184F55-F2C7-469A-B9C6-33E96250F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4" y="2121838"/>
                <a:ext cx="7881003" cy="1200329"/>
              </a:xfrm>
              <a:prstGeom prst="rect">
                <a:avLst/>
              </a:prstGeom>
              <a:blipFill>
                <a:blip r:embed="rId2"/>
                <a:stretch>
                  <a:fillRect l="-1160" t="-4569" r="-54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16828F-2B5E-462A-8266-9B3FB14CEE13}"/>
                  </a:ext>
                </a:extLst>
              </p:cNvPr>
              <p:cNvSpPr txBox="1"/>
              <p:nvPr/>
            </p:nvSpPr>
            <p:spPr>
              <a:xfrm>
                <a:off x="973288" y="4968766"/>
                <a:ext cx="71974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整环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的元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(unit)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中有逆元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即存在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使得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16828F-2B5E-462A-8266-9B3FB14CE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88" y="4968766"/>
                <a:ext cx="7197423" cy="1200329"/>
              </a:xfrm>
              <a:prstGeom prst="rect">
                <a:avLst/>
              </a:prstGeom>
              <a:blipFill>
                <a:blip r:embed="rId3"/>
                <a:stretch>
                  <a:fillRect l="-1356" t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6E19C60-A66B-4799-86FA-F72E09FDF4C2}"/>
              </a:ext>
            </a:extLst>
          </p:cNvPr>
          <p:cNvSpPr/>
          <p:nvPr/>
        </p:nvSpPr>
        <p:spPr>
          <a:xfrm>
            <a:off x="2359287" y="1102626"/>
            <a:ext cx="51572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000000"/>
                </a:solidFill>
              </a:rPr>
              <a:t>§ 1.  </a:t>
            </a:r>
            <a:r>
              <a:rPr lang="zh-CN" altLang="en-US" sz="4000" b="1" dirty="0">
                <a:solidFill>
                  <a:srgbClr val="000000"/>
                </a:solidFill>
              </a:rPr>
              <a:t>唯一分解环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569EF1-7848-4A7B-A979-4F0526C77A81}"/>
                  </a:ext>
                </a:extLst>
              </p:cNvPr>
              <p:cNvSpPr/>
              <p:nvPr/>
            </p:nvSpPr>
            <p:spPr>
              <a:xfrm>
                <a:off x="1194046" y="3535834"/>
                <a:ext cx="541981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注：若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则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).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569EF1-7848-4A7B-A979-4F0526C77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46" y="3535834"/>
                <a:ext cx="5419818" cy="830997"/>
              </a:xfrm>
              <a:prstGeom prst="rect">
                <a:avLst/>
              </a:prstGeom>
              <a:blipFill>
                <a:blip r:embed="rId4"/>
                <a:stretch>
                  <a:fillRect l="-1800" t="-66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9652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E4A303-DD39-4758-8EC4-D8C122734824}"/>
              </a:ext>
            </a:extLst>
          </p:cNvPr>
          <p:cNvSpPr/>
          <p:nvPr/>
        </p:nvSpPr>
        <p:spPr>
          <a:xfrm>
            <a:off x="1391561" y="666841"/>
            <a:ext cx="61414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00000"/>
                </a:solidFill>
                <a:cs typeface="+mj-cs"/>
              </a:rPr>
              <a:t>§ 2. </a:t>
            </a:r>
            <a:r>
              <a:rPr lang="zh-CN" altLang="en-US" sz="4400" b="1" dirty="0">
                <a:solidFill>
                  <a:srgbClr val="000000"/>
                </a:solidFill>
                <a:cs typeface="+mj-cs"/>
              </a:rPr>
              <a:t>主理想环与欧氏环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719512-B39C-435C-A5AB-C075D18B796F}"/>
              </a:ext>
            </a:extLst>
          </p:cNvPr>
          <p:cNvSpPr txBox="1"/>
          <p:nvPr/>
        </p:nvSpPr>
        <p:spPr>
          <a:xfrm>
            <a:off x="907970" y="1783745"/>
            <a:ext cx="7522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/>
              <a:t>称一个整环为主理想环，如果它的每一个理想都是主理想</a:t>
            </a:r>
            <a:r>
              <a:rPr lang="en-US" altLang="zh-CN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4C20118-2DDC-41D0-BA1C-23A888169130}"/>
                  </a:ext>
                </a:extLst>
              </p:cNvPr>
              <p:cNvSpPr txBox="1"/>
              <p:nvPr/>
            </p:nvSpPr>
            <p:spPr>
              <a:xfrm>
                <a:off x="1003430" y="2808546"/>
                <a:ext cx="75225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引理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2.2.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是主理想环，则不存在无穷序列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的真因子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4C20118-2DDC-41D0-BA1C-23A88816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30" y="2808546"/>
                <a:ext cx="7522598" cy="830997"/>
              </a:xfrm>
              <a:prstGeom prst="rect">
                <a:avLst/>
              </a:prstGeom>
              <a:blipFill>
                <a:blip r:embed="rId3"/>
                <a:stretch>
                  <a:fillRect l="-1297" t="-66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DDFFC1-2DC2-41CE-A153-143F7AB7DB94}"/>
                  </a:ext>
                </a:extLst>
              </p:cNvPr>
              <p:cNvSpPr txBox="1"/>
              <p:nvPr/>
            </p:nvSpPr>
            <p:spPr>
              <a:xfrm>
                <a:off x="632516" y="4029291"/>
                <a:ext cx="78651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证明：采用反证法。假设存在这样的序列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则易知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⊂ 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⊂⋯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DDFFC1-2DC2-41CE-A153-143F7AB7D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6" y="4029291"/>
                <a:ext cx="7865113" cy="830997"/>
              </a:xfrm>
              <a:prstGeom prst="rect">
                <a:avLst/>
              </a:prstGeom>
              <a:blipFill>
                <a:blip r:embed="rId4"/>
                <a:stretch>
                  <a:fillRect l="-1240" t="-5147" r="-5039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1FC6051-7C2C-4F9B-B512-FD79DA42A8E4}"/>
                  </a:ext>
                </a:extLst>
              </p:cNvPr>
              <p:cNvSpPr/>
              <p:nvPr/>
            </p:nvSpPr>
            <p:spPr>
              <a:xfrm>
                <a:off x="907970" y="5156165"/>
                <a:ext cx="7437186" cy="83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容易验证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的一个理想。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理想的定义：两条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1FC6051-7C2C-4F9B-B512-FD79DA42A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70" y="5156165"/>
                <a:ext cx="7437186" cy="831318"/>
              </a:xfrm>
              <a:prstGeom prst="rect">
                <a:avLst/>
              </a:prstGeom>
              <a:blipFill>
                <a:blip r:embed="rId5"/>
                <a:stretch>
                  <a:fillRect l="-1311" t="-52206" r="-5246" b="-38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A1E22E-5CE7-4D37-A84F-462C28E1BD68}"/>
                  </a:ext>
                </a:extLst>
              </p:cNvPr>
              <p:cNvSpPr txBox="1"/>
              <p:nvPr/>
            </p:nvSpPr>
            <p:spPr>
              <a:xfrm>
                <a:off x="781274" y="1025504"/>
                <a:ext cx="7543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由于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是主理想环，故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可记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同时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不妨设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则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A1E22E-5CE7-4D37-A84F-462C28E1B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74" y="1025504"/>
                <a:ext cx="7543785" cy="830997"/>
              </a:xfrm>
              <a:prstGeom prst="rect">
                <a:avLst/>
              </a:prstGeom>
              <a:blipFill>
                <a:blip r:embed="rId2"/>
                <a:stretch>
                  <a:fillRect l="-242" t="-656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80AA29-73F5-4AAB-B7EA-3297389675DA}"/>
                  </a:ext>
                </a:extLst>
              </p:cNvPr>
              <p:cNvSpPr txBox="1"/>
              <p:nvPr/>
            </p:nvSpPr>
            <p:spPr>
              <a:xfrm>
                <a:off x="917170" y="3366100"/>
                <a:ext cx="77595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引理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2.3.  </a:t>
                </a:r>
                <a:r>
                  <a:rPr lang="zh-CN" altLang="en-US" sz="2400" dirty="0"/>
                  <a:t>假定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/>
                  <a:t>是一个主理想环，那么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/>
                  <a:t>的一个不可约元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 生成的理想是一个极大理想。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80AA29-73F5-4AAB-B7EA-329738967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0" y="3366100"/>
                <a:ext cx="7759582" cy="830997"/>
              </a:xfrm>
              <a:prstGeom prst="rect">
                <a:avLst/>
              </a:prstGeom>
              <a:blipFill>
                <a:blip r:embed="rId3"/>
                <a:stretch>
                  <a:fillRect l="-1178" t="-656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85D518-FFB7-41F5-9FFF-655883254E34}"/>
                  </a:ext>
                </a:extLst>
              </p:cNvPr>
              <p:cNvSpPr txBox="1"/>
              <p:nvPr/>
            </p:nvSpPr>
            <p:spPr>
              <a:xfrm>
                <a:off x="879748" y="4242290"/>
                <a:ext cx="78344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证明：  首先，知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 </a:t>
                </a:r>
                <a:r>
                  <a:rPr lang="zh-CN" altLang="en-US" sz="2400" dirty="0"/>
                  <a:t>其次，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假如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是一个理想，满足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85D518-FFB7-41F5-9FFF-655883254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48" y="4242290"/>
                <a:ext cx="7834425" cy="830997"/>
              </a:xfrm>
              <a:prstGeom prst="rect">
                <a:avLst/>
              </a:prstGeom>
              <a:blipFill>
                <a:blip r:embed="rId4"/>
                <a:stretch>
                  <a:fillRect l="-1167" t="-66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2F282C4-97AC-4106-8B5E-CA14A22DB361}"/>
                  </a:ext>
                </a:extLst>
              </p:cNvPr>
              <p:cNvSpPr/>
              <p:nvPr/>
            </p:nvSpPr>
            <p:spPr>
              <a:xfrm>
                <a:off x="1164359" y="1876073"/>
                <a:ext cx="677761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此时，有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的真因子矛盾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2F282C4-97AC-4106-8B5E-CA14A22DB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59" y="1876073"/>
                <a:ext cx="6777613" cy="1200329"/>
              </a:xfrm>
              <a:prstGeom prst="rect">
                <a:avLst/>
              </a:prstGeom>
              <a:blipFill>
                <a:blip r:embed="rId5"/>
                <a:stretch>
                  <a:fillRect l="-1349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DC48816-AC21-491F-B8E1-E1B403A08B0B}"/>
                  </a:ext>
                </a:extLst>
              </p:cNvPr>
              <p:cNvSpPr/>
              <p:nvPr/>
            </p:nvSpPr>
            <p:spPr>
              <a:xfrm>
                <a:off x="879748" y="5130460"/>
                <a:ext cx="76769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是主理想环，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因此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DC48816-AC21-491F-B8E1-E1B403A08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48" y="5130460"/>
                <a:ext cx="7676941" cy="461665"/>
              </a:xfrm>
              <a:prstGeom prst="rect">
                <a:avLst/>
              </a:prstGeom>
              <a:blipFill>
                <a:blip r:embed="rId6"/>
                <a:stretch>
                  <a:fillRect l="-1190" t="-12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66229E-23EA-4CA2-8F0A-A087775421EB}"/>
                  </a:ext>
                </a:extLst>
              </p:cNvPr>
              <p:cNvSpPr/>
              <p:nvPr/>
            </p:nvSpPr>
            <p:spPr>
              <a:xfrm>
                <a:off x="917170" y="5649298"/>
                <a:ext cx="6741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再由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 是不可约元，知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是单位，或者与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66229E-23EA-4CA2-8F0A-A08777542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0" y="5649298"/>
                <a:ext cx="6741925" cy="461665"/>
              </a:xfrm>
              <a:prstGeom prst="rect">
                <a:avLst/>
              </a:prstGeom>
              <a:blipFill>
                <a:blip r:embed="rId7"/>
                <a:stretch>
                  <a:fillRect l="-1356" t="-12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84EC809-49F0-434A-AA86-397425946B53}"/>
                  </a:ext>
                </a:extLst>
              </p:cNvPr>
              <p:cNvSpPr/>
              <p:nvPr/>
            </p:nvSpPr>
            <p:spPr>
              <a:xfrm>
                <a:off x="917170" y="6127601"/>
                <a:ext cx="4518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得证。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84EC809-49F0-434A-AA86-397425946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0" y="6127601"/>
                <a:ext cx="4518866" cy="461665"/>
              </a:xfrm>
              <a:prstGeom prst="rect">
                <a:avLst/>
              </a:prstGeom>
              <a:blipFill>
                <a:blip r:embed="rId8"/>
                <a:stretch>
                  <a:fillRect l="-2022" t="-9211" r="-107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91146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B05F9A8-B91F-4C77-B6C0-4E684C86768F}"/>
              </a:ext>
            </a:extLst>
          </p:cNvPr>
          <p:cNvSpPr/>
          <p:nvPr/>
        </p:nvSpPr>
        <p:spPr>
          <a:xfrm>
            <a:off x="878457" y="840759"/>
            <a:ext cx="5527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一个主理想环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是唯一分解环。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DB0C38-E46C-4C42-9F9B-986D9EA02CFC}"/>
              </a:ext>
            </a:extLst>
          </p:cNvPr>
          <p:cNvSpPr/>
          <p:nvPr/>
        </p:nvSpPr>
        <p:spPr>
          <a:xfrm>
            <a:off x="873433" y="1402908"/>
            <a:ext cx="7954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我们分如下两步来证明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的每一个既不是零也不是单位的元都能写成有限个不可约元的乘积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44E3480-E37B-42EE-89B3-63ACA603707A}"/>
                  </a:ext>
                </a:extLst>
              </p:cNvPr>
              <p:cNvSpPr/>
              <p:nvPr/>
            </p:nvSpPr>
            <p:spPr>
              <a:xfrm>
                <a:off x="873432" y="2553752"/>
                <a:ext cx="811481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反证法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不是单位，但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不能写成有限个不可约元的乘积，那么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不是不可约元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必有真因子，记为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不妨设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44E3480-E37B-42EE-89B3-63ACA6037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2" y="2553752"/>
                <a:ext cx="8114819" cy="1200329"/>
              </a:xfrm>
              <a:prstGeom prst="rect">
                <a:avLst/>
              </a:prstGeom>
              <a:blipFill>
                <a:blip r:embed="rId2"/>
                <a:stretch>
                  <a:fillRect l="-1127" t="-4569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239C7F-F4AF-4186-A02A-65CF577DA529}"/>
                  </a:ext>
                </a:extLst>
              </p:cNvPr>
              <p:cNvSpPr/>
              <p:nvPr/>
            </p:nvSpPr>
            <p:spPr>
              <a:xfrm>
                <a:off x="913626" y="3704596"/>
                <a:ext cx="768776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由假设条件知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这两个真因子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之中至少有一个不能写成有限个不可约元的乘积，记之为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的真因子，且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不能写成有限个不可约元的乘积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239C7F-F4AF-4186-A02A-65CF577DA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26" y="3704596"/>
                <a:ext cx="7687764" cy="1200329"/>
              </a:xfrm>
              <a:prstGeom prst="rect">
                <a:avLst/>
              </a:prstGeom>
              <a:blipFill>
                <a:blip r:embed="rId3"/>
                <a:stretch>
                  <a:fillRect l="-1269" t="-4569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FDEFA16-7A8B-4CD1-88D3-782546133BA6}"/>
                  </a:ext>
                </a:extLst>
              </p:cNvPr>
              <p:cNvSpPr/>
              <p:nvPr/>
            </p:nvSpPr>
            <p:spPr>
              <a:xfrm>
                <a:off x="873432" y="4876867"/>
                <a:ext cx="790380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依次类推，可得到一个无穷序列：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⋯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且在这个序列里每一个元都是其前一个元的真因子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FDEFA16-7A8B-4CD1-88D3-782546133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2" y="4876867"/>
                <a:ext cx="7903803" cy="1200329"/>
              </a:xfrm>
              <a:prstGeom prst="rect">
                <a:avLst/>
              </a:prstGeom>
              <a:blipFill>
                <a:blip r:embed="rId4"/>
                <a:stretch>
                  <a:fillRect l="-1157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B14EAF5E-CB31-4F38-9683-F58F8F46F935}"/>
              </a:ext>
            </a:extLst>
          </p:cNvPr>
          <p:cNvSpPr/>
          <p:nvPr/>
        </p:nvSpPr>
        <p:spPr>
          <a:xfrm>
            <a:off x="873432" y="6077196"/>
            <a:ext cx="6532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这与引理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故假设不成立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413437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B5EC644-D992-4A24-B462-3EC87863AEF4}"/>
                  </a:ext>
                </a:extLst>
              </p:cNvPr>
              <p:cNvSpPr/>
              <p:nvPr/>
            </p:nvSpPr>
            <p:spPr>
              <a:xfrm>
                <a:off x="884255" y="1035397"/>
                <a:ext cx="778747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的任一不可约元是素元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即证：对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的任一不可约元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B5EC644-D992-4A24-B462-3EC87863A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55" y="1035397"/>
                <a:ext cx="7787472" cy="830997"/>
              </a:xfrm>
              <a:prstGeom prst="rect">
                <a:avLst/>
              </a:prstGeom>
              <a:blipFill>
                <a:blip r:embed="rId2"/>
                <a:stretch>
                  <a:fillRect l="-1174" t="-6618" r="-313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044FBD1-CABE-46FE-815A-2174B13DCA48}"/>
              </a:ext>
            </a:extLst>
          </p:cNvPr>
          <p:cNvSpPr txBox="1"/>
          <p:nvPr/>
        </p:nvSpPr>
        <p:spPr>
          <a:xfrm>
            <a:off x="1087747" y="4522654"/>
            <a:ext cx="521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综之，主理想环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是唯一分解环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68999D-1B1A-4C8E-AA5B-16FFAEF15AEA}"/>
                  </a:ext>
                </a:extLst>
              </p:cNvPr>
              <p:cNvSpPr/>
              <p:nvPr/>
            </p:nvSpPr>
            <p:spPr>
              <a:xfrm>
                <a:off x="987250" y="2020177"/>
                <a:ext cx="7169500" cy="515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考虑做商环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68999D-1B1A-4C8E-AA5B-16FFAEF15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50" y="2020177"/>
                <a:ext cx="7169500" cy="515013"/>
              </a:xfrm>
              <a:prstGeom prst="rect">
                <a:avLst/>
              </a:prstGeom>
              <a:blipFill>
                <a:blip r:embed="rId3"/>
                <a:stretch>
                  <a:fillRect l="-1361" t="-143529" b="-21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F904B1-18F3-4CAE-AAC8-57DBC998A0A3}"/>
                  </a:ext>
                </a:extLst>
              </p:cNvPr>
              <p:cNvSpPr/>
              <p:nvPr/>
            </p:nvSpPr>
            <p:spPr>
              <a:xfrm>
                <a:off x="987250" y="2607543"/>
                <a:ext cx="7867859" cy="515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是不可约元，故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是极大理想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因此商环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是域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F904B1-18F3-4CAE-AAC8-57DBC998A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50" y="2607543"/>
                <a:ext cx="7867859" cy="515013"/>
              </a:xfrm>
              <a:prstGeom prst="rect">
                <a:avLst/>
              </a:prstGeom>
              <a:blipFill>
                <a:blip r:embed="rId4"/>
                <a:stretch>
                  <a:fillRect l="-1239" t="-145238" r="-1007" b="-22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A2D489F-6679-43F4-AFA4-A08BACFC16E9}"/>
                  </a:ext>
                </a:extLst>
              </p:cNvPr>
              <p:cNvSpPr/>
              <p:nvPr/>
            </p:nvSpPr>
            <p:spPr>
              <a:xfrm>
                <a:off x="1024930" y="3167276"/>
                <a:ext cx="7199646" cy="515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再由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故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，或者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A2D489F-6679-43F4-AFA4-A08BACFC1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30" y="3167276"/>
                <a:ext cx="7199646" cy="515013"/>
              </a:xfrm>
              <a:prstGeom prst="rect">
                <a:avLst/>
              </a:prstGeom>
              <a:blipFill>
                <a:blip r:embed="rId5"/>
                <a:stretch>
                  <a:fillRect l="-1270" t="-145238" b="-22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13E1D3C-1E9A-43F1-86BE-CD28E7DFDBC3}"/>
                  </a:ext>
                </a:extLst>
              </p:cNvPr>
              <p:cNvSpPr/>
              <p:nvPr/>
            </p:nvSpPr>
            <p:spPr>
              <a:xfrm>
                <a:off x="987250" y="3751787"/>
                <a:ext cx="1992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13E1D3C-1E9A-43F1-86BE-CD28E7DFD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50" y="3751787"/>
                <a:ext cx="1992212" cy="461665"/>
              </a:xfrm>
              <a:prstGeom prst="rect">
                <a:avLst/>
              </a:prstGeom>
              <a:blipFill>
                <a:blip r:embed="rId6"/>
                <a:stretch>
                  <a:fillRect l="-122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81214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8456B49B-BAC3-4609-9ED5-9F45DD6D9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540" y="1070801"/>
            <a:ext cx="74792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在整数环和数域上一元多项式环中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带余除法起着重要的作用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这个结论在一般的整环中并不成立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二元多项式环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需要定义可以做“带余除法”的环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DB7F895-BA99-46F4-8426-050C19A5143B}"/>
                  </a:ext>
                </a:extLst>
              </p:cNvPr>
              <p:cNvSpPr/>
              <p:nvPr/>
            </p:nvSpPr>
            <p:spPr>
              <a:xfrm>
                <a:off x="810622" y="2365242"/>
                <a:ext cx="794149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2.5.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整环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叫做一个欧氏环，假如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存在一个映射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中全体非零元构成的集合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(ii)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对任一给定的非零元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有：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使得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这里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DB7F895-BA99-46F4-8426-050C19A51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22" y="2365242"/>
                <a:ext cx="7941493" cy="1938992"/>
              </a:xfrm>
              <a:prstGeom prst="rect">
                <a:avLst/>
              </a:prstGeom>
              <a:blipFill>
                <a:blip r:embed="rId2"/>
                <a:stretch>
                  <a:fillRect l="-1228" t="-2830" r="-384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5BDEDA50-8BAA-4717-B23B-548DC5FF2D09}"/>
              </a:ext>
            </a:extLst>
          </p:cNvPr>
          <p:cNvSpPr/>
          <p:nvPr/>
        </p:nvSpPr>
        <p:spPr>
          <a:xfrm>
            <a:off x="1001540" y="4626684"/>
            <a:ext cx="5240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整数环是一个欧氏环。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C8A25EE-AAD5-423F-ADE8-830BADA565DA}"/>
                  </a:ext>
                </a:extLst>
              </p:cNvPr>
              <p:cNvSpPr/>
              <p:nvPr/>
            </p:nvSpPr>
            <p:spPr>
              <a:xfrm>
                <a:off x="904351" y="5187034"/>
                <a:ext cx="757645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ℕ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↦|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是一个映射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且若给定了非零整数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，则任一整数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都可写成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的形式，这里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C8A25EE-AAD5-423F-ADE8-830BADA56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1" y="5187034"/>
                <a:ext cx="7576458" cy="1200329"/>
              </a:xfrm>
              <a:prstGeom prst="rect">
                <a:avLst/>
              </a:prstGeom>
              <a:blipFill>
                <a:blip r:embed="rId3"/>
                <a:stretch>
                  <a:fillRect l="-1207" t="-4569" r="-402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88138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6385B052-9619-40E5-AA40-05C67A4887A2}"/>
              </a:ext>
            </a:extLst>
          </p:cNvPr>
          <p:cNvSpPr/>
          <p:nvPr/>
        </p:nvSpPr>
        <p:spPr>
          <a:xfrm>
            <a:off x="690109" y="291693"/>
            <a:ext cx="7348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欧氏环是主理想环，因而一定是唯一分解环。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338F5DF-BD1E-453D-93BF-AB14824582A4}"/>
                  </a:ext>
                </a:extLst>
              </p:cNvPr>
              <p:cNvSpPr/>
              <p:nvPr/>
            </p:nvSpPr>
            <p:spPr>
              <a:xfrm>
                <a:off x="738552" y="765706"/>
                <a:ext cx="774225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是一个欧氏环，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是其上的映射，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的任一个理想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下证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是一个主理想。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338F5DF-BD1E-453D-93BF-AB1482458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2" y="765706"/>
                <a:ext cx="7742255" cy="830997"/>
              </a:xfrm>
              <a:prstGeom prst="rect">
                <a:avLst/>
              </a:prstGeom>
              <a:blipFill>
                <a:blip r:embed="rId2"/>
                <a:stretch>
                  <a:fillRect l="-1181" t="-66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DE742C2-B885-454C-A214-D895327D37E8}"/>
              </a:ext>
            </a:extLst>
          </p:cNvPr>
          <p:cNvSpPr/>
          <p:nvPr/>
        </p:nvSpPr>
        <p:spPr>
          <a:xfrm>
            <a:off x="757036" y="1605452"/>
            <a:ext cx="7234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={0},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则它是一个主理想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1C7CCB9-DE85-4153-8586-E7ADFB3B95BC}"/>
                  </a:ext>
                </a:extLst>
              </p:cNvPr>
              <p:cNvSpPr/>
              <p:nvPr/>
            </p:nvSpPr>
            <p:spPr>
              <a:xfrm>
                <a:off x="738552" y="3238231"/>
                <a:ext cx="751616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)|∀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≠0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的非空子集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中一定有一个最小数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1C7CCB9-DE85-4153-8586-E7ADFB3B9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2" y="3238231"/>
                <a:ext cx="7516169" cy="830997"/>
              </a:xfrm>
              <a:prstGeom prst="rect">
                <a:avLst/>
              </a:prstGeom>
              <a:blipFill>
                <a:blip r:embed="rId3"/>
                <a:stretch>
                  <a:fillRect l="-1217" t="-656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939BF5F-65AB-42AE-AC19-71AEF876A783}"/>
                  </a:ext>
                </a:extLst>
              </p:cNvPr>
              <p:cNvSpPr/>
              <p:nvPr/>
            </p:nvSpPr>
            <p:spPr>
              <a:xfrm>
                <a:off x="757035" y="4096991"/>
                <a:ext cx="786445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使得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中的最小值， 则由欧氏环的定义知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使得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939BF5F-65AB-42AE-AC19-71AEF876A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35" y="4096991"/>
                <a:ext cx="7864451" cy="1200329"/>
              </a:xfrm>
              <a:prstGeom prst="rect">
                <a:avLst/>
              </a:prstGeom>
              <a:blipFill>
                <a:blip r:embed="rId4"/>
                <a:stretch>
                  <a:fillRect l="-1163" t="-4569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C2C728-99F3-4E81-A81E-E2FFCD811930}"/>
                  </a:ext>
                </a:extLst>
              </p:cNvPr>
              <p:cNvSpPr/>
              <p:nvPr/>
            </p:nvSpPr>
            <p:spPr>
              <a:xfrm>
                <a:off x="738551" y="5279408"/>
                <a:ext cx="770206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易知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这与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中的最小值矛盾。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C2C728-99F3-4E81-A81E-E2FFCD811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1" y="5279408"/>
                <a:ext cx="7702063" cy="830997"/>
              </a:xfrm>
              <a:prstGeom prst="rect">
                <a:avLst/>
              </a:prstGeom>
              <a:blipFill>
                <a:blip r:embed="rId5"/>
                <a:stretch>
                  <a:fillRect l="-1187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037809-5D45-4B50-80BB-4CF71CA7400E}"/>
                  </a:ext>
                </a:extLst>
              </p:cNvPr>
              <p:cNvSpPr/>
              <p:nvPr/>
            </p:nvSpPr>
            <p:spPr>
              <a:xfrm>
                <a:off x="757036" y="6104642"/>
                <a:ext cx="79130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因此，必有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是主理想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037809-5D45-4B50-80BB-4CF71CA74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36" y="6104642"/>
                <a:ext cx="7913078" cy="461665"/>
              </a:xfrm>
              <a:prstGeom prst="rect">
                <a:avLst/>
              </a:prstGeom>
              <a:blipFill>
                <a:blip r:embed="rId6"/>
                <a:stretch>
                  <a:fillRect l="-1156" t="-11842" r="-215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4E2A9B6-0081-4847-8BC5-FE155B5F89D5}"/>
                  </a:ext>
                </a:extLst>
              </p:cNvPr>
              <p:cNvSpPr/>
              <p:nvPr/>
            </p:nvSpPr>
            <p:spPr>
              <a:xfrm>
                <a:off x="738552" y="2037330"/>
                <a:ext cx="763495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中含有不等于零的元， 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≠0.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由欧氏环的定义，得到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中的每一个非零元都有一个象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4E2A9B6-0081-4847-8BC5-FE155B5F8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2" y="2037330"/>
                <a:ext cx="7634950" cy="1200329"/>
              </a:xfrm>
              <a:prstGeom prst="rect">
                <a:avLst/>
              </a:prstGeom>
              <a:blipFill>
                <a:blip r:embed="rId7"/>
                <a:stretch>
                  <a:fillRect l="-1197" t="-4569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2902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39432" y="2173458"/>
                <a:ext cx="71544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  </a:t>
                </a: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是唯一分解环，那么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也是唯一分解环。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32" y="2173458"/>
                <a:ext cx="7154459" cy="461665"/>
              </a:xfrm>
              <a:prstGeom prst="rect">
                <a:avLst/>
              </a:prstGeom>
              <a:blipFill>
                <a:blip r:embed="rId2"/>
                <a:stretch>
                  <a:fillRect l="-136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39432" y="3354357"/>
                <a:ext cx="772775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推论</a:t>
                </a:r>
                <a:r>
                  <a:rPr lang="en-US" altLang="zh-CN" sz="2400" b="1" dirty="0"/>
                  <a:t> </a:t>
                </a: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是唯一分解环，那么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,⋯,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也是唯一分解环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 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上的无关未定元。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32" y="3354357"/>
                <a:ext cx="7727755" cy="830997"/>
              </a:xfrm>
              <a:prstGeom prst="rect">
                <a:avLst/>
              </a:prstGeom>
              <a:blipFill>
                <a:blip r:embed="rId3"/>
                <a:stretch>
                  <a:fillRect l="-126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92686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76828" y="1141097"/>
                <a:ext cx="754369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是整环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的元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叫做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的多项式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的一个根，如果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8" y="1141097"/>
                <a:ext cx="7543691" cy="830997"/>
              </a:xfrm>
              <a:prstGeom prst="rect">
                <a:avLst/>
              </a:prstGeom>
              <a:blipFill>
                <a:blip r:embed="rId2"/>
                <a:stretch>
                  <a:fillRect l="-1293" t="-656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6665" y="1972094"/>
                <a:ext cx="7470669" cy="587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的一个根当且仅当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的因子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65" y="1972094"/>
                <a:ext cx="7470669" cy="587853"/>
              </a:xfrm>
              <a:prstGeom prst="rect">
                <a:avLst/>
              </a:prstGeom>
              <a:blipFill>
                <a:blip r:embed="rId3"/>
                <a:stretch>
                  <a:fillRect l="-122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3695236-009D-4EB4-9645-D78183F8D9F0}"/>
                  </a:ext>
                </a:extLst>
              </p:cNvPr>
              <p:cNvSpPr/>
              <p:nvPr/>
            </p:nvSpPr>
            <p:spPr>
              <a:xfrm>
                <a:off x="876828" y="2613040"/>
                <a:ext cx="4572000" cy="5878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显然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3695236-009D-4EB4-9645-D78183F8D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8" y="2613040"/>
                <a:ext cx="4572000" cy="587853"/>
              </a:xfrm>
              <a:prstGeom prst="rect">
                <a:avLst/>
              </a:prstGeom>
              <a:blipFill>
                <a:blip r:embed="rId4"/>
                <a:stretch>
                  <a:fillRect l="-213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865CC37-F204-4EB3-9AD9-6870BDCF895C}"/>
                  </a:ext>
                </a:extLst>
              </p:cNvPr>
              <p:cNvSpPr/>
              <p:nvPr/>
            </p:nvSpPr>
            <p:spPr>
              <a:xfrm>
                <a:off x="1673332" y="2949718"/>
                <a:ext cx="7470668" cy="1133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首先对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而言，存在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使得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865CC37-F204-4EB3-9AD9-6870BDCF8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32" y="2949718"/>
                <a:ext cx="7470668" cy="1133965"/>
              </a:xfrm>
              <a:prstGeom prst="rect">
                <a:avLst/>
              </a:prstGeom>
              <a:blipFill>
                <a:blip r:embed="rId5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69CF5C9-B91F-48AE-A36D-0A8E35355F89}"/>
                  </a:ext>
                </a:extLst>
              </p:cNvPr>
              <p:cNvSpPr/>
              <p:nvPr/>
            </p:nvSpPr>
            <p:spPr>
              <a:xfrm>
                <a:off x="4353026" y="3688460"/>
                <a:ext cx="4572000" cy="5878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或者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69CF5C9-B91F-48AE-A36D-0A8E35355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026" y="3688460"/>
                <a:ext cx="4572000" cy="587853"/>
              </a:xfrm>
              <a:prstGeom prst="rect">
                <a:avLst/>
              </a:prstGeom>
              <a:blipFill>
                <a:blip r:embed="rId6"/>
                <a:stretch>
                  <a:fillRect l="-2000" r="-13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93070D-90A1-42CE-8C4D-A561E4C1DC31}"/>
                  </a:ext>
                </a:extLst>
              </p:cNvPr>
              <p:cNvSpPr/>
              <p:nvPr/>
            </p:nvSpPr>
            <p:spPr>
              <a:xfrm>
                <a:off x="1627831" y="4339283"/>
                <a:ext cx="7314920" cy="587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其次，由于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的一个根，则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93070D-90A1-42CE-8C4D-A561E4C1D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31" y="4339283"/>
                <a:ext cx="7314920" cy="587853"/>
              </a:xfrm>
              <a:prstGeom prst="rect">
                <a:avLst/>
              </a:prstGeom>
              <a:blipFill>
                <a:blip r:embed="rId7"/>
                <a:stretch>
                  <a:fillRect l="-125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8C07710-57CC-4949-8BE1-83D3CB4EF720}"/>
                  </a:ext>
                </a:extLst>
              </p:cNvPr>
              <p:cNvSpPr/>
              <p:nvPr/>
            </p:nvSpPr>
            <p:spPr>
              <a:xfrm>
                <a:off x="1627831" y="5038148"/>
                <a:ext cx="44470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8C07710-57CC-4949-8BE1-83D3CB4EF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31" y="5038148"/>
                <a:ext cx="4447051" cy="461665"/>
              </a:xfrm>
              <a:prstGeom prst="rect">
                <a:avLst/>
              </a:prstGeom>
              <a:blipFill>
                <a:blip r:embed="rId8"/>
                <a:stretch>
                  <a:fillRect l="-205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40551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25072" y="836089"/>
                <a:ext cx="7705011" cy="1466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ct val="50000"/>
                  </a:spcBef>
                </a:pPr>
                <a:r>
                  <a:rPr lang="zh-CN" altLang="en-US" sz="2400" dirty="0"/>
                  <a:t>定理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个不同的元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都是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的根，当且仅当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能被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)⋯(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整除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72" y="836089"/>
                <a:ext cx="7705011" cy="1466042"/>
              </a:xfrm>
              <a:prstGeom prst="rect">
                <a:avLst/>
              </a:prstGeom>
              <a:blipFill>
                <a:blip r:embed="rId2"/>
                <a:stretch>
                  <a:fillRect l="-1267" b="-8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60725" y="2419323"/>
                <a:ext cx="25530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⇐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显然</a:t>
                </a:r>
                <a:r>
                  <a:rPr lang="en-US" altLang="zh-CN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5" y="2419323"/>
                <a:ext cx="2553009" cy="461665"/>
              </a:xfrm>
              <a:prstGeom prst="rect">
                <a:avLst/>
              </a:prstGeom>
              <a:blipFill>
                <a:blip r:embed="rId3"/>
                <a:stretch>
                  <a:fillRect l="-3819" t="-1315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60725" y="5881999"/>
                <a:ext cx="71087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推论：设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次数为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中至多有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5" y="5881999"/>
                <a:ext cx="7108741" cy="461665"/>
              </a:xfrm>
              <a:prstGeom prst="rect">
                <a:avLst/>
              </a:prstGeom>
              <a:blipFill>
                <a:blip r:embed="rId4"/>
                <a:stretch>
                  <a:fillRect l="-1372" t="-11842" r="-42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33A2CDD-C0EA-459A-ADDF-077DCE716130}"/>
                  </a:ext>
                </a:extLst>
              </p:cNvPr>
              <p:cNvSpPr/>
              <p:nvPr/>
            </p:nvSpPr>
            <p:spPr>
              <a:xfrm>
                <a:off x="1115366" y="2809203"/>
                <a:ext cx="76216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使得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33A2CDD-C0EA-459A-ADDF-077DCE716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66" y="2809203"/>
                <a:ext cx="7621676" cy="461665"/>
              </a:xfrm>
              <a:prstGeom prst="rect">
                <a:avLst/>
              </a:prstGeom>
              <a:blipFill>
                <a:blip r:embed="rId5"/>
                <a:stretch>
                  <a:fillRect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AB7598A-BFE2-4F27-89E6-E953AA82C76C}"/>
                  </a:ext>
                </a:extLst>
              </p:cNvPr>
              <p:cNvSpPr/>
              <p:nvPr/>
            </p:nvSpPr>
            <p:spPr>
              <a:xfrm>
                <a:off x="1298982" y="3309351"/>
                <a:ext cx="784501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从而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=0;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AB7598A-BFE2-4F27-89E6-E953AA82C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82" y="3309351"/>
                <a:ext cx="7845018" cy="830997"/>
              </a:xfrm>
              <a:prstGeom prst="rect">
                <a:avLst/>
              </a:prstGeom>
              <a:blipFill>
                <a:blip r:embed="rId6"/>
                <a:stretch>
                  <a:fillRect l="-1166" t="-661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30F6A8-4648-42E2-84AF-A19DAA978715}"/>
                  </a:ext>
                </a:extLst>
              </p:cNvPr>
              <p:cNvSpPr/>
              <p:nvPr/>
            </p:nvSpPr>
            <p:spPr>
              <a:xfrm>
                <a:off x="1298982" y="4156876"/>
                <a:ext cx="71690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使得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30F6A8-4648-42E2-84AF-A19DAA978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82" y="4156876"/>
                <a:ext cx="7169016" cy="461665"/>
              </a:xfrm>
              <a:prstGeom prst="rect">
                <a:avLst/>
              </a:prstGeom>
              <a:blipFill>
                <a:blip r:embed="rId7"/>
                <a:stretch>
                  <a:fillRect l="-1276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BC717B1-3335-4794-98A5-DD38C3B745FD}"/>
                  </a:ext>
                </a:extLst>
              </p:cNvPr>
              <p:cNvSpPr/>
              <p:nvPr/>
            </p:nvSpPr>
            <p:spPr>
              <a:xfrm>
                <a:off x="1200776" y="4635069"/>
                <a:ext cx="516941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BC717B1-3335-4794-98A5-DD38C3B74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76" y="4635069"/>
                <a:ext cx="5169417" cy="461665"/>
              </a:xfrm>
              <a:prstGeom prst="rect">
                <a:avLst/>
              </a:prstGeom>
              <a:blipFill>
                <a:blip r:embed="rId8"/>
                <a:stretch>
                  <a:fillRect l="-47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CB929E85-E752-424B-8F0A-9FC64A48FBDA}"/>
              </a:ext>
            </a:extLst>
          </p:cNvPr>
          <p:cNvSpPr/>
          <p:nvPr/>
        </p:nvSpPr>
        <p:spPr>
          <a:xfrm>
            <a:off x="1240971" y="5096734"/>
            <a:ext cx="4819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依次下去，结论由归纳法可得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733222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16439" y="1239078"/>
                <a:ext cx="7843685" cy="83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称为多项式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的重根，如果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能被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39" y="1239078"/>
                <a:ext cx="7843685" cy="837537"/>
              </a:xfrm>
              <a:prstGeom prst="rect">
                <a:avLst/>
              </a:prstGeom>
              <a:blipFill>
                <a:blip r:embed="rId2"/>
                <a:stretch>
                  <a:fillRect l="-1166" t="-5072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06874" y="2610507"/>
                <a:ext cx="77532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称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的导数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74" y="2610507"/>
                <a:ext cx="7753250" cy="1200329"/>
              </a:xfrm>
              <a:prstGeom prst="rect">
                <a:avLst/>
              </a:prstGeom>
              <a:blipFill>
                <a:blip r:embed="rId3"/>
                <a:stretch>
                  <a:fillRect l="-1179" t="-4569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06874" y="4168499"/>
                <a:ext cx="7130252" cy="175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注：导数有如下的运算法则：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𝑡𝑓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74" y="4168499"/>
                <a:ext cx="7130252" cy="1759071"/>
              </a:xfrm>
              <a:prstGeom prst="rect">
                <a:avLst/>
              </a:prstGeom>
              <a:blipFill>
                <a:blip r:embed="rId4"/>
                <a:stretch>
                  <a:fillRect l="-1282" t="-2431" b="-4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35376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B4A70D-29E4-4B35-8AB3-C4715CB298E0}"/>
                  </a:ext>
                </a:extLst>
              </p:cNvPr>
              <p:cNvSpPr txBox="1"/>
              <p:nvPr/>
            </p:nvSpPr>
            <p:spPr>
              <a:xfrm>
                <a:off x="876286" y="1276077"/>
                <a:ext cx="74243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：元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叫作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的相伴元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，或称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相伴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，如果存在单位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B4A70D-29E4-4B35-8AB3-C4715CB2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86" y="1276077"/>
                <a:ext cx="7424335" cy="830997"/>
              </a:xfrm>
              <a:prstGeom prst="rect">
                <a:avLst/>
              </a:prstGeom>
              <a:blipFill>
                <a:blip r:embed="rId2"/>
                <a:stretch>
                  <a:fillRect l="-1314" t="-656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8DD991-8F56-433E-ABCB-15A1E3BB81A1}"/>
                  </a:ext>
                </a:extLst>
              </p:cNvPr>
              <p:cNvSpPr txBox="1"/>
              <p:nvPr/>
            </p:nvSpPr>
            <p:spPr>
              <a:xfrm>
                <a:off x="1437354" y="2385985"/>
                <a:ext cx="5755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注：一个整环中，至少有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8DD991-8F56-433E-ABCB-15A1E3BB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354" y="2385985"/>
                <a:ext cx="5755102" cy="461665"/>
              </a:xfrm>
              <a:prstGeom prst="rect">
                <a:avLst/>
              </a:prstGeom>
              <a:blipFill>
                <a:blip r:embed="rId3"/>
                <a:stretch>
                  <a:fillRect l="-1695" t="-11842" r="-7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0F71A3C-B3F0-4032-8857-56FF8849B5A3}"/>
              </a:ext>
            </a:extLst>
          </p:cNvPr>
          <p:cNvSpPr txBox="1"/>
          <p:nvPr/>
        </p:nvSpPr>
        <p:spPr>
          <a:xfrm>
            <a:off x="602380" y="3637627"/>
            <a:ext cx="871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：整环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的所有单位构成一个群，叫作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55C5CC-1E5E-4A9C-AA2A-D2F3AB7B1BA6}"/>
              </a:ext>
            </a:extLst>
          </p:cNvPr>
          <p:cNvSpPr txBox="1"/>
          <p:nvPr/>
        </p:nvSpPr>
        <p:spPr>
          <a:xfrm>
            <a:off x="790114" y="4399952"/>
            <a:ext cx="549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注：除环（域）的乘法群即为单位群群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AB4301-0F53-47DA-893B-FD30726A6CA7}"/>
                  </a:ext>
                </a:extLst>
              </p:cNvPr>
              <p:cNvSpPr txBox="1"/>
              <p:nvPr/>
            </p:nvSpPr>
            <p:spPr>
              <a:xfrm>
                <a:off x="790114" y="5088233"/>
                <a:ext cx="8334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每个单位、与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相伴的元都是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AB4301-0F53-47DA-893B-FD30726A6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4" y="5088233"/>
                <a:ext cx="8334828" cy="830997"/>
              </a:xfrm>
              <a:prstGeom prst="rect">
                <a:avLst/>
              </a:prstGeom>
              <a:blipFill>
                <a:blip r:embed="rId4"/>
                <a:stretch>
                  <a:fillRect l="-1170" t="-66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2247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7825" y="5443537"/>
                <a:ext cx="7247102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推论  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/>
                        <a:cs typeface="Times New Roman" panose="02020603050405020304" pitchFamily="18" charset="0"/>
                      </a:rPr>
                      <m:t>是唯一分解环，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sz="2400" i="1">
                        <a:latin typeface="Cambria Math"/>
                        <a:cs typeface="Times New Roman" panose="02020603050405020304" pitchFamily="18" charset="0"/>
                      </a:rPr>
                      <m:t>则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/>
                        <a:cs typeface="Times New Roman" panose="02020603050405020304" pitchFamily="18" charset="0"/>
                      </a:rPr>
                      <m:t>是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/>
                        <a:cs typeface="Times New Roman" panose="02020603050405020304" pitchFamily="18" charset="0"/>
                      </a:rPr>
                      <m:t>的一个重根当且仅当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)|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25" y="5443537"/>
                <a:ext cx="7247102" cy="878510"/>
              </a:xfrm>
              <a:prstGeom prst="rect">
                <a:avLst/>
              </a:prstGeom>
              <a:blipFill>
                <a:blip r:embed="rId2"/>
                <a:stretch>
                  <a:fillRect l="-1346" t="-4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2192" y="1171233"/>
                <a:ext cx="8751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的重根当且仅当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′(</m:t>
                    </m:r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有公因子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2" y="1171233"/>
                <a:ext cx="8751883" cy="461665"/>
              </a:xfrm>
              <a:prstGeom prst="rect">
                <a:avLst/>
              </a:prstGeom>
              <a:blipFill>
                <a:blip r:embed="rId3"/>
                <a:stretch>
                  <a:fillRect l="-111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0624" y="1828101"/>
                <a:ext cx="60299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的重根，知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altLang="zh-CN" sz="240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i="1" dirty="0"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4" y="1828101"/>
                <a:ext cx="6029920" cy="461665"/>
              </a:xfrm>
              <a:prstGeom prst="rect">
                <a:avLst/>
              </a:prstGeom>
              <a:blipFill>
                <a:blip r:embed="rId4"/>
                <a:stretch>
                  <a:fillRect l="-1515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CFBE57E-4BF9-4E26-A2EC-D0120E0C392D}"/>
                  </a:ext>
                </a:extLst>
              </p:cNvPr>
              <p:cNvSpPr/>
              <p:nvPr/>
            </p:nvSpPr>
            <p:spPr>
              <a:xfrm>
                <a:off x="1365186" y="2323959"/>
                <a:ext cx="7247102" cy="844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 Math"/>
                    <a:ea typeface="Cambria Math"/>
                    <a:cs typeface="Times New Roman" panose="02020603050405020304" pitchFamily="18" charset="0"/>
                  </a:rPr>
                  <a:t>事实上</a:t>
                </a:r>
                <a:r>
                  <a:rPr lang="en-US" altLang="zh-CN" sz="2400" dirty="0">
                    <a:latin typeface="Cambria Math"/>
                    <a:ea typeface="Cambria Math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&gt;1, 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Cambria Math"/>
                    <a:ea typeface="Cambria Math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 dirty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Cambria Math"/>
                    <a:ea typeface="Cambria Math"/>
                    <a:cs typeface="Times New Roman" panose="02020603050405020304" pitchFamily="18" charset="0"/>
                  </a:rPr>
                  <a:t>从而</a:t>
                </a:r>
                <a:r>
                  <a:rPr lang="en-US" altLang="zh-CN" sz="2400" dirty="0">
                    <a:latin typeface="Cambria Math"/>
                    <a:ea typeface="Cambria Math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CFBE57E-4BF9-4E26-A2EC-D0120E0C3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186" y="2323959"/>
                <a:ext cx="7247102" cy="844077"/>
              </a:xfrm>
              <a:prstGeom prst="rect">
                <a:avLst/>
              </a:prstGeom>
              <a:blipFill>
                <a:blip r:embed="rId5"/>
                <a:stretch>
                  <a:fillRect l="-1346" t="-7194" b="-15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B4D96C5-3590-4DD7-8A29-FFB59FD39FD4}"/>
                  </a:ext>
                </a:extLst>
              </p:cNvPr>
              <p:cNvSpPr/>
              <p:nvPr/>
            </p:nvSpPr>
            <p:spPr>
              <a:xfrm>
                <a:off x="1365186" y="3210089"/>
                <a:ext cx="69986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 Math"/>
                    <a:ea typeface="Cambria Math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Cambria Math"/>
                    <a:ea typeface="Cambria Math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 dirty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>
                        <a:latin typeface="Cambria Math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B4D96C5-3590-4DD7-8A29-FFB59FD39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186" y="3210089"/>
                <a:ext cx="6998641" cy="461665"/>
              </a:xfrm>
              <a:prstGeom prst="rect">
                <a:avLst/>
              </a:prstGeom>
              <a:blipFill>
                <a:blip r:embed="rId6"/>
                <a:stretch>
                  <a:fillRect l="-1394" t="-160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8E44B82-2262-4648-859F-5C6958262084}"/>
                  </a:ext>
                </a:extLst>
              </p:cNvPr>
              <p:cNvSpPr/>
              <p:nvPr/>
            </p:nvSpPr>
            <p:spPr>
              <a:xfrm>
                <a:off x="1102655" y="3746640"/>
                <a:ext cx="79714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⇐</m:t>
                    </m:r>
                    <m:r>
                      <a:rPr lang="zh-CN" alt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若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)|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/>
                        <a:cs typeface="Times New Roman" panose="02020603050405020304" pitchFamily="18" charset="0"/>
                      </a:rPr>
                      <m:t>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)|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 dirty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>
                        <a:latin typeface="Cambria Math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8E44B82-2262-4648-859F-5C6958262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55" y="3746640"/>
                <a:ext cx="7971420" cy="461665"/>
              </a:xfrm>
              <a:prstGeom prst="rect">
                <a:avLst/>
              </a:prstGeom>
              <a:blipFill>
                <a:blip r:embed="rId7"/>
                <a:stretch>
                  <a:fillRect t="-12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666786B-554E-476B-A0F3-76C914A5E18A}"/>
                  </a:ext>
                </a:extLst>
              </p:cNvPr>
              <p:cNvSpPr/>
              <p:nvPr/>
            </p:nvSpPr>
            <p:spPr>
              <a:xfrm>
                <a:off x="1484430" y="4256967"/>
                <a:ext cx="73528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ea typeface="Cambria Math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)|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666786B-554E-476B-A0F3-76C914A5E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430" y="4256967"/>
                <a:ext cx="7352855" cy="461665"/>
              </a:xfrm>
              <a:prstGeom prst="rect">
                <a:avLst/>
              </a:prstGeom>
              <a:blipFill>
                <a:blip r:embed="rId8"/>
                <a:stretch>
                  <a:fillRect l="-1327" t="-15789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342C7AE-591F-433B-A690-6E8D9A5060BB}"/>
                  </a:ext>
                </a:extLst>
              </p:cNvPr>
              <p:cNvSpPr/>
              <p:nvPr/>
            </p:nvSpPr>
            <p:spPr>
              <a:xfrm>
                <a:off x="1484430" y="4770191"/>
                <a:ext cx="65858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 Math"/>
                    <a:ea typeface="Cambria Math"/>
                    <a:cs typeface="Times New Roman" panose="02020603050405020304" pitchFamily="18" charset="0"/>
                  </a:rPr>
                  <a:t>由此，知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的重根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342C7AE-591F-433B-A690-6E8D9A50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430" y="4770191"/>
                <a:ext cx="6585864" cy="461665"/>
              </a:xfrm>
              <a:prstGeom prst="rect">
                <a:avLst/>
              </a:prstGeom>
              <a:blipFill>
                <a:blip r:embed="rId9"/>
                <a:stretch>
                  <a:fillRect l="-1481" t="-160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40328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C6CBFA-3DAC-4F09-9E15-90F1B657F832}"/>
                  </a:ext>
                </a:extLst>
              </p:cNvPr>
              <p:cNvSpPr txBox="1"/>
              <p:nvPr/>
            </p:nvSpPr>
            <p:spPr>
              <a:xfrm>
                <a:off x="645466" y="1159805"/>
                <a:ext cx="82350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1.5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：单位及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的相伴元</m:t>
                    </m:r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叫作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的平凡因子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它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因子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叫作真因子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C6CBFA-3DAC-4F09-9E15-90F1B657F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66" y="1159805"/>
                <a:ext cx="8235053" cy="830997"/>
              </a:xfrm>
              <a:prstGeom prst="rect">
                <a:avLst/>
              </a:prstGeom>
              <a:blipFill>
                <a:blip r:embed="rId2"/>
                <a:stretch>
                  <a:fillRect l="-1184" t="-6569" r="-444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45112B8-AADF-4427-823F-E4EE476D22A7}"/>
                  </a:ext>
                </a:extLst>
              </p:cNvPr>
              <p:cNvSpPr txBox="1"/>
              <p:nvPr/>
            </p:nvSpPr>
            <p:spPr>
              <a:xfrm>
                <a:off x="645466" y="2351114"/>
                <a:ext cx="76029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1.6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称为一个不可约元，如果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既不是零元，也不是单位，且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只有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平凡因子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45112B8-AADF-4427-823F-E4EE476D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66" y="2351114"/>
                <a:ext cx="7602921" cy="830997"/>
              </a:xfrm>
              <a:prstGeom prst="rect">
                <a:avLst/>
              </a:prstGeom>
              <a:blipFill>
                <a:blip r:embed="rId3"/>
                <a:stretch>
                  <a:fillRect l="-1283" t="-66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2">
                <a:extLst>
                  <a:ext uri="{FF2B5EF4-FFF2-40B4-BE49-F238E27FC236}">
                    <a16:creationId xmlns:a16="http://schemas.microsoft.com/office/drawing/2014/main" id="{4EC6CBFA-3DAC-4F09-9E15-90F1B657F832}"/>
                  </a:ext>
                </a:extLst>
              </p:cNvPr>
              <p:cNvSpPr txBox="1"/>
              <p:nvPr/>
            </p:nvSpPr>
            <p:spPr>
              <a:xfrm>
                <a:off x="522590" y="3793822"/>
                <a:ext cx="8357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例：在整数环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1,−1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且任一素数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都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是不可约元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2">
                <a:extLst>
                  <a:ext uri="{FF2B5EF4-FFF2-40B4-BE49-F238E27FC236}">
                    <a16:creationId xmlns:a16="http://schemas.microsoft.com/office/drawing/2014/main" id="{4EC6CBFA-3DAC-4F09-9E15-90F1B657F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0" y="3793822"/>
                <a:ext cx="8357929" cy="461665"/>
              </a:xfrm>
              <a:prstGeom prst="rect">
                <a:avLst/>
              </a:prstGeom>
              <a:blipFill>
                <a:blip r:embed="rId4"/>
                <a:stretch>
                  <a:fillRect l="-1167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609928-95B8-4365-A27D-153F757C34D8}"/>
                  </a:ext>
                </a:extLst>
              </p:cNvPr>
              <p:cNvSpPr txBox="1"/>
              <p:nvPr/>
            </p:nvSpPr>
            <p:spPr>
              <a:xfrm>
                <a:off x="584028" y="4867198"/>
                <a:ext cx="81693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1.7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称为一个素元，如果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既不是零元，也不是单位，且满足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609928-95B8-4365-A27D-153F757C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28" y="4867198"/>
                <a:ext cx="8169356" cy="830997"/>
              </a:xfrm>
              <a:prstGeom prst="rect">
                <a:avLst/>
              </a:prstGeom>
              <a:blipFill>
                <a:blip r:embed="rId5"/>
                <a:stretch>
                  <a:fillRect l="-1194" t="-6569" r="-522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31361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85C0D2-2CD9-4E60-A516-2EB1019643AA}"/>
                  </a:ext>
                </a:extLst>
              </p:cNvPr>
              <p:cNvSpPr txBox="1"/>
              <p:nvPr/>
            </p:nvSpPr>
            <p:spPr>
              <a:xfrm>
                <a:off x="937030" y="1171853"/>
                <a:ext cx="7269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1.8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整环，则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的素元一定是不可约元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85C0D2-2CD9-4E60-A516-2EB101964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30" y="1171853"/>
                <a:ext cx="7269939" cy="461665"/>
              </a:xfrm>
              <a:prstGeom prst="rect">
                <a:avLst/>
              </a:prstGeom>
              <a:blipFill>
                <a:blip r:embed="rId2"/>
                <a:stretch>
                  <a:fillRect l="-1342" t="-11842" r="-41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BB438A-625C-4843-A419-EAB3DC2975D3}"/>
                  </a:ext>
                </a:extLst>
              </p:cNvPr>
              <p:cNvSpPr txBox="1"/>
              <p:nvPr/>
            </p:nvSpPr>
            <p:spPr>
              <a:xfrm>
                <a:off x="937030" y="1886587"/>
                <a:ext cx="62798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 任取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的素元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不是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BB438A-625C-4843-A419-EAB3DC29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30" y="1886587"/>
                <a:ext cx="6279861" cy="461665"/>
              </a:xfrm>
              <a:prstGeom prst="rect">
                <a:avLst/>
              </a:prstGeom>
              <a:blipFill>
                <a:blip r:embed="rId3"/>
                <a:stretch>
                  <a:fillRect l="-1553" t="-11842" r="-38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3B564D-45C1-45B7-8553-16AFFCE53E64}"/>
                  </a:ext>
                </a:extLst>
              </p:cNvPr>
              <p:cNvSpPr/>
              <p:nvPr/>
            </p:nvSpPr>
            <p:spPr>
              <a:xfrm>
                <a:off x="1344968" y="2526957"/>
                <a:ext cx="69645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有因子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则存在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使得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从而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3B564D-45C1-45B7-8553-16AFFCE53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68" y="2526957"/>
                <a:ext cx="6964532" cy="461665"/>
              </a:xfrm>
              <a:prstGeom prst="rect">
                <a:avLst/>
              </a:prstGeom>
              <a:blipFill>
                <a:blip r:embed="rId4"/>
                <a:stretch>
                  <a:fillRect l="-1401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98C995C-AC76-4AC4-A313-254C668E85BF}"/>
                  </a:ext>
                </a:extLst>
              </p:cNvPr>
              <p:cNvSpPr/>
              <p:nvPr/>
            </p:nvSpPr>
            <p:spPr>
              <a:xfrm>
                <a:off x="1344968" y="3154133"/>
                <a:ext cx="51801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由条件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是素元，因此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或者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98C995C-AC76-4AC4-A313-254C668E8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68" y="3154133"/>
                <a:ext cx="5180120" cy="461665"/>
              </a:xfrm>
              <a:prstGeom prst="rect">
                <a:avLst/>
              </a:prstGeom>
              <a:blipFill>
                <a:blip r:embed="rId5"/>
                <a:stretch>
                  <a:fillRect l="-188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F3CF8D3-5205-4D67-8D7D-8F40E803A21B}"/>
                  </a:ext>
                </a:extLst>
              </p:cNvPr>
              <p:cNvSpPr/>
              <p:nvPr/>
            </p:nvSpPr>
            <p:spPr>
              <a:xfrm>
                <a:off x="1344968" y="3763624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𝑝𝑥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F3CF8D3-5205-4D67-8D7D-8F40E803A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68" y="3763624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 l="-2133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19E8131-9561-477A-AC31-A223B7BAFB92}"/>
                  </a:ext>
                </a:extLst>
              </p:cNvPr>
              <p:cNvSpPr/>
              <p:nvPr/>
            </p:nvSpPr>
            <p:spPr>
              <a:xfrm>
                <a:off x="1344968" y="4286630"/>
                <a:ext cx="64895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再由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≠0,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19E8131-9561-477A-AC31-A223B7BAF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68" y="4286630"/>
                <a:ext cx="6489577" cy="461665"/>
              </a:xfrm>
              <a:prstGeom prst="rect">
                <a:avLst/>
              </a:prstGeom>
              <a:blipFill>
                <a:blip r:embed="rId7"/>
                <a:stretch>
                  <a:fillRect l="-150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BD5C936-5E10-48C8-8E12-1BD22FFCC14B}"/>
                  </a:ext>
                </a:extLst>
              </p:cNvPr>
              <p:cNvSpPr/>
              <p:nvPr/>
            </p:nvSpPr>
            <p:spPr>
              <a:xfrm>
                <a:off x="1271727" y="4862359"/>
                <a:ext cx="26633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BD5C936-5E10-48C8-8E12-1BD22FFCC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27" y="4862359"/>
                <a:ext cx="2663301" cy="461665"/>
              </a:xfrm>
              <a:prstGeom prst="rect">
                <a:avLst/>
              </a:prstGeom>
              <a:blipFill>
                <a:blip r:embed="rId8"/>
                <a:stretch>
                  <a:fillRect l="-915" t="-12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B7317D6-F5F0-4411-8B48-97B7AC1774C8}"/>
                  </a:ext>
                </a:extLst>
              </p:cNvPr>
              <p:cNvSpPr/>
              <p:nvPr/>
            </p:nvSpPr>
            <p:spPr>
              <a:xfrm>
                <a:off x="1344968" y="5388692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同理：若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则可得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相伴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B7317D6-F5F0-4411-8B48-97B7AC177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68" y="5388692"/>
                <a:ext cx="4572000" cy="461665"/>
              </a:xfrm>
              <a:prstGeom prst="rect">
                <a:avLst/>
              </a:prstGeom>
              <a:blipFill>
                <a:blip r:embed="rId9"/>
                <a:stretch>
                  <a:fillRect l="-2133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0432B3D-B784-47E0-9359-73C6C61F7C21}"/>
                  </a:ext>
                </a:extLst>
              </p:cNvPr>
              <p:cNvSpPr/>
              <p:nvPr/>
            </p:nvSpPr>
            <p:spPr>
              <a:xfrm>
                <a:off x="1344968" y="6002429"/>
                <a:ext cx="35146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综上，素元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0432B3D-B784-47E0-9359-73C6C61F7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68" y="6002429"/>
                <a:ext cx="3514680" cy="461665"/>
              </a:xfrm>
              <a:prstGeom prst="rect">
                <a:avLst/>
              </a:prstGeom>
              <a:blipFill>
                <a:blip r:embed="rId10"/>
                <a:stretch>
                  <a:fillRect l="-2778" t="-12000" r="-1736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65608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40F72C-5BAE-47DF-AE61-C1DBCA37EE48}"/>
                  </a:ext>
                </a:extLst>
              </p:cNvPr>
              <p:cNvSpPr txBox="1"/>
              <p:nvPr/>
            </p:nvSpPr>
            <p:spPr>
              <a:xfrm>
                <a:off x="787599" y="1219038"/>
                <a:ext cx="75880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1.9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单位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与不可约元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的乘积仍是一个不可约元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40F72C-5BAE-47DF-AE61-C1DBCA37E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99" y="1219038"/>
                <a:ext cx="7588039" cy="461665"/>
              </a:xfrm>
              <a:prstGeom prst="rect">
                <a:avLst/>
              </a:prstGeom>
              <a:blipFill>
                <a:blip r:embed="rId2"/>
                <a:stretch>
                  <a:fillRect l="-1205" t="-11842" r="-24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830772-1CFB-48D2-9DA6-D8DEC8904F8A}"/>
                  </a:ext>
                </a:extLst>
              </p:cNvPr>
              <p:cNvSpPr txBox="1"/>
              <p:nvPr/>
            </p:nvSpPr>
            <p:spPr>
              <a:xfrm>
                <a:off x="903009" y="2090172"/>
                <a:ext cx="49092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 显然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≠0,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且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不是单位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830772-1CFB-48D2-9DA6-D8DEC890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09" y="2090172"/>
                <a:ext cx="4909293" cy="461665"/>
              </a:xfrm>
              <a:prstGeom prst="rect">
                <a:avLst/>
              </a:prstGeom>
              <a:blipFill>
                <a:blip r:embed="rId3"/>
                <a:stretch>
                  <a:fillRect l="-1863" t="-11842" r="-111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8ACD843-CAE6-497D-9E24-C41931375215}"/>
                  </a:ext>
                </a:extLst>
              </p:cNvPr>
              <p:cNvSpPr/>
              <p:nvPr/>
            </p:nvSpPr>
            <p:spPr>
              <a:xfrm>
                <a:off x="1240302" y="2816376"/>
                <a:ext cx="63075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的一个因子，则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使得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8ACD843-CAE6-497D-9E24-C41931375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02" y="2816376"/>
                <a:ext cx="6307584" cy="461665"/>
              </a:xfrm>
              <a:prstGeom prst="rect">
                <a:avLst/>
              </a:prstGeom>
              <a:blipFill>
                <a:blip r:embed="rId4"/>
                <a:stretch>
                  <a:fillRect l="-144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55CB372-E6E2-41E2-AA9D-23BE9B7D70CD}"/>
                  </a:ext>
                </a:extLst>
              </p:cNvPr>
              <p:cNvSpPr/>
              <p:nvPr/>
            </p:nvSpPr>
            <p:spPr>
              <a:xfrm>
                <a:off x="1149659" y="3398050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由此，得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55CB372-E6E2-41E2-AA9D-23BE9B7D7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59" y="3398050"/>
                <a:ext cx="4572000" cy="461665"/>
              </a:xfrm>
              <a:prstGeom prst="rect">
                <a:avLst/>
              </a:prstGeom>
              <a:blipFill>
                <a:blip r:embed="rId5"/>
                <a:stretch>
                  <a:fillRect l="-533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A0D398A-19B2-466B-86DF-B98B29FC878C}"/>
                  </a:ext>
                </a:extLst>
              </p:cNvPr>
              <p:cNvSpPr/>
              <p:nvPr/>
            </p:nvSpPr>
            <p:spPr>
              <a:xfrm>
                <a:off x="1271195" y="3977011"/>
                <a:ext cx="66804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是单位或者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A0D398A-19B2-466B-86DF-B98B29FC8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195" y="3977011"/>
                <a:ext cx="6680447" cy="461665"/>
              </a:xfrm>
              <a:prstGeom prst="rect">
                <a:avLst/>
              </a:prstGeom>
              <a:blipFill>
                <a:blip r:embed="rId6"/>
                <a:stretch>
                  <a:fillRect l="-1461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09922A2-54A7-4501-BDA7-DE3B658A1C8D}"/>
                  </a:ext>
                </a:extLst>
              </p:cNvPr>
              <p:cNvSpPr/>
              <p:nvPr/>
            </p:nvSpPr>
            <p:spPr>
              <a:xfrm>
                <a:off x="1240302" y="4610346"/>
                <a:ext cx="74883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单位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使得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09922A2-54A7-4501-BDA7-DE3B658A1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02" y="4610346"/>
                <a:ext cx="7488316" cy="461665"/>
              </a:xfrm>
              <a:prstGeom prst="rect">
                <a:avLst/>
              </a:prstGeom>
              <a:blipFill>
                <a:blip r:embed="rId7"/>
                <a:stretch>
                  <a:fillRect l="-732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3FAB633-F8DF-478D-9B6D-54DCF981AC95}"/>
                  </a:ext>
                </a:extLst>
              </p:cNvPr>
              <p:cNvSpPr/>
              <p:nvPr/>
            </p:nvSpPr>
            <p:spPr>
              <a:xfrm>
                <a:off x="1149659" y="5133084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此时，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3FAB633-F8DF-478D-9B6D-54DCF981A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59" y="5133084"/>
                <a:ext cx="4572000" cy="461665"/>
              </a:xfrm>
              <a:prstGeom prst="rect">
                <a:avLst/>
              </a:prstGeom>
              <a:blipFill>
                <a:blip r:embed="rId8"/>
                <a:stretch>
                  <a:fillRect l="-533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7E111E-35DE-4E8B-A439-DC7F2E869A90}"/>
                  </a:ext>
                </a:extLst>
              </p:cNvPr>
              <p:cNvSpPr/>
              <p:nvPr/>
            </p:nvSpPr>
            <p:spPr>
              <a:xfrm>
                <a:off x="1240302" y="5694358"/>
                <a:ext cx="3115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综上，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没有真因子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7E111E-35DE-4E8B-A439-DC7F2E869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02" y="5694358"/>
                <a:ext cx="3115533" cy="461665"/>
              </a:xfrm>
              <a:prstGeom prst="rect">
                <a:avLst/>
              </a:prstGeom>
              <a:blipFill>
                <a:blip r:embed="rId9"/>
                <a:stretch>
                  <a:fillRect l="-2930" t="-11842" r="-195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52178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C722E11-578C-4197-B011-4988C7AFCFF3}"/>
                  </a:ext>
                </a:extLst>
              </p:cNvPr>
              <p:cNvSpPr txBox="1"/>
              <p:nvPr/>
            </p:nvSpPr>
            <p:spPr>
              <a:xfrm>
                <a:off x="779596" y="1144273"/>
                <a:ext cx="7584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1.10: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中一个非零元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有真因子的充要条件是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其中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不是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C722E11-578C-4197-B011-4988C7AFC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96" y="1144273"/>
                <a:ext cx="7584808" cy="830997"/>
              </a:xfrm>
              <a:prstGeom prst="rect">
                <a:avLst/>
              </a:prstGeom>
              <a:blipFill>
                <a:blip r:embed="rId2"/>
                <a:stretch>
                  <a:fillRect l="-1286" t="-66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9B351D9-E383-4DF7-A87E-A4782EA152AA}"/>
                  </a:ext>
                </a:extLst>
              </p:cNvPr>
              <p:cNvSpPr txBox="1"/>
              <p:nvPr/>
            </p:nvSpPr>
            <p:spPr>
              <a:xfrm>
                <a:off x="875242" y="2129044"/>
                <a:ext cx="74891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有真因子，不妨记为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则存在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且容易知道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不是单位</a:t>
                </a:r>
                <a:r>
                  <a:rPr lang="en-US" altLang="zh-CN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9B351D9-E383-4DF7-A87E-A4782EA15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42" y="2129044"/>
                <a:ext cx="7489162" cy="830997"/>
              </a:xfrm>
              <a:prstGeom prst="rect">
                <a:avLst/>
              </a:prstGeom>
              <a:blipFill>
                <a:blip r:embed="rId3"/>
                <a:stretch>
                  <a:fillRect l="-130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A38718-274B-4C2F-BBC0-52B86CAA1D76}"/>
                  </a:ext>
                </a:extLst>
              </p:cNvPr>
              <p:cNvSpPr/>
              <p:nvPr/>
            </p:nvSpPr>
            <p:spPr>
              <a:xfrm>
                <a:off x="945701" y="3003067"/>
                <a:ext cx="668044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是单位，则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相伴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这与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是真因子矛盾，因此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也不是单位</a:t>
                </a:r>
                <a:r>
                  <a:rPr lang="en-US" altLang="zh-CN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A38718-274B-4C2F-BBC0-52B86CAA1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01" y="3003067"/>
                <a:ext cx="6680447" cy="830997"/>
              </a:xfrm>
              <a:prstGeom prst="rect">
                <a:avLst/>
              </a:prstGeom>
              <a:blipFill>
                <a:blip r:embed="rId4"/>
                <a:stretch>
                  <a:fillRect l="-1369" t="-7353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F06E84E-52C2-41D8-9E1D-9C2853BE17C6}"/>
                  </a:ext>
                </a:extLst>
              </p:cNvPr>
              <p:cNvSpPr/>
              <p:nvPr/>
            </p:nvSpPr>
            <p:spPr>
              <a:xfrm>
                <a:off x="945701" y="4037578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⟸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设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其中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不是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F06E84E-52C2-41D8-9E1D-9C2853BE1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01" y="4037578"/>
                <a:ext cx="4572000" cy="461665"/>
              </a:xfrm>
              <a:prstGeom prst="rect">
                <a:avLst/>
              </a:prstGeom>
              <a:blipFill>
                <a:blip r:embed="rId5"/>
                <a:stretch>
                  <a:fillRect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8A37AF7-39F7-473C-9CB8-7E29A865DC1E}"/>
                  </a:ext>
                </a:extLst>
              </p:cNvPr>
              <p:cNvSpPr/>
              <p:nvPr/>
            </p:nvSpPr>
            <p:spPr>
              <a:xfrm>
                <a:off x="945701" y="4577430"/>
                <a:ext cx="62809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则存在单位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8A37AF7-39F7-473C-9CB8-7E29A865D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01" y="4577430"/>
                <a:ext cx="6280953" cy="461665"/>
              </a:xfrm>
              <a:prstGeom prst="rect">
                <a:avLst/>
              </a:prstGeom>
              <a:blipFill>
                <a:blip r:embed="rId6"/>
                <a:stretch>
                  <a:fillRect l="-1456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5C0DCED-DDC2-4062-A133-BEACFE90994E}"/>
                  </a:ext>
                </a:extLst>
              </p:cNvPr>
              <p:cNvSpPr/>
              <p:nvPr/>
            </p:nvSpPr>
            <p:spPr>
              <a:xfrm>
                <a:off x="945702" y="5124449"/>
                <a:ext cx="73232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故，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再由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不是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单位矛盾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5C0DCED-DDC2-4062-A133-BEACFE90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02" y="5124449"/>
                <a:ext cx="7323269" cy="461665"/>
              </a:xfrm>
              <a:prstGeom prst="rect">
                <a:avLst/>
              </a:prstGeom>
              <a:blipFill>
                <a:blip r:embed="rId7"/>
                <a:stretch>
                  <a:fillRect l="-1249" t="-12000" r="-916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2A9A8AD-EE85-4055-A691-5C00CE78FB9D}"/>
                  </a:ext>
                </a:extLst>
              </p:cNvPr>
              <p:cNvSpPr/>
              <p:nvPr/>
            </p:nvSpPr>
            <p:spPr>
              <a:xfrm>
                <a:off x="940957" y="5671468"/>
                <a:ext cx="31452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2A9A8AD-EE85-4055-A691-5C00CE78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57" y="5671468"/>
                <a:ext cx="3145220" cy="461665"/>
              </a:xfrm>
              <a:prstGeom prst="rect">
                <a:avLst/>
              </a:prstGeom>
              <a:blipFill>
                <a:blip r:embed="rId8"/>
                <a:stretch>
                  <a:fillRect l="-2907" t="-11842" r="-213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5804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99DF415-778A-4919-B38A-0D4206F42F99}"/>
                  </a:ext>
                </a:extLst>
              </p:cNvPr>
              <p:cNvSpPr txBox="1"/>
              <p:nvPr/>
            </p:nvSpPr>
            <p:spPr>
              <a:xfrm>
                <a:off x="732982" y="1588430"/>
                <a:ext cx="77861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1.11: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也是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的真因子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99DF415-778A-4919-B38A-0D4206F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2" y="1588430"/>
                <a:ext cx="7786158" cy="830997"/>
              </a:xfrm>
              <a:prstGeom prst="rect">
                <a:avLst/>
              </a:prstGeom>
              <a:blipFill>
                <a:blip r:embed="rId2"/>
                <a:stretch>
                  <a:fillRect l="-1175" t="-66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E49C2E-3FBE-40CE-A5CA-626B7CF6000A}"/>
                  </a:ext>
                </a:extLst>
              </p:cNvPr>
              <p:cNvSpPr txBox="1"/>
              <p:nvPr/>
            </p:nvSpPr>
            <p:spPr>
              <a:xfrm>
                <a:off x="732982" y="2872615"/>
                <a:ext cx="790976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1.12: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有唯一分解，如果：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还有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其它的分解式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其中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都是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则必有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且如果把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次序调换一下，有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是单位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E49C2E-3FBE-40CE-A5CA-626B7CF60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2" y="2872615"/>
                <a:ext cx="7909768" cy="1938992"/>
              </a:xfrm>
              <a:prstGeom prst="rect">
                <a:avLst/>
              </a:prstGeom>
              <a:blipFill>
                <a:blip r:embed="rId3"/>
                <a:stretch>
                  <a:fillRect l="-1156" t="-2830" r="-693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345200B-0884-47F5-BE69-35CC83BE9B2B}"/>
              </a:ext>
            </a:extLst>
          </p:cNvPr>
          <p:cNvSpPr txBox="1"/>
          <p:nvPr/>
        </p:nvSpPr>
        <p:spPr>
          <a:xfrm>
            <a:off x="908955" y="5381119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零元、单位都没有唯一分解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1531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E2A66F-7A90-4B57-A71E-68FF14172C7E}"/>
                  </a:ext>
                </a:extLst>
              </p:cNvPr>
              <p:cNvSpPr txBox="1"/>
              <p:nvPr/>
            </p:nvSpPr>
            <p:spPr>
              <a:xfrm>
                <a:off x="634102" y="1142971"/>
                <a:ext cx="7875795" cy="8309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1.13: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一个整环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叫作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唯一分解环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(UFD)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任一非零、非单的元都有唯一分解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E2A66F-7A90-4B57-A71E-68FF1417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2" y="1142971"/>
                <a:ext cx="7875795" cy="830997"/>
              </a:xfrm>
              <a:prstGeom prst="rect">
                <a:avLst/>
              </a:prstGeom>
              <a:blipFill>
                <a:blip r:embed="rId2"/>
                <a:stretch>
                  <a:fillRect l="-1161" t="-6569" r="-1161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603FD8-A54A-4A63-B30C-5B8AC791642B}"/>
                  </a:ext>
                </a:extLst>
              </p:cNvPr>
              <p:cNvSpPr txBox="1"/>
              <p:nvPr/>
            </p:nvSpPr>
            <p:spPr>
              <a:xfrm>
                <a:off x="862586" y="2259959"/>
                <a:ext cx="3525737" cy="54644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是一个唯一分解环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603FD8-A54A-4A63-B30C-5B8AC7916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86" y="2259959"/>
                <a:ext cx="3525737" cy="546444"/>
              </a:xfrm>
              <a:prstGeom prst="rect">
                <a:avLst/>
              </a:prstGeom>
              <a:blipFill>
                <a:blip r:embed="rId3"/>
                <a:stretch>
                  <a:fillRect l="-2768" t="-10112" b="-1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B10C7E-1D01-4C8E-A62D-1BF1F2228180}"/>
                  </a:ext>
                </a:extLst>
              </p:cNvPr>
              <p:cNvSpPr/>
              <p:nvPr/>
            </p:nvSpPr>
            <p:spPr>
              <a:xfrm>
                <a:off x="862586" y="3092395"/>
                <a:ext cx="7698243" cy="1634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rad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则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从而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单位只有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±1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不可约元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B10C7E-1D01-4C8E-A62D-1BF1F2228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86" y="3092395"/>
                <a:ext cx="7698243" cy="1634102"/>
              </a:xfrm>
              <a:prstGeom prst="rect">
                <a:avLst/>
              </a:prstGeom>
              <a:blipFill>
                <a:blip r:embed="rId4"/>
                <a:stretch>
                  <a:fillRect l="-1268" t="-373" r="-317" b="-8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A14084B-E74E-4420-8B98-152992A6C403}"/>
                  </a:ext>
                </a:extLst>
              </p:cNvPr>
              <p:cNvSpPr/>
              <p:nvPr/>
            </p:nvSpPr>
            <p:spPr>
              <a:xfrm>
                <a:off x="815444" y="4726497"/>
                <a:ext cx="77925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=1. </a:t>
                </a:r>
                <a:r>
                  <a:rPr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从而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A14084B-E74E-4420-8B98-152992A6C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44" y="4726497"/>
                <a:ext cx="7792528" cy="461665"/>
              </a:xfrm>
              <a:prstGeom prst="rect">
                <a:avLst/>
              </a:prstGeom>
              <a:blipFill>
                <a:blip r:embed="rId5"/>
                <a:stretch>
                  <a:fillRect l="-1252" t="-15789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BF6D20-1AB5-4599-9C7D-7BA3FCB5A3DC}"/>
                  </a:ext>
                </a:extLst>
              </p:cNvPr>
              <p:cNvSpPr/>
              <p:nvPr/>
            </p:nvSpPr>
            <p:spPr>
              <a:xfrm>
                <a:off x="1811047" y="5260399"/>
                <a:ext cx="6400800" cy="496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⇐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ra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=1. 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BF6D20-1AB5-4599-9C7D-7BA3FCB5A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047" y="5260399"/>
                <a:ext cx="6400800" cy="496483"/>
              </a:xfrm>
              <a:prstGeom prst="rect">
                <a:avLst/>
              </a:prstGeom>
              <a:blipFill>
                <a:blip r:embed="rId6"/>
                <a:stretch>
                  <a:fillRect t="-3704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7AE418-AB35-47DF-A5E6-098BD0945CE3}"/>
                  </a:ext>
                </a:extLst>
              </p:cNvPr>
              <p:cNvSpPr/>
              <p:nvPr/>
            </p:nvSpPr>
            <p:spPr>
              <a:xfrm>
                <a:off x="1811047" y="5829119"/>
                <a:ext cx="60000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=±1,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=±1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7AE418-AB35-47DF-A5E6-098BD0945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047" y="5829119"/>
                <a:ext cx="6000030" cy="461665"/>
              </a:xfrm>
              <a:prstGeom prst="rect">
                <a:avLst/>
              </a:prstGeom>
              <a:blipFill>
                <a:blip r:embed="rId7"/>
                <a:stretch>
                  <a:fillRect l="-152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09193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1823</TotalTime>
  <Words>2389</Words>
  <Application>Microsoft Office PowerPoint</Application>
  <PresentationFormat>全屏显示(4:3)</PresentationFormat>
  <Paragraphs>213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游ゴシック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740357505@qq.com</dc:creator>
  <cp:lastModifiedBy>Administrator</cp:lastModifiedBy>
  <cp:revision>127</cp:revision>
  <dcterms:created xsi:type="dcterms:W3CDTF">2019-10-20T02:58:53Z</dcterms:created>
  <dcterms:modified xsi:type="dcterms:W3CDTF">2019-12-02T23:49:10Z</dcterms:modified>
</cp:coreProperties>
</file>