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569" r:id="rId3"/>
    <p:sldId id="574" r:id="rId4"/>
    <p:sldId id="570" r:id="rId5"/>
    <p:sldId id="571" r:id="rId6"/>
    <p:sldId id="572" r:id="rId7"/>
    <p:sldId id="573" r:id="rId8"/>
    <p:sldId id="567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994" autoAdjust="0"/>
    <p:restoredTop sz="94660"/>
  </p:normalViewPr>
  <p:slideViewPr>
    <p:cSldViewPr snapToGrid="0">
      <p:cViewPr varScale="1">
        <p:scale>
          <a:sx n="70" d="100"/>
          <a:sy n="70" d="100"/>
        </p:scale>
        <p:origin x="-744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1.wmf"/><Relationship Id="rId1" Type="http://schemas.openxmlformats.org/officeDocument/2006/relationships/image" Target="../media/image12.wmf"/><Relationship Id="rId4" Type="http://schemas.openxmlformats.org/officeDocument/2006/relationships/image" Target="../media/image1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ACFCA3-292F-4C64-8FAE-7F6AB7F6186F}" type="datetimeFigureOut">
              <a:rPr lang="zh-CN" altLang="en-US" smtClean="0"/>
              <a:pPr/>
              <a:t>2016/2/17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897A9C-8E25-4D16-91A1-DCECFA24E5B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076709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A13E2-30C1-4189-834C-0BCE4E669E84}" type="datetimeFigureOut">
              <a:rPr lang="zh-CN" altLang="en-US" smtClean="0"/>
              <a:pPr/>
              <a:t>2016/2/17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243E3-6874-4ECD-B115-088BC281307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055608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A13E2-30C1-4189-834C-0BCE4E669E84}" type="datetimeFigureOut">
              <a:rPr lang="zh-CN" altLang="en-US" smtClean="0"/>
              <a:pPr/>
              <a:t>2016/2/17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243E3-6874-4ECD-B115-088BC281307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194053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A13E2-30C1-4189-834C-0BCE4E669E84}" type="datetimeFigureOut">
              <a:rPr lang="zh-CN" altLang="en-US" smtClean="0"/>
              <a:pPr/>
              <a:t>2016/2/17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243E3-6874-4ECD-B115-088BC281307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193428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A13E2-30C1-4189-834C-0BCE4E669E84}" type="datetimeFigureOut">
              <a:rPr lang="zh-CN" altLang="en-US" smtClean="0"/>
              <a:pPr/>
              <a:t>2016/2/17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243E3-6874-4ECD-B115-088BC281307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637580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A13E2-30C1-4189-834C-0BCE4E669E84}" type="datetimeFigureOut">
              <a:rPr lang="zh-CN" altLang="en-US" smtClean="0"/>
              <a:pPr/>
              <a:t>2016/2/17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243E3-6874-4ECD-B115-088BC281307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969063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A13E2-30C1-4189-834C-0BCE4E669E84}" type="datetimeFigureOut">
              <a:rPr lang="zh-CN" altLang="en-US" smtClean="0"/>
              <a:pPr/>
              <a:t>2016/2/17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243E3-6874-4ECD-B115-088BC281307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424946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A13E2-30C1-4189-834C-0BCE4E669E84}" type="datetimeFigureOut">
              <a:rPr lang="zh-CN" altLang="en-US" smtClean="0"/>
              <a:pPr/>
              <a:t>2016/2/17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243E3-6874-4ECD-B115-088BC281307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504267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A13E2-30C1-4189-834C-0BCE4E669E84}" type="datetimeFigureOut">
              <a:rPr lang="zh-CN" altLang="en-US" smtClean="0"/>
              <a:pPr/>
              <a:t>2016/2/17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243E3-6874-4ECD-B115-088BC281307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92630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A13E2-30C1-4189-834C-0BCE4E669E84}" type="datetimeFigureOut">
              <a:rPr lang="zh-CN" altLang="en-US" smtClean="0"/>
              <a:pPr/>
              <a:t>2016/2/17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243E3-6874-4ECD-B115-088BC281307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8449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A13E2-30C1-4189-834C-0BCE4E669E84}" type="datetimeFigureOut">
              <a:rPr lang="zh-CN" altLang="en-US" smtClean="0"/>
              <a:pPr/>
              <a:t>2016/2/17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243E3-6874-4ECD-B115-088BC281307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232194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A13E2-30C1-4189-834C-0BCE4E669E84}" type="datetimeFigureOut">
              <a:rPr lang="zh-CN" altLang="en-US" smtClean="0"/>
              <a:pPr/>
              <a:t>2016/2/17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243E3-6874-4ECD-B115-088BC281307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096734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9A13E2-30C1-4189-834C-0BCE4E669E84}" type="datetimeFigureOut">
              <a:rPr lang="zh-CN" altLang="en-US" smtClean="0"/>
              <a:pPr/>
              <a:t>2016/2/17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9243E3-6874-4ECD-B115-088BC281307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913396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9.bin"/><Relationship Id="rId5" Type="http://schemas.openxmlformats.org/officeDocument/2006/relationships/oleObject" Target="../embeddings/oleObject8.bin"/><Relationship Id="rId4" Type="http://schemas.openxmlformats.org/officeDocument/2006/relationships/oleObject" Target="../embeddings/oleObject7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4.bin"/><Relationship Id="rId5" Type="http://schemas.openxmlformats.org/officeDocument/2006/relationships/oleObject" Target="../embeddings/oleObject13.bin"/><Relationship Id="rId4" Type="http://schemas.openxmlformats.org/officeDocument/2006/relationships/oleObject" Target="../embeddings/oleObject12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5519738" y="4508500"/>
            <a:ext cx="65532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dirty="0" smtClean="0"/>
              <a:t>Tel</a:t>
            </a:r>
            <a:r>
              <a:rPr lang="en-US" altLang="zh-CN" dirty="0"/>
              <a:t>: 84315639(O)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dirty="0" err="1" smtClean="0"/>
              <a:t>Email:xuchung@njust.edu.cn</a:t>
            </a:r>
            <a:endParaRPr lang="en-US" altLang="zh-CN" dirty="0"/>
          </a:p>
        </p:txBody>
      </p:sp>
      <p:pic>
        <p:nvPicPr>
          <p:cNvPr id="10245" name="Picture 5" descr="njustdoo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70608" y="4343400"/>
            <a:ext cx="388620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1624445" y="2047061"/>
            <a:ext cx="747799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/>
              <a:t> 微分方程模型</a:t>
            </a:r>
            <a:r>
              <a:rPr lang="en-US" altLang="zh-CN" sz="2800" dirty="0" smtClean="0"/>
              <a:t>-</a:t>
            </a:r>
            <a:r>
              <a:rPr lang="zh-CN" altLang="en-US" sz="2800" dirty="0" smtClean="0"/>
              <a:t>传染病模型（</a:t>
            </a:r>
            <a:r>
              <a:rPr lang="en-US" altLang="zh-CN" sz="2800" b="1" dirty="0" smtClean="0"/>
              <a:t>SI </a:t>
            </a:r>
            <a:r>
              <a:rPr lang="zh-CN" altLang="zh-CN" sz="2800" b="1" dirty="0" smtClean="0">
                <a:ea typeface="楷体_GB2312" pitchFamily="49" charset="-122"/>
              </a:rPr>
              <a:t>模型</a:t>
            </a:r>
            <a:r>
              <a:rPr lang="zh-CN" altLang="en-US" sz="2800" b="1" dirty="0" smtClean="0">
                <a:ea typeface="楷体_GB2312" pitchFamily="49" charset="-122"/>
              </a:rPr>
              <a:t>）</a:t>
            </a:r>
            <a:endParaRPr lang="zh-CN" altLang="en-US" sz="2800" b="1" dirty="0">
              <a:ea typeface="楷体_GB2312" pitchFamily="49" charset="-122"/>
            </a:endParaRPr>
          </a:p>
          <a:p>
            <a:pPr algn="ctr"/>
            <a:r>
              <a:rPr lang="zh-CN" altLang="en-US" sz="2800" dirty="0" smtClean="0"/>
              <a:t>主讲人：</a:t>
            </a:r>
            <a:r>
              <a:rPr lang="zh-CN" altLang="en-US" sz="2800" dirty="0"/>
              <a:t>许春根</a:t>
            </a:r>
          </a:p>
        </p:txBody>
      </p:sp>
    </p:spTree>
    <p:extLst>
      <p:ext uri="{BB962C8B-B14F-4D97-AF65-F5344CB8AC3E}">
        <p14:creationId xmlns:p14="http://schemas.microsoft.com/office/powerpoint/2010/main" xmlns="" val="4109083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9" name="Rectangle 1039"/>
          <p:cNvSpPr>
            <a:spLocks noChangeArrowheads="1"/>
          </p:cNvSpPr>
          <p:nvPr/>
        </p:nvSpPr>
        <p:spPr bwMode="auto">
          <a:xfrm>
            <a:off x="2057400" y="838201"/>
            <a:ext cx="1143000" cy="1190625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600" b="1">
                <a:latin typeface="隶书" panose="02010509060101010101" pitchFamily="49" charset="-122"/>
                <a:ea typeface="隶书" panose="02010509060101010101" pitchFamily="49" charset="-122"/>
              </a:rPr>
              <a:t>动态模型</a:t>
            </a:r>
          </a:p>
        </p:txBody>
      </p:sp>
      <p:sp>
        <p:nvSpPr>
          <p:cNvPr id="26640" name="Text Box 1040"/>
          <p:cNvSpPr txBox="1">
            <a:spLocks noChangeArrowheads="1"/>
          </p:cNvSpPr>
          <p:nvPr/>
        </p:nvSpPr>
        <p:spPr bwMode="auto">
          <a:xfrm>
            <a:off x="3581400" y="692151"/>
            <a:ext cx="6477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zh-CN" sz="2800" b="1" dirty="0"/>
              <a:t> </a:t>
            </a:r>
            <a:r>
              <a:rPr lang="zh-CN" altLang="en-US" sz="2800" b="1" dirty="0"/>
              <a:t>描述对象特征随时间</a:t>
            </a:r>
            <a:r>
              <a:rPr lang="en-US" altLang="zh-CN" sz="2800" b="1" dirty="0"/>
              <a:t>(</a:t>
            </a:r>
            <a:r>
              <a:rPr lang="zh-CN" altLang="en-US" sz="2800" b="1" dirty="0"/>
              <a:t>空间</a:t>
            </a:r>
            <a:r>
              <a:rPr lang="en-US" altLang="zh-CN" sz="2800" b="1" dirty="0"/>
              <a:t>)</a:t>
            </a:r>
            <a:r>
              <a:rPr lang="zh-CN" altLang="en-US" sz="2800" b="1" dirty="0"/>
              <a:t>的演变过程</a:t>
            </a:r>
          </a:p>
        </p:txBody>
      </p:sp>
      <p:sp>
        <p:nvSpPr>
          <p:cNvPr id="26641" name="Text Box 1041"/>
          <p:cNvSpPr txBox="1">
            <a:spLocks noChangeArrowheads="1"/>
          </p:cNvSpPr>
          <p:nvPr/>
        </p:nvSpPr>
        <p:spPr bwMode="auto">
          <a:xfrm>
            <a:off x="3581400" y="1325563"/>
            <a:ext cx="4876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99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zh-CN" sz="2800" b="1"/>
              <a:t> </a:t>
            </a:r>
            <a:r>
              <a:rPr lang="zh-CN" altLang="en-US" sz="2800" b="1"/>
              <a:t>分析对象特征的变化规律</a:t>
            </a:r>
          </a:p>
        </p:txBody>
      </p:sp>
      <p:sp>
        <p:nvSpPr>
          <p:cNvPr id="26642" name="Text Box 1042"/>
          <p:cNvSpPr txBox="1">
            <a:spLocks noChangeArrowheads="1"/>
          </p:cNvSpPr>
          <p:nvPr/>
        </p:nvSpPr>
        <p:spPr bwMode="auto">
          <a:xfrm>
            <a:off x="3581400" y="1919288"/>
            <a:ext cx="842863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zh-CN" sz="2800" b="1" dirty="0"/>
              <a:t> </a:t>
            </a:r>
            <a:r>
              <a:rPr lang="zh-CN" altLang="en-US" sz="2800" b="1" dirty="0"/>
              <a:t>预报对象特征的未来性</a:t>
            </a:r>
            <a:r>
              <a:rPr lang="zh-CN" altLang="en-US" sz="2800" b="1" dirty="0" smtClean="0"/>
              <a:t>态</a:t>
            </a:r>
            <a:r>
              <a:rPr lang="en-US" altLang="zh-CN" sz="2800" b="1" dirty="0" smtClean="0"/>
              <a:t>,</a:t>
            </a:r>
            <a:r>
              <a:rPr lang="zh-CN" altLang="en-US" sz="2800" b="1" dirty="0" smtClean="0"/>
              <a:t>研究控制对象特征的手段</a:t>
            </a:r>
            <a:endParaRPr lang="zh-CN" altLang="en-US" sz="2800" b="1" dirty="0"/>
          </a:p>
        </p:txBody>
      </p:sp>
      <p:sp>
        <p:nvSpPr>
          <p:cNvPr id="26644" name="Text Box 1044"/>
          <p:cNvSpPr txBox="1">
            <a:spLocks noChangeArrowheads="1"/>
          </p:cNvSpPr>
          <p:nvPr/>
        </p:nvSpPr>
        <p:spPr bwMode="auto">
          <a:xfrm>
            <a:off x="3505200" y="3567315"/>
            <a:ext cx="7957993" cy="609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  <a:buFontTx/>
              <a:buChar char="•"/>
            </a:pPr>
            <a:r>
              <a:rPr lang="en-US" altLang="zh-CN" sz="2800" b="1" dirty="0"/>
              <a:t> </a:t>
            </a:r>
            <a:r>
              <a:rPr lang="zh-CN" altLang="en-US" sz="2800" b="1" dirty="0"/>
              <a:t>根据函数及其变化率之间的关系确定函数</a:t>
            </a:r>
          </a:p>
        </p:txBody>
      </p:sp>
      <p:sp>
        <p:nvSpPr>
          <p:cNvPr id="26645" name="Rectangle 1045"/>
          <p:cNvSpPr>
            <a:spLocks noChangeArrowheads="1"/>
          </p:cNvSpPr>
          <p:nvPr/>
        </p:nvSpPr>
        <p:spPr bwMode="auto">
          <a:xfrm>
            <a:off x="2057400" y="3581400"/>
            <a:ext cx="1143000" cy="1739900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600" b="1" dirty="0">
                <a:latin typeface="隶书" panose="02010509060101010101" pitchFamily="49" charset="-122"/>
                <a:ea typeface="隶书" panose="02010509060101010101" pitchFamily="49" charset="-122"/>
              </a:rPr>
              <a:t>微分方程建模</a:t>
            </a:r>
          </a:p>
        </p:txBody>
      </p:sp>
      <p:sp>
        <p:nvSpPr>
          <p:cNvPr id="26646" name="Text Box 1046"/>
          <p:cNvSpPr txBox="1">
            <a:spLocks noChangeArrowheads="1"/>
          </p:cNvSpPr>
          <p:nvPr/>
        </p:nvSpPr>
        <p:spPr bwMode="auto">
          <a:xfrm>
            <a:off x="3505200" y="4292600"/>
            <a:ext cx="6705600" cy="604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99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  <a:buFontTx/>
              <a:buChar char="•"/>
            </a:pPr>
            <a:r>
              <a:rPr lang="en-US" altLang="zh-CN" sz="2800" b="1" dirty="0"/>
              <a:t> </a:t>
            </a:r>
            <a:r>
              <a:rPr lang="zh-CN" altLang="en-US" sz="2800" b="1" dirty="0"/>
              <a:t>根据建模目的和问题分析作出简化假设</a:t>
            </a:r>
          </a:p>
        </p:txBody>
      </p:sp>
      <p:sp>
        <p:nvSpPr>
          <p:cNvPr id="26647" name="Text Box 1047"/>
          <p:cNvSpPr txBox="1">
            <a:spLocks noChangeArrowheads="1"/>
          </p:cNvSpPr>
          <p:nvPr/>
        </p:nvSpPr>
        <p:spPr bwMode="auto">
          <a:xfrm>
            <a:off x="3505200" y="5013325"/>
            <a:ext cx="8054454" cy="1126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  <a:buFontTx/>
              <a:buChar char="•"/>
            </a:pPr>
            <a:r>
              <a:rPr lang="en-US" altLang="zh-CN" sz="2800" b="1" dirty="0"/>
              <a:t> </a:t>
            </a:r>
            <a:r>
              <a:rPr lang="zh-CN" altLang="en-US" sz="2800" b="1" dirty="0"/>
              <a:t>按照内在规律或用类比法</a:t>
            </a:r>
            <a:r>
              <a:rPr lang="zh-CN" altLang="en-US" sz="2800" b="1" dirty="0" smtClean="0"/>
              <a:t>建立常微分方程</a:t>
            </a:r>
            <a:r>
              <a:rPr lang="en-US" altLang="zh-CN" sz="2800" b="1" dirty="0" smtClean="0"/>
              <a:t>(</a:t>
            </a:r>
            <a:r>
              <a:rPr lang="zh-CN" altLang="en-US" sz="2800" b="1" dirty="0" smtClean="0"/>
              <a:t>一个自变量</a:t>
            </a:r>
            <a:r>
              <a:rPr lang="en-US" altLang="zh-CN" sz="2800" b="1" dirty="0" smtClean="0"/>
              <a:t>)</a:t>
            </a:r>
            <a:r>
              <a:rPr lang="zh-CN" altLang="en-US" sz="2800" b="1" dirty="0" smtClean="0"/>
              <a:t>或偏微分方程</a:t>
            </a:r>
            <a:r>
              <a:rPr lang="en-US" altLang="zh-CN" sz="2800" b="1" dirty="0" smtClean="0"/>
              <a:t>(</a:t>
            </a:r>
            <a:r>
              <a:rPr lang="zh-CN" altLang="en-US" sz="2800" b="1" dirty="0" smtClean="0"/>
              <a:t>两个以上自变量</a:t>
            </a:r>
            <a:r>
              <a:rPr lang="en-US" altLang="zh-CN" sz="2800" b="1" dirty="0" smtClean="0"/>
              <a:t>).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xmlns="" val="254695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6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6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6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6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1" dur="500"/>
                                        <p:tgtEl>
                                          <p:spTgt spid="26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6" dur="500"/>
                                        <p:tgtEl>
                                          <p:spTgt spid="26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40" grpId="0" autoUpdateAnimBg="0"/>
      <p:bldP spid="26641" grpId="0" autoUpdateAnimBg="0"/>
      <p:bldP spid="26642" grpId="0" autoUpdateAnimBg="0"/>
      <p:bldP spid="26644" grpId="0" autoUpdateAnimBg="0"/>
      <p:bldP spid="26645" grpId="0" animBg="1" autoUpdateAnimBg="0"/>
      <p:bldP spid="26646" grpId="0" autoUpdateAnimBg="0"/>
      <p:bldP spid="26647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44" name="Text Box 1044"/>
          <p:cNvSpPr txBox="1">
            <a:spLocks noChangeArrowheads="1"/>
          </p:cNvSpPr>
          <p:nvPr/>
        </p:nvSpPr>
        <p:spPr bwMode="auto">
          <a:xfrm>
            <a:off x="2536209" y="2147970"/>
            <a:ext cx="7957993" cy="609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  <a:buFontTx/>
              <a:buChar char="•"/>
            </a:pPr>
            <a:r>
              <a:rPr lang="zh-CN" altLang="en-US" sz="2800" b="1" dirty="0" smtClean="0"/>
              <a:t>首先建立微分方程</a:t>
            </a:r>
            <a:r>
              <a:rPr lang="en-US" altLang="zh-CN" sz="2800" b="1" dirty="0" smtClean="0"/>
              <a:t>(</a:t>
            </a:r>
            <a:r>
              <a:rPr lang="zh-CN" altLang="en-US" sz="2800" b="1" dirty="0" smtClean="0"/>
              <a:t>组</a:t>
            </a:r>
            <a:r>
              <a:rPr lang="en-US" altLang="zh-CN" sz="2800" b="1" dirty="0" smtClean="0"/>
              <a:t>)</a:t>
            </a:r>
            <a:endParaRPr lang="zh-CN" altLang="en-US" sz="2800" b="1" dirty="0"/>
          </a:p>
        </p:txBody>
      </p:sp>
      <p:sp>
        <p:nvSpPr>
          <p:cNvPr id="26645" name="Rectangle 1045"/>
          <p:cNvSpPr>
            <a:spLocks noChangeArrowheads="1"/>
          </p:cNvSpPr>
          <p:nvPr/>
        </p:nvSpPr>
        <p:spPr bwMode="auto">
          <a:xfrm>
            <a:off x="501555" y="292290"/>
            <a:ext cx="4930254" cy="646331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3600" b="1" dirty="0" smtClean="0">
                <a:latin typeface="隶书" panose="02010509060101010101" pitchFamily="49" charset="-122"/>
                <a:ea typeface="隶书" panose="02010509060101010101" pitchFamily="49" charset="-122"/>
              </a:rPr>
              <a:t>微分方程模型的求解</a:t>
            </a:r>
            <a:endParaRPr lang="zh-CN" altLang="en-US" sz="3600" b="1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6646" name="Text Box 1046"/>
          <p:cNvSpPr txBox="1">
            <a:spLocks noChangeArrowheads="1"/>
          </p:cNvSpPr>
          <p:nvPr/>
        </p:nvSpPr>
        <p:spPr bwMode="auto">
          <a:xfrm>
            <a:off x="2536209" y="2873255"/>
            <a:ext cx="8941558" cy="609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99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  <a:buFontTx/>
              <a:buChar char="•"/>
            </a:pPr>
            <a:r>
              <a:rPr lang="en-US" altLang="zh-CN" sz="2800" b="1" dirty="0"/>
              <a:t> </a:t>
            </a:r>
            <a:r>
              <a:rPr lang="zh-CN" altLang="en-US" sz="2800" b="1" dirty="0" smtClean="0"/>
              <a:t>看看能否求出解析解</a:t>
            </a:r>
            <a:r>
              <a:rPr lang="en-US" altLang="zh-CN" sz="2800" b="1" dirty="0" smtClean="0"/>
              <a:t>(</a:t>
            </a:r>
            <a:r>
              <a:rPr lang="zh-CN" altLang="en-US" sz="2800" b="1" dirty="0" smtClean="0"/>
              <a:t>通解</a:t>
            </a:r>
            <a:r>
              <a:rPr lang="en-US" altLang="zh-CN" sz="2800" b="1" dirty="0" smtClean="0"/>
              <a:t>,</a:t>
            </a:r>
            <a:r>
              <a:rPr lang="zh-CN" altLang="en-US" sz="2800" b="1" dirty="0" smtClean="0"/>
              <a:t>特解</a:t>
            </a:r>
            <a:r>
              <a:rPr lang="en-US" altLang="zh-CN" sz="2800" b="1" dirty="0" smtClean="0"/>
              <a:t>)</a:t>
            </a:r>
            <a:r>
              <a:rPr lang="zh-CN" altLang="en-US" sz="2800" b="1" dirty="0" smtClean="0"/>
              <a:t>？以及简单分析</a:t>
            </a:r>
            <a:endParaRPr lang="zh-CN" altLang="en-US" sz="2800" b="1" dirty="0"/>
          </a:p>
        </p:txBody>
      </p:sp>
      <p:sp>
        <p:nvSpPr>
          <p:cNvPr id="26647" name="Text Box 1047"/>
          <p:cNvSpPr txBox="1">
            <a:spLocks noChangeArrowheads="1"/>
          </p:cNvSpPr>
          <p:nvPr/>
        </p:nvSpPr>
        <p:spPr bwMode="auto">
          <a:xfrm>
            <a:off x="2536209" y="3593980"/>
            <a:ext cx="8054454" cy="20744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  <a:buFontTx/>
              <a:buChar char="•"/>
            </a:pPr>
            <a:r>
              <a:rPr lang="en-US" altLang="zh-CN" sz="2800" b="1" dirty="0"/>
              <a:t> </a:t>
            </a:r>
            <a:r>
              <a:rPr lang="zh-CN" altLang="en-US" sz="2800" b="1" dirty="0" smtClean="0"/>
              <a:t>数值解</a:t>
            </a:r>
            <a:r>
              <a:rPr lang="en-US" altLang="zh-CN" sz="2800" b="1" dirty="0" smtClean="0"/>
              <a:t>:</a:t>
            </a:r>
            <a:r>
              <a:rPr lang="zh-CN" altLang="en-US" sz="2800" b="1" dirty="0" smtClean="0"/>
              <a:t> </a:t>
            </a:r>
            <a:endParaRPr lang="en-US" altLang="zh-CN" sz="2800" b="1" dirty="0" smtClean="0"/>
          </a:p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b="1" dirty="0" smtClean="0"/>
              <a:t>常微分方程</a:t>
            </a:r>
            <a:r>
              <a:rPr lang="en-US" altLang="zh-CN" sz="2800" b="1" dirty="0" smtClean="0"/>
              <a:t>:</a:t>
            </a:r>
            <a:r>
              <a:rPr lang="zh-CN" altLang="en-US" sz="2800" b="1" dirty="0" smtClean="0"/>
              <a:t>  差分离散化、龙格</a:t>
            </a:r>
            <a:r>
              <a:rPr lang="en-US" altLang="zh-CN" sz="2800" b="1" dirty="0" smtClean="0"/>
              <a:t>-</a:t>
            </a:r>
            <a:r>
              <a:rPr lang="zh-CN" altLang="en-US" sz="2800" b="1" dirty="0" smtClean="0"/>
              <a:t>库塔、数学软件等</a:t>
            </a:r>
            <a:endParaRPr lang="en-US" altLang="zh-CN" sz="2800" b="1" dirty="0" smtClean="0"/>
          </a:p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b="1" dirty="0" smtClean="0"/>
              <a:t>偏微分方程：有限差分、有限元、数学软件等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xmlns="" val="254695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6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6" dur="500"/>
                                        <p:tgtEl>
                                          <p:spTgt spid="26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1" dur="500"/>
                                        <p:tgtEl>
                                          <p:spTgt spid="26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44" grpId="0" autoUpdateAnimBg="0"/>
      <p:bldP spid="26645" grpId="0" animBg="1" autoUpdateAnimBg="0"/>
      <p:bldP spid="26646" grpId="0" autoUpdateAnimBg="0"/>
      <p:bldP spid="26647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2050"/>
          <p:cNvSpPr txBox="1">
            <a:spLocks noChangeArrowheads="1"/>
          </p:cNvSpPr>
          <p:nvPr/>
        </p:nvSpPr>
        <p:spPr bwMode="auto">
          <a:xfrm>
            <a:off x="4114800" y="457200"/>
            <a:ext cx="3810000" cy="64135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 dirty="0" smtClean="0">
                <a:ea typeface="楷体_GB2312" pitchFamily="49" charset="-122"/>
              </a:rPr>
              <a:t> </a:t>
            </a:r>
            <a:r>
              <a:rPr lang="zh-CN" altLang="en-US" sz="3600" b="1" dirty="0">
                <a:ea typeface="楷体_GB2312" pitchFamily="49" charset="-122"/>
              </a:rPr>
              <a:t>传染病模型</a:t>
            </a:r>
          </a:p>
        </p:txBody>
      </p:sp>
      <p:sp>
        <p:nvSpPr>
          <p:cNvPr id="28675" name="Text Box 2051"/>
          <p:cNvSpPr txBox="1">
            <a:spLocks noChangeArrowheads="1"/>
          </p:cNvSpPr>
          <p:nvPr/>
        </p:nvSpPr>
        <p:spPr bwMode="auto">
          <a:xfrm>
            <a:off x="2133600" y="1477964"/>
            <a:ext cx="1143000" cy="579437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ea typeface="楷体_GB2312" pitchFamily="49" charset="-122"/>
              </a:rPr>
              <a:t>问题</a:t>
            </a:r>
          </a:p>
        </p:txBody>
      </p:sp>
      <p:sp>
        <p:nvSpPr>
          <p:cNvPr id="28676" name="Text Box 2052"/>
          <p:cNvSpPr txBox="1">
            <a:spLocks noChangeArrowheads="1"/>
          </p:cNvSpPr>
          <p:nvPr/>
        </p:nvSpPr>
        <p:spPr bwMode="auto">
          <a:xfrm>
            <a:off x="3657600" y="1447801"/>
            <a:ext cx="4648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zh-CN" sz="2800" b="1"/>
              <a:t> </a:t>
            </a:r>
            <a:r>
              <a:rPr lang="zh-CN" altLang="en-US" sz="2800" b="1"/>
              <a:t>描述传染病的传播过程</a:t>
            </a:r>
          </a:p>
        </p:txBody>
      </p:sp>
      <p:sp>
        <p:nvSpPr>
          <p:cNvPr id="28677" name="Text Box 2053"/>
          <p:cNvSpPr txBox="1">
            <a:spLocks noChangeArrowheads="1"/>
          </p:cNvSpPr>
          <p:nvPr/>
        </p:nvSpPr>
        <p:spPr bwMode="auto">
          <a:xfrm>
            <a:off x="3657599" y="2209801"/>
            <a:ext cx="501880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zh-CN" sz="2800" b="1" dirty="0"/>
              <a:t> </a:t>
            </a:r>
            <a:r>
              <a:rPr lang="zh-CN" altLang="en-US" sz="2800" b="1" dirty="0"/>
              <a:t>分析受感染人数的变化规律</a:t>
            </a:r>
          </a:p>
        </p:txBody>
      </p:sp>
      <p:sp>
        <p:nvSpPr>
          <p:cNvPr id="28678" name="Text Box 2054"/>
          <p:cNvSpPr txBox="1">
            <a:spLocks noChangeArrowheads="1"/>
          </p:cNvSpPr>
          <p:nvPr/>
        </p:nvSpPr>
        <p:spPr bwMode="auto">
          <a:xfrm>
            <a:off x="3657600" y="2971801"/>
            <a:ext cx="501880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zh-CN" sz="2800" b="1" dirty="0"/>
              <a:t> </a:t>
            </a:r>
            <a:r>
              <a:rPr lang="zh-CN" altLang="en-US" sz="2800" b="1" dirty="0"/>
              <a:t>预报传染病高潮到来的时刻</a:t>
            </a:r>
          </a:p>
        </p:txBody>
      </p:sp>
      <p:sp>
        <p:nvSpPr>
          <p:cNvPr id="28679" name="Text Box 2055"/>
          <p:cNvSpPr txBox="1">
            <a:spLocks noChangeArrowheads="1"/>
          </p:cNvSpPr>
          <p:nvPr/>
        </p:nvSpPr>
        <p:spPr bwMode="auto">
          <a:xfrm>
            <a:off x="3657600" y="3810001"/>
            <a:ext cx="4648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zh-CN" sz="2800" b="1" dirty="0"/>
              <a:t> </a:t>
            </a:r>
            <a:r>
              <a:rPr lang="zh-CN" altLang="en-US" sz="2800" b="1" dirty="0"/>
              <a:t>预防传染病蔓延的手段</a:t>
            </a:r>
          </a:p>
        </p:txBody>
      </p:sp>
      <p:sp>
        <p:nvSpPr>
          <p:cNvPr id="28680" name="Text Box 2056"/>
          <p:cNvSpPr txBox="1">
            <a:spLocks noChangeArrowheads="1"/>
          </p:cNvSpPr>
          <p:nvPr/>
        </p:nvSpPr>
        <p:spPr bwMode="auto">
          <a:xfrm>
            <a:off x="3657600" y="4662488"/>
            <a:ext cx="4724400" cy="111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  <a:spcBef>
                <a:spcPct val="50000"/>
              </a:spcBef>
              <a:buFontTx/>
              <a:buChar char="•"/>
            </a:pPr>
            <a:r>
              <a:rPr lang="en-US" altLang="zh-CN" sz="2800" b="1"/>
              <a:t> </a:t>
            </a:r>
            <a:r>
              <a:rPr lang="zh-CN" altLang="en-US" sz="2800" b="1"/>
              <a:t>按照传播过程的一般规律，用机理分析方法建立模型</a:t>
            </a:r>
          </a:p>
        </p:txBody>
      </p:sp>
    </p:spTree>
    <p:extLst>
      <p:ext uri="{BB962C8B-B14F-4D97-AF65-F5344CB8AC3E}">
        <p14:creationId xmlns:p14="http://schemas.microsoft.com/office/powerpoint/2010/main" xmlns="" val="3118621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28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28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28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6" dur="500"/>
                                        <p:tgtEl>
                                          <p:spTgt spid="28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28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animBg="1" autoUpdateAnimBg="0"/>
      <p:bldP spid="28676" grpId="0" animBg="1" autoUpdateAnimBg="0"/>
      <p:bldP spid="28677" grpId="0" animBg="1" autoUpdateAnimBg="0"/>
      <p:bldP spid="28678" grpId="0" animBg="1" autoUpdateAnimBg="0"/>
      <p:bldP spid="28679" grpId="0" animBg="1" autoUpdateAnimBg="0"/>
      <p:bldP spid="28680" grpId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Text Box 3"/>
          <p:cNvSpPr txBox="1">
            <a:spLocks noChangeArrowheads="1"/>
          </p:cNvSpPr>
          <p:nvPr/>
        </p:nvSpPr>
        <p:spPr bwMode="auto">
          <a:xfrm>
            <a:off x="3733800" y="533401"/>
            <a:ext cx="564221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/>
              <a:t> </a:t>
            </a:r>
            <a:r>
              <a:rPr lang="zh-CN" altLang="en-US" sz="2800" b="1" dirty="0"/>
              <a:t>已感染</a:t>
            </a:r>
            <a:r>
              <a:rPr lang="zh-CN" altLang="en-US" sz="2800" b="1" dirty="0" smtClean="0"/>
              <a:t>人数</a:t>
            </a:r>
            <a:r>
              <a:rPr lang="en-US" altLang="zh-CN" sz="2800" b="1" dirty="0" smtClean="0"/>
              <a:t>(</a:t>
            </a:r>
            <a:r>
              <a:rPr lang="zh-CN" altLang="en-US" sz="2800" b="1" dirty="0" smtClean="0"/>
              <a:t>病人</a:t>
            </a:r>
            <a:r>
              <a:rPr lang="en-US" altLang="zh-CN" sz="2800" b="1" dirty="0" smtClean="0"/>
              <a:t>)</a:t>
            </a:r>
            <a:r>
              <a:rPr lang="zh-CN" altLang="en-US" sz="2800" b="1" dirty="0" smtClean="0"/>
              <a:t> </a:t>
            </a:r>
            <a:r>
              <a:rPr lang="en-US" altLang="zh-CN" sz="2800" b="1" dirty="0" smtClean="0"/>
              <a:t>(</a:t>
            </a:r>
            <a:r>
              <a:rPr lang="en-US" sz="2800" dirty="0" smtClean="0"/>
              <a:t>Infective</a:t>
            </a:r>
            <a:r>
              <a:rPr lang="en-US" altLang="zh-CN" sz="2800" b="1" dirty="0" smtClean="0"/>
              <a:t>) </a:t>
            </a:r>
            <a:r>
              <a:rPr lang="en-US" altLang="zh-CN" sz="2800" b="1" i="1" dirty="0" err="1"/>
              <a:t>i</a:t>
            </a:r>
            <a:r>
              <a:rPr lang="en-US" altLang="zh-CN" sz="2800" b="1" dirty="0"/>
              <a:t>(</a:t>
            </a:r>
            <a:r>
              <a:rPr lang="en-US" altLang="zh-CN" sz="2800" b="1" i="1" dirty="0"/>
              <a:t>t</a:t>
            </a:r>
            <a:r>
              <a:rPr lang="en-US" altLang="zh-CN" sz="2800" b="1" dirty="0"/>
              <a:t>)</a:t>
            </a:r>
          </a:p>
        </p:txBody>
      </p:sp>
      <p:sp>
        <p:nvSpPr>
          <p:cNvPr id="27653" name="Text Box 5"/>
          <p:cNvSpPr txBox="1">
            <a:spLocks noChangeArrowheads="1"/>
          </p:cNvSpPr>
          <p:nvPr/>
        </p:nvSpPr>
        <p:spPr bwMode="auto">
          <a:xfrm>
            <a:off x="2815931" y="1282583"/>
            <a:ext cx="4114800" cy="111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  <a:buFontTx/>
              <a:buChar char="•"/>
            </a:pPr>
            <a:r>
              <a:rPr lang="en-US" altLang="zh-CN" sz="2800" b="1" dirty="0"/>
              <a:t> </a:t>
            </a:r>
            <a:r>
              <a:rPr lang="zh-CN" altLang="en-US" sz="2800" b="1" dirty="0"/>
              <a:t>每个病人每天有效接触</a:t>
            </a:r>
            <a:r>
              <a:rPr lang="en-US" altLang="zh-CN" sz="2800" b="1" dirty="0"/>
              <a:t>(</a:t>
            </a:r>
            <a:r>
              <a:rPr lang="zh-CN" altLang="en-US" sz="2800" b="1" dirty="0"/>
              <a:t>足以使人致病</a:t>
            </a:r>
            <a:r>
              <a:rPr lang="en-US" altLang="zh-CN" sz="2800" b="1" dirty="0"/>
              <a:t>)</a:t>
            </a:r>
            <a:r>
              <a:rPr lang="zh-CN" altLang="en-US" sz="2800" b="1" dirty="0"/>
              <a:t>人数为</a:t>
            </a:r>
            <a:r>
              <a:rPr lang="zh-CN" altLang="en-US" sz="2800" b="1" i="1" dirty="0">
                <a:sym typeface="Symbol" panose="05050102010706020507" pitchFamily="18" charset="2"/>
              </a:rPr>
              <a:t></a:t>
            </a:r>
            <a:endParaRPr lang="zh-CN" altLang="en-US" sz="2800" b="1" i="1" dirty="0"/>
          </a:p>
        </p:txBody>
      </p:sp>
      <p:sp>
        <p:nvSpPr>
          <p:cNvPr id="27654" name="Text Box 6"/>
          <p:cNvSpPr txBox="1">
            <a:spLocks noChangeArrowheads="1"/>
          </p:cNvSpPr>
          <p:nvPr/>
        </p:nvSpPr>
        <p:spPr bwMode="auto">
          <a:xfrm>
            <a:off x="374073" y="525971"/>
            <a:ext cx="3283527" cy="584775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 smtClean="0">
                <a:latin typeface="楷体_GB2312" pitchFamily="49" charset="-122"/>
                <a:ea typeface="楷体_GB2312" pitchFamily="49" charset="-122"/>
              </a:rPr>
              <a:t>模型（</a:t>
            </a:r>
            <a:r>
              <a:rPr lang="en-US" altLang="zh-CN" sz="3200" b="1" dirty="0" smtClean="0">
                <a:latin typeface="楷体_GB2312" pitchFamily="49" charset="-122"/>
                <a:ea typeface="楷体_GB2312" pitchFamily="49" charset="-122"/>
              </a:rPr>
              <a:t>Malthus</a:t>
            </a:r>
            <a:r>
              <a:rPr lang="zh-CN" altLang="en-US" sz="3200" b="1" dirty="0" smtClean="0">
                <a:latin typeface="楷体_GB2312" pitchFamily="49" charset="-122"/>
                <a:ea typeface="楷体_GB2312" pitchFamily="49" charset="-122"/>
              </a:rPr>
              <a:t>型）</a:t>
            </a:r>
            <a:endParaRPr lang="en-US" altLang="zh-CN" sz="32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7655" name="Text Box 7"/>
          <p:cNvSpPr txBox="1">
            <a:spLocks noChangeArrowheads="1"/>
          </p:cNvSpPr>
          <p:nvPr/>
        </p:nvSpPr>
        <p:spPr bwMode="auto">
          <a:xfrm>
            <a:off x="1520531" y="1371601"/>
            <a:ext cx="990600" cy="519113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800" b="1">
                <a:ea typeface="楷体_GB2312" pitchFamily="49" charset="-122"/>
              </a:rPr>
              <a:t>假设</a:t>
            </a:r>
          </a:p>
        </p:txBody>
      </p:sp>
      <p:graphicFrame>
        <p:nvGraphicFramePr>
          <p:cNvPr id="2765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090508947"/>
              </p:ext>
            </p:extLst>
          </p:nvPr>
        </p:nvGraphicFramePr>
        <p:xfrm>
          <a:off x="2815931" y="2441457"/>
          <a:ext cx="4038600" cy="542925"/>
        </p:xfrm>
        <a:graphic>
          <a:graphicData uri="http://schemas.openxmlformats.org/presentationml/2006/ole">
            <p:oleObj spid="_x0000_s277548" name="公式" r:id="rId3" imgW="1790700" imgH="241300" progId="Equation.3">
              <p:embed/>
            </p:oleObj>
          </a:graphicData>
        </a:graphic>
      </p:graphicFrame>
      <p:sp>
        <p:nvSpPr>
          <p:cNvPr id="27660" name="Text Box 12"/>
          <p:cNvSpPr txBox="1">
            <a:spLocks noChangeArrowheads="1"/>
          </p:cNvSpPr>
          <p:nvPr/>
        </p:nvSpPr>
        <p:spPr bwMode="auto">
          <a:xfrm>
            <a:off x="1992314" y="5130800"/>
            <a:ext cx="3887787" cy="111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b="1"/>
              <a:t>若有效接触的是病人，则不能使病人数增加</a:t>
            </a:r>
          </a:p>
        </p:txBody>
      </p:sp>
      <p:grpSp>
        <p:nvGrpSpPr>
          <p:cNvPr id="27665" name="Group 17"/>
          <p:cNvGrpSpPr>
            <a:grpSpLocks/>
          </p:cNvGrpSpPr>
          <p:nvPr/>
        </p:nvGrpSpPr>
        <p:grpSpPr bwMode="auto">
          <a:xfrm>
            <a:off x="5867400" y="5130800"/>
            <a:ext cx="4419600" cy="1117600"/>
            <a:chOff x="2736" y="3072"/>
            <a:chExt cx="2784" cy="704"/>
          </a:xfrm>
        </p:grpSpPr>
        <p:sp>
          <p:nvSpPr>
            <p:cNvPr id="27661" name="Text Box 13"/>
            <p:cNvSpPr txBox="1">
              <a:spLocks noChangeArrowheads="1"/>
            </p:cNvSpPr>
            <p:nvPr/>
          </p:nvSpPr>
          <p:spPr bwMode="auto">
            <a:xfrm>
              <a:off x="3120" y="3072"/>
              <a:ext cx="2400" cy="704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  <a:spcBef>
                  <a:spcPct val="50000"/>
                </a:spcBef>
              </a:pPr>
              <a:r>
                <a:rPr lang="zh-CN" altLang="en-US" sz="2800" b="1" dirty="0"/>
                <a:t>必须区分已感染者</a:t>
              </a:r>
              <a:r>
                <a:rPr lang="en-US" altLang="zh-CN" sz="2800" b="1" dirty="0"/>
                <a:t>(</a:t>
              </a:r>
              <a:r>
                <a:rPr lang="zh-CN" altLang="en-US" sz="2800" b="1" dirty="0"/>
                <a:t>病人</a:t>
              </a:r>
              <a:r>
                <a:rPr lang="en-US" altLang="zh-CN" sz="2800" b="1" dirty="0"/>
                <a:t>)</a:t>
              </a:r>
              <a:r>
                <a:rPr lang="zh-CN" altLang="en-US" sz="2800" b="1" dirty="0"/>
                <a:t>和未感染者</a:t>
              </a:r>
              <a:r>
                <a:rPr lang="en-US" altLang="zh-CN" sz="2800" b="1" dirty="0"/>
                <a:t>(</a:t>
              </a:r>
              <a:r>
                <a:rPr lang="zh-CN" altLang="en-US" sz="2800" b="1" dirty="0"/>
                <a:t>健康人</a:t>
              </a:r>
              <a:r>
                <a:rPr lang="en-US" altLang="zh-CN" sz="2800" b="1" dirty="0"/>
                <a:t>)</a:t>
              </a:r>
            </a:p>
          </p:txBody>
        </p:sp>
        <p:sp>
          <p:nvSpPr>
            <p:cNvPr id="27663" name="AutoShape 15"/>
            <p:cNvSpPr>
              <a:spLocks noChangeArrowheads="1"/>
            </p:cNvSpPr>
            <p:nvPr/>
          </p:nvSpPr>
          <p:spPr bwMode="auto">
            <a:xfrm>
              <a:off x="2736" y="3294"/>
              <a:ext cx="240" cy="306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7666" name="Text Box 18"/>
          <p:cNvSpPr txBox="1">
            <a:spLocks noChangeArrowheads="1"/>
          </p:cNvSpPr>
          <p:nvPr/>
        </p:nvSpPr>
        <p:spPr bwMode="auto">
          <a:xfrm>
            <a:off x="1520531" y="2362201"/>
            <a:ext cx="990600" cy="519113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800" b="1">
                <a:ea typeface="楷体_GB2312" pitchFamily="49" charset="-122"/>
              </a:rPr>
              <a:t>建模</a:t>
            </a:r>
          </a:p>
        </p:txBody>
      </p:sp>
      <p:grpSp>
        <p:nvGrpSpPr>
          <p:cNvPr id="27668" name="Group 20"/>
          <p:cNvGrpSpPr>
            <a:grpSpLocks/>
          </p:cNvGrpSpPr>
          <p:nvPr/>
        </p:nvGrpSpPr>
        <p:grpSpPr bwMode="auto">
          <a:xfrm>
            <a:off x="2995613" y="3360738"/>
            <a:ext cx="2224088" cy="1676400"/>
            <a:chOff x="927" y="2021"/>
            <a:chExt cx="1401" cy="1056"/>
          </a:xfrm>
        </p:grpSpPr>
        <p:graphicFrame>
          <p:nvGraphicFramePr>
            <p:cNvPr id="27657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565761941"/>
                </p:ext>
              </p:extLst>
            </p:nvPr>
          </p:nvGraphicFramePr>
          <p:xfrm>
            <a:off x="1272" y="2021"/>
            <a:ext cx="1056" cy="1056"/>
          </p:xfrm>
          <a:graphic>
            <a:graphicData uri="http://schemas.openxmlformats.org/presentationml/2006/ole">
              <p:oleObj spid="_x0000_s277549" name="公式" r:id="rId4" imgW="507780" imgH="634725" progId="Equation.3">
                <p:embed/>
              </p:oleObj>
            </a:graphicData>
          </a:graphic>
        </p:graphicFrame>
        <p:sp>
          <p:nvSpPr>
            <p:cNvPr id="27667" name="AutoShape 19"/>
            <p:cNvSpPr>
              <a:spLocks noChangeArrowheads="1"/>
            </p:cNvSpPr>
            <p:nvPr/>
          </p:nvSpPr>
          <p:spPr bwMode="auto">
            <a:xfrm>
              <a:off x="927" y="2452"/>
              <a:ext cx="144" cy="306"/>
            </a:xfrm>
            <a:prstGeom prst="rightArrow">
              <a:avLst>
                <a:gd name="adj1" fmla="val 50000"/>
                <a:gd name="adj2" fmla="val 25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99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7673" name="Group 25"/>
          <p:cNvGrpSpPr>
            <a:grpSpLocks/>
          </p:cNvGrpSpPr>
          <p:nvPr/>
        </p:nvGrpSpPr>
        <p:grpSpPr bwMode="auto">
          <a:xfrm>
            <a:off x="6019800" y="4514851"/>
            <a:ext cx="2819400" cy="561975"/>
            <a:chOff x="2832" y="2526"/>
            <a:chExt cx="1776" cy="357"/>
          </a:xfrm>
        </p:grpSpPr>
        <p:graphicFrame>
          <p:nvGraphicFramePr>
            <p:cNvPr id="27659" name="Object 11"/>
            <p:cNvGraphicFramePr>
              <a:graphicFrameLocks noChangeAspect="1"/>
            </p:cNvGraphicFramePr>
            <p:nvPr/>
          </p:nvGraphicFramePr>
          <p:xfrm>
            <a:off x="3072" y="2544"/>
            <a:ext cx="1536" cy="339"/>
          </p:xfrm>
          <a:graphic>
            <a:graphicData uri="http://schemas.openxmlformats.org/presentationml/2006/ole">
              <p:oleObj spid="_x0000_s277550" name="公式" r:id="rId5" imgW="1040948" imgH="190417" progId="Equation.3">
                <p:embed/>
              </p:oleObj>
            </a:graphicData>
          </a:graphic>
        </p:graphicFrame>
        <p:sp>
          <p:nvSpPr>
            <p:cNvPr id="27669" name="AutoShape 21"/>
            <p:cNvSpPr>
              <a:spLocks noChangeArrowheads="1"/>
            </p:cNvSpPr>
            <p:nvPr/>
          </p:nvSpPr>
          <p:spPr bwMode="auto">
            <a:xfrm>
              <a:off x="2832" y="2526"/>
              <a:ext cx="144" cy="306"/>
            </a:xfrm>
            <a:prstGeom prst="rightArrow">
              <a:avLst>
                <a:gd name="adj1" fmla="val 50000"/>
                <a:gd name="adj2" fmla="val 25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7671" name="Group 23"/>
          <p:cNvGrpSpPr>
            <a:grpSpLocks/>
          </p:cNvGrpSpPr>
          <p:nvPr/>
        </p:nvGrpSpPr>
        <p:grpSpPr bwMode="auto">
          <a:xfrm>
            <a:off x="6057900" y="3461870"/>
            <a:ext cx="2590800" cy="685800"/>
            <a:chOff x="2832" y="1968"/>
            <a:chExt cx="1632" cy="432"/>
          </a:xfrm>
        </p:grpSpPr>
        <p:graphicFrame>
          <p:nvGraphicFramePr>
            <p:cNvPr id="27658" name="Object 10"/>
            <p:cNvGraphicFramePr>
              <a:graphicFrameLocks noChangeAspect="1"/>
            </p:cNvGraphicFramePr>
            <p:nvPr/>
          </p:nvGraphicFramePr>
          <p:xfrm>
            <a:off x="3072" y="1968"/>
            <a:ext cx="1392" cy="432"/>
          </p:xfrm>
          <a:graphic>
            <a:graphicData uri="http://schemas.openxmlformats.org/presentationml/2006/ole">
              <p:oleObj spid="_x0000_s277551" name="公式" r:id="rId6" imgW="761669" imgH="266584" progId="Equation.3">
                <p:embed/>
              </p:oleObj>
            </a:graphicData>
          </a:graphic>
        </p:graphicFrame>
        <p:sp>
          <p:nvSpPr>
            <p:cNvPr id="27670" name="AutoShape 22"/>
            <p:cNvSpPr>
              <a:spLocks noChangeArrowheads="1"/>
            </p:cNvSpPr>
            <p:nvPr/>
          </p:nvSpPr>
          <p:spPr bwMode="auto">
            <a:xfrm>
              <a:off x="2832" y="2064"/>
              <a:ext cx="144" cy="306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7674" name="Text Box 26"/>
          <p:cNvSpPr txBox="1">
            <a:spLocks noChangeArrowheads="1"/>
          </p:cNvSpPr>
          <p:nvPr/>
        </p:nvSpPr>
        <p:spPr bwMode="auto">
          <a:xfrm>
            <a:off x="8839200" y="4414431"/>
            <a:ext cx="5334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99CC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/>
              <a:t>?</a:t>
            </a:r>
          </a:p>
        </p:txBody>
      </p:sp>
      <p:graphicFrame>
        <p:nvGraphicFramePr>
          <p:cNvPr id="2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530498302"/>
              </p:ext>
            </p:extLst>
          </p:nvPr>
        </p:nvGraphicFramePr>
        <p:xfrm>
          <a:off x="7772400" y="2336800"/>
          <a:ext cx="4093585" cy="858309"/>
        </p:xfrm>
        <a:graphic>
          <a:graphicData uri="http://schemas.openxmlformats.org/presentationml/2006/ole">
            <p:oleObj spid="_x0000_s277552" name="Equation" r:id="rId7" imgW="1993900" imgH="419100" progId="">
              <p:embed/>
            </p:oleObj>
          </a:graphicData>
        </a:graphic>
      </p:graphicFrame>
      <p:sp>
        <p:nvSpPr>
          <p:cNvPr id="23" name="AutoShape 19"/>
          <p:cNvSpPr>
            <a:spLocks noChangeArrowheads="1"/>
          </p:cNvSpPr>
          <p:nvPr/>
        </p:nvSpPr>
        <p:spPr bwMode="auto">
          <a:xfrm>
            <a:off x="7122966" y="2588879"/>
            <a:ext cx="228600" cy="485775"/>
          </a:xfrm>
          <a:prstGeom prst="rightArrow">
            <a:avLst>
              <a:gd name="adj1" fmla="val 50000"/>
              <a:gd name="adj2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99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345748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7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27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5" dur="500"/>
                                        <p:tgtEl>
                                          <p:spTgt spid="27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1" dur="500"/>
                                        <p:tgtEl>
                                          <p:spTgt spid="27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6" dur="500"/>
                                        <p:tgtEl>
                                          <p:spTgt spid="27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27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76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76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2" dur="500"/>
                                        <p:tgtEl>
                                          <p:spTgt spid="27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7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/>
      <p:bldP spid="27653" grpId="0" autoUpdateAnimBg="0"/>
      <p:bldP spid="27655" grpId="0" animBg="1" autoUpdateAnimBg="0"/>
      <p:bldP spid="27660" grpId="0"/>
      <p:bldP spid="27666" grpId="0" animBg="1" autoUpdateAnimBg="0"/>
      <p:bldP spid="27674" grpId="0" autoUpdateAnimBg="0"/>
      <p:bldP spid="2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3505200" y="4648201"/>
          <a:ext cx="1752600" cy="962025"/>
        </p:xfrm>
        <a:graphic>
          <a:graphicData uri="http://schemas.openxmlformats.org/presentationml/2006/ole">
            <p:oleObj spid="_x0000_s278580" name="公式" r:id="rId3" imgW="647700" imgH="469900" progId="Equation.3">
              <p:embed/>
            </p:oleObj>
          </a:graphicData>
        </a:graphic>
      </p:graphicFrame>
      <p:graphicFrame>
        <p:nvGraphicFramePr>
          <p:cNvPr id="2051" name="Object 3"/>
          <p:cNvGraphicFramePr>
            <a:graphicFrameLocks noChangeAspect="1"/>
          </p:cNvGraphicFramePr>
          <p:nvPr/>
        </p:nvGraphicFramePr>
        <p:xfrm>
          <a:off x="3505200" y="5715000"/>
          <a:ext cx="2438400" cy="534988"/>
        </p:xfrm>
        <a:graphic>
          <a:graphicData uri="http://schemas.openxmlformats.org/presentationml/2006/ole">
            <p:oleObj spid="_x0000_s278581" name="公式" r:id="rId4" imgW="990170" imgH="241195" progId="Equation.3">
              <p:embed/>
            </p:oleObj>
          </a:graphicData>
        </a:graphic>
      </p:graphicFrame>
      <p:sp>
        <p:nvSpPr>
          <p:cNvPr id="2054" name="Text Box 6"/>
          <p:cNvSpPr txBox="1">
            <a:spLocks noChangeArrowheads="1"/>
          </p:cNvSpPr>
          <p:nvPr/>
        </p:nvSpPr>
        <p:spPr bwMode="auto">
          <a:xfrm>
            <a:off x="789709" y="685800"/>
            <a:ext cx="2857500" cy="584775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 smtClean="0">
                <a:latin typeface="楷体_GB2312" pitchFamily="49" charset="-122"/>
                <a:ea typeface="楷体_GB2312" pitchFamily="49" charset="-122"/>
              </a:rPr>
              <a:t>模型（</a:t>
            </a:r>
            <a:r>
              <a:rPr lang="en-US" altLang="zh-CN" sz="3200" b="1" dirty="0" smtClean="0">
                <a:latin typeface="楷体_GB2312" pitchFamily="49" charset="-122"/>
                <a:ea typeface="楷体_GB2312" pitchFamily="49" charset="-122"/>
              </a:rPr>
              <a:t>SI</a:t>
            </a:r>
            <a:r>
              <a:rPr lang="zh-CN" altLang="en-US" sz="3200" b="1" dirty="0" smtClean="0">
                <a:latin typeface="楷体_GB2312" pitchFamily="49" charset="-122"/>
                <a:ea typeface="楷体_GB2312" pitchFamily="49" charset="-122"/>
              </a:rPr>
              <a:t>型）</a:t>
            </a:r>
            <a:endParaRPr lang="en-US" altLang="zh-CN" sz="32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056" name="Text Box 8"/>
          <p:cNvSpPr txBox="1">
            <a:spLocks noChangeArrowheads="1"/>
          </p:cNvSpPr>
          <p:nvPr/>
        </p:nvSpPr>
        <p:spPr bwMode="auto">
          <a:xfrm>
            <a:off x="3774743" y="412845"/>
            <a:ext cx="8417257" cy="1126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99CC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b="1" dirty="0"/>
              <a:t>区分已感染</a:t>
            </a:r>
            <a:r>
              <a:rPr lang="zh-CN" altLang="en-US" sz="2800" b="1" dirty="0" smtClean="0"/>
              <a:t>者</a:t>
            </a:r>
            <a:r>
              <a:rPr lang="en-US" altLang="zh-CN" sz="2800" b="1" dirty="0" smtClean="0"/>
              <a:t>(</a:t>
            </a:r>
            <a:r>
              <a:rPr lang="zh-CN" altLang="en-US" sz="2800" b="1" dirty="0" smtClean="0"/>
              <a:t>病人</a:t>
            </a:r>
            <a:r>
              <a:rPr lang="en-US" altLang="zh-CN" sz="2800" b="1" dirty="0" smtClean="0"/>
              <a:t>)(</a:t>
            </a:r>
            <a:r>
              <a:rPr lang="en-US" sz="2800" dirty="0" smtClean="0"/>
              <a:t>Infective</a:t>
            </a:r>
            <a:r>
              <a:rPr lang="en-US" altLang="zh-CN" sz="2800" b="1" dirty="0" smtClean="0"/>
              <a:t>)</a:t>
            </a:r>
            <a:r>
              <a:rPr lang="zh-CN" altLang="en-US" sz="2800" b="1" dirty="0"/>
              <a:t>和未感染</a:t>
            </a:r>
            <a:r>
              <a:rPr lang="zh-CN" altLang="en-US" sz="2800" b="1" dirty="0" smtClean="0"/>
              <a:t>者</a:t>
            </a:r>
            <a:r>
              <a:rPr lang="en-US" altLang="zh-CN" sz="2800" b="1" dirty="0" smtClean="0"/>
              <a:t>(</a:t>
            </a:r>
            <a:r>
              <a:rPr lang="zh-CN" altLang="en-US" sz="2800" b="1" dirty="0" smtClean="0"/>
              <a:t>健康人</a:t>
            </a:r>
            <a:r>
              <a:rPr lang="en-US" altLang="zh-CN" sz="2800" b="1" dirty="0" smtClean="0"/>
              <a:t>)(</a:t>
            </a:r>
            <a:r>
              <a:rPr lang="en-US" sz="2800" dirty="0" smtClean="0"/>
              <a:t>Susceptible</a:t>
            </a:r>
            <a:r>
              <a:rPr lang="en-US" altLang="zh-CN" sz="2800" b="1" dirty="0" smtClean="0"/>
              <a:t>)</a:t>
            </a:r>
            <a:endParaRPr lang="en-US" altLang="zh-CN" sz="2800" b="1" dirty="0"/>
          </a:p>
        </p:txBody>
      </p:sp>
      <p:sp>
        <p:nvSpPr>
          <p:cNvPr id="2058" name="Text Box 10"/>
          <p:cNvSpPr txBox="1">
            <a:spLocks noChangeArrowheads="1"/>
          </p:cNvSpPr>
          <p:nvPr/>
        </p:nvSpPr>
        <p:spPr bwMode="auto">
          <a:xfrm>
            <a:off x="1981200" y="1524001"/>
            <a:ext cx="990600" cy="519113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假设</a:t>
            </a:r>
          </a:p>
        </p:txBody>
      </p:sp>
      <p:grpSp>
        <p:nvGrpSpPr>
          <p:cNvPr id="2069" name="Group 21"/>
          <p:cNvGrpSpPr>
            <a:grpSpLocks/>
          </p:cNvGrpSpPr>
          <p:nvPr/>
        </p:nvGrpSpPr>
        <p:grpSpPr bwMode="auto">
          <a:xfrm>
            <a:off x="3432175" y="1412875"/>
            <a:ext cx="5257800" cy="1144588"/>
            <a:chOff x="1104" y="720"/>
            <a:chExt cx="3312" cy="721"/>
          </a:xfrm>
        </p:grpSpPr>
        <p:sp>
          <p:nvSpPr>
            <p:cNvPr id="2059" name="Text Box 11"/>
            <p:cNvSpPr txBox="1">
              <a:spLocks noChangeArrowheads="1"/>
            </p:cNvSpPr>
            <p:nvPr/>
          </p:nvSpPr>
          <p:spPr bwMode="auto">
            <a:xfrm>
              <a:off x="1104" y="720"/>
              <a:ext cx="3312" cy="7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00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  <a:spcBef>
                  <a:spcPct val="50000"/>
                </a:spcBef>
              </a:pPr>
              <a:r>
                <a:rPr lang="en-US" altLang="zh-CN" sz="2800" b="1" dirty="0"/>
                <a:t>1</a:t>
              </a:r>
              <a:r>
                <a:rPr lang="zh-CN" altLang="en-US" sz="2800" b="1" dirty="0"/>
                <a:t>）总人数</a:t>
              </a:r>
              <a:r>
                <a:rPr lang="en-US" altLang="zh-CN" sz="2800" b="1" i="1" dirty="0"/>
                <a:t>N</a:t>
              </a:r>
              <a:r>
                <a:rPr lang="zh-CN" altLang="en-US" sz="2800" b="1" dirty="0"/>
                <a:t>不变，病人和健康  人的 比例分别为</a:t>
              </a:r>
              <a:endParaRPr lang="zh-CN" altLang="en-US" sz="2800" b="1" dirty="0">
                <a:sym typeface="Symbol" panose="05050102010706020507" pitchFamily="18" charset="2"/>
              </a:endParaRPr>
            </a:p>
          </p:txBody>
        </p:sp>
        <p:graphicFrame>
          <p:nvGraphicFramePr>
            <p:cNvPr id="2060" name="Object 12"/>
            <p:cNvGraphicFramePr>
              <a:graphicFrameLocks noChangeAspect="1"/>
            </p:cNvGraphicFramePr>
            <p:nvPr/>
          </p:nvGraphicFramePr>
          <p:xfrm>
            <a:off x="2876" y="1104"/>
            <a:ext cx="1012" cy="337"/>
          </p:xfrm>
          <a:graphic>
            <a:graphicData uri="http://schemas.openxmlformats.org/presentationml/2006/ole">
              <p:oleObj spid="_x0000_s278582" name="公式" r:id="rId5" imgW="634725" imgH="241195" progId="Equation.3">
                <p:embed/>
              </p:oleObj>
            </a:graphicData>
          </a:graphic>
        </p:graphicFrame>
      </p:grpSp>
      <p:sp>
        <p:nvSpPr>
          <p:cNvPr id="2061" name="Text Box 13"/>
          <p:cNvSpPr txBox="1">
            <a:spLocks noChangeArrowheads="1"/>
          </p:cNvSpPr>
          <p:nvPr/>
        </p:nvSpPr>
        <p:spPr bwMode="auto">
          <a:xfrm>
            <a:off x="3429000" y="2667000"/>
            <a:ext cx="5334000" cy="111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zh-CN" sz="2800" b="1"/>
              <a:t> 2</a:t>
            </a:r>
            <a:r>
              <a:rPr lang="zh-CN" altLang="en-US" sz="2800" b="1"/>
              <a:t>）每个病人每天有效接触人数为</a:t>
            </a:r>
            <a:r>
              <a:rPr lang="zh-CN" altLang="en-US" sz="2800" b="1" i="1">
                <a:sym typeface="Symbol" panose="05050102010706020507" pitchFamily="18" charset="2"/>
              </a:rPr>
              <a:t></a:t>
            </a:r>
            <a:r>
              <a:rPr lang="en-US" altLang="zh-CN" sz="2800" b="1">
                <a:sym typeface="Symbol" panose="05050102010706020507" pitchFamily="18" charset="2"/>
              </a:rPr>
              <a:t>,  </a:t>
            </a:r>
            <a:r>
              <a:rPr lang="zh-CN" altLang="en-US" sz="2800" b="1">
                <a:sym typeface="Symbol" panose="05050102010706020507" pitchFamily="18" charset="2"/>
              </a:rPr>
              <a:t>且</a:t>
            </a:r>
            <a:r>
              <a:rPr lang="zh-CN" altLang="en-US" sz="2800" b="1"/>
              <a:t>使接触的健康人致病</a:t>
            </a:r>
          </a:p>
        </p:txBody>
      </p:sp>
      <p:sp>
        <p:nvSpPr>
          <p:cNvPr id="2062" name="Text Box 14"/>
          <p:cNvSpPr txBox="1">
            <a:spLocks noChangeArrowheads="1"/>
          </p:cNvSpPr>
          <p:nvPr/>
        </p:nvSpPr>
        <p:spPr bwMode="auto">
          <a:xfrm>
            <a:off x="2057400" y="3886201"/>
            <a:ext cx="990600" cy="519113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建模</a:t>
            </a:r>
          </a:p>
        </p:txBody>
      </p:sp>
      <p:graphicFrame>
        <p:nvGraphicFramePr>
          <p:cNvPr id="2063" name="Object 15"/>
          <p:cNvGraphicFramePr>
            <a:graphicFrameLocks noChangeAspect="1"/>
          </p:cNvGraphicFramePr>
          <p:nvPr/>
        </p:nvGraphicFramePr>
        <p:xfrm>
          <a:off x="3505200" y="3962400"/>
          <a:ext cx="5486400" cy="533400"/>
        </p:xfrm>
        <a:graphic>
          <a:graphicData uri="http://schemas.openxmlformats.org/presentationml/2006/ole">
            <p:oleObj spid="_x0000_s278583" name="公式" r:id="rId6" imgW="2070100" imgH="203200" progId="Equation.3">
              <p:embed/>
            </p:oleObj>
          </a:graphicData>
        </a:graphic>
      </p:graphicFrame>
      <p:grpSp>
        <p:nvGrpSpPr>
          <p:cNvPr id="2065" name="Group 17"/>
          <p:cNvGrpSpPr>
            <a:grpSpLocks/>
          </p:cNvGrpSpPr>
          <p:nvPr/>
        </p:nvGrpSpPr>
        <p:grpSpPr bwMode="auto">
          <a:xfrm>
            <a:off x="6400800" y="4648201"/>
            <a:ext cx="3733800" cy="1674813"/>
            <a:chOff x="3216" y="2640"/>
            <a:chExt cx="2352" cy="1055"/>
          </a:xfrm>
        </p:grpSpPr>
        <p:graphicFrame>
          <p:nvGraphicFramePr>
            <p:cNvPr id="2052" name="Object 4"/>
            <p:cNvGraphicFramePr>
              <a:graphicFrameLocks noChangeAspect="1"/>
            </p:cNvGraphicFramePr>
            <p:nvPr/>
          </p:nvGraphicFramePr>
          <p:xfrm>
            <a:off x="3600" y="2640"/>
            <a:ext cx="1968" cy="1055"/>
          </p:xfrm>
          <a:graphic>
            <a:graphicData uri="http://schemas.openxmlformats.org/presentationml/2006/ole">
              <p:oleObj spid="_x0000_s278584" name="公式" r:id="rId7" imgW="1091726" imgH="799753" progId="Equation.3">
                <p:embed/>
              </p:oleObj>
            </a:graphicData>
          </a:graphic>
        </p:graphicFrame>
        <p:sp>
          <p:nvSpPr>
            <p:cNvPr id="2064" name="AutoShape 16"/>
            <p:cNvSpPr>
              <a:spLocks noChangeArrowheads="1"/>
            </p:cNvSpPr>
            <p:nvPr/>
          </p:nvSpPr>
          <p:spPr bwMode="auto">
            <a:xfrm>
              <a:off x="3216" y="3024"/>
              <a:ext cx="192" cy="288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00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067" name="Text Box 19"/>
          <p:cNvSpPr txBox="1">
            <a:spLocks noChangeArrowheads="1"/>
          </p:cNvSpPr>
          <p:nvPr/>
        </p:nvSpPr>
        <p:spPr bwMode="auto">
          <a:xfrm>
            <a:off x="8839200" y="2743200"/>
            <a:ext cx="1371600" cy="94615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2800" b="1" i="1">
                <a:sym typeface="Symbol" panose="05050102010706020507" pitchFamily="18" charset="2"/>
              </a:rPr>
              <a:t> </a:t>
            </a:r>
            <a:r>
              <a:rPr lang="en-US" altLang="zh-CN" sz="2800" b="1">
                <a:sym typeface="Symbol" panose="05050102010706020507" pitchFamily="18" charset="2"/>
              </a:rPr>
              <a:t>~ </a:t>
            </a:r>
            <a:r>
              <a:rPr lang="zh-CN" altLang="en-US" sz="2800" b="1">
                <a:sym typeface="Symbol" panose="05050102010706020507" pitchFamily="18" charset="2"/>
              </a:rPr>
              <a:t>日</a:t>
            </a:r>
          </a:p>
          <a:p>
            <a:r>
              <a:rPr lang="zh-CN" altLang="en-US" sz="2800" b="1">
                <a:sym typeface="Symbol" panose="05050102010706020507" pitchFamily="18" charset="2"/>
              </a:rPr>
              <a:t>接触率</a:t>
            </a:r>
          </a:p>
        </p:txBody>
      </p:sp>
      <p:sp>
        <p:nvSpPr>
          <p:cNvPr id="2068" name="Text Box 20"/>
          <p:cNvSpPr txBox="1">
            <a:spLocks noChangeArrowheads="1"/>
          </p:cNvSpPr>
          <p:nvPr/>
        </p:nvSpPr>
        <p:spPr bwMode="auto">
          <a:xfrm>
            <a:off x="9441873" y="3972580"/>
            <a:ext cx="2763982" cy="523220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 smtClean="0"/>
              <a:t>Logistic </a:t>
            </a:r>
            <a:r>
              <a:rPr lang="zh-CN" altLang="zh-CN" sz="2800" b="1" dirty="0">
                <a:ea typeface="楷体_GB2312" pitchFamily="49" charset="-122"/>
              </a:rPr>
              <a:t>模型</a:t>
            </a:r>
            <a:endParaRPr lang="zh-CN" altLang="en-US" sz="2800" b="1" dirty="0"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01538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2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0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0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1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2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6" grpId="0" autoUpdateAnimBg="0"/>
      <p:bldP spid="2058" grpId="0" animBg="1" autoUpdateAnimBg="0"/>
      <p:bldP spid="2061" grpId="0" autoUpdateAnimBg="0"/>
      <p:bldP spid="2062" grpId="0" animBg="1" autoUpdateAnimBg="0"/>
      <p:bldP spid="2067" grpId="0" animBg="1" autoUpdateAnimBg="0"/>
      <p:bldP spid="2068" grpId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07" name="Object 35"/>
          <p:cNvGraphicFramePr>
            <a:graphicFrameLocks noChangeAspect="1"/>
          </p:cNvGraphicFramePr>
          <p:nvPr/>
        </p:nvGraphicFramePr>
        <p:xfrm>
          <a:off x="6324600" y="1828800"/>
          <a:ext cx="4191000" cy="1773238"/>
        </p:xfrm>
        <a:graphic>
          <a:graphicData uri="http://schemas.openxmlformats.org/presentationml/2006/ole">
            <p:oleObj spid="_x0000_s279594" name="公式" r:id="rId3" imgW="1536700" imgH="812800" progId="Equation.3">
              <p:embed/>
            </p:oleObj>
          </a:graphicData>
        </a:graphic>
      </p:graphicFrame>
      <p:graphicFrame>
        <p:nvGraphicFramePr>
          <p:cNvPr id="3109" name="Object 37"/>
          <p:cNvGraphicFramePr>
            <a:graphicFrameLocks noChangeAspect="1"/>
          </p:cNvGraphicFramePr>
          <p:nvPr/>
        </p:nvGraphicFramePr>
        <p:xfrm>
          <a:off x="4114800" y="304801"/>
          <a:ext cx="3124200" cy="1674813"/>
        </p:xfrm>
        <a:graphic>
          <a:graphicData uri="http://schemas.openxmlformats.org/presentationml/2006/ole">
            <p:oleObj spid="_x0000_s279595" name="公式" r:id="rId4" imgW="1091726" imgH="799753" progId="Equation.3">
              <p:embed/>
            </p:oleObj>
          </a:graphicData>
        </a:graphic>
      </p:graphicFrame>
      <p:sp>
        <p:nvSpPr>
          <p:cNvPr id="3111" name="Text Box 39"/>
          <p:cNvSpPr txBox="1">
            <a:spLocks noChangeArrowheads="1"/>
          </p:cNvSpPr>
          <p:nvPr/>
        </p:nvSpPr>
        <p:spPr bwMode="auto">
          <a:xfrm>
            <a:off x="2057400" y="381000"/>
            <a:ext cx="1371600" cy="584775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 smtClean="0">
                <a:ea typeface="楷体_GB2312" pitchFamily="49" charset="-122"/>
              </a:rPr>
              <a:t>SI</a:t>
            </a:r>
            <a:r>
              <a:rPr lang="zh-CN" altLang="en-US" sz="3200" b="1" dirty="0" smtClean="0">
                <a:ea typeface="楷体_GB2312" pitchFamily="49" charset="-122"/>
              </a:rPr>
              <a:t>模型</a:t>
            </a:r>
            <a:endParaRPr lang="en-US" altLang="zh-CN" sz="3200" b="1" dirty="0"/>
          </a:p>
        </p:txBody>
      </p:sp>
      <p:grpSp>
        <p:nvGrpSpPr>
          <p:cNvPr id="3126" name="Group 54"/>
          <p:cNvGrpSpPr>
            <a:grpSpLocks/>
          </p:cNvGrpSpPr>
          <p:nvPr/>
        </p:nvGrpSpPr>
        <p:grpSpPr bwMode="auto">
          <a:xfrm>
            <a:off x="2057400" y="2922589"/>
            <a:ext cx="1663700" cy="1485900"/>
            <a:chOff x="336" y="1841"/>
            <a:chExt cx="1048" cy="936"/>
          </a:xfrm>
        </p:grpSpPr>
        <p:sp>
          <p:nvSpPr>
            <p:cNvPr id="3077" name="Line 5"/>
            <p:cNvSpPr>
              <a:spLocks noChangeShapeType="1"/>
            </p:cNvSpPr>
            <p:nvPr/>
          </p:nvSpPr>
          <p:spPr bwMode="auto">
            <a:xfrm>
              <a:off x="635" y="1950"/>
              <a:ext cx="49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8" name="Line 6"/>
            <p:cNvSpPr>
              <a:spLocks noChangeShapeType="1"/>
            </p:cNvSpPr>
            <p:nvPr/>
          </p:nvSpPr>
          <p:spPr bwMode="auto">
            <a:xfrm>
              <a:off x="1134" y="1950"/>
              <a:ext cx="0" cy="6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84" name="Text Box 12"/>
            <p:cNvSpPr txBox="1">
              <a:spLocks noChangeArrowheads="1"/>
            </p:cNvSpPr>
            <p:nvPr/>
          </p:nvSpPr>
          <p:spPr bwMode="auto">
            <a:xfrm>
              <a:off x="336" y="1841"/>
              <a:ext cx="39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/>
                <a:t>1/2</a:t>
              </a:r>
            </a:p>
          </p:txBody>
        </p:sp>
        <p:sp>
          <p:nvSpPr>
            <p:cNvPr id="3088" name="Text Box 16"/>
            <p:cNvSpPr txBox="1">
              <a:spLocks noChangeArrowheads="1"/>
            </p:cNvSpPr>
            <p:nvPr/>
          </p:nvSpPr>
          <p:spPr bwMode="auto">
            <a:xfrm>
              <a:off x="1034" y="2544"/>
              <a:ext cx="35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i="1"/>
                <a:t>t</a:t>
              </a:r>
              <a:r>
                <a:rPr lang="en-US" altLang="zh-CN" b="1" i="1" baseline="-25000"/>
                <a:t>m</a:t>
              </a:r>
              <a:endParaRPr lang="en-US" altLang="zh-CN" b="1" i="1"/>
            </a:p>
          </p:txBody>
        </p:sp>
      </p:grpSp>
      <p:grpSp>
        <p:nvGrpSpPr>
          <p:cNvPr id="3127" name="Group 55"/>
          <p:cNvGrpSpPr>
            <a:grpSpLocks/>
          </p:cNvGrpSpPr>
          <p:nvPr/>
        </p:nvGrpSpPr>
        <p:grpSpPr bwMode="auto">
          <a:xfrm>
            <a:off x="2216150" y="1524000"/>
            <a:ext cx="3879850" cy="2946400"/>
            <a:chOff x="436" y="960"/>
            <a:chExt cx="2444" cy="1856"/>
          </a:xfrm>
        </p:grpSpPr>
        <p:sp>
          <p:nvSpPr>
            <p:cNvPr id="3075" name="Line 3"/>
            <p:cNvSpPr>
              <a:spLocks noChangeShapeType="1"/>
            </p:cNvSpPr>
            <p:nvPr/>
          </p:nvSpPr>
          <p:spPr bwMode="auto">
            <a:xfrm>
              <a:off x="635" y="2594"/>
              <a:ext cx="194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6" name="Line 4"/>
            <p:cNvSpPr>
              <a:spLocks noChangeShapeType="1"/>
            </p:cNvSpPr>
            <p:nvPr/>
          </p:nvSpPr>
          <p:spPr bwMode="auto">
            <a:xfrm flipV="1">
              <a:off x="635" y="1059"/>
              <a:ext cx="0" cy="15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80" name="Arc 8"/>
            <p:cNvSpPr>
              <a:spLocks/>
            </p:cNvSpPr>
            <p:nvPr/>
          </p:nvSpPr>
          <p:spPr bwMode="auto">
            <a:xfrm flipV="1">
              <a:off x="635" y="1920"/>
              <a:ext cx="499" cy="377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81" name="Arc 9"/>
            <p:cNvSpPr>
              <a:spLocks/>
            </p:cNvSpPr>
            <p:nvPr/>
          </p:nvSpPr>
          <p:spPr bwMode="auto">
            <a:xfrm flipH="1">
              <a:off x="1132" y="1356"/>
              <a:ext cx="932" cy="737"/>
            </a:xfrm>
            <a:custGeom>
              <a:avLst/>
              <a:gdLst>
                <a:gd name="G0" fmla="+- 0 0 0"/>
                <a:gd name="G1" fmla="+- 21448 0 0"/>
                <a:gd name="G2" fmla="+- 21600 0 0"/>
                <a:gd name="T0" fmla="*/ 2555 w 21226"/>
                <a:gd name="T1" fmla="*/ 0 h 21448"/>
                <a:gd name="T2" fmla="*/ 21226 w 21226"/>
                <a:gd name="T3" fmla="*/ 17445 h 21448"/>
                <a:gd name="T4" fmla="*/ 0 w 21226"/>
                <a:gd name="T5" fmla="*/ 21448 h 21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226" h="21448" fill="none" extrusionOk="0">
                  <a:moveTo>
                    <a:pt x="2555" y="-1"/>
                  </a:moveTo>
                  <a:cubicBezTo>
                    <a:pt x="11919" y="1115"/>
                    <a:pt x="19478" y="8177"/>
                    <a:pt x="21225" y="17445"/>
                  </a:cubicBezTo>
                </a:path>
                <a:path w="21226" h="21448" stroke="0" extrusionOk="0">
                  <a:moveTo>
                    <a:pt x="2555" y="-1"/>
                  </a:moveTo>
                  <a:cubicBezTo>
                    <a:pt x="11919" y="1115"/>
                    <a:pt x="19478" y="8177"/>
                    <a:pt x="21225" y="17445"/>
                  </a:cubicBezTo>
                  <a:lnTo>
                    <a:pt x="0" y="21448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82" name="Text Box 10"/>
            <p:cNvSpPr txBox="1">
              <a:spLocks noChangeArrowheads="1"/>
            </p:cNvSpPr>
            <p:nvPr/>
          </p:nvSpPr>
          <p:spPr bwMode="auto">
            <a:xfrm>
              <a:off x="685" y="960"/>
              <a:ext cx="34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i="1"/>
                <a:t>i</a:t>
              </a:r>
            </a:p>
          </p:txBody>
        </p:sp>
        <p:sp>
          <p:nvSpPr>
            <p:cNvPr id="3083" name="Text Box 11"/>
            <p:cNvSpPr txBox="1">
              <a:spLocks noChangeArrowheads="1"/>
            </p:cNvSpPr>
            <p:nvPr/>
          </p:nvSpPr>
          <p:spPr bwMode="auto">
            <a:xfrm>
              <a:off x="436" y="2148"/>
              <a:ext cx="49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i="1"/>
                <a:t>i</a:t>
              </a:r>
              <a:r>
                <a:rPr lang="en-US" altLang="zh-CN" b="1" baseline="-25000"/>
                <a:t>0</a:t>
              </a:r>
              <a:endParaRPr lang="en-US" altLang="zh-CN" b="1"/>
            </a:p>
          </p:txBody>
        </p:sp>
        <p:sp>
          <p:nvSpPr>
            <p:cNvPr id="3086" name="Text Box 14"/>
            <p:cNvSpPr txBox="1">
              <a:spLocks noChangeArrowheads="1"/>
            </p:cNvSpPr>
            <p:nvPr/>
          </p:nvSpPr>
          <p:spPr bwMode="auto">
            <a:xfrm>
              <a:off x="486" y="1208"/>
              <a:ext cx="29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/>
                <a:t>1</a:t>
              </a:r>
            </a:p>
          </p:txBody>
        </p:sp>
        <p:sp>
          <p:nvSpPr>
            <p:cNvPr id="3087" name="Text Box 15"/>
            <p:cNvSpPr txBox="1">
              <a:spLocks noChangeArrowheads="1"/>
            </p:cNvSpPr>
            <p:nvPr/>
          </p:nvSpPr>
          <p:spPr bwMode="auto">
            <a:xfrm>
              <a:off x="486" y="2534"/>
              <a:ext cx="34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/>
                <a:t>0</a:t>
              </a:r>
            </a:p>
          </p:txBody>
        </p:sp>
        <p:sp>
          <p:nvSpPr>
            <p:cNvPr id="3089" name="Text Box 17"/>
            <p:cNvSpPr txBox="1">
              <a:spLocks noChangeArrowheads="1"/>
            </p:cNvSpPr>
            <p:nvPr/>
          </p:nvSpPr>
          <p:spPr bwMode="auto">
            <a:xfrm>
              <a:off x="2431" y="2583"/>
              <a:ext cx="44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i="1"/>
                <a:t>t</a:t>
              </a:r>
            </a:p>
          </p:txBody>
        </p:sp>
        <p:sp>
          <p:nvSpPr>
            <p:cNvPr id="3113" name="Line 41"/>
            <p:cNvSpPr>
              <a:spLocks noChangeShapeType="1"/>
            </p:cNvSpPr>
            <p:nvPr/>
          </p:nvSpPr>
          <p:spPr bwMode="auto">
            <a:xfrm flipH="1">
              <a:off x="635" y="1307"/>
              <a:ext cx="149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3115" name="Object 43"/>
          <p:cNvGraphicFramePr>
            <a:graphicFrameLocks noChangeAspect="1"/>
          </p:cNvGraphicFramePr>
          <p:nvPr/>
        </p:nvGraphicFramePr>
        <p:xfrm>
          <a:off x="6324600" y="3733801"/>
          <a:ext cx="3352800" cy="1211263"/>
        </p:xfrm>
        <a:graphic>
          <a:graphicData uri="http://schemas.openxmlformats.org/presentationml/2006/ole">
            <p:oleObj spid="_x0000_s279596" name="公式" r:id="rId5" imgW="1308100" imgH="571500" progId="Equation.3">
              <p:embed/>
            </p:oleObj>
          </a:graphicData>
        </a:graphic>
      </p:graphicFrame>
      <p:sp>
        <p:nvSpPr>
          <p:cNvPr id="3116" name="Text Box 44"/>
          <p:cNvSpPr txBox="1">
            <a:spLocks noChangeArrowheads="1"/>
          </p:cNvSpPr>
          <p:nvPr/>
        </p:nvSpPr>
        <p:spPr bwMode="auto">
          <a:xfrm>
            <a:off x="2133600" y="5195888"/>
            <a:ext cx="4038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i="1" dirty="0"/>
              <a:t>t</a:t>
            </a:r>
            <a:r>
              <a:rPr lang="en-US" altLang="zh-CN" sz="2800" b="1" i="1" baseline="-25000" dirty="0"/>
              <a:t>m</a:t>
            </a:r>
            <a:r>
              <a:rPr lang="en-US" altLang="zh-CN" sz="2800" b="1" dirty="0"/>
              <a:t>~</a:t>
            </a:r>
            <a:r>
              <a:rPr lang="zh-CN" altLang="en-US" sz="2800" b="1" dirty="0"/>
              <a:t>传染病高潮到来时刻</a:t>
            </a:r>
          </a:p>
        </p:txBody>
      </p:sp>
      <p:sp>
        <p:nvSpPr>
          <p:cNvPr id="3118" name="Text Box 46"/>
          <p:cNvSpPr txBox="1">
            <a:spLocks noChangeArrowheads="1"/>
          </p:cNvSpPr>
          <p:nvPr/>
        </p:nvSpPr>
        <p:spPr bwMode="auto">
          <a:xfrm>
            <a:off x="2133600" y="5867401"/>
            <a:ext cx="3962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i="1">
                <a:sym typeface="Symbol" panose="05050102010706020507" pitchFamily="18" charset="2"/>
              </a:rPr>
              <a:t></a:t>
            </a:r>
            <a:r>
              <a:rPr lang="en-US" altLang="zh-CN" sz="2800" b="1">
                <a:sym typeface="Symbol" panose="05050102010706020507" pitchFamily="18" charset="2"/>
              </a:rPr>
              <a:t> (</a:t>
            </a:r>
            <a:r>
              <a:rPr lang="zh-CN" altLang="en-US" sz="2800" b="1">
                <a:sym typeface="Symbol" panose="05050102010706020507" pitchFamily="18" charset="2"/>
              </a:rPr>
              <a:t>日接触率</a:t>
            </a:r>
            <a:r>
              <a:rPr lang="en-US" altLang="zh-CN" sz="2800" b="1">
                <a:sym typeface="Symbol" panose="05050102010706020507" pitchFamily="18" charset="2"/>
              </a:rPr>
              <a:t>)    </a:t>
            </a:r>
            <a:r>
              <a:rPr lang="en-US" altLang="zh-CN" sz="2800" b="1" i="1"/>
              <a:t>t</a:t>
            </a:r>
            <a:r>
              <a:rPr lang="en-US" altLang="zh-CN" sz="2800" b="1" i="1" baseline="-25000"/>
              <a:t>m</a:t>
            </a:r>
            <a:r>
              <a:rPr lang="en-US" altLang="zh-CN" sz="2800" b="1">
                <a:sym typeface="Symbol" panose="05050102010706020507" pitchFamily="18" charset="2"/>
              </a:rPr>
              <a:t></a:t>
            </a:r>
          </a:p>
        </p:txBody>
      </p:sp>
      <p:graphicFrame>
        <p:nvGraphicFramePr>
          <p:cNvPr id="3120" name="Object 48"/>
          <p:cNvGraphicFramePr>
            <a:graphicFrameLocks noChangeAspect="1"/>
          </p:cNvGraphicFramePr>
          <p:nvPr/>
        </p:nvGraphicFramePr>
        <p:xfrm>
          <a:off x="6400801" y="5076825"/>
          <a:ext cx="2746375" cy="552450"/>
        </p:xfrm>
        <a:graphic>
          <a:graphicData uri="http://schemas.openxmlformats.org/presentationml/2006/ole">
            <p:oleObj spid="_x0000_s279597" name="公式" r:id="rId6" imgW="977476" imgH="203112" progId="Equation.3">
              <p:embed/>
            </p:oleObj>
          </a:graphicData>
        </a:graphic>
      </p:graphicFrame>
      <p:grpSp>
        <p:nvGrpSpPr>
          <p:cNvPr id="3122" name="Group 50"/>
          <p:cNvGrpSpPr>
            <a:grpSpLocks/>
          </p:cNvGrpSpPr>
          <p:nvPr/>
        </p:nvGrpSpPr>
        <p:grpSpPr bwMode="auto">
          <a:xfrm>
            <a:off x="7467600" y="685801"/>
            <a:ext cx="2590800" cy="519113"/>
            <a:chOff x="3744" y="345"/>
            <a:chExt cx="1632" cy="327"/>
          </a:xfrm>
        </p:grpSpPr>
        <p:sp>
          <p:nvSpPr>
            <p:cNvPr id="3112" name="Text Box 40"/>
            <p:cNvSpPr txBox="1">
              <a:spLocks noChangeArrowheads="1"/>
            </p:cNvSpPr>
            <p:nvPr/>
          </p:nvSpPr>
          <p:spPr bwMode="auto">
            <a:xfrm>
              <a:off x="3984" y="345"/>
              <a:ext cx="139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/>
                <a:t>Logistic </a:t>
              </a:r>
              <a:r>
                <a:rPr lang="zh-CN" altLang="en-US" sz="2800"/>
                <a:t>模型</a:t>
              </a:r>
            </a:p>
          </p:txBody>
        </p:sp>
        <p:sp>
          <p:nvSpPr>
            <p:cNvPr id="3121" name="AutoShape 49"/>
            <p:cNvSpPr>
              <a:spLocks noChangeArrowheads="1"/>
            </p:cNvSpPr>
            <p:nvPr/>
          </p:nvSpPr>
          <p:spPr bwMode="auto">
            <a:xfrm>
              <a:off x="3744" y="384"/>
              <a:ext cx="144" cy="288"/>
            </a:xfrm>
            <a:prstGeom prst="rightArrow">
              <a:avLst>
                <a:gd name="adj1" fmla="val 50000"/>
                <a:gd name="adj2" fmla="val 25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123" name="Text Box 51"/>
          <p:cNvSpPr txBox="1">
            <a:spLocks noChangeArrowheads="1"/>
          </p:cNvSpPr>
          <p:nvPr/>
        </p:nvSpPr>
        <p:spPr bwMode="auto">
          <a:xfrm>
            <a:off x="6400800" y="5795963"/>
            <a:ext cx="2743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</a:rPr>
              <a:t>病人可以治愈！</a:t>
            </a:r>
          </a:p>
        </p:txBody>
      </p:sp>
      <p:sp>
        <p:nvSpPr>
          <p:cNvPr id="3128" name="Text Box 56"/>
          <p:cNvSpPr txBox="1">
            <a:spLocks noChangeArrowheads="1"/>
          </p:cNvSpPr>
          <p:nvPr/>
        </p:nvSpPr>
        <p:spPr bwMode="auto">
          <a:xfrm>
            <a:off x="2133599" y="4572001"/>
            <a:ext cx="292677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FF99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i="1" dirty="0"/>
              <a:t>t=t</a:t>
            </a:r>
            <a:r>
              <a:rPr lang="en-US" altLang="zh-CN" sz="2800" b="1" i="1" baseline="-25000" dirty="0"/>
              <a:t>m</a:t>
            </a:r>
            <a:r>
              <a:rPr lang="en-US" altLang="zh-CN" sz="2800" b="1" dirty="0"/>
              <a:t>, </a:t>
            </a:r>
            <a:r>
              <a:rPr lang="en-US" altLang="zh-CN" sz="2800" b="1" i="1" dirty="0"/>
              <a:t>di</a:t>
            </a:r>
            <a:r>
              <a:rPr lang="en-US" altLang="zh-CN" sz="2800" b="1" dirty="0"/>
              <a:t>/</a:t>
            </a:r>
            <a:r>
              <a:rPr lang="en-US" altLang="zh-CN" sz="2800" b="1" i="1" dirty="0" err="1"/>
              <a:t>dt</a:t>
            </a:r>
            <a:r>
              <a:rPr lang="en-US" altLang="zh-CN" sz="2800" b="1" i="1" dirty="0"/>
              <a:t> </a:t>
            </a:r>
            <a:r>
              <a:rPr lang="zh-CN" altLang="zh-CN" sz="2800" b="1" dirty="0"/>
              <a:t>最大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xmlns="" val="1749785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3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3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32" dur="500"/>
                                        <p:tgtEl>
                                          <p:spTgt spid="3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3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3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58" dur="500"/>
                                        <p:tgtEl>
                                          <p:spTgt spid="3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16" grpId="0" autoUpdateAnimBg="0"/>
      <p:bldP spid="3118" grpId="0" autoUpdateAnimBg="0"/>
      <p:bldP spid="3123" grpId="0" autoUpdateAnimBg="0"/>
      <p:bldP spid="3128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fangcheng-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5608" y="2564168"/>
            <a:ext cx="5029200" cy="33401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37230" y="723331"/>
            <a:ext cx="1009934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Clear[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, a]</a:t>
            </a:r>
          </a:p>
          <a:p>
            <a:r>
              <a:rPr lang="en-US" altLang="zh-CN" sz="2400" dirty="0" smtClean="0"/>
              <a:t>r = 0.08;</a:t>
            </a:r>
          </a:p>
          <a:p>
            <a:r>
              <a:rPr lang="en-US" altLang="zh-CN" sz="2400" dirty="0" err="1" smtClean="0"/>
              <a:t>DSolve</a:t>
            </a:r>
            <a:r>
              <a:rPr lang="en-US" altLang="zh-CN" sz="2400" dirty="0" smtClean="0"/>
              <a:t>[{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'[t] == r*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[t]*(1 - 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[t]), 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[0] == a}, 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, t]</a:t>
            </a:r>
          </a:p>
          <a:p>
            <a:r>
              <a:rPr lang="en-US" altLang="zh-CN" sz="2400" dirty="0" smtClean="0"/>
              <a:t>Plot[Evaluate[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[t] /. % /. {{a -&gt; 1/13}, {a -&gt; 1/4}, {a -&gt; 2/3}}], {t,</a:t>
            </a:r>
          </a:p>
          <a:p>
            <a:r>
              <a:rPr lang="en-US" altLang="zh-CN" sz="2400" dirty="0" smtClean="0"/>
              <a:t>   0, 100}, </a:t>
            </a:r>
            <a:r>
              <a:rPr lang="en-US" altLang="zh-CN" sz="2400" dirty="0" err="1" smtClean="0"/>
              <a:t>PlotRange</a:t>
            </a:r>
            <a:r>
              <a:rPr lang="en-US" altLang="zh-CN" sz="2400" dirty="0" smtClean="0"/>
              <a:t> -&gt; {0, 1}]</a:t>
            </a:r>
            <a:endParaRPr lang="zh-CN" alt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682388" y="4490113"/>
            <a:ext cx="3698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演示</a:t>
            </a:r>
            <a:r>
              <a:rPr lang="en-US" altLang="zh-CN" dirty="0" err="1" smtClean="0"/>
              <a:t>Mathematica</a:t>
            </a:r>
            <a:r>
              <a:rPr lang="zh-CN" altLang="en-US" dirty="0" smtClean="0"/>
              <a:t>操作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021939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782</TotalTime>
  <Words>424</Words>
  <Application>Microsoft Office PowerPoint</Application>
  <PresentationFormat>自定义</PresentationFormat>
  <Paragraphs>61</Paragraphs>
  <Slides>8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11" baseType="lpstr">
      <vt:lpstr>Office 主题</vt:lpstr>
      <vt:lpstr>公式</vt:lpstr>
      <vt:lpstr>Equation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数学建模与系统仿真 </dc:title>
  <dc:creator>Lenovo</dc:creator>
  <cp:lastModifiedBy>Lenovo</cp:lastModifiedBy>
  <cp:revision>75</cp:revision>
  <dcterms:created xsi:type="dcterms:W3CDTF">2016-01-16T08:21:16Z</dcterms:created>
  <dcterms:modified xsi:type="dcterms:W3CDTF">2016-02-17T15:24:51Z</dcterms:modified>
</cp:coreProperties>
</file>