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542" r:id="rId3"/>
    <p:sldId id="543" r:id="rId4"/>
    <p:sldId id="441" r:id="rId5"/>
    <p:sldId id="446" r:id="rId6"/>
    <p:sldId id="449" r:id="rId7"/>
    <p:sldId id="451" r:id="rId8"/>
    <p:sldId id="452" r:id="rId9"/>
    <p:sldId id="453" r:id="rId10"/>
    <p:sldId id="545" r:id="rId11"/>
    <p:sldId id="454" r:id="rId12"/>
    <p:sldId id="456" r:id="rId13"/>
    <p:sldId id="457" r:id="rId14"/>
    <p:sldId id="54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FCA3-292F-4C64-8FAE-7F6AB7F6186F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7A9C-8E25-4D16-91A1-DCECFA24E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670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B07A00-68CA-4461-8A5C-CCD83BDA7159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936823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10AC9-02FB-4E48-AAEE-A4B7B9DF5D1D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97524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703506-E9A1-40AE-AF23-C66A044C5120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538530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9207B9-F7FD-41CB-8825-82DBAC8B01EF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66870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C37213-C8A0-4ABD-BFA4-93F7305AE430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16429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9578BE-B25E-4BA0-B72C-18404138F38E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69507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E0C08-F946-4EE2-975D-DD7C9C56CFEE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24244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942E2F-8F4C-4E9A-A19E-4EF097DBCCE6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04311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B5C14B-2181-45FB-87A1-EE7E711CE04C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69490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7C6877-BA8A-48AF-9210-0F4C0A3735A3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8732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8941EA-1539-417B-86C8-122C77F22A66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59954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A435BD-1A30-48BA-9B49-766563E73D0B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61198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560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405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3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701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75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906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49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2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6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4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21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73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13E2-30C1-4189-834C-0BCE4E669E84}" type="datetimeFigureOut">
              <a:rPr lang="zh-CN" altLang="en-US" smtClean="0"/>
              <a:pPr/>
              <a:t>2016/2/17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43E3-6874-4ECD-B115-088BC28130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33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19738" y="4508500"/>
            <a:ext cx="6553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Tel</a:t>
            </a:r>
            <a:r>
              <a:rPr lang="en-US" altLang="zh-CN" dirty="0"/>
              <a:t>: 84315639(O)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err="1" smtClean="0"/>
              <a:t>Email:xuchung@njust.edu.cn</a:t>
            </a:r>
            <a:endParaRPr lang="en-US" altLang="zh-CN" dirty="0"/>
          </a:p>
        </p:txBody>
      </p:sp>
      <p:pic>
        <p:nvPicPr>
          <p:cNvPr id="10245" name="Picture 5" descr="njust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608" y="43434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24445" y="2047061"/>
            <a:ext cx="7477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 数学规划模型和</a:t>
            </a:r>
            <a:r>
              <a:rPr lang="en-US" altLang="zh-CN" sz="2800" dirty="0" smtClean="0"/>
              <a:t>Lingo</a:t>
            </a:r>
            <a:r>
              <a:rPr lang="zh-CN" altLang="en-US" sz="2800" dirty="0" smtClean="0"/>
              <a:t>软件介绍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主讲人：</a:t>
            </a:r>
            <a:r>
              <a:rPr lang="zh-CN" altLang="en-US" sz="2800" dirty="0"/>
              <a:t>许春根</a:t>
            </a:r>
          </a:p>
        </p:txBody>
      </p:sp>
    </p:spTree>
    <p:extLst>
      <p:ext uri="{BB962C8B-B14F-4D97-AF65-F5344CB8AC3E}">
        <p14:creationId xmlns:p14="http://schemas.microsoft.com/office/powerpoint/2010/main" xmlns="" val="4109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mtClean="0"/>
              <a:t>LINGO</a:t>
            </a:r>
            <a:r>
              <a:rPr lang="zh-CN" altLang="en-US" smtClean="0"/>
              <a:t>软件简介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9288" y="1412876"/>
            <a:ext cx="8748712" cy="5040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i="1">
                <a:solidFill>
                  <a:schemeClr val="tx2"/>
                </a:solidFill>
              </a:rPr>
              <a:t>LINGO</a:t>
            </a:r>
            <a:r>
              <a:rPr lang="zh-CN" altLang="en-US" b="1" i="1">
                <a:solidFill>
                  <a:schemeClr val="tx2"/>
                </a:solidFill>
              </a:rPr>
              <a:t>模型的优点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包含了</a:t>
            </a:r>
            <a:r>
              <a:rPr lang="en-US" altLang="zh-CN" b="1"/>
              <a:t>LINDO</a:t>
            </a:r>
            <a:r>
              <a:rPr lang="zh-CN" altLang="en-US"/>
              <a:t>的全部功能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提供了灵活的编程语言（矩阵生成器）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i="1">
                <a:solidFill>
                  <a:schemeClr val="tx2"/>
                </a:solidFill>
              </a:rPr>
              <a:t>LINGO</a:t>
            </a:r>
            <a:r>
              <a:rPr lang="zh-CN" altLang="en-US" b="1" i="1">
                <a:solidFill>
                  <a:schemeClr val="tx2"/>
                </a:solidFill>
              </a:rPr>
              <a:t>模型的构成：</a:t>
            </a:r>
            <a:r>
              <a:rPr lang="en-US" altLang="zh-CN" b="1" i="1">
                <a:solidFill>
                  <a:schemeClr val="tx2"/>
                </a:solidFill>
              </a:rPr>
              <a:t>5</a:t>
            </a:r>
            <a:r>
              <a:rPr lang="zh-CN" altLang="en-US" b="1" i="1">
                <a:solidFill>
                  <a:schemeClr val="tx2"/>
                </a:solidFill>
              </a:rPr>
              <a:t>个段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目标与约束段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集合段（</a:t>
            </a:r>
            <a:r>
              <a:rPr lang="en-US" altLang="zh-CN" b="1"/>
              <a:t>SETS ENDSETS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数据段（</a:t>
            </a:r>
            <a:r>
              <a:rPr lang="en-US" altLang="zh-CN" b="1"/>
              <a:t>DATA ENDDATA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初始段（</a:t>
            </a:r>
            <a:r>
              <a:rPr lang="en-US" altLang="zh-CN" b="1"/>
              <a:t>INIT ENDINIT</a:t>
            </a:r>
            <a:r>
              <a:rPr lang="zh-CN" altLang="en-US"/>
              <a:t>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• </a:t>
            </a:r>
            <a:r>
              <a:rPr lang="zh-CN" altLang="en-US"/>
              <a:t>计算段</a:t>
            </a:r>
            <a:r>
              <a:rPr lang="en-US" altLang="zh-CN" b="1"/>
              <a:t>(CALC ENDCALC) - LINGO9.0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53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需要掌握的几个重要方面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76400"/>
            <a:ext cx="7702550" cy="47053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333300"/>
                </a:solidFill>
              </a:rPr>
              <a:t>1</a:t>
            </a:r>
            <a:r>
              <a:rPr lang="zh-CN" altLang="en-US">
                <a:solidFill>
                  <a:srgbClr val="333300"/>
                </a:solidFill>
              </a:rPr>
              <a:t>、</a:t>
            </a:r>
            <a:r>
              <a:rPr lang="en-US" altLang="zh-CN" b="1">
                <a:solidFill>
                  <a:srgbClr val="333300"/>
                </a:solidFill>
              </a:rPr>
              <a:t>LINDO: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    </a:t>
            </a:r>
            <a:r>
              <a:rPr lang="zh-CN" altLang="en-US">
                <a:solidFill>
                  <a:srgbClr val="FF5050"/>
                </a:solidFill>
              </a:rPr>
              <a:t>正确阅读求解报告（尤其要掌握敏感性分析）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333300"/>
                </a:solidFill>
              </a:rPr>
              <a:t>2</a:t>
            </a:r>
            <a:r>
              <a:rPr lang="zh-CN" altLang="en-US" b="1">
                <a:solidFill>
                  <a:srgbClr val="333300"/>
                </a:solidFill>
              </a:rPr>
              <a:t>、</a:t>
            </a:r>
            <a:r>
              <a:rPr lang="en-US" altLang="zh-CN" b="1">
                <a:solidFill>
                  <a:srgbClr val="333300"/>
                </a:solidFill>
              </a:rPr>
              <a:t>LINGO</a:t>
            </a:r>
            <a:r>
              <a:rPr lang="zh-CN" altLang="en-US" b="1">
                <a:solidFill>
                  <a:srgbClr val="333300"/>
                </a:solidFill>
              </a:rPr>
              <a:t>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    掌握集合</a:t>
            </a:r>
            <a:r>
              <a:rPr lang="en-US" altLang="zh-CN" b="1"/>
              <a:t>(SETS)</a:t>
            </a:r>
            <a:r>
              <a:rPr lang="zh-CN" altLang="en-US"/>
              <a:t>的应用；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    正确阅读求解报告；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    正确理解求解状态窗口；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    学会设置基本的求解选项</a:t>
            </a:r>
            <a:r>
              <a:rPr lang="en-US" altLang="zh-CN" b="1"/>
              <a:t>(OPTIONS) </a:t>
            </a:r>
            <a:r>
              <a:rPr lang="zh-CN" altLang="en-US"/>
              <a:t>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    掌握与外部文件的基本接口方法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253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文件类型描述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676401"/>
            <a:ext cx="7772400" cy="4848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dirty="0"/>
              <a:t>.lg4  LINGO</a:t>
            </a:r>
            <a:r>
              <a:rPr lang="zh-CN" altLang="en-US" dirty="0"/>
              <a:t>格式的模型文件 二进制格式文件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lng</a:t>
            </a:r>
            <a:r>
              <a:rPr lang="en-US" altLang="zh-CN" dirty="0"/>
              <a:t>  </a:t>
            </a:r>
            <a:r>
              <a:rPr lang="zh-CN" altLang="en-US" dirty="0"/>
              <a:t>文本格式的模型文件（不保存字体、颜色、嵌入对象）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ldt</a:t>
            </a:r>
            <a:r>
              <a:rPr lang="en-US" altLang="zh-CN" dirty="0"/>
              <a:t>   LINGO</a:t>
            </a:r>
            <a:r>
              <a:rPr lang="zh-CN" altLang="en-US" dirty="0"/>
              <a:t>数据文件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ltf</a:t>
            </a:r>
            <a:r>
              <a:rPr lang="en-US" altLang="zh-CN" dirty="0"/>
              <a:t>    LINGO</a:t>
            </a:r>
            <a:r>
              <a:rPr lang="zh-CN" altLang="en-US" dirty="0"/>
              <a:t>命令脚本文件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lgr</a:t>
            </a:r>
            <a:r>
              <a:rPr lang="en-US" altLang="zh-CN" dirty="0"/>
              <a:t>   LINGO</a:t>
            </a:r>
            <a:r>
              <a:rPr lang="zh-CN" altLang="en-US" dirty="0"/>
              <a:t>报告文件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ltx</a:t>
            </a:r>
            <a:r>
              <a:rPr lang="en-US" altLang="zh-CN" dirty="0"/>
              <a:t>   LINDO</a:t>
            </a:r>
            <a:r>
              <a:rPr lang="zh-CN" altLang="en-US" dirty="0"/>
              <a:t>格式的模型文件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mps</a:t>
            </a:r>
            <a:r>
              <a:rPr lang="en-US" altLang="zh-CN" dirty="0"/>
              <a:t> </a:t>
            </a:r>
            <a:r>
              <a:rPr lang="zh-CN" altLang="en-US" dirty="0"/>
              <a:t>数学规划系统格式的模型文件</a:t>
            </a:r>
          </a:p>
          <a:p>
            <a:pPr eaLnBrk="1" hangingPunct="1">
              <a:lnSpc>
                <a:spcPct val="13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100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状态窗口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773238"/>
            <a:ext cx="4624388" cy="420846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3176" y="1484314"/>
            <a:ext cx="30448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FF5050"/>
                </a:solidFill>
              </a:rPr>
              <a:t>Model Class: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66"/>
                </a:solidFill>
              </a:rPr>
              <a:t>LP,QP,ILP,IQ,PILP,PIQP,NLP,INLP,PINLP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600826" y="2420939"/>
            <a:ext cx="2081019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 b="1" i="1">
                <a:solidFill>
                  <a:srgbClr val="FF5050"/>
                </a:solidFill>
              </a:rPr>
              <a:t>State: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Global Optimum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Local Optimum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Feasible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Infeasible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Unbounded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Interrupted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66"/>
                </a:solidFill>
              </a:rPr>
              <a:t>• Undetermined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672264" y="5157789"/>
            <a:ext cx="367188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FF5050"/>
                </a:solidFill>
              </a:rPr>
              <a:t>Solver Type: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66"/>
                </a:solidFill>
              </a:rPr>
              <a:t>• B-and-B </a:t>
            </a:r>
            <a:r>
              <a:rPr kumimoji="0" lang="zh-CN" altLang="en-US">
                <a:solidFill>
                  <a:srgbClr val="000066"/>
                </a:solidFill>
              </a:rPr>
              <a:t>分支定界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66"/>
                </a:solidFill>
              </a:rPr>
              <a:t>• Global    </a:t>
            </a:r>
            <a:r>
              <a:rPr kumimoji="0" lang="zh-CN" altLang="en-US">
                <a:solidFill>
                  <a:srgbClr val="000066"/>
                </a:solidFill>
              </a:rPr>
              <a:t>全局最优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66"/>
                </a:solidFill>
              </a:rPr>
              <a:t>• Multistart </a:t>
            </a:r>
            <a:r>
              <a:rPr kumimoji="0" lang="zh-CN" altLang="en-US">
                <a:solidFill>
                  <a:srgbClr val="000066"/>
                </a:solidFill>
              </a:rPr>
              <a:t>多个初始点</a:t>
            </a:r>
          </a:p>
        </p:txBody>
      </p:sp>
    </p:spTree>
    <p:extLst>
      <p:ext uri="{BB962C8B-B14F-4D97-AF65-F5344CB8AC3E}">
        <p14:creationId xmlns:p14="http://schemas.microsoft.com/office/powerpoint/2010/main" xmlns="" val="13910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3067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演示 运行</a:t>
            </a:r>
            <a:r>
              <a:rPr lang="en-US" altLang="zh-CN" dirty="0" smtClean="0"/>
              <a:t>Lingo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26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数学规划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模型：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 smtClean="0"/>
              <a:t>实际</a:t>
            </a:r>
            <a:r>
              <a:rPr lang="zh-CN" altLang="en-US" b="1" dirty="0"/>
              <a:t>问题</a:t>
            </a:r>
            <a:r>
              <a:rPr lang="zh-CN" altLang="en-US" b="1" dirty="0" smtClean="0"/>
              <a:t>中的</a:t>
            </a:r>
            <a:r>
              <a:rPr lang="zh-CN" altLang="en-US" b="1" dirty="0"/>
              <a:t>优化</a:t>
            </a:r>
            <a:r>
              <a:rPr lang="zh-CN" altLang="en-US" b="1" dirty="0" smtClean="0"/>
              <a:t>模型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参考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运筹学</a:t>
            </a:r>
            <a:r>
              <a:rPr lang="en-US" altLang="zh-CN" b="1" dirty="0" smtClean="0"/>
              <a:t>)</a:t>
            </a:r>
            <a:endParaRPr lang="zh-CN" alt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919289" y="1676401"/>
            <a:ext cx="8497887" cy="6000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dirty="0" smtClean="0"/>
              <a:t>规划</a:t>
            </a:r>
            <a:r>
              <a:rPr lang="zh-CN" altLang="en-US" dirty="0"/>
              <a:t>模型</a:t>
            </a:r>
            <a:r>
              <a:rPr lang="zh-CN" altLang="en-US" dirty="0" smtClean="0"/>
              <a:t>三要素：</a:t>
            </a:r>
            <a:r>
              <a:rPr lang="zh-CN" altLang="en-US" b="1" i="1" dirty="0" smtClean="0"/>
              <a:t>决策变量；目标函数；约束条件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187575" y="5589588"/>
            <a:ext cx="722153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dirty="0">
                <a:latin typeface="Arial" panose="020B0604020202020204" pitchFamily="34" charset="0"/>
              </a:rPr>
              <a:t>可行解（满足约束）与可行域（可行解的集合）</a:t>
            </a:r>
          </a:p>
          <a:p>
            <a:pPr>
              <a:lnSpc>
                <a:spcPct val="130000"/>
              </a:lnSpc>
            </a:pPr>
            <a:r>
              <a:rPr kumimoji="0" lang="zh-CN" altLang="en-US" dirty="0">
                <a:latin typeface="Arial" panose="020B0604020202020204" pitchFamily="34" charset="0"/>
              </a:rPr>
              <a:t>最优解（取到最小／大值的可行解）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72488" y="3070226"/>
            <a:ext cx="1008062" cy="1871663"/>
            <a:chOff x="4377" y="1888"/>
            <a:chExt cx="635" cy="1179"/>
          </a:xfrm>
        </p:grpSpPr>
        <p:sp>
          <p:nvSpPr>
            <p:cNvPr id="2061" name="AutoShape 6"/>
            <p:cNvSpPr>
              <a:spLocks noChangeArrowheads="1"/>
            </p:cNvSpPr>
            <p:nvPr/>
          </p:nvSpPr>
          <p:spPr bwMode="auto">
            <a:xfrm flipH="1">
              <a:off x="4377" y="1888"/>
              <a:ext cx="635" cy="1179"/>
            </a:xfrm>
            <a:prstGeom prst="rightArrowCallout">
              <a:avLst>
                <a:gd name="adj1" fmla="val 46417"/>
                <a:gd name="adj2" fmla="val 46417"/>
                <a:gd name="adj3" fmla="val 16667"/>
                <a:gd name="adj4" fmla="val 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2" name="Text Box 7"/>
            <p:cNvSpPr txBox="1">
              <a:spLocks noChangeArrowheads="1"/>
            </p:cNvSpPr>
            <p:nvPr/>
          </p:nvSpPr>
          <p:spPr bwMode="auto">
            <a:xfrm>
              <a:off x="4649" y="1933"/>
              <a:ext cx="363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约束条件</a:t>
              </a:r>
              <a:endParaRPr lang="zh-CN" altLang="en-US" sz="2800"/>
            </a:p>
          </p:txBody>
        </p:sp>
      </p:grpSp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9572547"/>
              </p:ext>
            </p:extLst>
          </p:nvPr>
        </p:nvGraphicFramePr>
        <p:xfrm>
          <a:off x="3609975" y="2532063"/>
          <a:ext cx="4611688" cy="2554287"/>
        </p:xfrm>
        <a:graphic>
          <a:graphicData uri="http://schemas.openxmlformats.org/presentationml/2006/ole">
            <p:oleObj spid="_x0000_s149516" name="Equation" r:id="rId4" imgW="1536700" imgH="965200" progId="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9874249" y="2099614"/>
            <a:ext cx="2017713" cy="792163"/>
            <a:chOff x="4286" y="1298"/>
            <a:chExt cx="1271" cy="499"/>
          </a:xfrm>
        </p:grpSpPr>
        <p:sp>
          <p:nvSpPr>
            <p:cNvPr id="2059" name="AutoShape 10"/>
            <p:cNvSpPr>
              <a:spLocks noChangeArrowheads="1"/>
            </p:cNvSpPr>
            <p:nvPr/>
          </p:nvSpPr>
          <p:spPr bwMode="auto">
            <a:xfrm>
              <a:off x="4286" y="1298"/>
              <a:ext cx="1202" cy="499"/>
            </a:xfrm>
            <a:prstGeom prst="wedgeEllipseCallout">
              <a:avLst>
                <a:gd name="adj1" fmla="val -177287"/>
                <a:gd name="adj2" fmla="val 29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060" name="Text Box 11"/>
            <p:cNvSpPr txBox="1">
              <a:spLocks noChangeArrowheads="1"/>
            </p:cNvSpPr>
            <p:nvPr/>
          </p:nvSpPr>
          <p:spPr bwMode="auto">
            <a:xfrm>
              <a:off x="4332" y="1344"/>
              <a:ext cx="12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目标函数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919289" y="4222751"/>
            <a:ext cx="2085975" cy="1008063"/>
            <a:chOff x="249" y="2614"/>
            <a:chExt cx="1314" cy="635"/>
          </a:xfrm>
        </p:grpSpPr>
        <p:sp>
          <p:nvSpPr>
            <p:cNvPr id="2057" name="AutoShape 13"/>
            <p:cNvSpPr>
              <a:spLocks noChangeArrowheads="1"/>
            </p:cNvSpPr>
            <p:nvPr/>
          </p:nvSpPr>
          <p:spPr bwMode="auto">
            <a:xfrm rot="10800000">
              <a:off x="249" y="2614"/>
              <a:ext cx="1314" cy="635"/>
            </a:xfrm>
            <a:prstGeom prst="wedgeEllipseCallout">
              <a:avLst>
                <a:gd name="adj1" fmla="val -78921"/>
                <a:gd name="adj2" fmla="val -3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058" name="Text Box 14"/>
            <p:cNvSpPr txBox="1">
              <a:spLocks noChangeArrowheads="1"/>
            </p:cNvSpPr>
            <p:nvPr/>
          </p:nvSpPr>
          <p:spPr bwMode="auto">
            <a:xfrm>
              <a:off x="385" y="2750"/>
              <a:ext cx="10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决策变量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63681" y="2532063"/>
            <a:ext cx="2635901" cy="7347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zh-CN" altLang="en-US" b="1" dirty="0" smtClean="0">
                <a:ea typeface="楷体_GB2312" pitchFamily="49" charset="-122"/>
              </a:rPr>
              <a:t>一般形式</a:t>
            </a:r>
            <a:r>
              <a:rPr lang="zh-CN" altLang="en-US" b="1" dirty="0">
                <a:ea typeface="楷体_GB2312" pitchFamily="49" charset="-122"/>
              </a:rPr>
              <a:t>：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54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dirty="0" smtClean="0"/>
              <a:t>数学规划</a:t>
            </a:r>
            <a:r>
              <a:rPr lang="zh-CN" altLang="en-US" dirty="0"/>
              <a:t>模型</a:t>
            </a:r>
            <a:r>
              <a:rPr lang="zh-CN" altLang="en-US" dirty="0" smtClean="0"/>
              <a:t>的简单分类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160713" y="3306763"/>
            <a:ext cx="7200900" cy="3289300"/>
          </a:xfrm>
          <a:prstGeom prst="rect">
            <a:avLst/>
          </a:prstGeom>
          <a:solidFill>
            <a:srgbClr val="CCFFCC"/>
          </a:solidFill>
          <a:ln w="57150" cmpd="thinThick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000066"/>
                </a:solidFill>
              </a:rPr>
              <a:t>• </a:t>
            </a:r>
            <a:r>
              <a:rPr kumimoji="0" lang="zh-CN" altLang="en-US" sz="2000" b="1">
                <a:solidFill>
                  <a:srgbClr val="FF5050"/>
                </a:solidFill>
              </a:rPr>
              <a:t>线性规划</a:t>
            </a:r>
            <a:r>
              <a:rPr kumimoji="0" lang="en-US" altLang="zh-CN" sz="2000" b="1">
                <a:solidFill>
                  <a:srgbClr val="FF5050"/>
                </a:solidFill>
              </a:rPr>
              <a:t>(LP)</a:t>
            </a:r>
            <a:r>
              <a:rPr kumimoji="0" lang="en-US" altLang="zh-CN" sz="2000" b="1">
                <a:solidFill>
                  <a:srgbClr val="000066"/>
                </a:solidFill>
              </a:rPr>
              <a:t> </a:t>
            </a:r>
            <a:r>
              <a:rPr kumimoji="0" lang="zh-CN" altLang="en-US" sz="2000" b="1">
                <a:solidFill>
                  <a:srgbClr val="000066"/>
                </a:solidFill>
              </a:rPr>
              <a:t>目标和约束均为线性函数	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000066"/>
                </a:solidFill>
              </a:rPr>
              <a:t>• </a:t>
            </a:r>
            <a:r>
              <a:rPr kumimoji="0" lang="zh-CN" altLang="en-US" sz="2000" b="1">
                <a:solidFill>
                  <a:srgbClr val="FF5050"/>
                </a:solidFill>
              </a:rPr>
              <a:t>非线性规划</a:t>
            </a:r>
            <a:r>
              <a:rPr kumimoji="0" lang="en-US" altLang="zh-CN" sz="2000" b="1">
                <a:solidFill>
                  <a:srgbClr val="FF5050"/>
                </a:solidFill>
              </a:rPr>
              <a:t>(NLP)</a:t>
            </a:r>
            <a:r>
              <a:rPr kumimoji="0" lang="en-US" altLang="zh-CN" sz="2000" b="1">
                <a:solidFill>
                  <a:srgbClr val="000066"/>
                </a:solidFill>
              </a:rPr>
              <a:t> </a:t>
            </a:r>
            <a:r>
              <a:rPr kumimoji="0" lang="zh-CN" altLang="en-US" sz="2000" b="1">
                <a:solidFill>
                  <a:srgbClr val="000066"/>
                </a:solidFill>
              </a:rPr>
              <a:t>目标或约束中存在非线性函数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000066"/>
                </a:solidFill>
              </a:rPr>
              <a:t>  </a:t>
            </a:r>
            <a:r>
              <a:rPr kumimoji="0" lang="zh-CN" altLang="en-US" sz="2000" b="1">
                <a:solidFill>
                  <a:srgbClr val="FF5050"/>
                </a:solidFill>
              </a:rPr>
              <a:t>二次规划</a:t>
            </a:r>
            <a:r>
              <a:rPr kumimoji="0" lang="en-US" altLang="zh-CN" sz="2000" b="1">
                <a:solidFill>
                  <a:srgbClr val="FF5050"/>
                </a:solidFill>
              </a:rPr>
              <a:t>(QP)</a:t>
            </a:r>
            <a:r>
              <a:rPr kumimoji="0" lang="en-US" altLang="zh-CN" sz="2000" b="1">
                <a:solidFill>
                  <a:srgbClr val="000066"/>
                </a:solidFill>
              </a:rPr>
              <a:t> </a:t>
            </a:r>
            <a:r>
              <a:rPr kumimoji="0" lang="zh-CN" altLang="en-US" sz="2000" b="1">
                <a:solidFill>
                  <a:srgbClr val="000066"/>
                </a:solidFill>
              </a:rPr>
              <a:t>目标为二次函数、约束为线性	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000066"/>
                </a:solidFill>
              </a:rPr>
              <a:t>• </a:t>
            </a:r>
            <a:r>
              <a:rPr kumimoji="0" lang="zh-CN" altLang="en-US" sz="2000" b="1">
                <a:solidFill>
                  <a:srgbClr val="FF5050"/>
                </a:solidFill>
              </a:rPr>
              <a:t>整数规划</a:t>
            </a:r>
            <a:r>
              <a:rPr kumimoji="0" lang="en-US" altLang="zh-CN" sz="2000" b="1">
                <a:solidFill>
                  <a:srgbClr val="FF5050"/>
                </a:solidFill>
              </a:rPr>
              <a:t>(IP)</a:t>
            </a:r>
            <a:r>
              <a:rPr kumimoji="0" lang="en-US" altLang="zh-CN" sz="2000" b="1">
                <a:solidFill>
                  <a:srgbClr val="000066"/>
                </a:solidFill>
              </a:rPr>
              <a:t> </a:t>
            </a:r>
            <a:r>
              <a:rPr kumimoji="0" lang="zh-CN" altLang="en-US" sz="2000" b="1">
                <a:solidFill>
                  <a:srgbClr val="000066"/>
                </a:solidFill>
              </a:rPr>
              <a:t>决策变量</a:t>
            </a:r>
            <a:r>
              <a:rPr kumimoji="0" lang="en-US" altLang="zh-CN" sz="2000" b="1">
                <a:solidFill>
                  <a:srgbClr val="000066"/>
                </a:solidFill>
              </a:rPr>
              <a:t>(</a:t>
            </a:r>
            <a:r>
              <a:rPr kumimoji="0" lang="zh-CN" altLang="en-US" sz="2000" b="1">
                <a:solidFill>
                  <a:srgbClr val="000066"/>
                </a:solidFill>
              </a:rPr>
              <a:t>全部或部分</a:t>
            </a:r>
            <a:r>
              <a:rPr kumimoji="0" lang="en-US" altLang="zh-CN" sz="2000" b="1">
                <a:solidFill>
                  <a:srgbClr val="000066"/>
                </a:solidFill>
              </a:rPr>
              <a:t>)</a:t>
            </a:r>
            <a:r>
              <a:rPr kumimoji="0" lang="zh-CN" altLang="en-US" sz="2000" b="1">
                <a:solidFill>
                  <a:srgbClr val="000066"/>
                </a:solidFill>
              </a:rPr>
              <a:t>为整数	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sz="2000" b="1">
                <a:solidFill>
                  <a:srgbClr val="000066"/>
                </a:solidFill>
              </a:rPr>
              <a:t>  整数线性规划</a:t>
            </a:r>
            <a:r>
              <a:rPr kumimoji="0" lang="en-US" altLang="zh-CN" sz="2000" b="1">
                <a:solidFill>
                  <a:srgbClr val="000066"/>
                </a:solidFill>
              </a:rPr>
              <a:t>(ILP)</a:t>
            </a:r>
            <a:r>
              <a:rPr kumimoji="0" lang="zh-CN" altLang="en-US" sz="2000" b="1">
                <a:solidFill>
                  <a:srgbClr val="000066"/>
                </a:solidFill>
              </a:rPr>
              <a:t>，整数非线性规划</a:t>
            </a:r>
            <a:r>
              <a:rPr kumimoji="0" lang="en-US" altLang="zh-CN" sz="2000" b="1">
                <a:solidFill>
                  <a:srgbClr val="000066"/>
                </a:solidFill>
              </a:rPr>
              <a:t>(INLP) 	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000066"/>
                </a:solidFill>
              </a:rPr>
              <a:t>  </a:t>
            </a:r>
            <a:r>
              <a:rPr kumimoji="0" lang="zh-CN" altLang="en-US" sz="2000" b="1">
                <a:solidFill>
                  <a:srgbClr val="000066"/>
                </a:solidFill>
              </a:rPr>
              <a:t>纯整数规划</a:t>
            </a:r>
            <a:r>
              <a:rPr kumimoji="0" lang="en-US" altLang="zh-CN" sz="2000" b="1">
                <a:solidFill>
                  <a:srgbClr val="000066"/>
                </a:solidFill>
              </a:rPr>
              <a:t>(PIP), </a:t>
            </a:r>
            <a:r>
              <a:rPr kumimoji="0" lang="zh-CN" altLang="en-US" sz="2000" b="1">
                <a:solidFill>
                  <a:srgbClr val="000066"/>
                </a:solidFill>
              </a:rPr>
              <a:t>混合整数规划</a:t>
            </a:r>
            <a:r>
              <a:rPr kumimoji="0" lang="en-US" altLang="zh-CN" sz="2000" b="1">
                <a:solidFill>
                  <a:srgbClr val="000066"/>
                </a:solidFill>
              </a:rPr>
              <a:t>(MIP) 	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sz="2000" b="1">
                <a:solidFill>
                  <a:srgbClr val="000066"/>
                </a:solidFill>
              </a:rPr>
              <a:t>  </a:t>
            </a:r>
            <a:r>
              <a:rPr kumimoji="0" lang="zh-CN" altLang="en-US" sz="2000" b="1">
                <a:solidFill>
                  <a:srgbClr val="000066"/>
                </a:solidFill>
              </a:rPr>
              <a:t>一般整数规划，</a:t>
            </a:r>
            <a:r>
              <a:rPr kumimoji="0" lang="en-US" altLang="zh-CN" sz="2000" b="1">
                <a:solidFill>
                  <a:srgbClr val="000066"/>
                </a:solidFill>
              </a:rPr>
              <a:t>0-1</a:t>
            </a:r>
            <a:r>
              <a:rPr kumimoji="0" lang="zh-CN" altLang="en-US" sz="2000" b="1">
                <a:solidFill>
                  <a:srgbClr val="000066"/>
                </a:solidFill>
              </a:rPr>
              <a:t>（整数）规划	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009775" y="2298700"/>
            <a:ext cx="1422184" cy="424732"/>
          </a:xfrm>
          <a:prstGeom prst="rect">
            <a:avLst/>
          </a:prstGeom>
          <a:solidFill>
            <a:srgbClr val="CCFFFF"/>
          </a:solidFill>
          <a:ln w="57150" cmpd="thinThick" algn="ctr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数学规划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2093913" y="3260725"/>
            <a:ext cx="494046" cy="1495794"/>
          </a:xfrm>
          <a:prstGeom prst="rect">
            <a:avLst/>
          </a:prstGeom>
          <a:solidFill>
            <a:srgbClr val="CCFFFF"/>
          </a:solidFill>
          <a:ln w="57150" cmpd="thinThick" algn="ctr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连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续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优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化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093913" y="4987925"/>
            <a:ext cx="494046" cy="1495794"/>
          </a:xfrm>
          <a:prstGeom prst="rect">
            <a:avLst/>
          </a:prstGeom>
          <a:solidFill>
            <a:srgbClr val="CCFFFF"/>
          </a:solidFill>
          <a:ln w="57150" cmpd="thinThick" algn="ctr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离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散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优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66"/>
                </a:solidFill>
              </a:rPr>
              <a:t>化</a:t>
            </a:r>
          </a:p>
        </p:txBody>
      </p:sp>
      <p:graphicFrame>
        <p:nvGraphicFramePr>
          <p:cNvPr id="4098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7104063" y="1557339"/>
          <a:ext cx="3060700" cy="1544637"/>
        </p:xfrm>
        <a:graphic>
          <a:graphicData uri="http://schemas.openxmlformats.org/presentationml/2006/ole">
            <p:oleObj spid="_x0000_s208906" name="公式" r:id="rId4" imgW="1511300" imgH="93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46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优化模型与优化软件的重要意义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28826" y="1416050"/>
            <a:ext cx="8531225" cy="5181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b="1" i="1" u="sng" dirty="0">
                <a:latin typeface="宋体" panose="02010600030101010101" pitchFamily="2" charset="-122"/>
              </a:rPr>
              <a:t>(</a:t>
            </a:r>
            <a:r>
              <a:rPr lang="zh-CN" altLang="en-US" sz="2000" b="1" i="1" u="sng" dirty="0">
                <a:latin typeface="宋体" panose="02010600030101010101" pitchFamily="2" charset="-122"/>
              </a:rPr>
              <a:t>最</a:t>
            </a:r>
            <a:r>
              <a:rPr lang="en-US" altLang="zh-CN" sz="2000" b="1" i="1" u="sng" dirty="0">
                <a:latin typeface="宋体" panose="02010600030101010101" pitchFamily="2" charset="-122"/>
              </a:rPr>
              <a:t>)</a:t>
            </a:r>
            <a:r>
              <a:rPr lang="zh-CN" altLang="en-US" sz="2000" b="1" i="1" u="sng" dirty="0">
                <a:latin typeface="宋体" panose="02010600030101010101" pitchFamily="2" charset="-122"/>
              </a:rPr>
              <a:t>优化</a:t>
            </a:r>
            <a:r>
              <a:rPr lang="en-US" altLang="zh-CN" sz="2000" b="1" i="1" u="sng" dirty="0">
                <a:latin typeface="宋体" panose="02010600030101010101" pitchFamily="2" charset="-122"/>
              </a:rPr>
              <a:t>:</a:t>
            </a:r>
            <a:r>
              <a:rPr lang="zh-CN" altLang="en-US" sz="2000" b="1" i="1" u="sng" dirty="0">
                <a:latin typeface="宋体" panose="02010600030101010101" pitchFamily="2" charset="-122"/>
              </a:rPr>
              <a:t>在一定条件下</a:t>
            </a:r>
            <a:r>
              <a:rPr lang="en-US" altLang="zh-CN" sz="2000" b="1" i="1" u="sng" dirty="0">
                <a:latin typeface="宋体" panose="02010600030101010101" pitchFamily="2" charset="-122"/>
              </a:rPr>
              <a:t>,</a:t>
            </a:r>
            <a:r>
              <a:rPr lang="zh-CN" altLang="en-US" sz="2000" b="1" i="1" u="sng" dirty="0">
                <a:latin typeface="宋体" panose="02010600030101010101" pitchFamily="2" charset="-122"/>
              </a:rPr>
              <a:t>寻求使目标最大</a:t>
            </a:r>
            <a:r>
              <a:rPr lang="en-US" altLang="zh-CN" sz="2000" b="1" i="1" u="sng" dirty="0">
                <a:latin typeface="宋体" panose="02010600030101010101" pitchFamily="2" charset="-122"/>
              </a:rPr>
              <a:t>(</a:t>
            </a:r>
            <a:r>
              <a:rPr lang="zh-CN" altLang="en-US" sz="2000" b="1" i="1" u="sng" dirty="0">
                <a:latin typeface="宋体" panose="02010600030101010101" pitchFamily="2" charset="-122"/>
              </a:rPr>
              <a:t>小</a:t>
            </a:r>
            <a:r>
              <a:rPr lang="en-US" altLang="zh-CN" sz="2000" b="1" i="1" u="sng" dirty="0">
                <a:latin typeface="宋体" panose="02010600030101010101" pitchFamily="2" charset="-122"/>
              </a:rPr>
              <a:t>)</a:t>
            </a:r>
            <a:r>
              <a:rPr lang="zh-CN" altLang="en-US" sz="2000" b="1" i="1" u="sng" dirty="0">
                <a:latin typeface="宋体" panose="02010600030101010101" pitchFamily="2" charset="-122"/>
              </a:rPr>
              <a:t>的决策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最优化是工程技术、经济管理、科学研究、社会生活中经常遇到的问题</a:t>
            </a:r>
            <a:r>
              <a:rPr lang="en-US" altLang="zh-CN" sz="2000" b="1" dirty="0"/>
              <a:t>, </a:t>
            </a:r>
            <a:r>
              <a:rPr lang="zh-CN" altLang="en-US" sz="2000" dirty="0"/>
              <a:t>如</a:t>
            </a:r>
            <a:r>
              <a:rPr lang="en-US" altLang="zh-CN" sz="2000" b="1" dirty="0"/>
              <a:t>: </a:t>
            </a:r>
            <a:r>
              <a:rPr lang="zh-CN" altLang="en-US" sz="2000" dirty="0"/>
              <a:t>结构设计   资源分配    生产计划   运输方案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i="1" u="sng" dirty="0"/>
              <a:t>解决优化问题的手段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经验积累，主观判断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作试验，比优劣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• </a:t>
            </a:r>
            <a:r>
              <a:rPr lang="zh-CN" altLang="en-US" sz="2000" dirty="0"/>
              <a:t>建立数学模型</a:t>
            </a:r>
            <a:r>
              <a:rPr lang="en-US" altLang="zh-CN" sz="2000" b="1" dirty="0"/>
              <a:t>(</a:t>
            </a:r>
            <a:r>
              <a:rPr lang="zh-CN" altLang="en-US" sz="2000" dirty="0"/>
              <a:t>优化模型</a:t>
            </a:r>
            <a:r>
              <a:rPr lang="en-US" altLang="zh-CN" sz="2000" b="1" dirty="0"/>
              <a:t>)</a:t>
            </a:r>
            <a:r>
              <a:rPr lang="zh-CN" altLang="en-US" sz="2000" dirty="0"/>
              <a:t>，求最优策略</a:t>
            </a:r>
            <a:r>
              <a:rPr lang="en-US" altLang="zh-CN" sz="2000" b="1" dirty="0"/>
              <a:t>(</a:t>
            </a:r>
            <a:r>
              <a:rPr lang="zh-CN" altLang="en-US" sz="2000" dirty="0" smtClean="0"/>
              <a:t>决策</a:t>
            </a:r>
            <a:r>
              <a:rPr lang="en-US" altLang="zh-CN" sz="2000" b="1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* </a:t>
            </a:r>
            <a:r>
              <a:rPr lang="zh-CN" altLang="en-US" sz="2000" dirty="0" smtClean="0"/>
              <a:t>全国数</a:t>
            </a:r>
            <a:r>
              <a:rPr lang="zh-CN" altLang="en-US" sz="2000" dirty="0"/>
              <a:t>模</a:t>
            </a:r>
            <a:r>
              <a:rPr lang="zh-CN" altLang="en-US" sz="2000" dirty="0" smtClean="0"/>
              <a:t>赛</a:t>
            </a:r>
            <a:r>
              <a:rPr lang="zh-CN" altLang="en-US" sz="2000" dirty="0"/>
              <a:t>题：约一半以上与优化有关，需用软件求解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重点在模型的建立和结果的分析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22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常用优化软件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altLang="zh-CN" b="1" i="1" dirty="0" smtClean="0"/>
              <a:t>1. LINDO/LINGO</a:t>
            </a:r>
            <a:r>
              <a:rPr lang="zh-CN" altLang="en-US" b="1" i="1" dirty="0" smtClean="0"/>
              <a:t>软件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altLang="zh-CN" b="1" i="1" dirty="0" smtClean="0"/>
              <a:t>2. MATLAB</a:t>
            </a:r>
            <a:r>
              <a:rPr lang="zh-CN" altLang="en-US" b="1" i="1" dirty="0" smtClean="0"/>
              <a:t>优化工具箱</a:t>
            </a:r>
          </a:p>
          <a:p>
            <a:pPr>
              <a:lnSpc>
                <a:spcPct val="190000"/>
              </a:lnSpc>
              <a:buNone/>
            </a:pPr>
            <a:r>
              <a:rPr lang="en-US" altLang="zh-CN" b="1" i="1" dirty="0" smtClean="0"/>
              <a:t>3. </a:t>
            </a:r>
            <a:r>
              <a:rPr lang="en-US" altLang="zh-CN" b="1" i="1" dirty="0" err="1"/>
              <a:t>Mathematica</a:t>
            </a:r>
            <a:r>
              <a:rPr lang="en-US" altLang="zh-CN" b="1" i="1" dirty="0"/>
              <a:t> </a:t>
            </a:r>
            <a:r>
              <a:rPr lang="zh-CN" altLang="en-US" b="1" i="1" dirty="0" smtClean="0"/>
              <a:t>软件</a:t>
            </a:r>
            <a:endParaRPr lang="en-US" altLang="zh-CN" b="1" i="1" dirty="0" smtClean="0"/>
          </a:p>
          <a:p>
            <a:pPr>
              <a:lnSpc>
                <a:spcPct val="190000"/>
              </a:lnSpc>
              <a:buNone/>
            </a:pPr>
            <a:r>
              <a:rPr lang="en-US" altLang="zh-CN" b="1" i="1" dirty="0" smtClean="0"/>
              <a:t>4.  SAS(</a:t>
            </a:r>
            <a:r>
              <a:rPr lang="zh-CN" altLang="en-US" b="1" i="1" dirty="0" smtClean="0"/>
              <a:t>统计分析</a:t>
            </a:r>
            <a:r>
              <a:rPr lang="en-US" altLang="zh-CN" b="1" i="1" dirty="0" smtClean="0"/>
              <a:t>)</a:t>
            </a:r>
            <a:r>
              <a:rPr lang="zh-CN" altLang="en-US" b="1" i="1" dirty="0" smtClean="0"/>
              <a:t>软件的优化功能</a:t>
            </a:r>
          </a:p>
          <a:p>
            <a:pPr>
              <a:lnSpc>
                <a:spcPct val="190000"/>
              </a:lnSpc>
              <a:buNone/>
            </a:pPr>
            <a:r>
              <a:rPr lang="en-US" altLang="zh-CN" b="1" i="1" dirty="0" smtClean="0"/>
              <a:t>5. </a:t>
            </a:r>
            <a:r>
              <a:rPr lang="zh-CN" altLang="en-US" b="1" i="1" dirty="0" smtClean="0"/>
              <a:t>其他</a:t>
            </a:r>
            <a:r>
              <a:rPr lang="en-US" altLang="zh-CN" b="1" i="1" dirty="0" smtClean="0"/>
              <a:t>:</a:t>
            </a:r>
            <a:r>
              <a:rPr lang="zh-CN" altLang="en-US" b="1" i="1" dirty="0" smtClean="0"/>
              <a:t>如 </a:t>
            </a:r>
            <a:r>
              <a:rPr lang="en-US" altLang="zh-CN" b="1" i="1" dirty="0" smtClean="0"/>
              <a:t>EXCEL</a:t>
            </a:r>
            <a:r>
              <a:rPr lang="zh-CN" altLang="en-US" b="1" i="1" dirty="0"/>
              <a:t>软件的优化</a:t>
            </a:r>
            <a:r>
              <a:rPr lang="zh-CN" altLang="en-US" b="1" i="1" dirty="0" smtClean="0"/>
              <a:t>功能等</a:t>
            </a:r>
            <a:endParaRPr lang="zh-CN" altLang="en-US" b="1" i="1" dirty="0"/>
          </a:p>
          <a:p>
            <a:pPr eaLnBrk="1" hangingPunct="1">
              <a:lnSpc>
                <a:spcPct val="190000"/>
              </a:lnSpc>
              <a:buFontTx/>
              <a:buNone/>
            </a:pPr>
            <a:endParaRPr lang="zh-CN" alt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906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dirty="0" smtClean="0"/>
              <a:t>LINDO </a:t>
            </a:r>
            <a:r>
              <a:rPr lang="zh-CN" altLang="en-US" dirty="0" smtClean="0"/>
              <a:t>公司软件产品简要介绍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7851" y="1676400"/>
            <a:ext cx="8569325" cy="13922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1588" indent="-1588">
              <a:lnSpc>
                <a:spcPct val="120000"/>
              </a:lnSpc>
              <a:buNone/>
            </a:pPr>
            <a:r>
              <a:rPr lang="en-US" altLang="zh-CN"/>
              <a:t>          </a:t>
            </a:r>
            <a:r>
              <a:rPr lang="zh-CN" altLang="en-US" sz="2400"/>
              <a:t>美国芝加哥</a:t>
            </a:r>
            <a:r>
              <a:rPr lang="en-US" altLang="zh-CN" sz="2400"/>
              <a:t>(Chicago)</a:t>
            </a:r>
            <a:r>
              <a:rPr lang="zh-CN" altLang="en-US" sz="2400"/>
              <a:t>大学的</a:t>
            </a:r>
            <a:r>
              <a:rPr lang="en-US" altLang="zh-CN" sz="2400"/>
              <a:t>Linus Schrage</a:t>
            </a:r>
            <a:r>
              <a:rPr lang="zh-CN" altLang="en-US" sz="2400"/>
              <a:t>教授于</a:t>
            </a:r>
            <a:r>
              <a:rPr lang="en-US" altLang="zh-CN" sz="2400"/>
              <a:t>1980</a:t>
            </a:r>
            <a:r>
              <a:rPr lang="zh-CN" altLang="en-US" sz="2400"/>
              <a:t>年前后开发</a:t>
            </a:r>
            <a:r>
              <a:rPr lang="en-US" altLang="zh-CN" sz="2400"/>
              <a:t>, </a:t>
            </a:r>
            <a:r>
              <a:rPr lang="zh-CN" altLang="en-US" sz="2400"/>
              <a:t>后来成立</a:t>
            </a:r>
            <a:r>
              <a:rPr lang="en-US" altLang="zh-CN" sz="2400"/>
              <a:t>LINDO</a:t>
            </a:r>
            <a:r>
              <a:rPr lang="zh-CN" altLang="en-US" sz="2400"/>
              <a:t>系统公司（</a:t>
            </a:r>
            <a:r>
              <a:rPr lang="en-US" altLang="zh-CN" sz="2400"/>
              <a:t>LINDO Systems Inc.</a:t>
            </a:r>
            <a:r>
              <a:rPr lang="zh-CN" altLang="en-US" sz="2400"/>
              <a:t>） 网址：</a:t>
            </a:r>
            <a:r>
              <a:rPr lang="en-US" altLang="zh-CN" sz="2400"/>
              <a:t>http://www.lindo.com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79601" y="3159125"/>
            <a:ext cx="7399783" cy="1013932"/>
          </a:xfrm>
          <a:prstGeom prst="rect">
            <a:avLst/>
          </a:prstGeom>
          <a:noFill/>
          <a:ln w="57150" cmpd="thinThick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66"/>
                </a:solidFill>
              </a:rPr>
              <a:t>LINDO: Linear </a:t>
            </a:r>
            <a:r>
              <a:rPr kumimoji="0" lang="en-US" altLang="zh-CN" dirty="0" err="1">
                <a:solidFill>
                  <a:srgbClr val="000066"/>
                </a:solidFill>
              </a:rPr>
              <a:t>INteractive</a:t>
            </a:r>
            <a:r>
              <a:rPr kumimoji="0" lang="en-US" altLang="zh-CN" dirty="0">
                <a:solidFill>
                  <a:srgbClr val="000066"/>
                </a:solidFill>
              </a:rPr>
              <a:t> and Discrete Optimizer (V6.1)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en-US" altLang="zh-CN" dirty="0">
                <a:solidFill>
                  <a:srgbClr val="000066"/>
                </a:solidFill>
              </a:rPr>
              <a:t>LINGO: Linear </a:t>
            </a:r>
            <a:r>
              <a:rPr kumimoji="0" lang="en-US" altLang="zh-CN" dirty="0" err="1">
                <a:solidFill>
                  <a:srgbClr val="000066"/>
                </a:solidFill>
              </a:rPr>
              <a:t>INteractive</a:t>
            </a:r>
            <a:r>
              <a:rPr kumimoji="0" lang="en-US" altLang="zh-CN" dirty="0">
                <a:solidFill>
                  <a:srgbClr val="000066"/>
                </a:solidFill>
              </a:rPr>
              <a:t> General Optimizer (V9.0</a:t>
            </a:r>
            <a:r>
              <a:rPr kumimoji="0" lang="en-US" altLang="zh-CN" dirty="0" smtClean="0">
                <a:solidFill>
                  <a:srgbClr val="000066"/>
                </a:solidFill>
              </a:rPr>
              <a:t>)</a:t>
            </a:r>
            <a:endParaRPr kumimoji="0" lang="en-US" altLang="zh-CN" dirty="0">
              <a:solidFill>
                <a:srgbClr val="000066"/>
              </a:solidFill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847851" y="5324476"/>
            <a:ext cx="8840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dirty="0">
                <a:solidFill>
                  <a:srgbClr val="000066"/>
                </a:solidFill>
              </a:rPr>
              <a:t>演示</a:t>
            </a:r>
            <a:r>
              <a:rPr kumimoji="0" lang="en-US" altLang="zh-CN" b="1" dirty="0">
                <a:solidFill>
                  <a:srgbClr val="000066"/>
                </a:solidFill>
              </a:rPr>
              <a:t>(</a:t>
            </a:r>
            <a:r>
              <a:rPr kumimoji="0" lang="zh-CN" altLang="en-US" dirty="0">
                <a:solidFill>
                  <a:srgbClr val="000066"/>
                </a:solidFill>
              </a:rPr>
              <a:t>试用</a:t>
            </a:r>
            <a:r>
              <a:rPr kumimoji="0" lang="en-US" altLang="zh-CN" b="1" dirty="0">
                <a:solidFill>
                  <a:srgbClr val="000066"/>
                </a:solidFill>
              </a:rPr>
              <a:t>)</a:t>
            </a:r>
            <a:r>
              <a:rPr kumimoji="0" lang="zh-CN" altLang="en-US" dirty="0">
                <a:solidFill>
                  <a:srgbClr val="000066"/>
                </a:solidFill>
              </a:rPr>
              <a:t>版、学生版、高级版、超级版、工业版、扩展版</a:t>
            </a:r>
            <a:r>
              <a:rPr kumimoji="0" lang="en-US" altLang="zh-CN" b="1" dirty="0">
                <a:solidFill>
                  <a:srgbClr val="000066"/>
                </a:solidFill>
              </a:rPr>
              <a:t>…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0" lang="zh-CN" altLang="en-US" dirty="0">
                <a:solidFill>
                  <a:srgbClr val="000066"/>
                </a:solidFill>
              </a:rPr>
              <a:t>求解问题规模和选件不同</a:t>
            </a:r>
          </a:p>
        </p:txBody>
      </p:sp>
    </p:spTree>
    <p:extLst>
      <p:ext uri="{BB962C8B-B14F-4D97-AF65-F5344CB8AC3E}">
        <p14:creationId xmlns:p14="http://schemas.microsoft.com/office/powerpoint/2010/main" xmlns="" val="923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200"/>
              <a:t>LINDO</a:t>
            </a:r>
            <a:r>
              <a:rPr lang="zh-CN" altLang="en-US" sz="3200"/>
              <a:t>和</a:t>
            </a:r>
            <a:r>
              <a:rPr lang="en-US" altLang="zh-CN" sz="3200"/>
              <a:t>LINGO</a:t>
            </a:r>
            <a:r>
              <a:rPr lang="zh-CN" altLang="en-US" sz="3200"/>
              <a:t>软件能求解的优化模型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566988" y="3748089"/>
            <a:ext cx="6985000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zh-CN" sz="2800" b="1"/>
          </a:p>
          <a:p>
            <a:pPr algn="just" eaLnBrk="1" hangingPunct="1"/>
            <a:endParaRPr lang="en-US" altLang="zh-CN" sz="2800" b="1"/>
          </a:p>
          <a:p>
            <a:pPr algn="just" eaLnBrk="1" hangingPunct="1"/>
            <a:endParaRPr lang="en-US" altLang="zh-CN" sz="2800" b="1"/>
          </a:p>
          <a:p>
            <a:pPr algn="just" eaLnBrk="1" hangingPunct="1"/>
            <a:endParaRPr lang="en-US" altLang="zh-CN" sz="2800" b="1"/>
          </a:p>
          <a:p>
            <a:pPr algn="just" eaLnBrk="1" hangingPunct="1"/>
            <a:r>
              <a:rPr lang="en-US" altLang="zh-CN" sz="2800" b="1"/>
              <a:t>                                                            LINGO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905126" y="4068764"/>
            <a:ext cx="3910013" cy="176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en-US" altLang="zh-CN" sz="2800" b="1"/>
          </a:p>
          <a:p>
            <a:pPr algn="just" eaLnBrk="1" hangingPunct="1"/>
            <a:endParaRPr lang="en-US" altLang="zh-CN" sz="2800" b="1"/>
          </a:p>
          <a:p>
            <a:pPr algn="just" eaLnBrk="1" hangingPunct="1"/>
            <a:endParaRPr lang="en-US" altLang="zh-CN" sz="2800" b="1"/>
          </a:p>
          <a:p>
            <a:pPr algn="just" eaLnBrk="1" hangingPunct="1"/>
            <a:r>
              <a:rPr lang="en-US" altLang="zh-CN" sz="2800" b="1"/>
              <a:t>           LINDO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943476" y="1700214"/>
            <a:ext cx="1871663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优化模型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006725" y="4195763"/>
            <a:ext cx="1792288" cy="88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线性规划</a:t>
            </a:r>
          </a:p>
          <a:p>
            <a:pPr algn="just" eaLnBrk="1" hangingPunct="1"/>
            <a:r>
              <a:rPr lang="en-US" altLang="zh-CN" sz="2800" b="1"/>
              <a:t>(LP)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959601" y="4219575"/>
            <a:ext cx="2087563" cy="865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非线性规划</a:t>
            </a:r>
          </a:p>
          <a:p>
            <a:pPr algn="just" eaLnBrk="1" hangingPunct="1"/>
            <a:r>
              <a:rPr lang="en-US" altLang="zh-CN" sz="2800" b="1"/>
              <a:t>(NLP)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014913" y="4195763"/>
            <a:ext cx="1655762" cy="88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二次规划</a:t>
            </a:r>
          </a:p>
          <a:p>
            <a:pPr algn="just" eaLnBrk="1" hangingPunct="1"/>
            <a:r>
              <a:rPr lang="en-US" altLang="zh-CN" sz="2800" b="1"/>
              <a:t>(QP)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V="1">
            <a:off x="3903664" y="2225676"/>
            <a:ext cx="176212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5665789" y="2225676"/>
            <a:ext cx="2352675" cy="454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3824288" y="3135313"/>
            <a:ext cx="3579812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2782889" y="2635251"/>
            <a:ext cx="1704975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连续优化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6815139" y="2563814"/>
            <a:ext cx="2447925" cy="522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整数规划</a:t>
            </a:r>
            <a:r>
              <a:rPr lang="en-US" altLang="zh-CN" sz="2800" b="1"/>
              <a:t>(IP)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3722688" y="3135313"/>
            <a:ext cx="2044700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3621088" y="3135313"/>
            <a:ext cx="0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029076" y="3135313"/>
            <a:ext cx="3681413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5870575" y="3135313"/>
            <a:ext cx="2044700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8120063" y="3135313"/>
            <a:ext cx="0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81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mtClean="0"/>
              <a:t>LINDO/LINGO</a:t>
            </a:r>
            <a:r>
              <a:rPr lang="zh-CN" altLang="en-US" smtClean="0"/>
              <a:t>软件的求解过程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863975" y="2168526"/>
            <a:ext cx="66230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LP  QP        NLP      IP          </a:t>
            </a:r>
            <a:r>
              <a:rPr lang="zh-CN" altLang="en-US" sz="2800" b="1"/>
              <a:t>全局优化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en-US" altLang="zh-CN" sz="2800" b="1"/>
              <a:t> </a:t>
            </a:r>
          </a:p>
          <a:p>
            <a:pPr eaLnBrk="1" hangingPunct="1"/>
            <a:r>
              <a:rPr lang="en-US" altLang="zh-CN" sz="2800" b="1"/>
              <a:t>      </a:t>
            </a:r>
          </a:p>
          <a:p>
            <a:pPr eaLnBrk="1" hangingPunct="1"/>
            <a:r>
              <a:rPr lang="en-US" altLang="zh-CN" sz="2800" b="1"/>
              <a:t>         </a:t>
            </a:r>
          </a:p>
          <a:p>
            <a:pPr eaLnBrk="1" hangingPunct="1"/>
            <a:r>
              <a:rPr lang="en-US" altLang="zh-CN" sz="2800" b="1"/>
              <a:t>                          ILP      IQP          INLP</a:t>
            </a:r>
          </a:p>
          <a:p>
            <a:pPr eaLnBrk="1" hangingPunct="1"/>
            <a:r>
              <a:rPr lang="en-US" altLang="zh-CN" sz="2800" b="1"/>
              <a:t>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291014" y="1592264"/>
            <a:ext cx="4613275" cy="50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/>
              <a:t>LINDO/LINGO</a:t>
            </a:r>
            <a:r>
              <a:rPr lang="zh-CN" altLang="en-US" sz="2800" b="1"/>
              <a:t>预处理程序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135189" y="4257675"/>
            <a:ext cx="3095625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线性优化求解程序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519738" y="4257676"/>
            <a:ext cx="3471862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非线性优化求解程序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5880101" y="2168526"/>
            <a:ext cx="11113" cy="209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7535864" y="2168526"/>
            <a:ext cx="1152525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5087939" y="3309939"/>
            <a:ext cx="3246437" cy="947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104063" y="2736851"/>
            <a:ext cx="3168650" cy="511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/>
              <a:t>分枝定界管理程序</a:t>
            </a:r>
          </a:p>
          <a:p>
            <a:pPr algn="ctr" eaLnBrk="1" hangingPunct="1"/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4008438" y="2165351"/>
            <a:ext cx="773112" cy="2163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8401050" y="3309939"/>
            <a:ext cx="546100" cy="101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625600" y="1592263"/>
            <a:ext cx="2166938" cy="1198562"/>
          </a:xfrm>
          <a:prstGeom prst="rect">
            <a:avLst/>
          </a:prstGeom>
          <a:solidFill>
            <a:srgbClr val="CCFFFF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确定常数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识别类型</a:t>
            </a:r>
          </a:p>
        </p:txBody>
      </p:sp>
      <p:sp>
        <p:nvSpPr>
          <p:cNvPr id="70670" name="AutoShape 14"/>
          <p:cNvSpPr>
            <a:spLocks noChangeArrowheads="1"/>
          </p:cNvSpPr>
          <p:nvPr/>
        </p:nvSpPr>
        <p:spPr bwMode="auto">
          <a:xfrm flipH="1">
            <a:off x="3792539" y="1592264"/>
            <a:ext cx="503237" cy="5032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1774825" y="5337176"/>
            <a:ext cx="2736850" cy="1198563"/>
          </a:xfrm>
          <a:prstGeom prst="rect">
            <a:avLst/>
          </a:prstGeom>
          <a:solidFill>
            <a:srgbClr val="CCFFFF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单纯形算法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内点算法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0672" name="AutoShape 16"/>
          <p:cNvSpPr>
            <a:spLocks noChangeArrowheads="1"/>
          </p:cNvSpPr>
          <p:nvPr/>
        </p:nvSpPr>
        <p:spPr bwMode="auto">
          <a:xfrm flipV="1">
            <a:off x="3000375" y="4760913"/>
            <a:ext cx="431800" cy="576262"/>
          </a:xfrm>
          <a:prstGeom prst="up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519738" y="5192714"/>
            <a:ext cx="5148262" cy="1411287"/>
          </a:xfrm>
          <a:prstGeom prst="rect">
            <a:avLst/>
          </a:prstGeom>
          <a:solidFill>
            <a:srgbClr val="CCFFFF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r>
              <a:rPr lang="zh-CN" altLang="en-US" sz="2800" b="1"/>
              <a:t>、顺序线性规划法</a:t>
            </a:r>
            <a:r>
              <a:rPr lang="en-US" altLang="zh-CN" sz="2800" b="1"/>
              <a:t>(SLP) </a:t>
            </a:r>
          </a:p>
          <a:p>
            <a:pPr eaLnBrk="1" hangingPunct="1"/>
            <a:r>
              <a:rPr lang="en-US" altLang="zh-CN" sz="2800" b="1"/>
              <a:t>2</a:t>
            </a:r>
            <a:r>
              <a:rPr lang="zh-CN" altLang="en-US" sz="2800" b="1"/>
              <a:t>、广义既约梯度法</a:t>
            </a:r>
            <a:r>
              <a:rPr lang="en-US" altLang="zh-CN" sz="2800" b="1"/>
              <a:t>(GRG)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en-US" altLang="zh-CN" sz="2800" b="1"/>
              <a:t> </a:t>
            </a:r>
          </a:p>
          <a:p>
            <a:pPr eaLnBrk="1" hangingPunct="1"/>
            <a:r>
              <a:rPr lang="en-US" altLang="zh-CN" sz="2800" b="1"/>
              <a:t>3</a:t>
            </a:r>
            <a:r>
              <a:rPr lang="zh-CN" altLang="en-US" sz="2800" b="1"/>
              <a:t>、多点搜索</a:t>
            </a:r>
            <a:r>
              <a:rPr lang="en-US" altLang="zh-CN" sz="2800" b="1"/>
              <a:t>(Multistart)    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选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70674" name="AutoShape 18"/>
          <p:cNvSpPr>
            <a:spLocks noChangeArrowheads="1"/>
          </p:cNvSpPr>
          <p:nvPr/>
        </p:nvSpPr>
        <p:spPr bwMode="auto">
          <a:xfrm>
            <a:off x="5159376" y="4832350"/>
            <a:ext cx="288925" cy="647700"/>
          </a:xfrm>
          <a:prstGeom prst="curvedRightArrow">
            <a:avLst>
              <a:gd name="adj1" fmla="val 44835"/>
              <a:gd name="adj2" fmla="val 8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90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mtClean="0"/>
              <a:t>建模时需要注意的几个基本问题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2313" y="1484314"/>
            <a:ext cx="8424862" cy="49688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47675" indent="-447675">
              <a:lnSpc>
                <a:spcPct val="140000"/>
              </a:lnSpc>
              <a:buNone/>
            </a:pPr>
            <a:r>
              <a:rPr lang="en-US" altLang="zh-CN" sz="2400" b="1"/>
              <a:t>1</a:t>
            </a:r>
            <a:r>
              <a:rPr lang="zh-CN" altLang="en-US" sz="2400"/>
              <a:t>、尽量使用实数优化，减少整数约束和整数变量</a:t>
            </a:r>
          </a:p>
          <a:p>
            <a:pPr marL="447675" indent="-447675">
              <a:lnSpc>
                <a:spcPct val="140000"/>
              </a:lnSpc>
              <a:buNone/>
            </a:pPr>
            <a:r>
              <a:rPr lang="en-US" altLang="zh-CN" sz="2400" b="1"/>
              <a:t>2</a:t>
            </a:r>
            <a:r>
              <a:rPr lang="zh-CN" altLang="en-US" sz="2400"/>
              <a:t>、尽量使用光滑优化，减少非光滑约束的个数</a:t>
            </a:r>
          </a:p>
          <a:p>
            <a:pPr marL="447675" indent="-447675">
              <a:lnSpc>
                <a:spcPct val="140000"/>
              </a:lnSpc>
              <a:buNone/>
            </a:pPr>
            <a:r>
              <a:rPr lang="zh-CN" altLang="en-US" sz="2400"/>
              <a:t>       如：尽量少使用绝对值、符号函数、多个变量求最大</a:t>
            </a:r>
            <a:r>
              <a:rPr lang="en-US" altLang="zh-CN" sz="2400" b="1"/>
              <a:t>/</a:t>
            </a:r>
            <a:r>
              <a:rPr lang="zh-CN" altLang="en-US" sz="2400"/>
              <a:t>最小值、四舍五入、取整函数等</a:t>
            </a:r>
          </a:p>
          <a:p>
            <a:pPr marL="447675" indent="-447675">
              <a:lnSpc>
                <a:spcPct val="140000"/>
              </a:lnSpc>
              <a:buNone/>
            </a:pPr>
            <a:r>
              <a:rPr lang="en-US" altLang="zh-CN" sz="2400" b="1"/>
              <a:t>3</a:t>
            </a:r>
            <a:r>
              <a:rPr lang="zh-CN" altLang="en-US" sz="2400"/>
              <a:t>、尽量使用线性模型，减少非线性约束和非线性变量的个数（如</a:t>
            </a:r>
            <a:r>
              <a:rPr lang="en-US" altLang="zh-CN" sz="2400" b="1" i="1"/>
              <a:t>x/y </a:t>
            </a:r>
            <a:r>
              <a:rPr lang="en-US" altLang="zh-CN" sz="2400" b="1"/>
              <a:t>&lt;5 </a:t>
            </a:r>
            <a:r>
              <a:rPr lang="zh-CN" altLang="en-US" sz="2400"/>
              <a:t>改为</a:t>
            </a:r>
            <a:r>
              <a:rPr lang="en-US" altLang="zh-CN" sz="2400" b="1" i="1"/>
              <a:t>x&lt;</a:t>
            </a:r>
            <a:r>
              <a:rPr lang="en-US" altLang="zh-CN" sz="2400" b="1"/>
              <a:t>5</a:t>
            </a:r>
            <a:r>
              <a:rPr lang="en-US" altLang="zh-CN" sz="2400" b="1" i="1"/>
              <a:t>y</a:t>
            </a:r>
            <a:r>
              <a:rPr lang="zh-CN" altLang="en-US" sz="2400"/>
              <a:t>）</a:t>
            </a:r>
          </a:p>
          <a:p>
            <a:pPr marL="447675" indent="-447675">
              <a:lnSpc>
                <a:spcPct val="140000"/>
              </a:lnSpc>
              <a:buNone/>
            </a:pPr>
            <a:r>
              <a:rPr lang="en-US" altLang="zh-CN" sz="2400" b="1"/>
              <a:t>4</a:t>
            </a:r>
            <a:r>
              <a:rPr lang="zh-CN" altLang="en-US" sz="2400"/>
              <a:t>、合理设定变量上下界，尽可能给出变量初始值</a:t>
            </a:r>
          </a:p>
          <a:p>
            <a:pPr marL="447675" indent="-447675">
              <a:lnSpc>
                <a:spcPct val="140000"/>
              </a:lnSpc>
              <a:buNone/>
            </a:pPr>
            <a:r>
              <a:rPr lang="en-US" altLang="zh-CN" b="1" smtClean="0"/>
              <a:t>5</a:t>
            </a:r>
            <a:r>
              <a:rPr lang="zh-CN" altLang="en-US" smtClean="0"/>
              <a:t>、模型中使用的参数数量级要适当</a:t>
            </a:r>
            <a:r>
              <a:rPr lang="en-US" altLang="zh-CN" b="1" smtClean="0"/>
              <a:t>(</a:t>
            </a:r>
            <a:r>
              <a:rPr lang="zh-CN" altLang="en-US" smtClean="0"/>
              <a:t>如小于</a:t>
            </a:r>
            <a:r>
              <a:rPr lang="en-US" altLang="zh-CN" b="1" smtClean="0"/>
              <a:t>10</a:t>
            </a:r>
            <a:r>
              <a:rPr lang="en-US" altLang="zh-CN" b="1" baseline="30000" smtClean="0"/>
              <a:t>3</a:t>
            </a:r>
            <a:r>
              <a:rPr lang="en-US" altLang="zh-CN" b="1" smtClean="0"/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8198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789</Words>
  <Application>Microsoft Office PowerPoint</Application>
  <PresentationFormat>自定义</PresentationFormat>
  <Paragraphs>149</Paragraphs>
  <Slides>14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Equation</vt:lpstr>
      <vt:lpstr>公式</vt:lpstr>
      <vt:lpstr>幻灯片 1</vt:lpstr>
      <vt:lpstr>数学规划模型：  实际问题中的优化模型(参考: 运筹学)</vt:lpstr>
      <vt:lpstr>数学规划模型的简单分类</vt:lpstr>
      <vt:lpstr>优化模型与优化软件的重要意义</vt:lpstr>
      <vt:lpstr>常用优化软件</vt:lpstr>
      <vt:lpstr>LINDO 公司软件产品简要介绍</vt:lpstr>
      <vt:lpstr>LINDO和LINGO软件能求解的优化模型</vt:lpstr>
      <vt:lpstr>LINDO/LINGO软件的求解过程</vt:lpstr>
      <vt:lpstr>建模时需要注意的几个基本问题</vt:lpstr>
      <vt:lpstr>LINGO软件简介</vt:lpstr>
      <vt:lpstr>需要掌握的几个重要方面</vt:lpstr>
      <vt:lpstr>文件类型描述</vt:lpstr>
      <vt:lpstr>状态窗口</vt:lpstr>
      <vt:lpstr>幻灯片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数学建模与系统仿真 </dc:title>
  <dc:creator>Lenovo</dc:creator>
  <cp:lastModifiedBy>Lenovo</cp:lastModifiedBy>
  <cp:revision>40</cp:revision>
  <dcterms:created xsi:type="dcterms:W3CDTF">2016-01-16T08:21:16Z</dcterms:created>
  <dcterms:modified xsi:type="dcterms:W3CDTF">2016-02-17T15:24:56Z</dcterms:modified>
</cp:coreProperties>
</file>