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565" r:id="rId3"/>
    <p:sldId id="548" r:id="rId4"/>
    <p:sldId id="549" r:id="rId5"/>
    <p:sldId id="551" r:id="rId6"/>
    <p:sldId id="552" r:id="rId7"/>
    <p:sldId id="566" r:id="rId8"/>
    <p:sldId id="553" r:id="rId9"/>
    <p:sldId id="554" r:id="rId10"/>
    <p:sldId id="555" r:id="rId11"/>
    <p:sldId id="556" r:id="rId12"/>
    <p:sldId id="564" r:id="rId13"/>
    <p:sldId id="5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6.wmf"/><Relationship Id="rId7" Type="http://schemas.openxmlformats.org/officeDocument/2006/relationships/image" Target="../media/image1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FCA3-292F-4C64-8FAE-7F6AB7F6186F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7A9C-8E25-4D16-91A1-DCECFA24E5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670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B07A00-68CA-4461-8A5C-CCD83BDA7159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9618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556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405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3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19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75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906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49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426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63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21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673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13E2-30C1-4189-834C-0BCE4E669E84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33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19738" y="4508500"/>
            <a:ext cx="6553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Tel</a:t>
            </a:r>
            <a:r>
              <a:rPr lang="en-US" altLang="zh-CN" dirty="0"/>
              <a:t>: 84315639(O)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Email:xuchung@njust.edu.cn</a:t>
            </a:r>
            <a:endParaRPr lang="en-US" altLang="zh-CN" dirty="0"/>
          </a:p>
        </p:txBody>
      </p:sp>
      <p:pic>
        <p:nvPicPr>
          <p:cNvPr id="10245" name="Picture 5" descr="njus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8" y="43434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24445" y="2047061"/>
            <a:ext cx="7477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 线</a:t>
            </a:r>
            <a:r>
              <a:rPr lang="zh-CN" altLang="en-US" sz="2800" dirty="0"/>
              <a:t>性</a:t>
            </a:r>
            <a:r>
              <a:rPr lang="zh-CN" altLang="en-US" sz="2800" dirty="0" smtClean="0"/>
              <a:t>规划</a:t>
            </a:r>
            <a:r>
              <a:rPr lang="zh-CN" altLang="en-US" sz="2800" dirty="0"/>
              <a:t>模型：奶制品的生产与销售</a:t>
            </a:r>
            <a:endParaRPr lang="en-US" altLang="zh-CN" sz="2800" dirty="0"/>
          </a:p>
          <a:p>
            <a:pPr algn="ctr"/>
            <a:r>
              <a:rPr lang="zh-CN" altLang="en-US" sz="2800" dirty="0" smtClean="0"/>
              <a:t>主讲人：</a:t>
            </a:r>
            <a:r>
              <a:rPr lang="zh-CN" altLang="en-US" sz="2800" dirty="0"/>
              <a:t>许春根</a:t>
            </a:r>
          </a:p>
        </p:txBody>
      </p:sp>
    </p:spTree>
    <p:extLst>
      <p:ext uri="{BB962C8B-B14F-4D97-AF65-F5344CB8AC3E}">
        <p14:creationId xmlns="" xmlns:p14="http://schemas.microsoft.com/office/powerpoint/2010/main" val="41090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97025" y="1187450"/>
            <a:ext cx="6946900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Ranges in which the basis is unchanged: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                       Objective Coefficient Ranges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               Current        Allowable        Allowable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Variable  Coefficient    Increase          Decrease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    X1         72.00000      24.00000       8.000000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    X2         64.00000      8.000000       16.00000</a:t>
            </a:r>
          </a:p>
          <a:p>
            <a:r>
              <a:rPr lang="en-US" altLang="zh-CN" b="1"/>
              <a:t>                         Righthand Side Ranges</a:t>
            </a:r>
          </a:p>
          <a:p>
            <a:r>
              <a:rPr lang="en-US" altLang="zh-CN" b="1"/>
              <a:t>   Row          Current      Allowable   Allowable</a:t>
            </a:r>
          </a:p>
          <a:p>
            <a:r>
              <a:rPr lang="en-US" altLang="zh-CN" b="1"/>
              <a:t>                      RHS          Increase       Decrease</a:t>
            </a:r>
          </a:p>
          <a:p>
            <a:r>
              <a:rPr lang="en-US" altLang="zh-CN" b="1"/>
              <a:t>   MILK      50.00000      10.00000       6.666667</a:t>
            </a:r>
          </a:p>
          <a:p>
            <a:r>
              <a:rPr lang="en-US" altLang="zh-CN" b="1"/>
              <a:t>   TIME      480.0000      53.33333       80.00000</a:t>
            </a:r>
          </a:p>
          <a:p>
            <a:r>
              <a:rPr lang="en-US" altLang="zh-CN" b="1"/>
              <a:t>  CPCT       100.0000     INFINITY    40.00000</a:t>
            </a:r>
            <a:r>
              <a:rPr lang="en-US" altLang="zh-CN"/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0" y="533400"/>
            <a:ext cx="3048000" cy="7571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最优解不变时目标函数系数允许变化范围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676400" y="457201"/>
            <a:ext cx="5257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敏感性分析</a:t>
            </a:r>
            <a:r>
              <a:rPr lang="zh-CN" altLang="en-US" sz="2800"/>
              <a:t> </a:t>
            </a:r>
            <a:r>
              <a:rPr lang="en-US" altLang="zh-CN" sz="2800"/>
              <a:t>(“LINGO|Ranges” )</a:t>
            </a:r>
            <a:r>
              <a:rPr lang="en-US" altLang="zh-CN" sz="2800" b="1"/>
              <a:t>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924800" y="2171698"/>
            <a:ext cx="2514600" cy="369332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系数范围</a:t>
            </a:r>
            <a:r>
              <a:rPr lang="en-US" altLang="zh-CN" b="1" dirty="0">
                <a:solidFill>
                  <a:srgbClr val="FF0000"/>
                </a:solidFill>
              </a:rPr>
              <a:t>(64,96)</a:t>
            </a:r>
            <a:r>
              <a:rPr lang="en-US" altLang="zh-CN" b="1" dirty="0"/>
              <a:t>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924801" y="2725879"/>
            <a:ext cx="2492375" cy="369332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系数范围</a:t>
            </a:r>
            <a:r>
              <a:rPr lang="en-US" altLang="zh-CN" b="1" dirty="0">
                <a:solidFill>
                  <a:srgbClr val="FF0000"/>
                </a:solidFill>
              </a:rPr>
              <a:t>(48,72)</a:t>
            </a:r>
            <a:r>
              <a:rPr lang="en-US" altLang="zh-CN" b="1" dirty="0"/>
              <a:t>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600201" y="6019801"/>
            <a:ext cx="7591425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A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获利增加到 </a:t>
            </a:r>
            <a:r>
              <a:rPr lang="en-US" altLang="zh-CN" sz="2800" b="1"/>
              <a:t>30</a:t>
            </a:r>
            <a:r>
              <a:rPr lang="zh-CN" altLang="en-US" sz="2800" b="1"/>
              <a:t>元</a:t>
            </a:r>
            <a:r>
              <a:rPr lang="en-US" altLang="zh-CN" sz="2800" b="1"/>
              <a:t>/</a:t>
            </a:r>
            <a:r>
              <a:rPr lang="zh-CN" altLang="en-US" sz="2800" b="1"/>
              <a:t>公斤，应否改变生产计划</a:t>
            </a:r>
            <a:r>
              <a:rPr lang="en-US" altLang="zh-CN" sz="2800" b="1"/>
              <a:t>? 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7967664" y="3575626"/>
            <a:ext cx="2663825" cy="75713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b="1" i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系数由</a:t>
            </a:r>
            <a:r>
              <a:rPr lang="en-US" altLang="zh-CN" b="1" dirty="0"/>
              <a:t>24 </a:t>
            </a:r>
            <a:r>
              <a:rPr lang="en-US" altLang="zh-CN" b="1" dirty="0">
                <a:sym typeface="Symbol" panose="05050102010706020507" pitchFamily="18" charset="2"/>
              </a:rPr>
              <a:t>3=72</a:t>
            </a:r>
            <a:r>
              <a:rPr lang="zh-CN" altLang="en-US" b="1" dirty="0">
                <a:sym typeface="Symbol" panose="05050102010706020507" pitchFamily="18" charset="2"/>
              </a:rPr>
              <a:t>增加</a:t>
            </a:r>
            <a:r>
              <a:rPr lang="zh-CN" altLang="en-US" b="1" dirty="0"/>
              <a:t>为</a:t>
            </a:r>
            <a:r>
              <a:rPr lang="en-US" altLang="zh-CN" b="1" dirty="0"/>
              <a:t>30</a:t>
            </a:r>
            <a:r>
              <a:rPr lang="en-US" altLang="zh-CN" b="1" dirty="0">
                <a:sym typeface="Symbol" panose="05050102010706020507" pitchFamily="18" charset="2"/>
              </a:rPr>
              <a:t>3=90</a:t>
            </a:r>
            <a:r>
              <a:rPr lang="zh-CN" altLang="en-US" b="1" dirty="0">
                <a:sym typeface="Symbol" panose="05050102010706020507" pitchFamily="18" charset="2"/>
              </a:rPr>
              <a:t>，在</a:t>
            </a:r>
            <a:r>
              <a:rPr lang="zh-CN" altLang="en-US" b="1" dirty="0"/>
              <a:t>允许范围内 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9191625" y="5876926"/>
            <a:ext cx="1296988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不变！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8077200" y="1600200"/>
            <a:ext cx="2438400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约束条件不变</a:t>
            </a:r>
            <a:r>
              <a:rPr lang="en-US" altLang="zh-CN" b="1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8353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utoUpdateAnimBg="0"/>
      <p:bldP spid="11268" grpId="0" animBg="1" autoUpdateAnimBg="0"/>
      <p:bldP spid="11270" grpId="0" autoUpdateAnimBg="0"/>
      <p:bldP spid="11272" grpId="0" animBg="1" autoUpdateAnimBg="0"/>
      <p:bldP spid="11273" grpId="0" animBg="1" autoUpdateAnimBg="0"/>
      <p:bldP spid="11274" grpId="0" animBg="1" autoUpdateAnimBg="0"/>
      <p:bldP spid="11275" grpId="0" animBg="1" autoUpdateAnimBg="0"/>
      <p:bldP spid="11276" grpId="0" animBg="1" autoUpdateAnimBg="0"/>
      <p:bldP spid="1127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52600" y="457201"/>
            <a:ext cx="1752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结果解释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682750" y="1066800"/>
            <a:ext cx="6934200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Ranges in which the basis is unchanged:</a:t>
            </a:r>
          </a:p>
          <a:p>
            <a:r>
              <a:rPr lang="en-US" altLang="zh-CN" b="1" dirty="0"/>
              <a:t>                         Objective Coefficient Ranges</a:t>
            </a:r>
          </a:p>
          <a:p>
            <a:r>
              <a:rPr lang="en-US" altLang="zh-CN" b="1" dirty="0"/>
              <a:t>                 Current        Allowable        </a:t>
            </a:r>
            <a:r>
              <a:rPr lang="en-US" altLang="zh-CN" b="1" dirty="0" err="1"/>
              <a:t>Allowable</a:t>
            </a:r>
            <a:endParaRPr lang="en-US" altLang="zh-CN" b="1" dirty="0"/>
          </a:p>
          <a:p>
            <a:r>
              <a:rPr lang="en-US" altLang="zh-CN" b="1" dirty="0"/>
              <a:t>Variable  Coefficient    Increase          Decrease</a:t>
            </a:r>
          </a:p>
          <a:p>
            <a:r>
              <a:rPr lang="en-US" altLang="zh-CN" b="1" dirty="0"/>
              <a:t>      X1         72.00000      24.00000       8.000000</a:t>
            </a:r>
          </a:p>
          <a:p>
            <a:r>
              <a:rPr lang="en-US" altLang="zh-CN" b="1" dirty="0"/>
              <a:t>      X2         64.00000      8.000000       16.00000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                 </a:t>
            </a:r>
            <a:r>
              <a:rPr lang="en-US" altLang="zh-CN" b="1" dirty="0" err="1">
                <a:solidFill>
                  <a:srgbClr val="FF0000"/>
                </a:solidFill>
              </a:rPr>
              <a:t>Righthand</a:t>
            </a:r>
            <a:r>
              <a:rPr lang="en-US" altLang="zh-CN" b="1" dirty="0">
                <a:solidFill>
                  <a:srgbClr val="FF0000"/>
                </a:solidFill>
              </a:rPr>
              <a:t> Side Ranges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Row          Current      Allowable   </a:t>
            </a:r>
            <a:r>
              <a:rPr lang="en-US" altLang="zh-CN" b="1" dirty="0" err="1">
                <a:solidFill>
                  <a:srgbClr val="FF0000"/>
                </a:solidFill>
              </a:rPr>
              <a:t>Allowable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           RHS          Increase       Decrease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MILK      50.00000      10.00000       6.666667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TIME      480.0000      53.33333       80.00000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CPCT       100.0000     INFINITY    40.00000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505200" y="476250"/>
            <a:ext cx="7162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/>
              <a:t>影子价格有意义时约束右端的允许变化范围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077200" y="3554125"/>
            <a:ext cx="2438400" cy="369332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原料最多增加</a:t>
            </a:r>
            <a:r>
              <a:rPr lang="en-US" altLang="zh-CN" b="1" dirty="0"/>
              <a:t>10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077201" y="3994003"/>
            <a:ext cx="2411413" cy="369332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时间最多增加</a:t>
            </a:r>
            <a:r>
              <a:rPr lang="en-US" altLang="zh-CN" b="1" dirty="0"/>
              <a:t>53 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676401" y="6019801"/>
            <a:ext cx="6435725" cy="51911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35</a:t>
            </a:r>
            <a:r>
              <a:rPr lang="zh-CN" altLang="en-US" sz="2800" b="1"/>
              <a:t>元可买到</a:t>
            </a:r>
            <a:r>
              <a:rPr lang="en-US" altLang="zh-CN" sz="2800" b="1"/>
              <a:t>1</a:t>
            </a:r>
            <a:r>
              <a:rPr lang="zh-CN" altLang="en-US" sz="2800" b="1"/>
              <a:t>桶牛奶</a:t>
            </a:r>
            <a:r>
              <a:rPr lang="en-US" altLang="zh-CN" sz="2800" b="1"/>
              <a:t>, </a:t>
            </a:r>
            <a:r>
              <a:rPr lang="zh-CN" altLang="en-US" sz="2800" b="1"/>
              <a:t>每天最多买多少</a:t>
            </a:r>
            <a:r>
              <a:rPr lang="en-US" altLang="zh-CN" sz="2800" b="1"/>
              <a:t>?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183563" y="594995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最多买</a:t>
            </a:r>
            <a:r>
              <a:rPr lang="en-US" altLang="zh-CN" sz="2800" b="1">
                <a:solidFill>
                  <a:srgbClr val="FF0000"/>
                </a:solidFill>
              </a:rPr>
              <a:t>10</a:t>
            </a:r>
            <a:r>
              <a:rPr lang="zh-CN" altLang="en-US" sz="2800" b="1">
                <a:solidFill>
                  <a:srgbClr val="FF0000"/>
                </a:solidFill>
              </a:rPr>
              <a:t>桶</a:t>
            </a:r>
            <a:r>
              <a:rPr lang="en-US" altLang="zh-CN" sz="2800" b="1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896225" y="1125538"/>
            <a:ext cx="25019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目标函数不变</a:t>
            </a:r>
            <a:r>
              <a:rPr lang="en-US" altLang="zh-CN" sz="2800" b="1"/>
              <a:t>)</a:t>
            </a:r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8832850" y="5489059"/>
            <a:ext cx="1242648" cy="369332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充分条件 </a:t>
            </a:r>
            <a:r>
              <a:rPr lang="en-US" altLang="zh-CN" b="1"/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326252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  <p:bldP spid="12292" grpId="0" autoUpdateAnimBg="0"/>
      <p:bldP spid="12293" grpId="0" animBg="1" autoUpdateAnimBg="0"/>
      <p:bldP spid="12294" grpId="0" animBg="1" autoUpdateAnimBg="0"/>
      <p:bldP spid="12295" grpId="0" animBg="1" autoUpdateAnimBg="0"/>
      <p:bldP spid="12296" grpId="0"/>
      <p:bldP spid="12297" grpId="0" animBg="1" autoUpdateAnimBg="0"/>
      <p:bldP spid="1064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648075" y="549275"/>
            <a:ext cx="47244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奶制品的生产与销售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91141" name="Picture 5" descr="j01496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589" y="644525"/>
            <a:ext cx="936625" cy="666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711451" y="1412875"/>
            <a:ext cx="69135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由于产品利润、加工时间等均为常数，可建立</a:t>
            </a:r>
            <a:r>
              <a:rPr lang="zh-CN" altLang="en-US" sz="2800" b="1">
                <a:solidFill>
                  <a:srgbClr val="FF0000"/>
                </a:solidFill>
              </a:rPr>
              <a:t>线性规划</a:t>
            </a:r>
            <a:r>
              <a:rPr lang="zh-CN" altLang="en-US" sz="2800" b="1"/>
              <a:t>模型</a:t>
            </a:r>
            <a:r>
              <a:rPr lang="en-US" altLang="zh-CN" sz="2800" b="1"/>
              <a:t>.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566988" y="3866540"/>
            <a:ext cx="72009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</a:t>
            </a:r>
            <a:r>
              <a:rPr lang="en-US" altLang="zh-CN" sz="2800" b="1"/>
              <a:t>LINGO</a:t>
            </a:r>
            <a:r>
              <a:rPr lang="zh-CN" altLang="en-US" sz="2800" b="1"/>
              <a:t>求解，输出丰富，利用</a:t>
            </a:r>
            <a:r>
              <a:rPr lang="zh-CN" altLang="en-US" sz="2800" b="1">
                <a:solidFill>
                  <a:srgbClr val="FF0000"/>
                </a:solidFill>
              </a:rPr>
              <a:t>影子价格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rgbClr val="FF0000"/>
                </a:solidFill>
              </a:rPr>
              <a:t>灵敏性分析</a:t>
            </a:r>
            <a:r>
              <a:rPr lang="zh-CN" altLang="en-US" sz="2800" b="1"/>
              <a:t>可对结果做进一步研究</a:t>
            </a:r>
            <a:r>
              <a:rPr lang="en-US" altLang="zh-CN" sz="2800" b="1"/>
              <a:t>.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568576" y="2714016"/>
            <a:ext cx="7199313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建模时尽可能利用原始的数据信息，把尽量多的计算留给计算机去</a:t>
            </a:r>
            <a:r>
              <a:rPr lang="zh-CN" altLang="en-US" sz="2800" b="1" dirty="0" smtClean="0"/>
              <a:t>做。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="" xmlns:p14="http://schemas.microsoft.com/office/powerpoint/2010/main" val="6565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4" grpId="0"/>
      <p:bldP spid="91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3067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演示 运行</a:t>
            </a:r>
            <a:r>
              <a:rPr lang="en-US" altLang="zh-CN" dirty="0" smtClean="0"/>
              <a:t>Lingo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219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972" y="274637"/>
            <a:ext cx="10865427" cy="17541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/>
              <a:t>线性规划（</a:t>
            </a:r>
            <a:r>
              <a:rPr lang="en-US" altLang="zh-CN" sz="2400" dirty="0"/>
              <a:t>Linear programming,</a:t>
            </a:r>
            <a:r>
              <a:rPr lang="zh-CN" altLang="en-US" sz="2400" dirty="0"/>
              <a:t>简称</a:t>
            </a:r>
            <a:r>
              <a:rPr lang="en-US" altLang="zh-CN" sz="2400" dirty="0"/>
              <a:t>LP</a:t>
            </a:r>
            <a:r>
              <a:rPr lang="zh-CN" altLang="en-US" sz="2400" dirty="0"/>
              <a:t>）是运筹学</a:t>
            </a:r>
            <a:r>
              <a:rPr lang="zh-CN" altLang="en-US" sz="2400" dirty="0" smtClean="0"/>
              <a:t>中的</a:t>
            </a:r>
            <a:r>
              <a:rPr lang="zh-CN" altLang="en-US" sz="2400" dirty="0"/>
              <a:t>一个重要分支。研究线性约束条件下线性目标函数的极值问题的数学理论和方法。广泛应用于军事作战、经济分析、经营管理和工程技术等方面。为合理地利用有限的人力、物力、财力等资源作出的最优决策，提供科学的依据。</a:t>
            </a:r>
            <a:endParaRPr lang="zh-CN" altLang="en-US" sz="2400" b="1" dirty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187575" y="5589588"/>
            <a:ext cx="722153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求解基本方法：</a:t>
            </a:r>
            <a:r>
              <a:rPr lang="zh-CN" altLang="en-US" dirty="0"/>
              <a:t>图解法、</a:t>
            </a:r>
            <a:r>
              <a:rPr lang="zh-CN" altLang="en-US" dirty="0" smtClean="0"/>
              <a:t>单纯形法、对偶单纯形法</a:t>
            </a:r>
            <a:r>
              <a:rPr lang="zh-CN" altLang="en-US" dirty="0"/>
              <a:t>、原始对偶方法、分解算法</a:t>
            </a:r>
            <a:r>
              <a:rPr lang="zh-CN" altLang="en-US" dirty="0" smtClean="0"/>
              <a:t>和内点算法等算法。</a:t>
            </a:r>
            <a:endParaRPr kumimoji="0"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472488" y="3070226"/>
            <a:ext cx="1008062" cy="1887538"/>
            <a:chOff x="4377" y="1888"/>
            <a:chExt cx="635" cy="1189"/>
          </a:xfrm>
        </p:grpSpPr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4377" y="1888"/>
              <a:ext cx="635" cy="1179"/>
            </a:xfrm>
            <a:prstGeom prst="rightArrowCallout">
              <a:avLst>
                <a:gd name="adj1" fmla="val 46417"/>
                <a:gd name="adj2" fmla="val 46417"/>
                <a:gd name="adj3" fmla="val 16667"/>
                <a:gd name="adj4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2" name="Text Box 7"/>
            <p:cNvSpPr txBox="1">
              <a:spLocks noChangeArrowheads="1"/>
            </p:cNvSpPr>
            <p:nvPr/>
          </p:nvSpPr>
          <p:spPr bwMode="auto">
            <a:xfrm>
              <a:off x="4649" y="1933"/>
              <a:ext cx="363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ea typeface="楷体_GB2312" pitchFamily="49" charset="-122"/>
                </a:rPr>
                <a:t>线性约束</a:t>
              </a:r>
              <a:endParaRPr lang="zh-CN" altLang="en-US" sz="2800" dirty="0"/>
            </a:p>
          </p:txBody>
        </p:sp>
      </p:grpSp>
      <p:graphicFrame>
        <p:nvGraphicFramePr>
          <p:cNvPr id="99336" name="Object 8"/>
          <p:cNvGraphicFramePr>
            <a:graphicFrameLocks noChangeAspect="1"/>
          </p:cNvGraphicFramePr>
          <p:nvPr>
            <p:extLst/>
          </p:nvPr>
        </p:nvGraphicFramePr>
        <p:xfrm>
          <a:off x="3609975" y="2532063"/>
          <a:ext cx="4611688" cy="2554287"/>
        </p:xfrm>
        <a:graphic>
          <a:graphicData uri="http://schemas.openxmlformats.org/presentationml/2006/ole">
            <p:oleObj spid="_x0000_s276490" name="Equation" r:id="rId4" imgW="1536700" imgH="965200" progId="Equation.DSMT4">
              <p:embed/>
            </p:oleObj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777846" y="2135981"/>
            <a:ext cx="2017713" cy="792163"/>
            <a:chOff x="4286" y="1298"/>
            <a:chExt cx="1271" cy="499"/>
          </a:xfrm>
        </p:grpSpPr>
        <p:sp>
          <p:nvSpPr>
            <p:cNvPr id="2059" name="AutoShape 10"/>
            <p:cNvSpPr>
              <a:spLocks noChangeArrowheads="1"/>
            </p:cNvSpPr>
            <p:nvPr/>
          </p:nvSpPr>
          <p:spPr bwMode="auto">
            <a:xfrm>
              <a:off x="4286" y="1298"/>
              <a:ext cx="1202" cy="499"/>
            </a:xfrm>
            <a:prstGeom prst="wedgeEllipseCallout">
              <a:avLst>
                <a:gd name="adj1" fmla="val -177287"/>
                <a:gd name="adj2" fmla="val 293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060" name="Text Box 11"/>
            <p:cNvSpPr txBox="1">
              <a:spLocks noChangeArrowheads="1"/>
            </p:cNvSpPr>
            <p:nvPr/>
          </p:nvSpPr>
          <p:spPr bwMode="auto">
            <a:xfrm>
              <a:off x="4332" y="1344"/>
              <a:ext cx="12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ea typeface="楷体_GB2312" pitchFamily="49" charset="-122"/>
                </a:rPr>
                <a:t>线性函数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83126" y="2440782"/>
            <a:ext cx="2844223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线性规划模型</a:t>
            </a: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08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927350" y="476250"/>
            <a:ext cx="5486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例</a:t>
            </a:r>
            <a:r>
              <a:rPr lang="en-US" altLang="zh-CN" sz="3200" b="1" dirty="0" smtClean="0">
                <a:ea typeface="楷体_GB2312" pitchFamily="49" charset="-122"/>
              </a:rPr>
              <a:t>    </a:t>
            </a:r>
            <a:r>
              <a:rPr lang="zh-CN" altLang="en-US" sz="3200" b="1" dirty="0">
                <a:ea typeface="楷体_GB2312" pitchFamily="49" charset="-122"/>
              </a:rPr>
              <a:t>加工奶制品的生产计划</a:t>
            </a:r>
          </a:p>
        </p:txBody>
      </p:sp>
      <p:grpSp>
        <p:nvGrpSpPr>
          <p:cNvPr id="4121" name="Group 25"/>
          <p:cNvGrpSpPr>
            <a:grpSpLocks/>
          </p:cNvGrpSpPr>
          <p:nvPr/>
        </p:nvGrpSpPr>
        <p:grpSpPr bwMode="auto">
          <a:xfrm>
            <a:off x="2863850" y="1484313"/>
            <a:ext cx="4648200" cy="1433512"/>
            <a:chOff x="384" y="1152"/>
            <a:chExt cx="2928" cy="903"/>
          </a:xfrm>
        </p:grpSpPr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384" y="1248"/>
              <a:ext cx="576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1</a:t>
              </a:r>
              <a:r>
                <a:rPr lang="zh-CN" altLang="en-US" sz="2800" b="1"/>
                <a:t>桶牛奶</a:t>
              </a:r>
              <a:r>
                <a:rPr lang="zh-CN" altLang="en-US" sz="2800"/>
                <a:t> </a:t>
              </a:r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2352" y="1152"/>
              <a:ext cx="96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3</a:t>
              </a:r>
              <a:r>
                <a:rPr lang="zh-CN" altLang="en-US" sz="2800" b="1"/>
                <a:t>公斤</a:t>
              </a:r>
              <a:r>
                <a:rPr lang="en-US" altLang="zh-CN" sz="2800" b="1"/>
                <a:t>A</a:t>
              </a:r>
              <a:r>
                <a:rPr lang="en-US" altLang="zh-CN" sz="2800" b="1" baseline="-30000"/>
                <a:t>1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1440" y="1296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12</a:t>
              </a:r>
              <a:r>
                <a:rPr lang="zh-CN" altLang="en-US" sz="2800" b="1"/>
                <a:t>小时</a:t>
              </a:r>
              <a:r>
                <a:rPr lang="zh-CN" altLang="en-US" sz="2800"/>
                <a:t> </a:t>
              </a: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1488" y="172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8</a:t>
              </a:r>
              <a:r>
                <a:rPr lang="zh-CN" altLang="en-US" sz="2800" b="1"/>
                <a:t>小时</a:t>
              </a:r>
              <a:r>
                <a:rPr lang="zh-CN" altLang="en-US" sz="2800"/>
                <a:t> </a:t>
              </a: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2352" y="1584"/>
              <a:ext cx="96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4</a:t>
              </a:r>
              <a:r>
                <a:rPr lang="zh-CN" altLang="en-US" sz="2800" b="1"/>
                <a:t>公斤</a:t>
              </a:r>
              <a:r>
                <a:rPr lang="en-US" altLang="zh-CN" sz="2800" b="1"/>
                <a:t>A</a:t>
              </a:r>
              <a:r>
                <a:rPr lang="en-US" altLang="zh-CN" sz="2800" b="1" baseline="-25000"/>
                <a:t>2</a:t>
              </a:r>
              <a:r>
                <a:rPr lang="en-US" altLang="zh-CN" sz="2800"/>
                <a:t>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1344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1344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960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960" y="14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或</a:t>
              </a:r>
            </a:p>
          </p:txBody>
        </p:sp>
      </p:grpSp>
      <p:grpSp>
        <p:nvGrpSpPr>
          <p:cNvPr id="4122" name="Group 26"/>
          <p:cNvGrpSpPr>
            <a:grpSpLocks/>
          </p:cNvGrpSpPr>
          <p:nvPr/>
        </p:nvGrpSpPr>
        <p:grpSpPr bwMode="auto">
          <a:xfrm>
            <a:off x="7512050" y="1484313"/>
            <a:ext cx="3048000" cy="519112"/>
            <a:chOff x="3312" y="1152"/>
            <a:chExt cx="1920" cy="327"/>
          </a:xfrm>
        </p:grpSpPr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3600" y="1152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获利</a:t>
              </a:r>
              <a:r>
                <a:rPr lang="en-US" altLang="zh-CN" sz="2800" b="1"/>
                <a:t>24</a:t>
              </a:r>
              <a:r>
                <a:rPr lang="zh-CN" altLang="en-US" sz="2800" b="1"/>
                <a:t>元</a:t>
              </a:r>
              <a:r>
                <a:rPr lang="en-US" altLang="zh-CN" sz="2800" b="1"/>
                <a:t>/</a:t>
              </a:r>
              <a:r>
                <a:rPr lang="zh-CN" altLang="en-US" sz="2800" b="1"/>
                <a:t>公斤 </a:t>
              </a:r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3312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7512050" y="2108201"/>
            <a:ext cx="3048000" cy="519113"/>
            <a:chOff x="3312" y="1545"/>
            <a:chExt cx="1920" cy="327"/>
          </a:xfrm>
        </p:grpSpPr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3600" y="1545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获利</a:t>
              </a:r>
              <a:r>
                <a:rPr lang="en-US" altLang="zh-CN" sz="2800" b="1"/>
                <a:t>16</a:t>
              </a:r>
              <a:r>
                <a:rPr lang="zh-CN" altLang="en-US" sz="2800" b="1"/>
                <a:t>元</a:t>
              </a:r>
              <a:r>
                <a:rPr lang="en-US" altLang="zh-CN" sz="2800" b="1"/>
                <a:t>/</a:t>
              </a:r>
              <a:r>
                <a:rPr lang="zh-CN" altLang="en-US" sz="2800" b="1"/>
                <a:t>公斤 </a:t>
              </a:r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3312" y="17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2974975" y="293211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50</a:t>
            </a:r>
            <a:r>
              <a:rPr lang="zh-CN" altLang="en-US" sz="2800" b="1"/>
              <a:t>桶牛奶 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4800600" y="2932113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时间</a:t>
            </a:r>
            <a:r>
              <a:rPr lang="en-US" altLang="zh-CN" sz="2800" b="1"/>
              <a:t>480</a:t>
            </a:r>
            <a:r>
              <a:rPr lang="zh-CN" altLang="en-US" sz="2800" b="1"/>
              <a:t>小时 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7086600" y="2932113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至多加工</a:t>
            </a:r>
            <a:r>
              <a:rPr lang="en-US" altLang="zh-CN" sz="2800" b="1"/>
              <a:t>100</a:t>
            </a:r>
            <a:r>
              <a:rPr lang="zh-CN" altLang="en-US" sz="2800" b="1"/>
              <a:t>公斤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3429000" y="3617913"/>
            <a:ext cx="52578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制订生产计划，使每天获利最大 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744663" y="4303713"/>
            <a:ext cx="867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35</a:t>
            </a:r>
            <a:r>
              <a:rPr lang="zh-CN" altLang="en-US" sz="2800" b="1"/>
              <a:t>元可买到</a:t>
            </a:r>
            <a:r>
              <a:rPr lang="en-US" altLang="zh-CN" sz="2800" b="1"/>
              <a:t>1</a:t>
            </a:r>
            <a:r>
              <a:rPr lang="zh-CN" altLang="en-US" sz="2800" b="1"/>
              <a:t>桶牛奶，买吗？若买，每天最多买多少</a:t>
            </a:r>
            <a:r>
              <a:rPr lang="en-US" altLang="zh-CN" sz="2800" b="1"/>
              <a:t>?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744663" y="4913313"/>
            <a:ext cx="867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可聘用临时工人，付出的工资最多是每小时几元</a:t>
            </a:r>
            <a:r>
              <a:rPr lang="en-US" altLang="zh-CN" sz="2800" b="1"/>
              <a:t>? 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1744663" y="5522913"/>
            <a:ext cx="867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A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的获利增加到 </a:t>
            </a:r>
            <a:r>
              <a:rPr lang="en-US" altLang="zh-CN" sz="2800" b="1"/>
              <a:t>30</a:t>
            </a:r>
            <a:r>
              <a:rPr lang="zh-CN" altLang="en-US" sz="2800" b="1"/>
              <a:t>元</a:t>
            </a:r>
            <a:r>
              <a:rPr lang="en-US" altLang="zh-CN" sz="2800" b="1"/>
              <a:t>/</a:t>
            </a:r>
            <a:r>
              <a:rPr lang="zh-CN" altLang="en-US" sz="2800" b="1"/>
              <a:t>公斤，应否改变生产计划？ 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676400" y="29321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每天：</a:t>
            </a:r>
          </a:p>
        </p:txBody>
      </p:sp>
      <p:pic>
        <p:nvPicPr>
          <p:cNvPr id="4125" name="Picture 29" descr="j01496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49275"/>
            <a:ext cx="1081088" cy="769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1919288" y="1484313"/>
            <a:ext cx="576262" cy="1066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</p:spTree>
    <p:extLst>
      <p:ext uri="{BB962C8B-B14F-4D97-AF65-F5344CB8AC3E}">
        <p14:creationId xmlns="" xmlns:p14="http://schemas.microsoft.com/office/powerpoint/2010/main" val="40439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 animBg="1" autoUpdateAnimBg="0"/>
      <p:bldP spid="4115" grpId="0" animBg="1" autoUpdateAnimBg="0"/>
      <p:bldP spid="4116" grpId="0" animBg="1" autoUpdateAnimBg="0"/>
      <p:bldP spid="4117" grpId="0" animBg="1" autoUpdateAnimBg="0"/>
      <p:bldP spid="4118" grpId="0" animBg="1" autoUpdateAnimBg="0"/>
      <p:bldP spid="4119" grpId="0" animBg="1" autoUpdateAnimBg="0"/>
      <p:bldP spid="4120" grpId="0" animBg="1" autoUpdateAnimBg="0"/>
      <p:bldP spid="4124" grpId="0" animBg="1" autoUpdateAnimBg="0"/>
      <p:bldP spid="4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4" name="Group 54"/>
          <p:cNvGrpSpPr>
            <a:grpSpLocks/>
          </p:cNvGrpSpPr>
          <p:nvPr/>
        </p:nvGrpSpPr>
        <p:grpSpPr bwMode="auto">
          <a:xfrm>
            <a:off x="2927350" y="547688"/>
            <a:ext cx="7696200" cy="1433512"/>
            <a:chOff x="799" y="345"/>
            <a:chExt cx="4848" cy="90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799" y="345"/>
              <a:ext cx="2928" cy="903"/>
              <a:chOff x="384" y="1152"/>
              <a:chExt cx="2928" cy="903"/>
            </a:xfrm>
          </p:grpSpPr>
          <p:sp>
            <p:nvSpPr>
              <p:cNvPr id="5124" name="Text Box 4"/>
              <p:cNvSpPr txBox="1">
                <a:spLocks noChangeArrowheads="1"/>
              </p:cNvSpPr>
              <p:nvPr/>
            </p:nvSpPr>
            <p:spPr bwMode="auto">
              <a:xfrm>
                <a:off x="384" y="1248"/>
                <a:ext cx="576" cy="6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/>
                  <a:t>1</a:t>
                </a:r>
                <a:r>
                  <a:rPr lang="zh-CN" altLang="en-US" sz="2800" b="1"/>
                  <a:t>桶牛奶 </a:t>
                </a:r>
              </a:p>
            </p:txBody>
          </p:sp>
          <p:sp>
            <p:nvSpPr>
              <p:cNvPr id="5125" name="Text Box 5"/>
              <p:cNvSpPr txBox="1">
                <a:spLocks noChangeArrowheads="1"/>
              </p:cNvSpPr>
              <p:nvPr/>
            </p:nvSpPr>
            <p:spPr bwMode="auto">
              <a:xfrm>
                <a:off x="2352" y="1152"/>
                <a:ext cx="960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3</a:t>
                </a:r>
                <a:r>
                  <a:rPr lang="zh-CN" altLang="en-US" sz="2800" b="1"/>
                  <a:t>公斤</a:t>
                </a:r>
                <a:r>
                  <a:rPr lang="en-US" altLang="zh-CN" sz="2800" b="1"/>
                  <a:t>A</a:t>
                </a:r>
                <a:r>
                  <a:rPr lang="en-US" altLang="zh-CN" sz="2800" b="1" baseline="-30000"/>
                  <a:t>1</a:t>
                </a:r>
                <a:r>
                  <a:rPr lang="en-US" altLang="zh-CN" sz="2800" b="1"/>
                  <a:t> </a:t>
                </a:r>
              </a:p>
            </p:txBody>
          </p:sp>
          <p:sp>
            <p:nvSpPr>
              <p:cNvPr id="5126" name="Text Box 6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12</a:t>
                </a:r>
                <a:r>
                  <a:rPr lang="zh-CN" altLang="en-US" sz="2800" b="1"/>
                  <a:t>小时 </a:t>
                </a:r>
              </a:p>
            </p:txBody>
          </p:sp>
          <p:sp>
            <p:nvSpPr>
              <p:cNvPr id="5127" name="Text Box 7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8</a:t>
                </a:r>
                <a:r>
                  <a:rPr lang="zh-CN" altLang="en-US" sz="2800" b="1"/>
                  <a:t>小时 </a:t>
                </a:r>
              </a:p>
            </p:txBody>
          </p:sp>
          <p:sp>
            <p:nvSpPr>
              <p:cNvPr id="5128" name="Text Box 8"/>
              <p:cNvSpPr txBox="1">
                <a:spLocks noChangeArrowheads="1"/>
              </p:cNvSpPr>
              <p:nvPr/>
            </p:nvSpPr>
            <p:spPr bwMode="auto">
              <a:xfrm>
                <a:off x="2352" y="1584"/>
                <a:ext cx="960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4</a:t>
                </a:r>
                <a:r>
                  <a:rPr lang="zh-CN" altLang="en-US" sz="2800" b="1"/>
                  <a:t>公斤</a:t>
                </a: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2</a:t>
                </a:r>
                <a:r>
                  <a:rPr lang="en-US" altLang="zh-CN" sz="2800" b="1"/>
                  <a:t> </a:t>
                </a:r>
              </a:p>
            </p:txBody>
          </p:sp>
          <p:sp>
            <p:nvSpPr>
              <p:cNvPr id="5129" name="Line 9"/>
              <p:cNvSpPr>
                <a:spLocks noChangeShapeType="1"/>
              </p:cNvSpPr>
              <p:nvPr/>
            </p:nvSpPr>
            <p:spPr bwMode="auto">
              <a:xfrm>
                <a:off x="1344" y="129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1344" y="177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/>
            </p:nvSpPr>
            <p:spPr bwMode="auto">
              <a:xfrm>
                <a:off x="1344" y="12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Text Box 13"/>
              <p:cNvSpPr txBox="1">
                <a:spLocks noChangeArrowheads="1"/>
              </p:cNvSpPr>
              <p:nvPr/>
            </p:nvSpPr>
            <p:spPr bwMode="auto">
              <a:xfrm>
                <a:off x="960" y="148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或</a:t>
                </a:r>
              </a:p>
            </p:txBody>
          </p:sp>
        </p:grpSp>
        <p:grpSp>
          <p:nvGrpSpPr>
            <p:cNvPr id="5134" name="Group 14"/>
            <p:cNvGrpSpPr>
              <a:grpSpLocks/>
            </p:cNvGrpSpPr>
            <p:nvPr/>
          </p:nvGrpSpPr>
          <p:grpSpPr bwMode="auto">
            <a:xfrm>
              <a:off x="3727" y="345"/>
              <a:ext cx="1920" cy="327"/>
              <a:chOff x="3312" y="1152"/>
              <a:chExt cx="1920" cy="327"/>
            </a:xfrm>
          </p:grpSpPr>
          <p:sp>
            <p:nvSpPr>
              <p:cNvPr id="5135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152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获利</a:t>
                </a:r>
                <a:r>
                  <a:rPr lang="en-US" altLang="zh-CN" sz="2800" b="1"/>
                  <a:t>24</a:t>
                </a:r>
                <a:r>
                  <a:rPr lang="zh-CN" altLang="en-US" sz="2800" b="1"/>
                  <a:t>元</a:t>
                </a:r>
                <a:r>
                  <a:rPr lang="en-US" altLang="zh-CN" sz="2800" b="1"/>
                  <a:t>/</a:t>
                </a:r>
                <a:r>
                  <a:rPr lang="zh-CN" altLang="en-US" sz="2800" b="1"/>
                  <a:t>公斤 </a:t>
                </a:r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37" name="Group 17"/>
            <p:cNvGrpSpPr>
              <a:grpSpLocks/>
            </p:cNvGrpSpPr>
            <p:nvPr/>
          </p:nvGrpSpPr>
          <p:grpSpPr bwMode="auto">
            <a:xfrm>
              <a:off x="3727" y="738"/>
              <a:ext cx="1920" cy="327"/>
              <a:chOff x="3312" y="1545"/>
              <a:chExt cx="1920" cy="327"/>
            </a:xfrm>
          </p:grpSpPr>
          <p:sp>
            <p:nvSpPr>
              <p:cNvPr id="5138" name="Text Box 18"/>
              <p:cNvSpPr txBox="1">
                <a:spLocks noChangeArrowheads="1"/>
              </p:cNvSpPr>
              <p:nvPr/>
            </p:nvSpPr>
            <p:spPr bwMode="auto">
              <a:xfrm>
                <a:off x="3600" y="1545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获利</a:t>
                </a:r>
                <a:r>
                  <a:rPr lang="en-US" altLang="zh-CN" sz="2800" b="1"/>
                  <a:t>16</a:t>
                </a:r>
                <a:r>
                  <a:rPr lang="zh-CN" altLang="en-US" sz="2800" b="1"/>
                  <a:t>元</a:t>
                </a:r>
                <a:r>
                  <a:rPr lang="en-US" altLang="zh-CN" sz="2800" b="1"/>
                  <a:t>/</a:t>
                </a:r>
                <a:r>
                  <a:rPr lang="zh-CN" altLang="en-US" sz="2800" b="1"/>
                  <a:t>公斤 </a:t>
                </a:r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810000" y="26050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zh-CN" altLang="en-US" sz="2800" b="1"/>
              <a:t>桶牛奶生产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6705600" y="26050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2</a:t>
            </a:r>
            <a:r>
              <a:rPr lang="zh-CN" altLang="en-US" sz="2800" b="1"/>
              <a:t>桶牛奶生产</a:t>
            </a:r>
            <a:r>
              <a:rPr lang="en-US" altLang="zh-CN" sz="2800" b="1"/>
              <a:t>A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 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3733800" y="32146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获利 </a:t>
            </a:r>
            <a:r>
              <a:rPr lang="en-US" altLang="zh-CN" sz="2800" b="1"/>
              <a:t>24×3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 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6705600" y="32146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获利 </a:t>
            </a:r>
            <a:r>
              <a:rPr lang="en-US" altLang="zh-CN" sz="2800" b="1"/>
              <a:t>16×4</a:t>
            </a:r>
            <a:r>
              <a:rPr lang="en-US" altLang="zh-CN" sz="2800" b="1" i="1"/>
              <a:t> x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 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3657600" y="4510088"/>
            <a:ext cx="1676400" cy="519112"/>
          </a:xfrm>
          <a:prstGeom prst="rect">
            <a:avLst/>
          </a:prstGeom>
          <a:solidFill>
            <a:srgbClr val="BAEEF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原料供应</a:t>
            </a:r>
            <a:r>
              <a:rPr lang="zh-CN" altLang="en-US" sz="2800"/>
              <a:t> </a:t>
            </a:r>
          </a:p>
        </p:txBody>
      </p:sp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6240464" y="4567239"/>
          <a:ext cx="1760537" cy="446087"/>
        </p:xfrm>
        <a:graphic>
          <a:graphicData uri="http://schemas.openxmlformats.org/presentationml/2006/ole">
            <p:oleObj spid="_x0000_s209957" name="公式" r:id="rId3" imgW="774364" imgH="215806" progId="Equation.3">
              <p:embed/>
            </p:oleObj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657600" y="5043488"/>
            <a:ext cx="1676400" cy="519112"/>
          </a:xfrm>
          <a:prstGeom prst="rect">
            <a:avLst/>
          </a:prstGeom>
          <a:solidFill>
            <a:srgbClr val="BAEEF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劳动时间</a:t>
            </a:r>
            <a:r>
              <a:rPr lang="zh-CN" altLang="en-US" sz="2800"/>
              <a:t> </a:t>
            </a:r>
          </a:p>
        </p:txBody>
      </p:sp>
      <p:graphicFrame>
        <p:nvGraphicFramePr>
          <p:cNvPr id="5148" name="Object 28"/>
          <p:cNvGraphicFramePr>
            <a:graphicFrameLocks noChangeAspect="1"/>
          </p:cNvGraphicFramePr>
          <p:nvPr/>
        </p:nvGraphicFramePr>
        <p:xfrm>
          <a:off x="6248400" y="5043489"/>
          <a:ext cx="2209800" cy="454025"/>
        </p:xfrm>
        <a:graphic>
          <a:graphicData uri="http://schemas.openxmlformats.org/presentationml/2006/ole">
            <p:oleObj spid="_x0000_s209958" name="公式" r:id="rId4" imgW="1066337" imgH="215806" progId="Equation.3">
              <p:embed/>
            </p:oleObj>
          </a:graphicData>
        </a:graphic>
      </p:graphicFrame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3657600" y="5562601"/>
            <a:ext cx="1752600" cy="519113"/>
          </a:xfrm>
          <a:prstGeom prst="rect">
            <a:avLst/>
          </a:prstGeom>
          <a:solidFill>
            <a:srgbClr val="BAEEF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加工能力</a:t>
            </a:r>
            <a:r>
              <a:rPr lang="zh-CN" altLang="en-US" sz="2800"/>
              <a:t> </a:t>
            </a:r>
          </a:p>
        </p:txBody>
      </p:sp>
      <p:graphicFrame>
        <p:nvGraphicFramePr>
          <p:cNvPr id="5151" name="Object 31"/>
          <p:cNvGraphicFramePr>
            <a:graphicFrameLocks noChangeAspect="1"/>
          </p:cNvGraphicFramePr>
          <p:nvPr/>
        </p:nvGraphicFramePr>
        <p:xfrm>
          <a:off x="6311900" y="5507039"/>
          <a:ext cx="1296988" cy="458787"/>
        </p:xfrm>
        <a:graphic>
          <a:graphicData uri="http://schemas.openxmlformats.org/presentationml/2006/ole">
            <p:oleObj spid="_x0000_s209959" name="公式" r:id="rId5" imgW="622030" imgH="215806" progId="Equation.3">
              <p:embed/>
            </p:oleObj>
          </a:graphicData>
        </a:graphic>
      </p:graphicFrame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828800" y="2605089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1828800" y="3290889"/>
            <a:ext cx="1676400" cy="528637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156" name="Object 36"/>
          <p:cNvGraphicFramePr>
            <a:graphicFrameLocks noChangeAspect="1"/>
          </p:cNvGraphicFramePr>
          <p:nvPr/>
        </p:nvGraphicFramePr>
        <p:xfrm>
          <a:off x="5486400" y="3733800"/>
          <a:ext cx="3200400" cy="534988"/>
        </p:xfrm>
        <a:graphic>
          <a:graphicData uri="http://schemas.openxmlformats.org/presentationml/2006/ole">
            <p:oleObj spid="_x0000_s209960" name="公式" r:id="rId6" imgW="1307532" imgH="215806" progId="Equation.3">
              <p:embed/>
            </p:oleObj>
          </a:graphicData>
        </a:graphic>
      </p:graphicFrame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3733800" y="3733801"/>
            <a:ext cx="1752600" cy="519113"/>
          </a:xfrm>
          <a:prstGeom prst="rect">
            <a:avLst/>
          </a:prstGeom>
          <a:solidFill>
            <a:srgbClr val="BAEEF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每天获利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828800" y="5105400"/>
            <a:ext cx="167640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约束条件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3657600" y="6034088"/>
            <a:ext cx="1676400" cy="519112"/>
          </a:xfrm>
          <a:prstGeom prst="rect">
            <a:avLst/>
          </a:prstGeom>
          <a:solidFill>
            <a:srgbClr val="BAEEF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非负约束</a:t>
            </a:r>
            <a:r>
              <a:rPr lang="zh-CN" altLang="en-US" sz="2800"/>
              <a:t> </a:t>
            </a:r>
          </a:p>
        </p:txBody>
      </p:sp>
      <p:graphicFrame>
        <p:nvGraphicFramePr>
          <p:cNvPr id="5162" name="Object 42"/>
          <p:cNvGraphicFramePr>
            <a:graphicFrameLocks noChangeAspect="1"/>
          </p:cNvGraphicFramePr>
          <p:nvPr/>
        </p:nvGraphicFramePr>
        <p:xfrm>
          <a:off x="6324601" y="5949951"/>
          <a:ext cx="1355725" cy="487363"/>
        </p:xfrm>
        <a:graphic>
          <a:graphicData uri="http://schemas.openxmlformats.org/presentationml/2006/ole">
            <p:oleObj spid="_x0000_s209961" name="公式" r:id="rId7" imgW="609336" imgH="215806" progId="Equation.3">
              <p:embed/>
            </p:oleObj>
          </a:graphicData>
        </a:graphic>
      </p:graphicFrame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9144000" y="4191001"/>
            <a:ext cx="914400" cy="18002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线性规划模型</a:t>
            </a:r>
            <a:r>
              <a:rPr lang="en-US" altLang="zh-CN" sz="2800" b="1"/>
              <a:t>(LP)</a:t>
            </a:r>
          </a:p>
        </p:txBody>
      </p: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4876800" y="19192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时间</a:t>
            </a:r>
            <a:r>
              <a:rPr lang="en-US" altLang="zh-CN" sz="2800" b="1">
                <a:solidFill>
                  <a:srgbClr val="FF3300"/>
                </a:solidFill>
              </a:rPr>
              <a:t>480</a:t>
            </a:r>
            <a:r>
              <a:rPr lang="zh-CN" altLang="en-US" sz="2800" b="1">
                <a:solidFill>
                  <a:srgbClr val="FF3300"/>
                </a:solidFill>
              </a:rPr>
              <a:t>小时 </a:t>
            </a:r>
          </a:p>
        </p:txBody>
      </p:sp>
      <p:sp>
        <p:nvSpPr>
          <p:cNvPr id="5168" name="Text Box 48"/>
          <p:cNvSpPr txBox="1">
            <a:spLocks noChangeArrowheads="1"/>
          </p:cNvSpPr>
          <p:nvPr/>
        </p:nvSpPr>
        <p:spPr bwMode="auto">
          <a:xfrm>
            <a:off x="7162800" y="19192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至多加工</a:t>
            </a:r>
            <a:r>
              <a:rPr lang="en-US" altLang="zh-CN" sz="2800" b="1">
                <a:solidFill>
                  <a:srgbClr val="FF3300"/>
                </a:solidFill>
              </a:rPr>
              <a:t>100</a:t>
            </a:r>
            <a:r>
              <a:rPr lang="zh-CN" altLang="en-US" sz="2800" b="1">
                <a:solidFill>
                  <a:srgbClr val="FF3300"/>
                </a:solidFill>
              </a:rPr>
              <a:t>公斤</a:t>
            </a:r>
            <a:r>
              <a:rPr lang="en-US" altLang="zh-CN" sz="2800" b="1">
                <a:solidFill>
                  <a:srgbClr val="FF3300"/>
                </a:solidFill>
              </a:rPr>
              <a:t>A</a:t>
            </a:r>
            <a:r>
              <a:rPr lang="en-US" altLang="zh-CN" sz="2800" b="1" baseline="-30000">
                <a:solidFill>
                  <a:srgbClr val="FF3300"/>
                </a:solidFill>
              </a:rPr>
              <a:t>1</a:t>
            </a:r>
            <a:r>
              <a:rPr lang="en-US" altLang="zh-CN" sz="2800" b="1">
                <a:solidFill>
                  <a:srgbClr val="FF3300"/>
                </a:solidFill>
              </a:rPr>
              <a:t> </a:t>
            </a:r>
          </a:p>
        </p:txBody>
      </p: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2063750" y="1919288"/>
            <a:ext cx="2736850" cy="519112"/>
            <a:chOff x="340" y="1104"/>
            <a:chExt cx="1724" cy="327"/>
          </a:xfrm>
        </p:grpSpPr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987" y="1104"/>
              <a:ext cx="10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50</a:t>
              </a:r>
              <a:r>
                <a:rPr lang="zh-CN" altLang="en-US" sz="2800" b="1">
                  <a:solidFill>
                    <a:srgbClr val="FF3300"/>
                  </a:solidFill>
                </a:rPr>
                <a:t>桶牛奶 </a:t>
              </a:r>
            </a:p>
          </p:txBody>
        </p:sp>
        <p:sp>
          <p:nvSpPr>
            <p:cNvPr id="5169" name="Text Box 49"/>
            <p:cNvSpPr txBox="1">
              <a:spLocks noChangeArrowheads="1"/>
            </p:cNvSpPr>
            <p:nvPr/>
          </p:nvSpPr>
          <p:spPr bwMode="auto">
            <a:xfrm>
              <a:off x="340" y="110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</a:rPr>
                <a:t>每天</a:t>
              </a:r>
            </a:p>
          </p:txBody>
        </p:sp>
      </p:grpSp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1776413" y="476251"/>
            <a:ext cx="1079500" cy="122495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基本模型</a:t>
            </a:r>
          </a:p>
        </p:txBody>
      </p:sp>
    </p:spTree>
    <p:extLst>
      <p:ext uri="{BB962C8B-B14F-4D97-AF65-F5344CB8AC3E}">
        <p14:creationId xmlns="" xmlns:p14="http://schemas.microsoft.com/office/powerpoint/2010/main" val="9066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7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" grpId="0" autoUpdateAnimBg="0"/>
      <p:bldP spid="5141" grpId="0" autoUpdateAnimBg="0"/>
      <p:bldP spid="5142" grpId="0" autoUpdateAnimBg="0"/>
      <p:bldP spid="5143" grpId="0" autoUpdateAnimBg="0"/>
      <p:bldP spid="5144" grpId="0" animBg="1" autoUpdateAnimBg="0"/>
      <p:bldP spid="5147" grpId="0" animBg="1" autoUpdateAnimBg="0"/>
      <p:bldP spid="5150" grpId="0" animBg="1" autoUpdateAnimBg="0"/>
      <p:bldP spid="5154" grpId="0" animBg="1" autoUpdateAnimBg="0"/>
      <p:bldP spid="5155" grpId="0" animBg="1" autoUpdateAnimBg="0"/>
      <p:bldP spid="5159" grpId="0" animBg="1" autoUpdateAnimBg="0"/>
      <p:bldP spid="5160" grpId="0" animBg="1" autoUpdateAnimBg="0"/>
      <p:bldP spid="5161" grpId="0" animBg="1" autoUpdateAnimBg="0"/>
      <p:bldP spid="5165" grpId="0" animBg="1" autoUpdateAnimBg="0"/>
      <p:bldP spid="5167" grpId="0" autoUpdateAnimBg="0"/>
      <p:bldP spid="51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2590800" y="381000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5410200" y="457201"/>
            <a:ext cx="16002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图解法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7227" name="Group 59"/>
          <p:cNvGrpSpPr>
            <a:grpSpLocks/>
          </p:cNvGrpSpPr>
          <p:nvPr/>
        </p:nvGrpSpPr>
        <p:grpSpPr bwMode="auto">
          <a:xfrm>
            <a:off x="7620000" y="533400"/>
            <a:ext cx="2971800" cy="3036888"/>
            <a:chOff x="3120" y="576"/>
            <a:chExt cx="1872" cy="1913"/>
          </a:xfrm>
        </p:grpSpPr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3312" y="230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3312" y="76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Text Box 47"/>
            <p:cNvSpPr txBox="1">
              <a:spLocks noChangeArrowheads="1"/>
            </p:cNvSpPr>
            <p:nvPr/>
          </p:nvSpPr>
          <p:spPr bwMode="auto">
            <a:xfrm>
              <a:off x="4560" y="2256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7216" name="Text Box 48"/>
            <p:cNvSpPr txBox="1">
              <a:spLocks noChangeArrowheads="1"/>
            </p:cNvSpPr>
            <p:nvPr/>
          </p:nvSpPr>
          <p:spPr bwMode="auto">
            <a:xfrm>
              <a:off x="3360" y="57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endParaRPr lang="en-US" altLang="zh-CN" b="1" i="1"/>
            </a:p>
          </p:txBody>
        </p:sp>
        <p:sp>
          <p:nvSpPr>
            <p:cNvPr id="7217" name="Text Box 49"/>
            <p:cNvSpPr txBox="1">
              <a:spLocks noChangeArrowheads="1"/>
            </p:cNvSpPr>
            <p:nvPr/>
          </p:nvSpPr>
          <p:spPr bwMode="auto">
            <a:xfrm>
              <a:off x="3120" y="216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grpSp>
        <p:nvGrpSpPr>
          <p:cNvPr id="7229" name="Group 61"/>
          <p:cNvGrpSpPr>
            <a:grpSpLocks/>
          </p:cNvGrpSpPr>
          <p:nvPr/>
        </p:nvGrpSpPr>
        <p:grpSpPr bwMode="auto">
          <a:xfrm>
            <a:off x="7924800" y="762000"/>
            <a:ext cx="2133600" cy="2884488"/>
            <a:chOff x="4128" y="720"/>
            <a:chExt cx="1344" cy="1817"/>
          </a:xfrm>
        </p:grpSpPr>
        <p:sp>
          <p:nvSpPr>
            <p:cNvPr id="7218" name="Text Box 50"/>
            <p:cNvSpPr txBox="1">
              <a:spLocks noChangeArrowheads="1"/>
            </p:cNvSpPr>
            <p:nvPr/>
          </p:nvSpPr>
          <p:spPr bwMode="auto">
            <a:xfrm>
              <a:off x="4128" y="72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A</a:t>
              </a:r>
            </a:p>
          </p:txBody>
        </p:sp>
        <p:sp>
          <p:nvSpPr>
            <p:cNvPr id="7219" name="Text Box 51"/>
            <p:cNvSpPr txBox="1">
              <a:spLocks noChangeArrowheads="1"/>
            </p:cNvSpPr>
            <p:nvPr/>
          </p:nvSpPr>
          <p:spPr bwMode="auto">
            <a:xfrm>
              <a:off x="4704" y="1248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B</a:t>
              </a:r>
            </a:p>
          </p:txBody>
        </p:sp>
        <p:sp>
          <p:nvSpPr>
            <p:cNvPr id="7220" name="Text Box 52"/>
            <p:cNvSpPr txBox="1">
              <a:spLocks noChangeArrowheads="1"/>
            </p:cNvSpPr>
            <p:nvPr/>
          </p:nvSpPr>
          <p:spPr bwMode="auto">
            <a:xfrm>
              <a:off x="4992" y="177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C</a:t>
              </a:r>
            </a:p>
          </p:txBody>
        </p:sp>
        <p:sp>
          <p:nvSpPr>
            <p:cNvPr id="7221" name="Text Box 53"/>
            <p:cNvSpPr txBox="1">
              <a:spLocks noChangeArrowheads="1"/>
            </p:cNvSpPr>
            <p:nvPr/>
          </p:nvSpPr>
          <p:spPr bwMode="auto">
            <a:xfrm>
              <a:off x="4896" y="230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D</a:t>
              </a:r>
            </a:p>
          </p:txBody>
        </p:sp>
      </p:grpSp>
      <p:grpSp>
        <p:nvGrpSpPr>
          <p:cNvPr id="7228" name="Group 60"/>
          <p:cNvGrpSpPr>
            <a:grpSpLocks/>
          </p:cNvGrpSpPr>
          <p:nvPr/>
        </p:nvGrpSpPr>
        <p:grpSpPr bwMode="auto">
          <a:xfrm>
            <a:off x="7543800" y="1143000"/>
            <a:ext cx="2590800" cy="2427288"/>
            <a:chOff x="3888" y="960"/>
            <a:chExt cx="1632" cy="1529"/>
          </a:xfrm>
        </p:grpSpPr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>
              <a:off x="4128" y="960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>
              <a:off x="4752" y="1488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5040" y="196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4128" y="96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4128" y="230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Text Box 54"/>
            <p:cNvSpPr txBox="1">
              <a:spLocks noChangeArrowheads="1"/>
            </p:cNvSpPr>
            <p:nvPr/>
          </p:nvSpPr>
          <p:spPr bwMode="auto">
            <a:xfrm>
              <a:off x="4368" y="96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7223" name="Text Box 55"/>
            <p:cNvSpPr txBox="1">
              <a:spLocks noChangeArrowheads="1"/>
            </p:cNvSpPr>
            <p:nvPr/>
          </p:nvSpPr>
          <p:spPr bwMode="auto">
            <a:xfrm>
              <a:off x="4848" y="1488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2</a:t>
              </a:r>
              <a:endParaRPr lang="en-US" altLang="zh-CN" b="1" i="1"/>
            </a:p>
          </p:txBody>
        </p:sp>
        <p:sp>
          <p:nvSpPr>
            <p:cNvPr id="7224" name="Text Box 56"/>
            <p:cNvSpPr txBox="1">
              <a:spLocks noChangeArrowheads="1"/>
            </p:cNvSpPr>
            <p:nvPr/>
          </p:nvSpPr>
          <p:spPr bwMode="auto">
            <a:xfrm>
              <a:off x="5040" y="1968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3</a:t>
              </a:r>
              <a:endParaRPr lang="en-US" altLang="zh-CN" b="1" i="1"/>
            </a:p>
          </p:txBody>
        </p:sp>
        <p:sp>
          <p:nvSpPr>
            <p:cNvPr id="7225" name="Text Box 57"/>
            <p:cNvSpPr txBox="1">
              <a:spLocks noChangeArrowheads="1"/>
            </p:cNvSpPr>
            <p:nvPr/>
          </p:nvSpPr>
          <p:spPr bwMode="auto">
            <a:xfrm>
              <a:off x="3888" y="1488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4</a:t>
              </a:r>
              <a:endParaRPr lang="en-US" altLang="zh-CN" b="1" i="1"/>
            </a:p>
          </p:txBody>
        </p:sp>
        <p:sp>
          <p:nvSpPr>
            <p:cNvPr id="7226" name="Text Box 58"/>
            <p:cNvSpPr txBox="1">
              <a:spLocks noChangeArrowheads="1"/>
            </p:cNvSpPr>
            <p:nvPr/>
          </p:nvSpPr>
          <p:spPr bwMode="auto">
            <a:xfrm>
              <a:off x="4416" y="225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l</a:t>
              </a:r>
              <a:r>
                <a:rPr lang="en-US" altLang="zh-CN" b="1" baseline="-25000"/>
                <a:t>5</a:t>
              </a:r>
              <a:endParaRPr lang="en-US" altLang="zh-CN" b="1" i="1"/>
            </a:p>
          </p:txBody>
        </p:sp>
      </p:grpSp>
      <p:grpSp>
        <p:nvGrpSpPr>
          <p:cNvPr id="7260" name="Group 92"/>
          <p:cNvGrpSpPr>
            <a:grpSpLocks/>
          </p:cNvGrpSpPr>
          <p:nvPr/>
        </p:nvGrpSpPr>
        <p:grpSpPr bwMode="auto">
          <a:xfrm>
            <a:off x="1752600" y="1106488"/>
            <a:ext cx="2819400" cy="2233612"/>
            <a:chOff x="144" y="697"/>
            <a:chExt cx="1776" cy="1407"/>
          </a:xfrm>
        </p:grpSpPr>
        <p:graphicFrame>
          <p:nvGraphicFramePr>
            <p:cNvPr id="7204" name="Object 36"/>
            <p:cNvGraphicFramePr>
              <a:graphicFrameLocks noChangeAspect="1"/>
            </p:cNvGraphicFramePr>
            <p:nvPr/>
          </p:nvGraphicFramePr>
          <p:xfrm>
            <a:off x="528" y="697"/>
            <a:ext cx="1152" cy="328"/>
          </p:xfrm>
          <a:graphic>
            <a:graphicData uri="http://schemas.openxmlformats.org/presentationml/2006/ole">
              <p:oleObj spid="_x0000_s211009" name="公式" r:id="rId3" imgW="774364" imgH="215806" progId="Equation.3">
                <p:embed/>
              </p:oleObj>
            </a:graphicData>
          </a:graphic>
        </p:graphicFrame>
        <p:graphicFrame>
          <p:nvGraphicFramePr>
            <p:cNvPr id="7205" name="Object 37"/>
            <p:cNvGraphicFramePr>
              <a:graphicFrameLocks noChangeAspect="1"/>
            </p:cNvGraphicFramePr>
            <p:nvPr/>
          </p:nvGraphicFramePr>
          <p:xfrm>
            <a:off x="528" y="1081"/>
            <a:ext cx="1392" cy="286"/>
          </p:xfrm>
          <a:graphic>
            <a:graphicData uri="http://schemas.openxmlformats.org/presentationml/2006/ole">
              <p:oleObj spid="_x0000_s211010" name="公式" r:id="rId4" imgW="1066337" imgH="215806" progId="Equation.3">
                <p:embed/>
              </p:oleObj>
            </a:graphicData>
          </a:graphic>
        </p:graphicFrame>
        <p:graphicFrame>
          <p:nvGraphicFramePr>
            <p:cNvPr id="7206" name="Object 38"/>
            <p:cNvGraphicFramePr>
              <a:graphicFrameLocks noChangeAspect="1"/>
            </p:cNvGraphicFramePr>
            <p:nvPr/>
          </p:nvGraphicFramePr>
          <p:xfrm>
            <a:off x="576" y="1417"/>
            <a:ext cx="960" cy="340"/>
          </p:xfrm>
          <a:graphic>
            <a:graphicData uri="http://schemas.openxmlformats.org/presentationml/2006/ole">
              <p:oleObj spid="_x0000_s211011" name="公式" r:id="rId5" imgW="622030" imgH="215806" progId="Equation.3">
                <p:embed/>
              </p:oleObj>
            </a:graphicData>
          </a:graphic>
        </p:graphicFrame>
        <p:graphicFrame>
          <p:nvGraphicFramePr>
            <p:cNvPr id="7207" name="Object 39"/>
            <p:cNvGraphicFramePr>
              <a:graphicFrameLocks noChangeAspect="1"/>
            </p:cNvGraphicFramePr>
            <p:nvPr/>
          </p:nvGraphicFramePr>
          <p:xfrm>
            <a:off x="576" y="1776"/>
            <a:ext cx="912" cy="328"/>
          </p:xfrm>
          <a:graphic>
            <a:graphicData uri="http://schemas.openxmlformats.org/presentationml/2006/ole">
              <p:oleObj spid="_x0000_s211012" name="公式" r:id="rId6" imgW="609336" imgH="215806" progId="Equation.3">
                <p:embed/>
              </p:oleObj>
            </a:graphicData>
          </a:graphic>
        </p:graphicFrame>
        <p:sp>
          <p:nvSpPr>
            <p:cNvPr id="7234" name="Text Box 66"/>
            <p:cNvSpPr txBox="1">
              <a:spLocks noChangeArrowheads="1"/>
            </p:cNvSpPr>
            <p:nvPr/>
          </p:nvSpPr>
          <p:spPr bwMode="auto">
            <a:xfrm>
              <a:off x="144" y="816"/>
              <a:ext cx="336" cy="113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约束条件</a:t>
              </a:r>
            </a:p>
          </p:txBody>
        </p:sp>
      </p:grpSp>
      <p:grpSp>
        <p:nvGrpSpPr>
          <p:cNvPr id="7256" name="Group 88"/>
          <p:cNvGrpSpPr>
            <a:grpSpLocks/>
          </p:cNvGrpSpPr>
          <p:nvPr/>
        </p:nvGrpSpPr>
        <p:grpSpPr bwMode="auto">
          <a:xfrm>
            <a:off x="4724400" y="1066801"/>
            <a:ext cx="2603500" cy="561975"/>
            <a:chOff x="2016" y="672"/>
            <a:chExt cx="1640" cy="354"/>
          </a:xfrm>
        </p:grpSpPr>
        <p:graphicFrame>
          <p:nvGraphicFramePr>
            <p:cNvPr id="7230" name="Object 62"/>
            <p:cNvGraphicFramePr>
              <a:graphicFrameLocks noChangeAspect="1"/>
            </p:cNvGraphicFramePr>
            <p:nvPr/>
          </p:nvGraphicFramePr>
          <p:xfrm>
            <a:off x="2296" y="672"/>
            <a:ext cx="1360" cy="328"/>
          </p:xfrm>
          <a:graphic>
            <a:graphicData uri="http://schemas.openxmlformats.org/presentationml/2006/ole">
              <p:oleObj spid="_x0000_s211013" name="公式" r:id="rId7" imgW="914003" imgH="215806" progId="Equation.3">
                <p:embed/>
              </p:oleObj>
            </a:graphicData>
          </a:graphic>
        </p:graphicFrame>
        <p:sp>
          <p:nvSpPr>
            <p:cNvPr id="7235" name="AutoShape 67"/>
            <p:cNvSpPr>
              <a:spLocks noChangeArrowheads="1"/>
            </p:cNvSpPr>
            <p:nvPr/>
          </p:nvSpPr>
          <p:spPr bwMode="auto">
            <a:xfrm>
              <a:off x="2016" y="72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57" name="Group 89"/>
          <p:cNvGrpSpPr>
            <a:grpSpLocks/>
          </p:cNvGrpSpPr>
          <p:nvPr/>
        </p:nvGrpSpPr>
        <p:grpSpPr bwMode="auto">
          <a:xfrm>
            <a:off x="4724400" y="1676401"/>
            <a:ext cx="2978150" cy="485775"/>
            <a:chOff x="2016" y="1056"/>
            <a:chExt cx="1876" cy="306"/>
          </a:xfrm>
        </p:grpSpPr>
        <p:graphicFrame>
          <p:nvGraphicFramePr>
            <p:cNvPr id="7231" name="Object 63"/>
            <p:cNvGraphicFramePr>
              <a:graphicFrameLocks noChangeAspect="1"/>
            </p:cNvGraphicFramePr>
            <p:nvPr/>
          </p:nvGraphicFramePr>
          <p:xfrm>
            <a:off x="2301" y="1056"/>
            <a:ext cx="1591" cy="286"/>
          </p:xfrm>
          <a:graphic>
            <a:graphicData uri="http://schemas.openxmlformats.org/presentationml/2006/ole">
              <p:oleObj spid="_x0000_s211014" name="公式" r:id="rId8" imgW="1218671" imgH="215806" progId="Equation.3">
                <p:embed/>
              </p:oleObj>
            </a:graphicData>
          </a:graphic>
        </p:graphicFrame>
        <p:sp>
          <p:nvSpPr>
            <p:cNvPr id="7236" name="AutoShape 68"/>
            <p:cNvSpPr>
              <a:spLocks noChangeArrowheads="1"/>
            </p:cNvSpPr>
            <p:nvPr/>
          </p:nvSpPr>
          <p:spPr bwMode="auto">
            <a:xfrm>
              <a:off x="2016" y="105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58" name="Group 90"/>
          <p:cNvGrpSpPr>
            <a:grpSpLocks/>
          </p:cNvGrpSpPr>
          <p:nvPr/>
        </p:nvGrpSpPr>
        <p:grpSpPr bwMode="auto">
          <a:xfrm>
            <a:off x="4343400" y="2193925"/>
            <a:ext cx="2794000" cy="571500"/>
            <a:chOff x="1776" y="1382"/>
            <a:chExt cx="1760" cy="360"/>
          </a:xfrm>
        </p:grpSpPr>
        <p:graphicFrame>
          <p:nvGraphicFramePr>
            <p:cNvPr id="7232" name="Object 64"/>
            <p:cNvGraphicFramePr>
              <a:graphicFrameLocks noChangeAspect="1"/>
            </p:cNvGraphicFramePr>
            <p:nvPr/>
          </p:nvGraphicFramePr>
          <p:xfrm>
            <a:off x="2321" y="1382"/>
            <a:ext cx="1215" cy="360"/>
          </p:xfrm>
          <a:graphic>
            <a:graphicData uri="http://schemas.openxmlformats.org/presentationml/2006/ole">
              <p:oleObj spid="_x0000_s211015" name="公式" r:id="rId9" imgW="787400" imgH="228600" progId="Equation.3">
                <p:embed/>
              </p:oleObj>
            </a:graphicData>
          </a:graphic>
        </p:graphicFrame>
        <p:sp>
          <p:nvSpPr>
            <p:cNvPr id="7237" name="AutoShape 69"/>
            <p:cNvSpPr>
              <a:spLocks noChangeArrowheads="1"/>
            </p:cNvSpPr>
            <p:nvPr/>
          </p:nvSpPr>
          <p:spPr bwMode="auto">
            <a:xfrm>
              <a:off x="1776" y="139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59" name="Group 91"/>
          <p:cNvGrpSpPr>
            <a:grpSpLocks/>
          </p:cNvGrpSpPr>
          <p:nvPr/>
        </p:nvGrpSpPr>
        <p:grpSpPr bwMode="auto">
          <a:xfrm>
            <a:off x="4267201" y="2765426"/>
            <a:ext cx="3300413" cy="550863"/>
            <a:chOff x="1728" y="1742"/>
            <a:chExt cx="2079" cy="347"/>
          </a:xfrm>
        </p:grpSpPr>
        <p:graphicFrame>
          <p:nvGraphicFramePr>
            <p:cNvPr id="7233" name="Object 65"/>
            <p:cNvGraphicFramePr>
              <a:graphicFrameLocks noChangeAspect="1"/>
            </p:cNvGraphicFramePr>
            <p:nvPr/>
          </p:nvGraphicFramePr>
          <p:xfrm>
            <a:off x="2002" y="1742"/>
            <a:ext cx="1805" cy="347"/>
          </p:xfrm>
          <a:graphic>
            <a:graphicData uri="http://schemas.openxmlformats.org/presentationml/2006/ole">
              <p:oleObj spid="_x0000_s211016" name="公式" r:id="rId10" imgW="1206500" imgH="228600" progId="Equation.3">
                <p:embed/>
              </p:oleObj>
            </a:graphicData>
          </a:graphic>
        </p:graphicFrame>
        <p:sp>
          <p:nvSpPr>
            <p:cNvPr id="7238" name="AutoShape 70"/>
            <p:cNvSpPr>
              <a:spLocks noChangeArrowheads="1"/>
            </p:cNvSpPr>
            <p:nvPr/>
          </p:nvSpPr>
          <p:spPr bwMode="auto">
            <a:xfrm>
              <a:off x="1728" y="1776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39" name="Object 71"/>
          <p:cNvGraphicFramePr>
            <a:graphicFrameLocks noChangeAspect="1"/>
          </p:cNvGraphicFramePr>
          <p:nvPr/>
        </p:nvGraphicFramePr>
        <p:xfrm>
          <a:off x="2971800" y="3429000"/>
          <a:ext cx="3200400" cy="534988"/>
        </p:xfrm>
        <a:graphic>
          <a:graphicData uri="http://schemas.openxmlformats.org/presentationml/2006/ole">
            <p:oleObj spid="_x0000_s211017" name="公式" r:id="rId11" imgW="1307532" imgH="215806" progId="Equation.3">
              <p:embed/>
            </p:oleObj>
          </a:graphicData>
        </a:graphic>
      </p:graphicFrame>
      <p:sp>
        <p:nvSpPr>
          <p:cNvPr id="7240" name="Text Box 72"/>
          <p:cNvSpPr txBox="1">
            <a:spLocks noChangeArrowheads="1"/>
          </p:cNvSpPr>
          <p:nvPr/>
        </p:nvSpPr>
        <p:spPr bwMode="auto">
          <a:xfrm>
            <a:off x="1752600" y="3581400"/>
            <a:ext cx="10668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目标函数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7250" name="Group 82"/>
          <p:cNvGrpSpPr>
            <a:grpSpLocks/>
          </p:cNvGrpSpPr>
          <p:nvPr/>
        </p:nvGrpSpPr>
        <p:grpSpPr bwMode="auto">
          <a:xfrm>
            <a:off x="7620000" y="2895601"/>
            <a:ext cx="1447800" cy="1360488"/>
            <a:chOff x="3792" y="2064"/>
            <a:chExt cx="912" cy="857"/>
          </a:xfrm>
        </p:grpSpPr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>
              <a:off x="3792" y="2064"/>
              <a:ext cx="624" cy="6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4" name="Text Box 76"/>
            <p:cNvSpPr txBox="1">
              <a:spLocks noChangeArrowheads="1"/>
            </p:cNvSpPr>
            <p:nvPr/>
          </p:nvSpPr>
          <p:spPr bwMode="auto">
            <a:xfrm>
              <a:off x="4176" y="2688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Z</a:t>
              </a:r>
              <a:r>
                <a:rPr lang="en-US" altLang="zh-CN" b="1">
                  <a:solidFill>
                    <a:srgbClr val="FF3300"/>
                  </a:solidFill>
                </a:rPr>
                <a:t>=0</a:t>
              </a:r>
            </a:p>
          </p:txBody>
        </p:sp>
      </p:grpSp>
      <p:grpSp>
        <p:nvGrpSpPr>
          <p:cNvPr id="7252" name="Group 84"/>
          <p:cNvGrpSpPr>
            <a:grpSpLocks/>
          </p:cNvGrpSpPr>
          <p:nvPr/>
        </p:nvGrpSpPr>
        <p:grpSpPr bwMode="auto">
          <a:xfrm>
            <a:off x="8001000" y="1905001"/>
            <a:ext cx="2514600" cy="2198688"/>
            <a:chOff x="4032" y="1440"/>
            <a:chExt cx="1584" cy="1385"/>
          </a:xfrm>
        </p:grpSpPr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>
              <a:off x="4032" y="1440"/>
              <a:ext cx="1152" cy="11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5" name="Text Box 77"/>
            <p:cNvSpPr txBox="1">
              <a:spLocks noChangeArrowheads="1"/>
            </p:cNvSpPr>
            <p:nvPr/>
          </p:nvSpPr>
          <p:spPr bwMode="auto">
            <a:xfrm>
              <a:off x="4848" y="2592"/>
              <a:ext cx="7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Z</a:t>
              </a:r>
              <a:r>
                <a:rPr lang="en-US" altLang="zh-CN" b="1">
                  <a:solidFill>
                    <a:srgbClr val="FF3300"/>
                  </a:solidFill>
                </a:rPr>
                <a:t>=2400</a:t>
              </a:r>
            </a:p>
          </p:txBody>
        </p:sp>
      </p:grpSp>
      <p:grpSp>
        <p:nvGrpSpPr>
          <p:cNvPr id="7253" name="Group 85"/>
          <p:cNvGrpSpPr>
            <a:grpSpLocks/>
          </p:cNvGrpSpPr>
          <p:nvPr/>
        </p:nvGrpSpPr>
        <p:grpSpPr bwMode="auto">
          <a:xfrm>
            <a:off x="8229600" y="1219200"/>
            <a:ext cx="2590800" cy="1828800"/>
            <a:chOff x="4176" y="1008"/>
            <a:chExt cx="1632" cy="1152"/>
          </a:xfrm>
        </p:grpSpPr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>
              <a:off x="4176" y="1008"/>
              <a:ext cx="1104" cy="115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6" name="Text Box 78"/>
            <p:cNvSpPr txBox="1">
              <a:spLocks noChangeArrowheads="1"/>
            </p:cNvSpPr>
            <p:nvPr/>
          </p:nvSpPr>
          <p:spPr bwMode="auto">
            <a:xfrm>
              <a:off x="5040" y="1728"/>
              <a:ext cx="7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rgbClr val="FF3300"/>
                  </a:solidFill>
                </a:rPr>
                <a:t>Z</a:t>
              </a:r>
              <a:r>
                <a:rPr lang="en-US" altLang="zh-CN" b="1" dirty="0" smtClean="0">
                  <a:solidFill>
                    <a:srgbClr val="FF3300"/>
                  </a:solidFill>
                </a:rPr>
                <a:t>=3360</a:t>
              </a:r>
              <a:endParaRPr lang="en-US" altLang="zh-CN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7247" name="Text Box 79"/>
          <p:cNvSpPr txBox="1">
            <a:spLocks noChangeArrowheads="1"/>
          </p:cNvSpPr>
          <p:nvPr/>
        </p:nvSpPr>
        <p:spPr bwMode="auto">
          <a:xfrm>
            <a:off x="2971800" y="41910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/>
              <a:t>z</a:t>
            </a:r>
            <a:r>
              <a:rPr lang="en-US" altLang="zh-CN" sz="2800" b="1"/>
              <a:t>=</a:t>
            </a:r>
            <a:r>
              <a:rPr lang="en-US" altLang="zh-CN" sz="2800" b="1" i="1"/>
              <a:t>c </a:t>
            </a:r>
            <a:r>
              <a:rPr lang="en-US" altLang="zh-CN" sz="2800" b="1"/>
              <a:t>(</a:t>
            </a:r>
            <a:r>
              <a:rPr lang="zh-CN" altLang="en-US" sz="2800" b="1"/>
              <a:t>常数</a:t>
            </a:r>
            <a:r>
              <a:rPr lang="en-US" altLang="zh-CN" sz="2800" b="1"/>
              <a:t>) ~</a:t>
            </a:r>
            <a:r>
              <a:rPr lang="zh-CN" altLang="en-US" sz="2800" b="1"/>
              <a:t>等值线</a:t>
            </a:r>
            <a:endParaRPr lang="zh-CN" altLang="en-US" sz="2800" b="1" i="1"/>
          </a:p>
        </p:txBody>
      </p:sp>
      <p:grpSp>
        <p:nvGrpSpPr>
          <p:cNvPr id="7251" name="Group 83"/>
          <p:cNvGrpSpPr>
            <a:grpSpLocks/>
          </p:cNvGrpSpPr>
          <p:nvPr/>
        </p:nvGrpSpPr>
        <p:grpSpPr bwMode="auto">
          <a:xfrm>
            <a:off x="7772400" y="2667000"/>
            <a:ext cx="685800" cy="838200"/>
            <a:chOff x="3888" y="1920"/>
            <a:chExt cx="432" cy="528"/>
          </a:xfrm>
        </p:grpSpPr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flipV="1">
              <a:off x="3888" y="2112"/>
              <a:ext cx="432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9" name="Text Box 81"/>
            <p:cNvSpPr txBox="1">
              <a:spLocks noChangeArrowheads="1"/>
            </p:cNvSpPr>
            <p:nvPr/>
          </p:nvSpPr>
          <p:spPr bwMode="auto">
            <a:xfrm>
              <a:off x="4080" y="192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c</a:t>
              </a:r>
            </a:p>
          </p:txBody>
        </p:sp>
      </p:grpSp>
      <p:sp>
        <p:nvSpPr>
          <p:cNvPr id="7254" name="Text Box 86"/>
          <p:cNvSpPr txBox="1">
            <a:spLocks noChangeArrowheads="1"/>
          </p:cNvSpPr>
          <p:nvPr/>
        </p:nvSpPr>
        <p:spPr bwMode="auto">
          <a:xfrm>
            <a:off x="6400800" y="4267201"/>
            <a:ext cx="4114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在</a:t>
            </a:r>
            <a:r>
              <a:rPr lang="en-US" altLang="zh-CN" sz="2800" b="1" i="1"/>
              <a:t>B</a:t>
            </a:r>
            <a:r>
              <a:rPr lang="en-US" altLang="zh-CN" sz="2800" b="1"/>
              <a:t>(20,30)</a:t>
            </a:r>
            <a:r>
              <a:rPr lang="zh-CN" altLang="en-US" sz="2800" b="1"/>
              <a:t>点得到最优解</a:t>
            </a:r>
          </a:p>
        </p:txBody>
      </p:sp>
      <p:sp>
        <p:nvSpPr>
          <p:cNvPr id="7261" name="Text Box 93"/>
          <p:cNvSpPr txBox="1">
            <a:spLocks noChangeArrowheads="1"/>
          </p:cNvSpPr>
          <p:nvPr/>
        </p:nvSpPr>
        <p:spPr bwMode="auto">
          <a:xfrm>
            <a:off x="1631950" y="4953001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目标函数和约束条件是线性函数 </a:t>
            </a:r>
          </a:p>
        </p:txBody>
      </p:sp>
      <p:sp>
        <p:nvSpPr>
          <p:cNvPr id="7262" name="Text Box 94"/>
          <p:cNvSpPr txBox="1">
            <a:spLocks noChangeArrowheads="1"/>
          </p:cNvSpPr>
          <p:nvPr/>
        </p:nvSpPr>
        <p:spPr bwMode="auto">
          <a:xfrm>
            <a:off x="1631950" y="55006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可行域为直线段围成的凸多边形 </a:t>
            </a:r>
          </a:p>
        </p:txBody>
      </p:sp>
      <p:sp>
        <p:nvSpPr>
          <p:cNvPr id="7263" name="Text Box 95"/>
          <p:cNvSpPr txBox="1">
            <a:spLocks noChangeArrowheads="1"/>
          </p:cNvSpPr>
          <p:nvPr/>
        </p:nvSpPr>
        <p:spPr bwMode="auto">
          <a:xfrm>
            <a:off x="1631950" y="6019801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目标函数的等值线为直线 </a:t>
            </a:r>
          </a:p>
        </p:txBody>
      </p:sp>
      <p:sp>
        <p:nvSpPr>
          <p:cNvPr id="7264" name="Text Box 96"/>
          <p:cNvSpPr txBox="1">
            <a:spLocks noChangeArrowheads="1"/>
          </p:cNvSpPr>
          <p:nvPr/>
        </p:nvSpPr>
        <p:spPr bwMode="auto">
          <a:xfrm>
            <a:off x="7153276" y="5084763"/>
            <a:ext cx="3406775" cy="9461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最优解一定在凸多边形的某个顶点取得。 </a:t>
            </a:r>
          </a:p>
        </p:txBody>
      </p:sp>
      <p:sp>
        <p:nvSpPr>
          <p:cNvPr id="7265" name="AutoShape 97"/>
          <p:cNvSpPr>
            <a:spLocks noChangeArrowheads="1"/>
          </p:cNvSpPr>
          <p:nvPr/>
        </p:nvSpPr>
        <p:spPr bwMode="auto">
          <a:xfrm>
            <a:off x="6870700" y="4876800"/>
            <a:ext cx="304800" cy="1371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5232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 animBg="1" autoUpdateAnimBg="0"/>
      <p:bldP spid="7240" grpId="0" animBg="1" autoUpdateAnimBg="0"/>
      <p:bldP spid="7247" grpId="0" autoUpdateAnimBg="0"/>
      <p:bldP spid="7254" grpId="0" animBg="1" autoUpdateAnimBg="0"/>
      <p:bldP spid="7261" grpId="0" autoUpdateAnimBg="0"/>
      <p:bldP spid="7262" grpId="0" autoUpdateAnimBg="0"/>
      <p:bldP spid="7263" grpId="0" autoUpdateAnimBg="0"/>
      <p:bldP spid="7264" grpId="0" animBg="1" autoUpdateAnimBg="0"/>
      <p:bldP spid="72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57400" y="334964"/>
            <a:ext cx="2514600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410200" y="381001"/>
            <a:ext cx="2209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软件实现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0" y="623888"/>
            <a:ext cx="1981200" cy="51911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LINGO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76400" y="1233488"/>
            <a:ext cx="2971800" cy="1754326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zh-CN" b="1"/>
              <a:t>model:</a:t>
            </a:r>
          </a:p>
          <a:p>
            <a:r>
              <a:rPr lang="it-IT" altLang="zh-CN" b="1"/>
              <a:t>max = 72*x1+64*x2;</a:t>
            </a:r>
          </a:p>
          <a:p>
            <a:r>
              <a:rPr lang="it-IT" altLang="zh-CN" b="1"/>
              <a:t>[milk]   x1 + x2&lt;50;</a:t>
            </a:r>
            <a:endParaRPr lang="en-US" altLang="zh-CN" b="1"/>
          </a:p>
          <a:p>
            <a:r>
              <a:rPr lang="en-US" altLang="zh-CN" b="1"/>
              <a:t>[time] 12*x1+8*x2&lt;480;</a:t>
            </a:r>
          </a:p>
          <a:p>
            <a:r>
              <a:rPr lang="en-US" altLang="zh-CN" b="1"/>
              <a:t>[cpct]   3*x1&lt;100;</a:t>
            </a:r>
          </a:p>
          <a:p>
            <a:r>
              <a:rPr lang="en-US" altLang="zh-CN" b="1"/>
              <a:t>end</a:t>
            </a:r>
            <a:r>
              <a:rPr lang="en-US" altLang="zh-CN"/>
              <a:t>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648200" y="1233489"/>
            <a:ext cx="5943600" cy="3139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Global optimal solution found.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Objective value:                              3360.000</a:t>
            </a:r>
          </a:p>
          <a:p>
            <a:r>
              <a:rPr lang="en-US" altLang="zh-CN" b="1"/>
              <a:t>  Total solver iterations:                             2</a:t>
            </a:r>
          </a:p>
          <a:p>
            <a:r>
              <a:rPr lang="en-US" altLang="zh-CN" b="1"/>
              <a:t>       </a:t>
            </a:r>
            <a:r>
              <a:rPr lang="en-US" altLang="zh-CN" b="1">
                <a:solidFill>
                  <a:srgbClr val="FF0000"/>
                </a:solidFill>
              </a:rPr>
              <a:t>Variable    Value                </a:t>
            </a:r>
            <a:r>
              <a:rPr lang="en-US" altLang="zh-CN" b="1"/>
              <a:t>Reduced Cost</a:t>
            </a:r>
            <a:r>
              <a:rPr lang="en-US" altLang="zh-CN"/>
              <a:t> 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             X1        20.00000            </a:t>
            </a:r>
            <a:r>
              <a:rPr lang="en-US" altLang="zh-CN" b="1"/>
              <a:t>0.000000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             X2        30.00000            </a:t>
            </a:r>
            <a:r>
              <a:rPr lang="en-US" altLang="zh-CN" b="1"/>
              <a:t>0.000000</a:t>
            </a:r>
          </a:p>
          <a:p>
            <a:r>
              <a:rPr lang="en-US" altLang="zh-CN" b="1"/>
              <a:t>           Row   Slack or Surplus   Dual Price</a:t>
            </a:r>
          </a:p>
          <a:p>
            <a:r>
              <a:rPr lang="en-US" altLang="zh-CN" b="1"/>
              <a:t>                1        3360.000            1.000000</a:t>
            </a:r>
          </a:p>
          <a:p>
            <a:r>
              <a:rPr lang="en-US" altLang="zh-CN" b="1"/>
              <a:t>        MILK        0.000000            48.00000</a:t>
            </a:r>
          </a:p>
          <a:p>
            <a:r>
              <a:rPr lang="en-US" altLang="zh-CN" b="1"/>
              <a:t>        TIME        0.000000            2.000000</a:t>
            </a:r>
          </a:p>
          <a:p>
            <a:r>
              <a:rPr lang="en-US" altLang="zh-CN" b="1"/>
              <a:t>        CPCT        40.00000            0.000000</a:t>
            </a:r>
            <a:r>
              <a:rPr lang="en-US" altLang="zh-CN"/>
              <a:t> 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286000" y="58816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20</a:t>
            </a:r>
            <a:r>
              <a:rPr lang="zh-CN" altLang="en-US" sz="2800" b="1">
                <a:solidFill>
                  <a:srgbClr val="FF0000"/>
                </a:solidFill>
              </a:rPr>
              <a:t>桶牛奶生产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en-US" altLang="zh-CN" sz="2800" b="1" baseline="-30000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, 30</a:t>
            </a:r>
            <a:r>
              <a:rPr lang="zh-CN" altLang="en-US" sz="2800" b="1">
                <a:solidFill>
                  <a:srgbClr val="FF0000"/>
                </a:solidFill>
              </a:rPr>
              <a:t>桶生产</a:t>
            </a:r>
            <a:r>
              <a:rPr lang="en-US" altLang="zh-CN" sz="2800" b="1">
                <a:solidFill>
                  <a:srgbClr val="FF0000"/>
                </a:solidFill>
              </a:rPr>
              <a:t>A</a:t>
            </a:r>
            <a:r>
              <a:rPr lang="en-US" altLang="zh-CN" sz="2800" b="1" baseline="-30000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，利润</a:t>
            </a:r>
            <a:r>
              <a:rPr lang="en-US" altLang="zh-CN" sz="2800" b="1">
                <a:solidFill>
                  <a:srgbClr val="FF0000"/>
                </a:solidFill>
              </a:rPr>
              <a:t>3360</a:t>
            </a:r>
            <a:r>
              <a:rPr lang="zh-CN" altLang="en-US" sz="2800" b="1">
                <a:solidFill>
                  <a:srgbClr val="FF0000"/>
                </a:solidFill>
              </a:rPr>
              <a:t>元。 </a:t>
            </a:r>
          </a:p>
        </p:txBody>
      </p:sp>
    </p:spTree>
    <p:extLst>
      <p:ext uri="{BB962C8B-B14F-4D97-AF65-F5344CB8AC3E}">
        <p14:creationId xmlns="" xmlns:p14="http://schemas.microsoft.com/office/powerpoint/2010/main" val="102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196" grpId="0" animBg="1" autoUpdateAnimBg="0"/>
      <p:bldP spid="8197" grpId="0" animBg="1" autoUpdateAnimBg="0"/>
      <p:bldP spid="8198" grpId="0" animBg="1" autoUpdateAnimBg="0"/>
      <p:bldP spid="82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3067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演示 运行</a:t>
            </a:r>
            <a:r>
              <a:rPr lang="en-US" altLang="zh-CN" dirty="0" smtClean="0"/>
              <a:t>Lingo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13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205845" y="885797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结果解释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932364" y="1875598"/>
            <a:ext cx="5943600" cy="3139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Global optimal solution found.</a:t>
            </a:r>
          </a:p>
          <a:p>
            <a:r>
              <a:rPr lang="en-US" altLang="zh-CN" b="1" dirty="0"/>
              <a:t>  Objective value:                              3360.000</a:t>
            </a:r>
          </a:p>
          <a:p>
            <a:r>
              <a:rPr lang="en-US" altLang="zh-CN" b="1" dirty="0"/>
              <a:t>  Total solver iterations:                             2</a:t>
            </a:r>
          </a:p>
          <a:p>
            <a:r>
              <a:rPr lang="en-US" altLang="zh-CN" b="1" dirty="0"/>
              <a:t>       Variable      Value              Reduced Cost</a:t>
            </a:r>
          </a:p>
          <a:p>
            <a:r>
              <a:rPr lang="en-US" altLang="zh-CN" b="1" dirty="0"/>
              <a:t>             X1        20.00000            0.000000</a:t>
            </a:r>
          </a:p>
          <a:p>
            <a:r>
              <a:rPr lang="en-US" altLang="zh-CN" b="1" dirty="0"/>
              <a:t>             X2        30.00000            0.000000</a:t>
            </a:r>
          </a:p>
          <a:p>
            <a:r>
              <a:rPr lang="en-US" altLang="zh-CN" b="1" dirty="0"/>
              <a:t>           Row   Slack or Surplus   Dual Price</a:t>
            </a:r>
          </a:p>
          <a:p>
            <a:r>
              <a:rPr lang="en-US" altLang="zh-CN" b="1" dirty="0"/>
              <a:t>                1        3360.000            1.000000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MILK        0.000000            </a:t>
            </a:r>
            <a:r>
              <a:rPr lang="en-US" altLang="zh-CN" b="1" dirty="0"/>
              <a:t>48.00000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TIME        0.000000            </a:t>
            </a:r>
            <a:r>
              <a:rPr lang="en-US" altLang="zh-CN" b="1" dirty="0"/>
              <a:t>2.000000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CPCT        40.00000            </a:t>
            </a:r>
            <a:r>
              <a:rPr lang="en-US" altLang="zh-CN" b="1" dirty="0"/>
              <a:t>0.000000</a:t>
            </a:r>
            <a:r>
              <a:rPr lang="en-US" altLang="zh-CN" dirty="0"/>
              <a:t>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676400" y="1131888"/>
            <a:ext cx="2971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zh-CN" b="1"/>
              <a:t>model:</a:t>
            </a:r>
          </a:p>
          <a:p>
            <a:r>
              <a:rPr lang="it-IT" altLang="zh-CN" b="1"/>
              <a:t>max = 72*x1+64*x2;</a:t>
            </a:r>
          </a:p>
          <a:p>
            <a:r>
              <a:rPr lang="it-IT" altLang="zh-CN" b="1"/>
              <a:t>[milk]   x1 + x2&lt;50;</a:t>
            </a:r>
            <a:endParaRPr lang="en-US" altLang="zh-CN" b="1"/>
          </a:p>
          <a:p>
            <a:r>
              <a:rPr lang="en-US" altLang="zh-CN" b="1"/>
              <a:t>[time] 12*x1+8*x2&lt;480;</a:t>
            </a:r>
          </a:p>
          <a:p>
            <a:r>
              <a:rPr lang="en-US" altLang="zh-CN" b="1"/>
              <a:t>[cpct]   3*x1&lt;100;</a:t>
            </a:r>
          </a:p>
          <a:p>
            <a:r>
              <a:rPr lang="en-US" altLang="zh-CN" b="1"/>
              <a:t>end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676400" y="4038601"/>
            <a:ext cx="533400" cy="180022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三种资源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514600" y="5715001"/>
            <a:ext cx="7613650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“</a:t>
            </a:r>
            <a:r>
              <a:rPr lang="zh-CN" altLang="en-US" sz="2800" b="1"/>
              <a:t>资源” 剩余为零的约束为紧约束（有效约束） 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2855914" y="3908430"/>
            <a:ext cx="2160587" cy="369888"/>
            <a:chOff x="839" y="2341"/>
            <a:chExt cx="1361" cy="233"/>
          </a:xfrm>
        </p:grpSpPr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839" y="2341"/>
              <a:ext cx="13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原料无剩余</a:t>
              </a: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H="1">
              <a:off x="1927" y="2523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2855914" y="4387856"/>
            <a:ext cx="2160587" cy="369888"/>
            <a:chOff x="839" y="2643"/>
            <a:chExt cx="1361" cy="233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839" y="2643"/>
              <a:ext cx="13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时间无剩余</a:t>
              </a: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H="1">
              <a:off x="1927" y="2795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2279650" y="4797431"/>
            <a:ext cx="2801938" cy="369888"/>
            <a:chOff x="476" y="2976"/>
            <a:chExt cx="1765" cy="233"/>
          </a:xfrm>
        </p:grpSpPr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476" y="2976"/>
              <a:ext cx="17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加工能力剩余</a:t>
              </a:r>
              <a:r>
                <a:rPr lang="en-US" altLang="zh-CN" b="1">
                  <a:solidFill>
                    <a:srgbClr val="FF0000"/>
                  </a:solidFill>
                </a:rPr>
                <a:t>40</a:t>
              </a: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H="1">
              <a:off x="1927" y="3113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5512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223" grpId="0"/>
      <p:bldP spid="9224" grpId="0" animBg="1" autoUpdateAnimBg="0"/>
      <p:bldP spid="922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848600" y="533400"/>
            <a:ext cx="25146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结果解释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403043" y="1294983"/>
            <a:ext cx="5943600" cy="3139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Global optimal solution found.</a:t>
            </a:r>
          </a:p>
          <a:p>
            <a:r>
              <a:rPr lang="en-US" altLang="zh-CN" b="1" dirty="0"/>
              <a:t>  Objective value:                              3360.000</a:t>
            </a:r>
          </a:p>
          <a:p>
            <a:r>
              <a:rPr lang="en-US" altLang="zh-CN" b="1" dirty="0"/>
              <a:t>  Total solver iterations:                             2</a:t>
            </a:r>
          </a:p>
          <a:p>
            <a:r>
              <a:rPr lang="en-US" altLang="zh-CN" b="1" dirty="0"/>
              <a:t>      Variable     Value           Reduced Cost</a:t>
            </a:r>
          </a:p>
          <a:p>
            <a:r>
              <a:rPr lang="en-US" altLang="zh-CN" b="1" dirty="0"/>
              <a:t>          X1        20.00000            0.000000</a:t>
            </a:r>
          </a:p>
          <a:p>
            <a:r>
              <a:rPr lang="en-US" altLang="zh-CN" b="1" dirty="0"/>
              <a:t>          X2        30.00000            0.000000</a:t>
            </a:r>
          </a:p>
          <a:p>
            <a:r>
              <a:rPr lang="en-US" altLang="zh-CN" b="1" dirty="0"/>
              <a:t>     Row   Slack or Surplus   Dual Price</a:t>
            </a:r>
          </a:p>
          <a:p>
            <a:r>
              <a:rPr lang="en-US" altLang="zh-CN" b="1" dirty="0"/>
              <a:t>            1        3360.000         1.000000</a:t>
            </a:r>
          </a:p>
          <a:p>
            <a:r>
              <a:rPr lang="en-US" altLang="zh-CN" b="1" dirty="0"/>
              <a:t>  MILK        0.000000          </a:t>
            </a:r>
            <a:r>
              <a:rPr lang="en-US" altLang="zh-CN" b="1" dirty="0">
                <a:solidFill>
                  <a:srgbClr val="FF0000"/>
                </a:solidFill>
              </a:rPr>
              <a:t>48.00000</a:t>
            </a:r>
          </a:p>
          <a:p>
            <a:r>
              <a:rPr lang="en-US" altLang="zh-CN" b="1" dirty="0"/>
              <a:t>  TIME        0.000000         </a:t>
            </a:r>
            <a:r>
              <a:rPr lang="en-US" altLang="zh-CN" b="1" dirty="0">
                <a:solidFill>
                  <a:srgbClr val="FF0000"/>
                </a:solidFill>
              </a:rPr>
              <a:t> 2.000000</a:t>
            </a:r>
          </a:p>
          <a:p>
            <a:r>
              <a:rPr lang="en-US" altLang="zh-CN" b="1" dirty="0"/>
              <a:t>  CPCT        40.00000</a:t>
            </a:r>
            <a:r>
              <a:rPr lang="en-US" altLang="zh-CN" b="1" dirty="0">
                <a:solidFill>
                  <a:srgbClr val="FF0000"/>
                </a:solidFill>
              </a:rPr>
              <a:t>          0.000000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391400" y="1219200"/>
            <a:ext cx="3276600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</a:pPr>
            <a:r>
              <a:rPr lang="zh-CN" altLang="en-US" b="1"/>
              <a:t>最优解下“资源”增加</a:t>
            </a:r>
            <a:r>
              <a:rPr lang="en-US" altLang="zh-CN" b="1"/>
              <a:t>1</a:t>
            </a:r>
            <a:r>
              <a:rPr lang="zh-CN" altLang="en-US" b="1"/>
              <a:t>单位时“效益”的增量 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924800" y="2605088"/>
            <a:ext cx="17526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影子价格 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76400" y="51054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35</a:t>
            </a:r>
            <a:r>
              <a:rPr lang="zh-CN" altLang="en-US" sz="2800" b="1"/>
              <a:t>元可买到</a:t>
            </a:r>
            <a:r>
              <a:rPr lang="en-US" altLang="zh-CN" sz="2800" b="1"/>
              <a:t>1</a:t>
            </a:r>
            <a:r>
              <a:rPr lang="zh-CN" altLang="en-US" sz="2800" b="1"/>
              <a:t>桶牛奶，要买吗</a:t>
            </a:r>
            <a:r>
              <a:rPr lang="en-US" altLang="zh-CN" sz="2800" b="1"/>
              <a:t>?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239000" y="5029201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35 &lt;48, </a:t>
            </a:r>
            <a:r>
              <a:rPr lang="zh-CN" altLang="en-US" sz="2800" b="1">
                <a:solidFill>
                  <a:srgbClr val="FF0000"/>
                </a:solidFill>
              </a:rPr>
              <a:t>应该买！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76400" y="5791201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聘用临时工人付出的工资最多每小时几元</a:t>
            </a:r>
            <a:r>
              <a:rPr lang="en-US" altLang="zh-CN" sz="2800" b="1"/>
              <a:t>? 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8991600" y="5791201"/>
            <a:ext cx="113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元！</a:t>
            </a:r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6459538" y="3284542"/>
            <a:ext cx="4208462" cy="369888"/>
            <a:chOff x="3061" y="1979"/>
            <a:chExt cx="2651" cy="233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3216" y="1979"/>
              <a:ext cx="2496" cy="23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原料增加</a:t>
              </a:r>
              <a:r>
                <a:rPr lang="en-US" altLang="zh-CN" b="1"/>
                <a:t>1</a:t>
              </a:r>
              <a:r>
                <a:rPr lang="zh-CN" altLang="en-US" b="1"/>
                <a:t>单位</a:t>
              </a:r>
              <a:r>
                <a:rPr lang="en-US" altLang="zh-CN" b="1"/>
                <a:t>, </a:t>
              </a:r>
              <a:r>
                <a:rPr lang="zh-CN" altLang="en-US" b="1"/>
                <a:t>利润增长</a:t>
              </a:r>
              <a:r>
                <a:rPr lang="en-US" altLang="zh-CN" b="1"/>
                <a:t>48 </a:t>
              </a: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3061" y="216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6311900" y="3789368"/>
            <a:ext cx="4127500" cy="369888"/>
            <a:chOff x="3016" y="2296"/>
            <a:chExt cx="2600" cy="233"/>
          </a:xfrm>
        </p:grpSpPr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3216" y="2296"/>
              <a:ext cx="2400" cy="23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时间增加</a:t>
              </a:r>
              <a:r>
                <a:rPr lang="en-US" altLang="zh-CN" b="1"/>
                <a:t>1</a:t>
              </a:r>
              <a:r>
                <a:rPr lang="zh-CN" altLang="en-US" b="1"/>
                <a:t>单位</a:t>
              </a:r>
              <a:r>
                <a:rPr lang="en-US" altLang="zh-CN" b="1"/>
                <a:t>, </a:t>
              </a:r>
              <a:r>
                <a:rPr lang="zh-CN" altLang="en-US" b="1"/>
                <a:t>利润增长</a:t>
              </a:r>
              <a:r>
                <a:rPr lang="en-US" altLang="zh-CN" b="1"/>
                <a:t>2 </a:t>
              </a: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3016" y="243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8" name="Group 18"/>
          <p:cNvGrpSpPr>
            <a:grpSpLocks/>
          </p:cNvGrpSpPr>
          <p:nvPr/>
        </p:nvGrpSpPr>
        <p:grpSpPr bwMode="auto">
          <a:xfrm>
            <a:off x="6311900" y="4292606"/>
            <a:ext cx="3975100" cy="369888"/>
            <a:chOff x="3016" y="2614"/>
            <a:chExt cx="2504" cy="233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3216" y="2614"/>
              <a:ext cx="2304" cy="23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加工能力增长不影响利润</a:t>
              </a: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3016" y="275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525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 autoUpdateAnimBg="0"/>
      <p:bldP spid="10243" grpId="0" autoUpdateAnimBg="0"/>
      <p:bldP spid="10248" grpId="0" animBg="1" autoUpdateAnimBg="0"/>
      <p:bldP spid="10249" grpId="0" autoUpdateAnimBg="0"/>
      <p:bldP spid="10250" grpId="0" autoUpdateAnimBg="0"/>
      <p:bldP spid="10251" grpId="0" autoUpdateAnimBg="0"/>
      <p:bldP spid="10252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971</Words>
  <Application>Microsoft Office PowerPoint</Application>
  <PresentationFormat>自定义</PresentationFormat>
  <Paragraphs>191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主题</vt:lpstr>
      <vt:lpstr>Equation</vt:lpstr>
      <vt:lpstr>公式</vt:lpstr>
      <vt:lpstr>幻灯片 1</vt:lpstr>
      <vt:lpstr>线性规划（Linear programming,简称LP）是运筹学中的一个重要分支。研究线性约束条件下线性目标函数的极值问题的数学理论和方法。广泛应用于军事作战、经济分析、经营管理和工程技术等方面。为合理地利用有限的人力、物力、财力等资源作出的最优决策，提供科学的依据。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数学建模与系统仿真 </dc:title>
  <dc:creator>Lenovo</dc:creator>
  <cp:lastModifiedBy>许春根</cp:lastModifiedBy>
  <cp:revision>44</cp:revision>
  <dcterms:created xsi:type="dcterms:W3CDTF">2016-01-16T08:21:16Z</dcterms:created>
  <dcterms:modified xsi:type="dcterms:W3CDTF">2016-03-07T02:54:05Z</dcterms:modified>
</cp:coreProperties>
</file>