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5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-7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C92F2-5818-429B-AD7D-6889522EA81F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70606-648A-4F40-9967-73D145EF5B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93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266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58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038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019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8495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721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848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537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8354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52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7477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F1BAB-6D16-49F7-AA30-EC15D3841451}" type="datetimeFigureOut">
              <a:rPr lang="zh-CN" altLang="en-US" smtClean="0"/>
              <a:pPr/>
              <a:t>2016/2/20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0F30-2DB9-4042-8D27-EAB236971A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010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28600" y="350838"/>
            <a:ext cx="7772400" cy="1143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zh-CN" altLang="en-US" smtClean="0"/>
              <a:t>数学建模与系统仿真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31729" y="1573647"/>
            <a:ext cx="7152698" cy="1219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/>
            <a:r>
              <a:rPr lang="zh-CN" altLang="en-US" sz="2800" dirty="0" smtClean="0"/>
              <a:t>课程负责人</a:t>
            </a:r>
            <a:r>
              <a:rPr lang="en-US" altLang="zh-CN" sz="2800" dirty="0" smtClean="0"/>
              <a:t>:</a:t>
            </a:r>
            <a:r>
              <a:rPr lang="zh-CN" altLang="en-US" sz="2800" dirty="0"/>
              <a:t>许春根 </a:t>
            </a:r>
            <a:r>
              <a:rPr lang="zh-CN" altLang="en-US" sz="2800" dirty="0" smtClean="0"/>
              <a:t>教授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主讲老师：许春根、范金华、窦本年、谢建春</a:t>
            </a:r>
            <a:endParaRPr lang="zh-CN" altLang="en-US" sz="2800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519738" y="4508500"/>
            <a:ext cx="6553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Tel</a:t>
            </a:r>
            <a:r>
              <a:rPr lang="en-US" altLang="zh-CN"/>
              <a:t>: </a:t>
            </a:r>
            <a:r>
              <a:rPr lang="en-US" altLang="zh-CN" smtClean="0"/>
              <a:t>84315877(O</a:t>
            </a:r>
            <a:r>
              <a:rPr lang="en-US" altLang="zh-CN" dirty="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err="1" smtClean="0"/>
              <a:t>Email:jinhuafan@hotmail.com</a:t>
            </a:r>
            <a:endParaRPr lang="en-US" altLang="zh-CN" b="1" dirty="0"/>
          </a:p>
        </p:txBody>
      </p:sp>
      <p:pic>
        <p:nvPicPr>
          <p:cNvPr id="10245" name="Picture 5" descr="njust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8" y="4343400"/>
            <a:ext cx="388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905000" y="3292476"/>
            <a:ext cx="7477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</a:rPr>
              <a:t>消费者的选择：效用最大化模型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主讲人：范金华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5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207" y="929147"/>
            <a:ext cx="9674941" cy="564863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r>
              <a:rPr lang="zh-CN" altLang="en-US" sz="1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+mj-cs"/>
              </a:rPr>
              <a:t>问题提出：</a:t>
            </a:r>
            <a:endParaRPr lang="en-US" altLang="zh-CN" sz="12800" b="1" dirty="0" smtClean="0">
              <a:solidFill>
                <a:srgbClr val="FF0000"/>
              </a:solidFill>
              <a:latin typeface="隶书" pitchFamily="49" charset="-122"/>
              <a:ea typeface="隶书" pitchFamily="49" charset="-122"/>
              <a:cs typeface="+mj-cs"/>
            </a:endParaRPr>
          </a:p>
          <a:p>
            <a:pPr>
              <a:buNone/>
            </a:pPr>
            <a:r>
              <a:rPr lang="en-US" altLang="zh-CN" sz="96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11200" b="1" dirty="0" smtClean="0"/>
              <a:t>消费者拥有一定数量的钱，如何选择购买若干种需要的商品</a:t>
            </a:r>
            <a:r>
              <a:rPr lang="en-US" altLang="zh-CN" sz="11200" b="1" dirty="0" smtClean="0"/>
              <a:t>.</a:t>
            </a:r>
          </a:p>
          <a:p>
            <a:pPr>
              <a:buNone/>
            </a:pPr>
            <a:endParaRPr lang="en-US" altLang="zh-CN" sz="7400" b="1" dirty="0" smtClean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zh-CN" altLang="en-US" sz="1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困难</a:t>
            </a:r>
            <a:r>
              <a:rPr lang="zh-CN" altLang="en-US" sz="1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：</a:t>
            </a:r>
            <a:endParaRPr lang="en-US" altLang="zh-CN" sz="12800" b="1" dirty="0" smtClean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zh-CN" altLang="en-US" sz="11200" b="1" dirty="0" smtClean="0"/>
              <a:t>如何</a:t>
            </a:r>
            <a:r>
              <a:rPr lang="zh-CN" altLang="en-US" sz="11200" b="1" dirty="0" smtClean="0"/>
              <a:t>描述消费者购买若干需要的商品所带来的满意程度</a:t>
            </a:r>
            <a:endParaRPr lang="en-US" altLang="zh-CN" sz="11200" b="1" dirty="0" smtClean="0"/>
          </a:p>
          <a:p>
            <a:pPr>
              <a:buNone/>
            </a:pPr>
            <a:endParaRPr lang="en-US" altLang="zh-CN" sz="9600" b="1" dirty="0" smtClean="0"/>
          </a:p>
          <a:p>
            <a:r>
              <a:rPr lang="zh-CN" altLang="en-US" sz="1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+mj-cs"/>
              </a:rPr>
              <a:t>困难的解决途径：</a:t>
            </a:r>
            <a:endParaRPr lang="en-US" altLang="zh-CN" sz="12800" b="1" dirty="0" smtClean="0">
              <a:solidFill>
                <a:srgbClr val="FF0000"/>
              </a:solidFill>
              <a:latin typeface="隶书" pitchFamily="49" charset="-122"/>
              <a:ea typeface="隶书" pitchFamily="49" charset="-122"/>
              <a:cs typeface="+mj-cs"/>
            </a:endParaRPr>
          </a:p>
          <a:p>
            <a:pPr>
              <a:buNone/>
            </a:pPr>
            <a:r>
              <a:rPr lang="zh-CN" altLang="en-US" sz="11200" b="1" dirty="0" smtClean="0"/>
              <a:t>根据</a:t>
            </a:r>
            <a:r>
              <a:rPr lang="zh-CN" altLang="en-US" sz="11200" b="1" dirty="0" smtClean="0"/>
              <a:t>经济学的一条最优化原理</a:t>
            </a:r>
            <a:r>
              <a:rPr lang="en-US" altLang="zh-CN" sz="11200" b="1" dirty="0" smtClean="0">
                <a:solidFill>
                  <a:srgbClr val="FF0000"/>
                </a:solidFill>
              </a:rPr>
              <a:t>——“</a:t>
            </a:r>
            <a:r>
              <a:rPr lang="zh-CN" altLang="en-US" sz="11200" b="1" dirty="0" smtClean="0">
                <a:solidFill>
                  <a:srgbClr val="FF0000"/>
                </a:solidFill>
              </a:rPr>
              <a:t>消费者追求最大效用”</a:t>
            </a:r>
            <a:r>
              <a:rPr lang="zh-CN" altLang="en-US" sz="11200" b="1" dirty="0" smtClean="0"/>
              <a:t> ， </a:t>
            </a:r>
            <a:endParaRPr lang="en-US" altLang="zh-CN" sz="11200" b="1" dirty="0" smtClean="0"/>
          </a:p>
          <a:p>
            <a:pPr>
              <a:buNone/>
            </a:pPr>
            <a:r>
              <a:rPr lang="zh-CN" altLang="en-US" sz="11200" b="1" dirty="0" smtClean="0"/>
              <a:t>描述消费者购买若干需要的商品所带来的满意程度。</a:t>
            </a:r>
            <a:endParaRPr lang="en-US" altLang="zh-CN" sz="11200" b="1" dirty="0" smtClean="0"/>
          </a:p>
          <a:p>
            <a:pPr>
              <a:buNone/>
            </a:pPr>
            <a:endParaRPr lang="en-US" altLang="zh-CN" sz="7400" b="1" dirty="0" smtClean="0"/>
          </a:p>
          <a:p>
            <a:r>
              <a:rPr lang="zh-CN" altLang="en-US" sz="1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+mj-cs"/>
              </a:rPr>
              <a:t>模型简化：</a:t>
            </a:r>
            <a:endParaRPr lang="en-US" altLang="zh-CN" sz="12800" b="1" dirty="0" smtClean="0">
              <a:solidFill>
                <a:srgbClr val="FF0000"/>
              </a:solidFill>
              <a:latin typeface="隶书" pitchFamily="49" charset="-122"/>
              <a:ea typeface="隶书" pitchFamily="49" charset="-122"/>
              <a:cs typeface="+mj-cs"/>
            </a:endParaRPr>
          </a:p>
          <a:p>
            <a:pPr>
              <a:lnSpc>
                <a:spcPct val="120000"/>
              </a:lnSpc>
              <a:spcBef>
                <a:spcPct val="25000"/>
              </a:spcBef>
              <a:buNone/>
            </a:pPr>
            <a:r>
              <a:rPr lang="en-US" altLang="zh-CN" sz="96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11200" b="1" dirty="0" smtClean="0"/>
              <a:t>假定只有两种商品供消费者购买</a:t>
            </a:r>
            <a:endParaRPr lang="en-US" altLang="zh-CN" sz="11200" b="1" dirty="0" smtClean="0"/>
          </a:p>
          <a:p>
            <a:pPr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11200" b="1" dirty="0" smtClean="0"/>
              <a:t>（事实</a:t>
            </a:r>
            <a:r>
              <a:rPr lang="zh-CN" altLang="en-US" sz="11200" b="1" dirty="0" smtClean="0"/>
              <a:t>建立</a:t>
            </a:r>
            <a:r>
              <a:rPr lang="zh-CN" altLang="en-US" sz="11200" b="1" dirty="0" smtClean="0"/>
              <a:t>的模型可推广到多种商品的情况）</a:t>
            </a:r>
            <a:endParaRPr lang="en-US" altLang="zh-CN" sz="11200" b="1" dirty="0" smtClean="0"/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46162" y="4626592"/>
            <a:ext cx="627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606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uiExpand="1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31710" cy="1325563"/>
          </a:xfrm>
        </p:spPr>
        <p:txBody>
          <a:bodyPr/>
          <a:lstStyle/>
          <a:p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效用函数（人对商品满足感的量化）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3174" y="1677936"/>
            <a:ext cx="8642555" cy="104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概念：</a:t>
            </a:r>
            <a:r>
              <a:rPr lang="zh-CN" altLang="en-US" sz="2800" b="1" dirty="0" smtClean="0">
                <a:cs typeface="Times New Roman" pitchFamily="18" charset="0"/>
              </a:rPr>
              <a:t>当消费者购得数量分别为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30000" dirty="0" smtClean="0"/>
              <a:t>1</a:t>
            </a:r>
            <a:r>
              <a:rPr lang="en-US" altLang="zh-CN" sz="2800" b="1" dirty="0" smtClean="0"/>
              <a:t>,</a:t>
            </a:r>
            <a:r>
              <a:rPr lang="en-US" altLang="zh-CN" sz="2800" b="1" i="1" dirty="0" smtClean="0"/>
              <a:t> x</a:t>
            </a:r>
            <a:r>
              <a:rPr lang="en-US" altLang="zh-CN" sz="2800" b="1" baseline="-30000" dirty="0" smtClean="0"/>
              <a:t>2</a:t>
            </a:r>
            <a:r>
              <a:rPr lang="zh-CN" altLang="en-US" sz="2800" b="1" dirty="0" smtClean="0">
                <a:cs typeface="Times New Roman" pitchFamily="18" charset="0"/>
              </a:rPr>
              <a:t>的甲乙两种商品时，得到的效用可用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函数</a:t>
            </a:r>
            <a:r>
              <a:rPr lang="en-US" altLang="zh-CN" sz="2800" b="1" i="1" dirty="0" smtClean="0">
                <a:solidFill>
                  <a:srgbClr val="000000"/>
                </a:solidFill>
                <a:cs typeface="Times New Roman" pitchFamily="18" charset="0"/>
              </a:rPr>
              <a:t>u</a:t>
            </a:r>
            <a:r>
              <a:rPr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 (</a:t>
            </a:r>
            <a:r>
              <a:rPr lang="en-US" altLang="zh-CN" sz="2800" b="1" i="1" dirty="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cs typeface="Times New Roman" pitchFamily="18" charset="0"/>
              </a:rPr>
              <a:t> x</a:t>
            </a:r>
            <a:r>
              <a:rPr lang="en-US" altLang="zh-CN" sz="2800" b="1" baseline="-30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2800" b="1" dirty="0" smtClean="0">
                <a:cs typeface="Times New Roman" pitchFamily="18" charset="0"/>
              </a:rPr>
              <a:t>度量</a:t>
            </a:r>
            <a:r>
              <a:rPr lang="zh-CN" altLang="en-US" sz="2800" b="1" dirty="0" smtClean="0"/>
              <a:t>，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称为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效用函数</a:t>
            </a:r>
            <a:r>
              <a:rPr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endParaRPr lang="en-US" altLang="zh-CN" sz="28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0942" y="3332824"/>
            <a:ext cx="586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效用函数</a:t>
            </a:r>
            <a:r>
              <a:rPr lang="en-US" altLang="zh-CN" sz="2800" b="1" i="1" dirty="0" smtClean="0">
                <a:solidFill>
                  <a:srgbClr val="FF0000"/>
                </a:solidFill>
                <a:cs typeface="Times New Roman" pitchFamily="18" charset="0"/>
              </a:rPr>
              <a:t>u</a:t>
            </a:r>
            <a:r>
              <a:rPr lang="en-US" altLang="zh-CN" sz="2800" b="1" dirty="0" smtClean="0">
                <a:solidFill>
                  <a:srgbClr val="FF0000"/>
                </a:solidFill>
                <a:cs typeface="Times New Roman" pitchFamily="18" charset="0"/>
              </a:rPr>
              <a:t> (</a:t>
            </a:r>
            <a:r>
              <a:rPr lang="en-US" altLang="zh-CN" sz="2800" b="1" i="1" dirty="0" smtClean="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FF0000"/>
                </a:solidFill>
                <a:cs typeface="Times New Roman" pitchFamily="18" charset="0"/>
              </a:rPr>
              <a:t> x</a:t>
            </a:r>
            <a:r>
              <a:rPr lang="en-US" altLang="zh-CN" sz="2800" b="1" baseline="-30000" dirty="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几种常用的形式</a:t>
            </a:r>
            <a:r>
              <a:rPr lang="zh-CN" alt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：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620458" y="4086123"/>
          <a:ext cx="3746500" cy="987425"/>
        </p:xfrm>
        <a:graphic>
          <a:graphicData uri="http://schemas.openxmlformats.org/presentationml/2006/ole">
            <p:oleObj spid="_x0000_s50181" name="公式" r:id="rId3" imgW="1688760" imgH="431640" progId="Equation.3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5176684" y="3931744"/>
            <a:ext cx="49849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1" dirty="0" smtClean="0">
                <a:sym typeface="Symbol" pitchFamily="18" charset="2"/>
              </a:rPr>
              <a:t></a:t>
            </a:r>
            <a:r>
              <a:rPr lang="en-US" altLang="zh-CN" sz="2800" b="1" i="1" dirty="0" smtClean="0">
                <a:sym typeface="Symbol" pitchFamily="18" charset="2"/>
              </a:rPr>
              <a:t>, </a:t>
            </a:r>
            <a:r>
              <a:rPr lang="en-US" altLang="zh-CN" sz="2800" b="1" dirty="0" smtClean="0"/>
              <a:t>;  </a:t>
            </a:r>
            <a:r>
              <a:rPr lang="zh-CN" altLang="zh-CN" sz="2800" b="1" dirty="0" smtClean="0"/>
              <a:t>λ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μ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分别是反映消费者对甲乙两种商品的偏爱程度</a:t>
            </a:r>
            <a:r>
              <a:rPr lang="zh-CN" altLang="en-US" sz="2800" b="1" dirty="0" smtClean="0"/>
              <a:t> </a:t>
            </a:r>
            <a:endParaRPr lang="zh-CN" altLang="en-US" sz="2800" dirty="0"/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622453" y="5530697"/>
          <a:ext cx="4065587" cy="590550"/>
        </p:xfrm>
        <a:graphic>
          <a:graphicData uri="http://schemas.openxmlformats.org/presentationml/2006/ole">
            <p:oleObj spid="_x0000_s50182" name="公式" r:id="rId4" imgW="1562040" imgH="228600" progId="Equation.3">
              <p:embed/>
            </p:oleObj>
          </a:graphicData>
        </a:graphic>
      </p:graphicFrame>
      <p:sp>
        <p:nvSpPr>
          <p:cNvPr id="26" name="矩形 25"/>
          <p:cNvSpPr/>
          <p:nvPr/>
        </p:nvSpPr>
        <p:spPr>
          <a:xfrm>
            <a:off x="5176684" y="4993628"/>
            <a:ext cx="53536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</a:rPr>
              <a:t>在实际应用时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，决定采用哪种效用函数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取决于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对最优解的分析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；参数确定主要有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经验数据确定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31710" cy="132556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等效用线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189839" y="3338206"/>
            <a:ext cx="4648200" cy="2976562"/>
            <a:chOff x="2832" y="2205"/>
            <a:chExt cx="2928" cy="1875"/>
          </a:xfrm>
        </p:grpSpPr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3027" y="3792"/>
              <a:ext cx="2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832" y="2205"/>
              <a:ext cx="2928" cy="1872"/>
              <a:chOff x="2855" y="2160"/>
              <a:chExt cx="2928" cy="1872"/>
            </a:xfrm>
          </p:grpSpPr>
          <p:sp>
            <p:nvSpPr>
              <p:cNvPr id="8" name="Line 11"/>
              <p:cNvSpPr>
                <a:spLocks noChangeShapeType="1"/>
              </p:cNvSpPr>
              <p:nvPr/>
            </p:nvSpPr>
            <p:spPr bwMode="auto">
              <a:xfrm>
                <a:off x="3148" y="3825"/>
                <a:ext cx="2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12"/>
              <p:cNvSpPr>
                <a:spLocks noChangeShapeType="1"/>
              </p:cNvSpPr>
              <p:nvPr/>
            </p:nvSpPr>
            <p:spPr bwMode="auto">
              <a:xfrm flipV="1">
                <a:off x="3148" y="2232"/>
                <a:ext cx="0" cy="1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rc 13"/>
              <p:cNvSpPr>
                <a:spLocks/>
              </p:cNvSpPr>
              <p:nvPr/>
            </p:nvSpPr>
            <p:spPr bwMode="auto">
              <a:xfrm rot="210056" flipH="1" flipV="1">
                <a:off x="3635" y="2551"/>
                <a:ext cx="1378" cy="9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Arc 14"/>
              <p:cNvSpPr>
                <a:spLocks/>
              </p:cNvSpPr>
              <p:nvPr/>
            </p:nvSpPr>
            <p:spPr bwMode="auto">
              <a:xfrm flipH="1" flipV="1">
                <a:off x="3310" y="2590"/>
                <a:ext cx="932" cy="10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Arc 15"/>
              <p:cNvSpPr>
                <a:spLocks/>
              </p:cNvSpPr>
              <p:nvPr/>
            </p:nvSpPr>
            <p:spPr bwMode="auto">
              <a:xfrm flipH="1" flipV="1">
                <a:off x="4040" y="2391"/>
                <a:ext cx="973" cy="9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Text Box 16"/>
              <p:cNvSpPr txBox="1">
                <a:spLocks noChangeArrowheads="1"/>
              </p:cNvSpPr>
              <p:nvPr/>
            </p:nvSpPr>
            <p:spPr bwMode="auto">
              <a:xfrm>
                <a:off x="2855" y="2160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r>
                  <a:rPr lang="en-US" altLang="zh-CN" b="1" baseline="-25000"/>
                  <a:t>2</a:t>
                </a:r>
                <a:endParaRPr lang="en-US" altLang="zh-CN" b="1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046" y="2496"/>
                <a:ext cx="10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b="1" i="1"/>
                  <a:t>u</a:t>
                </a:r>
                <a:r>
                  <a:rPr lang="en-US" altLang="zh-CN" b="1"/>
                  <a:t>(</a:t>
                </a:r>
                <a:r>
                  <a:rPr lang="en-US" altLang="zh-CN" b="1" i="1"/>
                  <a:t>x</a:t>
                </a:r>
                <a:r>
                  <a:rPr lang="en-US" altLang="zh-CN" b="1" baseline="-25000"/>
                  <a:t>1</a:t>
                </a:r>
                <a:r>
                  <a:rPr lang="en-US" altLang="zh-CN" b="1"/>
                  <a:t>,</a:t>
                </a:r>
                <a:r>
                  <a:rPr lang="en-US" altLang="zh-CN" b="1" i="1"/>
                  <a:t>x</a:t>
                </a:r>
                <a:r>
                  <a:rPr lang="en-US" altLang="zh-CN" b="1" baseline="-25000"/>
                  <a:t>2</a:t>
                </a:r>
                <a:r>
                  <a:rPr lang="en-US" altLang="zh-CN" b="1"/>
                  <a:t>) = </a:t>
                </a:r>
                <a:r>
                  <a:rPr lang="en-US" altLang="zh-CN" b="1" i="1"/>
                  <a:t>c</a:t>
                </a:r>
              </a:p>
            </p:txBody>
          </p:sp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>
                <a:off x="5418" y="3744"/>
                <a:ext cx="3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r>
                  <a:rPr lang="en-US" altLang="zh-CN" b="1" baseline="-25000"/>
                  <a:t>1</a:t>
                </a:r>
                <a:endParaRPr lang="en-US" altLang="zh-CN" b="1"/>
              </a:p>
            </p:txBody>
          </p:sp>
          <p:graphicFrame>
            <p:nvGraphicFramePr>
              <p:cNvPr id="16" name="Object 20"/>
              <p:cNvGraphicFramePr>
                <a:graphicFrameLocks noChangeAspect="1"/>
              </p:cNvGraphicFramePr>
              <p:nvPr/>
            </p:nvGraphicFramePr>
            <p:xfrm>
              <a:off x="4323" y="3552"/>
              <a:ext cx="153" cy="302"/>
            </p:xfrm>
            <a:graphic>
              <a:graphicData uri="http://schemas.openxmlformats.org/presentationml/2006/ole">
                <p:oleObj spid="_x0000_s30722" name="公式" r:id="rId3" imgW="126720" imgH="253800" progId="Equation.3">
                  <p:embed/>
                </p:oleObj>
              </a:graphicData>
            </a:graphic>
          </p:graphicFrame>
          <p:graphicFrame>
            <p:nvGraphicFramePr>
              <p:cNvPr id="17" name="Object 21"/>
              <p:cNvGraphicFramePr>
                <a:graphicFrameLocks noChangeAspect="1"/>
              </p:cNvGraphicFramePr>
              <p:nvPr/>
            </p:nvGraphicFramePr>
            <p:xfrm>
              <a:off x="4989" y="3456"/>
              <a:ext cx="159" cy="286"/>
            </p:xfrm>
            <a:graphic>
              <a:graphicData uri="http://schemas.openxmlformats.org/presentationml/2006/ole">
                <p:oleObj spid="_x0000_s30723" name="公式" r:id="rId4" imgW="139680" imgH="253800" progId="Equation.3">
                  <p:embed/>
                </p:oleObj>
              </a:graphicData>
            </a:graphic>
          </p:graphicFrame>
          <p:graphicFrame>
            <p:nvGraphicFramePr>
              <p:cNvPr id="18" name="Object 22"/>
              <p:cNvGraphicFramePr>
                <a:graphicFrameLocks noChangeAspect="1"/>
              </p:cNvGraphicFramePr>
              <p:nvPr/>
            </p:nvGraphicFramePr>
            <p:xfrm>
              <a:off x="5093" y="3168"/>
              <a:ext cx="162" cy="285"/>
            </p:xfrm>
            <a:graphic>
              <a:graphicData uri="http://schemas.openxmlformats.org/presentationml/2006/ole">
                <p:oleObj spid="_x0000_s30724" name="公式" r:id="rId5" imgW="139680" imgH="253800" progId="Equation.3">
                  <p:embed/>
                </p:oleObj>
              </a:graphicData>
            </a:graphic>
          </p:graphicFrame>
          <p:sp>
            <p:nvSpPr>
              <p:cNvPr id="19" name="AutoShape 28"/>
              <p:cNvSpPr>
                <a:spLocks noChangeArrowheads="1"/>
              </p:cNvSpPr>
              <p:nvPr/>
            </p:nvSpPr>
            <p:spPr bwMode="auto">
              <a:xfrm rot="-1843885">
                <a:off x="3780" y="3204"/>
                <a:ext cx="1044" cy="65"/>
              </a:xfrm>
              <a:prstGeom prst="rightArrow">
                <a:avLst>
                  <a:gd name="adj1" fmla="val 50000"/>
                  <a:gd name="adj2" fmla="val 401538"/>
                </a:avLst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>
                <a:off x="4649" y="2886"/>
                <a:ext cx="63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accent2"/>
                    </a:solidFill>
                  </a:rPr>
                  <a:t>c</a:t>
                </a:r>
                <a:r>
                  <a:rPr lang="zh-CN" altLang="en-US" b="1">
                    <a:solidFill>
                      <a:schemeClr val="accent2"/>
                    </a:solidFill>
                  </a:rPr>
                  <a:t>增加</a:t>
                </a:r>
              </a:p>
            </p:txBody>
          </p:sp>
        </p:grpSp>
      </p:grpSp>
      <p:sp>
        <p:nvSpPr>
          <p:cNvPr id="21" name="矩形 20"/>
          <p:cNvSpPr/>
          <p:nvPr/>
        </p:nvSpPr>
        <p:spPr>
          <a:xfrm>
            <a:off x="560439" y="1873045"/>
            <a:ext cx="6858000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概念：</a:t>
            </a:r>
            <a:r>
              <a:rPr lang="zh-CN" altLang="en-US" sz="2800" b="1" dirty="0" smtClean="0">
                <a:cs typeface="Times New Roman" pitchFamily="18" charset="0"/>
              </a:rPr>
              <a:t>利用等高线概念在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30000" dirty="0" smtClean="0"/>
              <a:t>1</a:t>
            </a:r>
            <a:r>
              <a:rPr lang="en-US" altLang="zh-CN" sz="2800" b="1" dirty="0" smtClean="0"/>
              <a:t>,</a:t>
            </a:r>
            <a:r>
              <a:rPr lang="en-US" altLang="zh-CN" sz="2800" b="1" i="1" dirty="0" smtClean="0"/>
              <a:t> x</a:t>
            </a:r>
            <a:r>
              <a:rPr lang="en-US" altLang="zh-CN" sz="2800" b="1" baseline="-30000" dirty="0" smtClean="0"/>
              <a:t>2</a:t>
            </a:r>
            <a:r>
              <a:rPr lang="zh-CN" altLang="en-US" sz="2800" b="1" dirty="0" smtClean="0">
                <a:cs typeface="Times New Roman" pitchFamily="18" charset="0"/>
              </a:rPr>
              <a:t>平面上画出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函数</a:t>
            </a:r>
            <a:r>
              <a:rPr lang="en-US" altLang="zh-CN" sz="2800" b="1" i="1" dirty="0" smtClean="0"/>
              <a:t>u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>
                <a:cs typeface="Times New Roman" pitchFamily="18" charset="0"/>
              </a:rPr>
              <a:t>的等值线</a:t>
            </a:r>
            <a:r>
              <a:rPr lang="en-US" altLang="zh-CN" sz="2800" b="1" dirty="0" smtClean="0">
                <a:cs typeface="Times New Roman" pitchFamily="18" charset="0"/>
              </a:rPr>
              <a:t>, </a:t>
            </a:r>
            <a:r>
              <a:rPr lang="en-US" altLang="zh-CN" sz="2800" b="1" i="1" dirty="0" smtClean="0"/>
              <a:t>u</a:t>
            </a:r>
            <a:r>
              <a:rPr lang="en-US" altLang="zh-CN" sz="2800" b="1" dirty="0" smtClean="0"/>
              <a:t> (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30000" dirty="0" smtClean="0"/>
              <a:t>1</a:t>
            </a:r>
            <a:r>
              <a:rPr lang="en-US" altLang="zh-CN" sz="2800" b="1" dirty="0" smtClean="0"/>
              <a:t>,</a:t>
            </a:r>
            <a:r>
              <a:rPr lang="en-US" altLang="zh-CN" sz="2800" b="1" i="1" dirty="0" smtClean="0"/>
              <a:t> x</a:t>
            </a:r>
            <a:r>
              <a:rPr lang="en-US" altLang="zh-CN" sz="2800" b="1" baseline="-30000" dirty="0" smtClean="0"/>
              <a:t>2</a:t>
            </a:r>
            <a:r>
              <a:rPr lang="en-US" altLang="zh-CN" sz="2800" b="1" dirty="0" smtClean="0"/>
              <a:t>)=</a:t>
            </a:r>
            <a:r>
              <a:rPr lang="en-US" altLang="zh-CN" sz="2800" b="1" i="1" dirty="0" smtClean="0"/>
              <a:t>c </a:t>
            </a:r>
            <a:r>
              <a:rPr lang="zh-CN" altLang="en-US" sz="2800" b="1" dirty="0" smtClean="0">
                <a:cs typeface="Times New Roman" pitchFamily="18" charset="0"/>
              </a:rPr>
              <a:t>称为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等效用线</a:t>
            </a:r>
            <a:endParaRPr lang="zh-CN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442452" y="3554360"/>
            <a:ext cx="6150077" cy="167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等效用线形状：</a:t>
            </a:r>
            <a:r>
              <a:rPr lang="zh-CN" altLang="en-US" sz="2800" b="1" dirty="0" smtClean="0"/>
              <a:t>一族单调减、下凸、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800" b="1" dirty="0" smtClean="0"/>
              <a:t>互不相交的曲线</a:t>
            </a:r>
            <a:r>
              <a:rPr lang="en-US" altLang="zh-CN" sz="2800" b="1" dirty="0" smtClean="0"/>
              <a:t>.</a:t>
            </a:r>
            <a:r>
              <a:rPr lang="en-US" altLang="zh-CN" sz="2800" dirty="0" smtClean="0"/>
              <a:t> 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（如何理解该曲线是下凸的？）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174" y="365125"/>
            <a:ext cx="11498825" cy="1670152"/>
          </a:xfrm>
        </p:spPr>
        <p:txBody>
          <a:bodyPr>
            <a:normAutofit fontScale="90000"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问题求解（实际问题到数学问题的转化）</a:t>
            </a:r>
            <a:r>
              <a:rPr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3100" b="1" dirty="0" smtClean="0"/>
              <a:t>（问题</a:t>
            </a:r>
            <a:r>
              <a:rPr lang="zh-CN" altLang="en-US" sz="3100" b="1" dirty="0" smtClean="0"/>
              <a:t>：消费者拥有一定数量的钱，如何选择购买若干种需要的商品</a:t>
            </a:r>
            <a:r>
              <a:rPr lang="en-US" altLang="zh-CN" sz="3100" b="1" dirty="0" smtClean="0"/>
              <a:t>.</a:t>
            </a:r>
            <a:r>
              <a:rPr lang="zh-CN" altLang="en-US" sz="3100" b="1" dirty="0" smtClean="0"/>
              <a:t>）</a:t>
            </a:r>
            <a:endParaRPr lang="zh-CN" altLang="en-US" sz="3100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921" y="2858012"/>
            <a:ext cx="10468897" cy="1286285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一些假定与记号：</a:t>
            </a:r>
            <a:r>
              <a:rPr lang="en-US" altLang="zh-CN" b="1" i="1" dirty="0" smtClean="0"/>
              <a:t>x</a:t>
            </a:r>
            <a:r>
              <a:rPr lang="en-US" altLang="zh-CN" b="1" baseline="-30000" dirty="0" smtClean="0"/>
              <a:t>1</a:t>
            </a:r>
            <a:r>
              <a:rPr lang="en-US" altLang="zh-CN" b="1" dirty="0" smtClean="0"/>
              <a:t>,</a:t>
            </a:r>
            <a:r>
              <a:rPr lang="en-US" altLang="zh-CN" b="1" i="1" dirty="0" smtClean="0"/>
              <a:t> x</a:t>
            </a:r>
            <a:r>
              <a:rPr lang="en-US" altLang="zh-CN" b="1" baseline="-30000" dirty="0" smtClean="0"/>
              <a:t>2 </a:t>
            </a:r>
            <a:r>
              <a:rPr lang="en-US" altLang="zh-CN" b="1" dirty="0" smtClean="0">
                <a:cs typeface="Times New Roman" pitchFamily="18" charset="0"/>
              </a:rPr>
              <a:t>~</a:t>
            </a:r>
            <a:r>
              <a:rPr lang="zh-CN" altLang="en-US" b="1" dirty="0" smtClean="0">
                <a:cs typeface="Times New Roman" pitchFamily="18" charset="0"/>
              </a:rPr>
              <a:t>购得甲乙两种商品数量，</a:t>
            </a:r>
            <a:r>
              <a:rPr lang="en-US" altLang="zh-CN" b="1" i="1" dirty="0" smtClean="0"/>
              <a:t>p</a:t>
            </a:r>
            <a:r>
              <a:rPr lang="en-US" altLang="zh-CN" b="1" baseline="-30000" dirty="0" smtClean="0"/>
              <a:t>1</a:t>
            </a:r>
            <a:r>
              <a:rPr lang="en-US" altLang="zh-CN" b="1" dirty="0" smtClean="0"/>
              <a:t>,</a:t>
            </a:r>
            <a:r>
              <a:rPr lang="en-US" altLang="zh-CN" b="1" i="1" dirty="0" smtClean="0"/>
              <a:t> p</a:t>
            </a:r>
            <a:r>
              <a:rPr lang="en-US" altLang="zh-CN" b="1" baseline="-30000" dirty="0" smtClean="0"/>
              <a:t>2</a:t>
            </a:r>
            <a:r>
              <a:rPr lang="en-US" altLang="zh-CN" b="1" dirty="0" smtClean="0"/>
              <a:t>~</a:t>
            </a:r>
            <a:r>
              <a:rPr lang="zh-CN" altLang="en-US" b="1" dirty="0" smtClean="0">
                <a:cs typeface="Times New Roman" pitchFamily="18" charset="0"/>
              </a:rPr>
              <a:t>甲乙两种商品的单价</a:t>
            </a:r>
            <a:r>
              <a:rPr lang="en-US" altLang="zh-CN" b="1" dirty="0" smtClean="0">
                <a:cs typeface="Times New Roman" pitchFamily="18" charset="0"/>
              </a:rPr>
              <a:t>,  </a:t>
            </a:r>
            <a:r>
              <a:rPr lang="en-US" altLang="zh-CN" b="1" i="1" dirty="0" smtClean="0"/>
              <a:t>y~</a:t>
            </a:r>
            <a:r>
              <a:rPr lang="zh-CN" altLang="en-US" b="1" dirty="0" smtClean="0">
                <a:cs typeface="Times New Roman" pitchFamily="18" charset="0"/>
              </a:rPr>
              <a:t>消费者准备付出的钱</a:t>
            </a:r>
            <a:r>
              <a:rPr lang="zh-CN" altLang="en-US" b="1" dirty="0" smtClean="0"/>
              <a:t> 。</a:t>
            </a:r>
            <a:endParaRPr lang="en-US" altLang="zh-CN" b="1" dirty="0" smtClean="0"/>
          </a:p>
          <a:p>
            <a:pPr>
              <a:buNone/>
            </a:pPr>
            <a:endParaRPr lang="zh-CN" altLang="en-US" b="1" dirty="0" smtClean="0">
              <a:cs typeface="Times New Roman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649" y="4379959"/>
            <a:ext cx="100584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实际问题转化为数学问题：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/>
              <a:t>在条件 </a:t>
            </a:r>
            <a:r>
              <a:rPr lang="en-US" altLang="zh-CN" sz="2800" b="1" i="1" dirty="0" smtClean="0"/>
              <a:t>p</a:t>
            </a:r>
            <a:r>
              <a:rPr lang="en-US" altLang="zh-CN" sz="2800" b="1" baseline="-30000" dirty="0" smtClean="0"/>
              <a:t>1 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30000" dirty="0" smtClean="0"/>
              <a:t>1</a:t>
            </a:r>
            <a:r>
              <a:rPr lang="en-US" altLang="zh-CN" sz="2800" b="1" dirty="0" smtClean="0"/>
              <a:t>+</a:t>
            </a:r>
            <a:r>
              <a:rPr lang="en-US" altLang="zh-CN" sz="2800" b="1" i="1" dirty="0" smtClean="0"/>
              <a:t>p</a:t>
            </a:r>
            <a:r>
              <a:rPr lang="en-US" altLang="zh-CN" sz="2800" b="1" baseline="-30000" dirty="0" smtClean="0"/>
              <a:t>2 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30000" dirty="0" smtClean="0"/>
              <a:t>2</a:t>
            </a:r>
            <a:r>
              <a:rPr lang="en-US" altLang="zh-CN" sz="2800" b="1" dirty="0" smtClean="0"/>
              <a:t> =</a:t>
            </a:r>
            <a:r>
              <a:rPr lang="en-US" altLang="zh-CN" sz="2800" b="1" i="1" dirty="0" smtClean="0"/>
              <a:t>y </a:t>
            </a:r>
            <a:r>
              <a:rPr lang="zh-CN" altLang="en-US" sz="2800" b="1" dirty="0" smtClean="0"/>
              <a:t>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消费线</a:t>
            </a:r>
            <a:r>
              <a:rPr lang="zh-CN" altLang="en-US" sz="2800" b="1" dirty="0" smtClean="0"/>
              <a:t>）下使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效用函数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u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/>
              <a:t>最大</a:t>
            </a:r>
            <a:r>
              <a:rPr lang="en-US" altLang="zh-CN" sz="2800" b="1" dirty="0" smtClean="0"/>
              <a:t>. </a:t>
            </a:r>
          </a:p>
          <a:p>
            <a:pPr>
              <a:buNone/>
            </a:pP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624418" y="549275"/>
            <a:ext cx="9244838" cy="1323439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问题求解（几何图形求解）</a:t>
            </a:r>
            <a:r>
              <a:rPr lang="en-US" altLang="zh-CN" sz="4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3200" b="1" dirty="0" smtClean="0"/>
              <a:t>（在条件 </a:t>
            </a:r>
            <a:r>
              <a:rPr lang="en-US" altLang="zh-CN" sz="3200" b="1" i="1" dirty="0" smtClean="0"/>
              <a:t>p</a:t>
            </a:r>
            <a:r>
              <a:rPr lang="en-US" altLang="zh-CN" sz="3200" b="1" baseline="-30000" dirty="0" smtClean="0"/>
              <a:t>1 </a:t>
            </a:r>
            <a:r>
              <a:rPr lang="en-US" altLang="zh-CN" sz="3200" b="1" i="1" dirty="0" smtClean="0"/>
              <a:t>x</a:t>
            </a:r>
            <a:r>
              <a:rPr lang="en-US" altLang="zh-CN" sz="3200" b="1" baseline="-30000" dirty="0" smtClean="0"/>
              <a:t>1</a:t>
            </a:r>
            <a:r>
              <a:rPr lang="en-US" altLang="zh-CN" sz="3200" b="1" dirty="0" smtClean="0"/>
              <a:t>+</a:t>
            </a:r>
            <a:r>
              <a:rPr lang="en-US" altLang="zh-CN" sz="3200" b="1" i="1" dirty="0" smtClean="0"/>
              <a:t>p</a:t>
            </a:r>
            <a:r>
              <a:rPr lang="en-US" altLang="zh-CN" sz="3200" b="1" baseline="-30000" dirty="0" smtClean="0"/>
              <a:t>2 </a:t>
            </a:r>
            <a:r>
              <a:rPr lang="en-US" altLang="zh-CN" sz="3200" b="1" i="1" dirty="0" smtClean="0"/>
              <a:t>x</a:t>
            </a:r>
            <a:r>
              <a:rPr lang="en-US" altLang="zh-CN" sz="3200" b="1" baseline="-30000" dirty="0" smtClean="0"/>
              <a:t>2</a:t>
            </a:r>
            <a:r>
              <a:rPr lang="en-US" altLang="zh-CN" sz="3200" b="1" dirty="0" smtClean="0"/>
              <a:t> =</a:t>
            </a:r>
            <a:r>
              <a:rPr lang="en-US" altLang="zh-CN" sz="3200" b="1" i="1" dirty="0" smtClean="0"/>
              <a:t>y </a:t>
            </a:r>
            <a:r>
              <a:rPr lang="zh-CN" altLang="en-US" sz="3200" b="1" dirty="0" smtClean="0"/>
              <a:t>下使</a:t>
            </a:r>
            <a:r>
              <a:rPr lang="zh-CN" altLang="en-US" sz="3200" b="1" dirty="0" smtClean="0">
                <a:solidFill>
                  <a:srgbClr val="FF0000"/>
                </a:solidFill>
                <a:cs typeface="Times New Roman" pitchFamily="18" charset="0"/>
              </a:rPr>
              <a:t>效用函数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u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32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32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3200" b="1" dirty="0" smtClean="0"/>
              <a:t>最大）</a:t>
            </a:r>
            <a:endParaRPr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5903384" y="3789363"/>
            <a:ext cx="5418667" cy="2570162"/>
            <a:chOff x="657" y="2387"/>
            <a:chExt cx="2560" cy="1619"/>
          </a:xfrm>
        </p:grpSpPr>
        <p:sp>
          <p:nvSpPr>
            <p:cNvPr id="85092" name="Text Box 100"/>
            <p:cNvSpPr txBox="1">
              <a:spLocks noChangeArrowheads="1"/>
            </p:cNvSpPr>
            <p:nvPr/>
          </p:nvSpPr>
          <p:spPr bwMode="auto">
            <a:xfrm>
              <a:off x="2018" y="2977"/>
              <a:ext cx="3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1"/>
                <a:t>Q</a:t>
              </a:r>
            </a:p>
          </p:txBody>
        </p:sp>
        <p:grpSp>
          <p:nvGrpSpPr>
            <p:cNvPr id="3" name="Group 131"/>
            <p:cNvGrpSpPr>
              <a:grpSpLocks/>
            </p:cNvGrpSpPr>
            <p:nvPr/>
          </p:nvGrpSpPr>
          <p:grpSpPr bwMode="auto">
            <a:xfrm>
              <a:off x="657" y="2387"/>
              <a:ext cx="2560" cy="1619"/>
              <a:chOff x="657" y="2387"/>
              <a:chExt cx="2560" cy="1619"/>
            </a:xfrm>
          </p:grpSpPr>
          <p:sp>
            <p:nvSpPr>
              <p:cNvPr id="85091" name="Text Box 99"/>
              <p:cNvSpPr txBox="1">
                <a:spLocks noChangeArrowheads="1"/>
              </p:cNvSpPr>
              <p:nvPr/>
            </p:nvSpPr>
            <p:spPr bwMode="auto">
              <a:xfrm>
                <a:off x="1020" y="2445"/>
                <a:ext cx="27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/>
                  <a:t>A</a:t>
                </a:r>
              </a:p>
            </p:txBody>
          </p:sp>
          <p:sp>
            <p:nvSpPr>
              <p:cNvPr id="85093" name="Text Box 101"/>
              <p:cNvSpPr txBox="1">
                <a:spLocks noChangeArrowheads="1"/>
              </p:cNvSpPr>
              <p:nvPr/>
            </p:nvSpPr>
            <p:spPr bwMode="auto">
              <a:xfrm>
                <a:off x="2892" y="3501"/>
                <a:ext cx="3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/>
                  <a:t>B</a:t>
                </a:r>
              </a:p>
            </p:txBody>
          </p:sp>
          <p:grpSp>
            <p:nvGrpSpPr>
              <p:cNvPr id="4" name="Group 130"/>
              <p:cNvGrpSpPr>
                <a:grpSpLocks/>
              </p:cNvGrpSpPr>
              <p:nvPr/>
            </p:nvGrpSpPr>
            <p:grpSpPr bwMode="auto">
              <a:xfrm>
                <a:off x="657" y="2387"/>
                <a:ext cx="2560" cy="1619"/>
                <a:chOff x="2787" y="2401"/>
                <a:chExt cx="2560" cy="1619"/>
              </a:xfrm>
            </p:grpSpPr>
            <p:sp>
              <p:nvSpPr>
                <p:cNvPr id="85073" name="Line 81"/>
                <p:cNvSpPr>
                  <a:spLocks noChangeShapeType="1"/>
                </p:cNvSpPr>
                <p:nvPr/>
              </p:nvSpPr>
              <p:spPr bwMode="auto">
                <a:xfrm>
                  <a:off x="3209" y="2699"/>
                  <a:ext cx="1882" cy="996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07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787" y="2507"/>
                  <a:ext cx="50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b="1" i="1"/>
                    <a:t>y</a:t>
                  </a:r>
                  <a:r>
                    <a:rPr lang="en-US" altLang="zh-CN" b="1"/>
                    <a:t>/</a:t>
                  </a:r>
                  <a:r>
                    <a:rPr lang="en-US" altLang="zh-CN" b="1" i="1"/>
                    <a:t>p</a:t>
                  </a:r>
                  <a:r>
                    <a:rPr lang="en-US" altLang="zh-CN" b="1" baseline="-25000"/>
                    <a:t>2</a:t>
                  </a:r>
                  <a:endParaRPr lang="en-US" altLang="zh-CN" b="1"/>
                </a:p>
              </p:txBody>
            </p:sp>
            <p:sp>
              <p:nvSpPr>
                <p:cNvPr id="8507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899" y="3659"/>
                  <a:ext cx="44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b="1"/>
                    <a:t>y/</a:t>
                  </a:r>
                  <a:r>
                    <a:rPr lang="en-US" altLang="zh-CN" b="1" i="1"/>
                    <a:t>p</a:t>
                  </a:r>
                  <a:r>
                    <a:rPr lang="en-US" altLang="zh-CN" b="1" baseline="-25000"/>
                    <a:t>1</a:t>
                  </a:r>
                  <a:endParaRPr lang="en-US" altLang="zh-CN" b="1"/>
                </a:p>
              </p:txBody>
            </p:sp>
            <p:sp>
              <p:nvSpPr>
                <p:cNvPr id="85090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123" y="2401"/>
                  <a:ext cx="288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6000" b="1"/>
                    <a:t>·</a:t>
                  </a:r>
                </a:p>
              </p:txBody>
            </p:sp>
            <p:sp>
              <p:nvSpPr>
                <p:cNvPr id="85094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996" y="3386"/>
                  <a:ext cx="288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6000" b="1"/>
                    <a:t>·</a:t>
                  </a:r>
                </a:p>
              </p:txBody>
            </p:sp>
            <p:sp>
              <p:nvSpPr>
                <p:cNvPr id="85095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131" y="2929"/>
                  <a:ext cx="288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6000" b="1" i="1"/>
                    <a:t>·</a:t>
                  </a:r>
                </a:p>
              </p:txBody>
            </p:sp>
            <p:sp>
              <p:nvSpPr>
                <p:cNvPr id="85101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4241" y="3249"/>
                  <a:ext cx="0" cy="45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102" name="Line 110"/>
                <p:cNvSpPr>
                  <a:spLocks noChangeShapeType="1"/>
                </p:cNvSpPr>
                <p:nvPr/>
              </p:nvSpPr>
              <p:spPr bwMode="auto">
                <a:xfrm>
                  <a:off x="3198" y="3249"/>
                  <a:ext cx="10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103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115" y="3612"/>
                  <a:ext cx="353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b="1" i="1"/>
                    <a:t>x</a:t>
                  </a:r>
                  <a:r>
                    <a:rPr lang="en-US" altLang="zh-CN" b="1" baseline="-25000"/>
                    <a:t>1</a:t>
                  </a:r>
                  <a:endParaRPr lang="en-US" altLang="zh-CN" b="1"/>
                </a:p>
              </p:txBody>
            </p:sp>
            <p:sp>
              <p:nvSpPr>
                <p:cNvPr id="8510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971" y="3097"/>
                  <a:ext cx="32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b="1" i="1"/>
                    <a:t>x</a:t>
                  </a:r>
                  <a:r>
                    <a:rPr lang="en-US" altLang="zh-CN" b="1" baseline="-25000"/>
                    <a:t>2</a:t>
                  </a:r>
                  <a:endParaRPr lang="en-US" altLang="zh-CN" b="1"/>
                </a:p>
              </p:txBody>
            </p:sp>
          </p:grpSp>
        </p:grpSp>
      </p:grp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6555318" y="3141664"/>
            <a:ext cx="5643033" cy="3036888"/>
            <a:chOff x="3097" y="1979"/>
            <a:chExt cx="2666" cy="1913"/>
          </a:xfrm>
        </p:grpSpPr>
        <p:sp>
          <p:nvSpPr>
            <p:cNvPr id="85077" name="Line 85"/>
            <p:cNvSpPr>
              <a:spLocks noChangeShapeType="1"/>
            </p:cNvSpPr>
            <p:nvPr/>
          </p:nvSpPr>
          <p:spPr bwMode="auto">
            <a:xfrm>
              <a:off x="3214" y="3692"/>
              <a:ext cx="23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78" name="Line 86"/>
            <p:cNvSpPr>
              <a:spLocks noChangeShapeType="1"/>
            </p:cNvSpPr>
            <p:nvPr/>
          </p:nvSpPr>
          <p:spPr bwMode="auto">
            <a:xfrm flipV="1">
              <a:off x="3214" y="2099"/>
              <a:ext cx="0" cy="15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79" name="Arc 87"/>
            <p:cNvSpPr>
              <a:spLocks/>
            </p:cNvSpPr>
            <p:nvPr/>
          </p:nvSpPr>
          <p:spPr bwMode="auto">
            <a:xfrm rot="210056" flipH="1" flipV="1">
              <a:off x="3685" y="2418"/>
              <a:ext cx="1333" cy="9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80" name="Arc 88"/>
            <p:cNvSpPr>
              <a:spLocks/>
            </p:cNvSpPr>
            <p:nvPr/>
          </p:nvSpPr>
          <p:spPr bwMode="auto">
            <a:xfrm flipH="1" flipV="1">
              <a:off x="3371" y="2457"/>
              <a:ext cx="902" cy="10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81" name="Arc 89"/>
            <p:cNvSpPr>
              <a:spLocks/>
            </p:cNvSpPr>
            <p:nvPr/>
          </p:nvSpPr>
          <p:spPr bwMode="auto">
            <a:xfrm flipH="1" flipV="1">
              <a:off x="4077" y="2258"/>
              <a:ext cx="941" cy="9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82" name="Text Box 90"/>
            <p:cNvSpPr txBox="1">
              <a:spLocks noChangeArrowheads="1"/>
            </p:cNvSpPr>
            <p:nvPr/>
          </p:nvSpPr>
          <p:spPr bwMode="auto">
            <a:xfrm>
              <a:off x="3219" y="1979"/>
              <a:ext cx="3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85083" name="Text Box 91"/>
            <p:cNvSpPr txBox="1">
              <a:spLocks noChangeArrowheads="1"/>
            </p:cNvSpPr>
            <p:nvPr/>
          </p:nvSpPr>
          <p:spPr bwMode="auto">
            <a:xfrm>
              <a:off x="4083" y="2363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/>
                <a:t>u</a:t>
              </a:r>
              <a:r>
                <a:rPr lang="en-US" altLang="zh-CN" b="1"/>
                <a:t>(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  <a:r>
                <a:rPr lang="en-US" altLang="zh-CN" b="1"/>
                <a:t>,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2</a:t>
              </a:r>
              <a:r>
                <a:rPr lang="en-US" altLang="zh-CN" b="1"/>
                <a:t>) = </a:t>
              </a:r>
              <a:r>
                <a:rPr lang="en-US" altLang="zh-CN" b="1" i="1"/>
                <a:t>c</a:t>
              </a:r>
            </a:p>
          </p:txBody>
        </p:sp>
        <p:sp>
          <p:nvSpPr>
            <p:cNvPr id="85084" name="Text Box 92"/>
            <p:cNvSpPr txBox="1">
              <a:spLocks noChangeArrowheads="1"/>
            </p:cNvSpPr>
            <p:nvPr/>
          </p:nvSpPr>
          <p:spPr bwMode="auto">
            <a:xfrm>
              <a:off x="5410" y="3611"/>
              <a:ext cx="35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85085" name="Text Box 93"/>
            <p:cNvSpPr txBox="1">
              <a:spLocks noChangeArrowheads="1"/>
            </p:cNvSpPr>
            <p:nvPr/>
          </p:nvSpPr>
          <p:spPr bwMode="auto">
            <a:xfrm>
              <a:off x="3097" y="3659"/>
              <a:ext cx="2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graphicFrame>
          <p:nvGraphicFramePr>
            <p:cNvPr id="85086" name="Object 94"/>
            <p:cNvGraphicFramePr>
              <a:graphicFrameLocks noChangeAspect="1"/>
            </p:cNvGraphicFramePr>
            <p:nvPr/>
          </p:nvGraphicFramePr>
          <p:xfrm>
            <a:off x="4351" y="3419"/>
            <a:ext cx="148" cy="302"/>
          </p:xfrm>
          <a:graphic>
            <a:graphicData uri="http://schemas.openxmlformats.org/presentationml/2006/ole">
              <p:oleObj spid="_x0000_s33794" name="公式" r:id="rId3" imgW="126720" imgH="253800" progId="Equation.3">
                <p:embed/>
              </p:oleObj>
            </a:graphicData>
          </a:graphic>
        </p:graphicFrame>
        <p:graphicFrame>
          <p:nvGraphicFramePr>
            <p:cNvPr id="85087" name="Object 95"/>
            <p:cNvGraphicFramePr>
              <a:graphicFrameLocks noChangeAspect="1"/>
            </p:cNvGraphicFramePr>
            <p:nvPr/>
          </p:nvGraphicFramePr>
          <p:xfrm>
            <a:off x="4995" y="3323"/>
            <a:ext cx="154" cy="286"/>
          </p:xfrm>
          <a:graphic>
            <a:graphicData uri="http://schemas.openxmlformats.org/presentationml/2006/ole">
              <p:oleObj spid="_x0000_s33795" name="公式" r:id="rId4" imgW="139680" imgH="253800" progId="Equation.3">
                <p:embed/>
              </p:oleObj>
            </a:graphicData>
          </a:graphic>
        </p:graphicFrame>
        <p:graphicFrame>
          <p:nvGraphicFramePr>
            <p:cNvPr id="85088" name="Object 96"/>
            <p:cNvGraphicFramePr>
              <a:graphicFrameLocks noChangeAspect="1"/>
            </p:cNvGraphicFramePr>
            <p:nvPr/>
          </p:nvGraphicFramePr>
          <p:xfrm>
            <a:off x="5096" y="3035"/>
            <a:ext cx="156" cy="285"/>
          </p:xfrm>
          <a:graphic>
            <a:graphicData uri="http://schemas.openxmlformats.org/presentationml/2006/ole">
              <p:oleObj spid="_x0000_s33796" name="公式" r:id="rId5" imgW="139680" imgH="253800" progId="Equation.3">
                <p:embed/>
              </p:oleObj>
            </a:graphicData>
          </a:graphic>
        </p:graphicFrame>
        <p:sp>
          <p:nvSpPr>
            <p:cNvPr id="85105" name="AutoShape 113"/>
            <p:cNvSpPr>
              <a:spLocks noChangeArrowheads="1"/>
            </p:cNvSpPr>
            <p:nvPr/>
          </p:nvSpPr>
          <p:spPr bwMode="auto">
            <a:xfrm rot="-2746093">
              <a:off x="4393" y="3177"/>
              <a:ext cx="645" cy="44"/>
            </a:xfrm>
            <a:prstGeom prst="rightArrow">
              <a:avLst>
                <a:gd name="adj1" fmla="val 50000"/>
                <a:gd name="adj2" fmla="val 366477"/>
              </a:avLst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85107" name="Text Box 115"/>
            <p:cNvSpPr txBox="1">
              <a:spLocks noChangeArrowheads="1"/>
            </p:cNvSpPr>
            <p:nvPr/>
          </p:nvSpPr>
          <p:spPr bwMode="auto">
            <a:xfrm>
              <a:off x="4876" y="2750"/>
              <a:ext cx="7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c</a:t>
              </a:r>
              <a:r>
                <a:rPr lang="zh-CN" altLang="en-US" b="1"/>
                <a:t>增加</a:t>
              </a:r>
            </a:p>
          </p:txBody>
        </p:sp>
      </p:grpSp>
      <p:sp>
        <p:nvSpPr>
          <p:cNvPr id="85108" name="Rectangle 116"/>
          <p:cNvSpPr>
            <a:spLocks noChangeArrowheads="1"/>
          </p:cNvSpPr>
          <p:nvPr/>
        </p:nvSpPr>
        <p:spPr bwMode="auto">
          <a:xfrm>
            <a:off x="707582" y="2475681"/>
            <a:ext cx="4582583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 b="1" i="1" dirty="0"/>
              <a:t>u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 = </a:t>
            </a:r>
            <a:r>
              <a:rPr lang="en-US" altLang="zh-CN" sz="2800" b="1" i="1" dirty="0"/>
              <a:t>c </a:t>
            </a:r>
            <a:r>
              <a:rPr lang="zh-CN" altLang="en-US" sz="2800" b="1" dirty="0"/>
              <a:t>单调减、下凸、互不相交</a:t>
            </a:r>
            <a:r>
              <a:rPr lang="en-US" altLang="zh-CN" sz="2800" b="1" dirty="0"/>
              <a:t>.</a:t>
            </a:r>
          </a:p>
        </p:txBody>
      </p:sp>
      <p:sp>
        <p:nvSpPr>
          <p:cNvPr id="85112" name="Rectangle 120"/>
          <p:cNvSpPr>
            <a:spLocks noChangeArrowheads="1"/>
          </p:cNvSpPr>
          <p:nvPr/>
        </p:nvSpPr>
        <p:spPr bwMode="auto">
          <a:xfrm>
            <a:off x="593691" y="3628924"/>
            <a:ext cx="48006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 b="1" dirty="0"/>
              <a:t>AB</a:t>
            </a:r>
            <a:r>
              <a:rPr lang="zh-CN" altLang="en-US" sz="2800" b="1" dirty="0"/>
              <a:t>必与一条等效用线相切于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点 </a:t>
            </a:r>
            <a:r>
              <a:rPr lang="en-US" altLang="zh-CN" sz="2800" b="1" dirty="0"/>
              <a:t>(</a:t>
            </a:r>
            <a:r>
              <a:rPr lang="zh-CN" altLang="en-US" sz="2800" b="1" dirty="0">
                <a:cs typeface="Times New Roman" pitchFamily="18" charset="0"/>
              </a:rPr>
              <a:t>消费点</a:t>
            </a:r>
            <a:r>
              <a:rPr lang="en-US" altLang="zh-CN" sz="2800" b="1" dirty="0">
                <a:cs typeface="Times New Roman" pitchFamily="18" charset="0"/>
              </a:rPr>
              <a:t>).</a:t>
            </a:r>
          </a:p>
        </p:txBody>
      </p:sp>
      <p:sp>
        <p:nvSpPr>
          <p:cNvPr id="85114" name="Rectangle 122"/>
          <p:cNvSpPr>
            <a:spLocks noChangeArrowheads="1"/>
          </p:cNvSpPr>
          <p:nvPr/>
        </p:nvSpPr>
        <p:spPr bwMode="auto">
          <a:xfrm>
            <a:off x="499329" y="5015117"/>
            <a:ext cx="3166533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 b="1" i="1" dirty="0"/>
              <a:t>Q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x</a:t>
            </a:r>
            <a:r>
              <a:rPr lang="en-US" altLang="zh-CN" sz="2800" b="1" baseline="-30000" dirty="0"/>
              <a:t>2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唯一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5" grpId="0" animBg="1"/>
      <p:bldP spid="85108" grpId="0"/>
      <p:bldP spid="85112" grpId="0"/>
      <p:bldP spid="851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6748" y="57937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问题求解（纯数学求解）</a:t>
            </a:r>
            <a:r>
              <a:rPr lang="en-US" altLang="zh-CN" sz="32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b="1" dirty="0" smtClean="0"/>
              <a:t>（在条件 </a:t>
            </a:r>
            <a:r>
              <a:rPr lang="en-US" altLang="zh-CN" b="1" i="1" dirty="0" smtClean="0"/>
              <a:t>p</a:t>
            </a:r>
            <a:r>
              <a:rPr lang="en-US" altLang="zh-CN" b="1" baseline="-30000" dirty="0" smtClean="0"/>
              <a:t>1 </a:t>
            </a:r>
            <a:r>
              <a:rPr lang="en-US" altLang="zh-CN" b="1" i="1" dirty="0" smtClean="0"/>
              <a:t>x</a:t>
            </a:r>
            <a:r>
              <a:rPr lang="en-US" altLang="zh-CN" b="1" baseline="-30000" dirty="0" smtClean="0"/>
              <a:t>1</a:t>
            </a:r>
            <a:r>
              <a:rPr lang="en-US" altLang="zh-CN" b="1" dirty="0" smtClean="0"/>
              <a:t>+</a:t>
            </a:r>
            <a:r>
              <a:rPr lang="en-US" altLang="zh-CN" b="1" i="1" dirty="0" smtClean="0"/>
              <a:t>p</a:t>
            </a:r>
            <a:r>
              <a:rPr lang="en-US" altLang="zh-CN" b="1" baseline="-30000" dirty="0" smtClean="0"/>
              <a:t>2 </a:t>
            </a:r>
            <a:r>
              <a:rPr lang="en-US" altLang="zh-CN" b="1" i="1" dirty="0" smtClean="0"/>
              <a:t>x</a:t>
            </a:r>
            <a:r>
              <a:rPr lang="en-US" altLang="zh-CN" b="1" baseline="-30000" dirty="0" smtClean="0"/>
              <a:t>2</a:t>
            </a:r>
            <a:r>
              <a:rPr lang="en-US" altLang="zh-CN" b="1" dirty="0" smtClean="0"/>
              <a:t> =</a:t>
            </a:r>
            <a:r>
              <a:rPr lang="en-US" altLang="zh-CN" b="1" i="1" dirty="0" smtClean="0"/>
              <a:t>y </a:t>
            </a:r>
            <a:r>
              <a:rPr lang="zh-CN" altLang="en-US" b="1" dirty="0" smtClean="0"/>
              <a:t>下使</a:t>
            </a:r>
            <a:r>
              <a:rPr lang="zh-CN" altLang="en-US" b="1" dirty="0" smtClean="0">
                <a:solidFill>
                  <a:srgbClr val="FF0000"/>
                </a:solidFill>
                <a:cs typeface="Times New Roman" pitchFamily="18" charset="0"/>
              </a:rPr>
              <a:t>效用函数</a:t>
            </a:r>
            <a:r>
              <a:rPr lang="en-US" altLang="zh-CN" b="1" i="1" dirty="0" smtClean="0">
                <a:solidFill>
                  <a:srgbClr val="FF0000"/>
                </a:solidFill>
              </a:rPr>
              <a:t>u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</a:rPr>
              <a:t>, </a:t>
            </a:r>
            <a:r>
              <a:rPr lang="en-US" altLang="zh-CN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b="1" dirty="0" smtClean="0"/>
              <a:t>最大）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624418" y="549275"/>
            <a:ext cx="10068782" cy="1323439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问题求解（数学求解）</a:t>
            </a:r>
            <a:r>
              <a:rPr lang="en-US" altLang="zh-CN" sz="4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3200" b="1" dirty="0" smtClean="0"/>
              <a:t>（在条件 </a:t>
            </a:r>
            <a:r>
              <a:rPr lang="en-US" altLang="zh-CN" sz="3200" b="1" i="1" dirty="0" smtClean="0"/>
              <a:t>p</a:t>
            </a:r>
            <a:r>
              <a:rPr lang="en-US" altLang="zh-CN" sz="3200" b="1" baseline="-30000" dirty="0" smtClean="0"/>
              <a:t>1 </a:t>
            </a:r>
            <a:r>
              <a:rPr lang="en-US" altLang="zh-CN" sz="3200" b="1" i="1" dirty="0" smtClean="0"/>
              <a:t>x</a:t>
            </a:r>
            <a:r>
              <a:rPr lang="en-US" altLang="zh-CN" sz="3200" b="1" baseline="-30000" dirty="0" smtClean="0"/>
              <a:t>1</a:t>
            </a:r>
            <a:r>
              <a:rPr lang="en-US" altLang="zh-CN" sz="3200" b="1" dirty="0" smtClean="0"/>
              <a:t>+</a:t>
            </a:r>
            <a:r>
              <a:rPr lang="en-US" altLang="zh-CN" sz="3200" b="1" i="1" dirty="0" smtClean="0"/>
              <a:t>p</a:t>
            </a:r>
            <a:r>
              <a:rPr lang="en-US" altLang="zh-CN" sz="3200" b="1" baseline="-30000" dirty="0" smtClean="0"/>
              <a:t>2 </a:t>
            </a:r>
            <a:r>
              <a:rPr lang="en-US" altLang="zh-CN" sz="3200" b="1" i="1" dirty="0" smtClean="0"/>
              <a:t>x</a:t>
            </a:r>
            <a:r>
              <a:rPr lang="en-US" altLang="zh-CN" sz="3200" b="1" baseline="-30000" dirty="0" smtClean="0"/>
              <a:t>2</a:t>
            </a:r>
            <a:r>
              <a:rPr lang="en-US" altLang="zh-CN" sz="3200" b="1" dirty="0" smtClean="0"/>
              <a:t> =</a:t>
            </a:r>
            <a:r>
              <a:rPr lang="en-US" altLang="zh-CN" sz="3200" b="1" i="1" dirty="0" smtClean="0"/>
              <a:t>y </a:t>
            </a:r>
            <a:r>
              <a:rPr lang="zh-CN" altLang="en-US" sz="3200" b="1" dirty="0" smtClean="0"/>
              <a:t>下求</a:t>
            </a:r>
            <a:r>
              <a:rPr lang="zh-CN" altLang="en-US" sz="3200" b="1" dirty="0" smtClean="0">
                <a:solidFill>
                  <a:srgbClr val="FF0000"/>
                </a:solidFill>
                <a:cs typeface="Times New Roman" pitchFamily="18" charset="0"/>
              </a:rPr>
              <a:t>效用函数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u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32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32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32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3200" b="1" dirty="0" smtClean="0"/>
              <a:t>最大值）</a:t>
            </a:r>
            <a:endParaRPr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6024" y="2486402"/>
            <a:ext cx="9694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利用条件极值的求解方法（引入拉格朗日乘子</a:t>
            </a:r>
            <a:r>
              <a:rPr lang="en-US" altLang="zh-CN" sz="2800" b="1" dirty="0" smtClean="0"/>
              <a:t>λ</a:t>
            </a:r>
            <a:r>
              <a:rPr lang="zh-CN" altLang="en-US" sz="2800" b="1" dirty="0" smtClean="0"/>
              <a:t>构造函数）</a:t>
            </a:r>
            <a:endParaRPr lang="zh-CN" altLang="en-US" sz="2800" b="1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821045" y="3496495"/>
          <a:ext cx="6121400" cy="495300"/>
        </p:xfrm>
        <a:graphic>
          <a:graphicData uri="http://schemas.openxmlformats.org/presentationml/2006/ole">
            <p:oleObj spid="_x0000_s34818" name="公式" r:id="rId3" imgW="2705100" imgH="215900" progId="Equation.3">
              <p:embed/>
            </p:oleObj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118164" y="5332772"/>
          <a:ext cx="2376487" cy="963613"/>
        </p:xfrm>
        <a:graphic>
          <a:graphicData uri="http://schemas.openxmlformats.org/presentationml/2006/ole">
            <p:oleObj spid="_x0000_s34819" name="公式" r:id="rId4" imgW="1054100" imgH="431800" progId="Equation.3">
              <p:embed/>
            </p:oleObj>
          </a:graphicData>
        </a:graphic>
      </p:graphicFrame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4307607" y="4722150"/>
            <a:ext cx="2592388" cy="1914525"/>
            <a:chOff x="3243" y="1516"/>
            <a:chExt cx="1633" cy="1206"/>
          </a:xfrm>
        </p:grpSpPr>
        <p:graphicFrame>
          <p:nvGraphicFramePr>
            <p:cNvPr id="8" name="Object 52"/>
            <p:cNvGraphicFramePr>
              <a:graphicFrameLocks noChangeAspect="1"/>
            </p:cNvGraphicFramePr>
            <p:nvPr/>
          </p:nvGraphicFramePr>
          <p:xfrm>
            <a:off x="3560" y="1516"/>
            <a:ext cx="1316" cy="1206"/>
          </p:xfrm>
          <a:graphic>
            <a:graphicData uri="http://schemas.openxmlformats.org/presentationml/2006/ole">
              <p:oleObj spid="_x0000_s34820" name="公式" r:id="rId5" imgW="914400" imgH="838200" progId="Equation.3">
                <p:embed/>
              </p:oleObj>
            </a:graphicData>
          </a:graphic>
        </p:graphicFrame>
        <p:sp>
          <p:nvSpPr>
            <p:cNvPr id="9" name="AutoShape 67"/>
            <p:cNvSpPr>
              <a:spLocks noChangeArrowheads="1"/>
            </p:cNvSpPr>
            <p:nvPr/>
          </p:nvSpPr>
          <p:spPr bwMode="auto">
            <a:xfrm>
              <a:off x="3243" y="1979"/>
              <a:ext cx="13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Rectangle 55"/>
          <p:cNvSpPr>
            <a:spLocks noChangeArrowheads="1"/>
          </p:cNvSpPr>
          <p:nvPr/>
        </p:nvSpPr>
        <p:spPr bwMode="auto">
          <a:xfrm>
            <a:off x="7515738" y="5817010"/>
            <a:ext cx="4191000" cy="5191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>
                <a:cs typeface="Times New Roman" pitchFamily="18" charset="0"/>
              </a:rPr>
              <a:t>与几何分析得到的 </a:t>
            </a:r>
            <a:r>
              <a:rPr lang="en-US" altLang="zh-CN" sz="2800" b="1" i="1" dirty="0"/>
              <a:t>Q </a:t>
            </a:r>
            <a:r>
              <a:rPr lang="zh-CN" altLang="en-US" sz="2800" b="1" dirty="0">
                <a:cs typeface="Times New Roman" pitchFamily="18" charset="0"/>
              </a:rPr>
              <a:t>一致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462</Words>
  <Application>Microsoft Office PowerPoint</Application>
  <PresentationFormat>自定义</PresentationFormat>
  <Paragraphs>62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公式</vt:lpstr>
      <vt:lpstr>数学建模与系统仿真 </vt:lpstr>
      <vt:lpstr>幻灯片 2</vt:lpstr>
      <vt:lpstr>效用函数（人对商品满足感的量化） </vt:lpstr>
      <vt:lpstr>等效用线</vt:lpstr>
      <vt:lpstr>问题求解（实际问题到数学问题的转化）  （问题：消费者拥有一定数量的钱，如何选择购买若干种需要的商品.）</vt:lpstr>
      <vt:lpstr>幻灯片 6</vt:lpstr>
      <vt:lpstr>幻灯片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数学建模与系统仿真 </dc:title>
  <dc:creator>Lenovo</dc:creator>
  <cp:lastModifiedBy>AutoBVT</cp:lastModifiedBy>
  <cp:revision>70</cp:revision>
  <dcterms:created xsi:type="dcterms:W3CDTF">2016-01-16T07:50:29Z</dcterms:created>
  <dcterms:modified xsi:type="dcterms:W3CDTF">2016-02-19T16:51:59Z</dcterms:modified>
</cp:coreProperties>
</file>