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92F2-5818-429B-AD7D-6889522EA81F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70606-648A-4F40-9967-73D145EF5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93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6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5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03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01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49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72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4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3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35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52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47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1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350838"/>
            <a:ext cx="77724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mtClean="0"/>
              <a:t>数学建模与系统仿真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31729" y="1573647"/>
            <a:ext cx="7152698" cy="121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zh-CN" altLang="en-US" sz="2800" dirty="0" smtClean="0"/>
              <a:t>课程负责人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许春根 </a:t>
            </a:r>
            <a:r>
              <a:rPr lang="zh-CN" altLang="en-US" sz="2800" dirty="0" smtClean="0"/>
              <a:t>教授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主讲老师：许春根、范金华、窦本年、谢建春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508500"/>
            <a:ext cx="655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/>
              <a:t>: </a:t>
            </a:r>
            <a:r>
              <a:rPr lang="en-US" altLang="zh-CN" smtClean="0"/>
              <a:t>84315877(O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Email:jinhuafan@hotmail.com</a:t>
            </a:r>
            <a:endParaRPr lang="en-US" altLang="zh-CN" b="1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05000" y="3292476"/>
            <a:ext cx="7961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生产者的抉择：</a:t>
            </a:r>
            <a:r>
              <a:rPr lang="zh-CN" altLang="en-US" sz="3200" smtClean="0">
                <a:solidFill>
                  <a:srgbClr val="FF0000"/>
                </a:solidFill>
              </a:rPr>
              <a:t>最大利润、最</a:t>
            </a:r>
            <a:r>
              <a:rPr lang="zh-CN" altLang="en-US" sz="3200" dirty="0" smtClean="0">
                <a:solidFill>
                  <a:srgbClr val="FF0000"/>
                </a:solidFill>
              </a:rPr>
              <a:t>优定价模型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主讲人：范金华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207" y="929147"/>
            <a:ext cx="9674941" cy="356911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r>
              <a:rPr lang="zh-CN" altLang="en-US" sz="1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+mj-cs"/>
              </a:rPr>
              <a:t>问题提出：</a:t>
            </a:r>
            <a:endParaRPr lang="en-US" altLang="zh-CN" sz="128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+mj-cs"/>
            </a:endParaRPr>
          </a:p>
          <a:p>
            <a:pPr>
              <a:buNone/>
            </a:pPr>
            <a:r>
              <a:rPr lang="zh-CN" altLang="en-US" sz="11200" b="1" dirty="0" smtClean="0"/>
              <a:t>生产者如何根据产品的成本和产值</a:t>
            </a:r>
            <a:r>
              <a:rPr lang="zh-CN" altLang="en-US" sz="11200" b="1" dirty="0" smtClean="0">
                <a:solidFill>
                  <a:srgbClr val="FF0000"/>
                </a:solidFill>
              </a:rPr>
              <a:t>决定投入</a:t>
            </a:r>
            <a:r>
              <a:rPr lang="zh-CN" altLang="en-US" sz="11200" b="1" dirty="0" smtClean="0"/>
              <a:t>，按照商品的销</a:t>
            </a:r>
            <a:endParaRPr lang="en-US" altLang="zh-CN" sz="11200" b="1" dirty="0" smtClean="0"/>
          </a:p>
          <a:p>
            <a:pPr>
              <a:buNone/>
            </a:pPr>
            <a:r>
              <a:rPr lang="zh-CN" altLang="en-US" sz="11200" b="1" dirty="0" smtClean="0"/>
              <a:t>售情况</a:t>
            </a:r>
            <a:r>
              <a:rPr lang="zh-CN" altLang="en-US" sz="11200" b="1" dirty="0" smtClean="0">
                <a:solidFill>
                  <a:srgbClr val="FF0000"/>
                </a:solidFill>
              </a:rPr>
              <a:t>制订价格</a:t>
            </a:r>
            <a:endParaRPr lang="en-US" altLang="zh-CN" sz="112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9600" b="1" dirty="0" smtClean="0"/>
          </a:p>
          <a:p>
            <a:r>
              <a:rPr lang="zh-CN" altLang="en-US" sz="1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+mj-cs"/>
              </a:rPr>
              <a:t>基本原理：</a:t>
            </a:r>
            <a:endParaRPr lang="en-US" altLang="zh-CN" sz="128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+mj-cs"/>
            </a:endParaRPr>
          </a:p>
          <a:p>
            <a:pPr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9600" b="1" dirty="0" smtClean="0"/>
              <a:t>   </a:t>
            </a:r>
            <a:r>
              <a:rPr lang="zh-CN" altLang="en-US" sz="11200" b="1" dirty="0" smtClean="0"/>
              <a:t>据</a:t>
            </a:r>
            <a:r>
              <a:rPr lang="zh-CN" altLang="en-US" sz="11200" b="1" dirty="0" smtClean="0"/>
              <a:t>经济学的又一条最优化原理</a:t>
            </a:r>
            <a:r>
              <a:rPr lang="en-US" altLang="zh-CN" sz="11200" b="1" dirty="0" smtClean="0">
                <a:solidFill>
                  <a:srgbClr val="FF0000"/>
                </a:solidFill>
              </a:rPr>
              <a:t>——“</a:t>
            </a:r>
            <a:r>
              <a:rPr lang="zh-CN" altLang="en-US" sz="11200" b="1" dirty="0" smtClean="0">
                <a:solidFill>
                  <a:srgbClr val="FF0000"/>
                </a:solidFill>
              </a:rPr>
              <a:t>生产者追求最大利润”</a:t>
            </a:r>
            <a:r>
              <a:rPr lang="zh-CN" altLang="en-US" sz="11200" b="1" dirty="0" smtClean="0"/>
              <a:t> ，用数学建模的方法</a:t>
            </a:r>
            <a:r>
              <a:rPr lang="zh-CN" altLang="zh-CN" sz="11200" b="1" dirty="0" smtClean="0"/>
              <a:t>帮助生产者或供销商做出决策</a:t>
            </a:r>
            <a:r>
              <a:rPr lang="en-US" altLang="zh-CN" sz="11200" b="1" dirty="0" smtClean="0"/>
              <a:t>.</a:t>
            </a:r>
          </a:p>
          <a:p>
            <a:pPr>
              <a:buNone/>
            </a:pPr>
            <a:endParaRPr lang="en-US" altLang="zh-CN" sz="7400" b="1" dirty="0" smtClean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46162" y="4626592"/>
            <a:ext cx="62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0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874798" y="2668792"/>
            <a:ext cx="278341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800" b="1" i="1" dirty="0"/>
              <a:t>x~</a:t>
            </a:r>
            <a:r>
              <a:rPr lang="zh-CN" altLang="en-US" sz="2800" b="1" dirty="0"/>
              <a:t>产品产量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1182191" y="1267799"/>
            <a:ext cx="65517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</a:rPr>
              <a:t>假设：</a:t>
            </a:r>
            <a:r>
              <a:rPr lang="zh-CN" altLang="en-US" sz="2800" b="1" dirty="0" smtClean="0"/>
              <a:t>产品</a:t>
            </a:r>
            <a:r>
              <a:rPr lang="zh-CN" altLang="en-US" sz="2800" b="1" dirty="0"/>
              <a:t>可以全部销售出去变成收入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748138" y="2565555"/>
            <a:ext cx="48830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~ </a:t>
            </a:r>
            <a:r>
              <a:rPr lang="zh-CN" altLang="en-US" sz="2800" b="1" dirty="0"/>
              <a:t>产值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收入</a:t>
            </a:r>
            <a:r>
              <a:rPr lang="en-US" altLang="zh-CN" sz="2800" b="1" dirty="0"/>
              <a:t>),  </a:t>
            </a:r>
            <a:r>
              <a:rPr lang="en-US" altLang="zh-CN" sz="2800" b="1" dirty="0" smtClean="0"/>
              <a:t>  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/>
              <a:t>) ~ </a:t>
            </a:r>
            <a:r>
              <a:rPr lang="zh-CN" altLang="en-US" sz="2800" b="1" dirty="0"/>
              <a:t>成本 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64362" y="3373184"/>
            <a:ext cx="5183717" cy="523876"/>
            <a:chOff x="1202" y="1298"/>
            <a:chExt cx="2449" cy="330"/>
          </a:xfrm>
        </p:grpSpPr>
        <p:graphicFrame>
          <p:nvGraphicFramePr>
            <p:cNvPr id="96263" name="Object 7"/>
            <p:cNvGraphicFramePr>
              <a:graphicFrameLocks noChangeAspect="1"/>
            </p:cNvGraphicFramePr>
            <p:nvPr/>
          </p:nvGraphicFramePr>
          <p:xfrm>
            <a:off x="1882" y="1298"/>
            <a:ext cx="1769" cy="310"/>
          </p:xfrm>
          <a:graphic>
            <a:graphicData uri="http://schemas.openxmlformats.org/presentationml/2006/ole">
              <p:oleObj spid="_x0000_s1028" name="公式" r:id="rId3" imgW="1143000" imgH="203200" progId="Equation.3">
                <p:embed/>
              </p:oleObj>
            </a:graphicData>
          </a:graphic>
        </p:graphicFrame>
        <p:sp>
          <p:nvSpPr>
            <p:cNvPr id="96274" name="Rectangle 18"/>
            <p:cNvSpPr>
              <a:spLocks noChangeArrowheads="1"/>
            </p:cNvSpPr>
            <p:nvPr/>
          </p:nvSpPr>
          <p:spPr bwMode="auto">
            <a:xfrm>
              <a:off x="1202" y="1298"/>
              <a:ext cx="467" cy="33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/>
                <a:t>利润 </a:t>
              </a:r>
            </a:p>
          </p:txBody>
        </p:sp>
      </p:grp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830895" y="5153485"/>
            <a:ext cx="406556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达到最大利润的产量 </a:t>
            </a:r>
            <a:r>
              <a:rPr lang="en-US" altLang="zh-CN" sz="2800" b="1" i="1" dirty="0"/>
              <a:t>x</a:t>
            </a:r>
            <a:r>
              <a:rPr lang="en-US" altLang="zh-CN" sz="2800" b="1" i="1" baseline="30000" dirty="0"/>
              <a:t>*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522908" y="5094493"/>
            <a:ext cx="2976033" cy="485775"/>
            <a:chOff x="4014" y="1797"/>
            <a:chExt cx="1406" cy="306"/>
          </a:xfrm>
        </p:grpSpPr>
        <p:graphicFrame>
          <p:nvGraphicFramePr>
            <p:cNvPr id="96265" name="Object 9"/>
            <p:cNvGraphicFramePr>
              <a:graphicFrameLocks noChangeAspect="1"/>
            </p:cNvGraphicFramePr>
            <p:nvPr/>
          </p:nvGraphicFramePr>
          <p:xfrm>
            <a:off x="4195" y="1797"/>
            <a:ext cx="1225" cy="303"/>
          </p:xfrm>
          <a:graphic>
            <a:graphicData uri="http://schemas.openxmlformats.org/presentationml/2006/ole">
              <p:oleObj spid="_x0000_s1027" name="公式" r:id="rId4" imgW="927100" imgH="228600" progId="Equation.3">
                <p:embed/>
              </p:oleObj>
            </a:graphicData>
          </a:graphic>
        </p:graphicFrame>
        <p:sp>
          <p:nvSpPr>
            <p:cNvPr id="96276" name="AutoShape 20"/>
            <p:cNvSpPr>
              <a:spLocks noChangeArrowheads="1"/>
            </p:cNvSpPr>
            <p:nvPr/>
          </p:nvSpPr>
          <p:spPr bwMode="auto">
            <a:xfrm>
              <a:off x="4014" y="1797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73613" y="5094493"/>
            <a:ext cx="2017183" cy="485775"/>
            <a:chOff x="2925" y="1797"/>
            <a:chExt cx="953" cy="306"/>
          </a:xfrm>
        </p:grpSpPr>
        <p:graphicFrame>
          <p:nvGraphicFramePr>
            <p:cNvPr id="96267" name="Object 11"/>
            <p:cNvGraphicFramePr>
              <a:graphicFrameLocks noChangeAspect="1"/>
            </p:cNvGraphicFramePr>
            <p:nvPr/>
          </p:nvGraphicFramePr>
          <p:xfrm>
            <a:off x="3061" y="1797"/>
            <a:ext cx="817" cy="301"/>
          </p:xfrm>
          <a:graphic>
            <a:graphicData uri="http://schemas.openxmlformats.org/presentationml/2006/ole">
              <p:oleObj spid="_x0000_s1026" name="公式" r:id="rId5" imgW="622030" imgH="228501" progId="Equation.3">
                <p:embed/>
              </p:oleObj>
            </a:graphicData>
          </a:graphic>
        </p:graphicFrame>
        <p:sp>
          <p:nvSpPr>
            <p:cNvPr id="96277" name="AutoShape 21"/>
            <p:cNvSpPr>
              <a:spLocks noChangeArrowheads="1"/>
            </p:cNvSpPr>
            <p:nvPr/>
          </p:nvSpPr>
          <p:spPr bwMode="auto">
            <a:xfrm>
              <a:off x="2925" y="1797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07923" y="501134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模型一：最大利润决定产量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1135625" y="4232788"/>
            <a:ext cx="1489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求解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 rot="10800000" flipV="1">
            <a:off x="1209367" y="1975729"/>
            <a:ext cx="1504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建模：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  <p:bldP spid="96273" grpId="0"/>
      <p:bldP spid="96262" grpId="0"/>
      <p:bldP spid="96275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690" y="279909"/>
            <a:ext cx="24482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经济学解释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61580" y="1410315"/>
            <a:ext cx="1113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800" b="1" i="1" dirty="0"/>
              <a:t>f </a:t>
            </a:r>
            <a:r>
              <a:rPr lang="en-US" altLang="zh-CN" sz="2800" b="1" i="1" dirty="0">
                <a:cs typeface="Times New Roman" pitchFamily="18" charset="0"/>
              </a:rPr>
              <a:t>'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~ </a:t>
            </a:r>
            <a:r>
              <a:rPr lang="zh-CN" altLang="en-US" sz="2800" b="1" dirty="0">
                <a:solidFill>
                  <a:srgbClr val="FF0000"/>
                </a:solidFill>
              </a:rPr>
              <a:t>边际产值</a:t>
            </a:r>
            <a:r>
              <a:rPr lang="en-US" altLang="zh-CN" sz="2800" b="1" dirty="0"/>
              <a:t>—— 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变化一个单位时产值的改变量 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32084" y="2706176"/>
            <a:ext cx="1113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800" b="1" i="1" dirty="0"/>
              <a:t>c</a:t>
            </a:r>
            <a:r>
              <a:rPr lang="en-US" altLang="zh-CN" sz="2800" b="1" i="1" dirty="0">
                <a:cs typeface="Times New Roman" pitchFamily="18" charset="0"/>
              </a:rPr>
              <a:t>'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~ </a:t>
            </a:r>
            <a:r>
              <a:rPr lang="zh-CN" altLang="en-US" sz="2800" b="1" dirty="0">
                <a:solidFill>
                  <a:srgbClr val="FF0000"/>
                </a:solidFill>
              </a:rPr>
              <a:t>边际成本</a:t>
            </a:r>
            <a:r>
              <a:rPr lang="en-US" altLang="zh-CN" sz="2800" b="1" dirty="0"/>
              <a:t>—— 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变化一个单位时成本的改变量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21225" y="5045076"/>
            <a:ext cx="10250130" cy="5232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经济学定理：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最大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利润在边际产值等于边际成本时达到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55708" y="3885124"/>
            <a:ext cx="46850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达到最大利润的产量 </a:t>
            </a:r>
            <a:r>
              <a:rPr lang="en-US" altLang="zh-CN" sz="2800" b="1" i="1" dirty="0"/>
              <a:t>x</a:t>
            </a:r>
            <a:r>
              <a:rPr lang="en-US" altLang="zh-CN" sz="2800" b="1" i="1" baseline="30000" dirty="0" smtClean="0"/>
              <a:t>*</a:t>
            </a:r>
            <a:r>
              <a:rPr lang="zh-CN" altLang="en-US" sz="2800" b="1" dirty="0" smtClean="0"/>
              <a:t>满足</a:t>
            </a:r>
            <a:endParaRPr lang="en-US" altLang="zh-CN" sz="2800" b="1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059587" y="3855628"/>
          <a:ext cx="2592916" cy="481013"/>
        </p:xfrm>
        <a:graphic>
          <a:graphicData uri="http://schemas.openxmlformats.org/presentationml/2006/ole">
            <p:oleObj spid="_x0000_s2050" name="公式" r:id="rId3" imgW="927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19668" y="990600"/>
            <a:ext cx="8984772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问题：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产品可以全部销售出去的条件下确定商品价格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/>
              <a:t>              </a:t>
            </a:r>
            <a:r>
              <a:rPr lang="zh-CN" altLang="en-US" sz="2800" b="1" dirty="0" smtClean="0"/>
              <a:t>使</a:t>
            </a:r>
            <a:r>
              <a:rPr lang="zh-CN" altLang="en-US" sz="2800" b="1" dirty="0"/>
              <a:t>利润最大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457109" y="2384323"/>
            <a:ext cx="69109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产量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等于销量，数量无限制</a:t>
            </a:r>
            <a:r>
              <a:rPr lang="en-US" altLang="zh-CN" sz="2800" b="1" i="1" dirty="0"/>
              <a:t>.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486605" y="2947221"/>
            <a:ext cx="863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收入与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成正比，系数 </a:t>
            </a:r>
            <a:r>
              <a:rPr lang="en-US" altLang="zh-CN" sz="2800" b="1" i="1" dirty="0"/>
              <a:t>p </a:t>
            </a:r>
            <a:r>
              <a:rPr lang="zh-CN" altLang="en-US" sz="2800" b="1" dirty="0"/>
              <a:t>即价格</a:t>
            </a:r>
            <a:r>
              <a:rPr lang="en-US" altLang="zh-CN" sz="2800" b="1" dirty="0"/>
              <a:t>.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501355" y="3642853"/>
            <a:ext cx="639192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zh-CN" sz="2800" b="1" dirty="0"/>
              <a:t>成本</a:t>
            </a:r>
            <a:r>
              <a:rPr lang="zh-CN" altLang="en-US" sz="2800" b="1" dirty="0"/>
              <a:t>与 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成正比，系数 </a:t>
            </a:r>
            <a:r>
              <a:rPr lang="en-US" altLang="zh-CN" sz="2800" b="1" i="1" dirty="0"/>
              <a:t>c </a:t>
            </a:r>
            <a:r>
              <a:rPr lang="zh-CN" altLang="en-US" sz="2800" b="1" dirty="0"/>
              <a:t>即</a:t>
            </a:r>
            <a:r>
              <a:rPr lang="zh-CN" altLang="zh-CN" sz="2800" b="1" dirty="0"/>
              <a:t>边际成本</a:t>
            </a:r>
            <a:r>
              <a:rPr lang="en-US" altLang="zh-CN" sz="2800" b="1" dirty="0"/>
              <a:t>.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516102" y="4176253"/>
            <a:ext cx="782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销量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依于价格 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是减函数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20516" name="Object 1060"/>
          <p:cNvGraphicFramePr>
            <a:graphicFrameLocks noChangeAspect="1"/>
          </p:cNvGraphicFramePr>
          <p:nvPr/>
        </p:nvGraphicFramePr>
        <p:xfrm>
          <a:off x="2814655" y="5008990"/>
          <a:ext cx="5489369" cy="538299"/>
        </p:xfrm>
        <a:graphic>
          <a:graphicData uri="http://schemas.openxmlformats.org/presentationml/2006/ole">
            <p:oleObj spid="_x0000_s3075" name="公式" r:id="rId3" imgW="1688760" imgH="241200" progId="Equation.3">
              <p:embed/>
            </p:oleObj>
          </a:graphicData>
        </a:graphic>
      </p:graphicFrame>
      <p:pic>
        <p:nvPicPr>
          <p:cNvPr id="20511" name="Picture 1055" descr="j02220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91851" y="476250"/>
            <a:ext cx="863600" cy="649288"/>
          </a:xfrm>
          <a:prstGeom prst="rect">
            <a:avLst/>
          </a:prstGeom>
          <a:noFill/>
        </p:spPr>
      </p:pic>
      <p:sp>
        <p:nvSpPr>
          <p:cNvPr id="20514" name="Rectangle 1058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1161" y="339213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模型二：最优定价模型</a:t>
            </a:r>
            <a:endParaRPr lang="zh-CN" altLang="en-US" sz="3200" dirty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50843" y="2367117"/>
            <a:ext cx="898477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合理假设：</a:t>
            </a:r>
            <a:endParaRPr lang="en-US" altLang="zh-CN" sz="2800" b="1" dirty="0" smtClean="0"/>
          </a:p>
        </p:txBody>
      </p:sp>
      <p:sp>
        <p:nvSpPr>
          <p:cNvPr id="19" name="矩形 18"/>
          <p:cNvSpPr/>
          <p:nvPr/>
        </p:nvSpPr>
        <p:spPr>
          <a:xfrm>
            <a:off x="686576" y="5014141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简化假设：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5" grpId="0" autoUpdateAnimBg="0"/>
      <p:bldP spid="8206" grpId="0" autoUpdateAnimBg="0"/>
      <p:bldP spid="8208" grpId="0" autoUpdateAnimBg="0"/>
      <p:bldP spid="8209" grpId="0" autoUpdateAnimBg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737419" y="1504335"/>
            <a:ext cx="7889432" cy="709717"/>
            <a:chOff x="567" y="3158"/>
            <a:chExt cx="3655" cy="327"/>
          </a:xfrm>
        </p:grpSpPr>
        <p:sp>
          <p:nvSpPr>
            <p:cNvPr id="3" name="Text Box 21"/>
            <p:cNvSpPr txBox="1">
              <a:spLocks noChangeArrowheads="1"/>
            </p:cNvSpPr>
            <p:nvPr/>
          </p:nvSpPr>
          <p:spPr bwMode="auto">
            <a:xfrm>
              <a:off x="567" y="3158"/>
              <a:ext cx="576" cy="3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/>
                <a:t>利润</a:t>
              </a:r>
            </a:p>
          </p:txBody>
        </p:sp>
        <p:graphicFrame>
          <p:nvGraphicFramePr>
            <p:cNvPr id="4" name="Object 1057"/>
            <p:cNvGraphicFramePr>
              <a:graphicFrameLocks noChangeAspect="1"/>
            </p:cNvGraphicFramePr>
            <p:nvPr/>
          </p:nvGraphicFramePr>
          <p:xfrm>
            <a:off x="1202" y="3158"/>
            <a:ext cx="3020" cy="310"/>
          </p:xfrm>
          <a:graphic>
            <a:graphicData uri="http://schemas.openxmlformats.org/presentationml/2006/ole">
              <p:oleObj spid="_x0000_s4098" name="公式" r:id="rId3" imgW="1942920" imgH="203040" progId="Equation.3">
                <p:embed/>
              </p:oleObj>
            </a:graphicData>
          </a:graphic>
        </p:graphicFrame>
      </p:grp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781665" y="2595715"/>
            <a:ext cx="2610465" cy="52322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 dirty="0"/>
              <a:t>求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使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最大</a:t>
            </a:r>
          </a:p>
        </p:txBody>
      </p:sp>
      <p:sp>
        <p:nvSpPr>
          <p:cNvPr id="6" name="矩形 5"/>
          <p:cNvSpPr/>
          <p:nvPr/>
        </p:nvSpPr>
        <p:spPr>
          <a:xfrm>
            <a:off x="657080" y="51588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建立模型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66916" y="3697252"/>
            <a:ext cx="2197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模型求解</a:t>
            </a:r>
            <a:endParaRPr lang="zh-CN" altLang="en-US" sz="2800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970936" y="4497235"/>
          <a:ext cx="1344613" cy="923925"/>
        </p:xfrm>
        <a:graphic>
          <a:graphicData uri="http://schemas.openxmlformats.org/presentationml/2006/ole">
            <p:oleObj spid="_x0000_s4099" name="公式" r:id="rId4" imgW="457200" imgH="419040" progId="Equation.3">
              <p:embed/>
            </p:oleObj>
          </a:graphicData>
        </a:graphic>
      </p:graphicFrame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640371" y="4384932"/>
            <a:ext cx="2918884" cy="935037"/>
            <a:chOff x="1338" y="709"/>
            <a:chExt cx="1379" cy="589"/>
          </a:xfrm>
        </p:grpSpPr>
        <p:graphicFrame>
          <p:nvGraphicFramePr>
            <p:cNvPr id="11" name="Object 30"/>
            <p:cNvGraphicFramePr>
              <a:graphicFrameLocks noChangeAspect="1"/>
            </p:cNvGraphicFramePr>
            <p:nvPr/>
          </p:nvGraphicFramePr>
          <p:xfrm>
            <a:off x="1519" y="709"/>
            <a:ext cx="1198" cy="589"/>
          </p:xfrm>
          <a:graphic>
            <a:graphicData uri="http://schemas.openxmlformats.org/presentationml/2006/ole">
              <p:oleObj spid="_x0000_s4100" name="公式" r:id="rId5" imgW="774360" imgH="393480" progId="Equation.3">
                <p:embed/>
              </p:oleObj>
            </a:graphicData>
          </a:graphic>
        </p:graphicFrame>
        <p:sp>
          <p:nvSpPr>
            <p:cNvPr id="12" name="AutoShape 64"/>
            <p:cNvSpPr>
              <a:spLocks noChangeArrowheads="1"/>
            </p:cNvSpPr>
            <p:nvPr/>
          </p:nvSpPr>
          <p:spPr bwMode="auto">
            <a:xfrm>
              <a:off x="1338" y="856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6109861" y="4586083"/>
            <a:ext cx="403702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/>
              <a:t>~ </a:t>
            </a:r>
            <a:r>
              <a:rPr lang="zh-CN" altLang="en-US" sz="2800" b="1" dirty="0"/>
              <a:t>利润达到最大的定价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5421" y="2422012"/>
            <a:ext cx="10642600" cy="108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b 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弹性系数</a:t>
            </a:r>
            <a:r>
              <a:rPr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——</a:t>
            </a:r>
            <a:r>
              <a:rPr lang="zh-CN" altLang="en-US" sz="2800" b="1" dirty="0"/>
              <a:t>价格上升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单位时销量的下降</a:t>
            </a:r>
            <a:r>
              <a:rPr lang="zh-CN" altLang="en-US" sz="2800" b="1" dirty="0" smtClean="0"/>
              <a:t>幅度（</a:t>
            </a:r>
            <a:r>
              <a:rPr lang="zh-CN" altLang="en-US" sz="2800" b="1" dirty="0"/>
              <a:t>需求对价格的敏感度）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60673" y="3481439"/>
            <a:ext cx="516493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a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绝对需求</a:t>
            </a:r>
            <a:r>
              <a:rPr lang="en-US" altLang="zh-CN" sz="2800" b="1" dirty="0"/>
              <a:t>(</a:t>
            </a:r>
            <a:r>
              <a:rPr lang="en-US" altLang="en-US" sz="2800" b="1" dirty="0">
                <a:sym typeface="Symbol" pitchFamily="18" charset="2"/>
              </a:rPr>
              <a:t> </a:t>
            </a:r>
            <a:r>
              <a:rPr lang="en-US" altLang="zh-CN" sz="2800" b="1" i="1" dirty="0">
                <a:sym typeface="Symbol" pitchFamily="18" charset="2"/>
              </a:rPr>
              <a:t>p</a:t>
            </a:r>
            <a:r>
              <a:rPr lang="zh-CN" altLang="en-US" sz="2800" b="1" dirty="0"/>
              <a:t>很小时的需求</a:t>
            </a:r>
            <a:r>
              <a:rPr lang="en-US" altLang="zh-CN" sz="2800" b="1" dirty="0"/>
              <a:t>)</a:t>
            </a:r>
            <a:endParaRPr lang="en-US" altLang="zh-CN" sz="2800" b="1" dirty="0">
              <a:sym typeface="Symbol" pitchFamily="18" charset="2"/>
            </a:endParaRP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3966222" y="4886071"/>
            <a:ext cx="1933132" cy="6048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b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itchFamily="18" charset="2"/>
              </a:rPr>
              <a:t>  </a:t>
            </a:r>
            <a:r>
              <a:rPr lang="en-US" altLang="zh-CN" sz="2800" b="1" i="1" dirty="0">
                <a:sym typeface="Symbol" pitchFamily="18" charset="2"/>
              </a:rPr>
              <a:t>p</a:t>
            </a:r>
            <a:r>
              <a:rPr lang="en-US" altLang="zh-CN" sz="2800" b="1" baseline="30000" dirty="0">
                <a:sym typeface="Symbol" pitchFamily="18" charset="2"/>
              </a:rPr>
              <a:t>*</a:t>
            </a:r>
            <a:r>
              <a:rPr lang="en-US" altLang="zh-CN" sz="2800" b="1" dirty="0">
                <a:sym typeface="Symbol" pitchFamily="18" charset="2"/>
              </a:rPr>
              <a:t></a:t>
            </a:r>
            <a:r>
              <a:rPr lang="en-US" altLang="zh-CN" sz="2800" b="1" dirty="0"/>
              <a:t> </a:t>
            </a:r>
            <a:endParaRPr lang="en-US" altLang="zh-CN" sz="2800" dirty="0"/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3936726" y="4129651"/>
            <a:ext cx="1947880" cy="519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1" dirty="0"/>
              <a:t>a</a:t>
            </a:r>
            <a:r>
              <a:rPr lang="en-US" altLang="zh-CN" sz="2800" b="1" dirty="0">
                <a:sym typeface="Symbol" pitchFamily="18" charset="2"/>
              </a:rPr>
              <a:t>  </a:t>
            </a:r>
            <a:r>
              <a:rPr lang="en-US" altLang="zh-CN" sz="2800" b="1" i="1" dirty="0">
                <a:sym typeface="Symbol" pitchFamily="18" charset="2"/>
              </a:rPr>
              <a:t>p</a:t>
            </a:r>
            <a:r>
              <a:rPr lang="en-US" altLang="zh-CN" sz="2800" b="1" baseline="30000" dirty="0">
                <a:sym typeface="Symbol" pitchFamily="18" charset="2"/>
              </a:rPr>
              <a:t>* </a:t>
            </a:r>
            <a:r>
              <a:rPr lang="en-US" altLang="zh-CN" sz="2800" b="1" dirty="0">
                <a:sym typeface="Symbol" pitchFamily="18" charset="2"/>
              </a:rPr>
              <a:t></a:t>
            </a:r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0" y="32194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03" name="Object 63"/>
          <p:cNvGraphicFramePr>
            <a:graphicFrameLocks noChangeAspect="1"/>
          </p:cNvGraphicFramePr>
          <p:nvPr/>
        </p:nvGraphicFramePr>
        <p:xfrm>
          <a:off x="4201378" y="1612796"/>
          <a:ext cx="2764367" cy="452438"/>
        </p:xfrm>
        <a:graphic>
          <a:graphicData uri="http://schemas.openxmlformats.org/presentationml/2006/ole">
            <p:oleObj spid="_x0000_s5124" name="公式" r:id="rId3" imgW="850680" imgH="203040" progId="Equation.3">
              <p:embed/>
            </p:oleObj>
          </a:graphicData>
        </a:graphic>
      </p:graphicFrame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7119307" y="1425680"/>
            <a:ext cx="1919816" cy="790575"/>
            <a:chOff x="2381" y="1344"/>
            <a:chExt cx="861" cy="507"/>
          </a:xfrm>
        </p:grpSpPr>
        <p:graphicFrame>
          <p:nvGraphicFramePr>
            <p:cNvPr id="10299" name="Object 59"/>
            <p:cNvGraphicFramePr>
              <a:graphicFrameLocks noChangeAspect="1"/>
            </p:cNvGraphicFramePr>
            <p:nvPr/>
          </p:nvGraphicFramePr>
          <p:xfrm>
            <a:off x="2562" y="1344"/>
            <a:ext cx="680" cy="507"/>
          </p:xfrm>
          <a:graphic>
            <a:graphicData uri="http://schemas.openxmlformats.org/presentationml/2006/ole">
              <p:oleObj spid="_x0000_s5125" name="公式" r:id="rId4" imgW="558800" imgH="419100" progId="Equation.3">
                <p:embed/>
              </p:oleObj>
            </a:graphicData>
          </a:graphic>
        </p:graphicFrame>
        <p:sp>
          <p:nvSpPr>
            <p:cNvPr id="10305" name="AutoShape 65"/>
            <p:cNvSpPr>
              <a:spLocks noChangeArrowheads="1"/>
            </p:cNvSpPr>
            <p:nvPr/>
          </p:nvSpPr>
          <p:spPr bwMode="auto">
            <a:xfrm>
              <a:off x="2381" y="1446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580101" y="698089"/>
            <a:ext cx="5850195" cy="52322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模型解释以及一些系数的实际意义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675368" y="160726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利润最大时，销售量</a:t>
            </a:r>
            <a:endParaRPr lang="zh-CN" altLang="en-US" sz="2800" dirty="0"/>
          </a:p>
        </p:txBody>
      </p:sp>
      <p:graphicFrame>
        <p:nvGraphicFramePr>
          <p:cNvPr id="25" name="Object 30"/>
          <p:cNvGraphicFramePr>
            <a:graphicFrameLocks noChangeAspect="1"/>
          </p:cNvGraphicFramePr>
          <p:nvPr/>
        </p:nvGraphicFramePr>
        <p:xfrm>
          <a:off x="678494" y="4311190"/>
          <a:ext cx="2535767" cy="935037"/>
        </p:xfrm>
        <a:graphic>
          <a:graphicData uri="http://schemas.openxmlformats.org/presentationml/2006/ole">
            <p:oleObj spid="_x0000_s5127" name="公式" r:id="rId5" imgW="774360" imgH="393480" progId="Equation.3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761862" y="6031779"/>
            <a:ext cx="7665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实际应用中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a, b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可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由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的统计数据作拟合得到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10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/>
      <p:bldP spid="10277" grpId="0"/>
      <p:bldP spid="10278" grpId="0" animBg="1" autoUpdateAnimBg="0"/>
      <p:bldP spid="10279" grpId="0" animBg="1" autoUpdateAnimBg="0"/>
      <p:bldP spid="22" grpId="0" animBg="1" autoUpdateAnimBg="0"/>
      <p:bldP spid="23" grpId="0"/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363</Words>
  <Application>Microsoft Office PowerPoint</Application>
  <PresentationFormat>自定义</PresentationFormat>
  <Paragraphs>47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公式</vt:lpstr>
      <vt:lpstr>数学建模与系统仿真 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AutoBVT</cp:lastModifiedBy>
  <cp:revision>81</cp:revision>
  <dcterms:created xsi:type="dcterms:W3CDTF">2016-01-16T07:50:29Z</dcterms:created>
  <dcterms:modified xsi:type="dcterms:W3CDTF">2016-02-20T15:16:18Z</dcterms:modified>
</cp:coreProperties>
</file>