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F4CC-585A-45DD-983F-7AAE81758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6A5A9-7F31-405D-83AE-CF7E80D7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8DD53-381D-4024-ABBA-A404847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3AC6-57DF-4CE9-8711-D9B98D14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66101-6E4C-4065-96F9-5FE18643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5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555AB-ADE2-4161-83AB-DD622A7A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608D3-3205-4186-955F-AABEF0ED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03E40-DFDC-404E-BBFD-919B9BA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4793-6FD4-4156-A165-8309390F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D2A7A-177A-4CB5-99E8-0B69D86C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41E86F-89AD-455A-B0D7-58562FD41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B2C9D-447E-4271-AA54-8A976654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79E60-900E-4940-8FD5-E33D0FB7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77D8C-5B62-4512-AF2B-4E83EE4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FFBD6-A2FD-4580-80DE-4D6C337B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FEED2-588B-4ACF-B47D-BC921D30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855B3-8EE2-453B-9600-33E031CC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B22AB-3114-46E4-8145-D410F720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AC94B-2296-45DA-9E82-AEEC4D8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51A31-E58A-4B45-8F5E-D50F3B28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AAE4-07FC-4400-9809-4C4887A7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D2E1B-503A-45EC-AD53-614D5D5E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99706-A08C-4101-A48A-3783CA6F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89BCD-FB03-47AA-8721-6E1568F9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18790-514C-4484-B4BC-8CA4A22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27DC-8F06-4B03-92DF-C0401724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00889-804C-415F-88D3-9F61CF4D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D06AE-8D11-4878-8C55-E2FAB45B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4C180-B4FC-4033-9BDB-2B4D26E6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C067C-7753-4130-A943-C495FC16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765B4-EB65-4ECA-9F03-A26E3064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567CB-17F3-4F71-ACC5-48743AD8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8A462-DF66-4F1C-939A-669D32C2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E7146-AF57-44E5-9F0C-08152264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99F5C-A9F4-4A53-84BA-2521EAD35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D2845-FF99-487C-ABC2-75890F88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C3E323-B5AA-43E8-8E26-38649E0D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3E0738-A659-487D-B2F0-D1E596F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9A35A-C23B-4183-BDCC-736B6333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1794-8E4F-4785-A9A4-C38AB1F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26CC1-D687-4EB1-9D82-7ADC4A25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BB038-F1CB-4B3B-868E-F3ED98A4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28EF9-0D77-446D-B6D0-0B379EC0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0F9E2-5528-4F7B-B739-4B813A6F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58526-A76D-4AA4-960A-538BA14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FC039-21AA-432F-A323-A39C4A7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61A44-F3C9-40DD-8182-2E88414A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5C703-16AD-4443-AC32-ECA5CE6C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3B517-4522-4565-81F6-ACC5B15E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5E191-B960-4347-BEC3-FEAE7BC6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E7E73-D62B-42FD-A3BD-0BBCCF34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9053B-552F-41C3-BFE4-C33A3C1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8F63-DC48-419C-8B7A-CADFBDBC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D5DEA-0F5A-4532-887E-45BE00A93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FC1C8-BAFB-4718-8E7C-16E2EDEC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9982E-0E9F-428D-B54D-D32A580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E6DE3-C154-42A6-B61A-17009151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D592A-FE14-458A-BB92-19A13A94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0EA792-EE53-4BDC-A4C9-536CFC28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EC14F-C4C5-49EE-85C3-A58136CA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6594-503F-4643-B85F-D0CDDD572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32AE-E7AE-441D-AFAA-B391CC2AE22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17FD-0A09-4B35-AC5C-286E70BE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4EB25-F212-4D75-82B4-BA3B9581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6D04-396A-4353-B3B1-793114D32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D14CBB-7184-458E-B039-DA0971AE1C8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12520" y="-210086"/>
                <a:ext cx="9966960" cy="3184843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、一束自然光以布儒斯特角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射向一折射率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的介质的表面，其反射光射向一方解石晶体 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=1.658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=1.486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），该晶体的表面与介质表面垂直， 光轴方向如图所示。 </a:t>
                </a:r>
                <a:b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在图上画出反射光并表示其振动方向；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D14CBB-7184-458E-B039-DA0971AE1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12520" y="-210086"/>
                <a:ext cx="9966960" cy="3184843"/>
              </a:xfrm>
              <a:blipFill>
                <a:blip r:embed="rId2"/>
                <a:stretch>
                  <a:fillRect l="-1284" b="-5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ABEA03-D654-4572-A822-DC1B4B5D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308" y="3429000"/>
            <a:ext cx="4914529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9574F3-3B82-4561-93BF-350B7B3E82C2}"/>
              </a:ext>
            </a:extLst>
          </p:cNvPr>
          <p:cNvSpPr txBox="1"/>
          <p:nvPr/>
        </p:nvSpPr>
        <p:spPr>
          <a:xfrm>
            <a:off x="320715" y="3509963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入射角为布儒斯特角时，反射光均为</a:t>
            </a:r>
            <a:endParaRPr lang="en-US" altLang="zh-CN" sz="32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线偏振光，且振动方向</a:t>
            </a:r>
            <a:r>
              <a:rPr lang="zh-CN" altLang="en-US" sz="3200" b="1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与入射面垂直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830F79-F597-4060-9C22-FDD4E30CE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81" y="3509963"/>
            <a:ext cx="4534378" cy="30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191F2-FA6D-4AF8-BAC8-7450A729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画出晶体内折射光的振动方向，说明是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光还是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光， 并求出折射角。</a:t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18B8AF-CE02-4B1D-96F9-AF7D047DF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1" y="1917112"/>
            <a:ext cx="7341147" cy="49916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77311A-05DA-45A4-9F27-D3645BE0A8CD}"/>
              </a:ext>
            </a:extLst>
          </p:cNvPr>
          <p:cNvSpPr txBox="1"/>
          <p:nvPr/>
        </p:nvSpPr>
        <p:spPr>
          <a:xfrm>
            <a:off x="3352800" y="3857685"/>
            <a:ext cx="942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B6B11-7DB1-4029-803A-E9603C535D2F}"/>
              </a:ext>
            </a:extLst>
          </p:cNvPr>
          <p:cNvSpPr txBox="1"/>
          <p:nvPr/>
        </p:nvSpPr>
        <p:spPr>
          <a:xfrm>
            <a:off x="4754880" y="4015661"/>
            <a:ext cx="942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</a:rPr>
              <a:t>2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E37111-A20B-4DD7-93FA-536D83A399B0}"/>
              </a:ext>
            </a:extLst>
          </p:cNvPr>
          <p:cNvSpPr txBox="1"/>
          <p:nvPr/>
        </p:nvSpPr>
        <p:spPr>
          <a:xfrm>
            <a:off x="7538720" y="13892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折射光无相移</a:t>
            </a:r>
            <a:endParaRPr lang="en-US" altLang="zh-CN" sz="40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DF5837-EC0A-4491-8E28-4E0D0B28C2E4}"/>
              </a:ext>
            </a:extLst>
          </p:cNvPr>
          <p:cNvSpPr txBox="1"/>
          <p:nvPr/>
        </p:nvSpPr>
        <p:spPr>
          <a:xfrm>
            <a:off x="7538314" y="230963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故晶体内折射光</a:t>
            </a:r>
            <a:endParaRPr lang="en-US" altLang="zh-CN" sz="40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沿垂直方向振动</a:t>
            </a:r>
            <a:endParaRPr lang="en-US" altLang="zh-CN" sz="40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5A4529-FB4F-467F-8CBD-841001E874DA}"/>
              </a:ext>
            </a:extLst>
          </p:cNvPr>
          <p:cNvSpPr txBox="1"/>
          <p:nvPr/>
        </p:nvSpPr>
        <p:spPr>
          <a:xfrm>
            <a:off x="7134205" y="3857685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在主平面内的光为</a:t>
            </a:r>
            <a:r>
              <a:rPr lang="en-US" altLang="zh-CN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</a:t>
            </a:r>
            <a:endParaRPr lang="en-US" altLang="zh-CN" sz="40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203D85-8731-41A3-B6E1-21A7988381E9}"/>
                  </a:ext>
                </a:extLst>
              </p:cNvPr>
              <p:cNvSpPr txBox="1"/>
              <p:nvPr/>
            </p:nvSpPr>
            <p:spPr>
              <a:xfrm flipH="1">
                <a:off x="7171878" y="4620310"/>
                <a:ext cx="4666418" cy="174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空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空</m:t>
                          </m:r>
                        </m:sub>
                      </m:sSub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203D85-8731-41A3-B6E1-21A79883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1878" y="4620310"/>
                <a:ext cx="4666418" cy="1745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4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3AB3-D3D7-4F38-88E1-8FA9711B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629920"/>
            <a:ext cx="10515600" cy="184912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方解石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=1.6584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=1.4864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，线偏振光垂直入射到一块表面与光轴平行的方解石晶片上，若入射光的振动方向与光轴成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角，试求： 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）晶片中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光的光强之比？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4EF67B0-1725-4B86-8454-874E52FA6231}"/>
              </a:ext>
            </a:extLst>
          </p:cNvPr>
          <p:cNvCxnSpPr>
            <a:cxnSpLocks/>
          </p:cNvCxnSpPr>
          <p:nvPr/>
        </p:nvCxnSpPr>
        <p:spPr>
          <a:xfrm flipV="1">
            <a:off x="1645920" y="3190239"/>
            <a:ext cx="1889760" cy="2804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500B526-8794-4F3B-A5B1-EA8B2BCC6E37}"/>
              </a:ext>
            </a:extLst>
          </p:cNvPr>
          <p:cNvCxnSpPr>
            <a:cxnSpLocks/>
          </p:cNvCxnSpPr>
          <p:nvPr/>
        </p:nvCxnSpPr>
        <p:spPr>
          <a:xfrm flipH="1">
            <a:off x="3535680" y="3246119"/>
            <a:ext cx="20320" cy="125984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9321A2-926F-4472-94B9-0AD09E1C026C}"/>
              </a:ext>
            </a:extLst>
          </p:cNvPr>
          <p:cNvCxnSpPr>
            <a:cxnSpLocks/>
          </p:cNvCxnSpPr>
          <p:nvPr/>
        </p:nvCxnSpPr>
        <p:spPr>
          <a:xfrm flipH="1">
            <a:off x="2722880" y="3190239"/>
            <a:ext cx="73660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C11A8F7-D0F5-4230-BFEF-E70E011FB5E1}"/>
              </a:ext>
            </a:extLst>
          </p:cNvPr>
          <p:cNvCxnSpPr>
            <a:cxnSpLocks/>
          </p:cNvCxnSpPr>
          <p:nvPr/>
        </p:nvCxnSpPr>
        <p:spPr>
          <a:xfrm flipV="1">
            <a:off x="2662847" y="3187233"/>
            <a:ext cx="0" cy="125984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42E3942-D915-481E-A93A-C3B03CDEBACE}"/>
              </a:ext>
            </a:extLst>
          </p:cNvPr>
          <p:cNvCxnSpPr>
            <a:cxnSpLocks/>
          </p:cNvCxnSpPr>
          <p:nvPr/>
        </p:nvCxnSpPr>
        <p:spPr>
          <a:xfrm flipV="1">
            <a:off x="2636520" y="4392461"/>
            <a:ext cx="919480" cy="304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A84F38D-B832-4DF5-88EA-4F5AE82EDEF4}"/>
              </a:ext>
            </a:extLst>
          </p:cNvPr>
          <p:cNvSpPr txBox="1"/>
          <p:nvPr/>
        </p:nvSpPr>
        <p:spPr>
          <a:xfrm>
            <a:off x="2458968" y="227586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</a:t>
            </a:r>
            <a:endParaRPr lang="zh-CN" altLang="en-US" sz="28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30CE40-35F4-45D7-A9C0-4DA730E450DB}"/>
              </a:ext>
            </a:extLst>
          </p:cNvPr>
          <p:cNvSpPr txBox="1"/>
          <p:nvPr/>
        </p:nvSpPr>
        <p:spPr>
          <a:xfrm>
            <a:off x="4136972" y="411735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727F4CF-B01A-4FEE-8906-4FC5DE852153}"/>
              </a:ext>
            </a:extLst>
          </p:cNvPr>
          <p:cNvCxnSpPr>
            <a:cxnSpLocks/>
          </p:cNvCxnSpPr>
          <p:nvPr/>
        </p:nvCxnSpPr>
        <p:spPr>
          <a:xfrm>
            <a:off x="2662847" y="2783841"/>
            <a:ext cx="10160" cy="338328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07213F9-15FF-4CA2-8635-81E47BEDD0C9}"/>
              </a:ext>
            </a:extLst>
          </p:cNvPr>
          <p:cNvCxnSpPr>
            <a:cxnSpLocks/>
          </p:cNvCxnSpPr>
          <p:nvPr/>
        </p:nvCxnSpPr>
        <p:spPr>
          <a:xfrm flipH="1">
            <a:off x="1107441" y="4407702"/>
            <a:ext cx="2966718" cy="787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5767F8C-428F-4504-86DE-5FD6C692CC5F}"/>
                  </a:ext>
                </a:extLst>
              </p:cNvPr>
              <p:cNvSpPr txBox="1"/>
              <p:nvPr/>
            </p:nvSpPr>
            <p:spPr>
              <a:xfrm>
                <a:off x="6096000" y="3246119"/>
                <a:ext cx="2878930" cy="1812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altLang="zh-CN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（</m:t>
                        </m:r>
                        <m:f>
                          <m:f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5767F8C-428F-4504-86DE-5FD6C692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46119"/>
                <a:ext cx="2878930" cy="1812227"/>
              </a:xfrm>
              <a:prstGeom prst="rect">
                <a:avLst/>
              </a:prstGeom>
              <a:blipFill>
                <a:blip r:embed="rId2"/>
                <a:stretch>
                  <a:fillRect b="-1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73135-C150-4FA8-B2B6-225A03A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）为使该晶片对钠黄光（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λ=589.3nm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）成为半波片， 其最小厚度是多少？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155D3C-2DF1-40F1-9DAD-9F7287839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4170" y="3024505"/>
                <a:ext cx="642366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k=0,1,2…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155D3C-2DF1-40F1-9DAD-9F7287839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4170" y="3024505"/>
                <a:ext cx="6423660" cy="1325563"/>
              </a:xfrm>
              <a:blipFill>
                <a:blip r:embed="rId2"/>
                <a:stretch>
                  <a:fillRect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389A-11E9-4F93-886E-08040977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）从该半波片出射的线偏振光的振动面相对入射光 的振动面转过了多大的角度？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52B93-18D1-4732-AC1B-336430CF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56" y="1888136"/>
            <a:ext cx="3825405" cy="40199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D2C916-6B47-43FF-A506-987DB5977B17}"/>
              </a:ext>
            </a:extLst>
          </p:cNvPr>
          <p:cNvCxnSpPr>
            <a:cxnSpLocks/>
          </p:cNvCxnSpPr>
          <p:nvPr/>
        </p:nvCxnSpPr>
        <p:spPr>
          <a:xfrm flipH="1" flipV="1">
            <a:off x="7186911" y="2597694"/>
            <a:ext cx="1963461" cy="2874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63A3B21-0B27-4907-AEDE-1E49FFEE236F}"/>
              </a:ext>
            </a:extLst>
          </p:cNvPr>
          <p:cNvSpPr txBox="1"/>
          <p:nvPr/>
        </p:nvSpPr>
        <p:spPr>
          <a:xfrm>
            <a:off x="7980930" y="188813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A0365-2325-4889-B6F8-CD483E310918}"/>
              </a:ext>
            </a:extLst>
          </p:cNvPr>
          <p:cNvSpPr txBox="1"/>
          <p:nvPr/>
        </p:nvSpPr>
        <p:spPr>
          <a:xfrm>
            <a:off x="9928172" y="370079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AA937D-73EF-4F9E-A23B-B81998289565}"/>
              </a:ext>
            </a:extLst>
          </p:cNvPr>
          <p:cNvCxnSpPr>
            <a:cxnSpLocks/>
          </p:cNvCxnSpPr>
          <p:nvPr/>
        </p:nvCxnSpPr>
        <p:spPr>
          <a:xfrm>
            <a:off x="8168642" y="2425711"/>
            <a:ext cx="10160" cy="338328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EC8577-AA14-4DE4-B34A-240A3845EB97}"/>
              </a:ext>
            </a:extLst>
          </p:cNvPr>
          <p:cNvCxnSpPr>
            <a:cxnSpLocks/>
          </p:cNvCxnSpPr>
          <p:nvPr/>
        </p:nvCxnSpPr>
        <p:spPr>
          <a:xfrm flipH="1">
            <a:off x="6695443" y="4034798"/>
            <a:ext cx="2966718" cy="787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7B933F-29DA-4471-BDD7-C31944C47F37}"/>
              </a:ext>
            </a:extLst>
          </p:cNvPr>
          <p:cNvCxnSpPr/>
          <p:nvPr/>
        </p:nvCxnSpPr>
        <p:spPr>
          <a:xfrm flipV="1">
            <a:off x="8178802" y="2608804"/>
            <a:ext cx="0" cy="142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A6A468-AF92-4E80-9697-85DB822A1825}"/>
              </a:ext>
            </a:extLst>
          </p:cNvPr>
          <p:cNvCxnSpPr>
            <a:cxnSpLocks/>
          </p:cNvCxnSpPr>
          <p:nvPr/>
        </p:nvCxnSpPr>
        <p:spPr>
          <a:xfrm flipH="1">
            <a:off x="7232073" y="4060540"/>
            <a:ext cx="946730" cy="31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C0154D-B36C-48F7-87BE-228B4B50BA7D}"/>
              </a:ext>
            </a:extLst>
          </p:cNvPr>
          <p:cNvCxnSpPr>
            <a:cxnSpLocks/>
          </p:cNvCxnSpPr>
          <p:nvPr/>
        </p:nvCxnSpPr>
        <p:spPr>
          <a:xfrm flipH="1">
            <a:off x="7224292" y="2787828"/>
            <a:ext cx="20320" cy="125984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4B60F18-FD18-4319-92DF-0901ED9FE584}"/>
              </a:ext>
            </a:extLst>
          </p:cNvPr>
          <p:cNvCxnSpPr>
            <a:cxnSpLocks/>
          </p:cNvCxnSpPr>
          <p:nvPr/>
        </p:nvCxnSpPr>
        <p:spPr>
          <a:xfrm flipH="1">
            <a:off x="7244612" y="2680166"/>
            <a:ext cx="9344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7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A2CB7-EE5F-423B-914E-667F526D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706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用方解石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负晶体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切成一个顶角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的三棱镜， 其光轴方向如图。单色自然光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面入射，画出三棱镜 内外折射光的光路及光矢量振动方向，并讨论如何测定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D9D1E-99DE-440A-BF1A-489DF77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41" y="2806899"/>
            <a:ext cx="7499735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1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309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隶书</vt:lpstr>
      <vt:lpstr>微软雅黑</vt:lpstr>
      <vt:lpstr>Arial</vt:lpstr>
      <vt:lpstr>Cambria Math</vt:lpstr>
      <vt:lpstr>Office 主题​​</vt:lpstr>
      <vt:lpstr>1、一束自然光以布儒斯特角io 射向一折射率n=√3的介质的表面，其反射光射向一方解石晶体 （no=1.658，ne=1.486），该晶体的表面与介质表面垂直， 光轴方向如图所示。  1) 在图上画出反射光并表示其振动方向；</vt:lpstr>
      <vt:lpstr>2) 画出晶体内折射光的振动方向，说明是o光还是e光， 并求出折射角。 </vt:lpstr>
      <vt:lpstr>方解石no=1.6584，ne=1.4864，线偏振光垂直入射到一块表面与光轴平行的方解石晶片上，若入射光的振动方向与光轴成30°角，试求： （1）晶片中o光和e光的光强之比？</vt:lpstr>
      <vt:lpstr>（2）为使该晶片对钠黄光（λ=589.3nm）成为半波片， 其最小厚度是多少？</vt:lpstr>
      <vt:lpstr>（3）从该半波片出射的线偏振光的振动面相对入射光 的振动面转过了多大的角度？</vt:lpstr>
      <vt:lpstr> 用方解石(负晶体)切成一个顶角30°的三棱镜， 其光轴方向如图。单色自然光AB面入射，画出三棱镜 内外折射光的光路及光矢量振动方向，并讨论如何测定no、ne。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1、一束自然光以布儒斯特角io 射向一折射率 的介质的表面，其反射光射向一方解石晶体 （no=1.658，ne=1.486），该晶体的表面与介质表面垂直， 光轴方向如图所示。 1) 在图上画出反射光并表示其振动方向； 2) 画出晶体内折射光的振动方向，说明是o光还是e光， 并求出折射角。 </dc:title>
  <dc:creator>高 云静</dc:creator>
  <cp:lastModifiedBy>高 云静</cp:lastModifiedBy>
  <cp:revision>13</cp:revision>
  <dcterms:created xsi:type="dcterms:W3CDTF">2018-12-25T16:17:20Z</dcterms:created>
  <dcterms:modified xsi:type="dcterms:W3CDTF">2018-12-25T17:36:10Z</dcterms:modified>
</cp:coreProperties>
</file>