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728F8-C691-4B4A-92DE-876D99D0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2FEFD-7FEF-4A1F-BB9A-AECDAA2D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E7942-0AB2-4339-9FAF-F366B36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BC5F5-B017-49FA-9030-F7A2BFD6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33BAF-D5B6-4968-94D1-BFE078AC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2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D37A5-E884-4216-8964-880143BE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784AA-4121-46BE-857A-24C14265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B5670-85B1-4B2F-B26C-79C26090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E7239-0403-4424-8B64-DD17010B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65195-A84B-4D71-B103-EA3F1CD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6F59A-3FE3-4962-B85D-359C8CC3C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E3172-1EDA-47C9-8A80-DF16070F8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0FB39-589B-4A09-8517-AB85335C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DCA0F-1E69-497D-8044-5EA771DC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09C34-F616-4ACC-9117-44FBD829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438616B-1DF1-4CCC-A6DB-075CAF425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1DF4-0E66-486C-A9B2-C5B1A12290F3}" type="datetime1">
              <a:rPr lang="zh-CN" altLang="en-US"/>
              <a:pPr>
                <a:defRPr/>
              </a:pPr>
              <a:t>2018/12/26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86821BA-F741-4964-97F3-8D1630C62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906398F-0EB0-402B-BBEC-69206363F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06600-C0CA-4171-870D-6FBEB4DD9DC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8A1D6-C54A-4E76-AA95-9A0A9763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7568B-95D5-4D55-AD59-AA21D9A7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3AD30-A04C-4EDC-AF21-BBFEF63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F53F3-88B7-4C8D-A1B1-A2A39720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676CE-753C-4646-BB98-45BED36A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3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3F1F2-2EDD-457A-B3E3-27285D1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C079A-DE12-4DBB-8323-B7E4D953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F7711-E814-4628-8C4C-CA15AB44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D3C7F-CCA1-46CA-BB80-D2A03DAB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11935-7ABB-4F9C-BFAD-AA163BB5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0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C572D-2822-40AC-A590-67CB2575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43FE4-3D90-44DB-A503-18F65FA9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D275C-DE2F-4818-BE7B-6D4971AA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3579A-0153-4D12-BF9B-0B3E15F4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00A74-6B9A-40D9-AB7C-EC36003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E2D53-3223-4559-B136-E3300B35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3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DEC6-F6B8-459C-B234-408F4C4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6C6B0-A76E-4BB7-A5CF-1B7EA51A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87584-D1DC-45D8-8827-DD64685B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3CEF7-D072-42D9-AA0B-093A1AEA9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E24BB-4FB9-4B54-888F-66E927901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9493B-472F-4F39-B565-A7A963D4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0E265-5601-44CF-B200-60316D7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09641-26EC-4CAB-882F-DF1FB7E0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3855-57A6-4FCE-8C13-49EB099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36664-C36F-48CA-892F-EA6E998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68869-4773-409E-A528-D84F0247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A3A94-1530-4EE1-A0E0-2D1702E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9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36BDC9-13D3-450E-994B-DD66FEE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7FC029-6E15-4903-9677-453F17C3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4C517-6B1A-4A16-B4F0-99ABB9C8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334ED-A086-437B-BFF7-79E5CE31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6F024-FCBB-40EE-A55C-D607F3CA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4C2B9-4479-4582-8E20-D4E76F32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0F320-6C7F-4B72-9733-44A6786C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ACE88-0338-4154-8D3E-60975C65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715F4-65C9-480B-B830-0CF92BB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5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9DB4-C342-4AD7-A515-1E505345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5DCEEA-C01E-4277-9C0D-BA52F4536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6E955-77CD-454C-B79E-62036B85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8E2AD-5DC1-466A-9518-E790DF83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D767C-ED3B-4676-91D7-BC1EB1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0D1C3-4F6D-4144-981B-0A254675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AF6AC-FE7B-4E60-BBF7-02CAC4A5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914400" lvl="0" indent="-914400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0D800-88E4-4054-8C11-228FC99E9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3A46-471F-4305-9AC3-7D31BCA155A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00801-8FC7-4BBD-8FF7-FFE887717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96D26-EF06-4CB2-A437-B3C0BD03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7CBB-0659-44CC-AF05-C1FFC15D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1" kern="1200">
          <a:solidFill>
            <a:srgbClr val="01A89C"/>
          </a:solidFill>
          <a:latin typeface="Arial" panose="020B0604020202020204" pitchFamily="34" charset="0"/>
          <a:ea typeface="+mj-ea"/>
          <a:cs typeface="+mj-cs"/>
          <a:sym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977E7F-E137-4991-A1D1-E1ED9844055B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893888"/>
            <a:ext cx="9144000" cy="3263900"/>
          </a:xfrm>
          <a:prstGeom prst="rect">
            <a:avLst/>
          </a:prstGeom>
          <a:solidFill>
            <a:srgbClr val="00999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>
                <a:solidFill>
                  <a:schemeClr val="bg1"/>
                </a:solidFill>
              </a:rPr>
              <a:t>光学第四题</a:t>
            </a:r>
          </a:p>
        </p:txBody>
      </p:sp>
    </p:spTree>
    <p:extLst>
      <p:ext uri="{BB962C8B-B14F-4D97-AF65-F5344CB8AC3E}">
        <p14:creationId xmlns:p14="http://schemas.microsoft.com/office/powerpoint/2010/main" val="175230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32E6B-599F-4C25-A931-51978675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问题求解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02FA676-421F-427B-B4E8-8E60552A46E0}"/>
                  </a:ext>
                </a:extLst>
              </p:cNvPr>
              <p:cNvSpPr/>
              <p:nvPr/>
            </p:nvSpPr>
            <p:spPr>
              <a:xfrm>
                <a:off x="593558" y="2566737"/>
                <a:ext cx="11004884" cy="2579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 fontAlgn="ctr">
                  <a:spcAft>
                    <a:spcPts val="0"/>
                  </a:spcAft>
                  <a:tabLst>
                    <a:tab pos="2331720" algn="l"/>
                  </a:tabLst>
                </a:pPr>
                <a:r>
                  <a:rPr lang="zh-CN" altLang="zh-CN" sz="36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zh-CN" sz="36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，椭圆右旋且长轴在一三象限，</a:t>
                </a:r>
                <a14:m>
                  <m:oMath xmlns:m="http://schemas.openxmlformats.org/officeDocument/2006/math"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zh-CN" altLang="zh-CN" sz="3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36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indent="266700" algn="just" fontAlgn="ctr">
                  <a:spcAft>
                    <a:spcPts val="0"/>
                  </a:spcAft>
                  <a:tabLst>
                    <a:tab pos="23317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zh-CN" altLang="zh-CN" sz="3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sz="3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3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zh-CN" altLang="zh-CN" sz="3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sz="36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d>
                      <m:dPr>
                        <m:ctrlPr>
                          <a:rPr lang="zh-CN" altLang="zh-CN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zh-CN" sz="36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，是右旋长轴过二四象限的椭圆。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02FA676-421F-427B-B4E8-8E60552A4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8" y="2566737"/>
                <a:ext cx="11004884" cy="2579745"/>
              </a:xfrm>
              <a:prstGeom prst="rect">
                <a:avLst/>
              </a:prstGeom>
              <a:blipFill>
                <a:blip r:embed="rId2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0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角三角形 7">
            <a:extLst>
              <a:ext uri="{FF2B5EF4-FFF2-40B4-BE49-F238E27FC236}">
                <a16:creationId xmlns:a16="http://schemas.microsoft.com/office/drawing/2014/main" id="{34B95C4A-7587-4F67-A385-68AFBEB0CA86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0790238" y="0"/>
            <a:ext cx="1401762" cy="1401763"/>
          </a:xfrm>
          <a:prstGeom prst="rtTriangle">
            <a:avLst/>
          </a:prstGeom>
          <a:solidFill>
            <a:srgbClr val="01A8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147" name="标题 6">
            <a:extLst>
              <a:ext uri="{FF2B5EF4-FFF2-40B4-BE49-F238E27FC236}">
                <a16:creationId xmlns:a16="http://schemas.microsoft.com/office/drawing/2014/main" id="{F43030C5-50EC-4A41-9A5D-FED1192D8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1A89C"/>
                </a:solidFill>
              </a:rPr>
              <a:t>问题重述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矩形标注 15">
                <a:extLst>
                  <a:ext uri="{FF2B5EF4-FFF2-40B4-BE49-F238E27FC236}">
                    <a16:creationId xmlns:a16="http://schemas.microsoft.com/office/drawing/2014/main" id="{03807C2F-AA4C-4DAF-B7DD-F77FB9A27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63" y="1552575"/>
                <a:ext cx="4313237" cy="4657725"/>
              </a:xfrm>
              <a:prstGeom prst="wedgeRectCallout">
                <a:avLst>
                  <a:gd name="adj1" fmla="val -66245"/>
                  <a:gd name="adj2" fmla="val 20130"/>
                </a:avLst>
              </a:prstGeom>
              <a:solidFill>
                <a:srgbClr val="01A89C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42719B"/>
                    </a:solidFill>
                    <a:prstDash val="dashDot"/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lang="zh-CN" altLang="zh-CN" sz="3600">
                    <a:solidFill>
                      <a:schemeClr val="bg1"/>
                    </a:solidFill>
                  </a:rPr>
                  <a:t>右旋椭圆偏振光，长短半轴分别为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sz="3600">
                    <a:solidFill>
                      <a:schemeClr val="bg1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sz="3600">
                    <a:solidFill>
                      <a:schemeClr val="bg1"/>
                    </a:solidFill>
                  </a:rPr>
                  <a:t>，垂直入射到方解石制作的四分之一玻片上，椭圆长轴和光轴的夹角为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3600">
                    <a:solidFill>
                      <a:schemeClr val="bg1"/>
                    </a:solidFill>
                  </a:rPr>
                  <a:t>。分析当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zh-CN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zh-CN" sz="3600">
                    <a:solidFill>
                      <a:schemeClr val="bg1"/>
                    </a:solidFill>
                  </a:rPr>
                  <a:t>时，出射光的偏振态。</a:t>
                </a:r>
              </a:p>
            </p:txBody>
          </p:sp>
        </mc:Choice>
        <mc:Fallback xmlns="">
          <p:sp>
            <p:nvSpPr>
              <p:cNvPr id="6149" name="矩形标注 15">
                <a:extLst>
                  <a:ext uri="{FF2B5EF4-FFF2-40B4-BE49-F238E27FC236}">
                    <a16:creationId xmlns:a16="http://schemas.microsoft.com/office/drawing/2014/main" id="{03807C2F-AA4C-4DAF-B7DD-F77FB9A27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0563" y="1552575"/>
                <a:ext cx="4313237" cy="4657725"/>
              </a:xfrm>
              <a:prstGeom prst="wedgeRectCallout">
                <a:avLst>
                  <a:gd name="adj1" fmla="val -66245"/>
                  <a:gd name="adj2" fmla="val 20130"/>
                </a:avLst>
              </a:prstGeom>
              <a:blipFill>
                <a:blip r:embed="rId2"/>
                <a:stretch>
                  <a:fillRect t="-2094" r="-3277" b="-471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prstDash val="dashDot"/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0" name="矩形标注 18">
            <a:extLst>
              <a:ext uri="{FF2B5EF4-FFF2-40B4-BE49-F238E27FC236}">
                <a16:creationId xmlns:a16="http://schemas.microsoft.com/office/drawing/2014/main" id="{6C2833B3-51EA-48CF-A027-F7522A01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68450"/>
            <a:ext cx="4830763" cy="4597400"/>
          </a:xfrm>
          <a:prstGeom prst="wedgeRectCallout">
            <a:avLst>
              <a:gd name="adj1" fmla="val 64407"/>
              <a:gd name="adj2" fmla="val -21102"/>
            </a:avLst>
          </a:prstGeom>
          <a:noFill/>
          <a:ln w="12700">
            <a:solidFill>
              <a:srgbClr val="01A89C"/>
            </a:solidFill>
            <a:prstDash val="lg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151" name="矩形 19">
            <a:extLst>
              <a:ext uri="{FF2B5EF4-FFF2-40B4-BE49-F238E27FC236}">
                <a16:creationId xmlns:a16="http://schemas.microsoft.com/office/drawing/2014/main" id="{26F42A7C-E01A-475B-B402-F67B041C1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2209800"/>
            <a:ext cx="373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074" name="Picture 50" descr="âåçåæ¯âçå¾çæç´¢ç»æ">
            <a:extLst>
              <a:ext uri="{FF2B5EF4-FFF2-40B4-BE49-F238E27FC236}">
                <a16:creationId xmlns:a16="http://schemas.microsoft.com/office/drawing/2014/main" id="{B0B2E774-5276-4A78-9024-7760A48C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58" y="2055813"/>
            <a:ext cx="469344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564C-C3B4-4BA9-9DEA-306EC9FF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椭圆偏振光的左旋和右旋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FC6F3D-6541-4A27-BB00-67CEF5219C2D}"/>
              </a:ext>
            </a:extLst>
          </p:cNvPr>
          <p:cNvSpPr/>
          <p:nvPr/>
        </p:nvSpPr>
        <p:spPr>
          <a:xfrm>
            <a:off x="2310063" y="1859340"/>
            <a:ext cx="7571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3200">
                <a:cs typeface="Times New Roman" panose="02020603050405020304" pitchFamily="18" charset="0"/>
              </a:rPr>
              <a:t>迎着光的方向</a:t>
            </a:r>
            <a:endParaRPr lang="en-US" altLang="zh-CN" sz="320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3200">
                <a:cs typeface="Times New Roman" panose="02020603050405020304" pitchFamily="18" charset="0"/>
              </a:rPr>
              <a:t>电矢量顺时针旋转就是右旋，逆时针就是左旋。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68081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7573A-D4DA-46BD-B051-709768DD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垂直振动的合成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1D94D2-D97C-4471-B71E-1C72576FDA4F}"/>
                  </a:ext>
                </a:extLst>
              </p:cNvPr>
              <p:cNvSpPr/>
              <p:nvPr/>
            </p:nvSpPr>
            <p:spPr>
              <a:xfrm>
                <a:off x="838201" y="1690688"/>
                <a:ext cx="10515600" cy="339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32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振动分解：</a:t>
                </a:r>
              </a:p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zh-CN" sz="3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3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3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3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3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3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32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32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将振动合成，表示为：</a:t>
                </a:r>
              </a:p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3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3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3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3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32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>
                        <m:fPr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</m:func>
                      <m:r>
                        <a:rPr lang="en-US" altLang="zh-CN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zh-CN" altLang="zh-CN" sz="32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1D94D2-D97C-4471-B71E-1C72576FD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515600" cy="3394263"/>
              </a:xfrm>
              <a:prstGeom prst="rect">
                <a:avLst/>
              </a:prstGeom>
              <a:blipFill>
                <a:blip r:embed="rId2"/>
                <a:stretch>
                  <a:fillRect t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06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6E534E-326F-429A-A12E-ACC537FCD4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zh-CN"/>
                  <a:t>取不同值时，对应的椭圆运动特征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6E534E-326F-429A-A12E-ACC537FCD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523773B-B690-4130-A006-679C49F9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453" y="1674372"/>
            <a:ext cx="605042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2C69-0374-4190-9C9B-FCF2A390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oe</a:t>
            </a:r>
            <a:r>
              <a:rPr lang="zh-CN" altLang="zh-CN"/>
              <a:t>分解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6C55C4-2402-47E1-A3EE-12669814FF1D}"/>
                  </a:ext>
                </a:extLst>
              </p:cNvPr>
              <p:cNvSpPr/>
              <p:nvPr/>
            </p:nvSpPr>
            <p:spPr>
              <a:xfrm>
                <a:off x="838200" y="1690688"/>
                <a:ext cx="1051559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光轴平行于界面，椭圆偏振光正入射。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光是垂直于纸面的光，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光是与光轴平行与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光垂直的光。沿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oe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光方向分解椭圆偏振光，我称之为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oe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分解。</a:t>
                </a:r>
              </a:p>
              <a:p>
                <a:pPr indent="266700" algn="just" fontAlgn="ctr">
                  <a:spcAft>
                    <a:spcPts val="0"/>
                  </a:spcAft>
                </a:pP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对应的，不妨取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轴为</a:t>
                </a:r>
                <a14:m>
                  <m:oMath xmlns:m="http://schemas.openxmlformats.org/officeDocument/2006/math">
                    <m:r>
                      <a:rPr lang="en-US" altLang="zh-CN" sz="4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轴，</a:t>
                </a:r>
                <a:r>
                  <a:rPr lang="en-US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轴为</a:t>
                </a:r>
                <a14:m>
                  <m:oMath xmlns:m="http://schemas.openxmlformats.org/officeDocument/2006/math">
                    <m:r>
                      <a:rPr lang="en-US" altLang="zh-CN" sz="4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zh-CN" sz="40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轴。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6C55C4-2402-47E1-A3EE-12669814F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599" cy="3170099"/>
              </a:xfrm>
              <a:prstGeom prst="rect">
                <a:avLst/>
              </a:prstGeom>
              <a:blipFill>
                <a:blip r:embed="rId2"/>
                <a:stretch>
                  <a:fillRect l="-2088" t="-3462" r="-2088" b="-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A746-BFB4-4F4A-9AE7-FBA827B5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通过四分之一波片的相位变化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6D7978E-1B5D-418C-9CBD-13473A83819E}"/>
                  </a:ext>
                </a:extLst>
              </p:cNvPr>
              <p:cNvSpPr/>
              <p:nvPr/>
            </p:nvSpPr>
            <p:spPr>
              <a:xfrm>
                <a:off x="838200" y="1690688"/>
                <a:ext cx="10712116" cy="4462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 fontAlgn="ctr">
                  <a:spcAft>
                    <a:spcPts val="0"/>
                  </a:spcAft>
                </a:pPr>
                <a:r>
                  <a:rPr lang="en-US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光相位落后：</a:t>
                </a:r>
                <a14:m>
                  <m:oMath xmlns:m="http://schemas.openxmlformats.org/officeDocument/2006/math">
                    <m:r>
                      <a:rPr lang="zh-CN" altLang="en-US" sz="28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光相位落后</a:t>
                </a:r>
                <a14:m>
                  <m:oMath xmlns:m="http://schemas.openxmlformats.org/officeDocument/2006/math">
                    <m:r>
                      <a:rPr lang="zh-CN" altLang="en-US" sz="28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。相位差：</a:t>
                </a:r>
              </a:p>
              <a:p>
                <a:pPr indent="266700" algn="ctr" font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𝑜𝑒</m:t>
                          </m:r>
                        </m:sub>
                      </m:sSub>
                      <m:r>
                        <a:rPr lang="en-US" altLang="zh-CN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sz="28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8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 fontAlgn="ctr">
                  <a:spcAft>
                    <a:spcPts val="0"/>
                  </a:spcAft>
                </a:pPr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对于正晶体的四分之一波片，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光相位超前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。负晶体则落后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indent="266700" algn="just" fontAlgn="ctr">
                  <a:spcAft>
                    <a:spcPts val="0"/>
                  </a:spcAft>
                </a:pPr>
                <a:r>
                  <a:rPr lang="zh-CN" altLang="zh-CN" sz="28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对于负晶体，写出振动方程：</a:t>
                </a:r>
              </a:p>
              <a:p>
                <a:pPr indent="266700" algn="ctr" font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28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28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8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8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sz="28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zh-CN" sz="28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8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8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kern="10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6D7978E-1B5D-418C-9CBD-13473A838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12116" cy="4462888"/>
              </a:xfrm>
              <a:prstGeom prst="rect">
                <a:avLst/>
              </a:prstGeom>
              <a:blipFill>
                <a:blip r:embed="rId2"/>
                <a:stretch>
                  <a:fillRect l="-1195" r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54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E7BD7-97B2-4278-A2CF-F8D24B8A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22BD9-C616-446F-A80E-12E4215EEC82}"/>
                  </a:ext>
                </a:extLst>
              </p:cNvPr>
              <p:cNvSpPr txBox="1"/>
              <p:nvPr/>
            </p:nvSpPr>
            <p:spPr>
              <a:xfrm>
                <a:off x="1106905" y="1989221"/>
                <a:ext cx="9849853" cy="155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zh-CN" sz="2800"/>
                  <a:t>方解石是负晶体。</a:t>
                </a:r>
              </a:p>
              <a:p>
                <a:pPr marL="457200" indent="-457200" fontAlgn="ctr">
                  <a:buFont typeface="Arial" panose="020B0604020202020204" pitchFamily="34" charset="0"/>
                  <a:buChar char="•"/>
                </a:pPr>
                <a:r>
                  <a:rPr lang="zh-CN" altLang="zh-CN" sz="2800"/>
                  <a:t>长轴和短轴只取决于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zh-CN" sz="280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zh-CN" sz="2800"/>
                  <a:t>，长轴短轴的区分并没有太大意义。所以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800"/>
                  <a:t>属于同一种情况。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22BD9-C616-446F-A80E-12E4215E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5" y="1989221"/>
                <a:ext cx="9849853" cy="1559401"/>
              </a:xfrm>
              <a:prstGeom prst="rect">
                <a:avLst/>
              </a:prstGeom>
              <a:blipFill>
                <a:blip r:embed="rId2"/>
                <a:stretch>
                  <a:fillRect l="-1115" t="-4297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3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9050F-DAB7-429D-B135-FADD8810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470D18-9A8D-4236-B80F-710E0F33EB1E}"/>
                  </a:ext>
                </a:extLst>
              </p:cNvPr>
              <p:cNvSpPr/>
              <p:nvPr/>
            </p:nvSpPr>
            <p:spPr>
              <a:xfrm>
                <a:off x="978568" y="1925053"/>
                <a:ext cx="10876548" cy="2467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 fontAlgn="ctr">
                  <a:spcAft>
                    <a:spcPts val="0"/>
                  </a:spcAft>
                  <a:tabLst>
                    <a:tab pos="2331720" algn="l"/>
                  </a:tabLst>
                </a:pPr>
                <a:r>
                  <a:rPr lang="zh-CN" altLang="zh-CN" sz="32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zh-CN" sz="32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，根据垂直振动的合成，我们知道这是一个右旋正椭圆，因此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32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indent="266700" algn="just" fontAlgn="ctr">
                  <a:spcAft>
                    <a:spcPts val="0"/>
                  </a:spcAft>
                  <a:tabLst>
                    <a:tab pos="23317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zh-CN" altLang="zh-CN" sz="3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sz="3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sz="3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3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zh-CN" altLang="zh-CN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zh-CN" altLang="zh-CN" sz="3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sz="3200" kern="10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，是一条过二四象限的直线。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470D18-9A8D-4236-B80F-710E0F33E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8" y="1925053"/>
                <a:ext cx="10876548" cy="2467470"/>
              </a:xfrm>
              <a:prstGeom prst="rect">
                <a:avLst/>
              </a:prstGeom>
              <a:blipFill>
                <a:blip r:embed="rId2"/>
                <a:stretch>
                  <a:fillRect l="-1457" t="-3210" r="-1401" b="-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7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369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问题重述</vt:lpstr>
      <vt:lpstr>椭圆偏振光的左旋和右旋</vt:lpstr>
      <vt:lpstr>垂直振动的合成</vt:lpstr>
      <vt:lpstr>当δ取不同值时，对应的椭圆运动特征</vt:lpstr>
      <vt:lpstr>oe分解</vt:lpstr>
      <vt:lpstr>通过四分之一波片的相位变化</vt:lpstr>
      <vt:lpstr>问题求解</vt:lpstr>
      <vt:lpstr>问题求解</vt:lpstr>
      <vt:lpstr>问题求解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 刘</dc:creator>
  <cp:lastModifiedBy>锦 刘</cp:lastModifiedBy>
  <cp:revision>7</cp:revision>
  <dcterms:created xsi:type="dcterms:W3CDTF">2018-12-25T14:13:44Z</dcterms:created>
  <dcterms:modified xsi:type="dcterms:W3CDTF">2018-12-26T07:40:09Z</dcterms:modified>
</cp:coreProperties>
</file>