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71"/>
  </p:notesMasterIdLst>
  <p:handoutMasterIdLst>
    <p:handoutMasterId r:id="rId72"/>
  </p:handoutMasterIdLst>
  <p:sldIdLst>
    <p:sldId id="671" r:id="rId2"/>
    <p:sldId id="670" r:id="rId3"/>
    <p:sldId id="657" r:id="rId4"/>
    <p:sldId id="658" r:id="rId5"/>
    <p:sldId id="659" r:id="rId6"/>
    <p:sldId id="796" r:id="rId7"/>
    <p:sldId id="798" r:id="rId8"/>
    <p:sldId id="797" r:id="rId9"/>
    <p:sldId id="800" r:id="rId10"/>
    <p:sldId id="799" r:id="rId11"/>
    <p:sldId id="801" r:id="rId12"/>
    <p:sldId id="664" r:id="rId13"/>
    <p:sldId id="705" r:id="rId14"/>
    <p:sldId id="802" r:id="rId15"/>
    <p:sldId id="803" r:id="rId16"/>
    <p:sldId id="707" r:id="rId17"/>
    <p:sldId id="887" r:id="rId18"/>
    <p:sldId id="896" r:id="rId19"/>
    <p:sldId id="897" r:id="rId20"/>
    <p:sldId id="888" r:id="rId21"/>
    <p:sldId id="892" r:id="rId22"/>
    <p:sldId id="893" r:id="rId23"/>
    <p:sldId id="894" r:id="rId24"/>
    <p:sldId id="895" r:id="rId25"/>
    <p:sldId id="891" r:id="rId26"/>
    <p:sldId id="890" r:id="rId27"/>
    <p:sldId id="674" r:id="rId28"/>
    <p:sldId id="711" r:id="rId29"/>
    <p:sldId id="712" r:id="rId30"/>
    <p:sldId id="919" r:id="rId31"/>
    <p:sldId id="918" r:id="rId32"/>
    <p:sldId id="920" r:id="rId33"/>
    <p:sldId id="804" r:id="rId34"/>
    <p:sldId id="806" r:id="rId35"/>
    <p:sldId id="815" r:id="rId36"/>
    <p:sldId id="921" r:id="rId37"/>
    <p:sldId id="817" r:id="rId38"/>
    <p:sldId id="922" r:id="rId39"/>
    <p:sldId id="923" r:id="rId40"/>
    <p:sldId id="678" r:id="rId41"/>
    <p:sldId id="854" r:id="rId42"/>
    <p:sldId id="819" r:id="rId43"/>
    <p:sldId id="714" r:id="rId44"/>
    <p:sldId id="813" r:id="rId45"/>
    <p:sldId id="855" r:id="rId46"/>
    <p:sldId id="860" r:id="rId47"/>
    <p:sldId id="861" r:id="rId48"/>
    <p:sldId id="862" r:id="rId49"/>
    <p:sldId id="863" r:id="rId50"/>
    <p:sldId id="864" r:id="rId51"/>
    <p:sldId id="826" r:id="rId52"/>
    <p:sldId id="827" r:id="rId53"/>
    <p:sldId id="828" r:id="rId54"/>
    <p:sldId id="903" r:id="rId55"/>
    <p:sldId id="906" r:id="rId56"/>
    <p:sldId id="886" r:id="rId57"/>
    <p:sldId id="831" r:id="rId58"/>
    <p:sldId id="912" r:id="rId59"/>
    <p:sldId id="908" r:id="rId60"/>
    <p:sldId id="911" r:id="rId61"/>
    <p:sldId id="910" r:id="rId62"/>
    <p:sldId id="898" r:id="rId63"/>
    <p:sldId id="914" r:id="rId64"/>
    <p:sldId id="913" r:id="rId65"/>
    <p:sldId id="872" r:id="rId66"/>
    <p:sldId id="873" r:id="rId67"/>
    <p:sldId id="900" r:id="rId68"/>
    <p:sldId id="915" r:id="rId69"/>
    <p:sldId id="902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FFCC"/>
    <a:srgbClr val="CCFF99"/>
    <a:srgbClr val="FF5050"/>
    <a:srgbClr val="FFCC99"/>
    <a:srgbClr val="FFFF99"/>
    <a:srgbClr val="800000"/>
    <a:srgbClr val="FFCCFF"/>
    <a:srgbClr val="CC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4891" autoAdjust="0"/>
  </p:normalViewPr>
  <p:slideViewPr>
    <p:cSldViewPr>
      <p:cViewPr varScale="1">
        <p:scale>
          <a:sx n="104" d="100"/>
          <a:sy n="104" d="100"/>
        </p:scale>
        <p:origin x="2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96"/>
    </p:cViewPr>
  </p:sorter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49.wmf"/><Relationship Id="rId1" Type="http://schemas.openxmlformats.org/officeDocument/2006/relationships/image" Target="../media/image52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emf"/><Relationship Id="rId7" Type="http://schemas.openxmlformats.org/officeDocument/2006/relationships/image" Target="../media/image81.w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100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99.wmf"/><Relationship Id="rId2" Type="http://schemas.openxmlformats.org/officeDocument/2006/relationships/image" Target="../media/image75.emf"/><Relationship Id="rId1" Type="http://schemas.openxmlformats.org/officeDocument/2006/relationships/image" Target="../media/image94.wmf"/><Relationship Id="rId6" Type="http://schemas.openxmlformats.org/officeDocument/2006/relationships/image" Target="../media/image81.wmf"/><Relationship Id="rId11" Type="http://schemas.openxmlformats.org/officeDocument/2006/relationships/image" Target="../media/image98.wmf"/><Relationship Id="rId5" Type="http://schemas.openxmlformats.org/officeDocument/2006/relationships/image" Target="../media/image80.wmf"/><Relationship Id="rId15" Type="http://schemas.openxmlformats.org/officeDocument/2006/relationships/image" Target="../media/image102.wmf"/><Relationship Id="rId10" Type="http://schemas.openxmlformats.org/officeDocument/2006/relationships/image" Target="../media/image97.wmf"/><Relationship Id="rId4" Type="http://schemas.openxmlformats.org/officeDocument/2006/relationships/image" Target="../media/image79.wmf"/><Relationship Id="rId9" Type="http://schemas.openxmlformats.org/officeDocument/2006/relationships/image" Target="../media/image96.wmf"/><Relationship Id="rId14" Type="http://schemas.openxmlformats.org/officeDocument/2006/relationships/image" Target="../media/image10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emf"/><Relationship Id="rId18" Type="http://schemas.openxmlformats.org/officeDocument/2006/relationships/image" Target="../media/image131.emf"/><Relationship Id="rId26" Type="http://schemas.openxmlformats.org/officeDocument/2006/relationships/image" Target="../media/image139.emf"/><Relationship Id="rId39" Type="http://schemas.openxmlformats.org/officeDocument/2006/relationships/image" Target="../media/image152.emf"/><Relationship Id="rId21" Type="http://schemas.openxmlformats.org/officeDocument/2006/relationships/image" Target="../media/image134.emf"/><Relationship Id="rId34" Type="http://schemas.openxmlformats.org/officeDocument/2006/relationships/image" Target="../media/image147.emf"/><Relationship Id="rId42" Type="http://schemas.openxmlformats.org/officeDocument/2006/relationships/image" Target="../media/image155.emf"/><Relationship Id="rId47" Type="http://schemas.openxmlformats.org/officeDocument/2006/relationships/image" Target="../media/image160.emf"/><Relationship Id="rId7" Type="http://schemas.openxmlformats.org/officeDocument/2006/relationships/image" Target="../media/image120.emf"/><Relationship Id="rId2" Type="http://schemas.openxmlformats.org/officeDocument/2006/relationships/image" Target="../media/image115.wmf"/><Relationship Id="rId16" Type="http://schemas.openxmlformats.org/officeDocument/2006/relationships/image" Target="../media/image129.emf"/><Relationship Id="rId29" Type="http://schemas.openxmlformats.org/officeDocument/2006/relationships/image" Target="../media/image142.emf"/><Relationship Id="rId11" Type="http://schemas.openxmlformats.org/officeDocument/2006/relationships/image" Target="../media/image124.emf"/><Relationship Id="rId24" Type="http://schemas.openxmlformats.org/officeDocument/2006/relationships/image" Target="../media/image137.emf"/><Relationship Id="rId32" Type="http://schemas.openxmlformats.org/officeDocument/2006/relationships/image" Target="../media/image145.emf"/><Relationship Id="rId37" Type="http://schemas.openxmlformats.org/officeDocument/2006/relationships/image" Target="../media/image150.emf"/><Relationship Id="rId40" Type="http://schemas.openxmlformats.org/officeDocument/2006/relationships/image" Target="../media/image153.emf"/><Relationship Id="rId45" Type="http://schemas.openxmlformats.org/officeDocument/2006/relationships/image" Target="../media/image158.emf"/><Relationship Id="rId5" Type="http://schemas.openxmlformats.org/officeDocument/2006/relationships/image" Target="../media/image118.emf"/><Relationship Id="rId15" Type="http://schemas.openxmlformats.org/officeDocument/2006/relationships/image" Target="../media/image128.emf"/><Relationship Id="rId23" Type="http://schemas.openxmlformats.org/officeDocument/2006/relationships/image" Target="../media/image136.emf"/><Relationship Id="rId28" Type="http://schemas.openxmlformats.org/officeDocument/2006/relationships/image" Target="../media/image141.emf"/><Relationship Id="rId36" Type="http://schemas.openxmlformats.org/officeDocument/2006/relationships/image" Target="../media/image149.emf"/><Relationship Id="rId49" Type="http://schemas.openxmlformats.org/officeDocument/2006/relationships/image" Target="../media/image162.emf"/><Relationship Id="rId10" Type="http://schemas.openxmlformats.org/officeDocument/2006/relationships/image" Target="../media/image123.emf"/><Relationship Id="rId19" Type="http://schemas.openxmlformats.org/officeDocument/2006/relationships/image" Target="../media/image132.emf"/><Relationship Id="rId31" Type="http://schemas.openxmlformats.org/officeDocument/2006/relationships/image" Target="../media/image144.emf"/><Relationship Id="rId44" Type="http://schemas.openxmlformats.org/officeDocument/2006/relationships/image" Target="../media/image157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Relationship Id="rId14" Type="http://schemas.openxmlformats.org/officeDocument/2006/relationships/image" Target="../media/image127.emf"/><Relationship Id="rId22" Type="http://schemas.openxmlformats.org/officeDocument/2006/relationships/image" Target="../media/image135.emf"/><Relationship Id="rId27" Type="http://schemas.openxmlformats.org/officeDocument/2006/relationships/image" Target="../media/image140.emf"/><Relationship Id="rId30" Type="http://schemas.openxmlformats.org/officeDocument/2006/relationships/image" Target="../media/image143.emf"/><Relationship Id="rId35" Type="http://schemas.openxmlformats.org/officeDocument/2006/relationships/image" Target="../media/image148.emf"/><Relationship Id="rId43" Type="http://schemas.openxmlformats.org/officeDocument/2006/relationships/image" Target="../media/image156.emf"/><Relationship Id="rId48" Type="http://schemas.openxmlformats.org/officeDocument/2006/relationships/image" Target="../media/image161.emf"/><Relationship Id="rId8" Type="http://schemas.openxmlformats.org/officeDocument/2006/relationships/image" Target="../media/image121.emf"/><Relationship Id="rId3" Type="http://schemas.openxmlformats.org/officeDocument/2006/relationships/image" Target="../media/image116.wmf"/><Relationship Id="rId12" Type="http://schemas.openxmlformats.org/officeDocument/2006/relationships/image" Target="../media/image125.emf"/><Relationship Id="rId17" Type="http://schemas.openxmlformats.org/officeDocument/2006/relationships/image" Target="../media/image130.emf"/><Relationship Id="rId25" Type="http://schemas.openxmlformats.org/officeDocument/2006/relationships/image" Target="../media/image138.emf"/><Relationship Id="rId33" Type="http://schemas.openxmlformats.org/officeDocument/2006/relationships/image" Target="../media/image146.emf"/><Relationship Id="rId38" Type="http://schemas.openxmlformats.org/officeDocument/2006/relationships/image" Target="../media/image151.emf"/><Relationship Id="rId46" Type="http://schemas.openxmlformats.org/officeDocument/2006/relationships/image" Target="../media/image159.emf"/><Relationship Id="rId20" Type="http://schemas.openxmlformats.org/officeDocument/2006/relationships/image" Target="../media/image133.emf"/><Relationship Id="rId41" Type="http://schemas.openxmlformats.org/officeDocument/2006/relationships/image" Target="../media/image154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743AC3-32CC-4D03-AF69-B154BE87F26D}" type="datetimeFigureOut">
              <a:rPr lang="zh-CN" altLang="en-US"/>
              <a:pPr>
                <a:defRPr/>
              </a:pPr>
              <a:t>2014/4/9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E23D03-C5AD-4940-8D66-9FA87963A8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28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BE261B10-703C-42C9-AED9-9012D91E28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0716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306634-7B30-498E-B139-300DC3A9902B}" type="slidenum">
              <a:rPr lang="ko-KR" altLang="en-US" smtClean="0">
                <a:latin typeface="Arial" panose="020B0604020202020204" pitchFamily="34" charset="0"/>
              </a:rPr>
              <a:pPr/>
              <a:t>3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4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306634-7B30-498E-B139-300DC3A9902B}" type="slidenum">
              <a:rPr lang="ko-KR" altLang="en-US" smtClean="0">
                <a:latin typeface="Arial" panose="020B0604020202020204" pitchFamily="34" charset="0"/>
              </a:rPr>
              <a:pPr/>
              <a:t>17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5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AABB4-3C22-48AA-958D-A531DB7CF13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lkjgqhyag</a:t>
            </a:r>
          </a:p>
        </p:txBody>
      </p:sp>
    </p:spTree>
    <p:extLst>
      <p:ext uri="{BB962C8B-B14F-4D97-AF65-F5344CB8AC3E}">
        <p14:creationId xmlns:p14="http://schemas.microsoft.com/office/powerpoint/2010/main" val="381330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05B51314-8E73-4E55-B22B-4509C1F23F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6160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2" descr="cnct_rgb_fr_blu_cAIwe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65400"/>
            <a:ext cx="831532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1618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EAEA9C-7229-4816-9A5B-22AA52B864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44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1FFA81-FE1F-49D0-B3D8-B3D0CBD33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7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2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8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7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9"/>
          <p:cNvSpPr>
            <a:spLocks noChangeArrowheads="1"/>
          </p:cNvSpPr>
          <p:nvPr/>
        </p:nvSpPr>
        <p:spPr bwMode="white">
          <a:xfrm>
            <a:off x="4343400" y="142875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sz="1600" smtClean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www.themegallery.com</a:t>
            </a:r>
            <a:endParaRPr kumimoji="1" lang="ko-KR" altLang="en-US" sz="1600" b="1" smtClean="0">
              <a:solidFill>
                <a:schemeClr val="tx2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0" y="765175"/>
            <a:ext cx="9144000" cy="34925"/>
          </a:xfrm>
          <a:prstGeom prst="rect">
            <a:avLst/>
          </a:prstGeom>
          <a:gradFill flip="none" rotWithShape="1">
            <a:gsLst>
              <a:gs pos="0">
                <a:srgbClr val="0000CC">
                  <a:tint val="66000"/>
                  <a:satMod val="160000"/>
                </a:srgbClr>
              </a:gs>
              <a:gs pos="50000">
                <a:srgbClr val="0000CC">
                  <a:tint val="44500"/>
                  <a:satMod val="160000"/>
                </a:srgbClr>
              </a:gs>
              <a:gs pos="100000">
                <a:srgbClr val="0000CC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323850" y="6308725"/>
            <a:ext cx="8531225" cy="1111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6407150"/>
            <a:ext cx="1609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5" r:id="rId5"/>
    <p:sldLayoutId id="2147484506" r:id="rId6"/>
    <p:sldLayoutId id="2147484507" r:id="rId7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13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6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54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5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6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6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5.png"/><Relationship Id="rId5" Type="http://schemas.openxmlformats.org/officeDocument/2006/relationships/oleObject" Target="../embeddings/oleObject89.bin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9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73.wmf"/><Relationship Id="rId4" Type="http://schemas.openxmlformats.org/officeDocument/2006/relationships/slide" Target="slide2.xml"/><Relationship Id="rId9" Type="http://schemas.openxmlformats.org/officeDocument/2006/relationships/oleObject" Target="../embeddings/oleObject9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103.bin"/><Relationship Id="rId18" Type="http://schemas.openxmlformats.org/officeDocument/2006/relationships/oleObject" Target="../embeddings/oleObject106.bin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1.wmf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10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75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80.wmf"/><Relationship Id="rId22" Type="http://schemas.openxmlformats.org/officeDocument/2006/relationships/image" Target="../media/image8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89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2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95.wmf"/><Relationship Id="rId26" Type="http://schemas.openxmlformats.org/officeDocument/2006/relationships/image" Target="../media/image99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2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98.wmf"/><Relationship Id="rId32" Type="http://schemas.openxmlformats.org/officeDocument/2006/relationships/image" Target="../media/image102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00.w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131.bin"/><Relationship Id="rId31" Type="http://schemas.openxmlformats.org/officeDocument/2006/relationships/oleObject" Target="../embeddings/oleObject137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81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10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0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10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5.emf"/><Relationship Id="rId21" Type="http://schemas.openxmlformats.org/officeDocument/2006/relationships/oleObject" Target="../embeddings/oleObject157.bin"/><Relationship Id="rId42" Type="http://schemas.openxmlformats.org/officeDocument/2006/relationships/image" Target="../media/image133.emf"/><Relationship Id="rId47" Type="http://schemas.openxmlformats.org/officeDocument/2006/relationships/oleObject" Target="../embeddings/oleObject170.bin"/><Relationship Id="rId63" Type="http://schemas.openxmlformats.org/officeDocument/2006/relationships/oleObject" Target="../embeddings/oleObject178.bin"/><Relationship Id="rId68" Type="http://schemas.openxmlformats.org/officeDocument/2006/relationships/image" Target="../media/image146.emf"/><Relationship Id="rId84" Type="http://schemas.openxmlformats.org/officeDocument/2006/relationships/image" Target="../media/image154.emf"/><Relationship Id="rId89" Type="http://schemas.openxmlformats.org/officeDocument/2006/relationships/oleObject" Target="../embeddings/oleObject191.bin"/><Relationship Id="rId16" Type="http://schemas.openxmlformats.org/officeDocument/2006/relationships/image" Target="../media/image120.emf"/><Relationship Id="rId11" Type="http://schemas.openxmlformats.org/officeDocument/2006/relationships/oleObject" Target="../embeddings/oleObject152.bin"/><Relationship Id="rId32" Type="http://schemas.openxmlformats.org/officeDocument/2006/relationships/image" Target="../media/image128.emf"/><Relationship Id="rId37" Type="http://schemas.openxmlformats.org/officeDocument/2006/relationships/oleObject" Target="../embeddings/oleObject165.bin"/><Relationship Id="rId53" Type="http://schemas.openxmlformats.org/officeDocument/2006/relationships/oleObject" Target="../embeddings/oleObject173.bin"/><Relationship Id="rId58" Type="http://schemas.openxmlformats.org/officeDocument/2006/relationships/image" Target="../media/image141.emf"/><Relationship Id="rId74" Type="http://schemas.openxmlformats.org/officeDocument/2006/relationships/image" Target="../media/image149.emf"/><Relationship Id="rId79" Type="http://schemas.openxmlformats.org/officeDocument/2006/relationships/oleObject" Target="../embeddings/oleObject186.bin"/><Relationship Id="rId5" Type="http://schemas.openxmlformats.org/officeDocument/2006/relationships/oleObject" Target="../embeddings/oleObject149.bin"/><Relationship Id="rId90" Type="http://schemas.openxmlformats.org/officeDocument/2006/relationships/image" Target="../media/image157.emf"/><Relationship Id="rId95" Type="http://schemas.openxmlformats.org/officeDocument/2006/relationships/oleObject" Target="../embeddings/oleObject194.bin"/><Relationship Id="rId22" Type="http://schemas.openxmlformats.org/officeDocument/2006/relationships/image" Target="../media/image123.emf"/><Relationship Id="rId27" Type="http://schemas.openxmlformats.org/officeDocument/2006/relationships/oleObject" Target="../embeddings/oleObject160.bin"/><Relationship Id="rId43" Type="http://schemas.openxmlformats.org/officeDocument/2006/relationships/oleObject" Target="../embeddings/oleObject168.bin"/><Relationship Id="rId48" Type="http://schemas.openxmlformats.org/officeDocument/2006/relationships/image" Target="../media/image136.emf"/><Relationship Id="rId64" Type="http://schemas.openxmlformats.org/officeDocument/2006/relationships/image" Target="../media/image144.emf"/><Relationship Id="rId69" Type="http://schemas.openxmlformats.org/officeDocument/2006/relationships/oleObject" Target="../embeddings/oleObject181.bin"/><Relationship Id="rId80" Type="http://schemas.openxmlformats.org/officeDocument/2006/relationships/image" Target="../media/image152.emf"/><Relationship Id="rId85" Type="http://schemas.openxmlformats.org/officeDocument/2006/relationships/oleObject" Target="../embeddings/oleObject189.bin"/><Relationship Id="rId3" Type="http://schemas.openxmlformats.org/officeDocument/2006/relationships/oleObject" Target="../embeddings/oleObject148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33" Type="http://schemas.openxmlformats.org/officeDocument/2006/relationships/oleObject" Target="../embeddings/oleObject163.bin"/><Relationship Id="rId38" Type="http://schemas.openxmlformats.org/officeDocument/2006/relationships/image" Target="../media/image131.emf"/><Relationship Id="rId46" Type="http://schemas.openxmlformats.org/officeDocument/2006/relationships/image" Target="../media/image135.emf"/><Relationship Id="rId59" Type="http://schemas.openxmlformats.org/officeDocument/2006/relationships/oleObject" Target="../embeddings/oleObject176.bin"/><Relationship Id="rId67" Type="http://schemas.openxmlformats.org/officeDocument/2006/relationships/oleObject" Target="../embeddings/oleObject180.bin"/><Relationship Id="rId20" Type="http://schemas.openxmlformats.org/officeDocument/2006/relationships/image" Target="../media/image122.emf"/><Relationship Id="rId41" Type="http://schemas.openxmlformats.org/officeDocument/2006/relationships/oleObject" Target="../embeddings/oleObject167.bin"/><Relationship Id="rId54" Type="http://schemas.openxmlformats.org/officeDocument/2006/relationships/image" Target="../media/image139.emf"/><Relationship Id="rId62" Type="http://schemas.openxmlformats.org/officeDocument/2006/relationships/image" Target="../media/image143.emf"/><Relationship Id="rId70" Type="http://schemas.openxmlformats.org/officeDocument/2006/relationships/image" Target="../media/image147.emf"/><Relationship Id="rId75" Type="http://schemas.openxmlformats.org/officeDocument/2006/relationships/oleObject" Target="../embeddings/oleObject184.bin"/><Relationship Id="rId83" Type="http://schemas.openxmlformats.org/officeDocument/2006/relationships/oleObject" Target="../embeddings/oleObject188.bin"/><Relationship Id="rId88" Type="http://schemas.openxmlformats.org/officeDocument/2006/relationships/image" Target="../media/image156.emf"/><Relationship Id="rId91" Type="http://schemas.openxmlformats.org/officeDocument/2006/relationships/oleObject" Target="../embeddings/oleObject192.bin"/><Relationship Id="rId96" Type="http://schemas.openxmlformats.org/officeDocument/2006/relationships/image" Target="../media/image160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5.wmf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28" Type="http://schemas.openxmlformats.org/officeDocument/2006/relationships/image" Target="../media/image126.emf"/><Relationship Id="rId36" Type="http://schemas.openxmlformats.org/officeDocument/2006/relationships/image" Target="../media/image130.emf"/><Relationship Id="rId49" Type="http://schemas.openxmlformats.org/officeDocument/2006/relationships/oleObject" Target="../embeddings/oleObject171.bin"/><Relationship Id="rId57" Type="http://schemas.openxmlformats.org/officeDocument/2006/relationships/oleObject" Target="../embeddings/oleObject175.bin"/><Relationship Id="rId10" Type="http://schemas.openxmlformats.org/officeDocument/2006/relationships/image" Target="../media/image117.emf"/><Relationship Id="rId31" Type="http://schemas.openxmlformats.org/officeDocument/2006/relationships/oleObject" Target="../embeddings/oleObject162.bin"/><Relationship Id="rId44" Type="http://schemas.openxmlformats.org/officeDocument/2006/relationships/image" Target="../media/image134.emf"/><Relationship Id="rId52" Type="http://schemas.openxmlformats.org/officeDocument/2006/relationships/image" Target="../media/image138.emf"/><Relationship Id="rId60" Type="http://schemas.openxmlformats.org/officeDocument/2006/relationships/image" Target="../media/image142.emf"/><Relationship Id="rId65" Type="http://schemas.openxmlformats.org/officeDocument/2006/relationships/oleObject" Target="../embeddings/oleObject179.bin"/><Relationship Id="rId73" Type="http://schemas.openxmlformats.org/officeDocument/2006/relationships/oleObject" Target="../embeddings/oleObject183.bin"/><Relationship Id="rId78" Type="http://schemas.openxmlformats.org/officeDocument/2006/relationships/image" Target="../media/image151.emf"/><Relationship Id="rId81" Type="http://schemas.openxmlformats.org/officeDocument/2006/relationships/oleObject" Target="../embeddings/oleObject187.bin"/><Relationship Id="rId86" Type="http://schemas.openxmlformats.org/officeDocument/2006/relationships/image" Target="../media/image155.emf"/><Relationship Id="rId94" Type="http://schemas.openxmlformats.org/officeDocument/2006/relationships/image" Target="../media/image159.emf"/><Relationship Id="rId99" Type="http://schemas.openxmlformats.org/officeDocument/2006/relationships/oleObject" Target="../embeddings/oleObject196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51.bin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21.emf"/><Relationship Id="rId39" Type="http://schemas.openxmlformats.org/officeDocument/2006/relationships/oleObject" Target="../embeddings/oleObject166.bin"/><Relationship Id="rId34" Type="http://schemas.openxmlformats.org/officeDocument/2006/relationships/image" Target="../media/image129.emf"/><Relationship Id="rId50" Type="http://schemas.openxmlformats.org/officeDocument/2006/relationships/image" Target="../media/image137.emf"/><Relationship Id="rId55" Type="http://schemas.openxmlformats.org/officeDocument/2006/relationships/oleObject" Target="../embeddings/oleObject174.bin"/><Relationship Id="rId76" Type="http://schemas.openxmlformats.org/officeDocument/2006/relationships/image" Target="../media/image150.emf"/><Relationship Id="rId97" Type="http://schemas.openxmlformats.org/officeDocument/2006/relationships/oleObject" Target="../embeddings/oleObject195.bin"/><Relationship Id="rId7" Type="http://schemas.openxmlformats.org/officeDocument/2006/relationships/oleObject" Target="../embeddings/oleObject150.bin"/><Relationship Id="rId71" Type="http://schemas.openxmlformats.org/officeDocument/2006/relationships/oleObject" Target="../embeddings/oleObject182.bin"/><Relationship Id="rId92" Type="http://schemas.openxmlformats.org/officeDocument/2006/relationships/image" Target="../media/image158.emf"/><Relationship Id="rId2" Type="http://schemas.openxmlformats.org/officeDocument/2006/relationships/slideLayout" Target="../slideLayouts/slideLayout4.xml"/><Relationship Id="rId29" Type="http://schemas.openxmlformats.org/officeDocument/2006/relationships/oleObject" Target="../embeddings/oleObject161.bin"/><Relationship Id="rId24" Type="http://schemas.openxmlformats.org/officeDocument/2006/relationships/image" Target="../media/image124.emf"/><Relationship Id="rId40" Type="http://schemas.openxmlformats.org/officeDocument/2006/relationships/image" Target="../media/image132.emf"/><Relationship Id="rId45" Type="http://schemas.openxmlformats.org/officeDocument/2006/relationships/oleObject" Target="../embeddings/oleObject169.bin"/><Relationship Id="rId66" Type="http://schemas.openxmlformats.org/officeDocument/2006/relationships/image" Target="../media/image145.emf"/><Relationship Id="rId87" Type="http://schemas.openxmlformats.org/officeDocument/2006/relationships/oleObject" Target="../embeddings/oleObject190.bin"/><Relationship Id="rId61" Type="http://schemas.openxmlformats.org/officeDocument/2006/relationships/oleObject" Target="../embeddings/oleObject177.bin"/><Relationship Id="rId82" Type="http://schemas.openxmlformats.org/officeDocument/2006/relationships/image" Target="../media/image153.emf"/><Relationship Id="rId19" Type="http://schemas.openxmlformats.org/officeDocument/2006/relationships/oleObject" Target="../embeddings/oleObject156.bin"/><Relationship Id="rId14" Type="http://schemas.openxmlformats.org/officeDocument/2006/relationships/image" Target="../media/image119.emf"/><Relationship Id="rId30" Type="http://schemas.openxmlformats.org/officeDocument/2006/relationships/image" Target="../media/image127.emf"/><Relationship Id="rId35" Type="http://schemas.openxmlformats.org/officeDocument/2006/relationships/oleObject" Target="../embeddings/oleObject164.bin"/><Relationship Id="rId56" Type="http://schemas.openxmlformats.org/officeDocument/2006/relationships/image" Target="../media/image140.emf"/><Relationship Id="rId77" Type="http://schemas.openxmlformats.org/officeDocument/2006/relationships/oleObject" Target="../embeddings/oleObject185.bin"/><Relationship Id="rId100" Type="http://schemas.openxmlformats.org/officeDocument/2006/relationships/image" Target="../media/image162.emf"/><Relationship Id="rId8" Type="http://schemas.openxmlformats.org/officeDocument/2006/relationships/image" Target="../media/image116.wmf"/><Relationship Id="rId51" Type="http://schemas.openxmlformats.org/officeDocument/2006/relationships/oleObject" Target="../embeddings/oleObject172.bin"/><Relationship Id="rId72" Type="http://schemas.openxmlformats.org/officeDocument/2006/relationships/image" Target="../media/image148.emf"/><Relationship Id="rId93" Type="http://schemas.openxmlformats.org/officeDocument/2006/relationships/oleObject" Target="../embeddings/oleObject193.bin"/><Relationship Id="rId98" Type="http://schemas.openxmlformats.org/officeDocument/2006/relationships/image" Target="../media/image161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9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0" name="圆角矩形 4"/>
          <p:cNvSpPr>
            <a:spLocks noChangeArrowheads="1"/>
          </p:cNvSpPr>
          <p:nvPr/>
        </p:nvSpPr>
        <p:spPr bwMode="auto">
          <a:xfrm>
            <a:off x="1258888" y="5270500"/>
            <a:ext cx="7129462" cy="692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1" name="矩形 5"/>
          <p:cNvSpPr>
            <a:spLocks noChangeArrowheads="1"/>
          </p:cNvSpPr>
          <p:nvPr/>
        </p:nvSpPr>
        <p:spPr bwMode="auto">
          <a:xfrm>
            <a:off x="1655763" y="1628775"/>
            <a:ext cx="633571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latinLnBrk="1" hangingPunct="1"/>
            <a:r>
              <a:rPr kumimoji="1" lang="zh-CN" altLang="en-US" sz="36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第三章  第四章  第五章</a:t>
            </a:r>
            <a:r>
              <a:rPr kumimoji="1" lang="en-US" altLang="zh-CN" sz="36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algn="ctr" eaLnBrk="1" latinLnBrk="1" hangingPunct="1"/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latinLnBrk="1" hangingPunct="1"/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latinLnBrk="1" hangingPunct="1"/>
            <a:r>
              <a:rPr kumimoji="1" lang="zh-CN" altLang="en-US" sz="5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逻辑关系</a:t>
            </a:r>
            <a:endParaRPr kumimoji="1" lang="en-US" altLang="ko-KR" sz="5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222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圆角矩形 14"/>
          <p:cNvSpPr>
            <a:spLocks noChangeArrowheads="1"/>
          </p:cNvSpPr>
          <p:nvPr/>
        </p:nvSpPr>
        <p:spPr bwMode="auto">
          <a:xfrm>
            <a:off x="1619250" y="4337050"/>
            <a:ext cx="5329238" cy="1941513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endParaRPr kumimoji="1" lang="en-US" altLang="zh-CN" sz="2000" b="1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59" name="圆角矩形 14"/>
          <p:cNvSpPr>
            <a:spLocks noChangeArrowheads="1"/>
          </p:cNvSpPr>
          <p:nvPr/>
        </p:nvSpPr>
        <p:spPr bwMode="auto">
          <a:xfrm>
            <a:off x="4591050" y="908050"/>
            <a:ext cx="4321175" cy="33289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endParaRPr kumimoji="1" lang="en-US" altLang="zh-CN" sz="2000" b="1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4"/>
          <p:cNvSpPr>
            <a:spLocks noChangeArrowheads="1"/>
          </p:cNvSpPr>
          <p:nvPr/>
        </p:nvSpPr>
        <p:spPr bwMode="auto">
          <a:xfrm>
            <a:off x="179388" y="923925"/>
            <a:ext cx="4105275" cy="33131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505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5835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理想气体状态方程式</a:t>
            </a:r>
            <a:r>
              <a:rPr lang="en-US" altLang="zh-CN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克拉贝隆方程</a:t>
            </a:r>
            <a:r>
              <a:rPr lang="en-US" altLang="zh-CN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5111750" y="3013075"/>
            <a:ext cx="37480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b="1" i="1">
                <a:ea typeface="幼圆" panose="020105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1">
                <a:ea typeface="幼圆" panose="020105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摩尔气体常数</a:t>
            </a:r>
            <a:r>
              <a:rPr kumimoji="1" lang="zh-CN" altLang="en-US" b="1">
                <a:ea typeface="幼圆" panose="02010509060101010101" pitchFamily="49" charset="-122"/>
                <a:cs typeface="Times New Roman" panose="02020603050405020304" pitchFamily="18" charset="0"/>
              </a:rPr>
              <a:t> 与气体种类无关</a:t>
            </a:r>
            <a:r>
              <a:rPr kumimoji="1" lang="en-US" altLang="zh-CN" b="1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463" name="Object 2"/>
          <p:cNvGraphicFramePr>
            <a:graphicFrameLocks noChangeAspect="1"/>
          </p:cNvGraphicFramePr>
          <p:nvPr/>
        </p:nvGraphicFramePr>
        <p:xfrm>
          <a:off x="5200650" y="3740150"/>
          <a:ext cx="32686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" name="Equation" r:id="rId3" imgW="1333500" imgH="203200" progId="Equation.DSMT4">
                  <p:embed/>
                </p:oleObj>
              </mc:Choice>
              <mc:Fallback>
                <p:oleObj name="Equation" r:id="rId3" imgW="13335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3740150"/>
                        <a:ext cx="32686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/>
          <p:cNvGraphicFramePr>
            <a:graphicFrameLocks/>
          </p:cNvGraphicFramePr>
          <p:nvPr/>
        </p:nvGraphicFramePr>
        <p:xfrm>
          <a:off x="539750" y="1001713"/>
          <a:ext cx="33305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" name="Equation" r:id="rId5" imgW="622080" imgH="241200" progId="Equation.DSMT4">
                  <p:embed/>
                </p:oleObj>
              </mc:Choice>
              <mc:Fallback>
                <p:oleObj name="Equation" r:id="rId5" imgW="622080" imgH="241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01713"/>
                        <a:ext cx="333057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7"/>
          <p:cNvGraphicFramePr>
            <a:graphicFrameLocks/>
          </p:cNvGraphicFramePr>
          <p:nvPr/>
        </p:nvGraphicFramePr>
        <p:xfrm>
          <a:off x="4859338" y="1001713"/>
          <a:ext cx="40036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0" name="Equation" r:id="rId7" imgW="672840" imgH="228600" progId="Equation.DSMT4">
                  <p:embed/>
                </p:oleObj>
              </mc:Choice>
              <mc:Fallback>
                <p:oleObj name="Equation" r:id="rId7" imgW="672840" imgH="2286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001713"/>
                        <a:ext cx="400367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534988" y="3305175"/>
            <a:ext cx="3933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b="1" i="1">
                <a:ea typeface="幼圆" panose="02010509060101010101" pitchFamily="49" charset="-122"/>
                <a:cs typeface="Times New Roman" panose="02020603050405020304" pitchFamily="18" charset="0"/>
              </a:rPr>
              <a:t>Rg</a:t>
            </a:r>
            <a:r>
              <a:rPr kumimoji="1" lang="en-US" altLang="zh-CN" b="1">
                <a:ea typeface="幼圆" panose="020105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气体常数</a:t>
            </a:r>
            <a:r>
              <a:rPr kumimoji="1" lang="zh-CN" altLang="en-US" b="1">
                <a:ea typeface="幼圆" panose="02010509060101010101" pitchFamily="49" charset="-122"/>
                <a:cs typeface="Times New Roman" panose="02020603050405020304" pitchFamily="18" charset="0"/>
              </a:rPr>
              <a:t> 。与气体种类有关。</a:t>
            </a:r>
            <a:r>
              <a:rPr kumimoji="1" lang="en-US" altLang="zh-CN" b="1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467" name="Object 7"/>
          <p:cNvGraphicFramePr>
            <a:graphicFrameLocks/>
          </p:cNvGraphicFramePr>
          <p:nvPr/>
        </p:nvGraphicFramePr>
        <p:xfrm>
          <a:off x="2359025" y="4405313"/>
          <a:ext cx="40782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1" name="Equation" r:id="rId9" imgW="685800" imgH="203040" progId="Equation.DSMT4">
                  <p:embed/>
                </p:oleObj>
              </mc:Choice>
              <mc:Fallback>
                <p:oleObj name="Equation" r:id="rId9" imgW="685800" imgH="20304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4405313"/>
                        <a:ext cx="40782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角丸四角形 14"/>
          <p:cNvSpPr>
            <a:spLocks noChangeArrowheads="1"/>
          </p:cNvSpPr>
          <p:nvPr/>
        </p:nvSpPr>
        <p:spPr bwMode="auto">
          <a:xfrm>
            <a:off x="900113" y="2497138"/>
            <a:ext cx="1150937" cy="477837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比体积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9" name="角丸四角形 14"/>
          <p:cNvSpPr>
            <a:spLocks noChangeArrowheads="1"/>
          </p:cNvSpPr>
          <p:nvPr/>
        </p:nvSpPr>
        <p:spPr bwMode="auto">
          <a:xfrm>
            <a:off x="5200650" y="2519363"/>
            <a:ext cx="1439863" cy="479425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摩尔体积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70" name="角丸四角形 14"/>
          <p:cNvSpPr>
            <a:spLocks noChangeArrowheads="1"/>
          </p:cNvSpPr>
          <p:nvPr/>
        </p:nvSpPr>
        <p:spPr bwMode="auto">
          <a:xfrm>
            <a:off x="2935288" y="5629275"/>
            <a:ext cx="935037" cy="47783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体积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471" name="直接箭头连接符 3"/>
          <p:cNvCxnSpPr>
            <a:cxnSpLocks noChangeShapeType="1"/>
          </p:cNvCxnSpPr>
          <p:nvPr/>
        </p:nvCxnSpPr>
        <p:spPr bwMode="auto">
          <a:xfrm>
            <a:off x="1470025" y="2133600"/>
            <a:ext cx="0" cy="395288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cxnSp>
        <p:nvCxnSpPr>
          <p:cNvPr id="19472" name="直接箭头连接符 16"/>
          <p:cNvCxnSpPr>
            <a:cxnSpLocks noChangeShapeType="1"/>
          </p:cNvCxnSpPr>
          <p:nvPr/>
        </p:nvCxnSpPr>
        <p:spPr bwMode="auto">
          <a:xfrm>
            <a:off x="5932488" y="2168525"/>
            <a:ext cx="0" cy="396875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cxnSp>
        <p:nvCxnSpPr>
          <p:cNvPr id="19473" name="直接箭头连接符 17"/>
          <p:cNvCxnSpPr>
            <a:cxnSpLocks noChangeShapeType="1"/>
          </p:cNvCxnSpPr>
          <p:nvPr/>
        </p:nvCxnSpPr>
        <p:spPr bwMode="auto">
          <a:xfrm>
            <a:off x="3348038" y="5273675"/>
            <a:ext cx="0" cy="360363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18" name="角丸四角形 14"/>
          <p:cNvSpPr>
            <a:spLocks noChangeArrowheads="1"/>
          </p:cNvSpPr>
          <p:nvPr/>
        </p:nvSpPr>
        <p:spPr bwMode="auto">
          <a:xfrm>
            <a:off x="233363" y="820569"/>
            <a:ext cx="634356" cy="54643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①</a:t>
            </a:r>
            <a:endParaRPr lang="en-US" altLang="ja-JP" sz="2800" b="1" dirty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角丸四角形 14"/>
          <p:cNvSpPr>
            <a:spLocks noChangeArrowheads="1"/>
          </p:cNvSpPr>
          <p:nvPr/>
        </p:nvSpPr>
        <p:spPr bwMode="auto">
          <a:xfrm>
            <a:off x="4649788" y="859464"/>
            <a:ext cx="634356" cy="54643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②</a:t>
            </a:r>
            <a:endParaRPr lang="en-US" altLang="ja-JP" sz="2800" b="1" dirty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角丸四角形 14"/>
          <p:cNvSpPr>
            <a:spLocks noChangeArrowheads="1"/>
          </p:cNvSpPr>
          <p:nvPr/>
        </p:nvSpPr>
        <p:spPr bwMode="auto">
          <a:xfrm>
            <a:off x="1671960" y="4366707"/>
            <a:ext cx="634356" cy="54643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③</a:t>
            </a:r>
            <a:endParaRPr lang="en-US" altLang="ja-JP" sz="2800" b="1" dirty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圆角矩形 14"/>
          <p:cNvSpPr>
            <a:spLocks noChangeArrowheads="1"/>
          </p:cNvSpPr>
          <p:nvPr/>
        </p:nvSpPr>
        <p:spPr bwMode="auto">
          <a:xfrm>
            <a:off x="250825" y="3556000"/>
            <a:ext cx="8713788" cy="26685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endParaRPr kumimoji="1" lang="en-US" altLang="zh-CN" sz="2000" b="1">
              <a:solidFill>
                <a:srgbClr val="FFFF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250825" y="833438"/>
            <a:ext cx="8713788" cy="2667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505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484" name="Object 7"/>
          <p:cNvGraphicFramePr>
            <a:graphicFrameLocks/>
          </p:cNvGraphicFramePr>
          <p:nvPr/>
        </p:nvGraphicFramePr>
        <p:xfrm>
          <a:off x="2390775" y="1643063"/>
          <a:ext cx="42037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"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643063"/>
                        <a:ext cx="42037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/>
          <p:cNvGraphicFramePr>
            <a:graphicFrameLocks/>
          </p:cNvGraphicFramePr>
          <p:nvPr/>
        </p:nvGraphicFramePr>
        <p:xfrm>
          <a:off x="2390775" y="4448175"/>
          <a:ext cx="4064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0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448175"/>
                        <a:ext cx="40640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/>
          <p:cNvGraphicFramePr>
            <a:graphicFrameLocks/>
          </p:cNvGraphicFramePr>
          <p:nvPr/>
        </p:nvGraphicFramePr>
        <p:xfrm>
          <a:off x="1308100" y="833438"/>
          <a:ext cx="29098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1" name="Equation" r:id="rId7" imgW="622080" imgH="241200" progId="Equation.DSMT4">
                  <p:embed/>
                </p:oleObj>
              </mc:Choice>
              <mc:Fallback>
                <p:oleObj name="Equation" r:id="rId7" imgW="622080" imgH="241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833438"/>
                        <a:ext cx="2909888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/>
          </p:cNvGraphicFramePr>
          <p:nvPr/>
        </p:nvGraphicFramePr>
        <p:xfrm>
          <a:off x="962025" y="3732213"/>
          <a:ext cx="25209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2" name="Equation" r:id="rId9" imgW="672840" imgH="228600" progId="Equation.DSMT4">
                  <p:embed/>
                </p:oleObj>
              </mc:Choice>
              <mc:Fallback>
                <p:oleObj name="Equation" r:id="rId9" imgW="672840" imgH="2286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3732213"/>
                        <a:ext cx="252095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4405313" y="833438"/>
            <a:ext cx="3932237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zh-CN" altLang="en-US" sz="2400" b="1">
                <a:ea typeface="幼圆" panose="02010509060101010101" pitchFamily="49" charset="-122"/>
                <a:cs typeface="Times New Roman" panose="02020603050405020304" pitchFamily="18" charset="0"/>
              </a:rPr>
              <a:t>两边同时乘以</a:t>
            </a:r>
            <a:r>
              <a:rPr kumimoji="1" lang="zh-CN" altLang="en-US" sz="24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质量流量</a:t>
            </a:r>
            <a:endParaRPr kumimoji="1" lang="en-US" altLang="zh-CN" sz="2400" b="1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489" name="角丸四角形 14"/>
          <p:cNvSpPr>
            <a:spLocks noChangeArrowheads="1"/>
          </p:cNvSpPr>
          <p:nvPr/>
        </p:nvSpPr>
        <p:spPr bwMode="auto">
          <a:xfrm>
            <a:off x="2679700" y="2962275"/>
            <a:ext cx="1468438" cy="47783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体积流量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490" name="直接箭头连接符 7"/>
          <p:cNvCxnSpPr>
            <a:cxnSpLocks noChangeShapeType="1"/>
          </p:cNvCxnSpPr>
          <p:nvPr/>
        </p:nvCxnSpPr>
        <p:spPr bwMode="auto">
          <a:xfrm>
            <a:off x="3249613" y="2597150"/>
            <a:ext cx="0" cy="396875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405313" y="3695700"/>
            <a:ext cx="3932237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zh-CN" altLang="en-US" sz="2400" b="1">
                <a:ea typeface="幼圆" panose="02010509060101010101" pitchFamily="49" charset="-122"/>
                <a:cs typeface="Times New Roman" panose="02020603050405020304" pitchFamily="18" charset="0"/>
              </a:rPr>
              <a:t>两边同时乘以</a:t>
            </a:r>
            <a:r>
              <a:rPr kumimoji="1" lang="zh-CN" altLang="en-US" sz="24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摩尔流量</a:t>
            </a:r>
            <a:endParaRPr kumimoji="1" lang="en-US" altLang="zh-CN" sz="2400" b="1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492" name="角丸四角形 14"/>
          <p:cNvSpPr>
            <a:spLocks noChangeArrowheads="1"/>
          </p:cNvSpPr>
          <p:nvPr/>
        </p:nvSpPr>
        <p:spPr bwMode="auto">
          <a:xfrm>
            <a:off x="2749550" y="5761038"/>
            <a:ext cx="1468438" cy="477837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体积流量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493" name="直接箭头连接符 10"/>
          <p:cNvCxnSpPr>
            <a:cxnSpLocks noChangeShapeType="1"/>
          </p:cNvCxnSpPr>
          <p:nvPr/>
        </p:nvCxnSpPr>
        <p:spPr bwMode="auto">
          <a:xfrm>
            <a:off x="3319463" y="5395913"/>
            <a:ext cx="0" cy="396875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20494" name="角丸四角形 14"/>
          <p:cNvSpPr>
            <a:spLocks noChangeArrowheads="1"/>
          </p:cNvSpPr>
          <p:nvPr/>
        </p:nvSpPr>
        <p:spPr bwMode="auto">
          <a:xfrm>
            <a:off x="4351338" y="2952750"/>
            <a:ext cx="1470025" cy="47783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质量流量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495" name="直接箭头连接符 14"/>
          <p:cNvCxnSpPr>
            <a:cxnSpLocks noChangeShapeType="1"/>
          </p:cNvCxnSpPr>
          <p:nvPr/>
        </p:nvCxnSpPr>
        <p:spPr bwMode="auto">
          <a:xfrm>
            <a:off x="4921250" y="2589213"/>
            <a:ext cx="0" cy="395287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20496" name="角丸四角形 14"/>
          <p:cNvSpPr>
            <a:spLocks noChangeArrowheads="1"/>
          </p:cNvSpPr>
          <p:nvPr/>
        </p:nvSpPr>
        <p:spPr bwMode="auto">
          <a:xfrm>
            <a:off x="4411663" y="5761038"/>
            <a:ext cx="1470025" cy="477837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摩尔流量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497" name="直接箭头连接符 16"/>
          <p:cNvCxnSpPr>
            <a:cxnSpLocks noChangeShapeType="1"/>
          </p:cNvCxnSpPr>
          <p:nvPr/>
        </p:nvCxnSpPr>
        <p:spPr bwMode="auto">
          <a:xfrm>
            <a:off x="4981575" y="5395913"/>
            <a:ext cx="0" cy="396875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20498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5835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理想气体状态方程式</a:t>
            </a:r>
            <a:r>
              <a:rPr lang="en-US" altLang="zh-CN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克拉贝隆方程</a:t>
            </a:r>
            <a:r>
              <a:rPr lang="en-US" altLang="zh-CN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角丸四角形 14"/>
          <p:cNvSpPr>
            <a:spLocks noChangeArrowheads="1"/>
          </p:cNvSpPr>
          <p:nvPr/>
        </p:nvSpPr>
        <p:spPr bwMode="auto">
          <a:xfrm>
            <a:off x="337566" y="880101"/>
            <a:ext cx="634356" cy="54643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④</a:t>
            </a:r>
            <a:endParaRPr lang="en-US" altLang="ja-JP" sz="2800" b="1" dirty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角丸四角形 14"/>
          <p:cNvSpPr>
            <a:spLocks noChangeArrowheads="1"/>
          </p:cNvSpPr>
          <p:nvPr/>
        </p:nvSpPr>
        <p:spPr bwMode="auto">
          <a:xfrm>
            <a:off x="337566" y="3616951"/>
            <a:ext cx="634356" cy="54643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⑤</a:t>
            </a:r>
            <a:endParaRPr lang="en-US" altLang="ja-JP" sz="2800" b="1" dirty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8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9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3-2</a:t>
            </a:r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理想气体的比热容</a:t>
            </a:r>
            <a:endParaRPr kumimoji="1" lang="en-US" altLang="ko-KR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510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比热容的定义</a:t>
            </a:r>
            <a:endParaRPr lang="en-US" altLang="zh-CN" sz="2800" b="1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1" name="圆角矩形 14"/>
          <p:cNvSpPr>
            <a:spLocks noChangeArrowheads="1"/>
          </p:cNvSpPr>
          <p:nvPr/>
        </p:nvSpPr>
        <p:spPr bwMode="auto">
          <a:xfrm>
            <a:off x="395288" y="896938"/>
            <a:ext cx="8208962" cy="14446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r>
              <a:rPr kumimoji="1" lang="zh-CN" altLang="en-US" sz="20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定义：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物体温度升高</a:t>
            </a: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1K(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℃</a:t>
            </a: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所需的热量成为</a:t>
            </a:r>
            <a:r>
              <a:rPr kumimoji="1" lang="zh-CN" altLang="en-US" sz="20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热容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，以</a:t>
            </a:r>
            <a:r>
              <a:rPr kumimoji="1" lang="en-US" altLang="zh-CN" sz="20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表示。</a:t>
            </a:r>
            <a:r>
              <a:rPr kumimoji="1" lang="en-US" altLang="zh-CN" sz="20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(J/K)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0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1kg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物质温度升高</a:t>
            </a: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1K (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℃</a:t>
            </a: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所需的热量称为质量热容，</a:t>
            </a:r>
            <a:endParaRPr kumimoji="1" lang="en-US" altLang="zh-CN" sz="2000" b="1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又称</a:t>
            </a:r>
            <a:r>
              <a:rPr kumimoji="1" lang="zh-CN" altLang="en-US" sz="20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比热容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，以  </a:t>
            </a:r>
            <a:r>
              <a:rPr kumimoji="1" lang="en-US" altLang="zh-CN" sz="20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c  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表示。</a:t>
            </a:r>
            <a:r>
              <a:rPr kumimoji="1" lang="en-US" altLang="zh-CN" sz="20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(J/kg.K)</a:t>
            </a:r>
          </a:p>
        </p:txBody>
      </p:sp>
      <p:graphicFrame>
        <p:nvGraphicFramePr>
          <p:cNvPr id="2253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229530"/>
              </p:ext>
            </p:extLst>
          </p:nvPr>
        </p:nvGraphicFramePr>
        <p:xfrm>
          <a:off x="2667868" y="2635573"/>
          <a:ext cx="15113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6" name="Equation" r:id="rId3" imgW="533160" imgH="393480" progId="Equation.DSMT4">
                  <p:embed/>
                </p:oleObj>
              </mc:Choice>
              <mc:Fallback>
                <p:oleObj name="Equation" r:id="rId3" imgW="533160" imgH="39348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868" y="2635573"/>
                        <a:ext cx="15113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934428"/>
              </p:ext>
            </p:extLst>
          </p:nvPr>
        </p:nvGraphicFramePr>
        <p:xfrm>
          <a:off x="5331693" y="2640335"/>
          <a:ext cx="12954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7" name="Equation" r:id="rId5" imgW="469800" imgH="393480" progId="Equation.DSMT4">
                  <p:embed/>
                </p:oleObj>
              </mc:Choice>
              <mc:Fallback>
                <p:oleObj name="Equation" r:id="rId5" imgW="469800" imgH="39348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693" y="2640335"/>
                        <a:ext cx="12954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67544" y="3933056"/>
            <a:ext cx="8207375" cy="2418755"/>
            <a:chOff x="468313" y="3482975"/>
            <a:chExt cx="8207375" cy="2418755"/>
          </a:xfrm>
        </p:grpSpPr>
        <p:sp>
          <p:nvSpPr>
            <p:cNvPr id="20" name="圆角矩形 14"/>
            <p:cNvSpPr>
              <a:spLocks noChangeArrowheads="1"/>
            </p:cNvSpPr>
            <p:nvPr/>
          </p:nvSpPr>
          <p:spPr bwMode="auto">
            <a:xfrm>
              <a:off x="468313" y="3482975"/>
              <a:ext cx="8207375" cy="11699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摩尔热容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： 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1mol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物质的热容，以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800" b="1" baseline="-25000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表示</a:t>
              </a:r>
              <a:r>
                <a:rPr kumimoji="1" lang="en-US" altLang="zh-CN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.                         </a:t>
              </a:r>
              <a:r>
                <a:rPr kumimoji="1" lang="en-US" altLang="zh-CN" sz="20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(J/</a:t>
              </a:r>
              <a:r>
                <a:rPr kumimoji="1" lang="en-US" altLang="zh-CN" sz="2000" b="1" dirty="0" err="1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mol.K</a:t>
              </a:r>
              <a:r>
                <a:rPr kumimoji="1" lang="en-US" altLang="zh-CN" sz="20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体积热容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：标准状态下</a:t>
              </a:r>
              <a:r>
                <a:rPr kumimoji="1" lang="en-US" altLang="zh-CN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1m</a:t>
              </a:r>
              <a:r>
                <a:rPr kumimoji="1" lang="en-US" altLang="zh-CN" sz="2000" b="1" baseline="30000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物质的热容。以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C’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表示。    </a:t>
              </a:r>
              <a:r>
                <a:rPr kumimoji="1" lang="en-US" altLang="zh-CN" sz="20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(J/m</a:t>
              </a:r>
              <a:r>
                <a:rPr kumimoji="1" lang="en-US" altLang="zh-CN" sz="2000" b="1" baseline="30000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0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.K)</a:t>
              </a:r>
              <a:r>
                <a:rPr kumimoji="1" lang="en-US" altLang="zh-CN" sz="2000" b="1" dirty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2535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7667493"/>
                </p:ext>
              </p:extLst>
            </p:nvPr>
          </p:nvGraphicFramePr>
          <p:xfrm>
            <a:off x="2703512" y="5157192"/>
            <a:ext cx="3163888" cy="744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8" name="Equation" r:id="rId7" imgW="1054080" imgH="241200" progId="Equation.DSMT4">
                    <p:embed/>
                  </p:oleObj>
                </mc:Choice>
                <mc:Fallback>
                  <p:oleObj name="Equation" r:id="rId7" imgW="1054080" imgH="24120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3512" y="5157192"/>
                          <a:ext cx="3163888" cy="744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307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比热容的计算公式</a:t>
            </a:r>
            <a:endParaRPr lang="en-US" altLang="zh-CN" sz="2800" b="1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5" name="Object 7"/>
          <p:cNvGraphicFramePr>
            <a:graphicFrameLocks/>
          </p:cNvGraphicFramePr>
          <p:nvPr/>
        </p:nvGraphicFramePr>
        <p:xfrm>
          <a:off x="2359025" y="2682875"/>
          <a:ext cx="187325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1" name="Equation" r:id="rId3" imgW="545760" imgH="393480" progId="Equation.DSMT4">
                  <p:embed/>
                </p:oleObj>
              </mc:Choice>
              <mc:Fallback>
                <p:oleObj name="Equation" r:id="rId3" imgW="545760" imgH="39348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2682875"/>
                        <a:ext cx="187325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圆角矩形 14"/>
          <p:cNvSpPr>
            <a:spLocks noChangeArrowheads="1"/>
          </p:cNvSpPr>
          <p:nvPr/>
        </p:nvSpPr>
        <p:spPr bwMode="auto">
          <a:xfrm>
            <a:off x="436563" y="4292600"/>
            <a:ext cx="8207375" cy="14462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理想气体的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热力学能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焓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都仅仅是温度的函数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→   理想气体的     </a:t>
            </a:r>
            <a:r>
              <a:rPr kumimoji="1" lang="en-US" altLang="zh-CN" sz="2400" b="1" baseline="-250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和    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也都仅仅是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温度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的函数。</a:t>
            </a:r>
            <a:endParaRPr kumimoji="1" lang="en-US" altLang="zh-CN" sz="24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7" name="圆角矩形 14"/>
          <p:cNvSpPr>
            <a:spLocks noChangeArrowheads="1"/>
          </p:cNvSpPr>
          <p:nvPr/>
        </p:nvSpPr>
        <p:spPr bwMode="auto">
          <a:xfrm>
            <a:off x="433388" y="882650"/>
            <a:ext cx="8459787" cy="139223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4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定压过程</a:t>
            </a:r>
            <a:r>
              <a:rPr kumimoji="1" lang="zh-CN" altLang="en-US" sz="2400" b="1">
                <a:ea typeface="幼圆" panose="02010509060101010101" pitchFamily="49" charset="-122"/>
                <a:cs typeface="Times New Roman" panose="02020603050405020304" pitchFamily="18" charset="0"/>
              </a:rPr>
              <a:t>中的比热容，称为</a:t>
            </a:r>
            <a:r>
              <a:rPr kumimoji="1" lang="zh-CN" altLang="en-US" sz="24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比定压热容</a:t>
            </a:r>
            <a:r>
              <a:rPr kumimoji="1" lang="zh-CN" altLang="en-US" sz="2400" b="1">
                <a:ea typeface="幼圆" panose="02010509060101010101" pitchFamily="49" charset="-122"/>
                <a:cs typeface="Times New Roman" panose="02020603050405020304" pitchFamily="18" charset="0"/>
              </a:rPr>
              <a:t>，以</a:t>
            </a:r>
            <a:r>
              <a:rPr kumimoji="1" lang="en-US" altLang="zh-CN" sz="24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>
                <a:ea typeface="幼圆" panose="020105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en-US" altLang="zh-CN" sz="2400" b="1">
                <a:ea typeface="幼圆" panose="02010509060101010101" pitchFamily="49" charset="-122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4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定容过程</a:t>
            </a:r>
            <a:r>
              <a:rPr kumimoji="1" lang="zh-CN" altLang="en-US" sz="2400" b="1">
                <a:ea typeface="幼圆" panose="02010509060101010101" pitchFamily="49" charset="-122"/>
                <a:cs typeface="Times New Roman" panose="02020603050405020304" pitchFamily="18" charset="0"/>
              </a:rPr>
              <a:t>中的比热容，称为</a:t>
            </a:r>
            <a:r>
              <a:rPr kumimoji="1" lang="zh-CN" altLang="en-US" sz="24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比定容热容</a:t>
            </a:r>
            <a:r>
              <a:rPr kumimoji="1" lang="zh-CN" altLang="en-US" sz="2400" b="1">
                <a:ea typeface="幼圆" panose="02010509060101010101" pitchFamily="49" charset="-122"/>
                <a:cs typeface="Times New Roman" panose="02020603050405020304" pitchFamily="18" charset="0"/>
              </a:rPr>
              <a:t>，以</a:t>
            </a:r>
            <a:r>
              <a:rPr kumimoji="1" lang="en-US" altLang="zh-CN" sz="24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400" b="1">
                <a:ea typeface="幼圆" panose="020105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en-US" altLang="zh-CN" sz="2400" b="1">
                <a:ea typeface="幼圆" panose="020105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23558" name="Object 7"/>
          <p:cNvGraphicFramePr>
            <a:graphicFrameLocks/>
          </p:cNvGraphicFramePr>
          <p:nvPr/>
        </p:nvGraphicFramePr>
        <p:xfrm>
          <a:off x="5292725" y="2747963"/>
          <a:ext cx="17272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2" name="Equation" r:id="rId5" imgW="520560" imgH="393480" progId="Equation.DSMT4">
                  <p:embed/>
                </p:oleObj>
              </mc:Choice>
              <mc:Fallback>
                <p:oleObj name="Equation" r:id="rId5" imgW="520560" imgH="39348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47963"/>
                        <a:ext cx="17272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/>
          </p:cNvGraphicFramePr>
          <p:nvPr/>
        </p:nvGraphicFramePr>
        <p:xfrm>
          <a:off x="3079750" y="5040313"/>
          <a:ext cx="4318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3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5040313"/>
                        <a:ext cx="4318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/>
          <p:cNvGraphicFramePr>
            <a:graphicFrameLocks/>
          </p:cNvGraphicFramePr>
          <p:nvPr/>
        </p:nvGraphicFramePr>
        <p:xfrm>
          <a:off x="3819525" y="5040313"/>
          <a:ext cx="5048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4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5040313"/>
                        <a:ext cx="5048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307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比热容的计算公式</a:t>
            </a:r>
            <a:endParaRPr lang="en-US" altLang="zh-CN" sz="2800" b="1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581" name="Object 7"/>
          <p:cNvGraphicFramePr>
            <a:graphicFrameLocks/>
          </p:cNvGraphicFramePr>
          <p:nvPr/>
        </p:nvGraphicFramePr>
        <p:xfrm>
          <a:off x="1619250" y="901700"/>
          <a:ext cx="33623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4" name="Equation" r:id="rId3" imgW="1269720" imgH="241200" progId="Equation.DSMT4">
                  <p:embed/>
                </p:oleObj>
              </mc:Choice>
              <mc:Fallback>
                <p:oleObj name="Equation" r:id="rId3" imgW="1269720" imgH="241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01700"/>
                        <a:ext cx="33623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501891"/>
              </p:ext>
            </p:extLst>
          </p:nvPr>
        </p:nvGraphicFramePr>
        <p:xfrm>
          <a:off x="1931988" y="1797050"/>
          <a:ext cx="27559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5" name="Equation" r:id="rId5" imgW="888840" imgH="393480" progId="Equation.DSMT4">
                  <p:embed/>
                </p:oleObj>
              </mc:Choice>
              <mc:Fallback>
                <p:oleObj name="Equation" r:id="rId5" imgW="888840" imgH="39348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1797050"/>
                        <a:ext cx="27559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/>
          </p:cNvGraphicFramePr>
          <p:nvPr/>
        </p:nvGraphicFramePr>
        <p:xfrm>
          <a:off x="5976938" y="2012950"/>
          <a:ext cx="21320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6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2012950"/>
                        <a:ext cx="213201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95388" y="2627313"/>
            <a:ext cx="6983412" cy="1655762"/>
            <a:chOff x="1195388" y="2627313"/>
            <a:chExt cx="6983412" cy="1655762"/>
          </a:xfrm>
        </p:grpSpPr>
        <p:sp>
          <p:nvSpPr>
            <p:cNvPr id="24579" name="圆角矩形 14"/>
            <p:cNvSpPr>
              <a:spLocks noChangeArrowheads="1"/>
            </p:cNvSpPr>
            <p:nvPr/>
          </p:nvSpPr>
          <p:spPr bwMode="auto">
            <a:xfrm>
              <a:off x="1195388" y="2979738"/>
              <a:ext cx="6983412" cy="130333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rgbClr val="FF505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endParaRPr kumimoji="1" lang="en-US" altLang="zh-CN" sz="2000" b="1">
                <a:solidFill>
                  <a:srgbClr val="FFFFCC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584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08497184"/>
                </p:ext>
              </p:extLst>
            </p:nvPr>
          </p:nvGraphicFramePr>
          <p:xfrm>
            <a:off x="1395413" y="3443288"/>
            <a:ext cx="2359025" cy="836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7" name="Equation" r:id="rId9" imgW="736560" imgH="241200" progId="Equation.DSMT4">
                    <p:embed/>
                  </p:oleObj>
                </mc:Choice>
                <mc:Fallback>
                  <p:oleObj name="Equation" r:id="rId9" imgW="736560" imgH="24120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413" y="3443288"/>
                          <a:ext cx="2359025" cy="836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49797959"/>
                </p:ext>
              </p:extLst>
            </p:nvPr>
          </p:nvGraphicFramePr>
          <p:xfrm>
            <a:off x="4913313" y="3502025"/>
            <a:ext cx="2741612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8" name="Equation" r:id="rId11" imgW="952200" imgH="241200" progId="Equation.DSMT4">
                    <p:embed/>
                  </p:oleObj>
                </mc:Choice>
                <mc:Fallback>
                  <p:oleObj name="Equation" r:id="rId11" imgW="952200" imgH="24120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313" y="3502025"/>
                          <a:ext cx="2741612" cy="777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Text Box 11"/>
            <p:cNvSpPr txBox="1">
              <a:spLocks noChangeArrowheads="1"/>
            </p:cNvSpPr>
            <p:nvPr/>
          </p:nvSpPr>
          <p:spPr bwMode="auto">
            <a:xfrm>
              <a:off x="3937000" y="2627313"/>
              <a:ext cx="16446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kumimoji="1" lang="zh-CN" altLang="en-US" sz="2800" b="1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迈耶公式</a:t>
              </a:r>
              <a:endParaRPr kumimoji="1" lang="en-US" altLang="zh-CN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587" name="圆角矩形 14"/>
          <p:cNvSpPr>
            <a:spLocks noChangeArrowheads="1"/>
          </p:cNvSpPr>
          <p:nvPr/>
        </p:nvSpPr>
        <p:spPr bwMode="auto">
          <a:xfrm>
            <a:off x="431800" y="893763"/>
            <a:ext cx="8532813" cy="18923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endParaRPr kumimoji="1" lang="en-US" altLang="zh-CN" sz="2000" b="1">
              <a:solidFill>
                <a:srgbClr val="FFFF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588" name="下箭头 1"/>
          <p:cNvSpPr>
            <a:spLocks noChangeArrowheads="1"/>
          </p:cNvSpPr>
          <p:nvPr/>
        </p:nvSpPr>
        <p:spPr bwMode="auto">
          <a:xfrm>
            <a:off x="2465388" y="1555750"/>
            <a:ext cx="1181100" cy="2873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9" name="右箭头 2"/>
          <p:cNvSpPr>
            <a:spLocks noChangeArrowheads="1"/>
          </p:cNvSpPr>
          <p:nvPr/>
        </p:nvSpPr>
        <p:spPr bwMode="auto">
          <a:xfrm>
            <a:off x="5322888" y="2012950"/>
            <a:ext cx="320675" cy="6429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5613" y="4097338"/>
            <a:ext cx="8509000" cy="2068512"/>
            <a:chOff x="455613" y="4097338"/>
            <a:chExt cx="8509000" cy="2068512"/>
          </a:xfrm>
        </p:grpSpPr>
        <p:sp>
          <p:nvSpPr>
            <p:cNvPr id="25" name="圆角矩形 14"/>
            <p:cNvSpPr>
              <a:spLocks noChangeArrowheads="1"/>
            </p:cNvSpPr>
            <p:nvPr/>
          </p:nvSpPr>
          <p:spPr bwMode="auto">
            <a:xfrm>
              <a:off x="455613" y="4400550"/>
              <a:ext cx="8509000" cy="17653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5050"/>
              </a:solidFill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endParaRPr kumimoji="1" lang="en-US" altLang="zh-CN" sz="2000" b="1" dirty="0" smtClean="0">
                <a:solidFill>
                  <a:srgbClr val="FFFFCC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590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6635504"/>
                </p:ext>
              </p:extLst>
            </p:nvPr>
          </p:nvGraphicFramePr>
          <p:xfrm>
            <a:off x="684213" y="4838700"/>
            <a:ext cx="2055812" cy="1225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9" name="Equation" r:id="rId13" imgW="888840" imgH="469800" progId="Equation.DSMT4">
                    <p:embed/>
                  </p:oleObj>
                </mc:Choice>
                <mc:Fallback>
                  <p:oleObj name="Equation" r:id="rId13" imgW="888840" imgH="46980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213" y="4838700"/>
                          <a:ext cx="2055812" cy="1225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90039321"/>
                </p:ext>
              </p:extLst>
            </p:nvPr>
          </p:nvGraphicFramePr>
          <p:xfrm>
            <a:off x="3917950" y="4908550"/>
            <a:ext cx="1849438" cy="1090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40" name="Equation" r:id="rId15" imgW="799920" imgH="419040" progId="Equation.DSMT4">
                    <p:embed/>
                  </p:oleObj>
                </mc:Choice>
                <mc:Fallback>
                  <p:oleObj name="Equation" r:id="rId15" imgW="799920" imgH="41904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950" y="4908550"/>
                          <a:ext cx="1849438" cy="1090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81716"/>
                </p:ext>
              </p:extLst>
            </p:nvPr>
          </p:nvGraphicFramePr>
          <p:xfrm>
            <a:off x="6516688" y="4905375"/>
            <a:ext cx="1849437" cy="1090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41" name="Equation" r:id="rId17" imgW="799920" imgH="419040" progId="Equation.DSMT4">
                    <p:embed/>
                  </p:oleObj>
                </mc:Choice>
                <mc:Fallback>
                  <p:oleObj name="Equation" r:id="rId17" imgW="799920" imgH="41904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688" y="4905375"/>
                          <a:ext cx="1849437" cy="1090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Text Box 11"/>
            <p:cNvSpPr txBox="1">
              <a:spLocks noChangeArrowheads="1"/>
            </p:cNvSpPr>
            <p:nvPr/>
          </p:nvSpPr>
          <p:spPr bwMode="auto">
            <a:xfrm>
              <a:off x="3805238" y="4097338"/>
              <a:ext cx="16446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kumimoji="1" lang="zh-CN" altLang="en-US" sz="2800" b="1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比热容比</a:t>
              </a:r>
              <a:endParaRPr kumimoji="1" lang="en-US" altLang="zh-CN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3551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利用比热容计算热量</a:t>
            </a:r>
            <a:endParaRPr lang="en-US" altLang="zh-CN" sz="2800" b="1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3" name="圆角矩形 14"/>
          <p:cNvSpPr>
            <a:spLocks noChangeArrowheads="1"/>
          </p:cNvSpPr>
          <p:nvPr/>
        </p:nvSpPr>
        <p:spPr bwMode="auto">
          <a:xfrm>
            <a:off x="1547664" y="1412776"/>
            <a:ext cx="6192688" cy="4392513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anchor="ctr"/>
          <a:lstStyle>
            <a:lvl1pPr marL="514350" indent="-5143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>
                <a:ea typeface="幼圆" panose="02010509060101010101" pitchFamily="49" charset="-122"/>
                <a:cs typeface="Times New Roman" panose="02020603050405020304" pitchFamily="18" charset="0"/>
              </a:rPr>
              <a:t>真实比热容</a:t>
            </a:r>
            <a:endParaRPr kumimoji="1" lang="en-US" altLang="zh-CN" sz="28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>
                <a:ea typeface="幼圆" panose="02010509060101010101" pitchFamily="49" charset="-122"/>
                <a:cs typeface="Times New Roman" panose="02020603050405020304" pitchFamily="18" charset="0"/>
              </a:rPr>
              <a:t>平均比热容表</a:t>
            </a:r>
            <a:endParaRPr kumimoji="1" lang="en-US" altLang="zh-CN" sz="28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>
                <a:ea typeface="幼圆" panose="02010509060101010101" pitchFamily="49" charset="-122"/>
                <a:cs typeface="Times New Roman" panose="02020603050405020304" pitchFamily="18" charset="0"/>
              </a:rPr>
              <a:t>平均比热容的直线关系式</a:t>
            </a:r>
            <a:endParaRPr kumimoji="1" lang="en-US" altLang="zh-CN" sz="28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>
                <a:ea typeface="幼圆" panose="02010509060101010101" pitchFamily="49" charset="-122"/>
                <a:cs typeface="Times New Roman" panose="02020603050405020304" pitchFamily="18" charset="0"/>
              </a:rPr>
              <a:t>定值</a:t>
            </a:r>
            <a:r>
              <a:rPr kumimoji="1" lang="zh-CN" altLang="en-US" sz="28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比热容</a:t>
            </a:r>
            <a:endParaRPr kumimoji="1" lang="en-US" altLang="zh-CN" sz="28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算数平均值</a:t>
            </a:r>
            <a:endParaRPr kumimoji="1" lang="en-US" altLang="zh-CN" sz="28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41350" y="620713"/>
            <a:ext cx="7819082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工程热力学</a:t>
            </a:r>
            <a:endParaRPr lang="en-US" altLang="zh-CN" sz="2400" b="1" dirty="0" smtClean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fontAlgn="ctr">
              <a:lnSpc>
                <a:spcPct val="140000"/>
              </a:lnSpc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第三章  气体和蒸汽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性质 </a:t>
            </a:r>
            <a:r>
              <a:rPr lang="en-US" altLang="zh-CN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</a:p>
          <a:p>
            <a:pPr algn="ctr" fontAlgn="ctr">
              <a:lnSpc>
                <a:spcPct val="140000"/>
              </a:lnSpc>
              <a:buNone/>
            </a:pPr>
            <a:r>
              <a:rPr lang="en-US" altLang="zh-CN" sz="32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Properties of gas and </a:t>
            </a:r>
            <a:r>
              <a:rPr lang="en-US" altLang="zh-CN" sz="32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vapor</a:t>
            </a:r>
            <a:endParaRPr lang="en-US" altLang="zh-CN" sz="3200" b="1" dirty="0" smtClean="0">
              <a:solidFill>
                <a:srgbClr val="0033CC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9"/>
          <p:cNvSpPr txBox="1">
            <a:spLocks/>
          </p:cNvSpPr>
          <p:nvPr/>
        </p:nvSpPr>
        <p:spPr bwMode="auto">
          <a:xfrm>
            <a:off x="2124075" y="5229225"/>
            <a:ext cx="396081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机械与动力工程学院 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曹   军  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2013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日 </a:t>
            </a:r>
          </a:p>
        </p:txBody>
      </p:sp>
      <p:pic>
        <p:nvPicPr>
          <p:cNvPr id="1126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229225"/>
            <a:ext cx="1268412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79294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8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9" name="矩形 5"/>
          <p:cNvSpPr>
            <a:spLocks noChangeArrowheads="1"/>
          </p:cNvSpPr>
          <p:nvPr/>
        </p:nvSpPr>
        <p:spPr bwMode="auto">
          <a:xfrm>
            <a:off x="2699792" y="660401"/>
            <a:ext cx="633571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4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44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eaLnBrk="1" latinLnBrk="1" hangingPunct="1"/>
            <a:endParaRPr kumimoji="1" lang="en-US" altLang="zh-CN" sz="44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eaLnBrk="1" latinLnBrk="1" hangingPunct="1"/>
            <a:r>
              <a:rPr kumimoji="1" lang="en-US" altLang="zh-CN" sz="44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4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Review</a:t>
            </a:r>
            <a:endParaRPr kumimoji="1" lang="en-US" altLang="ko-KR" sz="44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10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693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38"/>
          <p:cNvGrpSpPr>
            <a:grpSpLocks/>
          </p:cNvGrpSpPr>
          <p:nvPr/>
        </p:nvGrpSpPr>
        <p:grpSpPr bwMode="auto">
          <a:xfrm>
            <a:off x="381000" y="1131888"/>
            <a:ext cx="2649538" cy="5072062"/>
            <a:chOff x="381547" y="1132143"/>
            <a:chExt cx="2648204" cy="5071669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gray">
            <a:xfrm>
              <a:off x="394241" y="1132143"/>
              <a:ext cx="2627576" cy="61272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3-1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理想气体的概念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" name="AutoShape 4"/>
            <p:cNvSpPr>
              <a:spLocks noChangeArrowheads="1"/>
            </p:cNvSpPr>
            <p:nvPr/>
          </p:nvSpPr>
          <p:spPr bwMode="gray">
            <a:xfrm>
              <a:off x="399001" y="3765601"/>
              <a:ext cx="2629163" cy="61272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3-4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水蒸气的</a:t>
              </a:r>
              <a:endParaRPr kumimoji="1" lang="en-US" altLang="zh-CN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latinLnBrk="1" hangingPunct="1">
                <a:defRPr/>
              </a:pP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    饱和状态和相图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4" name="AutoShape 4"/>
            <p:cNvSpPr>
              <a:spLocks noChangeArrowheads="1"/>
            </p:cNvSpPr>
            <p:nvPr/>
          </p:nvSpPr>
          <p:spPr bwMode="gray">
            <a:xfrm>
              <a:off x="402175" y="2378233"/>
              <a:ext cx="2627576" cy="611141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3-3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理想气体的</a:t>
              </a:r>
              <a:endParaRPr kumimoji="1" lang="en-US" altLang="zh-CN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latinLnBrk="1" hangingPunct="1">
                <a:defRPr/>
              </a:pP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    热力学能，焓和熵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402175" y="1751220"/>
              <a:ext cx="2627576" cy="61272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3-2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理想气体的比热容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381547" y="5591084"/>
              <a:ext cx="2627576" cy="61272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3-7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水蒸汽表和图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381547" y="4970421"/>
              <a:ext cx="2627576" cy="6111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3-6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水和水蒸汽</a:t>
              </a:r>
              <a:endParaRPr kumimoji="1" lang="en-US" altLang="zh-CN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latinLnBrk="1" hangingPunct="1">
                <a:defRPr/>
              </a:pP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    的状态参数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381547" y="4362455"/>
              <a:ext cx="2627576" cy="61272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3-5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水的汽化过程</a:t>
              </a:r>
              <a:endParaRPr kumimoji="1" lang="en-US" altLang="zh-CN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latinLnBrk="1" hangingPunct="1">
                <a:defRPr/>
              </a:pP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    和临界点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3408363" y="1095375"/>
            <a:ext cx="2662237" cy="5108575"/>
            <a:chOff x="3408047" y="1094648"/>
            <a:chExt cx="2662472" cy="5109164"/>
          </a:xfrm>
        </p:grpSpPr>
        <p:sp>
          <p:nvSpPr>
            <p:cNvPr id="10270" name="AutoShape 4"/>
            <p:cNvSpPr>
              <a:spLocks noChangeArrowheads="1"/>
            </p:cNvSpPr>
            <p:nvPr/>
          </p:nvSpPr>
          <p:spPr bwMode="gray">
            <a:xfrm>
              <a:off x="3418166" y="1094648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4-1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理想气体的</a:t>
              </a:r>
              <a:endParaRPr kumimoji="1"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latinLnBrk="1" hangingPunct="1"/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 可逆多变过程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71" name="AutoShape 4"/>
            <p:cNvSpPr>
              <a:spLocks noChangeArrowheads="1"/>
            </p:cNvSpPr>
            <p:nvPr/>
          </p:nvSpPr>
          <p:spPr bwMode="gray">
            <a:xfrm>
              <a:off x="3426103" y="2966077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4-4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定温过程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2" name="AutoShape 4"/>
            <p:cNvSpPr>
              <a:spLocks noChangeArrowheads="1"/>
            </p:cNvSpPr>
            <p:nvPr/>
          </p:nvSpPr>
          <p:spPr bwMode="gray">
            <a:xfrm>
              <a:off x="3426103" y="2340568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4-3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定压过程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73" name="AutoShape 4"/>
            <p:cNvSpPr>
              <a:spLocks noChangeArrowheads="1"/>
            </p:cNvSpPr>
            <p:nvPr/>
          </p:nvSpPr>
          <p:spPr bwMode="gray">
            <a:xfrm>
              <a:off x="3426103" y="1714343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4-2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定容过程</a:t>
              </a:r>
              <a:endParaRPr kumimoji="1"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74" name="AutoShape 4"/>
            <p:cNvSpPr>
              <a:spLocks noChangeArrowheads="1"/>
            </p:cNvSpPr>
            <p:nvPr/>
          </p:nvSpPr>
          <p:spPr bwMode="gray">
            <a:xfrm>
              <a:off x="3442519" y="5591812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4-7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水蒸汽的基本过程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5" name="AutoShape 4"/>
            <p:cNvSpPr>
              <a:spLocks noChangeArrowheads="1"/>
            </p:cNvSpPr>
            <p:nvPr/>
          </p:nvSpPr>
          <p:spPr bwMode="gray">
            <a:xfrm>
              <a:off x="3408047" y="4170355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4-6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理想气体热力过程</a:t>
              </a:r>
              <a:endParaRPr kumimoji="1"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latinLnBrk="1" hangingPunct="1"/>
              <a:r>
                <a:rPr kumimoji="1" lang="en-US" altLang="ko-KR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综合分析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76" name="AutoShape 4"/>
            <p:cNvSpPr>
              <a:spLocks noChangeArrowheads="1"/>
            </p:cNvSpPr>
            <p:nvPr/>
          </p:nvSpPr>
          <p:spPr bwMode="gray">
            <a:xfrm>
              <a:off x="3408047" y="3562403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4-5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绝热过程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6346825" y="1095375"/>
            <a:ext cx="2652713" cy="5178425"/>
            <a:chOff x="6346964" y="1094648"/>
            <a:chExt cx="2653236" cy="5178600"/>
          </a:xfrm>
        </p:grpSpPr>
        <p:sp>
          <p:nvSpPr>
            <p:cNvPr id="10262" name="AutoShape 4"/>
            <p:cNvSpPr>
              <a:spLocks noChangeArrowheads="1"/>
            </p:cNvSpPr>
            <p:nvPr/>
          </p:nvSpPr>
          <p:spPr bwMode="gray">
            <a:xfrm>
              <a:off x="6372200" y="1094648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5-1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热力学第二定律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63" name="AutoShape 4"/>
            <p:cNvSpPr>
              <a:spLocks noChangeArrowheads="1"/>
            </p:cNvSpPr>
            <p:nvPr/>
          </p:nvSpPr>
          <p:spPr bwMode="gray">
            <a:xfrm>
              <a:off x="6365020" y="3086742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5-4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熵，热力学第二</a:t>
              </a:r>
              <a:endParaRPr kumimoji="1"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latinLnBrk="1" hangingPunct="1"/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 定律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的数学表达式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4" name="AutoShape 4"/>
            <p:cNvSpPr>
              <a:spLocks noChangeArrowheads="1"/>
            </p:cNvSpPr>
            <p:nvPr/>
          </p:nvSpPr>
          <p:spPr bwMode="gray">
            <a:xfrm>
              <a:off x="6365020" y="2461233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5-3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卡诺定理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65" name="AutoShape 4"/>
            <p:cNvSpPr>
              <a:spLocks noChangeArrowheads="1"/>
            </p:cNvSpPr>
            <p:nvPr/>
          </p:nvSpPr>
          <p:spPr bwMode="gray">
            <a:xfrm>
              <a:off x="6365020" y="1835008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5-2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卡诺循环和</a:t>
              </a:r>
              <a:endParaRPr kumimoji="1"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latinLnBrk="1" hangingPunct="1"/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 多热源循环分析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66" name="AutoShape 4"/>
            <p:cNvSpPr>
              <a:spLocks noChangeArrowheads="1"/>
            </p:cNvSpPr>
            <p:nvPr/>
          </p:nvSpPr>
          <p:spPr bwMode="gray">
            <a:xfrm>
              <a:off x="6372200" y="5019232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5-7 </a:t>
              </a:r>
              <a:r>
                <a:rPr lang="zh-CN" altLang="en-US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r>
                <a:rPr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参数的基本概念</a:t>
              </a:r>
              <a:endParaRPr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latinLnBrk="1" hangingPunct="1"/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    热量</a:t>
              </a:r>
              <a:r>
                <a:rPr lang="zh-CN" altLang="en-US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endParaRPr kumimoji="1" lang="en-US" altLang="ko-KR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67" name="AutoShape 4"/>
            <p:cNvSpPr>
              <a:spLocks noChangeArrowheads="1"/>
            </p:cNvSpPr>
            <p:nvPr/>
          </p:nvSpPr>
          <p:spPr bwMode="gray">
            <a:xfrm>
              <a:off x="6346964" y="4291020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5-6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孤立系统熵增原理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68" name="AutoShape 4"/>
            <p:cNvSpPr>
              <a:spLocks noChangeArrowheads="1"/>
            </p:cNvSpPr>
            <p:nvPr/>
          </p:nvSpPr>
          <p:spPr bwMode="gray">
            <a:xfrm>
              <a:off x="6346964" y="3683068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5-5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熵方程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69" name="AutoShape 4"/>
            <p:cNvSpPr>
              <a:spLocks noChangeArrowheads="1"/>
            </p:cNvSpPr>
            <p:nvPr/>
          </p:nvSpPr>
          <p:spPr bwMode="gray">
            <a:xfrm>
              <a:off x="6372200" y="5661248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5-8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工质</a:t>
              </a:r>
              <a:r>
                <a:rPr lang="zh-CN" altLang="en-US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r>
                <a:rPr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及系统</a:t>
              </a:r>
              <a:endParaRPr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latinLnBrk="1" hangingPunct="1"/>
              <a:r>
                <a:rPr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 </a:t>
              </a:r>
              <a:r>
                <a:rPr lang="zh-CN" altLang="en-US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r>
                <a:rPr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平衡方程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6364288" y="977900"/>
            <a:ext cx="2667000" cy="5324475"/>
            <a:chOff x="6365020" y="977133"/>
            <a:chExt cx="2666677" cy="5325298"/>
          </a:xfrm>
        </p:grpSpPr>
        <p:sp>
          <p:nvSpPr>
            <p:cNvPr id="10259" name="矩形 29"/>
            <p:cNvSpPr>
              <a:spLocks noChangeArrowheads="1"/>
            </p:cNvSpPr>
            <p:nvPr/>
          </p:nvSpPr>
          <p:spPr bwMode="auto">
            <a:xfrm>
              <a:off x="6365020" y="977133"/>
              <a:ext cx="2638876" cy="783574"/>
            </a:xfrm>
            <a:prstGeom prst="rect">
              <a:avLst/>
            </a:prstGeom>
            <a:noFill/>
            <a:ln w="38100" algn="ctr">
              <a:solidFill>
                <a:srgbClr val="7030A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60" name="矩形 30"/>
            <p:cNvSpPr>
              <a:spLocks noChangeArrowheads="1"/>
            </p:cNvSpPr>
            <p:nvPr/>
          </p:nvSpPr>
          <p:spPr bwMode="auto">
            <a:xfrm>
              <a:off x="6372200" y="1829546"/>
              <a:ext cx="2638876" cy="3073473"/>
            </a:xfrm>
            <a:prstGeom prst="rect">
              <a:avLst/>
            </a:prstGeom>
            <a:noFill/>
            <a:ln w="38100" algn="ctr">
              <a:solidFill>
                <a:srgbClr val="7030A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61" name="矩形 31"/>
            <p:cNvSpPr>
              <a:spLocks noChangeArrowheads="1"/>
            </p:cNvSpPr>
            <p:nvPr/>
          </p:nvSpPr>
          <p:spPr bwMode="auto">
            <a:xfrm>
              <a:off x="6392821" y="4990265"/>
              <a:ext cx="2638876" cy="1312166"/>
            </a:xfrm>
            <a:prstGeom prst="rect">
              <a:avLst/>
            </a:prstGeom>
            <a:noFill/>
            <a:ln w="38100" algn="ctr">
              <a:solidFill>
                <a:srgbClr val="7030A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6" name="角丸四角形 14"/>
          <p:cNvSpPr>
            <a:spLocks noChangeArrowheads="1"/>
          </p:cNvSpPr>
          <p:nvPr/>
        </p:nvSpPr>
        <p:spPr bwMode="auto">
          <a:xfrm>
            <a:off x="863600" y="382588"/>
            <a:ext cx="1703388" cy="5461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点→状态</a:t>
            </a:r>
            <a:endParaRPr lang="en-US" altLang="ja-JP" sz="28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角丸四角形 14"/>
          <p:cNvSpPr>
            <a:spLocks noChangeArrowheads="1"/>
          </p:cNvSpPr>
          <p:nvPr/>
        </p:nvSpPr>
        <p:spPr bwMode="auto">
          <a:xfrm>
            <a:off x="3563938" y="384175"/>
            <a:ext cx="1876425" cy="5461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线→过程</a:t>
            </a:r>
            <a:endParaRPr lang="en-US" altLang="ja-JP" sz="28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角丸四角形 14"/>
          <p:cNvSpPr>
            <a:spLocks noChangeArrowheads="1"/>
          </p:cNvSpPr>
          <p:nvPr/>
        </p:nvSpPr>
        <p:spPr bwMode="auto">
          <a:xfrm>
            <a:off x="6772275" y="368300"/>
            <a:ext cx="1879600" cy="5476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面→循环</a:t>
            </a:r>
            <a:endParaRPr lang="en-US" altLang="ja-JP" sz="28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249" name="组合 43"/>
          <p:cNvGrpSpPr>
            <a:grpSpLocks/>
          </p:cNvGrpSpPr>
          <p:nvPr/>
        </p:nvGrpSpPr>
        <p:grpSpPr bwMode="auto">
          <a:xfrm>
            <a:off x="254000" y="968375"/>
            <a:ext cx="5907088" cy="3935413"/>
            <a:chOff x="254137" y="968827"/>
            <a:chExt cx="5906807" cy="3934193"/>
          </a:xfrm>
        </p:grpSpPr>
        <p:grpSp>
          <p:nvGrpSpPr>
            <p:cNvPr id="10255" name="组合 33"/>
            <p:cNvGrpSpPr>
              <a:grpSpLocks/>
            </p:cNvGrpSpPr>
            <p:nvPr/>
          </p:nvGrpSpPr>
          <p:grpSpPr bwMode="auto">
            <a:xfrm>
              <a:off x="254137" y="968827"/>
              <a:ext cx="5906807" cy="3934193"/>
              <a:chOff x="254137" y="968827"/>
              <a:chExt cx="5906807" cy="3934193"/>
            </a:xfrm>
          </p:grpSpPr>
          <p:sp>
            <p:nvSpPr>
              <p:cNvPr id="10257" name="矩形 25"/>
              <p:cNvSpPr>
                <a:spLocks noChangeArrowheads="1"/>
              </p:cNvSpPr>
              <p:nvPr/>
            </p:nvSpPr>
            <p:spPr bwMode="auto">
              <a:xfrm>
                <a:off x="254137" y="968827"/>
                <a:ext cx="2877794" cy="210440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58" name="矩形 28"/>
              <p:cNvSpPr>
                <a:spLocks noChangeArrowheads="1"/>
              </p:cNvSpPr>
              <p:nvPr/>
            </p:nvSpPr>
            <p:spPr bwMode="auto">
              <a:xfrm>
                <a:off x="3283150" y="977134"/>
                <a:ext cx="2877794" cy="392588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56" name="角丸四角形 14"/>
            <p:cNvSpPr>
              <a:spLocks noChangeArrowheads="1"/>
            </p:cNvSpPr>
            <p:nvPr/>
          </p:nvSpPr>
          <p:spPr bwMode="auto">
            <a:xfrm>
              <a:off x="1978953" y="2991601"/>
              <a:ext cx="1428719" cy="478333"/>
            </a:xfrm>
            <a:prstGeom prst="roundRect">
              <a:avLst>
                <a:gd name="adj" fmla="val 16667"/>
              </a:avLst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2398" tIns="31199" rIns="62398" bIns="31199" anchor="ctr">
              <a:spAutoFit/>
            </a:bodyPr>
            <a:lstStyle>
              <a:lvl1pPr marL="193675" indent="-193675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理想气体</a:t>
              </a:r>
              <a:endParaRPr lang="en-US" altLang="ja-JP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50" name="组合 44"/>
          <p:cNvGrpSpPr>
            <a:grpSpLocks/>
          </p:cNvGrpSpPr>
          <p:nvPr/>
        </p:nvGrpSpPr>
        <p:grpSpPr bwMode="auto">
          <a:xfrm>
            <a:off x="261938" y="3698875"/>
            <a:ext cx="5980112" cy="2603500"/>
            <a:chOff x="261874" y="3698742"/>
            <a:chExt cx="5980205" cy="2603688"/>
          </a:xfrm>
        </p:grpSpPr>
        <p:grpSp>
          <p:nvGrpSpPr>
            <p:cNvPr id="10251" name="组合 32"/>
            <p:cNvGrpSpPr>
              <a:grpSpLocks/>
            </p:cNvGrpSpPr>
            <p:nvPr/>
          </p:nvGrpSpPr>
          <p:grpSpPr bwMode="auto">
            <a:xfrm>
              <a:off x="261874" y="3698742"/>
              <a:ext cx="5980205" cy="2603688"/>
              <a:chOff x="261874" y="3698742"/>
              <a:chExt cx="5980205" cy="2603688"/>
            </a:xfrm>
          </p:grpSpPr>
          <p:sp>
            <p:nvSpPr>
              <p:cNvPr id="10253" name="矩形 26"/>
              <p:cNvSpPr>
                <a:spLocks noChangeArrowheads="1"/>
              </p:cNvSpPr>
              <p:nvPr/>
            </p:nvSpPr>
            <p:spPr bwMode="auto">
              <a:xfrm>
                <a:off x="261874" y="3698742"/>
                <a:ext cx="2877794" cy="2603688"/>
              </a:xfrm>
              <a:prstGeom prst="rect">
                <a:avLst/>
              </a:prstGeom>
              <a:noFill/>
              <a:ln w="38100" algn="ctr">
                <a:solidFill>
                  <a:srgbClr val="0033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54" name="矩形 27"/>
              <p:cNvSpPr>
                <a:spLocks noChangeArrowheads="1"/>
              </p:cNvSpPr>
              <p:nvPr/>
            </p:nvSpPr>
            <p:spPr bwMode="auto">
              <a:xfrm>
                <a:off x="3364285" y="5495298"/>
                <a:ext cx="2877794" cy="777950"/>
              </a:xfrm>
              <a:prstGeom prst="rect">
                <a:avLst/>
              </a:prstGeom>
              <a:noFill/>
              <a:ln w="38100" algn="ctr">
                <a:solidFill>
                  <a:srgbClr val="0033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" name="角丸四角形 14"/>
            <p:cNvSpPr>
              <a:spLocks noChangeArrowheads="1"/>
            </p:cNvSpPr>
            <p:nvPr/>
          </p:nvSpPr>
          <p:spPr bwMode="auto">
            <a:xfrm>
              <a:off x="3049567" y="5135534"/>
              <a:ext cx="1428772" cy="477872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lIns="62398" tIns="31199" rIns="62398" bIns="31199" anchor="ctr">
              <a:spAutoFit/>
            </a:bodyPr>
            <a:lstStyle>
              <a:lvl1pPr marL="193675" indent="-193675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实际气体</a:t>
              </a:r>
              <a:endParaRPr lang="en-US" altLang="ja-JP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3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38"/>
          <p:cNvGrpSpPr>
            <a:grpSpLocks/>
          </p:cNvGrpSpPr>
          <p:nvPr/>
        </p:nvGrpSpPr>
        <p:grpSpPr bwMode="auto">
          <a:xfrm>
            <a:off x="381000" y="1131888"/>
            <a:ext cx="2649538" cy="5072062"/>
            <a:chOff x="381547" y="1132143"/>
            <a:chExt cx="2648204" cy="5071669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gray">
            <a:xfrm>
              <a:off x="394241" y="1132143"/>
              <a:ext cx="2627576" cy="61272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3-1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理想气体的概念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" name="AutoShape 4"/>
            <p:cNvSpPr>
              <a:spLocks noChangeArrowheads="1"/>
            </p:cNvSpPr>
            <p:nvPr/>
          </p:nvSpPr>
          <p:spPr bwMode="gray">
            <a:xfrm>
              <a:off x="399001" y="3765601"/>
              <a:ext cx="2629163" cy="61272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3-4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水蒸气的</a:t>
              </a:r>
              <a:endParaRPr kumimoji="1" lang="en-US" altLang="zh-CN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latinLnBrk="1" hangingPunct="1">
                <a:defRPr/>
              </a:pP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    饱和状态和相图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4" name="AutoShape 4"/>
            <p:cNvSpPr>
              <a:spLocks noChangeArrowheads="1"/>
            </p:cNvSpPr>
            <p:nvPr/>
          </p:nvSpPr>
          <p:spPr bwMode="gray">
            <a:xfrm>
              <a:off x="402175" y="2378233"/>
              <a:ext cx="2627576" cy="611141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3-3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理想气体的</a:t>
              </a:r>
              <a:endParaRPr kumimoji="1" lang="en-US" altLang="zh-CN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latinLnBrk="1" hangingPunct="1">
                <a:defRPr/>
              </a:pP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    热力学能，焓和熵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402175" y="1751220"/>
              <a:ext cx="2627576" cy="61272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3-2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理想气体的比热容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381547" y="5591084"/>
              <a:ext cx="2627576" cy="61272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3-7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水蒸汽表和图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381547" y="4970421"/>
              <a:ext cx="2627576" cy="6111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3-6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水和水蒸汽</a:t>
              </a:r>
              <a:endParaRPr kumimoji="1" lang="en-US" altLang="zh-CN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latinLnBrk="1" hangingPunct="1">
                <a:defRPr/>
              </a:pP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    的状态参数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381547" y="4362455"/>
              <a:ext cx="2627576" cy="61272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3-5 </a:t>
              </a: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水的汽化过程</a:t>
              </a:r>
              <a:endParaRPr kumimoji="1" lang="en-US" altLang="zh-CN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latinLnBrk="1" hangingPunct="1">
                <a:defRPr/>
              </a:pPr>
              <a:r>
                <a:rPr kumimoji="1" lang="zh-CN" altLang="en-US" b="1" dirty="0">
                  <a:solidFill>
                    <a:srgbClr val="C00000"/>
                  </a:solidFill>
                  <a:latin typeface="幼圆" pitchFamily="49" charset="-122"/>
                  <a:ea typeface="幼圆" pitchFamily="49" charset="-122"/>
                </a:rPr>
                <a:t>    和临界点</a:t>
              </a:r>
              <a:endParaRPr kumimoji="1" lang="en-US" altLang="ko-KR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3408363" y="1095375"/>
            <a:ext cx="2662237" cy="5108575"/>
            <a:chOff x="3408047" y="1094648"/>
            <a:chExt cx="2662472" cy="5109164"/>
          </a:xfrm>
        </p:grpSpPr>
        <p:sp>
          <p:nvSpPr>
            <p:cNvPr id="10270" name="AutoShape 4"/>
            <p:cNvSpPr>
              <a:spLocks noChangeArrowheads="1"/>
            </p:cNvSpPr>
            <p:nvPr/>
          </p:nvSpPr>
          <p:spPr bwMode="gray">
            <a:xfrm>
              <a:off x="3418166" y="1094648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4-1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理想气体的</a:t>
              </a:r>
              <a:endParaRPr kumimoji="1"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latinLnBrk="1" hangingPunct="1"/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 可逆多变过程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71" name="AutoShape 4"/>
            <p:cNvSpPr>
              <a:spLocks noChangeArrowheads="1"/>
            </p:cNvSpPr>
            <p:nvPr/>
          </p:nvSpPr>
          <p:spPr bwMode="gray">
            <a:xfrm>
              <a:off x="3426103" y="2966077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4-4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定温过程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2" name="AutoShape 4"/>
            <p:cNvSpPr>
              <a:spLocks noChangeArrowheads="1"/>
            </p:cNvSpPr>
            <p:nvPr/>
          </p:nvSpPr>
          <p:spPr bwMode="gray">
            <a:xfrm>
              <a:off x="3426103" y="2340568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4-3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定压过程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73" name="AutoShape 4"/>
            <p:cNvSpPr>
              <a:spLocks noChangeArrowheads="1"/>
            </p:cNvSpPr>
            <p:nvPr/>
          </p:nvSpPr>
          <p:spPr bwMode="gray">
            <a:xfrm>
              <a:off x="3426103" y="1714343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4-2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定容过程</a:t>
              </a:r>
              <a:endParaRPr kumimoji="1"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74" name="AutoShape 4"/>
            <p:cNvSpPr>
              <a:spLocks noChangeArrowheads="1"/>
            </p:cNvSpPr>
            <p:nvPr/>
          </p:nvSpPr>
          <p:spPr bwMode="gray">
            <a:xfrm>
              <a:off x="3442519" y="5591812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4-7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水蒸汽的基本过程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5" name="AutoShape 4"/>
            <p:cNvSpPr>
              <a:spLocks noChangeArrowheads="1"/>
            </p:cNvSpPr>
            <p:nvPr/>
          </p:nvSpPr>
          <p:spPr bwMode="gray">
            <a:xfrm>
              <a:off x="3408047" y="4170355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4-6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理想气体热力过程</a:t>
              </a:r>
              <a:endParaRPr kumimoji="1"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latinLnBrk="1" hangingPunct="1"/>
              <a:r>
                <a:rPr kumimoji="1" lang="en-US" altLang="ko-KR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综合分析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76" name="AutoShape 4"/>
            <p:cNvSpPr>
              <a:spLocks noChangeArrowheads="1"/>
            </p:cNvSpPr>
            <p:nvPr/>
          </p:nvSpPr>
          <p:spPr bwMode="gray">
            <a:xfrm>
              <a:off x="3408047" y="3562403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4-5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绝热过程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6346825" y="1095375"/>
            <a:ext cx="2652713" cy="5178425"/>
            <a:chOff x="6346964" y="1094648"/>
            <a:chExt cx="2653236" cy="5178600"/>
          </a:xfrm>
        </p:grpSpPr>
        <p:sp>
          <p:nvSpPr>
            <p:cNvPr id="10262" name="AutoShape 4"/>
            <p:cNvSpPr>
              <a:spLocks noChangeArrowheads="1"/>
            </p:cNvSpPr>
            <p:nvPr/>
          </p:nvSpPr>
          <p:spPr bwMode="gray">
            <a:xfrm>
              <a:off x="6372200" y="1094648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5-1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热力学第二定律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63" name="AutoShape 4"/>
            <p:cNvSpPr>
              <a:spLocks noChangeArrowheads="1"/>
            </p:cNvSpPr>
            <p:nvPr/>
          </p:nvSpPr>
          <p:spPr bwMode="gray">
            <a:xfrm>
              <a:off x="6365020" y="3086742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5-4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熵，热力学第二</a:t>
              </a:r>
              <a:endParaRPr kumimoji="1"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latinLnBrk="1" hangingPunct="1"/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 定律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的数学表达式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4" name="AutoShape 4"/>
            <p:cNvSpPr>
              <a:spLocks noChangeArrowheads="1"/>
            </p:cNvSpPr>
            <p:nvPr/>
          </p:nvSpPr>
          <p:spPr bwMode="gray">
            <a:xfrm>
              <a:off x="6365020" y="2461233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5-3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卡诺定理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65" name="AutoShape 4"/>
            <p:cNvSpPr>
              <a:spLocks noChangeArrowheads="1"/>
            </p:cNvSpPr>
            <p:nvPr/>
          </p:nvSpPr>
          <p:spPr bwMode="gray">
            <a:xfrm>
              <a:off x="6365020" y="1835008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5-2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卡诺循环和</a:t>
              </a:r>
              <a:endParaRPr kumimoji="1"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latinLnBrk="1" hangingPunct="1"/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 多热源循环分析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66" name="AutoShape 4"/>
            <p:cNvSpPr>
              <a:spLocks noChangeArrowheads="1"/>
            </p:cNvSpPr>
            <p:nvPr/>
          </p:nvSpPr>
          <p:spPr bwMode="gray">
            <a:xfrm>
              <a:off x="6372200" y="5019232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5-7 </a:t>
              </a:r>
              <a:r>
                <a:rPr lang="zh-CN" altLang="en-US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r>
                <a:rPr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参数的基本概念</a:t>
              </a:r>
              <a:endParaRPr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latinLnBrk="1" hangingPunct="1"/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    热量</a:t>
              </a:r>
              <a:r>
                <a:rPr lang="zh-CN" altLang="en-US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endParaRPr kumimoji="1" lang="en-US" altLang="ko-KR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67" name="AutoShape 4"/>
            <p:cNvSpPr>
              <a:spLocks noChangeArrowheads="1"/>
            </p:cNvSpPr>
            <p:nvPr/>
          </p:nvSpPr>
          <p:spPr bwMode="gray">
            <a:xfrm>
              <a:off x="6346964" y="4291020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5-6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孤立系统熵增原理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68" name="AutoShape 4"/>
            <p:cNvSpPr>
              <a:spLocks noChangeArrowheads="1"/>
            </p:cNvSpPr>
            <p:nvPr/>
          </p:nvSpPr>
          <p:spPr bwMode="gray">
            <a:xfrm>
              <a:off x="6346964" y="3683068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5-5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熵方程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269" name="AutoShape 4"/>
            <p:cNvSpPr>
              <a:spLocks noChangeArrowheads="1"/>
            </p:cNvSpPr>
            <p:nvPr/>
          </p:nvSpPr>
          <p:spPr bwMode="gray">
            <a:xfrm>
              <a:off x="6372200" y="5661248"/>
              <a:ext cx="2628000" cy="6120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latinLnBrk="1" hangingPunct="1"/>
              <a:r>
                <a:rPr kumimoji="1" lang="en-US" altLang="zh-CN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5-8 </a:t>
              </a:r>
              <a:r>
                <a:rPr kumimoji="1"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工质</a:t>
              </a:r>
              <a:r>
                <a:rPr lang="zh-CN" altLang="en-US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r>
                <a:rPr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及系统</a:t>
              </a:r>
              <a:endParaRPr lang="en-US" altLang="zh-CN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latinLnBrk="1" hangingPunct="1"/>
              <a:r>
                <a:rPr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 </a:t>
              </a:r>
              <a:r>
                <a:rPr lang="zh-CN" altLang="en-US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㶲</a:t>
              </a:r>
              <a:r>
                <a:rPr lang="zh-CN" altLang="en-US" b="1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平衡方程</a:t>
              </a:r>
              <a:endParaRPr kumimoji="1" lang="en-US" altLang="ko-KR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6364288" y="977900"/>
            <a:ext cx="2667000" cy="5324475"/>
            <a:chOff x="6365020" y="977133"/>
            <a:chExt cx="2666677" cy="5325298"/>
          </a:xfrm>
        </p:grpSpPr>
        <p:sp>
          <p:nvSpPr>
            <p:cNvPr id="10259" name="矩形 29"/>
            <p:cNvSpPr>
              <a:spLocks noChangeArrowheads="1"/>
            </p:cNvSpPr>
            <p:nvPr/>
          </p:nvSpPr>
          <p:spPr bwMode="auto">
            <a:xfrm>
              <a:off x="6365020" y="977133"/>
              <a:ext cx="2638876" cy="783574"/>
            </a:xfrm>
            <a:prstGeom prst="rect">
              <a:avLst/>
            </a:prstGeom>
            <a:noFill/>
            <a:ln w="38100" algn="ctr">
              <a:solidFill>
                <a:srgbClr val="7030A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60" name="矩形 30"/>
            <p:cNvSpPr>
              <a:spLocks noChangeArrowheads="1"/>
            </p:cNvSpPr>
            <p:nvPr/>
          </p:nvSpPr>
          <p:spPr bwMode="auto">
            <a:xfrm>
              <a:off x="6372200" y="1829546"/>
              <a:ext cx="2638876" cy="3073473"/>
            </a:xfrm>
            <a:prstGeom prst="rect">
              <a:avLst/>
            </a:prstGeom>
            <a:noFill/>
            <a:ln w="38100" algn="ctr">
              <a:solidFill>
                <a:srgbClr val="7030A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61" name="矩形 31"/>
            <p:cNvSpPr>
              <a:spLocks noChangeArrowheads="1"/>
            </p:cNvSpPr>
            <p:nvPr/>
          </p:nvSpPr>
          <p:spPr bwMode="auto">
            <a:xfrm>
              <a:off x="6392821" y="4990265"/>
              <a:ext cx="2638876" cy="1312166"/>
            </a:xfrm>
            <a:prstGeom prst="rect">
              <a:avLst/>
            </a:prstGeom>
            <a:noFill/>
            <a:ln w="38100" algn="ctr">
              <a:solidFill>
                <a:srgbClr val="7030A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6" name="角丸四角形 14"/>
          <p:cNvSpPr>
            <a:spLocks noChangeArrowheads="1"/>
          </p:cNvSpPr>
          <p:nvPr/>
        </p:nvSpPr>
        <p:spPr bwMode="auto">
          <a:xfrm>
            <a:off x="863600" y="382588"/>
            <a:ext cx="1703388" cy="5461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点→状态</a:t>
            </a:r>
            <a:endParaRPr lang="en-US" altLang="ja-JP" sz="28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角丸四角形 14"/>
          <p:cNvSpPr>
            <a:spLocks noChangeArrowheads="1"/>
          </p:cNvSpPr>
          <p:nvPr/>
        </p:nvSpPr>
        <p:spPr bwMode="auto">
          <a:xfrm>
            <a:off x="3563938" y="384175"/>
            <a:ext cx="1876425" cy="5461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线→过程</a:t>
            </a:r>
            <a:endParaRPr lang="en-US" altLang="ja-JP" sz="28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角丸四角形 14"/>
          <p:cNvSpPr>
            <a:spLocks noChangeArrowheads="1"/>
          </p:cNvSpPr>
          <p:nvPr/>
        </p:nvSpPr>
        <p:spPr bwMode="auto">
          <a:xfrm>
            <a:off x="6772275" y="368300"/>
            <a:ext cx="1879600" cy="5476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面→循环</a:t>
            </a:r>
            <a:endParaRPr lang="en-US" altLang="ja-JP" sz="28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249" name="组合 43"/>
          <p:cNvGrpSpPr>
            <a:grpSpLocks/>
          </p:cNvGrpSpPr>
          <p:nvPr/>
        </p:nvGrpSpPr>
        <p:grpSpPr bwMode="auto">
          <a:xfrm>
            <a:off x="254000" y="968375"/>
            <a:ext cx="5907088" cy="3935413"/>
            <a:chOff x="254137" y="968827"/>
            <a:chExt cx="5906807" cy="3934193"/>
          </a:xfrm>
        </p:grpSpPr>
        <p:grpSp>
          <p:nvGrpSpPr>
            <p:cNvPr id="10255" name="组合 33"/>
            <p:cNvGrpSpPr>
              <a:grpSpLocks/>
            </p:cNvGrpSpPr>
            <p:nvPr/>
          </p:nvGrpSpPr>
          <p:grpSpPr bwMode="auto">
            <a:xfrm>
              <a:off x="254137" y="968827"/>
              <a:ext cx="5906807" cy="3934193"/>
              <a:chOff x="254137" y="968827"/>
              <a:chExt cx="5906807" cy="3934193"/>
            </a:xfrm>
          </p:grpSpPr>
          <p:sp>
            <p:nvSpPr>
              <p:cNvPr id="10257" name="矩形 25"/>
              <p:cNvSpPr>
                <a:spLocks noChangeArrowheads="1"/>
              </p:cNvSpPr>
              <p:nvPr/>
            </p:nvSpPr>
            <p:spPr bwMode="auto">
              <a:xfrm>
                <a:off x="254137" y="968827"/>
                <a:ext cx="2877794" cy="210440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58" name="矩形 28"/>
              <p:cNvSpPr>
                <a:spLocks noChangeArrowheads="1"/>
              </p:cNvSpPr>
              <p:nvPr/>
            </p:nvSpPr>
            <p:spPr bwMode="auto">
              <a:xfrm>
                <a:off x="3283150" y="977134"/>
                <a:ext cx="2877794" cy="392588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56" name="角丸四角形 14"/>
            <p:cNvSpPr>
              <a:spLocks noChangeArrowheads="1"/>
            </p:cNvSpPr>
            <p:nvPr/>
          </p:nvSpPr>
          <p:spPr bwMode="auto">
            <a:xfrm>
              <a:off x="1978953" y="2991601"/>
              <a:ext cx="1428719" cy="478333"/>
            </a:xfrm>
            <a:prstGeom prst="roundRect">
              <a:avLst>
                <a:gd name="adj" fmla="val 16667"/>
              </a:avLst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2398" tIns="31199" rIns="62398" bIns="31199" anchor="ctr">
              <a:spAutoFit/>
            </a:bodyPr>
            <a:lstStyle>
              <a:lvl1pPr marL="193675" indent="-193675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理想气体</a:t>
              </a:r>
              <a:endParaRPr lang="en-US" altLang="ja-JP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50" name="组合 44"/>
          <p:cNvGrpSpPr>
            <a:grpSpLocks/>
          </p:cNvGrpSpPr>
          <p:nvPr/>
        </p:nvGrpSpPr>
        <p:grpSpPr bwMode="auto">
          <a:xfrm>
            <a:off x="261938" y="3698875"/>
            <a:ext cx="5980112" cy="2603500"/>
            <a:chOff x="261874" y="3698742"/>
            <a:chExt cx="5980205" cy="2603688"/>
          </a:xfrm>
        </p:grpSpPr>
        <p:grpSp>
          <p:nvGrpSpPr>
            <p:cNvPr id="10251" name="组合 32"/>
            <p:cNvGrpSpPr>
              <a:grpSpLocks/>
            </p:cNvGrpSpPr>
            <p:nvPr/>
          </p:nvGrpSpPr>
          <p:grpSpPr bwMode="auto">
            <a:xfrm>
              <a:off x="261874" y="3698742"/>
              <a:ext cx="5980205" cy="2603688"/>
              <a:chOff x="261874" y="3698742"/>
              <a:chExt cx="5980205" cy="2603688"/>
            </a:xfrm>
          </p:grpSpPr>
          <p:sp>
            <p:nvSpPr>
              <p:cNvPr id="10253" name="矩形 26"/>
              <p:cNvSpPr>
                <a:spLocks noChangeArrowheads="1"/>
              </p:cNvSpPr>
              <p:nvPr/>
            </p:nvSpPr>
            <p:spPr bwMode="auto">
              <a:xfrm>
                <a:off x="261874" y="3698742"/>
                <a:ext cx="2877794" cy="2603688"/>
              </a:xfrm>
              <a:prstGeom prst="rect">
                <a:avLst/>
              </a:prstGeom>
              <a:noFill/>
              <a:ln w="38100" algn="ctr">
                <a:solidFill>
                  <a:srgbClr val="0033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54" name="矩形 27"/>
              <p:cNvSpPr>
                <a:spLocks noChangeArrowheads="1"/>
              </p:cNvSpPr>
              <p:nvPr/>
            </p:nvSpPr>
            <p:spPr bwMode="auto">
              <a:xfrm>
                <a:off x="3364285" y="5495298"/>
                <a:ext cx="2877794" cy="777950"/>
              </a:xfrm>
              <a:prstGeom prst="rect">
                <a:avLst/>
              </a:prstGeom>
              <a:noFill/>
              <a:ln w="38100" algn="ctr">
                <a:solidFill>
                  <a:srgbClr val="0033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" name="角丸四角形 14"/>
            <p:cNvSpPr>
              <a:spLocks noChangeArrowheads="1"/>
            </p:cNvSpPr>
            <p:nvPr/>
          </p:nvSpPr>
          <p:spPr bwMode="auto">
            <a:xfrm>
              <a:off x="3049567" y="5135534"/>
              <a:ext cx="1428772" cy="477872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lIns="62398" tIns="31199" rIns="62398" bIns="31199" anchor="ctr">
              <a:spAutoFit/>
            </a:bodyPr>
            <a:lstStyle>
              <a:lvl1pPr marL="193675" indent="-193675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实际气体</a:t>
              </a:r>
              <a:endParaRPr lang="en-US" altLang="ja-JP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 txBox="1">
            <a:spLocks/>
          </p:cNvSpPr>
          <p:nvPr/>
        </p:nvSpPr>
        <p:spPr bwMode="gray">
          <a:xfrm>
            <a:off x="0" y="188913"/>
            <a:ext cx="1476375" cy="50323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+mj-cs"/>
              </a:rPr>
              <a:t>内容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5025" y="90805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3-1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理想气体的概念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35025" y="2924175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3-4 </a:t>
            </a: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水蒸气的饱和状态和相图</a:t>
            </a:r>
            <a:endParaRPr kumimoji="1" lang="en-US" altLang="ko-KR" sz="24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5025" y="2249488"/>
            <a:ext cx="5905500" cy="5413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3-3 </a:t>
            </a: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理想气体的热力学能，焓和熵</a:t>
            </a:r>
            <a:endParaRPr kumimoji="1" lang="en-US" altLang="ko-KR" sz="24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835025" y="157480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3-2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理想气体的比热容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827088" y="494982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3-7 </a:t>
            </a: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水蒸汽表和图</a:t>
            </a:r>
            <a:endParaRPr kumimoji="1" lang="en-US" altLang="ko-KR" sz="24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827088" y="4275138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3-6 </a:t>
            </a: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水和水蒸汽的状态参数</a:t>
            </a:r>
            <a:endParaRPr kumimoji="1" lang="en-US" altLang="ko-KR" sz="24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827088" y="3600450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3-5 </a:t>
            </a: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水的汽化过程和临界点</a:t>
            </a:r>
            <a:endParaRPr kumimoji="1" lang="en-US" altLang="ko-KR" sz="24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827088" y="561657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本章小结</a:t>
            </a:r>
            <a:endParaRPr kumimoji="1" lang="en-US" altLang="ko-KR" sz="24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2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1627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363" name="组合 1"/>
          <p:cNvGrpSpPr>
            <a:grpSpLocks/>
          </p:cNvGrpSpPr>
          <p:nvPr/>
        </p:nvGrpSpPr>
        <p:grpSpPr bwMode="auto">
          <a:xfrm>
            <a:off x="4886325" y="823913"/>
            <a:ext cx="3816350" cy="2911475"/>
            <a:chOff x="4860032" y="964862"/>
            <a:chExt cx="3816424" cy="2912051"/>
          </a:xfrm>
        </p:grpSpPr>
        <p:sp>
          <p:nvSpPr>
            <p:cNvPr id="15372" name="圆角矩形 14"/>
            <p:cNvSpPr>
              <a:spLocks noChangeArrowheads="1"/>
            </p:cNvSpPr>
            <p:nvPr/>
          </p:nvSpPr>
          <p:spPr bwMode="auto">
            <a:xfrm>
              <a:off x="4860032" y="964862"/>
              <a:ext cx="3816424" cy="291205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3" name="圆角矩形 14"/>
            <p:cNvSpPr>
              <a:spLocks noChangeArrowheads="1"/>
            </p:cNvSpPr>
            <p:nvPr/>
          </p:nvSpPr>
          <p:spPr bwMode="auto">
            <a:xfrm>
              <a:off x="5143128" y="2714939"/>
              <a:ext cx="3245296" cy="936476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r>
                <a:rPr kumimoji="1" lang="zh-CN" altLang="en-US" sz="2000" b="1">
                  <a:ea typeface="幼圆" panose="02010509060101010101" pitchFamily="49" charset="-122"/>
                  <a:cs typeface="Times New Roman" panose="02020603050405020304" pitchFamily="18" charset="0"/>
                </a:rPr>
                <a:t>分子间的平均距离</a:t>
              </a: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Clr>
                  <a:srgbClr val="FF0000"/>
                </a:buClr>
              </a:pPr>
              <a:r>
                <a:rPr kumimoji="1" lang="zh-CN" altLang="en-US" sz="2000" b="1">
                  <a:ea typeface="幼圆" panose="02010509060101010101" pitchFamily="49" charset="-122"/>
                  <a:cs typeface="Times New Roman" panose="02020603050405020304" pitchFamily="18" charset="0"/>
                </a:rPr>
                <a:t>远到作用力及其微弱</a:t>
              </a: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4" name="圆角矩形 14"/>
            <p:cNvSpPr>
              <a:spLocks noChangeArrowheads="1"/>
            </p:cNvSpPr>
            <p:nvPr/>
          </p:nvSpPr>
          <p:spPr bwMode="auto">
            <a:xfrm>
              <a:off x="5652120" y="964864"/>
              <a:ext cx="2092812" cy="64928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kumimoji="1" lang="zh-CN" altLang="en-US" sz="2400" b="1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高温低压气体</a:t>
              </a:r>
            </a:p>
          </p:txBody>
        </p:sp>
        <p:sp>
          <p:nvSpPr>
            <p:cNvPr id="15375" name="圆角矩形 14"/>
            <p:cNvSpPr>
              <a:spLocks noChangeArrowheads="1"/>
            </p:cNvSpPr>
            <p:nvPr/>
          </p:nvSpPr>
          <p:spPr bwMode="auto">
            <a:xfrm>
              <a:off x="5148064" y="1614151"/>
              <a:ext cx="3240360" cy="894612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r>
                <a:rPr kumimoji="1" lang="zh-CN" altLang="en-US" sz="2000" b="1">
                  <a:ea typeface="幼圆" panose="02010509060101010101" pitchFamily="49" charset="-122"/>
                  <a:cs typeface="Times New Roman" panose="02020603050405020304" pitchFamily="18" charset="0"/>
                </a:rPr>
                <a:t>气体比体积大到分子本身</a:t>
              </a: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Clr>
                  <a:srgbClr val="FF0000"/>
                </a:buClr>
              </a:pPr>
              <a:r>
                <a:rPr kumimoji="1" lang="zh-CN" altLang="en-US" sz="2000" b="1">
                  <a:ea typeface="幼圆" panose="02010509060101010101" pitchFamily="49" charset="-122"/>
                  <a:cs typeface="Times New Roman" panose="02020603050405020304" pitchFamily="18" charset="0"/>
                </a:rPr>
                <a:t>体积远小于其活动空间</a:t>
              </a: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64" name="组合 2"/>
          <p:cNvGrpSpPr>
            <a:grpSpLocks/>
          </p:cNvGrpSpPr>
          <p:nvPr/>
        </p:nvGrpSpPr>
        <p:grpSpPr bwMode="auto">
          <a:xfrm>
            <a:off x="300038" y="855663"/>
            <a:ext cx="3529012" cy="2825750"/>
            <a:chOff x="300112" y="964862"/>
            <a:chExt cx="3528392" cy="2912051"/>
          </a:xfrm>
        </p:grpSpPr>
        <p:sp>
          <p:nvSpPr>
            <p:cNvPr id="15368" name="圆角矩形 14"/>
            <p:cNvSpPr>
              <a:spLocks noChangeArrowheads="1"/>
            </p:cNvSpPr>
            <p:nvPr/>
          </p:nvSpPr>
          <p:spPr bwMode="auto">
            <a:xfrm>
              <a:off x="300112" y="964862"/>
              <a:ext cx="3528392" cy="291205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39" name="圆角矩形 14"/>
            <p:cNvSpPr>
              <a:spLocks noChangeArrowheads="1"/>
            </p:cNvSpPr>
            <p:nvPr/>
          </p:nvSpPr>
          <p:spPr bwMode="auto">
            <a:xfrm>
              <a:off x="587399" y="1638887"/>
              <a:ext cx="3150634" cy="89488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分子是弹性的，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不具体积的质点；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0" name="圆角矩形 14"/>
            <p:cNvSpPr>
              <a:spLocks noChangeArrowheads="1"/>
            </p:cNvSpPr>
            <p:nvPr/>
          </p:nvSpPr>
          <p:spPr bwMode="auto">
            <a:xfrm>
              <a:off x="1020109" y="989990"/>
              <a:ext cx="2092812" cy="64928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kumimoji="1" lang="zh-CN" altLang="en-US" sz="2400" b="1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理想气体</a:t>
              </a:r>
            </a:p>
          </p:txBody>
        </p:sp>
        <p:sp>
          <p:nvSpPr>
            <p:cNvPr id="22" name="圆角矩形 14"/>
            <p:cNvSpPr>
              <a:spLocks noChangeArrowheads="1"/>
            </p:cNvSpPr>
            <p:nvPr/>
          </p:nvSpPr>
          <p:spPr bwMode="auto">
            <a:xfrm>
              <a:off x="587399" y="2715365"/>
              <a:ext cx="3115716" cy="93578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分子间相互没有作用力。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365" name="左右箭头 4"/>
          <p:cNvSpPr>
            <a:spLocks noChangeArrowheads="1"/>
          </p:cNvSpPr>
          <p:nvPr/>
        </p:nvSpPr>
        <p:spPr bwMode="auto">
          <a:xfrm>
            <a:off x="3775075" y="2032000"/>
            <a:ext cx="1079500" cy="627063"/>
          </a:xfrm>
          <a:prstGeom prst="leftRightArrow">
            <a:avLst>
              <a:gd name="adj1" fmla="val 50000"/>
              <a:gd name="adj2" fmla="val 50075"/>
            </a:avLst>
          </a:prstGeom>
          <a:solidFill>
            <a:srgbClr val="FF5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6" name="圆角矩形 14"/>
          <p:cNvSpPr>
            <a:spLocks noChangeArrowheads="1"/>
          </p:cNvSpPr>
          <p:nvPr/>
        </p:nvSpPr>
        <p:spPr bwMode="auto">
          <a:xfrm>
            <a:off x="515938" y="3776663"/>
            <a:ext cx="8186737" cy="725487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理想气体是气体</a:t>
            </a:r>
            <a:r>
              <a:rPr kumimoji="1" lang="zh-CN" altLang="en-US" sz="20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压力趋近于零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比体积趋近于无穷大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时的极限状态。</a:t>
            </a:r>
            <a:endParaRPr kumimoji="1" lang="en-US" altLang="zh-CN" sz="2000" b="1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14"/>
          <p:cNvSpPr>
            <a:spLocks noChangeArrowheads="1"/>
          </p:cNvSpPr>
          <p:nvPr/>
        </p:nvSpPr>
        <p:spPr bwMode="auto">
          <a:xfrm>
            <a:off x="292100" y="4579938"/>
            <a:ext cx="8634413" cy="15859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zh-CN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en-US" altLang="zh-CN" b="1" baseline="-250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="1" baseline="-250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="1" baseline="-250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CO, </a:t>
            </a:r>
            <a:r>
              <a:rPr kumimoji="1"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空气，燃气，烟气等气体，在温度不太低，压力不太高时，均可作为理想气体处理。误差在工程计算允许的精度范围之内。</a:t>
            </a:r>
            <a:endParaRPr kumimoji="1" lang="en-US" altLang="zh-CN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实际气体</a:t>
            </a:r>
            <a:r>
              <a:rPr kumimoji="1"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： </a:t>
            </a:r>
            <a:r>
              <a:rPr kumimoji="1" lang="zh-CN" altLang="en-US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水蒸气</a:t>
            </a:r>
            <a:r>
              <a:rPr kumimoji="1" lang="zh-CN" altLang="en-US" b="1" dirty="0">
                <a:ea typeface="幼圆" panose="02010509060101010101" pitchFamily="49" charset="-122"/>
                <a:cs typeface="Times New Roman" panose="02020603050405020304" pitchFamily="18" charset="0"/>
              </a:rPr>
              <a:t>，氟利昂蒸气，氨蒸气等，分子本身体积及分子间作用力不容忽略</a:t>
            </a:r>
            <a:r>
              <a:rPr kumimoji="1"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322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388" y="803275"/>
            <a:ext cx="8713787" cy="2409825"/>
            <a:chOff x="179388" y="803275"/>
            <a:chExt cx="8713787" cy="2409825"/>
          </a:xfrm>
        </p:grpSpPr>
        <p:sp>
          <p:nvSpPr>
            <p:cNvPr id="18435" name="圆角矩形 14"/>
            <p:cNvSpPr>
              <a:spLocks noChangeArrowheads="1"/>
            </p:cNvSpPr>
            <p:nvPr/>
          </p:nvSpPr>
          <p:spPr bwMode="auto">
            <a:xfrm>
              <a:off x="179388" y="923925"/>
              <a:ext cx="8713787" cy="228917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rgbClr val="FF505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36" name="Object 7"/>
            <p:cNvGraphicFramePr>
              <a:graphicFrameLocks/>
            </p:cNvGraphicFramePr>
            <p:nvPr>
              <p:extLst/>
            </p:nvPr>
          </p:nvGraphicFramePr>
          <p:xfrm>
            <a:off x="1016000" y="1728788"/>
            <a:ext cx="7204075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22" name="Equation" r:id="rId3" imgW="2298600" imgH="431640" progId="Equation.DSMT4">
                    <p:embed/>
                  </p:oleObj>
                </mc:Choice>
                <mc:Fallback>
                  <p:oleObj name="Equation" r:id="rId3" imgW="229860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000" y="1728788"/>
                          <a:ext cx="7204075" cy="129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8" name="Text Box 11"/>
            <p:cNvSpPr txBox="1">
              <a:spLocks noChangeArrowheads="1"/>
            </p:cNvSpPr>
            <p:nvPr/>
          </p:nvSpPr>
          <p:spPr bwMode="auto">
            <a:xfrm>
              <a:off x="684213" y="803275"/>
              <a:ext cx="2765425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kumimoji="1" lang="zh-CN" altLang="en-US" sz="2800" b="1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摩尔气体常数</a:t>
              </a:r>
              <a:endParaRPr kumimoji="1" lang="en-US" altLang="zh-CN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9388" y="3501008"/>
            <a:ext cx="8713787" cy="2652712"/>
            <a:chOff x="207963" y="3297238"/>
            <a:chExt cx="8713787" cy="2652712"/>
          </a:xfrm>
        </p:grpSpPr>
        <p:sp>
          <p:nvSpPr>
            <p:cNvPr id="8" name="圆角矩形 14"/>
            <p:cNvSpPr>
              <a:spLocks noChangeArrowheads="1"/>
            </p:cNvSpPr>
            <p:nvPr/>
          </p:nvSpPr>
          <p:spPr bwMode="auto">
            <a:xfrm>
              <a:off x="207963" y="3297238"/>
              <a:ext cx="8713787" cy="265271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5050"/>
              </a:solidFill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37" name="Object 7"/>
            <p:cNvGraphicFramePr>
              <a:graphicFrameLocks/>
            </p:cNvGraphicFramePr>
            <p:nvPr>
              <p:extLst/>
            </p:nvPr>
          </p:nvGraphicFramePr>
          <p:xfrm>
            <a:off x="1187450" y="4284663"/>
            <a:ext cx="5653088" cy="1257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23" name="Equation" r:id="rId5" imgW="1803240" imgH="419040" progId="Equation.DSMT4">
                    <p:embed/>
                  </p:oleObj>
                </mc:Choice>
                <mc:Fallback>
                  <p:oleObj name="Equation" r:id="rId5" imgW="1803240" imgH="419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450" y="4284663"/>
                          <a:ext cx="5653088" cy="1257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9" name="Text Box 11"/>
            <p:cNvSpPr txBox="1">
              <a:spLocks noChangeArrowheads="1"/>
            </p:cNvSpPr>
            <p:nvPr/>
          </p:nvSpPr>
          <p:spPr bwMode="auto">
            <a:xfrm>
              <a:off x="684213" y="3308350"/>
              <a:ext cx="3576637" cy="954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kumimoji="1" lang="zh-CN" altLang="en-US" sz="2800" b="1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各种气体的气体常数</a:t>
              </a:r>
              <a:endParaRPr kumimoji="1" lang="en-US" altLang="zh-CN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440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332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摩尔气体常数 和 </a:t>
            </a:r>
            <a:r>
              <a:rPr lang="zh-CN" altLang="en-US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气体常数</a:t>
            </a:r>
            <a:endParaRPr lang="en-US" altLang="zh-CN" sz="2800" b="1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圆角矩形 14"/>
          <p:cNvSpPr>
            <a:spLocks noChangeArrowheads="1"/>
          </p:cNvSpPr>
          <p:nvPr/>
        </p:nvSpPr>
        <p:spPr bwMode="auto">
          <a:xfrm>
            <a:off x="1619250" y="4337050"/>
            <a:ext cx="5329238" cy="1941513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endParaRPr kumimoji="1" lang="en-US" altLang="zh-CN" sz="2000" b="1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59" name="圆角矩形 14"/>
          <p:cNvSpPr>
            <a:spLocks noChangeArrowheads="1"/>
          </p:cNvSpPr>
          <p:nvPr/>
        </p:nvSpPr>
        <p:spPr bwMode="auto">
          <a:xfrm>
            <a:off x="4591050" y="908050"/>
            <a:ext cx="4321175" cy="33289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endParaRPr kumimoji="1" lang="en-US" altLang="zh-CN" sz="2000" b="1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4"/>
          <p:cNvSpPr>
            <a:spLocks noChangeArrowheads="1"/>
          </p:cNvSpPr>
          <p:nvPr/>
        </p:nvSpPr>
        <p:spPr bwMode="auto">
          <a:xfrm>
            <a:off x="179388" y="923925"/>
            <a:ext cx="4105275" cy="33131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505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5835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理想气体状态方程式</a:t>
            </a:r>
            <a:r>
              <a:rPr lang="en-US" altLang="zh-CN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克拉贝隆方程</a:t>
            </a:r>
            <a:r>
              <a:rPr lang="en-US" altLang="zh-CN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5111750" y="3013075"/>
            <a:ext cx="37480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b="1" i="1">
                <a:ea typeface="幼圆" panose="020105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1">
                <a:ea typeface="幼圆" panose="020105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摩尔气体常数</a:t>
            </a:r>
            <a:r>
              <a:rPr kumimoji="1" lang="zh-CN" altLang="en-US" b="1">
                <a:ea typeface="幼圆" panose="02010509060101010101" pitchFamily="49" charset="-122"/>
                <a:cs typeface="Times New Roman" panose="02020603050405020304" pitchFamily="18" charset="0"/>
              </a:rPr>
              <a:t> 与气体种类无关</a:t>
            </a:r>
            <a:r>
              <a:rPr kumimoji="1" lang="en-US" altLang="zh-CN" b="1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463" name="Object 2"/>
          <p:cNvGraphicFramePr>
            <a:graphicFrameLocks noChangeAspect="1"/>
          </p:cNvGraphicFramePr>
          <p:nvPr/>
        </p:nvGraphicFramePr>
        <p:xfrm>
          <a:off x="5200650" y="3740150"/>
          <a:ext cx="32686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30" name="Equation" r:id="rId3" imgW="1333500" imgH="203200" progId="Equation.DSMT4">
                  <p:embed/>
                </p:oleObj>
              </mc:Choice>
              <mc:Fallback>
                <p:oleObj name="Equation" r:id="rId3" imgW="1333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3740150"/>
                        <a:ext cx="32686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/>
          <p:cNvGraphicFramePr>
            <a:graphicFrameLocks/>
          </p:cNvGraphicFramePr>
          <p:nvPr/>
        </p:nvGraphicFramePr>
        <p:xfrm>
          <a:off x="539750" y="1001713"/>
          <a:ext cx="33305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31" name="Equation" r:id="rId5" imgW="622080" imgH="241200" progId="Equation.DSMT4">
                  <p:embed/>
                </p:oleObj>
              </mc:Choice>
              <mc:Fallback>
                <p:oleObj name="Equation" r:id="rId5" imgW="6220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01713"/>
                        <a:ext cx="333057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7"/>
          <p:cNvGraphicFramePr>
            <a:graphicFrameLocks/>
          </p:cNvGraphicFramePr>
          <p:nvPr/>
        </p:nvGraphicFramePr>
        <p:xfrm>
          <a:off x="4859338" y="1001713"/>
          <a:ext cx="40036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32" name="Equation" r:id="rId7" imgW="672840" imgH="228600" progId="Equation.DSMT4">
                  <p:embed/>
                </p:oleObj>
              </mc:Choice>
              <mc:Fallback>
                <p:oleObj name="Equation" r:id="rId7" imgW="67284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001713"/>
                        <a:ext cx="400367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534988" y="3305175"/>
            <a:ext cx="3933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b="1" i="1">
                <a:ea typeface="幼圆" panose="02010509060101010101" pitchFamily="49" charset="-122"/>
                <a:cs typeface="Times New Roman" panose="02020603050405020304" pitchFamily="18" charset="0"/>
              </a:rPr>
              <a:t>Rg</a:t>
            </a:r>
            <a:r>
              <a:rPr kumimoji="1" lang="en-US" altLang="zh-CN" b="1">
                <a:ea typeface="幼圆" panose="020105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气体常数</a:t>
            </a:r>
            <a:r>
              <a:rPr kumimoji="1" lang="zh-CN" altLang="en-US" b="1">
                <a:ea typeface="幼圆" panose="02010509060101010101" pitchFamily="49" charset="-122"/>
                <a:cs typeface="Times New Roman" panose="02020603050405020304" pitchFamily="18" charset="0"/>
              </a:rPr>
              <a:t> 。与气体种类有关。</a:t>
            </a:r>
            <a:r>
              <a:rPr kumimoji="1" lang="en-US" altLang="zh-CN" b="1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467" name="Object 7"/>
          <p:cNvGraphicFramePr>
            <a:graphicFrameLocks/>
          </p:cNvGraphicFramePr>
          <p:nvPr/>
        </p:nvGraphicFramePr>
        <p:xfrm>
          <a:off x="2359025" y="4405313"/>
          <a:ext cx="40782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33" name="Equation" r:id="rId9" imgW="685800" imgH="203040" progId="Equation.DSMT4">
                  <p:embed/>
                </p:oleObj>
              </mc:Choice>
              <mc:Fallback>
                <p:oleObj name="Equation" r:id="rId9" imgW="68580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4405313"/>
                        <a:ext cx="40782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角丸四角形 14"/>
          <p:cNvSpPr>
            <a:spLocks noChangeArrowheads="1"/>
          </p:cNvSpPr>
          <p:nvPr/>
        </p:nvSpPr>
        <p:spPr bwMode="auto">
          <a:xfrm>
            <a:off x="900113" y="2497138"/>
            <a:ext cx="1150937" cy="477837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比体积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9" name="角丸四角形 14"/>
          <p:cNvSpPr>
            <a:spLocks noChangeArrowheads="1"/>
          </p:cNvSpPr>
          <p:nvPr/>
        </p:nvSpPr>
        <p:spPr bwMode="auto">
          <a:xfrm>
            <a:off x="5200650" y="2519363"/>
            <a:ext cx="1439863" cy="479425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摩尔体积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70" name="角丸四角形 14"/>
          <p:cNvSpPr>
            <a:spLocks noChangeArrowheads="1"/>
          </p:cNvSpPr>
          <p:nvPr/>
        </p:nvSpPr>
        <p:spPr bwMode="auto">
          <a:xfrm>
            <a:off x="2935288" y="5629275"/>
            <a:ext cx="935037" cy="47783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体积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471" name="直接箭头连接符 3"/>
          <p:cNvCxnSpPr>
            <a:cxnSpLocks noChangeShapeType="1"/>
          </p:cNvCxnSpPr>
          <p:nvPr/>
        </p:nvCxnSpPr>
        <p:spPr bwMode="auto">
          <a:xfrm>
            <a:off x="1470025" y="2133600"/>
            <a:ext cx="0" cy="395288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cxnSp>
        <p:nvCxnSpPr>
          <p:cNvPr id="19472" name="直接箭头连接符 16"/>
          <p:cNvCxnSpPr>
            <a:cxnSpLocks noChangeShapeType="1"/>
          </p:cNvCxnSpPr>
          <p:nvPr/>
        </p:nvCxnSpPr>
        <p:spPr bwMode="auto">
          <a:xfrm>
            <a:off x="5932488" y="2168525"/>
            <a:ext cx="0" cy="396875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cxnSp>
        <p:nvCxnSpPr>
          <p:cNvPr id="19473" name="直接箭头连接符 17"/>
          <p:cNvCxnSpPr>
            <a:cxnSpLocks noChangeShapeType="1"/>
          </p:cNvCxnSpPr>
          <p:nvPr/>
        </p:nvCxnSpPr>
        <p:spPr bwMode="auto">
          <a:xfrm>
            <a:off x="3348038" y="5273675"/>
            <a:ext cx="0" cy="360363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18" name="角丸四角形 14"/>
          <p:cNvSpPr>
            <a:spLocks noChangeArrowheads="1"/>
          </p:cNvSpPr>
          <p:nvPr/>
        </p:nvSpPr>
        <p:spPr bwMode="auto">
          <a:xfrm>
            <a:off x="233363" y="820569"/>
            <a:ext cx="634356" cy="54643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①</a:t>
            </a:r>
            <a:endParaRPr lang="en-US" altLang="ja-JP" sz="2800" b="1" dirty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角丸四角形 14"/>
          <p:cNvSpPr>
            <a:spLocks noChangeArrowheads="1"/>
          </p:cNvSpPr>
          <p:nvPr/>
        </p:nvSpPr>
        <p:spPr bwMode="auto">
          <a:xfrm>
            <a:off x="4649788" y="859464"/>
            <a:ext cx="634356" cy="54643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②</a:t>
            </a:r>
            <a:endParaRPr lang="en-US" altLang="ja-JP" sz="2800" b="1" dirty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角丸四角形 14"/>
          <p:cNvSpPr>
            <a:spLocks noChangeArrowheads="1"/>
          </p:cNvSpPr>
          <p:nvPr/>
        </p:nvSpPr>
        <p:spPr bwMode="auto">
          <a:xfrm>
            <a:off x="1671960" y="4366707"/>
            <a:ext cx="634356" cy="54643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③</a:t>
            </a:r>
            <a:endParaRPr lang="en-US" altLang="ja-JP" sz="2800" b="1" dirty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66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圆角矩形 14"/>
          <p:cNvSpPr>
            <a:spLocks noChangeArrowheads="1"/>
          </p:cNvSpPr>
          <p:nvPr/>
        </p:nvSpPr>
        <p:spPr bwMode="auto">
          <a:xfrm>
            <a:off x="250825" y="3556000"/>
            <a:ext cx="8713788" cy="26685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endParaRPr kumimoji="1" lang="en-US" altLang="zh-CN" sz="2000" b="1">
              <a:solidFill>
                <a:srgbClr val="FFFF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250825" y="833438"/>
            <a:ext cx="8713788" cy="2667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505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484" name="Object 7"/>
          <p:cNvGraphicFramePr>
            <a:graphicFrameLocks/>
          </p:cNvGraphicFramePr>
          <p:nvPr/>
        </p:nvGraphicFramePr>
        <p:xfrm>
          <a:off x="2390775" y="1643063"/>
          <a:ext cx="42037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54"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643063"/>
                        <a:ext cx="42037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/>
          <p:cNvGraphicFramePr>
            <a:graphicFrameLocks/>
          </p:cNvGraphicFramePr>
          <p:nvPr/>
        </p:nvGraphicFramePr>
        <p:xfrm>
          <a:off x="2390775" y="4448175"/>
          <a:ext cx="4064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55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448175"/>
                        <a:ext cx="40640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/>
          <p:cNvGraphicFramePr>
            <a:graphicFrameLocks/>
          </p:cNvGraphicFramePr>
          <p:nvPr/>
        </p:nvGraphicFramePr>
        <p:xfrm>
          <a:off x="1308100" y="833438"/>
          <a:ext cx="29098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56" name="Equation" r:id="rId7" imgW="622080" imgH="241200" progId="Equation.DSMT4">
                  <p:embed/>
                </p:oleObj>
              </mc:Choice>
              <mc:Fallback>
                <p:oleObj name="Equation" r:id="rId7" imgW="6220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833438"/>
                        <a:ext cx="2909888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/>
          </p:cNvGraphicFramePr>
          <p:nvPr/>
        </p:nvGraphicFramePr>
        <p:xfrm>
          <a:off x="962025" y="3732213"/>
          <a:ext cx="25209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57" name="Equation" r:id="rId9" imgW="672840" imgH="228600" progId="Equation.DSMT4">
                  <p:embed/>
                </p:oleObj>
              </mc:Choice>
              <mc:Fallback>
                <p:oleObj name="Equation" r:id="rId9" imgW="67284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3732213"/>
                        <a:ext cx="252095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4405313" y="833438"/>
            <a:ext cx="3932237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zh-CN" altLang="en-US" sz="2400" b="1">
                <a:ea typeface="幼圆" panose="02010509060101010101" pitchFamily="49" charset="-122"/>
                <a:cs typeface="Times New Roman" panose="02020603050405020304" pitchFamily="18" charset="0"/>
              </a:rPr>
              <a:t>两边同时乘以</a:t>
            </a:r>
            <a:r>
              <a:rPr kumimoji="1" lang="zh-CN" altLang="en-US" sz="24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质量流量</a:t>
            </a:r>
            <a:endParaRPr kumimoji="1" lang="en-US" altLang="zh-CN" sz="2400" b="1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489" name="角丸四角形 14"/>
          <p:cNvSpPr>
            <a:spLocks noChangeArrowheads="1"/>
          </p:cNvSpPr>
          <p:nvPr/>
        </p:nvSpPr>
        <p:spPr bwMode="auto">
          <a:xfrm>
            <a:off x="2679700" y="2962275"/>
            <a:ext cx="1468438" cy="47783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体积流量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490" name="直接箭头连接符 7"/>
          <p:cNvCxnSpPr>
            <a:cxnSpLocks noChangeShapeType="1"/>
          </p:cNvCxnSpPr>
          <p:nvPr/>
        </p:nvCxnSpPr>
        <p:spPr bwMode="auto">
          <a:xfrm>
            <a:off x="3249613" y="2597150"/>
            <a:ext cx="0" cy="396875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405313" y="3695700"/>
            <a:ext cx="3932237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zh-CN" altLang="en-US" sz="2400" b="1">
                <a:ea typeface="幼圆" panose="02010509060101010101" pitchFamily="49" charset="-122"/>
                <a:cs typeface="Times New Roman" panose="02020603050405020304" pitchFamily="18" charset="0"/>
              </a:rPr>
              <a:t>两边同时乘以</a:t>
            </a:r>
            <a:r>
              <a:rPr kumimoji="1" lang="zh-CN" altLang="en-US" sz="24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摩尔流量</a:t>
            </a:r>
            <a:endParaRPr kumimoji="1" lang="en-US" altLang="zh-CN" sz="2400" b="1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492" name="角丸四角形 14"/>
          <p:cNvSpPr>
            <a:spLocks noChangeArrowheads="1"/>
          </p:cNvSpPr>
          <p:nvPr/>
        </p:nvSpPr>
        <p:spPr bwMode="auto">
          <a:xfrm>
            <a:off x="2749550" y="5761038"/>
            <a:ext cx="1468438" cy="477837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体积流量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493" name="直接箭头连接符 10"/>
          <p:cNvCxnSpPr>
            <a:cxnSpLocks noChangeShapeType="1"/>
          </p:cNvCxnSpPr>
          <p:nvPr/>
        </p:nvCxnSpPr>
        <p:spPr bwMode="auto">
          <a:xfrm>
            <a:off x="3319463" y="5395913"/>
            <a:ext cx="0" cy="396875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20494" name="角丸四角形 14"/>
          <p:cNvSpPr>
            <a:spLocks noChangeArrowheads="1"/>
          </p:cNvSpPr>
          <p:nvPr/>
        </p:nvSpPr>
        <p:spPr bwMode="auto">
          <a:xfrm>
            <a:off x="4351338" y="2952750"/>
            <a:ext cx="1470025" cy="47783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质量流量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495" name="直接箭头连接符 14"/>
          <p:cNvCxnSpPr>
            <a:cxnSpLocks noChangeShapeType="1"/>
          </p:cNvCxnSpPr>
          <p:nvPr/>
        </p:nvCxnSpPr>
        <p:spPr bwMode="auto">
          <a:xfrm>
            <a:off x="4921250" y="2589213"/>
            <a:ext cx="0" cy="395287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20496" name="角丸四角形 14"/>
          <p:cNvSpPr>
            <a:spLocks noChangeArrowheads="1"/>
          </p:cNvSpPr>
          <p:nvPr/>
        </p:nvSpPr>
        <p:spPr bwMode="auto">
          <a:xfrm>
            <a:off x="4411663" y="5761038"/>
            <a:ext cx="1470025" cy="477837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摩尔流量</a:t>
            </a:r>
            <a:endParaRPr lang="en-US" altLang="ja-JP" sz="2400" b="1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497" name="直接箭头连接符 16"/>
          <p:cNvCxnSpPr>
            <a:cxnSpLocks noChangeShapeType="1"/>
          </p:cNvCxnSpPr>
          <p:nvPr/>
        </p:nvCxnSpPr>
        <p:spPr bwMode="auto">
          <a:xfrm>
            <a:off x="4981575" y="5395913"/>
            <a:ext cx="0" cy="396875"/>
          </a:xfrm>
          <a:prstGeom prst="straightConnector1">
            <a:avLst/>
          </a:prstGeom>
          <a:noFill/>
          <a:ln w="57150" algn="ctr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20498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5835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理想气体状态方程式</a:t>
            </a:r>
            <a:r>
              <a:rPr lang="en-US" altLang="zh-CN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克拉贝隆方程</a:t>
            </a:r>
            <a:r>
              <a:rPr lang="en-US" altLang="zh-CN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角丸四角形 14"/>
          <p:cNvSpPr>
            <a:spLocks noChangeArrowheads="1"/>
          </p:cNvSpPr>
          <p:nvPr/>
        </p:nvSpPr>
        <p:spPr bwMode="auto">
          <a:xfrm>
            <a:off x="337566" y="880101"/>
            <a:ext cx="634356" cy="54643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④</a:t>
            </a:r>
            <a:endParaRPr lang="en-US" altLang="ja-JP" sz="2800" b="1" dirty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角丸四角形 14"/>
          <p:cNvSpPr>
            <a:spLocks noChangeArrowheads="1"/>
          </p:cNvSpPr>
          <p:nvPr/>
        </p:nvSpPr>
        <p:spPr bwMode="auto">
          <a:xfrm>
            <a:off x="337566" y="3616951"/>
            <a:ext cx="634356" cy="54643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lIns="62398" tIns="31199" rIns="62398" bIns="31199" anchor="ctr">
            <a:spAutoFit/>
          </a:bodyPr>
          <a:lstStyle>
            <a:lvl1pPr marL="193675" indent="-193675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85763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85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⑤</a:t>
            </a:r>
            <a:endParaRPr lang="en-US" altLang="ja-JP" sz="2800" b="1" dirty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96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307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比热容的计算公式</a:t>
            </a:r>
            <a:endParaRPr lang="en-US" altLang="zh-CN" sz="2800" b="1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581" name="Object 7"/>
          <p:cNvGraphicFramePr>
            <a:graphicFrameLocks/>
          </p:cNvGraphicFramePr>
          <p:nvPr/>
        </p:nvGraphicFramePr>
        <p:xfrm>
          <a:off x="1619250" y="901700"/>
          <a:ext cx="33623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0" name="Equation" r:id="rId3" imgW="1269720" imgH="241200" progId="Equation.DSMT4">
                  <p:embed/>
                </p:oleObj>
              </mc:Choice>
              <mc:Fallback>
                <p:oleObj name="Equation" r:id="rId3" imgW="126972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01700"/>
                        <a:ext cx="33623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7"/>
          <p:cNvGraphicFramePr>
            <a:graphicFrameLocks/>
          </p:cNvGraphicFramePr>
          <p:nvPr>
            <p:extLst/>
          </p:nvPr>
        </p:nvGraphicFramePr>
        <p:xfrm>
          <a:off x="1931988" y="1797050"/>
          <a:ext cx="27559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1" name="Equation" r:id="rId5" imgW="888840" imgH="393480" progId="Equation.DSMT4">
                  <p:embed/>
                </p:oleObj>
              </mc:Choice>
              <mc:Fallback>
                <p:oleObj name="Equation" r:id="rId5" imgW="88884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1797050"/>
                        <a:ext cx="27559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/>
          </p:cNvGraphicFramePr>
          <p:nvPr/>
        </p:nvGraphicFramePr>
        <p:xfrm>
          <a:off x="5976938" y="2012950"/>
          <a:ext cx="21320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2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2012950"/>
                        <a:ext cx="213201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95388" y="2627313"/>
            <a:ext cx="6983412" cy="1655762"/>
            <a:chOff x="1195388" y="2627313"/>
            <a:chExt cx="6983412" cy="1655762"/>
          </a:xfrm>
        </p:grpSpPr>
        <p:sp>
          <p:nvSpPr>
            <p:cNvPr id="24579" name="圆角矩形 14"/>
            <p:cNvSpPr>
              <a:spLocks noChangeArrowheads="1"/>
            </p:cNvSpPr>
            <p:nvPr/>
          </p:nvSpPr>
          <p:spPr bwMode="auto">
            <a:xfrm>
              <a:off x="1195388" y="2979738"/>
              <a:ext cx="6983412" cy="130333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rgbClr val="FF505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endParaRPr kumimoji="1" lang="en-US" altLang="zh-CN" sz="2000" b="1">
                <a:solidFill>
                  <a:srgbClr val="FFFFCC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584" name="Object 7"/>
            <p:cNvGraphicFramePr>
              <a:graphicFrameLocks/>
            </p:cNvGraphicFramePr>
            <p:nvPr>
              <p:extLst/>
            </p:nvPr>
          </p:nvGraphicFramePr>
          <p:xfrm>
            <a:off x="1395413" y="3443288"/>
            <a:ext cx="2359025" cy="836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53" name="Equation" r:id="rId9" imgW="736560" imgH="241200" progId="Equation.DSMT4">
                    <p:embed/>
                  </p:oleObj>
                </mc:Choice>
                <mc:Fallback>
                  <p:oleObj name="Equation" r:id="rId9" imgW="736560" imgH="241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413" y="3443288"/>
                          <a:ext cx="2359025" cy="836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7"/>
            <p:cNvGraphicFramePr>
              <a:graphicFrameLocks/>
            </p:cNvGraphicFramePr>
            <p:nvPr>
              <p:extLst/>
            </p:nvPr>
          </p:nvGraphicFramePr>
          <p:xfrm>
            <a:off x="4913313" y="3502025"/>
            <a:ext cx="2741612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54" name="Equation" r:id="rId11" imgW="952200" imgH="241200" progId="Equation.DSMT4">
                    <p:embed/>
                  </p:oleObj>
                </mc:Choice>
                <mc:Fallback>
                  <p:oleObj name="Equation" r:id="rId11" imgW="952200" imgH="241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313" y="3502025"/>
                          <a:ext cx="2741612" cy="777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Text Box 11"/>
            <p:cNvSpPr txBox="1">
              <a:spLocks noChangeArrowheads="1"/>
            </p:cNvSpPr>
            <p:nvPr/>
          </p:nvSpPr>
          <p:spPr bwMode="auto">
            <a:xfrm>
              <a:off x="3937000" y="2627313"/>
              <a:ext cx="16446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kumimoji="1" lang="zh-CN" altLang="en-US" sz="2800" b="1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迈耶公式</a:t>
              </a:r>
              <a:endParaRPr kumimoji="1" lang="en-US" altLang="zh-CN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587" name="圆角矩形 14"/>
          <p:cNvSpPr>
            <a:spLocks noChangeArrowheads="1"/>
          </p:cNvSpPr>
          <p:nvPr/>
        </p:nvSpPr>
        <p:spPr bwMode="auto">
          <a:xfrm>
            <a:off x="431800" y="893763"/>
            <a:ext cx="8532813" cy="18923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endParaRPr kumimoji="1" lang="en-US" altLang="zh-CN" sz="2000" b="1">
              <a:solidFill>
                <a:srgbClr val="FFFF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588" name="下箭头 1"/>
          <p:cNvSpPr>
            <a:spLocks noChangeArrowheads="1"/>
          </p:cNvSpPr>
          <p:nvPr/>
        </p:nvSpPr>
        <p:spPr bwMode="auto">
          <a:xfrm>
            <a:off x="2465388" y="1555750"/>
            <a:ext cx="1181100" cy="2873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9" name="右箭头 2"/>
          <p:cNvSpPr>
            <a:spLocks noChangeArrowheads="1"/>
          </p:cNvSpPr>
          <p:nvPr/>
        </p:nvSpPr>
        <p:spPr bwMode="auto">
          <a:xfrm>
            <a:off x="5322888" y="2012950"/>
            <a:ext cx="320675" cy="6429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5613" y="4097338"/>
            <a:ext cx="8509000" cy="2068512"/>
            <a:chOff x="455613" y="4097338"/>
            <a:chExt cx="8509000" cy="2068512"/>
          </a:xfrm>
        </p:grpSpPr>
        <p:sp>
          <p:nvSpPr>
            <p:cNvPr id="25" name="圆角矩形 14"/>
            <p:cNvSpPr>
              <a:spLocks noChangeArrowheads="1"/>
            </p:cNvSpPr>
            <p:nvPr/>
          </p:nvSpPr>
          <p:spPr bwMode="auto">
            <a:xfrm>
              <a:off x="455613" y="4400550"/>
              <a:ext cx="8509000" cy="17653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5050"/>
              </a:solidFill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endParaRPr kumimoji="1" lang="en-US" altLang="zh-CN" sz="2000" b="1" dirty="0" smtClean="0">
                <a:solidFill>
                  <a:srgbClr val="FFFFCC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590" name="Object 7"/>
            <p:cNvGraphicFramePr>
              <a:graphicFrameLocks/>
            </p:cNvGraphicFramePr>
            <p:nvPr>
              <p:extLst/>
            </p:nvPr>
          </p:nvGraphicFramePr>
          <p:xfrm>
            <a:off x="684213" y="4838700"/>
            <a:ext cx="2055812" cy="1225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55" name="Equation" r:id="rId13" imgW="888840" imgH="469800" progId="Equation.DSMT4">
                    <p:embed/>
                  </p:oleObj>
                </mc:Choice>
                <mc:Fallback>
                  <p:oleObj name="Equation" r:id="rId13" imgW="888840" imgH="469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213" y="4838700"/>
                          <a:ext cx="2055812" cy="1225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7"/>
            <p:cNvGraphicFramePr>
              <a:graphicFrameLocks/>
            </p:cNvGraphicFramePr>
            <p:nvPr>
              <p:extLst/>
            </p:nvPr>
          </p:nvGraphicFramePr>
          <p:xfrm>
            <a:off x="3917950" y="4908550"/>
            <a:ext cx="1849438" cy="1090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56" name="Equation" r:id="rId15" imgW="799920" imgH="419040" progId="Equation.DSMT4">
                    <p:embed/>
                  </p:oleObj>
                </mc:Choice>
                <mc:Fallback>
                  <p:oleObj name="Equation" r:id="rId15" imgW="799920" imgH="419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950" y="4908550"/>
                          <a:ext cx="1849438" cy="1090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7"/>
            <p:cNvGraphicFramePr>
              <a:graphicFrameLocks/>
            </p:cNvGraphicFramePr>
            <p:nvPr>
              <p:extLst/>
            </p:nvPr>
          </p:nvGraphicFramePr>
          <p:xfrm>
            <a:off x="6516688" y="4905375"/>
            <a:ext cx="1849437" cy="1090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57" name="Equation" r:id="rId17" imgW="799920" imgH="419040" progId="Equation.DSMT4">
                    <p:embed/>
                  </p:oleObj>
                </mc:Choice>
                <mc:Fallback>
                  <p:oleObj name="Equation" r:id="rId17" imgW="799920" imgH="419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688" y="4905375"/>
                          <a:ext cx="1849437" cy="1090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Text Box 11"/>
            <p:cNvSpPr txBox="1">
              <a:spLocks noChangeArrowheads="1"/>
            </p:cNvSpPr>
            <p:nvPr/>
          </p:nvSpPr>
          <p:spPr bwMode="auto">
            <a:xfrm>
              <a:off x="3805238" y="4097338"/>
              <a:ext cx="16446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kumimoji="1" lang="zh-CN" altLang="en-US" sz="2800" b="1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比热容比</a:t>
              </a:r>
              <a:endParaRPr kumimoji="1" lang="en-US" altLang="zh-CN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50621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3551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利用比热容计算热量</a:t>
            </a:r>
            <a:endParaRPr lang="en-US" altLang="zh-CN" sz="2800" b="1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3" name="圆角矩形 14"/>
          <p:cNvSpPr>
            <a:spLocks noChangeArrowheads="1"/>
          </p:cNvSpPr>
          <p:nvPr/>
        </p:nvSpPr>
        <p:spPr bwMode="auto">
          <a:xfrm>
            <a:off x="1547664" y="1412776"/>
            <a:ext cx="6192688" cy="4392513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anchor="ctr"/>
          <a:lstStyle>
            <a:lvl1pPr marL="514350" indent="-5143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>
                <a:ea typeface="幼圆" panose="02010509060101010101" pitchFamily="49" charset="-122"/>
                <a:cs typeface="Times New Roman" panose="02020603050405020304" pitchFamily="18" charset="0"/>
              </a:rPr>
              <a:t>真实比热容</a:t>
            </a:r>
            <a:endParaRPr kumimoji="1" lang="en-US" altLang="zh-CN" sz="28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>
                <a:ea typeface="幼圆" panose="02010509060101010101" pitchFamily="49" charset="-122"/>
                <a:cs typeface="Times New Roman" panose="02020603050405020304" pitchFamily="18" charset="0"/>
              </a:rPr>
              <a:t>平均比热容表</a:t>
            </a:r>
            <a:endParaRPr kumimoji="1" lang="en-US" altLang="zh-CN" sz="28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>
                <a:ea typeface="幼圆" panose="02010509060101010101" pitchFamily="49" charset="-122"/>
                <a:cs typeface="Times New Roman" panose="02020603050405020304" pitchFamily="18" charset="0"/>
              </a:rPr>
              <a:t>平均比热容的直线关系式</a:t>
            </a:r>
            <a:endParaRPr kumimoji="1" lang="en-US" altLang="zh-CN" sz="28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>
                <a:ea typeface="幼圆" panose="02010509060101010101" pitchFamily="49" charset="-122"/>
                <a:cs typeface="Times New Roman" panose="02020603050405020304" pitchFamily="18" charset="0"/>
              </a:rPr>
              <a:t>定值</a:t>
            </a:r>
            <a:r>
              <a:rPr kumimoji="1" lang="zh-CN" altLang="en-US" sz="28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比热容</a:t>
            </a:r>
            <a:endParaRPr kumimoji="1" lang="en-US" altLang="zh-CN" sz="28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算数平均值</a:t>
            </a:r>
            <a:endParaRPr kumimoji="1" lang="en-US" altLang="zh-CN" sz="28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304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8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9" name="矩形 5"/>
          <p:cNvSpPr>
            <a:spLocks noChangeArrowheads="1"/>
          </p:cNvSpPr>
          <p:nvPr/>
        </p:nvSpPr>
        <p:spPr bwMode="auto">
          <a:xfrm>
            <a:off x="2195513" y="1201738"/>
            <a:ext cx="66976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3-3</a:t>
            </a:r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理想气体的热力学能，焓和熵</a:t>
            </a:r>
            <a:endParaRPr kumimoji="1" lang="en-US" altLang="ko-KR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630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热力学能和焓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圆角矩形 14"/>
          <p:cNvSpPr>
            <a:spLocks noChangeArrowheads="1"/>
          </p:cNvSpPr>
          <p:nvPr/>
        </p:nvSpPr>
        <p:spPr bwMode="auto">
          <a:xfrm>
            <a:off x="449542" y="908720"/>
            <a:ext cx="8388932" cy="108012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气体的热力学能和焓都只是温度的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单值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函数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→理想气体的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等温线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等热力学线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等焓线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3608" y="3501008"/>
            <a:ext cx="6885257" cy="2555625"/>
            <a:chOff x="1043608" y="3714799"/>
            <a:chExt cx="6885257" cy="2555625"/>
          </a:xfrm>
        </p:grpSpPr>
        <p:sp>
          <p:nvSpPr>
            <p:cNvPr id="16" name="圆角矩形 14"/>
            <p:cNvSpPr>
              <a:spLocks noChangeArrowheads="1"/>
            </p:cNvSpPr>
            <p:nvPr/>
          </p:nvSpPr>
          <p:spPr bwMode="auto">
            <a:xfrm>
              <a:off x="1043608" y="3714799"/>
              <a:ext cx="6885257" cy="255562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endParaRPr kumimoji="1" lang="en-US" altLang="zh-CN" sz="28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14"/>
            <p:cNvSpPr>
              <a:spLocks noChangeArrowheads="1"/>
            </p:cNvSpPr>
            <p:nvPr/>
          </p:nvSpPr>
          <p:spPr bwMode="auto">
            <a:xfrm>
              <a:off x="1431159" y="4077072"/>
              <a:ext cx="2880320" cy="72008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800" b="1" dirty="0" smtClean="0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热力学能变化量</a:t>
              </a:r>
              <a:endParaRPr kumimoji="1" lang="en-US" altLang="zh-CN" sz="28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14"/>
            <p:cNvSpPr>
              <a:spLocks noChangeArrowheads="1"/>
            </p:cNvSpPr>
            <p:nvPr/>
          </p:nvSpPr>
          <p:spPr bwMode="auto">
            <a:xfrm>
              <a:off x="5823647" y="4077072"/>
              <a:ext cx="1728192" cy="72008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800" b="1" dirty="0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定</a:t>
              </a:r>
              <a:r>
                <a:rPr kumimoji="1" lang="zh-CN" altLang="en-US" sz="2800" b="1" dirty="0" smtClean="0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容过程</a:t>
              </a:r>
              <a:endParaRPr kumimoji="1" lang="en-US" altLang="zh-CN" sz="28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4"/>
            <p:cNvSpPr>
              <a:spLocks noChangeArrowheads="1"/>
            </p:cNvSpPr>
            <p:nvPr/>
          </p:nvSpPr>
          <p:spPr bwMode="auto">
            <a:xfrm>
              <a:off x="1434201" y="5357089"/>
              <a:ext cx="2880320" cy="72008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800" b="1" dirty="0" smtClean="0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焓变化量</a:t>
              </a:r>
              <a:endParaRPr kumimoji="1" lang="en-US" altLang="zh-CN" sz="28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圆角矩形 14"/>
            <p:cNvSpPr>
              <a:spLocks noChangeArrowheads="1"/>
            </p:cNvSpPr>
            <p:nvPr/>
          </p:nvSpPr>
          <p:spPr bwMode="auto">
            <a:xfrm>
              <a:off x="5823647" y="5362160"/>
              <a:ext cx="1728192" cy="72008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800" b="1" dirty="0" smtClean="0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定压过程</a:t>
              </a:r>
              <a:endParaRPr kumimoji="1" lang="en-US" altLang="zh-CN" sz="28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右箭头 1"/>
            <p:cNvSpPr/>
            <p:nvPr/>
          </p:nvSpPr>
          <p:spPr bwMode="auto">
            <a:xfrm>
              <a:off x="4815535" y="4077072"/>
              <a:ext cx="720080" cy="72008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4835210" y="5346948"/>
              <a:ext cx="720080" cy="72008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9542" y="2015031"/>
            <a:ext cx="8388932" cy="1359354"/>
            <a:chOff x="449542" y="2015031"/>
            <a:chExt cx="8388932" cy="1359354"/>
          </a:xfrm>
        </p:grpSpPr>
        <p:sp>
          <p:nvSpPr>
            <p:cNvPr id="15" name="圆角矩形 14"/>
            <p:cNvSpPr>
              <a:spLocks noChangeArrowheads="1"/>
            </p:cNvSpPr>
            <p:nvPr/>
          </p:nvSpPr>
          <p:spPr bwMode="auto">
            <a:xfrm>
              <a:off x="449542" y="2329254"/>
              <a:ext cx="8388932" cy="1045131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zh-CN" altLang="en-US" sz="20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任意</a:t>
              </a:r>
              <a:r>
                <a:rPr kumimoji="1" lang="zh-CN" altLang="en-US" sz="2000" b="1" dirty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过程</a:t>
              </a:r>
              <a:r>
                <a:rPr kumimoji="1" lang="zh-CN" altLang="en-US" sz="2000" b="1" dirty="0">
                  <a:ea typeface="幼圆" panose="02010509060101010101" pitchFamily="49" charset="-122"/>
                  <a:cs typeface="Times New Roman" panose="02020603050405020304" pitchFamily="18" charset="0"/>
                </a:rPr>
                <a:t>的热力学能和焓，与</a:t>
              </a:r>
              <a:r>
                <a:rPr kumimoji="1" lang="zh-CN" altLang="en-US" sz="2000" b="1" dirty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温度变化相同</a:t>
              </a:r>
              <a:r>
                <a:rPr kumimoji="1" lang="zh-CN" altLang="en-US" sz="2000" b="1" dirty="0">
                  <a:ea typeface="幼圆" panose="020105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000" b="1" dirty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特殊过程</a:t>
              </a:r>
              <a:r>
                <a:rPr kumimoji="1" lang="zh-CN" altLang="en-US" sz="2000" b="1" dirty="0">
                  <a:ea typeface="幼圆" panose="02010509060101010101" pitchFamily="49" charset="-122"/>
                  <a:cs typeface="Times New Roman" panose="02020603050405020304" pitchFamily="18" charset="0"/>
                </a:rPr>
                <a:t>的热力学能和焓的变化量</a:t>
              </a:r>
              <a:r>
                <a:rPr kumimoji="1" lang="zh-CN" altLang="en-US" sz="2000" b="1" dirty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相等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下箭头 2"/>
            <p:cNvSpPr/>
            <p:nvPr/>
          </p:nvSpPr>
          <p:spPr bwMode="auto">
            <a:xfrm>
              <a:off x="3524131" y="2015031"/>
              <a:ext cx="2063410" cy="288032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50095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热力学能和焓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热力学能的计算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1063" y="3643274"/>
            <a:ext cx="8280920" cy="2364361"/>
            <a:chOff x="411063" y="3643274"/>
            <a:chExt cx="8280920" cy="2364361"/>
          </a:xfrm>
        </p:grpSpPr>
        <p:sp>
          <p:nvSpPr>
            <p:cNvPr id="22" name="圆角矩形 14"/>
            <p:cNvSpPr>
              <a:spLocks noChangeArrowheads="1"/>
            </p:cNvSpPr>
            <p:nvPr/>
          </p:nvSpPr>
          <p:spPr bwMode="auto">
            <a:xfrm>
              <a:off x="411063" y="3643274"/>
              <a:ext cx="8280920" cy="2364361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FF505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endParaRPr kumimoji="1" lang="en-US" altLang="zh-CN" sz="2000" b="1">
                <a:solidFill>
                  <a:srgbClr val="FFFFCC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1125796"/>
                </p:ext>
              </p:extLst>
            </p:nvPr>
          </p:nvGraphicFramePr>
          <p:xfrm>
            <a:off x="872181" y="3937248"/>
            <a:ext cx="7100888" cy="108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4" name="Equation" r:id="rId3" imgW="2070000" imgH="355320" progId="Equation.DSMT4">
                    <p:embed/>
                  </p:oleObj>
                </mc:Choice>
                <mc:Fallback>
                  <p:oleObj name="Equation" r:id="rId3" imgW="2070000" imgH="35532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181" y="3937248"/>
                          <a:ext cx="7100888" cy="108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4586568"/>
                </p:ext>
              </p:extLst>
            </p:nvPr>
          </p:nvGraphicFramePr>
          <p:xfrm>
            <a:off x="903418" y="5165323"/>
            <a:ext cx="2220913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5" name="Equation" r:id="rId5" imgW="647640" imgH="228600" progId="Equation.DSMT4">
                    <p:embed/>
                  </p:oleObj>
                </mc:Choice>
                <mc:Fallback>
                  <p:oleObj name="Equation" r:id="rId5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418" y="5165323"/>
                          <a:ext cx="2220913" cy="695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010894"/>
              </p:ext>
            </p:extLst>
          </p:nvPr>
        </p:nvGraphicFramePr>
        <p:xfrm>
          <a:off x="1765300" y="966788"/>
          <a:ext cx="53149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6" name="Equation" r:id="rId7" imgW="1549080" imgH="203040" progId="Equation.DSMT4">
                  <p:embed/>
                </p:oleObj>
              </mc:Choice>
              <mc:Fallback>
                <p:oleObj name="Equation" r:id="rId7" imgW="154908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966788"/>
                        <a:ext cx="53149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82574" y="1715583"/>
            <a:ext cx="8537898" cy="1762630"/>
            <a:chOff x="282574" y="1715583"/>
            <a:chExt cx="8537898" cy="1762630"/>
          </a:xfrm>
        </p:grpSpPr>
        <p:sp>
          <p:nvSpPr>
            <p:cNvPr id="14339" name="圆角矩形 14"/>
            <p:cNvSpPr>
              <a:spLocks noChangeArrowheads="1"/>
            </p:cNvSpPr>
            <p:nvPr/>
          </p:nvSpPr>
          <p:spPr bwMode="auto">
            <a:xfrm>
              <a:off x="282574" y="1715583"/>
              <a:ext cx="8537898" cy="699807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zh-CN" altLang="en-US" sz="24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定容</a:t>
              </a:r>
              <a:r>
                <a:rPr kumimoji="1" lang="zh-CN" altLang="en-US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过程</a:t>
              </a:r>
              <a:r>
                <a:rPr kumimoji="1" lang="en-US" altLang="zh-CN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:  </a:t>
              </a:r>
              <a:r>
                <a:rPr kumimoji="1" lang="zh-CN" altLang="en-US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膨胀功为零，</a:t>
              </a:r>
              <a:r>
                <a:rPr kumimoji="1" lang="zh-CN" altLang="en-US" sz="24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热力学能变化量</a:t>
              </a:r>
              <a:r>
                <a:rPr kumimoji="1" lang="zh-CN" altLang="en-US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与过程热量相等。</a:t>
              </a:r>
              <a:endPara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79512250"/>
                </p:ext>
              </p:extLst>
            </p:nvPr>
          </p:nvGraphicFramePr>
          <p:xfrm>
            <a:off x="1304925" y="2855913"/>
            <a:ext cx="2962275" cy="617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7" name="Equation" r:id="rId9" imgW="863280" imgH="203040" progId="Equation.DSMT4">
                    <p:embed/>
                  </p:oleObj>
                </mc:Choice>
                <mc:Fallback>
                  <p:oleObj name="Equation" r:id="rId9" imgW="86328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925" y="2855913"/>
                          <a:ext cx="2962275" cy="617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2851473"/>
                </p:ext>
              </p:extLst>
            </p:nvPr>
          </p:nvGraphicFramePr>
          <p:xfrm>
            <a:off x="5618163" y="2782888"/>
            <a:ext cx="1700212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8" name="Equation" r:id="rId11" imgW="495000" imgH="228600" progId="Equation.DSMT4">
                    <p:embed/>
                  </p:oleObj>
                </mc:Choice>
                <mc:Fallback>
                  <p:oleObj name="Equation" r:id="rId11" imgW="49500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8163" y="2782888"/>
                          <a:ext cx="1700212" cy="695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右箭头 3"/>
          <p:cNvSpPr/>
          <p:nvPr/>
        </p:nvSpPr>
        <p:spPr bwMode="auto">
          <a:xfrm>
            <a:off x="4726658" y="2805725"/>
            <a:ext cx="432047" cy="690562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41350" y="620713"/>
            <a:ext cx="7819082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ctr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工程热力学</a:t>
            </a:r>
            <a:endParaRPr lang="en-US" altLang="zh-CN" sz="2400" b="1" dirty="0" smtClean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fontAlgn="ctr">
              <a:lnSpc>
                <a:spcPct val="140000"/>
              </a:lnSpc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第三章  气体和蒸汽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性质 </a:t>
            </a:r>
            <a:r>
              <a:rPr lang="en-US" altLang="zh-CN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en-US" altLang="zh-CN" sz="32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  <a:p>
            <a:pPr algn="ctr" fontAlgn="ctr">
              <a:lnSpc>
                <a:spcPct val="140000"/>
              </a:lnSpc>
              <a:buNone/>
            </a:pPr>
            <a:r>
              <a:rPr lang="en-US" altLang="zh-CN" sz="32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Properties of gas and </a:t>
            </a:r>
            <a:r>
              <a:rPr lang="en-US" altLang="zh-CN" sz="32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vapor</a:t>
            </a:r>
            <a:endParaRPr lang="en-US" altLang="zh-CN" sz="3200" b="1" dirty="0" smtClean="0">
              <a:solidFill>
                <a:srgbClr val="0033CC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9"/>
          <p:cNvSpPr txBox="1">
            <a:spLocks/>
          </p:cNvSpPr>
          <p:nvPr/>
        </p:nvSpPr>
        <p:spPr bwMode="auto">
          <a:xfrm>
            <a:off x="2124075" y="5229225"/>
            <a:ext cx="396081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机械与动力工程学院 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曹军  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讲师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b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2013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sz="1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日 </a:t>
            </a:r>
          </a:p>
        </p:txBody>
      </p:sp>
      <p:pic>
        <p:nvPicPr>
          <p:cNvPr id="1126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229225"/>
            <a:ext cx="1268412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50095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热力学能和焓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焓的计算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4"/>
          <p:cNvSpPr>
            <a:spLocks noChangeArrowheads="1"/>
          </p:cNvSpPr>
          <p:nvPr/>
        </p:nvSpPr>
        <p:spPr bwMode="auto">
          <a:xfrm>
            <a:off x="411063" y="3643274"/>
            <a:ext cx="8280920" cy="2364361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endParaRPr kumimoji="1" lang="en-US" altLang="zh-CN" sz="2000" b="1">
              <a:solidFill>
                <a:srgbClr val="FFFF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2574" y="1736134"/>
            <a:ext cx="8537898" cy="1783267"/>
            <a:chOff x="282574" y="1715583"/>
            <a:chExt cx="8537898" cy="1783267"/>
          </a:xfrm>
        </p:grpSpPr>
        <p:sp>
          <p:nvSpPr>
            <p:cNvPr id="14339" name="圆角矩形 14"/>
            <p:cNvSpPr>
              <a:spLocks noChangeArrowheads="1"/>
            </p:cNvSpPr>
            <p:nvPr/>
          </p:nvSpPr>
          <p:spPr bwMode="auto">
            <a:xfrm>
              <a:off x="282574" y="1715583"/>
              <a:ext cx="8537898" cy="699807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zh-CN" altLang="en-US" sz="24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定压</a:t>
              </a:r>
              <a:r>
                <a:rPr kumimoji="1" lang="zh-CN" altLang="en-US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过程</a:t>
              </a:r>
              <a:r>
                <a:rPr kumimoji="1" lang="en-US" altLang="zh-CN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:  </a:t>
              </a:r>
              <a:r>
                <a:rPr kumimoji="1" lang="zh-CN" altLang="en-US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技术功为零，</a:t>
              </a:r>
              <a:r>
                <a:rPr kumimoji="1" lang="zh-CN" altLang="en-US" sz="2400" b="1" dirty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焓</a:t>
              </a:r>
              <a:r>
                <a:rPr kumimoji="1" lang="zh-CN" altLang="en-US" sz="24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变化量</a:t>
              </a:r>
              <a:r>
                <a:rPr kumimoji="1" lang="zh-CN" altLang="en-US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与过程热量相等。</a:t>
              </a:r>
              <a:endPara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3915754"/>
                </p:ext>
              </p:extLst>
            </p:nvPr>
          </p:nvGraphicFramePr>
          <p:xfrm>
            <a:off x="977901" y="2763838"/>
            <a:ext cx="3309937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32" name="Equation" r:id="rId3" imgW="965160" imgH="228600" progId="Equation.DSMT4">
                    <p:embed/>
                  </p:oleObj>
                </mc:Choice>
                <mc:Fallback>
                  <p:oleObj name="Equation" r:id="rId3" imgW="96516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901" y="2763838"/>
                          <a:ext cx="3309937" cy="695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24799853"/>
                </p:ext>
              </p:extLst>
            </p:nvPr>
          </p:nvGraphicFramePr>
          <p:xfrm>
            <a:off x="5597525" y="2763838"/>
            <a:ext cx="1743075" cy="735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33" name="Equation" r:id="rId5" imgW="507960" imgH="241200" progId="Equation.DSMT4">
                    <p:embed/>
                  </p:oleObj>
                </mc:Choice>
                <mc:Fallback>
                  <p:oleObj name="Equation" r:id="rId5" imgW="507960" imgH="241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7525" y="2763838"/>
                          <a:ext cx="1743075" cy="735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右箭头 3"/>
          <p:cNvSpPr/>
          <p:nvPr/>
        </p:nvSpPr>
        <p:spPr bwMode="auto">
          <a:xfrm>
            <a:off x="4726658" y="2768903"/>
            <a:ext cx="432047" cy="690562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843386"/>
              </p:ext>
            </p:extLst>
          </p:nvPr>
        </p:nvGraphicFramePr>
        <p:xfrm>
          <a:off x="1655763" y="977900"/>
          <a:ext cx="55324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4" name="Equation" r:id="rId7" imgW="1612800" imgH="228600" progId="Equation.DSMT4">
                  <p:embed/>
                </p:oleObj>
              </mc:Choice>
              <mc:Fallback>
                <p:oleObj name="Equation" r:id="rId7" imgW="161280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977900"/>
                        <a:ext cx="55324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132404"/>
              </p:ext>
            </p:extLst>
          </p:nvPr>
        </p:nvGraphicFramePr>
        <p:xfrm>
          <a:off x="757510" y="3964281"/>
          <a:ext cx="727551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5" name="Equation" r:id="rId9" imgW="2120760" imgH="355320" progId="Equation.DSMT4">
                  <p:embed/>
                </p:oleObj>
              </mc:Choice>
              <mc:Fallback>
                <p:oleObj name="Equation" r:id="rId9" imgW="2120760" imgH="3553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10" y="3964281"/>
                        <a:ext cx="7275512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038866"/>
              </p:ext>
            </p:extLst>
          </p:nvPr>
        </p:nvGraphicFramePr>
        <p:xfrm>
          <a:off x="757510" y="5205446"/>
          <a:ext cx="22653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6" name="Equation" r:id="rId11" imgW="660240" imgH="241200" progId="Equation.DSMT4">
                  <p:embed/>
                </p:oleObj>
              </mc:Choice>
              <mc:Fallback>
                <p:oleObj name="Equation" r:id="rId11" imgW="66024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10" y="5205446"/>
                        <a:ext cx="22653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3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385737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热力学能和焓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4"/>
          <p:cNvSpPr>
            <a:spLocks noChangeArrowheads="1"/>
          </p:cNvSpPr>
          <p:nvPr/>
        </p:nvSpPr>
        <p:spPr bwMode="auto">
          <a:xfrm>
            <a:off x="307524" y="1644824"/>
            <a:ext cx="4136170" cy="34559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任何一个过程的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热力学能变化量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都和温度变化相同的</a:t>
            </a: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定容过程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的热力学能变化量相等。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4"/>
          <p:cNvSpPr>
            <a:spLocks noChangeArrowheads="1"/>
          </p:cNvSpPr>
          <p:nvPr/>
        </p:nvSpPr>
        <p:spPr bwMode="auto">
          <a:xfrm>
            <a:off x="4644008" y="1644824"/>
            <a:ext cx="4130911" cy="345596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任何</a:t>
            </a: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一个过程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焓变化</a:t>
            </a:r>
            <a:r>
              <a:rPr kumimoji="1" lang="zh-CN" altLang="en-US" sz="2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量</a:t>
            </a: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和温度</a:t>
            </a: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变化相同的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定压过程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的焓变化</a:t>
            </a:r>
            <a:r>
              <a:rPr kumimoji="1" lang="zh-CN" altLang="en-US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量相等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464468"/>
              </p:ext>
            </p:extLst>
          </p:nvPr>
        </p:nvGraphicFramePr>
        <p:xfrm>
          <a:off x="1043609" y="3789040"/>
          <a:ext cx="2937804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8" name="Equation" r:id="rId3" imgW="863280" imgH="279360" progId="Equation.DSMT4">
                  <p:embed/>
                </p:oleObj>
              </mc:Choice>
              <mc:Fallback>
                <p:oleObj name="Equation" r:id="rId3" imgW="863280" imgH="2793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9" y="3789040"/>
                        <a:ext cx="2937804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363614"/>
              </p:ext>
            </p:extLst>
          </p:nvPr>
        </p:nvGraphicFramePr>
        <p:xfrm>
          <a:off x="5155642" y="3789040"/>
          <a:ext cx="301086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9" name="Equation" r:id="rId5" imgW="876240" imgH="279360" progId="Equation.DSMT4">
                  <p:embed/>
                </p:oleObj>
              </mc:Choice>
              <mc:Fallback>
                <p:oleObj name="Equation" r:id="rId5" imgW="876240" imgH="2793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642" y="3789040"/>
                        <a:ext cx="301086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08293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热力学能和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焓的</a:t>
            </a:r>
            <a:r>
              <a:rPr lang="zh-CN" altLang="en-US" sz="28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查表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计算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4"/>
          <p:cNvSpPr>
            <a:spLocks noChangeArrowheads="1"/>
          </p:cNvSpPr>
          <p:nvPr/>
        </p:nvSpPr>
        <p:spPr bwMode="auto">
          <a:xfrm>
            <a:off x="539552" y="1163378"/>
            <a:ext cx="7992888" cy="1296144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理想气体一般取</a:t>
            </a:r>
            <a:r>
              <a:rPr kumimoji="1" lang="en-US" altLang="zh-CN" sz="2400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0K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时的焓值为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零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en-US" altLang="zh-CN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任意温度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时的焓值，都是以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0K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为基准的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相对值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691769"/>
              </p:ext>
            </p:extLst>
          </p:nvPr>
        </p:nvGraphicFramePr>
        <p:xfrm>
          <a:off x="1259136" y="3035343"/>
          <a:ext cx="24638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2" name="Equation" r:id="rId3" imgW="723600" imgH="279360" progId="Equation.DSMT4">
                  <p:embed/>
                </p:oleObj>
              </mc:Choice>
              <mc:Fallback>
                <p:oleObj name="Equation" r:id="rId3" imgW="723600" imgH="2793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136" y="3035343"/>
                        <a:ext cx="24638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589049"/>
              </p:ext>
            </p:extLst>
          </p:nvPr>
        </p:nvGraphicFramePr>
        <p:xfrm>
          <a:off x="5004048" y="3035343"/>
          <a:ext cx="242093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3" name="Equation" r:id="rId5" imgW="711000" imgH="279360" progId="Equation.DSMT4">
                  <p:embed/>
                </p:oleObj>
              </mc:Choice>
              <mc:Fallback>
                <p:oleObj name="Equation" r:id="rId5" imgW="711000" imgH="2793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035343"/>
                        <a:ext cx="242093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2195736" y="4581128"/>
            <a:ext cx="4248472" cy="79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具体焓值参考附表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5890724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436245" y="4510632"/>
            <a:ext cx="8280920" cy="172819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endParaRPr kumimoji="1" lang="en-US" altLang="zh-CN" sz="2000" b="1">
              <a:solidFill>
                <a:srgbClr val="FFFF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433547" y="2636912"/>
            <a:ext cx="8280920" cy="180193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endParaRPr kumimoji="1" lang="en-US" altLang="zh-CN" sz="2000" b="1">
              <a:solidFill>
                <a:srgbClr val="FFFF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66656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理想气体可逆过程的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热量计算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242244"/>
              </p:ext>
            </p:extLst>
          </p:nvPr>
        </p:nvGraphicFramePr>
        <p:xfrm>
          <a:off x="2051720" y="3454392"/>
          <a:ext cx="57943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7" name="Equation" r:id="rId3" imgW="1688760" imgH="330120" progId="Equation.DSMT4">
                  <p:embed/>
                </p:oleObj>
              </mc:Choice>
              <mc:Fallback>
                <p:oleObj name="Equation" r:id="rId3" imgW="1688760" imgH="3301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454392"/>
                        <a:ext cx="579437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851991"/>
              </p:ext>
            </p:extLst>
          </p:nvPr>
        </p:nvGraphicFramePr>
        <p:xfrm>
          <a:off x="3575134" y="2723666"/>
          <a:ext cx="3571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8" name="Equation" r:id="rId5" imgW="1041120" imgH="228600" progId="Equation.DSMT4">
                  <p:embed/>
                </p:oleObj>
              </mc:Choice>
              <mc:Fallback>
                <p:oleObj name="Equation" r:id="rId5" imgW="104112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134" y="2723666"/>
                        <a:ext cx="35718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307890"/>
              </p:ext>
            </p:extLst>
          </p:nvPr>
        </p:nvGraphicFramePr>
        <p:xfrm>
          <a:off x="1915092" y="5272357"/>
          <a:ext cx="5664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9" name="Equation" r:id="rId7" imgW="1650960" imgH="355320" progId="Equation.DSMT4">
                  <p:embed/>
                </p:oleObj>
              </mc:Choice>
              <mc:Fallback>
                <p:oleObj name="Equation" r:id="rId7" imgW="1650960" imgH="3553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092" y="5272357"/>
                        <a:ext cx="56642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936128"/>
              </p:ext>
            </p:extLst>
          </p:nvPr>
        </p:nvGraphicFramePr>
        <p:xfrm>
          <a:off x="3552416" y="4603085"/>
          <a:ext cx="35274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0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416" y="4603085"/>
                        <a:ext cx="352742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580260" y="1788053"/>
            <a:ext cx="8134207" cy="59498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对于理想气体可逆过程，热力学第一定律可具体化为：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390434"/>
              </p:ext>
            </p:extLst>
          </p:nvPr>
        </p:nvGraphicFramePr>
        <p:xfrm>
          <a:off x="3059832" y="850178"/>
          <a:ext cx="3097570" cy="85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1" name="Equation" r:id="rId11" imgW="698400" imgH="203040" progId="Equation.DSMT4">
                  <p:embed/>
                </p:oleObj>
              </mc:Choice>
              <mc:Fallback>
                <p:oleObj name="Equation" r:id="rId11" imgW="69840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850178"/>
                        <a:ext cx="3097570" cy="850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4"/>
          <p:cNvSpPr>
            <a:spLocks noChangeArrowheads="1"/>
          </p:cNvSpPr>
          <p:nvPr/>
        </p:nvSpPr>
        <p:spPr bwMode="auto">
          <a:xfrm>
            <a:off x="580260" y="2695175"/>
            <a:ext cx="2695596" cy="59498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以定容比热容表示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567294" y="4594004"/>
            <a:ext cx="2695596" cy="59498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以定压比热容表示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96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03200" y="185738"/>
            <a:ext cx="6353175" cy="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1" lang="zh-CN" altLang="en-US" sz="2800" kern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状态参数</a:t>
            </a:r>
            <a:r>
              <a:rPr kumimoji="1" lang="en-US" altLang="zh-CN" sz="2800" kern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kumimoji="1" lang="zh-CN" altLang="en-US" sz="2800" kern="0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熵</a:t>
            </a:r>
            <a:r>
              <a:rPr kumimoji="1" lang="zh-CN" altLang="en-US" sz="2800" b="0" kern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0" kern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Entropy</a:t>
            </a:r>
            <a:r>
              <a:rPr kumimoji="1" lang="zh-CN" altLang="en-US" sz="2800" b="0" kern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en-US" altLang="zh-CN" sz="2800" b="0" kern="0" dirty="0" smtClean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8787" name="圆角矩形 6"/>
          <p:cNvSpPr>
            <a:spLocks noChangeArrowheads="1"/>
          </p:cNvSpPr>
          <p:nvPr/>
        </p:nvSpPr>
        <p:spPr bwMode="auto">
          <a:xfrm>
            <a:off x="755650" y="931863"/>
            <a:ext cx="7683500" cy="1090612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zh-CN" altLang="en-US" sz="20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定义：</a:t>
            </a:r>
            <a:r>
              <a:rPr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可逆过程中， </a:t>
            </a:r>
            <a:r>
              <a:rPr lang="zh-CN" altLang="en-US" sz="2800" b="1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i="1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baseline="-25000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rev</a:t>
            </a:r>
            <a:r>
              <a:rPr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除以传热时的温度</a:t>
            </a:r>
            <a:r>
              <a:rPr lang="en-US" altLang="zh-CN" sz="2800" b="1" i="1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所得的</a:t>
            </a:r>
            <a:r>
              <a:rPr lang="zh-CN" altLang="en-US" sz="32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商。</a:t>
            </a:r>
            <a:endParaRPr lang="en-US" altLang="zh-CN" sz="3200" b="1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熵的改变是传热进行的标志。</a:t>
            </a:r>
            <a:r>
              <a:rPr lang="zh-CN" altLang="en-US" sz="2400" b="1" i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400" b="1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8788" name="Object 6"/>
          <p:cNvGraphicFramePr>
            <a:graphicFrameLocks noChangeAspect="1"/>
          </p:cNvGraphicFramePr>
          <p:nvPr/>
        </p:nvGraphicFramePr>
        <p:xfrm>
          <a:off x="1919288" y="2263775"/>
          <a:ext cx="18907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8" name="Equation" r:id="rId3" imgW="698197" imgH="393529" progId="Equation.DSMT4">
                  <p:embed/>
                </p:oleObj>
              </mc:Choice>
              <mc:Fallback>
                <p:oleObj name="Equation" r:id="rId3" imgW="69819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263775"/>
                        <a:ext cx="18907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Rectangle 28"/>
          <p:cNvSpPr>
            <a:spLocks noChangeArrowheads="1"/>
          </p:cNvSpPr>
          <p:nvPr/>
        </p:nvSpPr>
        <p:spPr bwMode="auto">
          <a:xfrm>
            <a:off x="4654550" y="2393950"/>
            <a:ext cx="2901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360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36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i="1" baseline="-25000">
                <a:ea typeface="宋体" panose="02010600030101010101" pitchFamily="2" charset="-122"/>
                <a:sym typeface="Symbol" panose="05050102010706020507" pitchFamily="18" charset="2"/>
              </a:rPr>
              <a:t>rev</a:t>
            </a:r>
            <a:r>
              <a:rPr lang="en-US" altLang="zh-CN" sz="36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i="1">
                <a:ea typeface="宋体" panose="02010600030101010101" pitchFamily="2" charset="-122"/>
              </a:rPr>
              <a:t>=TdS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71550" y="3406775"/>
            <a:ext cx="7127875" cy="2600325"/>
            <a:chOff x="971600" y="3406329"/>
            <a:chExt cx="7127875" cy="260087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圆角矩形 6"/>
            <p:cNvSpPr>
              <a:spLocks noChangeArrowheads="1"/>
            </p:cNvSpPr>
            <p:nvPr/>
          </p:nvSpPr>
          <p:spPr bwMode="auto">
            <a:xfrm>
              <a:off x="971600" y="3406329"/>
              <a:ext cx="7127875" cy="2600872"/>
            </a:xfrm>
            <a:prstGeom prst="roundRect">
              <a:avLst>
                <a:gd name="adj" fmla="val 16667"/>
              </a:avLst>
            </a:prstGeom>
            <a:grpFill/>
            <a:ln w="12700">
              <a:solidFill>
                <a:srgbClr val="FF0000"/>
              </a:solidFill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熵是广延参数，具有可加性质。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每千克工质的熵称为</a:t>
              </a:r>
              <a:r>
                <a:rPr kumimoji="1" lang="zh-CN" altLang="en-US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比熵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，用</a:t>
              </a:r>
              <a:r>
                <a:rPr kumimoji="1" lang="en-US" altLang="zh-CN" sz="2000" b="1" i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表示。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  <a:defRPr/>
              </a:pP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  <a:defRPr/>
              </a:pP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熵的单位是     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J/K</a:t>
              </a: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， 比熵的单位是</a:t>
              </a:r>
              <a:r>
                <a:rPr kumimoji="1" lang="en-US" altLang="zh-CN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J/(</a:t>
              </a:r>
              <a:r>
                <a:rPr kumimoji="1" lang="en-US" altLang="zh-CN" sz="2000" b="1" dirty="0" err="1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kg.K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defRPr/>
              </a:pPr>
              <a:endPara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8792" name="Object 6"/>
            <p:cNvGraphicFramePr>
              <a:graphicFrameLocks noChangeAspect="1"/>
            </p:cNvGraphicFramePr>
            <p:nvPr/>
          </p:nvGraphicFramePr>
          <p:xfrm>
            <a:off x="3060055" y="4423024"/>
            <a:ext cx="2228850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69" name="Equation" r:id="rId5" imgW="647419" imgH="393529" progId="Equation.DSMT4">
                    <p:embed/>
                  </p:oleObj>
                </mc:Choice>
                <mc:Fallback>
                  <p:oleObj name="Equation" r:id="rId5" imgW="647419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055" y="4423024"/>
                          <a:ext cx="2228850" cy="115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7508892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282574" y="970086"/>
            <a:ext cx="8681914" cy="519521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565757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状态参数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熵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包含定压热容的计算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235206"/>
              </p:ext>
            </p:extLst>
          </p:nvPr>
        </p:nvGraphicFramePr>
        <p:xfrm>
          <a:off x="721271" y="1114211"/>
          <a:ext cx="2228850" cy="115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2" name="Equation" r:id="rId3" imgW="647419" imgH="393529" progId="Equation.DSMT4">
                  <p:embed/>
                </p:oleObj>
              </mc:Choice>
              <mc:Fallback>
                <p:oleObj name="Equation" r:id="rId3" imgW="64741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71" y="1114211"/>
                        <a:ext cx="2228850" cy="1152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704337"/>
              </p:ext>
            </p:extLst>
          </p:nvPr>
        </p:nvGraphicFramePr>
        <p:xfrm>
          <a:off x="3635896" y="1328035"/>
          <a:ext cx="2808312" cy="724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3" name="Equation" r:id="rId5" imgW="1028520" imgH="241200" progId="Equation.DSMT4">
                  <p:embed/>
                </p:oleObj>
              </mc:Choice>
              <mc:Fallback>
                <p:oleObj name="Equation" r:id="rId5" imgW="102852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328035"/>
                        <a:ext cx="2808312" cy="724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413269"/>
              </p:ext>
            </p:extLst>
          </p:nvPr>
        </p:nvGraphicFramePr>
        <p:xfrm>
          <a:off x="6860766" y="1063839"/>
          <a:ext cx="1618605" cy="1131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4" name="Equation" r:id="rId7" imgW="545760" imgH="444240" progId="Equation.DSMT4">
                  <p:embed/>
                </p:oleObj>
              </mc:Choice>
              <mc:Fallback>
                <p:oleObj name="Equation" r:id="rId7" imgW="545760" imgH="4442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0766" y="1063839"/>
                        <a:ext cx="1618605" cy="1131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475656" y="2339045"/>
            <a:ext cx="6172211" cy="1987205"/>
            <a:chOff x="1475656" y="2339045"/>
            <a:chExt cx="6172211" cy="198720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7087016"/>
                </p:ext>
              </p:extLst>
            </p:nvPr>
          </p:nvGraphicFramePr>
          <p:xfrm>
            <a:off x="1599195" y="3026087"/>
            <a:ext cx="6048672" cy="1300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5" name="Equation" r:id="rId9" imgW="2031840" imgH="444240" progId="Equation.DSMT4">
                    <p:embed/>
                  </p:oleObj>
                </mc:Choice>
                <mc:Fallback>
                  <p:oleObj name="Equation" r:id="rId9" imgW="20318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195" y="3026087"/>
                          <a:ext cx="6048672" cy="1300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下箭头 1"/>
            <p:cNvSpPr/>
            <p:nvPr/>
          </p:nvSpPr>
          <p:spPr bwMode="auto">
            <a:xfrm>
              <a:off x="2950121" y="2451198"/>
              <a:ext cx="3816424" cy="429386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圆角矩形 14"/>
            <p:cNvSpPr>
              <a:spLocks noChangeArrowheads="1"/>
            </p:cNvSpPr>
            <p:nvPr/>
          </p:nvSpPr>
          <p:spPr bwMode="auto">
            <a:xfrm>
              <a:off x="1475656" y="2339045"/>
              <a:ext cx="936104" cy="594981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400" b="1" dirty="0" smtClean="0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代入</a:t>
              </a:r>
              <a:endParaRPr kumimoji="1" lang="en-US" altLang="zh-CN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75656" y="4373858"/>
            <a:ext cx="5616624" cy="1791445"/>
            <a:chOff x="1475656" y="4373858"/>
            <a:chExt cx="5616624" cy="1791445"/>
          </a:xfrm>
        </p:grpSpPr>
        <p:graphicFrame>
          <p:nvGraphicFramePr>
            <p:cNvPr id="31749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96282458"/>
                </p:ext>
              </p:extLst>
            </p:nvPr>
          </p:nvGraphicFramePr>
          <p:xfrm>
            <a:off x="1835696" y="4850853"/>
            <a:ext cx="5256584" cy="1314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6" name="Equation" r:id="rId11" imgW="1676160" imgH="431640" progId="Equation.DSMT4">
                    <p:embed/>
                  </p:oleObj>
                </mc:Choice>
                <mc:Fallback>
                  <p:oleObj name="Equation" r:id="rId11" imgW="167616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4850853"/>
                          <a:ext cx="5256584" cy="1314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下箭头 11"/>
            <p:cNvSpPr/>
            <p:nvPr/>
          </p:nvSpPr>
          <p:spPr bwMode="auto">
            <a:xfrm>
              <a:off x="2950121" y="4373858"/>
              <a:ext cx="3816424" cy="429386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圆角矩形 14"/>
            <p:cNvSpPr>
              <a:spLocks noChangeArrowheads="1"/>
            </p:cNvSpPr>
            <p:nvPr/>
          </p:nvSpPr>
          <p:spPr bwMode="auto">
            <a:xfrm>
              <a:off x="1475656" y="4418311"/>
              <a:ext cx="936104" cy="594981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积分</a:t>
              </a:r>
              <a:endParaRPr kumimoji="1" lang="en-US" altLang="zh-CN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63888" y="1114211"/>
            <a:ext cx="2880320" cy="1080846"/>
            <a:chOff x="3563888" y="1114211"/>
            <a:chExt cx="2880320" cy="1080846"/>
          </a:xfrm>
        </p:grpSpPr>
        <p:cxnSp>
          <p:nvCxnSpPr>
            <p:cNvPr id="11" name="直接连接符 10"/>
            <p:cNvCxnSpPr/>
            <p:nvPr/>
          </p:nvCxnSpPr>
          <p:spPr bwMode="auto">
            <a:xfrm>
              <a:off x="3563888" y="2195057"/>
              <a:ext cx="28803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椭圆 13"/>
            <p:cNvSpPr/>
            <p:nvPr/>
          </p:nvSpPr>
          <p:spPr bwMode="auto">
            <a:xfrm>
              <a:off x="4499992" y="1114211"/>
              <a:ext cx="432048" cy="108084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358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1052276" y="970086"/>
            <a:ext cx="6976108" cy="519521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565757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状态参数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熵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计算公式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747" name="Object 7"/>
          <p:cNvGraphicFramePr>
            <a:graphicFrameLocks/>
          </p:cNvGraphicFramePr>
          <p:nvPr/>
        </p:nvGraphicFramePr>
        <p:xfrm>
          <a:off x="1719263" y="2924175"/>
          <a:ext cx="56197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8" name="Equation" r:id="rId3" imgW="1638000" imgH="431640" progId="Equation.DSMT4">
                  <p:embed/>
                </p:oleObj>
              </mc:Choice>
              <mc:Fallback>
                <p:oleObj name="Equation" r:id="rId3" imgW="163800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2924175"/>
                        <a:ext cx="561975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7"/>
          <p:cNvGraphicFramePr>
            <a:graphicFrameLocks/>
          </p:cNvGraphicFramePr>
          <p:nvPr/>
        </p:nvGraphicFramePr>
        <p:xfrm>
          <a:off x="1730375" y="4724400"/>
          <a:ext cx="57070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9"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724400"/>
                        <a:ext cx="570706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7"/>
          <p:cNvGraphicFramePr>
            <a:graphicFrameLocks/>
          </p:cNvGraphicFramePr>
          <p:nvPr/>
        </p:nvGraphicFramePr>
        <p:xfrm>
          <a:off x="1654175" y="1263650"/>
          <a:ext cx="57499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0" name="Equation" r:id="rId7" imgW="1676160" imgH="431640" progId="Equation.DSMT4">
                  <p:embed/>
                </p:oleObj>
              </mc:Choice>
              <mc:Fallback>
                <p:oleObj name="Equation" r:id="rId7" imgW="167616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1263650"/>
                        <a:ext cx="574992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 bwMode="auto">
          <a:xfrm>
            <a:off x="3851920" y="1380452"/>
            <a:ext cx="432048" cy="10808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923928" y="3027271"/>
            <a:ext cx="432048" cy="10808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945895" y="4897592"/>
            <a:ext cx="432048" cy="10808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228184" y="4929843"/>
            <a:ext cx="432048" cy="10808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2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179512" y="1566921"/>
            <a:ext cx="8712968" cy="438235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505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565757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状态参数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熵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近似计算公式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954243"/>
              </p:ext>
            </p:extLst>
          </p:nvPr>
        </p:nvGraphicFramePr>
        <p:xfrm>
          <a:off x="440682" y="1969826"/>
          <a:ext cx="3744416" cy="103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4" name="Equation" r:id="rId3" imgW="1676160" imgH="431640" progId="Equation.DSMT4">
                  <p:embed/>
                </p:oleObj>
              </mc:Choice>
              <mc:Fallback>
                <p:oleObj name="Equation" r:id="rId3" imgW="167616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82" y="1969826"/>
                        <a:ext cx="3744416" cy="1030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59615"/>
              </p:ext>
            </p:extLst>
          </p:nvPr>
        </p:nvGraphicFramePr>
        <p:xfrm>
          <a:off x="450582" y="3375620"/>
          <a:ext cx="381642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5" name="Equation" r:id="rId5" imgW="1638000" imgH="431640" progId="Equation.DSMT4">
                  <p:embed/>
                </p:oleObj>
              </mc:Choice>
              <mc:Fallback>
                <p:oleObj name="Equation" r:id="rId5" imgW="163800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82" y="3375620"/>
                        <a:ext cx="3816424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909818"/>
              </p:ext>
            </p:extLst>
          </p:nvPr>
        </p:nvGraphicFramePr>
        <p:xfrm>
          <a:off x="337620" y="4739679"/>
          <a:ext cx="417646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6" name="Equation" r:id="rId7" imgW="1663560" imgH="419040" progId="Equation.DSMT4">
                  <p:embed/>
                </p:oleObj>
              </mc:Choice>
              <mc:Fallback>
                <p:oleObj name="Equation" r:id="rId7" imgW="166356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20" y="4739679"/>
                        <a:ext cx="4176463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6"/>
          <p:cNvSpPr>
            <a:spLocks noChangeArrowheads="1"/>
          </p:cNvSpPr>
          <p:nvPr/>
        </p:nvSpPr>
        <p:spPr bwMode="auto">
          <a:xfrm>
            <a:off x="490268" y="897903"/>
            <a:ext cx="8208838" cy="53991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近似计算时，按照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定值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比热容，可将熵变计算公式再次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简化</a:t>
            </a:r>
            <a:endParaRPr kumimoji="1" lang="zh-CN" altLang="en-US" sz="24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14083" y="1988840"/>
            <a:ext cx="4217419" cy="3689151"/>
            <a:chOff x="4514083" y="1988840"/>
            <a:chExt cx="4217419" cy="3689151"/>
          </a:xfrm>
        </p:grpSpPr>
        <p:graphicFrame>
          <p:nvGraphicFramePr>
            <p:cNvPr id="33795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80542461"/>
                </p:ext>
              </p:extLst>
            </p:nvPr>
          </p:nvGraphicFramePr>
          <p:xfrm>
            <a:off x="5193382" y="1988840"/>
            <a:ext cx="3538120" cy="1002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47" name="Equation" r:id="rId9" imgW="1587240" imgH="431640" progId="Equation.DSMT4">
                    <p:embed/>
                  </p:oleObj>
                </mc:Choice>
                <mc:Fallback>
                  <p:oleObj name="Equation" r:id="rId9" imgW="158724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382" y="1988840"/>
                          <a:ext cx="3538120" cy="1002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6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12513762"/>
                </p:ext>
              </p:extLst>
            </p:nvPr>
          </p:nvGraphicFramePr>
          <p:xfrm>
            <a:off x="5178408" y="3375620"/>
            <a:ext cx="3367088" cy="958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48" name="Equation" r:id="rId11" imgW="1536480" imgH="431640" progId="Equation.DSMT4">
                    <p:embed/>
                  </p:oleObj>
                </mc:Choice>
                <mc:Fallback>
                  <p:oleObj name="Equation" r:id="rId11" imgW="153648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8408" y="3375620"/>
                          <a:ext cx="3367088" cy="958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7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61276005"/>
                </p:ext>
              </p:extLst>
            </p:nvPr>
          </p:nvGraphicFramePr>
          <p:xfrm>
            <a:off x="5193382" y="4719141"/>
            <a:ext cx="3367088" cy="958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49" name="Equation" r:id="rId13" imgW="1536480" imgH="431640" progId="Equation.DSMT4">
                    <p:embed/>
                  </p:oleObj>
                </mc:Choice>
                <mc:Fallback>
                  <p:oleObj name="Equation" r:id="rId13" imgW="153648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382" y="4719141"/>
                          <a:ext cx="3367088" cy="958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右箭头 2"/>
            <p:cNvSpPr/>
            <p:nvPr/>
          </p:nvSpPr>
          <p:spPr bwMode="auto">
            <a:xfrm>
              <a:off x="4514083" y="2132856"/>
              <a:ext cx="345949" cy="720080"/>
            </a:xfrm>
            <a:prstGeom prst="right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4594687" y="3497187"/>
              <a:ext cx="345949" cy="720080"/>
            </a:xfrm>
            <a:prstGeom prst="right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4680758" y="4838526"/>
              <a:ext cx="345949" cy="720080"/>
            </a:xfrm>
            <a:prstGeom prst="right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27373" y="1974897"/>
            <a:ext cx="1756995" cy="3838739"/>
            <a:chOff x="6127373" y="1974897"/>
            <a:chExt cx="1756995" cy="3838739"/>
          </a:xfrm>
        </p:grpSpPr>
        <p:sp>
          <p:nvSpPr>
            <p:cNvPr id="16" name="椭圆 15"/>
            <p:cNvSpPr/>
            <p:nvPr/>
          </p:nvSpPr>
          <p:spPr bwMode="auto">
            <a:xfrm>
              <a:off x="6156176" y="1974897"/>
              <a:ext cx="432048" cy="108084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6127373" y="3339253"/>
              <a:ext cx="432048" cy="108084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6127373" y="4732790"/>
              <a:ext cx="432048" cy="108084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7482053" y="4726253"/>
              <a:ext cx="402315" cy="108084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7484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282574" y="980728"/>
            <a:ext cx="8681913" cy="525658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82574" y="239713"/>
            <a:ext cx="52975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状态参数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熵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查表计算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77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069980"/>
              </p:ext>
            </p:extLst>
          </p:nvPr>
        </p:nvGraphicFramePr>
        <p:xfrm>
          <a:off x="1835696" y="980728"/>
          <a:ext cx="5259387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3" name="Equation" r:id="rId3" imgW="2400120" imgH="888840" progId="Equation.DSMT4">
                  <p:embed/>
                </p:oleObj>
              </mc:Choice>
              <mc:Fallback>
                <p:oleObj name="Equation" r:id="rId3" imgW="2400120" imgH="8888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980728"/>
                        <a:ext cx="5259387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2659608" y="1872454"/>
            <a:ext cx="17683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2922213" y="3068960"/>
            <a:ext cx="26578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组合 4"/>
          <p:cNvGrpSpPr/>
          <p:nvPr/>
        </p:nvGrpSpPr>
        <p:grpSpPr>
          <a:xfrm>
            <a:off x="519073" y="3272222"/>
            <a:ext cx="8208912" cy="3021781"/>
            <a:chOff x="519073" y="3272222"/>
            <a:chExt cx="8208912" cy="3021781"/>
          </a:xfrm>
        </p:grpSpPr>
        <p:sp>
          <p:nvSpPr>
            <p:cNvPr id="2" name="下箭头 1"/>
            <p:cNvSpPr/>
            <p:nvPr/>
          </p:nvSpPr>
          <p:spPr bwMode="auto">
            <a:xfrm>
              <a:off x="2809205" y="4507120"/>
              <a:ext cx="3312368" cy="360040"/>
            </a:xfrm>
            <a:prstGeom prst="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9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17752668"/>
                </p:ext>
              </p:extLst>
            </p:nvPr>
          </p:nvGraphicFramePr>
          <p:xfrm>
            <a:off x="2659608" y="4886258"/>
            <a:ext cx="5489833" cy="1407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64" name="Equation" r:id="rId5" imgW="1688760" imgH="431640" progId="Equation.DSMT4">
                    <p:embed/>
                  </p:oleObj>
                </mc:Choice>
                <mc:Fallback>
                  <p:oleObj name="Equation" r:id="rId5" imgW="168876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608" y="4886258"/>
                          <a:ext cx="5489833" cy="1407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圆角矩形 14"/>
            <p:cNvSpPr>
              <a:spLocks noChangeArrowheads="1"/>
            </p:cNvSpPr>
            <p:nvPr/>
          </p:nvSpPr>
          <p:spPr bwMode="auto">
            <a:xfrm>
              <a:off x="519073" y="3272222"/>
              <a:ext cx="8208912" cy="864096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8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规定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基准状态 </a:t>
              </a:r>
              <a:r>
                <a:rPr kumimoji="1" lang="en-US" altLang="zh-CN" sz="2800" b="1" i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800" b="1" i="1" baseline="-25000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=101325pa</a:t>
              </a:r>
              <a:r>
                <a:rPr kumimoji="1" lang="zh-CN" altLang="en-US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800" b="1" i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i="1" baseline="-25000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800" b="1" dirty="0" smtClean="0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=0K</a:t>
              </a:r>
              <a:r>
                <a:rPr kumimoji="1" lang="zh-CN" altLang="en-US" sz="28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，</a:t>
              </a:r>
              <a:endParaRPr kumimoji="1" lang="en-US" altLang="zh-CN" sz="28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6670933"/>
                </p:ext>
              </p:extLst>
            </p:nvPr>
          </p:nvGraphicFramePr>
          <p:xfrm>
            <a:off x="6485162" y="3299402"/>
            <a:ext cx="1526853" cy="795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65" name="Equation" r:id="rId7" imgW="469800" imgH="241200" progId="Equation.DSMT4">
                    <p:embed/>
                  </p:oleObj>
                </mc:Choice>
                <mc:Fallback>
                  <p:oleObj name="Equation" r:id="rId7" imgW="469800" imgH="241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5162" y="3299402"/>
                          <a:ext cx="1526853" cy="795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圆角矩形 14"/>
            <p:cNvSpPr>
              <a:spLocks noChangeArrowheads="1"/>
            </p:cNvSpPr>
            <p:nvPr/>
          </p:nvSpPr>
          <p:spPr bwMode="auto">
            <a:xfrm>
              <a:off x="827584" y="5024026"/>
              <a:ext cx="1719580" cy="864096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8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摩尔熵变</a:t>
              </a:r>
              <a:endParaRPr kumimoji="1"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74408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 txBox="1">
            <a:spLocks/>
          </p:cNvSpPr>
          <p:nvPr/>
        </p:nvSpPr>
        <p:spPr bwMode="gray">
          <a:xfrm>
            <a:off x="0" y="188913"/>
            <a:ext cx="1476375" cy="50323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+mj-cs"/>
              </a:rPr>
              <a:t>内容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5025" y="90805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3-1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理想气体的概念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35025" y="2924175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3-4 </a:t>
            </a:r>
            <a:r>
              <a:rPr kumimoji="1" lang="zh-CN" altLang="en-US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水蒸气的饱和状态和相图</a:t>
            </a:r>
            <a:endParaRPr kumimoji="1" lang="en-US" altLang="ko-KR" sz="2400" b="1" dirty="0">
              <a:solidFill>
                <a:srgbClr val="0033CC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5025" y="2249488"/>
            <a:ext cx="5905500" cy="5413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3-3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理想气体的热力学能，焓和熵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835025" y="157480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3-2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理想气体的比热容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827088" y="494982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3-7 </a:t>
            </a:r>
            <a:r>
              <a:rPr kumimoji="1" lang="zh-CN" altLang="en-US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水蒸汽表和图</a:t>
            </a:r>
            <a:endParaRPr kumimoji="1" lang="en-US" altLang="ko-KR" sz="2400" b="1" dirty="0">
              <a:solidFill>
                <a:srgbClr val="0033CC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827088" y="4275138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3-6 </a:t>
            </a:r>
            <a:r>
              <a:rPr kumimoji="1" lang="zh-CN" altLang="en-US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水和水蒸汽的状态参数</a:t>
            </a:r>
            <a:endParaRPr kumimoji="1" lang="en-US" altLang="ko-KR" sz="2400" b="1" dirty="0">
              <a:solidFill>
                <a:srgbClr val="0033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827088" y="3600450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3-5 </a:t>
            </a:r>
            <a:r>
              <a:rPr kumimoji="1" lang="zh-CN" altLang="en-US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水的汽化过程和临界点</a:t>
            </a:r>
            <a:endParaRPr kumimoji="1" lang="en-US" altLang="ko-KR" sz="2400" b="1" dirty="0">
              <a:solidFill>
                <a:srgbClr val="0033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827088" y="561657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kumimoji="1" lang="zh-CN" altLang="en-US" sz="2400" b="1" dirty="0">
                <a:solidFill>
                  <a:srgbClr val="0033CC"/>
                </a:solidFill>
                <a:latin typeface="幼圆" pitchFamily="49" charset="-122"/>
                <a:ea typeface="幼圆" pitchFamily="49" charset="-122"/>
              </a:rPr>
              <a:t>本章小结</a:t>
            </a:r>
            <a:endParaRPr kumimoji="1" lang="en-US" altLang="ko-KR" sz="2400" b="1" dirty="0">
              <a:solidFill>
                <a:srgbClr val="0033CC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178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 txBox="1">
            <a:spLocks/>
          </p:cNvSpPr>
          <p:nvPr/>
        </p:nvSpPr>
        <p:spPr bwMode="gray">
          <a:xfrm>
            <a:off x="0" y="188913"/>
            <a:ext cx="1476375" cy="50323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+mj-cs"/>
              </a:rPr>
              <a:t>内容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5025" y="90805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3-1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理想气体的概念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35025" y="2924175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3-4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水蒸气的饱和状态和相图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5025" y="2249488"/>
            <a:ext cx="5905500" cy="5413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3-3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理想气体的热力学能，焓和熵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835025" y="157480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3-2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理想气体的比热容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827088" y="494982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3-7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水蒸汽表和图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827088" y="4275138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3-6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水和水蒸汽的状态参数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827088" y="3600450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3-5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水的汽化过程和临界点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827088" y="561657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本章小结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4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5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3-4</a:t>
            </a:r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水蒸气的饱和状态和相图</a:t>
            </a:r>
            <a:endParaRPr kumimoji="1" lang="en-US" altLang="ko-KR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726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4"/>
          <p:cNvSpPr>
            <a:spLocks noChangeArrowheads="1"/>
          </p:cNvSpPr>
          <p:nvPr/>
        </p:nvSpPr>
        <p:spPr bwMode="auto">
          <a:xfrm>
            <a:off x="467544" y="1124744"/>
            <a:ext cx="8233391" cy="319541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rgbClr val="0033CC"/>
            </a:solidFill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18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世纪，蒸气机发明，水和水蒸气是唯一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工质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直到内燃机发明，才有燃气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工质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目前仍是火力发电、核电、供暖、化工的工质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优点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便宜，易得，无毒，膨胀性能好，传热性能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好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是其它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实际气体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的代表</a:t>
            </a: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2115" name="Rectangle 3"/>
          <p:cNvSpPr>
            <a:spLocks noChangeArrowheads="1"/>
          </p:cNvSpPr>
          <p:nvPr/>
        </p:nvSpPr>
        <p:spPr bwMode="auto">
          <a:xfrm>
            <a:off x="840407" y="4933349"/>
            <a:ext cx="157447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水蒸气</a:t>
            </a:r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2622930" y="4681966"/>
            <a:ext cx="482536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在空气中含量极小，当作</a:t>
            </a:r>
            <a:r>
              <a:rPr kumimoji="0" lang="zh-CN" altLang="en-US" sz="24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理想气体</a:t>
            </a:r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2591071" y="5348847"/>
            <a:ext cx="694848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一般情况下，为</a:t>
            </a:r>
            <a:r>
              <a:rPr kumimoji="0" lang="zh-CN" altLang="en-US" sz="24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实际气体</a:t>
            </a:r>
            <a:r>
              <a:rPr kumimoji="0"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，使用图表</a:t>
            </a:r>
          </a:p>
        </p:txBody>
      </p:sp>
      <p:sp>
        <p:nvSpPr>
          <p:cNvPr id="602118" name="AutoShape 6"/>
          <p:cNvSpPr>
            <a:spLocks/>
          </p:cNvSpPr>
          <p:nvPr/>
        </p:nvSpPr>
        <p:spPr bwMode="auto">
          <a:xfrm>
            <a:off x="2414877" y="4858179"/>
            <a:ext cx="158750" cy="895350"/>
          </a:xfrm>
          <a:prstGeom prst="leftBrace">
            <a:avLst>
              <a:gd name="adj1" fmla="val 47000"/>
              <a:gd name="adj2" fmla="val 50000"/>
            </a:avLst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水和水蒸气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7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14"/>
          <p:cNvSpPr>
            <a:spLocks noChangeArrowheads="1"/>
          </p:cNvSpPr>
          <p:nvPr/>
        </p:nvSpPr>
        <p:spPr bwMode="auto">
          <a:xfrm>
            <a:off x="5118830" y="1057534"/>
            <a:ext cx="3762695" cy="466449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1909" y="1484784"/>
            <a:ext cx="4667218" cy="4038600"/>
            <a:chOff x="330200" y="2084431"/>
            <a:chExt cx="4667218" cy="4038600"/>
          </a:xfrm>
        </p:grpSpPr>
        <p:sp>
          <p:nvSpPr>
            <p:cNvPr id="616451" name="Line 3"/>
            <p:cNvSpPr>
              <a:spLocks noChangeShapeType="1"/>
            </p:cNvSpPr>
            <p:nvPr/>
          </p:nvSpPr>
          <p:spPr bwMode="auto">
            <a:xfrm>
              <a:off x="3733800" y="4159260"/>
              <a:ext cx="0" cy="6096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53" name="Rectangle 5"/>
            <p:cNvSpPr>
              <a:spLocks noChangeArrowheads="1"/>
            </p:cNvSpPr>
            <p:nvPr/>
          </p:nvSpPr>
          <p:spPr bwMode="auto">
            <a:xfrm>
              <a:off x="914400" y="2998831"/>
              <a:ext cx="609600" cy="990600"/>
            </a:xfrm>
            <a:prstGeom prst="rect">
              <a:avLst/>
            </a:prstGeom>
            <a:solidFill>
              <a:srgbClr val="FFC000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54" name="Line 6"/>
            <p:cNvSpPr>
              <a:spLocks noChangeShapeType="1"/>
            </p:cNvSpPr>
            <p:nvPr/>
          </p:nvSpPr>
          <p:spPr bwMode="auto">
            <a:xfrm flipV="1">
              <a:off x="1219200" y="2770231"/>
              <a:ext cx="0" cy="2286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55" name="Line 7"/>
            <p:cNvSpPr>
              <a:spLocks noChangeShapeType="1"/>
            </p:cNvSpPr>
            <p:nvPr/>
          </p:nvSpPr>
          <p:spPr bwMode="auto">
            <a:xfrm>
              <a:off x="1066800" y="2617831"/>
              <a:ext cx="152400" cy="1524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56" name="Line 8"/>
            <p:cNvSpPr>
              <a:spLocks noChangeShapeType="1"/>
            </p:cNvSpPr>
            <p:nvPr/>
          </p:nvSpPr>
          <p:spPr bwMode="auto">
            <a:xfrm flipV="1">
              <a:off x="1066800" y="2541631"/>
              <a:ext cx="228600" cy="762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57" name="Line 9"/>
            <p:cNvSpPr>
              <a:spLocks noChangeShapeType="1"/>
            </p:cNvSpPr>
            <p:nvPr/>
          </p:nvSpPr>
          <p:spPr bwMode="auto">
            <a:xfrm flipH="1" flipV="1">
              <a:off x="1143000" y="2389231"/>
              <a:ext cx="152400" cy="1524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58" name="Line 10"/>
            <p:cNvSpPr>
              <a:spLocks noChangeShapeType="1"/>
            </p:cNvSpPr>
            <p:nvPr/>
          </p:nvSpPr>
          <p:spPr bwMode="auto">
            <a:xfrm flipV="1">
              <a:off x="1143000" y="2084431"/>
              <a:ext cx="0" cy="3048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59" name="Line 11"/>
            <p:cNvSpPr>
              <a:spLocks noChangeShapeType="1"/>
            </p:cNvSpPr>
            <p:nvPr/>
          </p:nvSpPr>
          <p:spPr bwMode="auto">
            <a:xfrm>
              <a:off x="1143000" y="2084431"/>
              <a:ext cx="19812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60" name="Line 12"/>
            <p:cNvSpPr>
              <a:spLocks noChangeShapeType="1"/>
            </p:cNvSpPr>
            <p:nvPr/>
          </p:nvSpPr>
          <p:spPr bwMode="auto">
            <a:xfrm>
              <a:off x="3124200" y="2084431"/>
              <a:ext cx="0" cy="10541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61" name="AutoShape 13"/>
            <p:cNvSpPr>
              <a:spLocks noChangeArrowheads="1"/>
            </p:cNvSpPr>
            <p:nvPr/>
          </p:nvSpPr>
          <p:spPr bwMode="auto">
            <a:xfrm rot="5400000">
              <a:off x="2743200" y="3151231"/>
              <a:ext cx="1371600" cy="6096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D050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62" name="Line 14"/>
            <p:cNvSpPr>
              <a:spLocks noChangeShapeType="1"/>
            </p:cNvSpPr>
            <p:nvPr/>
          </p:nvSpPr>
          <p:spPr bwMode="auto">
            <a:xfrm>
              <a:off x="2743200" y="3456031"/>
              <a:ext cx="3810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63" name="Oval 15"/>
            <p:cNvSpPr>
              <a:spLocks noChangeArrowheads="1"/>
            </p:cNvSpPr>
            <p:nvPr/>
          </p:nvSpPr>
          <p:spPr bwMode="auto">
            <a:xfrm>
              <a:off x="3352800" y="4751431"/>
              <a:ext cx="762000" cy="762000"/>
            </a:xfrm>
            <a:prstGeom prst="ellipse">
              <a:avLst/>
            </a:prstGeom>
            <a:solidFill>
              <a:srgbClr val="FFCC99"/>
            </a:solidFill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64" name="Line 16"/>
            <p:cNvSpPr>
              <a:spLocks noChangeShapeType="1"/>
            </p:cNvSpPr>
            <p:nvPr/>
          </p:nvSpPr>
          <p:spPr bwMode="auto">
            <a:xfrm flipH="1">
              <a:off x="3657600" y="4675231"/>
              <a:ext cx="762000" cy="3810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65" name="Line 17"/>
            <p:cNvSpPr>
              <a:spLocks noChangeShapeType="1"/>
            </p:cNvSpPr>
            <p:nvPr/>
          </p:nvSpPr>
          <p:spPr bwMode="auto">
            <a:xfrm>
              <a:off x="3657600" y="5056231"/>
              <a:ext cx="304800" cy="762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66" name="Line 18"/>
            <p:cNvSpPr>
              <a:spLocks noChangeShapeType="1"/>
            </p:cNvSpPr>
            <p:nvPr/>
          </p:nvSpPr>
          <p:spPr bwMode="auto">
            <a:xfrm flipH="1">
              <a:off x="3657600" y="5132431"/>
              <a:ext cx="304800" cy="1524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67" name="Line 19"/>
            <p:cNvSpPr>
              <a:spLocks noChangeShapeType="1"/>
            </p:cNvSpPr>
            <p:nvPr/>
          </p:nvSpPr>
          <p:spPr bwMode="auto">
            <a:xfrm>
              <a:off x="3657600" y="5284831"/>
              <a:ext cx="762000" cy="2286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68" name="Line 20"/>
            <p:cNvSpPr>
              <a:spLocks noChangeShapeType="1"/>
            </p:cNvSpPr>
            <p:nvPr/>
          </p:nvSpPr>
          <p:spPr bwMode="auto">
            <a:xfrm>
              <a:off x="3733800" y="5513431"/>
              <a:ext cx="0" cy="3810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69" name="Line 21"/>
            <p:cNvSpPr>
              <a:spLocks noChangeShapeType="1"/>
            </p:cNvSpPr>
            <p:nvPr/>
          </p:nvSpPr>
          <p:spPr bwMode="auto">
            <a:xfrm flipH="1">
              <a:off x="2514600" y="5894431"/>
              <a:ext cx="122713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70" name="Oval 22"/>
            <p:cNvSpPr>
              <a:spLocks noChangeArrowheads="1"/>
            </p:cNvSpPr>
            <p:nvPr/>
          </p:nvSpPr>
          <p:spPr bwMode="auto">
            <a:xfrm>
              <a:off x="1981200" y="5589631"/>
              <a:ext cx="533400" cy="533400"/>
            </a:xfrm>
            <a:prstGeom prst="ellipse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71" name="Line 23"/>
            <p:cNvSpPr>
              <a:spLocks noChangeShapeType="1"/>
            </p:cNvSpPr>
            <p:nvPr/>
          </p:nvSpPr>
          <p:spPr bwMode="auto">
            <a:xfrm flipH="1">
              <a:off x="1219200" y="5894431"/>
              <a:ext cx="7620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72" name="Line 24"/>
            <p:cNvSpPr>
              <a:spLocks noChangeShapeType="1"/>
            </p:cNvSpPr>
            <p:nvPr/>
          </p:nvSpPr>
          <p:spPr bwMode="auto">
            <a:xfrm flipV="1">
              <a:off x="1219200" y="3989431"/>
              <a:ext cx="0" cy="190500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73" name="Rectangle 25"/>
            <p:cNvSpPr>
              <a:spLocks noChangeArrowheads="1"/>
            </p:cNvSpPr>
            <p:nvPr/>
          </p:nvSpPr>
          <p:spPr bwMode="auto">
            <a:xfrm>
              <a:off x="330200" y="2975019"/>
              <a:ext cx="494046" cy="8309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锅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炉</a:t>
              </a:r>
            </a:p>
          </p:txBody>
        </p:sp>
        <p:sp>
          <p:nvSpPr>
            <p:cNvPr id="616474" name="Rectangle 26"/>
            <p:cNvSpPr>
              <a:spLocks noChangeArrowheads="1"/>
            </p:cNvSpPr>
            <p:nvPr/>
          </p:nvSpPr>
          <p:spPr bwMode="auto">
            <a:xfrm>
              <a:off x="3351213" y="2213019"/>
              <a:ext cx="111280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汽轮机</a:t>
              </a:r>
            </a:p>
          </p:txBody>
        </p:sp>
        <p:sp>
          <p:nvSpPr>
            <p:cNvPr id="616475" name="Line 27"/>
            <p:cNvSpPr>
              <a:spLocks noChangeShapeType="1"/>
            </p:cNvSpPr>
            <p:nvPr/>
          </p:nvSpPr>
          <p:spPr bwMode="auto">
            <a:xfrm>
              <a:off x="3733800" y="3456031"/>
              <a:ext cx="3810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76" name="Oval 28"/>
            <p:cNvSpPr>
              <a:spLocks noChangeArrowheads="1"/>
            </p:cNvSpPr>
            <p:nvPr/>
          </p:nvSpPr>
          <p:spPr bwMode="auto">
            <a:xfrm>
              <a:off x="4038600" y="3227431"/>
              <a:ext cx="457200" cy="457200"/>
            </a:xfrm>
            <a:prstGeom prst="ellipse">
              <a:avLst/>
            </a:prstGeom>
            <a:solidFill>
              <a:srgbClr val="00B0F0"/>
            </a:solidFill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77" name="Freeform 29"/>
            <p:cNvSpPr>
              <a:spLocks/>
            </p:cNvSpPr>
            <p:nvPr/>
          </p:nvSpPr>
          <p:spPr bwMode="auto">
            <a:xfrm>
              <a:off x="4114800" y="3290931"/>
              <a:ext cx="304800" cy="317500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48" y="8"/>
                </a:cxn>
                <a:cxn ang="0">
                  <a:pos x="96" y="104"/>
                </a:cxn>
                <a:cxn ang="0">
                  <a:pos x="144" y="200"/>
                </a:cxn>
                <a:cxn ang="0">
                  <a:pos x="192" y="104"/>
                </a:cxn>
              </a:cxnLst>
              <a:rect l="0" t="0" r="r" b="b"/>
              <a:pathLst>
                <a:path w="192" h="200">
                  <a:moveTo>
                    <a:pt x="0" y="152"/>
                  </a:moveTo>
                  <a:cubicBezTo>
                    <a:pt x="16" y="84"/>
                    <a:pt x="32" y="16"/>
                    <a:pt x="48" y="8"/>
                  </a:cubicBezTo>
                  <a:cubicBezTo>
                    <a:pt x="64" y="0"/>
                    <a:pt x="80" y="72"/>
                    <a:pt x="96" y="104"/>
                  </a:cubicBezTo>
                  <a:cubicBezTo>
                    <a:pt x="112" y="136"/>
                    <a:pt x="128" y="200"/>
                    <a:pt x="144" y="200"/>
                  </a:cubicBezTo>
                  <a:cubicBezTo>
                    <a:pt x="160" y="200"/>
                    <a:pt x="176" y="152"/>
                    <a:pt x="192" y="104"/>
                  </a:cubicBezTo>
                </a:path>
              </a:pathLst>
            </a:custGeom>
            <a:noFill/>
            <a:ln w="571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78" name="Rectangle 30"/>
            <p:cNvSpPr>
              <a:spLocks noChangeArrowheads="1"/>
            </p:cNvSpPr>
            <p:nvPr/>
          </p:nvSpPr>
          <p:spPr bwMode="auto">
            <a:xfrm>
              <a:off x="3884613" y="3737019"/>
              <a:ext cx="111280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幼圆" panose="02010509060101010101" pitchFamily="49" charset="-122"/>
                  <a:ea typeface="幼圆" panose="02010509060101010101" pitchFamily="49" charset="-122"/>
                </a:rPr>
                <a:t>发电机</a:t>
              </a:r>
              <a:endParaRPr lang="zh-CN" altLang="en-US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79" name="Rectangle 31"/>
            <p:cNvSpPr>
              <a:spLocks noChangeArrowheads="1"/>
            </p:cNvSpPr>
            <p:nvPr/>
          </p:nvSpPr>
          <p:spPr bwMode="auto">
            <a:xfrm>
              <a:off x="1750268" y="5083262"/>
              <a:ext cx="111280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给水泵</a:t>
              </a:r>
            </a:p>
          </p:txBody>
        </p:sp>
        <p:sp>
          <p:nvSpPr>
            <p:cNvPr id="616480" name="Rectangle 32"/>
            <p:cNvSpPr>
              <a:spLocks noChangeArrowheads="1"/>
            </p:cNvSpPr>
            <p:nvPr/>
          </p:nvSpPr>
          <p:spPr bwMode="auto">
            <a:xfrm>
              <a:off x="4419600" y="4446631"/>
              <a:ext cx="534988" cy="12003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凝汽器</a:t>
              </a:r>
            </a:p>
          </p:txBody>
        </p:sp>
        <p:sp>
          <p:nvSpPr>
            <p:cNvPr id="616481" name="Line 33"/>
            <p:cNvSpPr>
              <a:spLocks noChangeShapeType="1"/>
            </p:cNvSpPr>
            <p:nvPr/>
          </p:nvSpPr>
          <p:spPr bwMode="auto">
            <a:xfrm flipH="1">
              <a:off x="2057400" y="5894431"/>
              <a:ext cx="457200" cy="0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4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6482" name="Rectangle 34"/>
            <p:cNvSpPr>
              <a:spLocks noChangeArrowheads="1"/>
            </p:cNvSpPr>
            <p:nvPr/>
          </p:nvSpPr>
          <p:spPr bwMode="auto">
            <a:xfrm>
              <a:off x="1370013" y="2236831"/>
              <a:ext cx="111280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33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过热器</a:t>
              </a:r>
            </a:p>
          </p:txBody>
        </p:sp>
      </p:grpSp>
      <p:sp>
        <p:nvSpPr>
          <p:cNvPr id="616483" name="Rectangle 35"/>
          <p:cNvSpPr>
            <a:spLocks noChangeArrowheads="1"/>
          </p:cNvSpPr>
          <p:nvPr/>
        </p:nvSpPr>
        <p:spPr bwMode="auto">
          <a:xfrm>
            <a:off x="5778066" y="3986743"/>
            <a:ext cx="2546144" cy="11079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75000"/>
              </a:spcBef>
            </a:pPr>
            <a:r>
              <a:rPr kumimoji="0"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因固相不流动</a:t>
            </a:r>
            <a:r>
              <a:rPr kumimoji="0" lang="zh-CN" altLang="en-US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kumimoji="0" lang="en-US" altLang="zh-CN" sz="2400" b="1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spcBef>
                <a:spcPct val="75000"/>
              </a:spcBef>
            </a:pPr>
            <a:r>
              <a:rPr kumimoji="0" lang="zh-CN" altLang="en-US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</a:t>
            </a:r>
            <a:r>
              <a:rPr kumimoji="0"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关心汽液两相</a:t>
            </a:r>
          </a:p>
        </p:txBody>
      </p:sp>
      <p:sp>
        <p:nvSpPr>
          <p:cNvPr id="616485" name="Text Box 37"/>
          <p:cNvSpPr txBox="1">
            <a:spLocks noChangeArrowheads="1"/>
          </p:cNvSpPr>
          <p:nvPr/>
        </p:nvSpPr>
        <p:spPr bwMode="auto">
          <a:xfrm>
            <a:off x="5604926" y="1281752"/>
            <a:ext cx="35024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物质有三种聚集状态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sz="2400" b="1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固态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液态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气态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hlinkClick r:id="rId2" action="ppaction://hlinksldjump"/>
            </a:endParaRPr>
          </a:p>
        </p:txBody>
      </p:sp>
      <p:sp>
        <p:nvSpPr>
          <p:cNvPr id="616486" name="Rectangle 38"/>
          <p:cNvSpPr>
            <a:spLocks noChangeArrowheads="1"/>
          </p:cNvSpPr>
          <p:nvPr/>
        </p:nvSpPr>
        <p:spPr bwMode="auto">
          <a:xfrm>
            <a:off x="5694498" y="2450700"/>
            <a:ext cx="1731564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水的三态：</a:t>
            </a:r>
          </a:p>
        </p:txBody>
      </p:sp>
      <p:sp>
        <p:nvSpPr>
          <p:cNvPr id="616487" name="Rectangle 39"/>
          <p:cNvSpPr>
            <a:spLocks noChangeArrowheads="1"/>
          </p:cNvSpPr>
          <p:nvPr/>
        </p:nvSpPr>
        <p:spPr bwMode="auto">
          <a:xfrm>
            <a:off x="5728431" y="2591819"/>
            <a:ext cx="3620151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endParaRPr lang="en-US" altLang="zh-C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冰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  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蒸汽</a:t>
            </a: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水的三态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194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汽化和凝结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圆角矩形 14"/>
          <p:cNvSpPr>
            <a:spLocks noChangeArrowheads="1"/>
          </p:cNvSpPr>
          <p:nvPr/>
        </p:nvSpPr>
        <p:spPr bwMode="auto">
          <a:xfrm>
            <a:off x="467544" y="891968"/>
            <a:ext cx="8280920" cy="187342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由液态转变为气态的过程叫做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汽化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。汽化又有蒸发和沸腾之分。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在液体</a:t>
            </a:r>
            <a:r>
              <a:rPr kumimoji="1"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表面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进行的汽化过程称为</a:t>
            </a:r>
            <a:r>
              <a:rPr kumimoji="1"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蒸发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在液体</a:t>
            </a:r>
            <a:r>
              <a:rPr kumimoji="1"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表面和内部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同时进行的强烈汽化过程称为</a:t>
            </a:r>
            <a:r>
              <a:rPr kumimoji="1"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沸腾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4"/>
          <p:cNvSpPr>
            <a:spLocks noChangeArrowheads="1"/>
          </p:cNvSpPr>
          <p:nvPr/>
        </p:nvSpPr>
        <p:spPr bwMode="auto">
          <a:xfrm>
            <a:off x="467544" y="3357159"/>
            <a:ext cx="2880320" cy="2207927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物质由气相转变为液相的过程称为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凝结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，凝结是汽化的反过程。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154821"/>
              </p:ext>
            </p:extLst>
          </p:nvPr>
        </p:nvGraphicFramePr>
        <p:xfrm>
          <a:off x="5580112" y="3168597"/>
          <a:ext cx="3002758" cy="289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6" name="位图图像" r:id="rId3" imgW="3677163" imgH="3086531" progId="Paint.Picture">
                  <p:embed/>
                </p:oleObj>
              </mc:Choice>
              <mc:Fallback>
                <p:oleObj name="位图图像" r:id="rId3" imgW="3677163" imgH="3086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168597"/>
                        <a:ext cx="3002758" cy="2893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20896"/>
              </p:ext>
            </p:extLst>
          </p:nvPr>
        </p:nvGraphicFramePr>
        <p:xfrm>
          <a:off x="3707904" y="2894425"/>
          <a:ext cx="2016224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7" name="位图图像" r:id="rId5" imgW="1800476" imgH="3200000" progId="Paint.Picture">
                  <p:embed/>
                </p:oleObj>
              </mc:Choice>
              <mc:Fallback>
                <p:oleObj name="位图图像" r:id="rId5" imgW="1800476" imgH="32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894425"/>
                        <a:ext cx="2016224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14"/>
          <p:cNvSpPr>
            <a:spLocks noChangeArrowheads="1"/>
          </p:cNvSpPr>
          <p:nvPr/>
        </p:nvSpPr>
        <p:spPr bwMode="auto">
          <a:xfrm>
            <a:off x="3318051" y="856149"/>
            <a:ext cx="5546598" cy="365297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14"/>
          <p:cNvSpPr>
            <a:spLocks noChangeArrowheads="1"/>
          </p:cNvSpPr>
          <p:nvPr/>
        </p:nvSpPr>
        <p:spPr bwMode="auto">
          <a:xfrm>
            <a:off x="490151" y="4689604"/>
            <a:ext cx="8460742" cy="8676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52400" y="188913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饱和状态 </a:t>
            </a:r>
            <a:r>
              <a:rPr kumimoji="1" lang="en-US" altLang="zh-CN" sz="20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Saturated state)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3348038" y="811280"/>
            <a:ext cx="554444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当</a:t>
            </a:r>
            <a:r>
              <a:rPr kumimoji="1"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汽化速度</a:t>
            </a:r>
            <a:r>
              <a:rPr kumimoji="1"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=</a:t>
            </a:r>
            <a:r>
              <a:rPr kumimoji="1"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液化速度时，</a:t>
            </a:r>
            <a:r>
              <a:rPr kumimoji="1"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系统处于</a:t>
            </a:r>
            <a:endParaRPr kumimoji="1"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动态平衡</a:t>
            </a:r>
            <a:r>
              <a:rPr kumimoji="1"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，宏观上气、液</a:t>
            </a:r>
            <a:r>
              <a:rPr kumimoji="1"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两相保持</a:t>
            </a:r>
            <a:r>
              <a:rPr kumimoji="1"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一定的相对数量</a:t>
            </a:r>
            <a:r>
              <a:rPr kumimoji="1"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饱和状态</a:t>
            </a:r>
            <a:r>
              <a:rPr kumimoji="1" lang="en-US" altLang="zh-CN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(Saturated state)</a:t>
            </a:r>
            <a:r>
              <a:rPr kumimoji="1"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kumimoji="1"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3491880" y="2720016"/>
            <a:ext cx="5724525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饱和状态的温度</a:t>
            </a:r>
            <a:r>
              <a:rPr kumimoji="1" lang="en-US" altLang="zh-CN" sz="2400" dirty="0">
                <a:ea typeface="幼圆" panose="020105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饱和温度</a:t>
            </a:r>
            <a:r>
              <a:rPr kumimoji="1"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dirty="0" err="1"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 dirty="0" err="1"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dirty="0" err="1"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 dirty="0" err="1"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  <a:buClr>
                <a:srgbClr val="FF0000"/>
              </a:buClr>
            </a:pPr>
            <a:r>
              <a:rPr kumimoji="1" lang="en-US" altLang="zh-CN" sz="20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Saturated temperature) </a:t>
            </a: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饱和状态的压力</a:t>
            </a:r>
            <a:r>
              <a:rPr kumimoji="1" lang="en-US" altLang="zh-CN" sz="2400" dirty="0">
                <a:ea typeface="幼圆" panose="020105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饱和压力</a:t>
            </a:r>
            <a:r>
              <a:rPr kumimoji="1"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dirty="0" err="1">
                <a:ea typeface="幼圆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baseline="-25000" dirty="0" err="1"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endParaRPr kumimoji="1" lang="en-US" altLang="zh-CN" sz="2400" b="1" baseline="-25000" dirty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FF0000"/>
              </a:buClr>
            </a:pPr>
            <a:r>
              <a:rPr kumimoji="1" lang="zh-CN" altLang="en-US" sz="24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Saturated pressure</a:t>
            </a:r>
            <a:r>
              <a:rPr kumimoji="1" lang="zh-CN" altLang="en-US" sz="20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） </a:t>
            </a:r>
            <a:endParaRPr kumimoji="1" lang="zh-CN" altLang="en-US" sz="2000" baseline="-25000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252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0" y="1039233"/>
            <a:ext cx="2895751" cy="333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03132" y="4667442"/>
            <a:ext cx="8317954" cy="8956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饱和蒸汽的特点： 在一定容积中不能再含有更多的蒸汽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FF0000"/>
              </a:buClr>
            </a:pPr>
            <a:r>
              <a:rPr kumimoji="1" lang="en-US" altLang="zh-CN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1" lang="zh-CN" altLang="en-US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蒸汽</a:t>
            </a:r>
            <a:r>
              <a:rPr kumimoji="1" lang="zh-CN" altLang="en-US" sz="22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压力</a:t>
            </a:r>
            <a:r>
              <a:rPr kumimoji="1" lang="zh-CN" altLang="en-US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2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密度</a:t>
            </a:r>
            <a:r>
              <a:rPr kumimoji="1" lang="zh-CN" altLang="en-US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2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对应温度</a:t>
            </a:r>
            <a:r>
              <a:rPr kumimoji="1" lang="zh-CN" altLang="en-US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下的</a:t>
            </a:r>
            <a:r>
              <a:rPr kumimoji="1" lang="zh-CN" altLang="en-US" sz="22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最大值</a:t>
            </a:r>
            <a:r>
              <a:rPr kumimoji="1" lang="zh-CN" altLang="en-US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67069" y="5634968"/>
            <a:ext cx="7609861" cy="660946"/>
            <a:chOff x="767069" y="5542905"/>
            <a:chExt cx="7609861" cy="660946"/>
          </a:xfrm>
        </p:grpSpPr>
        <p:sp>
          <p:nvSpPr>
            <p:cNvPr id="12" name="圆角矩形 14"/>
            <p:cNvSpPr>
              <a:spLocks noChangeArrowheads="1"/>
            </p:cNvSpPr>
            <p:nvPr/>
          </p:nvSpPr>
          <p:spPr bwMode="auto">
            <a:xfrm>
              <a:off x="767069" y="5542905"/>
              <a:ext cx="7609861" cy="660946"/>
            </a:xfrm>
            <a:prstGeom prst="roundRect">
              <a:avLst>
                <a:gd name="adj" fmla="val 16667"/>
              </a:avLst>
            </a:prstGeom>
            <a:solidFill>
              <a:srgbClr val="800000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endParaRPr kumimoji="1" lang="en-US" altLang="zh-CN" sz="20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1534449" y="5562677"/>
              <a:ext cx="2166937" cy="57943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Webdings" pitchFamily="18" charset="2"/>
                </a:rPr>
                <a:t>饱和温度</a:t>
              </a:r>
              <a:r>
                <a:rPr lang="en-US" altLang="zh-CN" sz="3200" b="1" i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Webdings" pitchFamily="18" charset="2"/>
                </a:rPr>
                <a:t>T</a:t>
              </a:r>
              <a:r>
                <a:rPr lang="en-US" altLang="zh-CN" sz="3200" b="1" baseline="-250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Webdings" pitchFamily="18" charset="2"/>
                </a:rPr>
                <a:t>s</a:t>
              </a:r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5436096" y="5580928"/>
              <a:ext cx="2177199" cy="5847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Webdings" pitchFamily="18" charset="2"/>
                </a:rPr>
                <a:t>饱和压力</a:t>
              </a:r>
              <a:r>
                <a:rPr lang="en-US" altLang="zh-CN" sz="3200" b="1" i="1" dirty="0" err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Webdings" pitchFamily="18" charset="2"/>
                </a:rPr>
                <a:t>p</a:t>
              </a:r>
              <a:r>
                <a:rPr lang="en-US" altLang="zh-CN" sz="3200" b="1" baseline="-25000" dirty="0" err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Webdings" pitchFamily="18" charset="2"/>
                </a:rPr>
                <a:t>s</a:t>
              </a:r>
              <a:endParaRPr lang="en-US" altLang="zh-CN" sz="3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ebdings" pitchFamily="18" charset="2"/>
              </a:endParaRPr>
            </a:p>
          </p:txBody>
        </p:sp>
        <p:sp>
          <p:nvSpPr>
            <p:cNvPr id="2" name="左右箭头 1"/>
            <p:cNvSpPr/>
            <p:nvPr/>
          </p:nvSpPr>
          <p:spPr bwMode="auto">
            <a:xfrm>
              <a:off x="4230061" y="5707536"/>
              <a:ext cx="864096" cy="371228"/>
            </a:xfrm>
            <a:prstGeom prst="left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5610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14"/>
          <p:cNvSpPr>
            <a:spLocks noChangeArrowheads="1"/>
          </p:cNvSpPr>
          <p:nvPr/>
        </p:nvSpPr>
        <p:spPr bwMode="auto">
          <a:xfrm>
            <a:off x="341629" y="971062"/>
            <a:ext cx="8460742" cy="246866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2008520" y="3792402"/>
            <a:ext cx="52878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</a:t>
            </a:r>
            <a:r>
              <a: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未饱和液</a:t>
            </a:r>
            <a:r>
              <a:rPr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达到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饱和状态</a:t>
            </a:r>
            <a:r>
              <a:rPr lang="zh-CN" altLang="en-US" sz="28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途径</a:t>
            </a:r>
            <a:endParaRPr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9000" y="4434108"/>
            <a:ext cx="547030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i="1" spc="-3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T&lt;</a:t>
            </a:r>
            <a:r>
              <a:rPr lang="en-US" altLang="zh-CN" sz="2800" i="1" spc="-300" dirty="0" err="1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T</a:t>
            </a:r>
            <a:r>
              <a:rPr lang="en-US" altLang="zh-CN" sz="2800" i="1" spc="-300" baseline="-25000" dirty="0" err="1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s</a:t>
            </a:r>
            <a:r>
              <a:rPr lang="en-US" altLang="zh-CN" sz="2800" i="1" spc="-3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(p)     </a:t>
            </a:r>
            <a:r>
              <a:rPr lang="en-US" altLang="zh-CN" sz="2800" b="1" spc="-3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-      </a:t>
            </a:r>
            <a:r>
              <a:rPr lang="zh-CN" altLang="en-US" sz="2800" b="1" spc="-3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保持 </a:t>
            </a:r>
            <a:r>
              <a:rPr lang="en-US" altLang="zh-CN" sz="2800" b="1" spc="-3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p</a:t>
            </a:r>
            <a:r>
              <a:rPr lang="zh-CN" altLang="en-US" sz="2800" b="1" spc="-3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不变</a:t>
            </a:r>
            <a:r>
              <a:rPr lang="en-US" altLang="zh-CN" sz="2800" b="1" spc="-3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,    </a:t>
            </a:r>
            <a:r>
              <a:rPr lang="en-US" altLang="zh-CN" sz="2800" b="1" spc="-3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T</a:t>
            </a:r>
            <a:r>
              <a:rPr lang="en-US" altLang="zh-CN" sz="2800" b="1" spc="-3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 ↑</a:t>
            </a:r>
            <a:endParaRPr lang="en-US" altLang="zh-CN" sz="2800" b="1" spc="-300" dirty="0" smtClean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  <a:sym typeface="Webdings" pitchFamily="18" charset="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i="1" spc="-3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p&gt;</a:t>
            </a:r>
            <a:r>
              <a:rPr lang="en-US" altLang="zh-CN" sz="2800" i="1" spc="-300" dirty="0" err="1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p</a:t>
            </a:r>
            <a:r>
              <a:rPr lang="en-US" altLang="zh-CN" sz="2800" i="1" spc="-300" baseline="-25000" dirty="0" err="1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s</a:t>
            </a:r>
            <a:r>
              <a:rPr lang="en-US" altLang="zh-CN" sz="2800" i="1" spc="-3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(T)     </a:t>
            </a:r>
            <a:r>
              <a:rPr lang="en-US" altLang="zh-CN" sz="2800" b="1" spc="-3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-      </a:t>
            </a:r>
            <a:r>
              <a:rPr lang="zh-CN" altLang="en-US" sz="2800" b="1" spc="-3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保持  </a:t>
            </a:r>
            <a:r>
              <a:rPr lang="en-US" altLang="zh-CN" sz="2800" b="1" spc="-3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T  </a:t>
            </a:r>
            <a:r>
              <a:rPr lang="zh-CN" altLang="en-US" sz="2800" b="1" spc="-3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不变</a:t>
            </a:r>
            <a:r>
              <a:rPr lang="en-US" altLang="zh-CN" sz="2800" b="1" spc="-3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,    p↓</a:t>
            </a:r>
            <a:endParaRPr lang="zh-CN" altLang="en-US" sz="2800" spc="-300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46"/>
          <p:cNvSpPr>
            <a:spLocks noChangeArrowheads="1"/>
          </p:cNvSpPr>
          <p:nvPr/>
        </p:nvSpPr>
        <p:spPr bwMode="auto">
          <a:xfrm>
            <a:off x="683568" y="1268760"/>
            <a:ext cx="4808388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上海           </a:t>
            </a:r>
            <a:r>
              <a:rPr lang="en-US" altLang="zh-CN" sz="3200" i="1" dirty="0" err="1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p</a:t>
            </a:r>
            <a:r>
              <a:rPr lang="en-US" altLang="zh-CN" sz="3200" i="1" baseline="-25000" dirty="0" err="1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s</a:t>
            </a:r>
            <a:r>
              <a:rPr lang="en-US" altLang="zh-CN" sz="3200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=1.01325bar</a:t>
            </a:r>
            <a:endParaRPr lang="en-US" altLang="zh-CN" sz="3200" dirty="0">
              <a:solidFill>
                <a:srgbClr val="C00000"/>
              </a:solidFill>
              <a:ea typeface="幼圆" panose="02010509060101010101" pitchFamily="49" charset="-122"/>
              <a:cs typeface="Times New Roman" panose="02020603050405020304" pitchFamily="18" charset="0"/>
              <a:sym typeface="Webdings" pitchFamily="18" charset="2"/>
            </a:endParaRPr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5524006" y="1646410"/>
            <a:ext cx="431800" cy="71438"/>
          </a:xfrm>
          <a:prstGeom prst="rightArrow">
            <a:avLst>
              <a:gd name="adj1" fmla="val 50000"/>
              <a:gd name="adj2" fmla="val 151110"/>
            </a:avLst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6296478" y="1298756"/>
            <a:ext cx="1877437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T</a:t>
            </a:r>
            <a:r>
              <a:rPr lang="en-US" altLang="zh-CN" sz="3200" baseline="-25000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s</a:t>
            </a:r>
            <a:r>
              <a:rPr lang="en-US" altLang="zh-CN" sz="3200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=100 </a:t>
            </a:r>
            <a:r>
              <a:rPr lang="en-US" altLang="zh-CN" sz="3200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℃</a:t>
            </a:r>
          </a:p>
        </p:txBody>
      </p:sp>
      <p:sp>
        <p:nvSpPr>
          <p:cNvPr id="14" name="Rectangle 49"/>
          <p:cNvSpPr>
            <a:spLocks noChangeArrowheads="1"/>
          </p:cNvSpPr>
          <p:nvPr/>
        </p:nvSpPr>
        <p:spPr bwMode="auto">
          <a:xfrm>
            <a:off x="607846" y="1974287"/>
            <a:ext cx="4524292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青藏高原</a:t>
            </a:r>
            <a:r>
              <a:rPr lang="zh-CN" altLang="en-US" sz="3200" dirty="0" smtClean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    </a:t>
            </a:r>
            <a:r>
              <a:rPr lang="en-US" altLang="zh-CN" sz="3200" i="1" dirty="0" err="1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p</a:t>
            </a:r>
            <a:r>
              <a:rPr lang="en-US" altLang="zh-CN" sz="3200" baseline="-25000" dirty="0" err="1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s</a:t>
            </a:r>
            <a:r>
              <a:rPr lang="en-US" altLang="zh-CN" sz="3200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=0.6bar</a:t>
            </a:r>
            <a:endParaRPr lang="en-US" altLang="zh-CN" sz="3200" dirty="0">
              <a:solidFill>
                <a:srgbClr val="C00000"/>
              </a:solidFill>
              <a:ea typeface="幼圆" panose="02010509060101010101" pitchFamily="49" charset="-122"/>
              <a:cs typeface="Times New Roman" panose="02020603050405020304" pitchFamily="18" charset="0"/>
              <a:sym typeface="Webdings" pitchFamily="18" charset="2"/>
            </a:endParaRPr>
          </a:p>
        </p:txBody>
      </p:sp>
      <p:sp>
        <p:nvSpPr>
          <p:cNvPr id="15" name="AutoShape 50"/>
          <p:cNvSpPr>
            <a:spLocks noChangeArrowheads="1"/>
          </p:cNvSpPr>
          <p:nvPr/>
        </p:nvSpPr>
        <p:spPr bwMode="auto">
          <a:xfrm>
            <a:off x="5524006" y="2323099"/>
            <a:ext cx="504825" cy="71438"/>
          </a:xfrm>
          <a:prstGeom prst="rightArrow">
            <a:avLst>
              <a:gd name="adj1" fmla="val 50000"/>
              <a:gd name="adj2" fmla="val 176665"/>
            </a:avLst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1"/>
          <p:cNvSpPr>
            <a:spLocks noChangeArrowheads="1"/>
          </p:cNvSpPr>
          <p:nvPr/>
        </p:nvSpPr>
        <p:spPr bwMode="auto">
          <a:xfrm>
            <a:off x="6152462" y="1998409"/>
            <a:ext cx="228780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 </a:t>
            </a:r>
            <a:r>
              <a:rPr lang="en-US" altLang="zh-CN" sz="3200" i="1" dirty="0" err="1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T</a:t>
            </a:r>
            <a:r>
              <a:rPr lang="en-US" altLang="zh-CN" sz="3200" baseline="-25000" dirty="0" err="1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s</a:t>
            </a:r>
            <a:r>
              <a:rPr lang="en-US" altLang="zh-CN" sz="3200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=85.95 </a:t>
            </a:r>
            <a:r>
              <a:rPr lang="en-US" altLang="zh-CN" sz="3200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℃</a:t>
            </a:r>
          </a:p>
        </p:txBody>
      </p:sp>
      <p:sp>
        <p:nvSpPr>
          <p:cNvPr id="17" name="Rectangle 52"/>
          <p:cNvSpPr>
            <a:spLocks noChangeArrowheads="1"/>
          </p:cNvSpPr>
          <p:nvPr/>
        </p:nvSpPr>
        <p:spPr bwMode="auto">
          <a:xfrm>
            <a:off x="683568" y="2657968"/>
            <a:ext cx="378336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高压锅 </a:t>
            </a:r>
            <a:r>
              <a:rPr lang="zh-CN" altLang="en-US" sz="3200" dirty="0" smtClean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      </a:t>
            </a:r>
            <a:r>
              <a:rPr lang="en-US" altLang="zh-CN" sz="3200" i="1" dirty="0" err="1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p</a:t>
            </a:r>
            <a:r>
              <a:rPr lang="en-US" altLang="zh-CN" sz="3200" baseline="-25000" dirty="0" err="1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s</a:t>
            </a:r>
            <a:r>
              <a:rPr lang="en-US" altLang="zh-CN" sz="3200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=1.6bar</a:t>
            </a:r>
            <a:endParaRPr lang="en-US" altLang="zh-CN" sz="3200" dirty="0">
              <a:solidFill>
                <a:srgbClr val="C00000"/>
              </a:solidFill>
              <a:ea typeface="幼圆" panose="02010509060101010101" pitchFamily="49" charset="-122"/>
              <a:cs typeface="Times New Roman" panose="02020603050405020304" pitchFamily="18" charset="0"/>
              <a:sym typeface="Webdings" pitchFamily="18" charset="2"/>
            </a:endParaRPr>
          </a:p>
        </p:txBody>
      </p:sp>
      <p:sp>
        <p:nvSpPr>
          <p:cNvPr id="18" name="AutoShape 53"/>
          <p:cNvSpPr>
            <a:spLocks noChangeArrowheads="1"/>
          </p:cNvSpPr>
          <p:nvPr/>
        </p:nvSpPr>
        <p:spPr bwMode="auto">
          <a:xfrm>
            <a:off x="5560518" y="2942299"/>
            <a:ext cx="431800" cy="71438"/>
          </a:xfrm>
          <a:prstGeom prst="rightArrow">
            <a:avLst>
              <a:gd name="adj1" fmla="val 50000"/>
              <a:gd name="adj2" fmla="val 151110"/>
            </a:avLst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5739762" y="2685040"/>
            <a:ext cx="2990868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i="1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     </a:t>
            </a:r>
            <a:r>
              <a:rPr lang="en-US" altLang="zh-CN" sz="3200" i="1" dirty="0" err="1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T</a:t>
            </a:r>
            <a:r>
              <a:rPr lang="en-US" altLang="zh-CN" sz="3200" baseline="-25000" dirty="0" err="1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s</a:t>
            </a:r>
            <a:r>
              <a:rPr lang="en-US" altLang="zh-CN" sz="3200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  <a:sym typeface="Webdings" pitchFamily="18" charset="2"/>
              </a:rPr>
              <a:t>=113.32 </a:t>
            </a:r>
            <a:r>
              <a:rPr lang="en-US" altLang="zh-CN" sz="3200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℃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52400" y="188913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饱和状态 </a:t>
            </a:r>
            <a:r>
              <a:rPr kumimoji="1" lang="en-US" altLang="zh-CN" sz="20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Saturated state)</a:t>
            </a:r>
          </a:p>
        </p:txBody>
      </p:sp>
    </p:spTree>
    <p:extLst>
      <p:ext uri="{BB962C8B-B14F-4D97-AF65-F5344CB8AC3E}">
        <p14:creationId xmlns:p14="http://schemas.microsoft.com/office/powerpoint/2010/main" val="23050595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3292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相图 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p-T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)-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纯物质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14"/>
          <p:cNvSpPr>
            <a:spLocks noChangeArrowheads="1"/>
          </p:cNvSpPr>
          <p:nvPr/>
        </p:nvSpPr>
        <p:spPr bwMode="auto">
          <a:xfrm>
            <a:off x="4745195" y="1449002"/>
            <a:ext cx="3951660" cy="189683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三相点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：三条相平衡曲线的交点，称为三相点。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三相点的状态是物质气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液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固三相平衡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共存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的状态。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8" name="圆角矩形 14"/>
          <p:cNvSpPr>
            <a:spLocks noChangeArrowheads="1"/>
          </p:cNvSpPr>
          <p:nvPr/>
        </p:nvSpPr>
        <p:spPr bwMode="auto">
          <a:xfrm>
            <a:off x="485924" y="825307"/>
            <a:ext cx="8188325" cy="59126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相图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：表示饱和压力和饱和温度关系的状态参数图</a:t>
            </a:r>
            <a:r>
              <a:rPr kumimoji="1" lang="en-US" altLang="zh-CN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p-T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en-US" altLang="zh-CN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400" b="1" baseline="30000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763408" y="5548893"/>
            <a:ext cx="3581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763408" y="1891293"/>
            <a:ext cx="0" cy="36576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8496" y="1589315"/>
            <a:ext cx="42832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b="1" i="1" dirty="0">
                <a:latin typeface="幼圆" panose="02010509060101010101" pitchFamily="49" charset="-122"/>
                <a:ea typeface="幼圆" panose="02010509060101010101" pitchFamily="49" charset="-122"/>
              </a:rPr>
              <a:t>p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38408" y="5548893"/>
            <a:ext cx="413896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b="1" i="1" dirty="0"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058808" y="3110493"/>
            <a:ext cx="1066800" cy="990600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432" y="288"/>
              </a:cxn>
              <a:cxn ang="0">
                <a:pos x="672" y="0"/>
              </a:cxn>
            </a:cxnLst>
            <a:rect l="0" t="0" r="r" b="b"/>
            <a:pathLst>
              <a:path w="672" h="624">
                <a:moveTo>
                  <a:pt x="0" y="624"/>
                </a:moveTo>
                <a:cubicBezTo>
                  <a:pt x="160" y="508"/>
                  <a:pt x="320" y="392"/>
                  <a:pt x="432" y="288"/>
                </a:cubicBezTo>
                <a:cubicBezTo>
                  <a:pt x="544" y="184"/>
                  <a:pt x="608" y="92"/>
                  <a:pt x="672" y="0"/>
                </a:cubicBezTo>
              </a:path>
            </a:pathLst>
          </a:custGeom>
          <a:noFill/>
          <a:ln w="571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1373008" y="4101093"/>
            <a:ext cx="685800" cy="8382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240" y="288"/>
              </a:cxn>
              <a:cxn ang="0">
                <a:pos x="0" y="528"/>
              </a:cxn>
            </a:cxnLst>
            <a:rect l="0" t="0" r="r" b="b"/>
            <a:pathLst>
              <a:path w="432" h="528">
                <a:moveTo>
                  <a:pt x="432" y="0"/>
                </a:moveTo>
                <a:cubicBezTo>
                  <a:pt x="372" y="100"/>
                  <a:pt x="312" y="200"/>
                  <a:pt x="240" y="288"/>
                </a:cubicBezTo>
                <a:cubicBezTo>
                  <a:pt x="168" y="376"/>
                  <a:pt x="84" y="452"/>
                  <a:pt x="0" y="528"/>
                </a:cubicBezTo>
              </a:path>
            </a:pathLst>
          </a:custGeom>
          <a:noFill/>
          <a:ln w="5715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 flipH="1">
            <a:off x="2058806" y="2043693"/>
            <a:ext cx="315115" cy="2057400"/>
          </a:xfrm>
          <a:custGeom>
            <a:avLst/>
            <a:gdLst/>
            <a:ahLst/>
            <a:cxnLst>
              <a:cxn ang="0">
                <a:pos x="288" y="1296"/>
              </a:cxn>
              <a:cxn ang="0">
                <a:pos x="144" y="768"/>
              </a:cxn>
              <a:cxn ang="0">
                <a:pos x="0" y="0"/>
              </a:cxn>
            </a:cxnLst>
            <a:rect l="0" t="0" r="r" b="b"/>
            <a:pathLst>
              <a:path w="288" h="1296">
                <a:moveTo>
                  <a:pt x="288" y="1296"/>
                </a:moveTo>
                <a:cubicBezTo>
                  <a:pt x="240" y="1140"/>
                  <a:pt x="192" y="984"/>
                  <a:pt x="144" y="768"/>
                </a:cubicBezTo>
                <a:cubicBezTo>
                  <a:pt x="96" y="552"/>
                  <a:pt x="48" y="276"/>
                  <a:pt x="0" y="0"/>
                </a:cubicBezTo>
              </a:path>
            </a:pathLst>
          </a:custGeom>
          <a:noFill/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125608" y="3110493"/>
            <a:ext cx="838200" cy="0"/>
          </a:xfrm>
          <a:prstGeom prst="line">
            <a:avLst/>
          </a:prstGeom>
          <a:noFill/>
          <a:ln w="57150">
            <a:solidFill>
              <a:srgbClr val="C0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3125608" y="2043693"/>
            <a:ext cx="0" cy="1066800"/>
          </a:xfrm>
          <a:prstGeom prst="line">
            <a:avLst/>
          </a:prstGeom>
          <a:noFill/>
          <a:ln w="57150">
            <a:solidFill>
              <a:srgbClr val="C0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2296139" y="2766393"/>
            <a:ext cx="592138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液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012896" y="3864567"/>
            <a:ext cx="592137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气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042808" y="3110493"/>
            <a:ext cx="592138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固</a:t>
            </a:r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auto">
          <a:xfrm>
            <a:off x="1984191" y="4024893"/>
            <a:ext cx="152400" cy="152400"/>
          </a:xfrm>
          <a:prstGeom prst="ellipse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805720" y="3765254"/>
            <a:ext cx="1228221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000" b="1" spc="-3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三相点</a:t>
            </a: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3043068" y="3019998"/>
            <a:ext cx="152400" cy="1524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3047821" y="3170820"/>
            <a:ext cx="1408112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临界点</a:t>
            </a:r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3178789" y="2163699"/>
            <a:ext cx="1146176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超临界流体</a:t>
            </a:r>
            <a:endParaRPr kumimoji="0"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678304" y="1464256"/>
            <a:ext cx="1408113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汽化线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057217" y="4047132"/>
            <a:ext cx="646331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anose="02010509060101010101" pitchFamily="49" charset="-122"/>
                <a:cs typeface="Times New Roman" panose="02020603050405020304" pitchFamily="18" charset="0"/>
              </a:rPr>
              <a:t>tp</a:t>
            </a:r>
            <a:endParaRPr kumimoji="0" lang="zh-CN" altLang="en-US" sz="3200" b="1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08496" y="5225727"/>
            <a:ext cx="41710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O</a:t>
            </a:r>
            <a:endParaRPr kumimoji="0" lang="en-US" altLang="zh-CN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62161" y="3400212"/>
            <a:ext cx="393469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在温度高于某一数值时，任何大的压力均不能使该纯物质由气相转化为液相，此时的温度即被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称之为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临界温度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000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      (Critical temperature)</a:t>
            </a:r>
            <a:endParaRPr lang="zh-CN" altLang="en-US" sz="2000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41"/>
          <p:cNvSpPr>
            <a:spLocks noChangeArrowheads="1"/>
          </p:cNvSpPr>
          <p:nvPr/>
        </p:nvSpPr>
        <p:spPr bwMode="auto">
          <a:xfrm>
            <a:off x="1747035" y="5760272"/>
            <a:ext cx="1266693" cy="523220"/>
          </a:xfrm>
          <a:prstGeom prst="rect">
            <a:avLst/>
          </a:prstGeom>
          <a:solidFill>
            <a:srgbClr val="C000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纯物质</a:t>
            </a:r>
            <a:endParaRPr kumimoji="0" lang="zh-CN" altLang="en-US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2341" y="5800869"/>
            <a:ext cx="3522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幼圆" panose="02010509060101010101" pitchFamily="49" charset="-122"/>
                <a:cs typeface="Times New Roman" panose="02020603050405020304" pitchFamily="18" charset="0"/>
              </a:rPr>
              <a:t>气液两相共存的</a:t>
            </a:r>
            <a:r>
              <a:rPr lang="en-US" altLang="zh-CN" sz="2400" b="1" i="1" dirty="0" err="1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 err="1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400" b="1" dirty="0" err="1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 err="1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max</a:t>
            </a:r>
            <a:endParaRPr lang="en-US" altLang="zh-CN" sz="2400" b="1" baseline="-25000" dirty="0">
              <a:solidFill>
                <a:srgbClr val="0000FF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4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5747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相图 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p-T</a:t>
            </a: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)-</a:t>
            </a:r>
            <a:r>
              <a:rPr lang="zh-CN" altLang="en-US" sz="28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水</a:t>
            </a:r>
            <a:endParaRPr lang="en-US" altLang="zh-CN" sz="28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763408" y="5548893"/>
            <a:ext cx="3581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763408" y="1484784"/>
            <a:ext cx="0" cy="4064109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35086" y="1118331"/>
            <a:ext cx="42832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b="1" i="1" dirty="0">
                <a:latin typeface="幼圆" panose="02010509060101010101" pitchFamily="49" charset="-122"/>
                <a:ea typeface="幼圆" panose="02010509060101010101" pitchFamily="49" charset="-122"/>
              </a:rPr>
              <a:t>p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38408" y="5548893"/>
            <a:ext cx="413896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b="1" i="1" dirty="0"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058808" y="3110493"/>
            <a:ext cx="1066800" cy="990600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432" y="288"/>
              </a:cxn>
              <a:cxn ang="0">
                <a:pos x="672" y="0"/>
              </a:cxn>
            </a:cxnLst>
            <a:rect l="0" t="0" r="r" b="b"/>
            <a:pathLst>
              <a:path w="672" h="624">
                <a:moveTo>
                  <a:pt x="0" y="624"/>
                </a:moveTo>
                <a:cubicBezTo>
                  <a:pt x="160" y="508"/>
                  <a:pt x="320" y="392"/>
                  <a:pt x="432" y="288"/>
                </a:cubicBezTo>
                <a:cubicBezTo>
                  <a:pt x="544" y="184"/>
                  <a:pt x="608" y="92"/>
                  <a:pt x="672" y="0"/>
                </a:cubicBezTo>
              </a:path>
            </a:pathLst>
          </a:custGeom>
          <a:noFill/>
          <a:ln w="571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1373008" y="4101093"/>
            <a:ext cx="685800" cy="8382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240" y="288"/>
              </a:cxn>
              <a:cxn ang="0">
                <a:pos x="0" y="528"/>
              </a:cxn>
            </a:cxnLst>
            <a:rect l="0" t="0" r="r" b="b"/>
            <a:pathLst>
              <a:path w="432" h="528">
                <a:moveTo>
                  <a:pt x="432" y="0"/>
                </a:moveTo>
                <a:cubicBezTo>
                  <a:pt x="372" y="100"/>
                  <a:pt x="312" y="200"/>
                  <a:pt x="240" y="288"/>
                </a:cubicBezTo>
                <a:cubicBezTo>
                  <a:pt x="168" y="376"/>
                  <a:pt x="84" y="452"/>
                  <a:pt x="0" y="528"/>
                </a:cubicBezTo>
              </a:path>
            </a:pathLst>
          </a:custGeom>
          <a:noFill/>
          <a:ln w="5715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491850" y="2163699"/>
            <a:ext cx="566955" cy="1937394"/>
          </a:xfrm>
          <a:custGeom>
            <a:avLst/>
            <a:gdLst/>
            <a:ahLst/>
            <a:cxnLst>
              <a:cxn ang="0">
                <a:pos x="288" y="1296"/>
              </a:cxn>
              <a:cxn ang="0">
                <a:pos x="144" y="768"/>
              </a:cxn>
              <a:cxn ang="0">
                <a:pos x="0" y="0"/>
              </a:cxn>
            </a:cxnLst>
            <a:rect l="0" t="0" r="r" b="b"/>
            <a:pathLst>
              <a:path w="288" h="1296">
                <a:moveTo>
                  <a:pt x="288" y="1296"/>
                </a:moveTo>
                <a:cubicBezTo>
                  <a:pt x="240" y="1140"/>
                  <a:pt x="192" y="984"/>
                  <a:pt x="144" y="768"/>
                </a:cubicBezTo>
                <a:cubicBezTo>
                  <a:pt x="96" y="552"/>
                  <a:pt x="48" y="276"/>
                  <a:pt x="0" y="0"/>
                </a:cubicBezTo>
              </a:path>
            </a:pathLst>
          </a:custGeom>
          <a:noFill/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125608" y="3110493"/>
            <a:ext cx="838200" cy="0"/>
          </a:xfrm>
          <a:prstGeom prst="line">
            <a:avLst/>
          </a:prstGeom>
          <a:noFill/>
          <a:ln w="57150">
            <a:solidFill>
              <a:srgbClr val="C0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3125608" y="2043693"/>
            <a:ext cx="0" cy="1066800"/>
          </a:xfrm>
          <a:prstGeom prst="line">
            <a:avLst/>
          </a:prstGeom>
          <a:noFill/>
          <a:ln w="57150">
            <a:solidFill>
              <a:srgbClr val="C0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2296139" y="2766393"/>
            <a:ext cx="592138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液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043068" y="4169745"/>
            <a:ext cx="592137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气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042808" y="2911146"/>
            <a:ext cx="592138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固</a:t>
            </a:r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auto">
          <a:xfrm>
            <a:off x="1984191" y="4024893"/>
            <a:ext cx="152400" cy="152400"/>
          </a:xfrm>
          <a:prstGeom prst="ellipse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719457" y="3859602"/>
            <a:ext cx="1228221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000" b="1" spc="-3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三相点</a:t>
            </a: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3043068" y="3019998"/>
            <a:ext cx="152400" cy="1524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2988305" y="3085191"/>
            <a:ext cx="111280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临界点</a:t>
            </a:r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3178789" y="2163699"/>
            <a:ext cx="1146176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超临界流体</a:t>
            </a:r>
            <a:endParaRPr kumimoji="0"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042808" y="1328864"/>
            <a:ext cx="1408113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汽化线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057217" y="4047132"/>
            <a:ext cx="646331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anose="02010509060101010101" pitchFamily="49" charset="-122"/>
                <a:cs typeface="Times New Roman" panose="02020603050405020304" pitchFamily="18" charset="0"/>
              </a:rPr>
              <a:t>tp</a:t>
            </a:r>
            <a:endParaRPr kumimoji="0" lang="zh-CN" altLang="en-US" sz="3200" b="1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08496" y="5225727"/>
            <a:ext cx="41710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O</a:t>
            </a:r>
            <a:endParaRPr kumimoji="0" lang="en-US" altLang="zh-CN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Rectangle 41"/>
          <p:cNvSpPr>
            <a:spLocks noChangeArrowheads="1"/>
          </p:cNvSpPr>
          <p:nvPr/>
        </p:nvSpPr>
        <p:spPr bwMode="auto">
          <a:xfrm>
            <a:off x="2238703" y="5767200"/>
            <a:ext cx="54534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</a:t>
            </a:r>
            <a:endParaRPr kumimoji="0" lang="zh-CN" altLang="en-US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921638" y="3605793"/>
            <a:ext cx="317947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4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圆角矩形 14"/>
          <p:cNvSpPr>
            <a:spLocks noChangeArrowheads="1"/>
          </p:cNvSpPr>
          <p:nvPr/>
        </p:nvSpPr>
        <p:spPr bwMode="auto">
          <a:xfrm>
            <a:off x="4932040" y="1342344"/>
            <a:ext cx="4018934" cy="215270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noFill/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341930"/>
              </p:ext>
            </p:extLst>
          </p:nvPr>
        </p:nvGraphicFramePr>
        <p:xfrm>
          <a:off x="5302598" y="1376636"/>
          <a:ext cx="2462536" cy="67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82" name="Equation" r:id="rId3" imgW="1054080" imgH="241200" progId="Equation.DSMT4">
                  <p:embed/>
                </p:oleObj>
              </mc:Choice>
              <mc:Fallback>
                <p:oleObj name="Equation" r:id="rId3" imgW="10540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598" y="1376636"/>
                        <a:ext cx="2462536" cy="679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882010"/>
              </p:ext>
            </p:extLst>
          </p:nvPr>
        </p:nvGraphicFramePr>
        <p:xfrm>
          <a:off x="5010028" y="2132573"/>
          <a:ext cx="3775284" cy="60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83" name="Equation" r:id="rId5" imgW="1726920" imgH="241200" progId="Equation.DSMT4">
                  <p:embed/>
                </p:oleObj>
              </mc:Choice>
              <mc:Fallback>
                <p:oleObj name="Equation" r:id="rId5" imgW="172692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028" y="2132573"/>
                        <a:ext cx="3775284" cy="60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823306"/>
              </p:ext>
            </p:extLst>
          </p:nvPr>
        </p:nvGraphicFramePr>
        <p:xfrm>
          <a:off x="5073249" y="4160191"/>
          <a:ext cx="353060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84" name="Equation" r:id="rId7" imgW="1307880" imgH="736560" progId="Equation.DSMT4">
                  <p:embed/>
                </p:oleObj>
              </mc:Choice>
              <mc:Fallback>
                <p:oleObj name="Equation" r:id="rId7" imgW="1307880" imgH="736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249" y="4160191"/>
                        <a:ext cx="3530600" cy="1985963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012160" y="3601404"/>
            <a:ext cx="21996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水的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临界点</a:t>
            </a:r>
            <a:endParaRPr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3133" y="664096"/>
            <a:ext cx="1988045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水的三相点</a:t>
            </a:r>
            <a:endParaRPr kumimoji="1"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288509"/>
              </p:ext>
            </p:extLst>
          </p:nvPr>
        </p:nvGraphicFramePr>
        <p:xfrm>
          <a:off x="5287182" y="2797993"/>
          <a:ext cx="31654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85" name="Equation" r:id="rId9" imgW="1447560" imgH="253800" progId="Equation.DSMT4">
                  <p:embed/>
                </p:oleObj>
              </mc:Choice>
              <mc:Fallback>
                <p:oleObj name="Equation" r:id="rId9" imgW="1447560" imgH="253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182" y="2797993"/>
                        <a:ext cx="31654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90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3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3-5</a:t>
            </a:r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水的汽化过程和临界点</a:t>
            </a:r>
            <a:endParaRPr kumimoji="1" lang="en-US" altLang="ko-KR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77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8475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4"/>
          <p:cNvSpPr>
            <a:spLocks noChangeArrowheads="1"/>
          </p:cNvSpPr>
          <p:nvPr/>
        </p:nvSpPr>
        <p:spPr bwMode="auto">
          <a:xfrm>
            <a:off x="179512" y="908720"/>
            <a:ext cx="8712968" cy="51845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82575" y="1052736"/>
            <a:ext cx="887095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未饱和水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unsaturated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water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)/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过冷水</a:t>
            </a:r>
            <a:endParaRPr kumimoji="1" lang="en-US" altLang="zh-CN" sz="2400" b="1" dirty="0" smtClean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温度低于所处压力下饱和温度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的水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：       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&lt; </a:t>
            </a:r>
            <a:r>
              <a:rPr kumimoji="1" lang="en-US" altLang="zh-CN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endParaRPr kumimoji="1" lang="en-US" altLang="zh-CN" sz="2400" b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饱和水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saturated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water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处于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饱和状态的水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：                    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湿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饱和蒸汽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wet-saturated vapor; wet vapor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饱和液和干饱和蒸汽的混合物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：         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endParaRPr kumimoji="1" lang="en-US" altLang="zh-CN" sz="2400" b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干饱和蒸汽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dry-saturated vapor; dry vapor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) 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                        —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处于饱和状态的蒸汽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：                       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endParaRPr kumimoji="1" lang="en-US" altLang="zh-CN" sz="2400" b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过热蒸汽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superheated vapor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温度高于饱和温度的蒸汽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：                 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&gt; </a:t>
            </a:r>
            <a:r>
              <a:rPr kumimoji="1" lang="en-US" altLang="zh-CN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endParaRPr kumimoji="1" lang="en-US" altLang="zh-CN" sz="2400" b="1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kumimoji="1" lang="en-US" altLang="zh-CN" sz="2400" b="1" baseline="-250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基本概念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0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40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41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3-1</a:t>
            </a:r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理想气体的概念</a:t>
            </a:r>
            <a:endParaRPr kumimoji="1" lang="en-US" altLang="ko-KR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342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45" name="Group 9"/>
          <p:cNvGrpSpPr>
            <a:grpSpLocks/>
          </p:cNvGrpSpPr>
          <p:nvPr/>
        </p:nvGrpSpPr>
        <p:grpSpPr bwMode="auto">
          <a:xfrm>
            <a:off x="497914" y="921622"/>
            <a:ext cx="1227155" cy="2821481"/>
            <a:chOff x="542" y="2112"/>
            <a:chExt cx="499" cy="952"/>
          </a:xfrm>
        </p:grpSpPr>
        <p:grpSp>
          <p:nvGrpSpPr>
            <p:cNvPr id="65546" name="Group 10"/>
            <p:cNvGrpSpPr>
              <a:grpSpLocks/>
            </p:cNvGrpSpPr>
            <p:nvPr/>
          </p:nvGrpSpPr>
          <p:grpSpPr bwMode="auto">
            <a:xfrm>
              <a:off x="542" y="2352"/>
              <a:ext cx="466" cy="712"/>
              <a:chOff x="542" y="2245"/>
              <a:chExt cx="576" cy="819"/>
            </a:xfrm>
          </p:grpSpPr>
          <p:sp>
            <p:nvSpPr>
              <p:cNvPr id="65547" name="Line 11"/>
              <p:cNvSpPr>
                <a:spLocks noChangeShapeType="1"/>
              </p:cNvSpPr>
              <p:nvPr/>
            </p:nvSpPr>
            <p:spPr bwMode="auto">
              <a:xfrm>
                <a:off x="542" y="2245"/>
                <a:ext cx="0" cy="8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65548" name="Line 12"/>
              <p:cNvSpPr>
                <a:spLocks noChangeShapeType="1"/>
              </p:cNvSpPr>
              <p:nvPr/>
            </p:nvSpPr>
            <p:spPr bwMode="auto">
              <a:xfrm>
                <a:off x="542" y="3064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65549" name="Line 13"/>
              <p:cNvSpPr>
                <a:spLocks noChangeShapeType="1"/>
              </p:cNvSpPr>
              <p:nvPr/>
            </p:nvSpPr>
            <p:spPr bwMode="auto">
              <a:xfrm flipV="1">
                <a:off x="1118" y="2245"/>
                <a:ext cx="0" cy="8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65550" name="Rectangle 14" descr="深色竖线"/>
              <p:cNvSpPr>
                <a:spLocks noChangeArrowheads="1"/>
              </p:cNvSpPr>
              <p:nvPr/>
            </p:nvSpPr>
            <p:spPr bwMode="auto">
              <a:xfrm>
                <a:off x="542" y="2700"/>
                <a:ext cx="576" cy="182"/>
              </a:xfrm>
              <a:prstGeom prst="rect">
                <a:avLst/>
              </a:prstGeom>
              <a:pattFill prst="dkVert">
                <a:fgClr>
                  <a:srgbClr val="000000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65551" name="Rectangle 15" descr="横虚线"/>
              <p:cNvSpPr>
                <a:spLocks noChangeArrowheads="1"/>
              </p:cNvSpPr>
              <p:nvPr/>
            </p:nvSpPr>
            <p:spPr bwMode="auto">
              <a:xfrm>
                <a:off x="542" y="2882"/>
                <a:ext cx="576" cy="182"/>
              </a:xfrm>
              <a:prstGeom prst="rect">
                <a:avLst/>
              </a:prstGeom>
              <a:pattFill prst="dashHorz">
                <a:fgClr>
                  <a:srgbClr val="000000"/>
                </a:fgClr>
                <a:bgClr>
                  <a:schemeClr val="hlink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65552" name="Line 16"/>
              <p:cNvSpPr>
                <a:spLocks noChangeShapeType="1"/>
              </p:cNvSpPr>
              <p:nvPr/>
            </p:nvSpPr>
            <p:spPr bwMode="auto">
              <a:xfrm>
                <a:off x="830" y="2336"/>
                <a:ext cx="0" cy="2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65553" name="Rectangle 17" descr="深色横线"/>
              <p:cNvSpPr>
                <a:spLocks noChangeArrowheads="1"/>
              </p:cNvSpPr>
              <p:nvPr/>
            </p:nvSpPr>
            <p:spPr bwMode="auto">
              <a:xfrm>
                <a:off x="732" y="2610"/>
                <a:ext cx="192" cy="90"/>
              </a:xfrm>
              <a:prstGeom prst="rect">
                <a:avLst/>
              </a:prstGeom>
              <a:pattFill prst="dkHorz">
                <a:fgClr>
                  <a:srgbClr val="000000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  <p:sp>
          <p:nvSpPr>
            <p:cNvPr id="65554" name="Text Box 18"/>
            <p:cNvSpPr txBox="1">
              <a:spLocks noChangeArrowheads="1"/>
            </p:cNvSpPr>
            <p:nvPr/>
          </p:nvSpPr>
          <p:spPr bwMode="auto">
            <a:xfrm>
              <a:off x="624" y="2112"/>
              <a:ext cx="4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dirty="0"/>
                <a:t>0</a:t>
              </a:r>
              <a:r>
                <a:rPr lang="en-US" altLang="zh-CN" sz="2800" dirty="0">
                  <a:latin typeface="宋体" panose="02010600030101010101" pitchFamily="2" charset="-122"/>
                </a:rPr>
                <a:t>℃</a:t>
              </a:r>
              <a:endParaRPr lang="en-US" altLang="zh-CN" sz="2800" dirty="0"/>
            </a:p>
          </p:txBody>
        </p:sp>
      </p:grpSp>
      <p:grpSp>
        <p:nvGrpSpPr>
          <p:cNvPr id="65567" name="Group 31"/>
          <p:cNvGrpSpPr>
            <a:grpSpLocks/>
          </p:cNvGrpSpPr>
          <p:nvPr/>
        </p:nvGrpSpPr>
        <p:grpSpPr bwMode="auto">
          <a:xfrm>
            <a:off x="2257403" y="907979"/>
            <a:ext cx="1895781" cy="2816752"/>
            <a:chOff x="1440" y="2138"/>
            <a:chExt cx="742" cy="926"/>
          </a:xfrm>
        </p:grpSpPr>
        <p:grpSp>
          <p:nvGrpSpPr>
            <p:cNvPr id="65568" name="Group 32"/>
            <p:cNvGrpSpPr>
              <a:grpSpLocks/>
            </p:cNvGrpSpPr>
            <p:nvPr/>
          </p:nvGrpSpPr>
          <p:grpSpPr bwMode="auto">
            <a:xfrm>
              <a:off x="1440" y="2352"/>
              <a:ext cx="466" cy="712"/>
              <a:chOff x="542" y="2245"/>
              <a:chExt cx="576" cy="819"/>
            </a:xfrm>
          </p:grpSpPr>
          <p:sp>
            <p:nvSpPr>
              <p:cNvPr id="65569" name="Line 33"/>
              <p:cNvSpPr>
                <a:spLocks noChangeShapeType="1"/>
              </p:cNvSpPr>
              <p:nvPr/>
            </p:nvSpPr>
            <p:spPr bwMode="auto">
              <a:xfrm>
                <a:off x="542" y="2245"/>
                <a:ext cx="0" cy="8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65570" name="Line 34"/>
              <p:cNvSpPr>
                <a:spLocks noChangeShapeType="1"/>
              </p:cNvSpPr>
              <p:nvPr/>
            </p:nvSpPr>
            <p:spPr bwMode="auto">
              <a:xfrm>
                <a:off x="542" y="3064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65571" name="Line 35"/>
              <p:cNvSpPr>
                <a:spLocks noChangeShapeType="1"/>
              </p:cNvSpPr>
              <p:nvPr/>
            </p:nvSpPr>
            <p:spPr bwMode="auto">
              <a:xfrm flipV="1">
                <a:off x="1118" y="2245"/>
                <a:ext cx="0" cy="8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65572" name="Rectangle 36" descr="深色竖线"/>
              <p:cNvSpPr>
                <a:spLocks noChangeArrowheads="1"/>
              </p:cNvSpPr>
              <p:nvPr/>
            </p:nvSpPr>
            <p:spPr bwMode="auto">
              <a:xfrm>
                <a:off x="542" y="2700"/>
                <a:ext cx="576" cy="182"/>
              </a:xfrm>
              <a:prstGeom prst="rect">
                <a:avLst/>
              </a:prstGeom>
              <a:pattFill prst="dkVert">
                <a:fgClr>
                  <a:srgbClr val="000000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65573" name="Rectangle 37" descr="横虚线"/>
              <p:cNvSpPr>
                <a:spLocks noChangeArrowheads="1"/>
              </p:cNvSpPr>
              <p:nvPr/>
            </p:nvSpPr>
            <p:spPr bwMode="auto">
              <a:xfrm>
                <a:off x="542" y="2882"/>
                <a:ext cx="576" cy="182"/>
              </a:xfrm>
              <a:prstGeom prst="rect">
                <a:avLst/>
              </a:prstGeom>
              <a:pattFill prst="dashHorz">
                <a:fgClr>
                  <a:srgbClr val="000000"/>
                </a:fgClr>
                <a:bgClr>
                  <a:schemeClr val="hlink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65574" name="Line 38"/>
              <p:cNvSpPr>
                <a:spLocks noChangeShapeType="1"/>
              </p:cNvSpPr>
              <p:nvPr/>
            </p:nvSpPr>
            <p:spPr bwMode="auto">
              <a:xfrm>
                <a:off x="830" y="2336"/>
                <a:ext cx="0" cy="2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65575" name="Rectangle 39" descr="深色横线"/>
              <p:cNvSpPr>
                <a:spLocks noChangeArrowheads="1"/>
              </p:cNvSpPr>
              <p:nvPr/>
            </p:nvSpPr>
            <p:spPr bwMode="auto">
              <a:xfrm>
                <a:off x="732" y="2610"/>
                <a:ext cx="192" cy="90"/>
              </a:xfrm>
              <a:prstGeom prst="rect">
                <a:avLst/>
              </a:prstGeom>
              <a:pattFill prst="dkHorz">
                <a:fgClr>
                  <a:srgbClr val="000000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  <p:sp>
          <p:nvSpPr>
            <p:cNvPr id="65576" name="Text Box 40"/>
            <p:cNvSpPr txBox="1">
              <a:spLocks noChangeArrowheads="1"/>
            </p:cNvSpPr>
            <p:nvPr/>
          </p:nvSpPr>
          <p:spPr bwMode="auto">
            <a:xfrm>
              <a:off x="1544" y="2138"/>
              <a:ext cx="6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/>
                <a:t>100</a:t>
              </a:r>
              <a:r>
                <a:rPr lang="en-US" altLang="zh-CN" sz="2800">
                  <a:latin typeface="宋体" panose="02010600030101010101" pitchFamily="2" charset="-122"/>
                </a:rPr>
                <a:t>℃</a:t>
              </a:r>
              <a:endParaRPr lang="en-US" altLang="zh-CN" sz="2800"/>
            </a:p>
          </p:txBody>
        </p:sp>
      </p:grpSp>
      <p:grpSp>
        <p:nvGrpSpPr>
          <p:cNvPr id="65587" name="Group 51"/>
          <p:cNvGrpSpPr>
            <a:grpSpLocks/>
          </p:cNvGrpSpPr>
          <p:nvPr/>
        </p:nvGrpSpPr>
        <p:grpSpPr bwMode="auto">
          <a:xfrm>
            <a:off x="4010820" y="873054"/>
            <a:ext cx="1852256" cy="2870050"/>
            <a:chOff x="2352" y="2146"/>
            <a:chExt cx="726" cy="926"/>
          </a:xfrm>
        </p:grpSpPr>
        <p:sp>
          <p:nvSpPr>
            <p:cNvPr id="65588" name="Line 52"/>
            <p:cNvSpPr>
              <a:spLocks noChangeShapeType="1"/>
            </p:cNvSpPr>
            <p:nvPr/>
          </p:nvSpPr>
          <p:spPr bwMode="auto">
            <a:xfrm>
              <a:off x="2352" y="2352"/>
              <a:ext cx="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589" name="Line 53"/>
            <p:cNvSpPr>
              <a:spLocks noChangeShapeType="1"/>
            </p:cNvSpPr>
            <p:nvPr/>
          </p:nvSpPr>
          <p:spPr bwMode="auto">
            <a:xfrm>
              <a:off x="2352" y="3064"/>
              <a:ext cx="4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590" name="Line 54"/>
            <p:cNvSpPr>
              <a:spLocks noChangeShapeType="1"/>
            </p:cNvSpPr>
            <p:nvPr/>
          </p:nvSpPr>
          <p:spPr bwMode="auto">
            <a:xfrm flipV="1">
              <a:off x="2832" y="2352"/>
              <a:ext cx="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591" name="Rectangle 55" descr="深色竖线"/>
            <p:cNvSpPr>
              <a:spLocks noChangeArrowheads="1"/>
            </p:cNvSpPr>
            <p:nvPr/>
          </p:nvSpPr>
          <p:spPr bwMode="auto">
            <a:xfrm>
              <a:off x="2352" y="2688"/>
              <a:ext cx="466" cy="158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592" name="Rectangle 56" descr="横虚线"/>
            <p:cNvSpPr>
              <a:spLocks noChangeArrowheads="1"/>
            </p:cNvSpPr>
            <p:nvPr/>
          </p:nvSpPr>
          <p:spPr bwMode="auto">
            <a:xfrm>
              <a:off x="2352" y="2976"/>
              <a:ext cx="480" cy="96"/>
            </a:xfrm>
            <a:prstGeom prst="rect">
              <a:avLst/>
            </a:prstGeom>
            <a:pattFill prst="dashHorz">
              <a:fgClr>
                <a:srgbClr val="000000"/>
              </a:fgClr>
              <a:bgClr>
                <a:schemeClr val="hlink"/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593" name="Line 57"/>
            <p:cNvSpPr>
              <a:spLocks noChangeShapeType="1"/>
            </p:cNvSpPr>
            <p:nvPr/>
          </p:nvSpPr>
          <p:spPr bwMode="auto">
            <a:xfrm>
              <a:off x="2575" y="2354"/>
              <a:ext cx="0" cy="2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594" name="Rectangle 58" descr="深色横线"/>
            <p:cNvSpPr>
              <a:spLocks noChangeArrowheads="1"/>
            </p:cNvSpPr>
            <p:nvPr/>
          </p:nvSpPr>
          <p:spPr bwMode="auto">
            <a:xfrm>
              <a:off x="2496" y="2592"/>
              <a:ext cx="155" cy="79"/>
            </a:xfrm>
            <a:prstGeom prst="rect">
              <a:avLst/>
            </a:prstGeom>
            <a:pattFill prst="dkHorz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595" name="Text Box 59"/>
            <p:cNvSpPr txBox="1">
              <a:spLocks noChangeArrowheads="1"/>
            </p:cNvSpPr>
            <p:nvPr/>
          </p:nvSpPr>
          <p:spPr bwMode="auto">
            <a:xfrm>
              <a:off x="2440" y="2146"/>
              <a:ext cx="6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dirty="0"/>
                <a:t>100</a:t>
              </a:r>
              <a:r>
                <a:rPr lang="en-US" altLang="zh-CN" sz="2800" dirty="0">
                  <a:latin typeface="宋体" panose="02010600030101010101" pitchFamily="2" charset="-122"/>
                </a:rPr>
                <a:t>℃</a:t>
              </a:r>
              <a:endParaRPr lang="en-US" altLang="zh-CN" sz="2800" dirty="0"/>
            </a:p>
          </p:txBody>
        </p:sp>
        <p:sp>
          <p:nvSpPr>
            <p:cNvPr id="65597" name="Rectangle 61" descr="10%"/>
            <p:cNvSpPr>
              <a:spLocks noChangeArrowheads="1"/>
            </p:cNvSpPr>
            <p:nvPr/>
          </p:nvSpPr>
          <p:spPr bwMode="auto">
            <a:xfrm>
              <a:off x="2352" y="2832"/>
              <a:ext cx="480" cy="144"/>
            </a:xfrm>
            <a:prstGeom prst="rect">
              <a:avLst/>
            </a:prstGeom>
            <a:pattFill prst="pct10">
              <a:fgClr>
                <a:schemeClr val="accent2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65602" name="Group 66"/>
          <p:cNvGrpSpPr>
            <a:grpSpLocks/>
          </p:cNvGrpSpPr>
          <p:nvPr/>
        </p:nvGrpSpPr>
        <p:grpSpPr bwMode="auto">
          <a:xfrm>
            <a:off x="5796632" y="809812"/>
            <a:ext cx="1806466" cy="2947231"/>
            <a:chOff x="3360" y="2049"/>
            <a:chExt cx="702" cy="1015"/>
          </a:xfrm>
        </p:grpSpPr>
        <p:sp>
          <p:nvSpPr>
            <p:cNvPr id="65603" name="Line 67"/>
            <p:cNvSpPr>
              <a:spLocks noChangeShapeType="1"/>
            </p:cNvSpPr>
            <p:nvPr/>
          </p:nvSpPr>
          <p:spPr bwMode="auto">
            <a:xfrm>
              <a:off x="3360" y="2352"/>
              <a:ext cx="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04" name="Line 68"/>
            <p:cNvSpPr>
              <a:spLocks noChangeShapeType="1"/>
            </p:cNvSpPr>
            <p:nvPr/>
          </p:nvSpPr>
          <p:spPr bwMode="auto">
            <a:xfrm>
              <a:off x="3360" y="3064"/>
              <a:ext cx="4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05" name="Line 69"/>
            <p:cNvSpPr>
              <a:spLocks noChangeShapeType="1"/>
            </p:cNvSpPr>
            <p:nvPr/>
          </p:nvSpPr>
          <p:spPr bwMode="auto">
            <a:xfrm flipV="1">
              <a:off x="3826" y="2352"/>
              <a:ext cx="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06" name="Rectangle 70" descr="深色竖线"/>
            <p:cNvSpPr>
              <a:spLocks noChangeArrowheads="1"/>
            </p:cNvSpPr>
            <p:nvPr/>
          </p:nvSpPr>
          <p:spPr bwMode="auto">
            <a:xfrm>
              <a:off x="3360" y="2544"/>
              <a:ext cx="466" cy="158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07" name="Rectangle 71" descr="10%"/>
            <p:cNvSpPr>
              <a:spLocks noChangeArrowheads="1"/>
            </p:cNvSpPr>
            <p:nvPr/>
          </p:nvSpPr>
          <p:spPr bwMode="auto">
            <a:xfrm>
              <a:off x="3360" y="2688"/>
              <a:ext cx="466" cy="376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chemeClr val="accent1"/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08" name="Line 72"/>
            <p:cNvSpPr>
              <a:spLocks noChangeShapeType="1"/>
            </p:cNvSpPr>
            <p:nvPr/>
          </p:nvSpPr>
          <p:spPr bwMode="auto">
            <a:xfrm>
              <a:off x="3593" y="2227"/>
              <a:ext cx="0" cy="2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09" name="Rectangle 73" descr="深色横线"/>
            <p:cNvSpPr>
              <a:spLocks noChangeArrowheads="1"/>
            </p:cNvSpPr>
            <p:nvPr/>
          </p:nvSpPr>
          <p:spPr bwMode="auto">
            <a:xfrm>
              <a:off x="3514" y="2465"/>
              <a:ext cx="155" cy="79"/>
            </a:xfrm>
            <a:prstGeom prst="rect">
              <a:avLst/>
            </a:prstGeom>
            <a:pattFill prst="dkHorz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10" name="Text Box 74"/>
            <p:cNvSpPr txBox="1">
              <a:spLocks noChangeArrowheads="1"/>
            </p:cNvSpPr>
            <p:nvPr/>
          </p:nvSpPr>
          <p:spPr bwMode="auto">
            <a:xfrm>
              <a:off x="3424" y="2049"/>
              <a:ext cx="6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dirty="0"/>
                <a:t>100</a:t>
              </a:r>
              <a:r>
                <a:rPr lang="en-US" altLang="zh-CN" sz="2800" dirty="0">
                  <a:latin typeface="宋体" panose="02010600030101010101" pitchFamily="2" charset="-122"/>
                </a:rPr>
                <a:t>℃</a:t>
              </a:r>
              <a:endParaRPr lang="en-US" altLang="zh-CN" sz="2800" dirty="0"/>
            </a:p>
          </p:txBody>
        </p:sp>
      </p:grpSp>
      <p:grpSp>
        <p:nvGrpSpPr>
          <p:cNvPr id="65630" name="Group 94"/>
          <p:cNvGrpSpPr>
            <a:grpSpLocks/>
          </p:cNvGrpSpPr>
          <p:nvPr/>
        </p:nvGrpSpPr>
        <p:grpSpPr bwMode="auto">
          <a:xfrm>
            <a:off x="7550996" y="764704"/>
            <a:ext cx="1697289" cy="2992337"/>
            <a:chOff x="4224" y="1921"/>
            <a:chExt cx="672" cy="1095"/>
          </a:xfrm>
        </p:grpSpPr>
        <p:sp>
          <p:nvSpPr>
            <p:cNvPr id="65631" name="Line 95"/>
            <p:cNvSpPr>
              <a:spLocks noChangeShapeType="1"/>
            </p:cNvSpPr>
            <p:nvPr/>
          </p:nvSpPr>
          <p:spPr bwMode="auto">
            <a:xfrm>
              <a:off x="4224" y="2304"/>
              <a:ext cx="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32" name="Line 96"/>
            <p:cNvSpPr>
              <a:spLocks noChangeShapeType="1"/>
            </p:cNvSpPr>
            <p:nvPr/>
          </p:nvSpPr>
          <p:spPr bwMode="auto">
            <a:xfrm>
              <a:off x="4224" y="3016"/>
              <a:ext cx="4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33" name="Line 97"/>
            <p:cNvSpPr>
              <a:spLocks noChangeShapeType="1"/>
            </p:cNvSpPr>
            <p:nvPr/>
          </p:nvSpPr>
          <p:spPr bwMode="auto">
            <a:xfrm flipV="1">
              <a:off x="4690" y="2304"/>
              <a:ext cx="0" cy="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34" name="Rectangle 98" descr="深色竖线"/>
            <p:cNvSpPr>
              <a:spLocks noChangeArrowheads="1"/>
            </p:cNvSpPr>
            <p:nvPr/>
          </p:nvSpPr>
          <p:spPr bwMode="auto">
            <a:xfrm>
              <a:off x="4224" y="2400"/>
              <a:ext cx="466" cy="158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35" name="Rectangle 99" descr="10%"/>
            <p:cNvSpPr>
              <a:spLocks noChangeArrowheads="1"/>
            </p:cNvSpPr>
            <p:nvPr/>
          </p:nvSpPr>
          <p:spPr bwMode="auto">
            <a:xfrm>
              <a:off x="4224" y="2544"/>
              <a:ext cx="466" cy="47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chemeClr val="accent1"/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36" name="Line 100"/>
            <p:cNvSpPr>
              <a:spLocks noChangeShapeType="1"/>
            </p:cNvSpPr>
            <p:nvPr/>
          </p:nvSpPr>
          <p:spPr bwMode="auto">
            <a:xfrm>
              <a:off x="4457" y="2083"/>
              <a:ext cx="0" cy="2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37" name="Rectangle 101" descr="深色横线"/>
            <p:cNvSpPr>
              <a:spLocks noChangeArrowheads="1"/>
            </p:cNvSpPr>
            <p:nvPr/>
          </p:nvSpPr>
          <p:spPr bwMode="auto">
            <a:xfrm>
              <a:off x="4378" y="2321"/>
              <a:ext cx="155" cy="79"/>
            </a:xfrm>
            <a:prstGeom prst="rect">
              <a:avLst/>
            </a:prstGeom>
            <a:pattFill prst="dkHorz">
              <a:fgClr>
                <a:srgbClr val="000000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638" name="Text Box 102"/>
            <p:cNvSpPr txBox="1">
              <a:spLocks noChangeArrowheads="1"/>
            </p:cNvSpPr>
            <p:nvPr/>
          </p:nvSpPr>
          <p:spPr bwMode="auto">
            <a:xfrm>
              <a:off x="4258" y="1921"/>
              <a:ext cx="6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dirty="0"/>
                <a:t>&gt;100</a:t>
              </a:r>
              <a:r>
                <a:rPr lang="en-US" altLang="zh-CN" sz="2800" dirty="0">
                  <a:latin typeface="宋体" panose="02010600030101010101" pitchFamily="2" charset="-122"/>
                </a:rPr>
                <a:t>℃</a:t>
              </a:r>
              <a:endParaRPr lang="en-US" altLang="zh-CN" sz="2800" dirty="0"/>
            </a:p>
          </p:txBody>
        </p:sp>
      </p:grp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744516" y="3929330"/>
            <a:ext cx="970137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0000FF"/>
                </a:solidFill>
                <a:ea typeface="宋体" charset="-122"/>
              </a:rPr>
              <a:t>t &lt; </a:t>
            </a:r>
            <a:r>
              <a:rPr lang="en-US" altLang="zh-CN" sz="3200" b="1" i="1" dirty="0" err="1">
                <a:solidFill>
                  <a:srgbClr val="0000FF"/>
                </a:solidFill>
                <a:ea typeface="宋体" charset="-122"/>
              </a:rPr>
              <a:t>t</a:t>
            </a:r>
            <a:r>
              <a:rPr lang="en-US" altLang="zh-CN" sz="3200" b="1" baseline="-25000" dirty="0" err="1">
                <a:solidFill>
                  <a:srgbClr val="0000FF"/>
                </a:solidFill>
                <a:ea typeface="宋体" charset="-122"/>
              </a:rPr>
              <a:t>s</a:t>
            </a:r>
            <a:endParaRPr lang="en-US" altLang="zh-CN" sz="3200" b="1" baseline="-250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00" name="Rectangle 60"/>
          <p:cNvSpPr>
            <a:spLocks noChangeArrowheads="1"/>
          </p:cNvSpPr>
          <p:nvPr/>
        </p:nvSpPr>
        <p:spPr bwMode="auto">
          <a:xfrm>
            <a:off x="2257403" y="3929330"/>
            <a:ext cx="970137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0000FF"/>
                </a:solidFill>
                <a:ea typeface="宋体" charset="-122"/>
              </a:rPr>
              <a:t>t = t</a:t>
            </a:r>
            <a:r>
              <a:rPr lang="en-US" altLang="zh-CN" sz="3200" b="1" baseline="-25000">
                <a:solidFill>
                  <a:srgbClr val="0000FF"/>
                </a:solidFill>
                <a:ea typeface="宋体" charset="-122"/>
              </a:rPr>
              <a:t>s</a:t>
            </a:r>
          </a:p>
        </p:txBody>
      </p:sp>
      <p:sp>
        <p:nvSpPr>
          <p:cNvPr id="101" name="Rectangle 61"/>
          <p:cNvSpPr>
            <a:spLocks noChangeArrowheads="1"/>
          </p:cNvSpPr>
          <p:nvPr/>
        </p:nvSpPr>
        <p:spPr bwMode="auto">
          <a:xfrm>
            <a:off x="4032228" y="3916630"/>
            <a:ext cx="970137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0000FF"/>
                </a:solidFill>
                <a:ea typeface="宋体" charset="-122"/>
              </a:rPr>
              <a:t>t = t</a:t>
            </a:r>
            <a:r>
              <a:rPr lang="en-US" altLang="zh-CN" sz="3200" b="1" baseline="-25000">
                <a:solidFill>
                  <a:srgbClr val="0000FF"/>
                </a:solidFill>
                <a:ea typeface="宋体" charset="-122"/>
              </a:rPr>
              <a:t>s</a:t>
            </a:r>
          </a:p>
        </p:txBody>
      </p:sp>
      <p:sp>
        <p:nvSpPr>
          <p:cNvPr id="102" name="Rectangle 62"/>
          <p:cNvSpPr>
            <a:spLocks noChangeArrowheads="1"/>
          </p:cNvSpPr>
          <p:nvPr/>
        </p:nvSpPr>
        <p:spPr bwMode="auto">
          <a:xfrm>
            <a:off x="5784828" y="3929330"/>
            <a:ext cx="970137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0000FF"/>
                </a:solidFill>
                <a:ea typeface="宋体" charset="-122"/>
              </a:rPr>
              <a:t>t = t</a:t>
            </a:r>
            <a:r>
              <a:rPr lang="en-US" altLang="zh-CN" sz="3200" b="1" baseline="-25000">
                <a:solidFill>
                  <a:srgbClr val="0000FF"/>
                </a:solidFill>
                <a:ea typeface="宋体" charset="-122"/>
              </a:rPr>
              <a:t>s</a:t>
            </a:r>
          </a:p>
        </p:txBody>
      </p:sp>
      <p:sp>
        <p:nvSpPr>
          <p:cNvPr id="103" name="Rectangle 63"/>
          <p:cNvSpPr>
            <a:spLocks noChangeArrowheads="1"/>
          </p:cNvSpPr>
          <p:nvPr/>
        </p:nvSpPr>
        <p:spPr bwMode="auto">
          <a:xfrm>
            <a:off x="7648575" y="3926953"/>
            <a:ext cx="970137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0000FF"/>
                </a:solidFill>
                <a:ea typeface="宋体" charset="-122"/>
              </a:rPr>
              <a:t>t &gt; </a:t>
            </a:r>
            <a:r>
              <a:rPr lang="en-US" altLang="zh-CN" sz="3200" b="1" i="1" dirty="0" err="1">
                <a:solidFill>
                  <a:srgbClr val="0000FF"/>
                </a:solidFill>
                <a:ea typeface="宋体" charset="-122"/>
              </a:rPr>
              <a:t>t</a:t>
            </a:r>
            <a:r>
              <a:rPr lang="en-US" altLang="zh-CN" sz="3200" b="1" baseline="-25000" dirty="0" err="1">
                <a:solidFill>
                  <a:srgbClr val="0000FF"/>
                </a:solidFill>
                <a:ea typeface="宋体" charset="-122"/>
              </a:rPr>
              <a:t>s</a:t>
            </a:r>
            <a:endParaRPr lang="en-US" altLang="zh-CN" sz="3200" b="1" baseline="-250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04" name="Rectangle 69"/>
          <p:cNvSpPr>
            <a:spLocks noChangeArrowheads="1"/>
          </p:cNvSpPr>
          <p:nvPr/>
        </p:nvSpPr>
        <p:spPr bwMode="auto">
          <a:xfrm>
            <a:off x="385287" y="4605773"/>
            <a:ext cx="155042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spc="-15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未饱和水</a:t>
            </a:r>
          </a:p>
        </p:txBody>
      </p:sp>
      <p:sp>
        <p:nvSpPr>
          <p:cNvPr id="105" name="Rectangle 70"/>
          <p:cNvSpPr>
            <a:spLocks noChangeArrowheads="1"/>
          </p:cNvSpPr>
          <p:nvPr/>
        </p:nvSpPr>
        <p:spPr bwMode="auto">
          <a:xfrm>
            <a:off x="2088732" y="4607374"/>
            <a:ext cx="120898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spc="-15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饱和水</a:t>
            </a:r>
          </a:p>
        </p:txBody>
      </p:sp>
      <p:sp>
        <p:nvSpPr>
          <p:cNvPr id="106" name="Rectangle 71"/>
          <p:cNvSpPr>
            <a:spLocks noChangeArrowheads="1"/>
          </p:cNvSpPr>
          <p:nvPr/>
        </p:nvSpPr>
        <p:spPr bwMode="auto">
          <a:xfrm>
            <a:off x="3571363" y="4621662"/>
            <a:ext cx="189186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spc="-15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湿饱和蒸气</a:t>
            </a:r>
          </a:p>
        </p:txBody>
      </p:sp>
      <p:sp>
        <p:nvSpPr>
          <p:cNvPr id="107" name="Rectangle 72"/>
          <p:cNvSpPr>
            <a:spLocks noChangeArrowheads="1"/>
          </p:cNvSpPr>
          <p:nvPr/>
        </p:nvSpPr>
        <p:spPr bwMode="auto">
          <a:xfrm>
            <a:off x="5451057" y="4621662"/>
            <a:ext cx="189186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spc="-15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干饱和蒸气</a:t>
            </a:r>
          </a:p>
        </p:txBody>
      </p:sp>
      <p:sp>
        <p:nvSpPr>
          <p:cNvPr id="108" name="Rectangle 73"/>
          <p:cNvSpPr>
            <a:spLocks noChangeArrowheads="1"/>
          </p:cNvSpPr>
          <p:nvPr/>
        </p:nvSpPr>
        <p:spPr bwMode="auto">
          <a:xfrm>
            <a:off x="7415418" y="4605773"/>
            <a:ext cx="155042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2800" b="1" spc="-15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过热蒸气</a:t>
            </a:r>
          </a:p>
        </p:txBody>
      </p:sp>
      <p:grpSp>
        <p:nvGrpSpPr>
          <p:cNvPr id="109" name="Group 84"/>
          <p:cNvGrpSpPr>
            <a:grpSpLocks/>
          </p:cNvGrpSpPr>
          <p:nvPr/>
        </p:nvGrpSpPr>
        <p:grpSpPr bwMode="auto">
          <a:xfrm>
            <a:off x="1288632" y="5405092"/>
            <a:ext cx="1600200" cy="747712"/>
            <a:chOff x="768" y="3561"/>
            <a:chExt cx="1008" cy="471"/>
          </a:xfrm>
        </p:grpSpPr>
        <p:sp>
          <p:nvSpPr>
            <p:cNvPr id="110" name="Line 85"/>
            <p:cNvSpPr>
              <a:spLocks noChangeShapeType="1"/>
            </p:cNvSpPr>
            <p:nvPr/>
          </p:nvSpPr>
          <p:spPr bwMode="auto">
            <a:xfrm>
              <a:off x="768" y="3600"/>
              <a:ext cx="0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1" name="Line 86"/>
            <p:cNvSpPr>
              <a:spLocks noChangeShapeType="1"/>
            </p:cNvSpPr>
            <p:nvPr/>
          </p:nvSpPr>
          <p:spPr bwMode="auto">
            <a:xfrm>
              <a:off x="1776" y="3600"/>
              <a:ext cx="0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2" name="Line 87"/>
            <p:cNvSpPr>
              <a:spLocks noChangeShapeType="1"/>
            </p:cNvSpPr>
            <p:nvPr/>
          </p:nvSpPr>
          <p:spPr bwMode="auto">
            <a:xfrm>
              <a:off x="768" y="3888"/>
              <a:ext cx="10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3" name="Rectangle 88"/>
            <p:cNvSpPr>
              <a:spLocks noChangeArrowheads="1"/>
            </p:cNvSpPr>
            <p:nvPr/>
          </p:nvSpPr>
          <p:spPr bwMode="auto">
            <a:xfrm>
              <a:off x="816" y="3561"/>
              <a:ext cx="799" cy="330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预热</a:t>
              </a:r>
              <a:endPara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14" name="Group 89"/>
          <p:cNvGrpSpPr>
            <a:grpSpLocks/>
          </p:cNvGrpSpPr>
          <p:nvPr/>
        </p:nvGrpSpPr>
        <p:grpSpPr bwMode="auto">
          <a:xfrm>
            <a:off x="2888832" y="5390804"/>
            <a:ext cx="3581400" cy="685800"/>
            <a:chOff x="1776" y="3552"/>
            <a:chExt cx="2256" cy="432"/>
          </a:xfrm>
        </p:grpSpPr>
        <p:sp>
          <p:nvSpPr>
            <p:cNvPr id="115" name="Line 90"/>
            <p:cNvSpPr>
              <a:spLocks noChangeShapeType="1"/>
            </p:cNvSpPr>
            <p:nvPr/>
          </p:nvSpPr>
          <p:spPr bwMode="auto">
            <a:xfrm>
              <a:off x="4032" y="3552"/>
              <a:ext cx="0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6" name="Line 91"/>
            <p:cNvSpPr>
              <a:spLocks noChangeShapeType="1"/>
            </p:cNvSpPr>
            <p:nvPr/>
          </p:nvSpPr>
          <p:spPr bwMode="auto">
            <a:xfrm>
              <a:off x="1776" y="3888"/>
              <a:ext cx="225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7" name="Rectangle 92"/>
            <p:cNvSpPr>
              <a:spLocks noChangeArrowheads="1"/>
            </p:cNvSpPr>
            <p:nvPr/>
          </p:nvSpPr>
          <p:spPr bwMode="auto">
            <a:xfrm>
              <a:off x="2585" y="3561"/>
              <a:ext cx="566" cy="327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汽化</a:t>
              </a:r>
            </a:p>
          </p:txBody>
        </p:sp>
      </p:grpSp>
      <p:grpSp>
        <p:nvGrpSpPr>
          <p:cNvPr id="118" name="Group 93"/>
          <p:cNvGrpSpPr>
            <a:grpSpLocks/>
          </p:cNvGrpSpPr>
          <p:nvPr/>
        </p:nvGrpSpPr>
        <p:grpSpPr bwMode="auto">
          <a:xfrm>
            <a:off x="6470232" y="5390804"/>
            <a:ext cx="1752600" cy="685800"/>
            <a:chOff x="4032" y="3552"/>
            <a:chExt cx="1104" cy="432"/>
          </a:xfrm>
        </p:grpSpPr>
        <p:sp>
          <p:nvSpPr>
            <p:cNvPr id="119" name="Line 94"/>
            <p:cNvSpPr>
              <a:spLocks noChangeShapeType="1"/>
            </p:cNvSpPr>
            <p:nvPr/>
          </p:nvSpPr>
          <p:spPr bwMode="auto">
            <a:xfrm>
              <a:off x="5136" y="3552"/>
              <a:ext cx="0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0" name="Line 95"/>
            <p:cNvSpPr>
              <a:spLocks noChangeShapeType="1"/>
            </p:cNvSpPr>
            <p:nvPr/>
          </p:nvSpPr>
          <p:spPr bwMode="auto">
            <a:xfrm>
              <a:off x="4032" y="3888"/>
              <a:ext cx="110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1" name="Rectangle 96"/>
            <p:cNvSpPr>
              <a:spLocks noChangeArrowheads="1"/>
            </p:cNvSpPr>
            <p:nvPr/>
          </p:nvSpPr>
          <p:spPr bwMode="auto">
            <a:xfrm>
              <a:off x="4287" y="3552"/>
              <a:ext cx="566" cy="327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过热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48716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3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水的定压汽化过程</a:t>
            </a:r>
            <a:endParaRPr lang="en-US" altLang="zh-CN" sz="28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4"/>
          <p:cNvSpPr>
            <a:spLocks noChangeArrowheads="1"/>
          </p:cNvSpPr>
          <p:nvPr/>
        </p:nvSpPr>
        <p:spPr bwMode="auto">
          <a:xfrm>
            <a:off x="366236" y="931807"/>
            <a:ext cx="8526244" cy="2479406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4704"/>
            <a:ext cx="8610600" cy="543960"/>
          </a:xfrm>
          <a:noFill/>
          <a:ln/>
        </p:spPr>
        <p:txBody>
          <a:bodyPr/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水蒸气</a:t>
            </a:r>
            <a:r>
              <a:rPr lang="zh-CN" altLang="en-US" sz="2800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</a:t>
            </a:r>
            <a:r>
              <a:rPr lang="zh-CN" altLang="en-US" sz="2800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压产生过程</a:t>
            </a:r>
            <a:r>
              <a:rPr lang="zh-CN" altLang="en-US" sz="28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的几点说明</a:t>
            </a:r>
            <a:endParaRPr lang="zh-CN" altLang="en-US" sz="28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457364" y="1147561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(1)</a:t>
            </a:r>
            <a:endParaRPr lang="en-US" altLang="zh-CN" sz="2800" b="1" dirty="0">
              <a:ea typeface="幼圆" panose="02010509060101010101" pitchFamily="49" charset="-122"/>
              <a:cs typeface="Times New Roman" panose="02020603050405020304" pitchFamily="18" charset="0"/>
              <a:hlinkClick r:id="rId4" action="ppaction://hlinksldjump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87624" y="1196752"/>
            <a:ext cx="7358063" cy="569913"/>
            <a:chOff x="432" y="2352"/>
            <a:chExt cx="4635" cy="359"/>
          </a:xfrm>
        </p:grpSpPr>
        <p:sp>
          <p:nvSpPr>
            <p:cNvPr id="622602" name="Text Box 10"/>
            <p:cNvSpPr txBox="1">
              <a:spLocks noChangeArrowheads="1"/>
            </p:cNvSpPr>
            <p:nvPr/>
          </p:nvSpPr>
          <p:spPr bwMode="auto">
            <a:xfrm>
              <a:off x="432" y="2352"/>
              <a:ext cx="32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tx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理想气体，焓是温度的单值函数</a:t>
              </a:r>
              <a:endParaRPr lang="zh-CN" altLang="en-US" sz="2800" b="1" dirty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2260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5963999"/>
                </p:ext>
              </p:extLst>
            </p:nvPr>
          </p:nvGraphicFramePr>
          <p:xfrm>
            <a:off x="3930" y="2366"/>
            <a:ext cx="113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62" name="Equation" r:id="rId5" imgW="583920" imgH="203040" progId="Equation.DSMT4">
                    <p:embed/>
                  </p:oleObj>
                </mc:Choice>
                <mc:Fallback>
                  <p:oleObj name="Equation" r:id="rId5" imgW="583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2366"/>
                          <a:ext cx="1137" cy="3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2604" name="Rectangle 12"/>
          <p:cNvSpPr>
            <a:spLocks noChangeArrowheads="1"/>
          </p:cNvSpPr>
          <p:nvPr/>
        </p:nvSpPr>
        <p:spPr bwMode="auto">
          <a:xfrm>
            <a:off x="1168274" y="2021003"/>
            <a:ext cx="6688049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实际气体汽化时，</a:t>
            </a:r>
            <a:r>
              <a:rPr lang="en-US" altLang="zh-CN" sz="2800" b="1" i="1" dirty="0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i="1" dirty="0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不变，但</a:t>
            </a:r>
            <a:r>
              <a:rPr lang="en-US" altLang="zh-CN" sz="2800" b="1" i="1" dirty="0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 smtClean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增加。</a:t>
            </a:r>
            <a:endParaRPr lang="zh-CN" altLang="en-US" sz="2800" b="1" dirty="0">
              <a:solidFill>
                <a:schemeClr val="tx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422745" y="2820782"/>
            <a:ext cx="4352926" cy="571499"/>
            <a:chOff x="1008" y="3153"/>
            <a:chExt cx="2742" cy="360"/>
          </a:xfrm>
        </p:grpSpPr>
        <p:graphicFrame>
          <p:nvGraphicFramePr>
            <p:cNvPr id="62260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137260"/>
                </p:ext>
              </p:extLst>
            </p:nvPr>
          </p:nvGraphicFramePr>
          <p:xfrm>
            <a:off x="1008" y="3168"/>
            <a:ext cx="128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63" name="Equation" r:id="rId7" imgW="660240" imgH="203040" progId="Equation.DSMT4">
                    <p:embed/>
                  </p:oleObj>
                </mc:Choice>
                <mc:Fallback>
                  <p:oleObj name="Equation" r:id="rId7" imgW="660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168"/>
                          <a:ext cx="1286" cy="3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2607" name="Rectangle 15"/>
            <p:cNvSpPr>
              <a:spLocks noChangeArrowheads="1"/>
            </p:cNvSpPr>
            <p:nvPr/>
          </p:nvSpPr>
          <p:spPr bwMode="auto">
            <a:xfrm>
              <a:off x="2725" y="3153"/>
              <a:ext cx="1025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汽化潜热</a:t>
              </a:r>
            </a:p>
          </p:txBody>
        </p:sp>
      </p:grpSp>
      <p:sp>
        <p:nvSpPr>
          <p:cNvPr id="622608" name="Text Box 16"/>
          <p:cNvSpPr txBox="1">
            <a:spLocks noChangeArrowheads="1"/>
          </p:cNvSpPr>
          <p:nvPr/>
        </p:nvSpPr>
        <p:spPr bwMode="auto">
          <a:xfrm>
            <a:off x="457364" y="3839133"/>
            <a:ext cx="297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ea typeface="幼圆" panose="02010509060101010101" pitchFamily="49" charset="-122"/>
                <a:cs typeface="Times New Roman" panose="02020603050405020304" pitchFamily="18" charset="0"/>
              </a:rPr>
              <a:t>(2)  </a:t>
            </a:r>
            <a:r>
              <a:rPr lang="zh-CN" altLang="en-US" sz="2800" b="1" dirty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未饱和水</a:t>
            </a:r>
          </a:p>
        </p:txBody>
      </p:sp>
      <p:sp>
        <p:nvSpPr>
          <p:cNvPr id="622609" name="Rectangle 17"/>
          <p:cNvSpPr>
            <a:spLocks noChangeArrowheads="1"/>
          </p:cNvSpPr>
          <p:nvPr/>
        </p:nvSpPr>
        <p:spPr bwMode="auto">
          <a:xfrm>
            <a:off x="3645120" y="3989187"/>
            <a:ext cx="14081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过冷度</a:t>
            </a:r>
          </a:p>
        </p:txBody>
      </p:sp>
      <p:graphicFrame>
        <p:nvGraphicFramePr>
          <p:cNvPr id="6226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482533"/>
              </p:ext>
            </p:extLst>
          </p:nvPr>
        </p:nvGraphicFramePr>
        <p:xfrm>
          <a:off x="5270500" y="3951288"/>
          <a:ext cx="24749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64" name="Equation" r:id="rId9" imgW="799920" imgH="241200" progId="Equation.DSMT4">
                  <p:embed/>
                </p:oleObj>
              </mc:Choice>
              <mc:Fallback>
                <p:oleObj name="Equation" r:id="rId9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3951288"/>
                        <a:ext cx="2474913" cy="649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11" name="Rectangle 19"/>
          <p:cNvSpPr>
            <a:spLocks noChangeArrowheads="1"/>
          </p:cNvSpPr>
          <p:nvPr/>
        </p:nvSpPr>
        <p:spPr bwMode="auto">
          <a:xfrm>
            <a:off x="1187624" y="4299784"/>
            <a:ext cx="150714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过冷水</a:t>
            </a:r>
            <a:r>
              <a:rPr lang="en-US" altLang="zh-CN" sz="2800" b="1" dirty="0" smtClean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chemeClr val="tx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2612" name="Rectangle 20"/>
          <p:cNvSpPr>
            <a:spLocks noChangeArrowheads="1"/>
          </p:cNvSpPr>
          <p:nvPr/>
        </p:nvSpPr>
        <p:spPr bwMode="auto">
          <a:xfrm>
            <a:off x="1114598" y="5221086"/>
            <a:ext cx="1627369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过热蒸汽</a:t>
            </a:r>
          </a:p>
        </p:txBody>
      </p:sp>
      <p:sp>
        <p:nvSpPr>
          <p:cNvPr id="622613" name="Rectangle 21"/>
          <p:cNvSpPr>
            <a:spLocks noChangeArrowheads="1"/>
          </p:cNvSpPr>
          <p:nvPr/>
        </p:nvSpPr>
        <p:spPr bwMode="auto">
          <a:xfrm>
            <a:off x="3664151" y="5211561"/>
            <a:ext cx="126669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过热度</a:t>
            </a:r>
          </a:p>
        </p:txBody>
      </p:sp>
      <p:graphicFrame>
        <p:nvGraphicFramePr>
          <p:cNvPr id="6226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049422"/>
              </p:ext>
            </p:extLst>
          </p:nvPr>
        </p:nvGraphicFramePr>
        <p:xfrm>
          <a:off x="5343525" y="5184775"/>
          <a:ext cx="24352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65" name="Equation" r:id="rId11" imgW="787320" imgH="228600" progId="Equation.DSMT4">
                  <p:embed/>
                </p:oleObj>
              </mc:Choice>
              <mc:Fallback>
                <p:oleObj name="Equation" r:id="rId11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5184775"/>
                        <a:ext cx="2435225" cy="614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4"/>
          <p:cNvSpPr>
            <a:spLocks noChangeArrowheads="1"/>
          </p:cNvSpPr>
          <p:nvPr/>
        </p:nvSpPr>
        <p:spPr bwMode="auto">
          <a:xfrm>
            <a:off x="410146" y="3688195"/>
            <a:ext cx="8526244" cy="233309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33CC"/>
            </a:solidFill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6" name="Text Box 86"/>
          <p:cNvSpPr txBox="1">
            <a:spLocks noChangeArrowheads="1"/>
          </p:cNvSpPr>
          <p:nvPr/>
        </p:nvSpPr>
        <p:spPr bwMode="auto">
          <a:xfrm>
            <a:off x="89676" y="207033"/>
            <a:ext cx="5960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水蒸气</a:t>
            </a:r>
            <a:r>
              <a:rPr lang="zh-CN" altLang="en-US" sz="28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</a:t>
            </a:r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汽化过程的</a:t>
            </a:r>
            <a:r>
              <a:rPr lang="en-US" altLang="zh-CN" sz="2800" b="1" i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p-v</a:t>
            </a:r>
            <a:r>
              <a:rPr lang="zh-CN" altLang="en-US" sz="28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图，</a:t>
            </a:r>
            <a:r>
              <a:rPr lang="en-US" altLang="zh-CN" sz="2800" b="1" i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lang="zh-CN" altLang="en-US" sz="28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</a:p>
        </p:txBody>
      </p:sp>
      <p:sp>
        <p:nvSpPr>
          <p:cNvPr id="624658" name="Freeform 18"/>
          <p:cNvSpPr>
            <a:spLocks/>
          </p:cNvSpPr>
          <p:nvPr/>
        </p:nvSpPr>
        <p:spPr bwMode="auto">
          <a:xfrm>
            <a:off x="1328128" y="2005867"/>
            <a:ext cx="736600" cy="2343150"/>
          </a:xfrm>
          <a:custGeom>
            <a:avLst/>
            <a:gdLst/>
            <a:ahLst/>
            <a:cxnLst>
              <a:cxn ang="0">
                <a:pos x="0" y="4680"/>
              </a:cxn>
              <a:cxn ang="0">
                <a:pos x="420" y="3588"/>
              </a:cxn>
              <a:cxn ang="0">
                <a:pos x="630" y="2028"/>
              </a:cxn>
              <a:cxn ang="0">
                <a:pos x="945" y="780"/>
              </a:cxn>
              <a:cxn ang="0">
                <a:pos x="1260" y="156"/>
              </a:cxn>
              <a:cxn ang="0">
                <a:pos x="1575" y="0"/>
              </a:cxn>
            </a:cxnLst>
            <a:rect l="0" t="0" r="r" b="b"/>
            <a:pathLst>
              <a:path w="1575" h="4680">
                <a:moveTo>
                  <a:pt x="0" y="4680"/>
                </a:moveTo>
                <a:cubicBezTo>
                  <a:pt x="157" y="4355"/>
                  <a:pt x="315" y="4030"/>
                  <a:pt x="420" y="3588"/>
                </a:cubicBezTo>
                <a:cubicBezTo>
                  <a:pt x="525" y="3146"/>
                  <a:pt x="543" y="2496"/>
                  <a:pt x="630" y="2028"/>
                </a:cubicBezTo>
                <a:cubicBezTo>
                  <a:pt x="717" y="1560"/>
                  <a:pt x="840" y="1092"/>
                  <a:pt x="945" y="780"/>
                </a:cubicBezTo>
                <a:cubicBezTo>
                  <a:pt x="1050" y="468"/>
                  <a:pt x="1155" y="286"/>
                  <a:pt x="1260" y="156"/>
                </a:cubicBezTo>
                <a:cubicBezTo>
                  <a:pt x="1365" y="26"/>
                  <a:pt x="1470" y="13"/>
                  <a:pt x="1575" y="0"/>
                </a:cubicBezTo>
              </a:path>
            </a:pathLst>
          </a:custGeom>
          <a:noFill/>
          <a:ln w="349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659" name="Freeform 19"/>
          <p:cNvSpPr>
            <a:spLocks/>
          </p:cNvSpPr>
          <p:nvPr/>
        </p:nvSpPr>
        <p:spPr bwMode="auto">
          <a:xfrm>
            <a:off x="2015516" y="2005867"/>
            <a:ext cx="2359025" cy="2043113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5" y="26"/>
              </a:cxn>
              <a:cxn ang="0">
                <a:pos x="210" y="182"/>
              </a:cxn>
              <a:cxn ang="0">
                <a:pos x="315" y="494"/>
              </a:cxn>
              <a:cxn ang="0">
                <a:pos x="420" y="962"/>
              </a:cxn>
              <a:cxn ang="0">
                <a:pos x="630" y="1430"/>
              </a:cxn>
              <a:cxn ang="0">
                <a:pos x="945" y="2054"/>
              </a:cxn>
              <a:cxn ang="0">
                <a:pos x="1785" y="2990"/>
              </a:cxn>
              <a:cxn ang="0">
                <a:pos x="2940" y="3614"/>
              </a:cxn>
              <a:cxn ang="0">
                <a:pos x="4200" y="3926"/>
              </a:cxn>
            </a:cxnLst>
            <a:rect l="0" t="0" r="r" b="b"/>
            <a:pathLst>
              <a:path w="4200" h="3926">
                <a:moveTo>
                  <a:pt x="0" y="26"/>
                </a:moveTo>
                <a:cubicBezTo>
                  <a:pt x="35" y="13"/>
                  <a:pt x="70" y="0"/>
                  <a:pt x="105" y="26"/>
                </a:cubicBezTo>
                <a:cubicBezTo>
                  <a:pt x="140" y="52"/>
                  <a:pt x="175" y="104"/>
                  <a:pt x="210" y="182"/>
                </a:cubicBezTo>
                <a:cubicBezTo>
                  <a:pt x="245" y="260"/>
                  <a:pt x="280" y="364"/>
                  <a:pt x="315" y="494"/>
                </a:cubicBezTo>
                <a:cubicBezTo>
                  <a:pt x="350" y="624"/>
                  <a:pt x="368" y="806"/>
                  <a:pt x="420" y="962"/>
                </a:cubicBezTo>
                <a:cubicBezTo>
                  <a:pt x="472" y="1118"/>
                  <a:pt x="543" y="1248"/>
                  <a:pt x="630" y="1430"/>
                </a:cubicBezTo>
                <a:cubicBezTo>
                  <a:pt x="717" y="1612"/>
                  <a:pt x="753" y="1794"/>
                  <a:pt x="945" y="2054"/>
                </a:cubicBezTo>
                <a:cubicBezTo>
                  <a:pt x="1137" y="2314"/>
                  <a:pt x="1453" y="2730"/>
                  <a:pt x="1785" y="2990"/>
                </a:cubicBezTo>
                <a:cubicBezTo>
                  <a:pt x="2117" y="3250"/>
                  <a:pt x="2538" y="3458"/>
                  <a:pt x="2940" y="3614"/>
                </a:cubicBezTo>
                <a:cubicBezTo>
                  <a:pt x="3342" y="3770"/>
                  <a:pt x="3771" y="3848"/>
                  <a:pt x="4200" y="3926"/>
                </a:cubicBezTo>
              </a:path>
            </a:pathLst>
          </a:custGeom>
          <a:noFill/>
          <a:ln w="349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663" name="Freeform 23"/>
          <p:cNvSpPr>
            <a:spLocks/>
          </p:cNvSpPr>
          <p:nvPr/>
        </p:nvSpPr>
        <p:spPr bwMode="auto">
          <a:xfrm>
            <a:off x="5683251" y="2420889"/>
            <a:ext cx="2967038" cy="1718580"/>
          </a:xfrm>
          <a:custGeom>
            <a:avLst/>
            <a:gdLst/>
            <a:ahLst/>
            <a:cxnLst>
              <a:cxn ang="0">
                <a:pos x="0" y="2860"/>
              </a:cxn>
              <a:cxn ang="0">
                <a:pos x="735" y="2548"/>
              </a:cxn>
              <a:cxn ang="0">
                <a:pos x="1260" y="2080"/>
              </a:cxn>
              <a:cxn ang="0">
                <a:pos x="1575" y="1612"/>
              </a:cxn>
              <a:cxn ang="0">
                <a:pos x="1680" y="1300"/>
              </a:cxn>
              <a:cxn ang="0">
                <a:pos x="1890" y="520"/>
              </a:cxn>
              <a:cxn ang="0">
                <a:pos x="2100" y="208"/>
              </a:cxn>
              <a:cxn ang="0">
                <a:pos x="2310" y="52"/>
              </a:cxn>
              <a:cxn ang="0">
                <a:pos x="2625" y="52"/>
              </a:cxn>
              <a:cxn ang="0">
                <a:pos x="2940" y="364"/>
              </a:cxn>
              <a:cxn ang="0">
                <a:pos x="3150" y="676"/>
              </a:cxn>
              <a:cxn ang="0">
                <a:pos x="3360" y="1144"/>
              </a:cxn>
              <a:cxn ang="0">
                <a:pos x="3675" y="1612"/>
              </a:cxn>
              <a:cxn ang="0">
                <a:pos x="4095" y="2080"/>
              </a:cxn>
              <a:cxn ang="0">
                <a:pos x="4620" y="2392"/>
              </a:cxn>
              <a:cxn ang="0">
                <a:pos x="5040" y="2548"/>
              </a:cxn>
            </a:cxnLst>
            <a:rect l="0" t="0" r="r" b="b"/>
            <a:pathLst>
              <a:path w="5040" h="2860">
                <a:moveTo>
                  <a:pt x="0" y="2860"/>
                </a:moveTo>
                <a:cubicBezTo>
                  <a:pt x="262" y="2769"/>
                  <a:pt x="525" y="2678"/>
                  <a:pt x="735" y="2548"/>
                </a:cubicBezTo>
                <a:cubicBezTo>
                  <a:pt x="945" y="2418"/>
                  <a:pt x="1120" y="2236"/>
                  <a:pt x="1260" y="2080"/>
                </a:cubicBezTo>
                <a:cubicBezTo>
                  <a:pt x="1400" y="1924"/>
                  <a:pt x="1505" y="1742"/>
                  <a:pt x="1575" y="1612"/>
                </a:cubicBezTo>
                <a:cubicBezTo>
                  <a:pt x="1645" y="1482"/>
                  <a:pt x="1628" y="1482"/>
                  <a:pt x="1680" y="1300"/>
                </a:cubicBezTo>
                <a:cubicBezTo>
                  <a:pt x="1732" y="1118"/>
                  <a:pt x="1820" y="702"/>
                  <a:pt x="1890" y="520"/>
                </a:cubicBezTo>
                <a:cubicBezTo>
                  <a:pt x="1960" y="338"/>
                  <a:pt x="2030" y="286"/>
                  <a:pt x="2100" y="208"/>
                </a:cubicBezTo>
                <a:cubicBezTo>
                  <a:pt x="2170" y="130"/>
                  <a:pt x="2223" y="78"/>
                  <a:pt x="2310" y="52"/>
                </a:cubicBezTo>
                <a:cubicBezTo>
                  <a:pt x="2397" y="26"/>
                  <a:pt x="2520" y="0"/>
                  <a:pt x="2625" y="52"/>
                </a:cubicBezTo>
                <a:cubicBezTo>
                  <a:pt x="2730" y="104"/>
                  <a:pt x="2853" y="260"/>
                  <a:pt x="2940" y="364"/>
                </a:cubicBezTo>
                <a:cubicBezTo>
                  <a:pt x="3027" y="468"/>
                  <a:pt x="3080" y="546"/>
                  <a:pt x="3150" y="676"/>
                </a:cubicBezTo>
                <a:cubicBezTo>
                  <a:pt x="3220" y="806"/>
                  <a:pt x="3273" y="988"/>
                  <a:pt x="3360" y="1144"/>
                </a:cubicBezTo>
                <a:cubicBezTo>
                  <a:pt x="3447" y="1300"/>
                  <a:pt x="3553" y="1456"/>
                  <a:pt x="3675" y="1612"/>
                </a:cubicBezTo>
                <a:cubicBezTo>
                  <a:pt x="3797" y="1768"/>
                  <a:pt x="3938" y="1950"/>
                  <a:pt x="4095" y="2080"/>
                </a:cubicBezTo>
                <a:cubicBezTo>
                  <a:pt x="4252" y="2210"/>
                  <a:pt x="4463" y="2314"/>
                  <a:pt x="4620" y="2392"/>
                </a:cubicBezTo>
                <a:cubicBezTo>
                  <a:pt x="4777" y="2470"/>
                  <a:pt x="4970" y="2522"/>
                  <a:pt x="5040" y="2548"/>
                </a:cubicBezTo>
              </a:path>
            </a:pathLst>
          </a:custGeom>
          <a:noFill/>
          <a:ln w="349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5683251" y="2885342"/>
            <a:ext cx="2967038" cy="1163638"/>
            <a:chOff x="2989" y="2376"/>
            <a:chExt cx="1869" cy="733"/>
          </a:xfrm>
        </p:grpSpPr>
        <p:sp>
          <p:nvSpPr>
            <p:cNvPr id="624710" name="Line 70"/>
            <p:cNvSpPr>
              <a:spLocks noChangeShapeType="1"/>
            </p:cNvSpPr>
            <p:nvPr/>
          </p:nvSpPr>
          <p:spPr bwMode="auto">
            <a:xfrm>
              <a:off x="3448" y="2884"/>
              <a:ext cx="10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1" name="Line 71"/>
            <p:cNvSpPr>
              <a:spLocks noChangeShapeType="1"/>
            </p:cNvSpPr>
            <p:nvPr/>
          </p:nvSpPr>
          <p:spPr bwMode="auto">
            <a:xfrm flipV="1">
              <a:off x="4498" y="2376"/>
              <a:ext cx="360" cy="5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2" name="Freeform 72"/>
            <p:cNvSpPr>
              <a:spLocks/>
            </p:cNvSpPr>
            <p:nvPr/>
          </p:nvSpPr>
          <p:spPr bwMode="auto">
            <a:xfrm>
              <a:off x="2989" y="2884"/>
              <a:ext cx="459" cy="225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840" y="312"/>
                </a:cxn>
                <a:cxn ang="0">
                  <a:pos x="1470" y="0"/>
                </a:cxn>
              </a:cxnLst>
              <a:rect l="0" t="0" r="r" b="b"/>
              <a:pathLst>
                <a:path w="1470" h="624">
                  <a:moveTo>
                    <a:pt x="0" y="624"/>
                  </a:moveTo>
                  <a:cubicBezTo>
                    <a:pt x="297" y="520"/>
                    <a:pt x="595" y="416"/>
                    <a:pt x="840" y="312"/>
                  </a:cubicBezTo>
                  <a:cubicBezTo>
                    <a:pt x="1085" y="208"/>
                    <a:pt x="1365" y="52"/>
                    <a:pt x="147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20" name="Line 80"/>
          <p:cNvSpPr>
            <a:spLocks noChangeShapeType="1"/>
          </p:cNvSpPr>
          <p:nvPr/>
        </p:nvSpPr>
        <p:spPr bwMode="auto">
          <a:xfrm flipV="1">
            <a:off x="900113" y="1466912"/>
            <a:ext cx="0" cy="334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21" name="Line 81"/>
          <p:cNvSpPr>
            <a:spLocks noChangeShapeType="1"/>
          </p:cNvSpPr>
          <p:nvPr/>
        </p:nvSpPr>
        <p:spPr bwMode="auto">
          <a:xfrm>
            <a:off x="900113" y="4813362"/>
            <a:ext cx="35417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22" name="Line 82"/>
          <p:cNvSpPr>
            <a:spLocks noChangeShapeType="1"/>
          </p:cNvSpPr>
          <p:nvPr/>
        </p:nvSpPr>
        <p:spPr bwMode="auto">
          <a:xfrm flipV="1">
            <a:off x="5426076" y="1485962"/>
            <a:ext cx="0" cy="331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23" name="Line 83"/>
          <p:cNvSpPr>
            <a:spLocks noChangeShapeType="1"/>
          </p:cNvSpPr>
          <p:nvPr/>
        </p:nvSpPr>
        <p:spPr bwMode="auto">
          <a:xfrm>
            <a:off x="5426076" y="4797487"/>
            <a:ext cx="333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724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003385"/>
              </p:ext>
            </p:extLst>
          </p:nvPr>
        </p:nvGraphicFramePr>
        <p:xfrm>
          <a:off x="4881787" y="1118658"/>
          <a:ext cx="459270" cy="54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57" name="Equation" r:id="rId3" imgW="152280" imgH="152280" progId="Equation.DSMT4">
                  <p:embed/>
                </p:oleObj>
              </mc:Choice>
              <mc:Fallback>
                <p:oleObj name="Equation" r:id="rId3" imgW="1522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787" y="1118658"/>
                        <a:ext cx="459270" cy="543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5" name="Text Box 85"/>
          <p:cNvSpPr txBox="1">
            <a:spLocks noChangeArrowheads="1"/>
          </p:cNvSpPr>
          <p:nvPr/>
        </p:nvSpPr>
        <p:spPr bwMode="auto">
          <a:xfrm>
            <a:off x="8524230" y="4603922"/>
            <a:ext cx="5778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s</a:t>
            </a:r>
          </a:p>
        </p:txBody>
      </p:sp>
      <p:graphicFrame>
        <p:nvGraphicFramePr>
          <p:cNvPr id="624728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610955"/>
              </p:ext>
            </p:extLst>
          </p:nvPr>
        </p:nvGraphicFramePr>
        <p:xfrm>
          <a:off x="380620" y="1078511"/>
          <a:ext cx="609642" cy="70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58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20" y="1078511"/>
                        <a:ext cx="609642" cy="708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9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047267"/>
              </p:ext>
            </p:extLst>
          </p:nvPr>
        </p:nvGraphicFramePr>
        <p:xfrm>
          <a:off x="4173202" y="4793385"/>
          <a:ext cx="515462" cy="67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59" name="Equation" r:id="rId7" imgW="114120" imgH="139680" progId="Equation.DSMT4">
                  <p:embed/>
                </p:oleObj>
              </mc:Choice>
              <mc:Fallback>
                <p:oleObj name="Equation" r:id="rId7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202" y="4793385"/>
                        <a:ext cx="515462" cy="675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1590769" y="4228219"/>
            <a:ext cx="2086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湿饱和蒸气区</a:t>
            </a:r>
            <a:endParaRPr lang="zh-CN" altLang="en-US" sz="24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1073978" y="1529987"/>
            <a:ext cx="63500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未饱和水区</a:t>
            </a:r>
            <a:endParaRPr lang="zh-CN" altLang="en-US" sz="24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2642580" y="2316967"/>
            <a:ext cx="12311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过热</a:t>
            </a:r>
            <a:r>
              <a:rPr lang="en-US" altLang="zh-CN" sz="24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蒸气区</a:t>
            </a:r>
            <a:endParaRPr lang="zh-CN" altLang="en-US" sz="24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1238244" y="3691792"/>
            <a:ext cx="312243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1199124" y="3635532"/>
            <a:ext cx="109042" cy="1125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1504291" y="3642296"/>
            <a:ext cx="109042" cy="1125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3203645" y="3635532"/>
            <a:ext cx="109042" cy="1125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4296205" y="3635532"/>
            <a:ext cx="109042" cy="1125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527497"/>
              </p:ext>
            </p:extLst>
          </p:nvPr>
        </p:nvGraphicFramePr>
        <p:xfrm>
          <a:off x="963473" y="3569428"/>
          <a:ext cx="588946" cy="66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0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473" y="3569428"/>
                        <a:ext cx="588946" cy="666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181997"/>
              </p:ext>
            </p:extLst>
          </p:nvPr>
        </p:nvGraphicFramePr>
        <p:xfrm>
          <a:off x="1559605" y="3564670"/>
          <a:ext cx="470810" cy="587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1" name="Equation" r:id="rId11" imgW="114120" imgH="190440" progId="Equation.DSMT4">
                  <p:embed/>
                </p:oleObj>
              </mc:Choice>
              <mc:Fallback>
                <p:oleObj name="Equation" r:id="rId11" imgW="114120" imgH="1904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605" y="3564670"/>
                        <a:ext cx="470810" cy="587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875102"/>
              </p:ext>
            </p:extLst>
          </p:nvPr>
        </p:nvGraphicFramePr>
        <p:xfrm>
          <a:off x="2932541" y="3670372"/>
          <a:ext cx="575697" cy="54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2" name="Equation" r:id="rId13" imgW="126720" imgH="190440" progId="Equation.DSMT4">
                  <p:embed/>
                </p:oleObj>
              </mc:Choice>
              <mc:Fallback>
                <p:oleObj name="Equation" r:id="rId13" imgW="126720" imgH="1904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541" y="3670372"/>
                        <a:ext cx="575697" cy="542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53797"/>
              </p:ext>
            </p:extLst>
          </p:nvPr>
        </p:nvGraphicFramePr>
        <p:xfrm>
          <a:off x="4352582" y="3364376"/>
          <a:ext cx="433392" cy="55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3" name="Equation" r:id="rId15" imgW="88560" imgH="164880" progId="Equation.DSMT4">
                  <p:embed/>
                </p:oleObj>
              </mc:Choice>
              <mc:Fallback>
                <p:oleObj name="Equation" r:id="rId15" imgW="8856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582" y="3364376"/>
                        <a:ext cx="433392" cy="55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728138"/>
              </p:ext>
            </p:extLst>
          </p:nvPr>
        </p:nvGraphicFramePr>
        <p:xfrm>
          <a:off x="5545891" y="3310541"/>
          <a:ext cx="456522" cy="67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4" name="Equation" r:id="rId17" imgW="139680" imgH="228600" progId="Equation.DSMT4">
                  <p:embed/>
                </p:oleObj>
              </mc:Choice>
              <mc:Fallback>
                <p:oleObj name="Equation" r:id="rId17" imgW="13968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891" y="3310541"/>
                        <a:ext cx="456522" cy="679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椭圆 109"/>
          <p:cNvSpPr/>
          <p:nvPr/>
        </p:nvSpPr>
        <p:spPr bwMode="auto">
          <a:xfrm>
            <a:off x="5655648" y="3968559"/>
            <a:ext cx="109042" cy="1125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6330475" y="3635059"/>
            <a:ext cx="109042" cy="1125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8036683" y="3619309"/>
            <a:ext cx="109042" cy="1125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8583353" y="2845305"/>
            <a:ext cx="109042" cy="1125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1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439251"/>
              </p:ext>
            </p:extLst>
          </p:nvPr>
        </p:nvGraphicFramePr>
        <p:xfrm>
          <a:off x="6138137" y="2977041"/>
          <a:ext cx="512400" cy="69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5" name="Equation" r:id="rId18" imgW="114120" imgH="190440" progId="Equation.DSMT4">
                  <p:embed/>
                </p:oleObj>
              </mc:Choice>
              <mc:Fallback>
                <p:oleObj name="Equation" r:id="rId18" imgW="114120" imgH="1904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137" y="2977041"/>
                        <a:ext cx="512400" cy="69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861295"/>
              </p:ext>
            </p:extLst>
          </p:nvPr>
        </p:nvGraphicFramePr>
        <p:xfrm>
          <a:off x="7788842" y="3691595"/>
          <a:ext cx="575697" cy="54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6" name="Equation" r:id="rId19" imgW="126720" imgH="190440" progId="Equation.DSMT4">
                  <p:embed/>
                </p:oleObj>
              </mc:Choice>
              <mc:Fallback>
                <p:oleObj name="Equation" r:id="rId19" imgW="126720" imgH="1904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842" y="3691595"/>
                        <a:ext cx="575697" cy="542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798946"/>
              </p:ext>
            </p:extLst>
          </p:nvPr>
        </p:nvGraphicFramePr>
        <p:xfrm>
          <a:off x="8362897" y="2383568"/>
          <a:ext cx="433392" cy="55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7" name="Equation" r:id="rId20" imgW="88560" imgH="164880" progId="Equation.DSMT4">
                  <p:embed/>
                </p:oleObj>
              </mc:Choice>
              <mc:Fallback>
                <p:oleObj name="Equation" r:id="rId20" imgW="8856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897" y="2383568"/>
                        <a:ext cx="433392" cy="55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Text Box 10"/>
          <p:cNvSpPr txBox="1">
            <a:spLocks noChangeArrowheads="1"/>
          </p:cNvSpPr>
          <p:nvPr/>
        </p:nvSpPr>
        <p:spPr bwMode="auto">
          <a:xfrm>
            <a:off x="5684912" y="1500230"/>
            <a:ext cx="63500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未饱和水区</a:t>
            </a:r>
            <a:endParaRPr lang="zh-CN" altLang="en-US" sz="24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9" name="Text Box 10"/>
          <p:cNvSpPr txBox="1">
            <a:spLocks noChangeArrowheads="1"/>
          </p:cNvSpPr>
          <p:nvPr/>
        </p:nvSpPr>
        <p:spPr bwMode="auto">
          <a:xfrm>
            <a:off x="6078381" y="4113889"/>
            <a:ext cx="2086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湿饱和蒸气区</a:t>
            </a:r>
            <a:endParaRPr lang="zh-CN" altLang="en-US" sz="24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0" name="Text Box 10"/>
          <p:cNvSpPr txBox="1">
            <a:spLocks noChangeArrowheads="1"/>
          </p:cNvSpPr>
          <p:nvPr/>
        </p:nvSpPr>
        <p:spPr bwMode="auto">
          <a:xfrm>
            <a:off x="7669331" y="1642043"/>
            <a:ext cx="12311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过热</a:t>
            </a:r>
            <a:r>
              <a:rPr lang="en-US" altLang="zh-CN" sz="24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蒸气区</a:t>
            </a:r>
            <a:endParaRPr lang="zh-CN" altLang="en-US" sz="24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1925516" y="1908794"/>
            <a:ext cx="180000" cy="18000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椭圆 121"/>
          <p:cNvSpPr/>
          <p:nvPr/>
        </p:nvSpPr>
        <p:spPr bwMode="auto">
          <a:xfrm>
            <a:off x="7031799" y="2319483"/>
            <a:ext cx="180000" cy="18000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2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56578"/>
              </p:ext>
            </p:extLst>
          </p:nvPr>
        </p:nvGraphicFramePr>
        <p:xfrm>
          <a:off x="1838325" y="1392238"/>
          <a:ext cx="6889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8" name="Equation" r:id="rId21" imgW="152280" imgH="177480" progId="Equation.DSMT4">
                  <p:embed/>
                </p:oleObj>
              </mc:Choice>
              <mc:Fallback>
                <p:oleObj name="Equation" r:id="rId21" imgW="15228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392238"/>
                        <a:ext cx="6889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952471"/>
              </p:ext>
            </p:extLst>
          </p:nvPr>
        </p:nvGraphicFramePr>
        <p:xfrm>
          <a:off x="6782790" y="1838674"/>
          <a:ext cx="6889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9" name="Equation" r:id="rId23" imgW="152280" imgH="177480" progId="Equation.DSMT4">
                  <p:embed/>
                </p:oleObj>
              </mc:Choice>
              <mc:Fallback>
                <p:oleObj name="Equation" r:id="rId23" imgW="15228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790" y="1838674"/>
                        <a:ext cx="6889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1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7" name="Text Box 3"/>
          <p:cNvSpPr txBox="1">
            <a:spLocks noChangeArrowheads="1"/>
          </p:cNvSpPr>
          <p:nvPr/>
        </p:nvSpPr>
        <p:spPr bwMode="auto">
          <a:xfrm>
            <a:off x="679466" y="1271184"/>
            <a:ext cx="11183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一点</a:t>
            </a:r>
            <a:endParaRPr lang="zh-CN" altLang="en-US" sz="24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临界点</a:t>
            </a:r>
          </a:p>
        </p:txBody>
      </p:sp>
      <p:sp>
        <p:nvSpPr>
          <p:cNvPr id="656388" name="AutoShape 4"/>
          <p:cNvSpPr>
            <a:spLocks/>
          </p:cNvSpPr>
          <p:nvPr/>
        </p:nvSpPr>
        <p:spPr bwMode="auto">
          <a:xfrm>
            <a:off x="1858174" y="1168892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65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269310"/>
              </p:ext>
            </p:extLst>
          </p:nvPr>
        </p:nvGraphicFramePr>
        <p:xfrm>
          <a:off x="2055024" y="995854"/>
          <a:ext cx="247332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3" name="Equation" r:id="rId3" imgW="1231560" imgH="736560" progId="Equation.DSMT4">
                  <p:embed/>
                </p:oleObj>
              </mc:Choice>
              <mc:Fallback>
                <p:oleObj name="Equation" r:id="rId3" imgW="1231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024" y="995854"/>
                        <a:ext cx="2473325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390" name="Text Box 6"/>
          <p:cNvSpPr txBox="1">
            <a:spLocks noChangeArrowheads="1"/>
          </p:cNvSpPr>
          <p:nvPr/>
        </p:nvSpPr>
        <p:spPr bwMode="auto">
          <a:xfrm>
            <a:off x="4881585" y="1391511"/>
            <a:ext cx="847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两线</a:t>
            </a:r>
          </a:p>
        </p:txBody>
      </p:sp>
      <p:sp>
        <p:nvSpPr>
          <p:cNvPr id="656391" name="Text Box 7"/>
          <p:cNvSpPr txBox="1">
            <a:spLocks noChangeArrowheads="1"/>
          </p:cNvSpPr>
          <p:nvPr/>
        </p:nvSpPr>
        <p:spPr bwMode="auto">
          <a:xfrm>
            <a:off x="5652269" y="977572"/>
            <a:ext cx="3280065" cy="11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上界限线</a:t>
            </a:r>
            <a:r>
              <a:rPr lang="en-US" altLang="zh-CN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饱和水线</a:t>
            </a:r>
            <a:r>
              <a:rPr lang="en-US" altLang="zh-CN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下界限线</a:t>
            </a:r>
            <a:r>
              <a:rPr lang="en-US" altLang="zh-CN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饱和蒸汽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</a:t>
            </a:r>
            <a:r>
              <a:rPr lang="en-US" altLang="zh-CN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56392" name="Text Box 8"/>
          <p:cNvSpPr txBox="1">
            <a:spLocks noChangeArrowheads="1"/>
          </p:cNvSpPr>
          <p:nvPr/>
        </p:nvSpPr>
        <p:spPr bwMode="auto">
          <a:xfrm>
            <a:off x="539063" y="3964564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三区</a:t>
            </a:r>
          </a:p>
        </p:txBody>
      </p:sp>
      <p:sp>
        <p:nvSpPr>
          <p:cNvPr id="656393" name="AutoShape 9"/>
          <p:cNvSpPr>
            <a:spLocks/>
          </p:cNvSpPr>
          <p:nvPr/>
        </p:nvSpPr>
        <p:spPr bwMode="auto">
          <a:xfrm>
            <a:off x="1565121" y="3690488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56394" name="Text Box 10"/>
          <p:cNvSpPr txBox="1">
            <a:spLocks noChangeArrowheads="1"/>
          </p:cNvSpPr>
          <p:nvPr/>
        </p:nvSpPr>
        <p:spPr bwMode="auto">
          <a:xfrm>
            <a:off x="1641320" y="3377751"/>
            <a:ext cx="32097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液</a:t>
            </a:r>
            <a:r>
              <a:rPr lang="en-US" altLang="zh-CN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未饱和水区</a:t>
            </a:r>
            <a:r>
              <a:rPr lang="en-US" altLang="zh-CN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56395" name="Text Box 11"/>
          <p:cNvSpPr txBox="1">
            <a:spLocks noChangeArrowheads="1"/>
          </p:cNvSpPr>
          <p:nvPr/>
        </p:nvSpPr>
        <p:spPr bwMode="auto">
          <a:xfrm>
            <a:off x="1641321" y="3923851"/>
            <a:ext cx="41321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汽液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共存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湿饱和蒸汽区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spcBef>
                <a:spcPct val="0"/>
              </a:spcBef>
            </a:pPr>
            <a:endParaRPr lang="zh-CN" altLang="en-US" sz="24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56396" name="Text Box 12"/>
          <p:cNvSpPr txBox="1">
            <a:spLocks noChangeArrowheads="1"/>
          </p:cNvSpPr>
          <p:nvPr/>
        </p:nvSpPr>
        <p:spPr bwMode="auto">
          <a:xfrm>
            <a:off x="1671926" y="4515235"/>
            <a:ext cx="36130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汽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过热蒸汽区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>
              <a:spcBef>
                <a:spcPct val="0"/>
              </a:spcBef>
            </a:pPr>
            <a:endParaRPr lang="zh-CN" altLang="en-US" sz="24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262259" y="2841344"/>
            <a:ext cx="3097399" cy="2570161"/>
            <a:chOff x="2848" y="1821"/>
            <a:chExt cx="1606" cy="1619"/>
          </a:xfrm>
        </p:grpSpPr>
        <p:sp>
          <p:nvSpPr>
            <p:cNvPr id="656397" name="Text Box 13"/>
            <p:cNvSpPr txBox="1">
              <a:spLocks noChangeArrowheads="1"/>
            </p:cNvSpPr>
            <p:nvPr/>
          </p:nvSpPr>
          <p:spPr bwMode="auto">
            <a:xfrm>
              <a:off x="2848" y="2474"/>
              <a:ext cx="5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五态</a:t>
              </a:r>
            </a:p>
          </p:txBody>
        </p:sp>
        <p:sp>
          <p:nvSpPr>
            <p:cNvPr id="656398" name="AutoShape 14"/>
            <p:cNvSpPr>
              <a:spLocks/>
            </p:cNvSpPr>
            <p:nvPr/>
          </p:nvSpPr>
          <p:spPr bwMode="auto">
            <a:xfrm>
              <a:off x="3258" y="1976"/>
              <a:ext cx="96" cy="1344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56399" name="Text Box 15"/>
            <p:cNvSpPr txBox="1">
              <a:spLocks noChangeArrowheads="1"/>
            </p:cNvSpPr>
            <p:nvPr/>
          </p:nvSpPr>
          <p:spPr bwMode="auto">
            <a:xfrm>
              <a:off x="3324" y="1821"/>
              <a:ext cx="8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未饱和水</a:t>
              </a:r>
            </a:p>
          </p:txBody>
        </p:sp>
        <p:sp>
          <p:nvSpPr>
            <p:cNvPr id="656400" name="Text Box 16"/>
            <p:cNvSpPr txBox="1">
              <a:spLocks noChangeArrowheads="1"/>
            </p:cNvSpPr>
            <p:nvPr/>
          </p:nvSpPr>
          <p:spPr bwMode="auto">
            <a:xfrm>
              <a:off x="3356" y="2163"/>
              <a:ext cx="9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饱和水</a:t>
              </a:r>
            </a:p>
          </p:txBody>
        </p:sp>
        <p:sp>
          <p:nvSpPr>
            <p:cNvPr id="656401" name="Text Box 17"/>
            <p:cNvSpPr txBox="1">
              <a:spLocks noChangeArrowheads="1"/>
            </p:cNvSpPr>
            <p:nvPr/>
          </p:nvSpPr>
          <p:spPr bwMode="auto">
            <a:xfrm>
              <a:off x="3365" y="2485"/>
              <a:ext cx="91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湿饱和蒸汽</a:t>
              </a:r>
              <a:endParaRPr lang="zh-CN" altLang="en-US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56402" name="Text Box 18"/>
            <p:cNvSpPr txBox="1">
              <a:spLocks noChangeArrowheads="1"/>
            </p:cNvSpPr>
            <p:nvPr/>
          </p:nvSpPr>
          <p:spPr bwMode="auto">
            <a:xfrm>
              <a:off x="3363" y="2827"/>
              <a:ext cx="10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干饱和蒸汽</a:t>
              </a:r>
            </a:p>
          </p:txBody>
        </p:sp>
        <p:sp>
          <p:nvSpPr>
            <p:cNvPr id="656403" name="Text Box 19"/>
            <p:cNvSpPr txBox="1">
              <a:spLocks noChangeArrowheads="1"/>
            </p:cNvSpPr>
            <p:nvPr/>
          </p:nvSpPr>
          <p:spPr bwMode="auto">
            <a:xfrm>
              <a:off x="3386" y="3149"/>
              <a:ext cx="8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过热蒸汽</a:t>
              </a:r>
            </a:p>
          </p:txBody>
        </p:sp>
      </p:grpSp>
      <p:sp>
        <p:nvSpPr>
          <p:cNvPr id="656404" name="AutoShape 20"/>
          <p:cNvSpPr>
            <a:spLocks/>
          </p:cNvSpPr>
          <p:nvPr/>
        </p:nvSpPr>
        <p:spPr bwMode="auto">
          <a:xfrm>
            <a:off x="5675946" y="1297619"/>
            <a:ext cx="45857" cy="64945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03853" y="235426"/>
            <a:ext cx="5832475" cy="4801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SzPct val="85000"/>
              <a:buFont typeface="CountryBlueprint" pitchFamily="2" charset="2"/>
              <a:buNone/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一点，二线，三区，五态</a:t>
            </a:r>
            <a:endParaRPr kumimoji="0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圆角矩形 14"/>
          <p:cNvSpPr>
            <a:spLocks noChangeArrowheads="1"/>
          </p:cNvSpPr>
          <p:nvPr/>
        </p:nvSpPr>
        <p:spPr bwMode="auto">
          <a:xfrm>
            <a:off x="410146" y="908721"/>
            <a:ext cx="8526244" cy="475252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33CC"/>
            </a:solidFill>
          </a:ln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0594" y="168430"/>
            <a:ext cx="6247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水和水蒸气热力学状态参数的</a:t>
            </a:r>
            <a:r>
              <a:rPr kumimoji="0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计算</a:t>
            </a:r>
            <a:endParaRPr kumimoji="0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圆角矩形 14"/>
          <p:cNvSpPr>
            <a:spLocks noChangeArrowheads="1"/>
          </p:cNvSpPr>
          <p:nvPr/>
        </p:nvSpPr>
        <p:spPr bwMode="auto">
          <a:xfrm>
            <a:off x="539552" y="980728"/>
            <a:ext cx="7992888" cy="122413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工程中应用的水和水蒸气，因其压力较高，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不能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用         理想气体的关系式来确定其基本状态参数。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987969"/>
              </p:ext>
            </p:extLst>
          </p:nvPr>
        </p:nvGraphicFramePr>
        <p:xfrm>
          <a:off x="2483768" y="2169383"/>
          <a:ext cx="3816424" cy="179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5" name="Equation" r:id="rId3" imgW="622080" imgH="241200" progId="Equation.DSMT4">
                  <p:embed/>
                </p:oleObj>
              </mc:Choice>
              <mc:Fallback>
                <p:oleObj name="Equation" r:id="rId3" imgW="6220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169383"/>
                        <a:ext cx="3816424" cy="1799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乘号 5"/>
          <p:cNvSpPr/>
          <p:nvPr/>
        </p:nvSpPr>
        <p:spPr bwMode="auto">
          <a:xfrm>
            <a:off x="3203848" y="2132856"/>
            <a:ext cx="1980000" cy="1872208"/>
          </a:xfrm>
          <a:prstGeom prst="mathMultiply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801045" y="4041591"/>
            <a:ext cx="7704856" cy="2002567"/>
            <a:chOff x="1235036" y="4156233"/>
            <a:chExt cx="6894419" cy="2003116"/>
          </a:xfrm>
        </p:grpSpPr>
        <p:sp>
          <p:nvSpPr>
            <p:cNvPr id="12" name="角丸四角形 28"/>
            <p:cNvSpPr>
              <a:spLocks noChangeArrowheads="1"/>
            </p:cNvSpPr>
            <p:nvPr/>
          </p:nvSpPr>
          <p:spPr bwMode="auto">
            <a:xfrm>
              <a:off x="1235036" y="4653043"/>
              <a:ext cx="6894419" cy="1506306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28575" algn="ctr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lIns="62398" tIns="31199" rIns="62398" bIns="31199" anchor="ctr"/>
            <a:lstStyle>
              <a:lvl1pPr marL="193675" indent="-193675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30000"/>
                </a:spcBef>
              </a:pPr>
              <a:r>
                <a:rPr lang="zh-CN" altLang="en-US" sz="24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确定不同状态下，水和水蒸气的热力学状态参数。</a:t>
              </a:r>
              <a:endParaRPr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4400" b="1" i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p, v, T, u ,h , s</a:t>
              </a:r>
              <a:endParaRPr lang="ja-JP" altLang="en-US" sz="4400" b="1" i="1" dirty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角丸四角形 14"/>
            <p:cNvSpPr>
              <a:spLocks noChangeArrowheads="1"/>
            </p:cNvSpPr>
            <p:nvPr/>
          </p:nvSpPr>
          <p:spPr bwMode="auto">
            <a:xfrm>
              <a:off x="3746141" y="4156233"/>
              <a:ext cx="1872208" cy="4783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2398" tIns="31199" rIns="62398" bIns="31199">
              <a:spAutoFit/>
            </a:bodyPr>
            <a:lstStyle>
              <a:lvl1pPr marL="193675" indent="-193675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6-7</a:t>
              </a:r>
              <a:r>
                <a:rPr lang="zh-CN" altLang="en-US" sz="2400" b="1" dirty="0" smtClean="0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节的目的</a:t>
              </a:r>
              <a:endParaRPr lang="en-US" altLang="ja-JP" sz="24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39891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4"/>
          <p:cNvSpPr>
            <a:spLocks noChangeArrowheads="1"/>
          </p:cNvSpPr>
          <p:nvPr/>
        </p:nvSpPr>
        <p:spPr bwMode="auto">
          <a:xfrm>
            <a:off x="3851920" y="2450203"/>
            <a:ext cx="4680520" cy="219624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3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40594" y="168430"/>
            <a:ext cx="6463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水和水蒸气热力状态参数的</a:t>
            </a:r>
            <a:r>
              <a:rPr kumimoji="0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计算方法</a:t>
            </a:r>
            <a:endParaRPr kumimoji="0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圆角矩形 14"/>
          <p:cNvSpPr>
            <a:spLocks noChangeArrowheads="1"/>
          </p:cNvSpPr>
          <p:nvPr/>
        </p:nvSpPr>
        <p:spPr bwMode="auto">
          <a:xfrm>
            <a:off x="3923929" y="2666227"/>
            <a:ext cx="4392488" cy="56340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公式</a:t>
            </a: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计算法        </a:t>
            </a:r>
            <a:r>
              <a:rPr kumimoji="1" lang="en-US" altLang="zh-CN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- 3.6</a:t>
            </a: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节</a:t>
            </a:r>
            <a:endParaRPr kumimoji="1" lang="en-US" altLang="zh-CN" sz="3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14"/>
          <p:cNvSpPr>
            <a:spLocks noChangeArrowheads="1"/>
          </p:cNvSpPr>
          <p:nvPr/>
        </p:nvSpPr>
        <p:spPr bwMode="auto">
          <a:xfrm>
            <a:off x="3925812" y="3337643"/>
            <a:ext cx="4390604" cy="539624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水蒸气</a:t>
            </a: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法        </a:t>
            </a:r>
            <a:r>
              <a:rPr kumimoji="1" lang="en-US" altLang="zh-CN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- 3.7</a:t>
            </a: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节</a:t>
            </a:r>
            <a:endParaRPr kumimoji="1" lang="en-US" altLang="zh-CN" sz="32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3923930" y="3998378"/>
            <a:ext cx="4392486" cy="52938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查</a:t>
            </a: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法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图，</a:t>
            </a:r>
            <a:r>
              <a:rPr kumimoji="1"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h-s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- 3.7</a:t>
            </a: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节</a:t>
            </a:r>
            <a:endParaRPr kumimoji="1" lang="en-US" altLang="zh-CN" sz="32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14"/>
          <p:cNvSpPr>
            <a:spLocks noChangeArrowheads="1"/>
          </p:cNvSpPr>
          <p:nvPr/>
        </p:nvSpPr>
        <p:spPr bwMode="auto">
          <a:xfrm>
            <a:off x="683568" y="1340768"/>
            <a:ext cx="2359197" cy="64807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未饱和水</a:t>
            </a:r>
            <a:endParaRPr kumimoji="1" lang="en-US" altLang="zh-CN" sz="3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14"/>
          <p:cNvSpPr>
            <a:spLocks noChangeArrowheads="1"/>
          </p:cNvSpPr>
          <p:nvPr/>
        </p:nvSpPr>
        <p:spPr bwMode="auto">
          <a:xfrm>
            <a:off x="681049" y="2285721"/>
            <a:ext cx="2361717" cy="64807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饱和水</a:t>
            </a:r>
            <a:endParaRPr kumimoji="1" lang="en-US" altLang="zh-CN" sz="3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652960" y="3230674"/>
            <a:ext cx="2389807" cy="64807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湿饱和蒸汽</a:t>
            </a:r>
            <a:endParaRPr kumimoji="1" lang="en-US" altLang="zh-CN" sz="3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664893" y="4175627"/>
            <a:ext cx="2377872" cy="64807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干饱和蒸汽</a:t>
            </a:r>
            <a:endParaRPr kumimoji="1" lang="en-US" altLang="zh-CN" sz="3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664893" y="5126564"/>
            <a:ext cx="2377872" cy="64807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过热蒸汽</a:t>
            </a:r>
            <a:endParaRPr kumimoji="1" lang="en-US" altLang="zh-CN" sz="3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>
            <a:stCxn id="8" idx="3"/>
          </p:cNvCxnSpPr>
          <p:nvPr/>
        </p:nvCxnSpPr>
        <p:spPr bwMode="auto">
          <a:xfrm flipV="1">
            <a:off x="3042765" y="1651426"/>
            <a:ext cx="360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3042765" y="2636912"/>
            <a:ext cx="360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3042765" y="3573016"/>
            <a:ext cx="360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3042765" y="4503488"/>
            <a:ext cx="360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flipV="1">
            <a:off x="3042765" y="5445224"/>
            <a:ext cx="360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 flipV="1">
            <a:off x="3402764" y="3573016"/>
            <a:ext cx="449156" cy="4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flipV="1">
            <a:off x="3402764" y="1651426"/>
            <a:ext cx="0" cy="3793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324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2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3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3-6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kumimoji="1" lang="en-US" altLang="zh-CN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水和水蒸气的状态参数</a:t>
            </a:r>
            <a:endParaRPr kumimoji="1" lang="en-US" altLang="ko-KR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774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637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108450" y="893808"/>
            <a:ext cx="8744982" cy="197764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3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8434" name="Text Box 2"/>
          <p:cNvSpPr txBox="1">
            <a:spLocks noChangeArrowheads="1"/>
          </p:cNvSpPr>
          <p:nvPr/>
        </p:nvSpPr>
        <p:spPr bwMode="auto">
          <a:xfrm>
            <a:off x="340594" y="168430"/>
            <a:ext cx="5416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零点的规定</a:t>
            </a:r>
            <a:endParaRPr kumimoji="0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58435" name="Text Box 3"/>
          <p:cNvSpPr txBox="1">
            <a:spLocks noChangeArrowheads="1"/>
          </p:cNvSpPr>
          <p:nvPr/>
        </p:nvSpPr>
        <p:spPr bwMode="auto">
          <a:xfrm>
            <a:off x="251520" y="958549"/>
            <a:ext cx="87459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规定：</a:t>
            </a:r>
            <a:r>
              <a:rPr kumimoji="0"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三相点</a:t>
            </a:r>
            <a:r>
              <a:rPr kumimoji="0" lang="en-US" altLang="zh-CN" sz="2400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(T=273.16K)</a:t>
            </a:r>
            <a:r>
              <a:rPr kumimoji="0"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液态水的</a:t>
            </a:r>
            <a:r>
              <a:rPr kumimoji="0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热力学能</a:t>
            </a:r>
            <a:r>
              <a:rPr kumimoji="0"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及</a:t>
            </a:r>
            <a:r>
              <a:rPr kumimoji="0" lang="zh-CN" altLang="en-US" sz="28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熵</a:t>
            </a:r>
            <a:r>
              <a:rPr kumimoji="0"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为零</a:t>
            </a:r>
          </a:p>
        </p:txBody>
      </p:sp>
      <p:graphicFrame>
        <p:nvGraphicFramePr>
          <p:cNvPr id="65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14298"/>
              </p:ext>
            </p:extLst>
          </p:nvPr>
        </p:nvGraphicFramePr>
        <p:xfrm>
          <a:off x="2123728" y="2292016"/>
          <a:ext cx="39639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24" name="Equation" r:id="rId3" imgW="1562040" imgH="228600" progId="Equation.DSMT4">
                  <p:embed/>
                </p:oleObj>
              </mc:Choice>
              <mc:Fallback>
                <p:oleObj name="Equation" r:id="rId3" imgW="1562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92016"/>
                        <a:ext cx="396398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42319"/>
              </p:ext>
            </p:extLst>
          </p:nvPr>
        </p:nvGraphicFramePr>
        <p:xfrm>
          <a:off x="426923" y="4204139"/>
          <a:ext cx="4284663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25" name="Equation" r:id="rId5" imgW="1854000" imgH="660240" progId="Equation.DSMT4">
                  <p:embed/>
                </p:oleObj>
              </mc:Choice>
              <mc:Fallback>
                <p:oleObj name="Equation" r:id="rId5" imgW="18540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23" y="4204139"/>
                        <a:ext cx="4284663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8438" name="Text Box 6"/>
          <p:cNvSpPr txBox="1">
            <a:spLocks noChangeArrowheads="1"/>
          </p:cNvSpPr>
          <p:nvPr/>
        </p:nvSpPr>
        <p:spPr bwMode="auto">
          <a:xfrm>
            <a:off x="1254108" y="5700562"/>
            <a:ext cx="38941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可近似为零</a:t>
            </a:r>
          </a:p>
        </p:txBody>
      </p:sp>
      <p:graphicFrame>
        <p:nvGraphicFramePr>
          <p:cNvPr id="65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468706"/>
              </p:ext>
            </p:extLst>
          </p:nvPr>
        </p:nvGraphicFramePr>
        <p:xfrm>
          <a:off x="5436096" y="3023904"/>
          <a:ext cx="3295973" cy="31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26" name="位图图像" r:id="rId7" imgW="3323810" imgH="3209524" progId="PBrush">
                  <p:embed/>
                </p:oleObj>
              </mc:Choice>
              <mc:Fallback>
                <p:oleObj name="位图图像" r:id="rId7" imgW="3323810" imgH="320952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023904"/>
                        <a:ext cx="3295973" cy="31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742622"/>
              </p:ext>
            </p:extLst>
          </p:nvPr>
        </p:nvGraphicFramePr>
        <p:xfrm>
          <a:off x="1308896" y="3214370"/>
          <a:ext cx="42227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27" name="Equation" r:id="rId9" imgW="1663560" imgH="241200" progId="Equation.DSMT4">
                  <p:embed/>
                </p:oleObj>
              </mc:Choice>
              <mc:Fallback>
                <p:oleObj name="Equation" r:id="rId9" imgW="1663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896" y="3214370"/>
                        <a:ext cx="42227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574978"/>
              </p:ext>
            </p:extLst>
          </p:nvPr>
        </p:nvGraphicFramePr>
        <p:xfrm>
          <a:off x="1247884" y="1609408"/>
          <a:ext cx="34480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28" name="Equation" r:id="rId11" imgW="1358640" imgH="241200" progId="Equation.DSMT4">
                  <p:embed/>
                </p:oleObj>
              </mc:Choice>
              <mc:Fallback>
                <p:oleObj name="Equation" r:id="rId11" imgW="1358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884" y="1609408"/>
                        <a:ext cx="34480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607466"/>
              </p:ext>
            </p:extLst>
          </p:nvPr>
        </p:nvGraphicFramePr>
        <p:xfrm>
          <a:off x="5004048" y="1609408"/>
          <a:ext cx="25781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29" name="Equation" r:id="rId13" imgW="1015920" imgH="241200" progId="Equation.DSMT4">
                  <p:embed/>
                </p:oleObj>
              </mc:Choice>
              <mc:Fallback>
                <p:oleObj name="Equation" r:id="rId13" imgW="1015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609408"/>
                        <a:ext cx="25781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26923" y="328071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已知</a:t>
            </a:r>
            <a:endParaRPr lang="zh-CN" altLang="en-US" sz="24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3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14"/>
          <p:cNvSpPr>
            <a:spLocks noChangeArrowheads="1"/>
          </p:cNvSpPr>
          <p:nvPr/>
        </p:nvSpPr>
        <p:spPr bwMode="auto">
          <a:xfrm>
            <a:off x="603196" y="2852936"/>
            <a:ext cx="8048756" cy="3427654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zh-CN" altLang="en-US" sz="24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14"/>
          <p:cNvSpPr>
            <a:spLocks noChangeArrowheads="1"/>
          </p:cNvSpPr>
          <p:nvPr/>
        </p:nvSpPr>
        <p:spPr bwMode="auto">
          <a:xfrm>
            <a:off x="1006234" y="4085587"/>
            <a:ext cx="7913222" cy="724894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比焓：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14"/>
          <p:cNvSpPr>
            <a:spLocks noChangeArrowheads="1"/>
          </p:cNvSpPr>
          <p:nvPr/>
        </p:nvSpPr>
        <p:spPr bwMode="auto">
          <a:xfrm>
            <a:off x="894999" y="3006317"/>
            <a:ext cx="7898312" cy="868379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加热量：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0594" y="168430"/>
            <a:ext cx="5416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公式计算法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kumimoji="0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饱和水</a:t>
            </a:r>
            <a:endParaRPr kumimoji="0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圆角矩形 14"/>
          <p:cNvSpPr>
            <a:spLocks noChangeArrowheads="1"/>
          </p:cNvSpPr>
          <p:nvPr/>
        </p:nvSpPr>
        <p:spPr bwMode="auto">
          <a:xfrm>
            <a:off x="595689" y="1045110"/>
            <a:ext cx="8040392" cy="153761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压力为</a:t>
            </a:r>
            <a:r>
              <a:rPr kumimoji="1" lang="en-US" altLang="zh-CN" sz="2200" b="1" i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温度为</a:t>
            </a:r>
            <a:r>
              <a:rPr kumimoji="1" lang="en-US" altLang="zh-CN" sz="2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0.01℃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的过冷</a:t>
            </a:r>
            <a:r>
              <a:rPr kumimoji="1" lang="zh-CN" altLang="en-US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水在</a:t>
            </a:r>
            <a:r>
              <a:rPr kumimoji="1" lang="zh-CN" altLang="en-US" sz="22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定压下</a:t>
            </a:r>
            <a:r>
              <a:rPr kumimoji="1" lang="zh-CN" altLang="en-US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加热至 </a:t>
            </a:r>
            <a:r>
              <a:rPr kumimoji="1" lang="en-US" altLang="zh-CN" sz="2200" b="1" i="1" dirty="0" err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200" b="1" i="1" baseline="-25000" dirty="0" err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 , 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即得到压力为 </a:t>
            </a:r>
            <a:r>
              <a:rPr kumimoji="1" lang="en-US" altLang="zh-CN" sz="22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的饱和水。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干饱和蒸汽的参数以                             表示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01158"/>
              </p:ext>
            </p:extLst>
          </p:nvPr>
        </p:nvGraphicFramePr>
        <p:xfrm>
          <a:off x="2647706" y="2941712"/>
          <a:ext cx="27638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3" name="Equation" r:id="rId3" imgW="1028520" imgH="330120" progId="Equation.DSMT4">
                  <p:embed/>
                </p:oleObj>
              </mc:Choice>
              <mc:Fallback>
                <p:oleObj name="Equation" r:id="rId3" imgW="1028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706" y="2941712"/>
                        <a:ext cx="27638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780960"/>
              </p:ext>
            </p:extLst>
          </p:nvPr>
        </p:nvGraphicFramePr>
        <p:xfrm>
          <a:off x="2339917" y="4179572"/>
          <a:ext cx="4719781" cy="608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4" name="Equation" r:id="rId5" imgW="1879560" imgH="241200" progId="Equation.DSMT4">
                  <p:embed/>
                </p:oleObj>
              </mc:Choice>
              <mc:Fallback>
                <p:oleObj name="Equation" r:id="rId5" imgW="1879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17" y="4179572"/>
                        <a:ext cx="4719781" cy="608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991324" y="4879797"/>
            <a:ext cx="7913222" cy="1189902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比熵：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19393"/>
              </p:ext>
            </p:extLst>
          </p:nvPr>
        </p:nvGraphicFramePr>
        <p:xfrm>
          <a:off x="2320824" y="5039190"/>
          <a:ext cx="5568110" cy="98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5" name="Equation" r:id="rId7" imgW="2234880" imgH="393480" progId="Equation.DSMT4">
                  <p:embed/>
                </p:oleObj>
              </mc:Choice>
              <mc:Fallback>
                <p:oleObj name="Equation" r:id="rId7" imgW="223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824" y="5039190"/>
                        <a:ext cx="5568110" cy="985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61506"/>
              </p:ext>
            </p:extLst>
          </p:nvPr>
        </p:nvGraphicFramePr>
        <p:xfrm>
          <a:off x="3807071" y="2060477"/>
          <a:ext cx="15732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6" name="Equation" r:id="rId9" imgW="622080" imgH="228600" progId="Equation.DSMT4">
                  <p:embed/>
                </p:oleObj>
              </mc:Choice>
              <mc:Fallback>
                <p:oleObj name="Equation" r:id="rId9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071" y="2060477"/>
                        <a:ext cx="15732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6725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14"/>
          <p:cNvSpPr>
            <a:spLocks noChangeArrowheads="1"/>
          </p:cNvSpPr>
          <p:nvPr/>
        </p:nvSpPr>
        <p:spPr bwMode="auto">
          <a:xfrm>
            <a:off x="468103" y="3715368"/>
            <a:ext cx="3536277" cy="24758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>
            <a:solidFill>
              <a:srgbClr val="0033CC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0594" y="168430"/>
            <a:ext cx="5416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公式计算法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kumimoji="0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干饱和蒸汽</a:t>
            </a:r>
            <a:endParaRPr kumimoji="0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圆角矩形 14"/>
          <p:cNvSpPr>
            <a:spLocks noChangeArrowheads="1"/>
          </p:cNvSpPr>
          <p:nvPr/>
        </p:nvSpPr>
        <p:spPr bwMode="auto">
          <a:xfrm>
            <a:off x="266201" y="851137"/>
            <a:ext cx="8424936" cy="102054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加热饱和水，</a:t>
            </a:r>
            <a:r>
              <a:rPr kumimoji="1" lang="zh-CN" altLang="en-US" sz="2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全部汽化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后变成压力为</a:t>
            </a:r>
            <a:r>
              <a:rPr kumimoji="1" lang="en-US" altLang="zh-CN" sz="2200" b="1" i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，温度为</a:t>
            </a:r>
            <a:r>
              <a:rPr kumimoji="1" lang="en-US" altLang="zh-CN" sz="2200" i="1" dirty="0" err="1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200" i="1" baseline="-25000" dirty="0" err="1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干饱和蒸汽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200" b="1" dirty="0">
                <a:ea typeface="幼圆" panose="02010509060101010101" pitchFamily="49" charset="-122"/>
                <a:cs typeface="Times New Roman" panose="02020603050405020304" pitchFamily="18" charset="0"/>
              </a:rPr>
              <a:t>干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饱和蒸汽的参数以                             表示。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14"/>
          <p:cNvSpPr>
            <a:spLocks noChangeArrowheads="1"/>
          </p:cNvSpPr>
          <p:nvPr/>
        </p:nvSpPr>
        <p:spPr bwMode="auto">
          <a:xfrm>
            <a:off x="280412" y="1962751"/>
            <a:ext cx="5563806" cy="568562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汽化过程中加入的热量      </a:t>
            </a:r>
            <a:r>
              <a:rPr kumimoji="1" lang="en-US" altLang="zh-CN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2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汽化潜热</a:t>
            </a: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150995"/>
              </p:ext>
            </p:extLst>
          </p:nvPr>
        </p:nvGraphicFramePr>
        <p:xfrm>
          <a:off x="3268431" y="2072569"/>
          <a:ext cx="320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07" name="Equation" r:id="rId3" imgW="126720" imgH="164880" progId="Equation.DSMT4">
                  <p:embed/>
                </p:oleObj>
              </mc:Choice>
              <mc:Fallback>
                <p:oleObj name="Equation" r:id="rId3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431" y="2072569"/>
                        <a:ext cx="320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23"/>
          <p:cNvSpPr>
            <a:spLocks/>
          </p:cNvSpPr>
          <p:nvPr/>
        </p:nvSpPr>
        <p:spPr bwMode="auto">
          <a:xfrm>
            <a:off x="5389331" y="3349351"/>
            <a:ext cx="2967038" cy="1718580"/>
          </a:xfrm>
          <a:custGeom>
            <a:avLst/>
            <a:gdLst/>
            <a:ahLst/>
            <a:cxnLst>
              <a:cxn ang="0">
                <a:pos x="0" y="2860"/>
              </a:cxn>
              <a:cxn ang="0">
                <a:pos x="735" y="2548"/>
              </a:cxn>
              <a:cxn ang="0">
                <a:pos x="1260" y="2080"/>
              </a:cxn>
              <a:cxn ang="0">
                <a:pos x="1575" y="1612"/>
              </a:cxn>
              <a:cxn ang="0">
                <a:pos x="1680" y="1300"/>
              </a:cxn>
              <a:cxn ang="0">
                <a:pos x="1890" y="520"/>
              </a:cxn>
              <a:cxn ang="0">
                <a:pos x="2100" y="208"/>
              </a:cxn>
              <a:cxn ang="0">
                <a:pos x="2310" y="52"/>
              </a:cxn>
              <a:cxn ang="0">
                <a:pos x="2625" y="52"/>
              </a:cxn>
              <a:cxn ang="0">
                <a:pos x="2940" y="364"/>
              </a:cxn>
              <a:cxn ang="0">
                <a:pos x="3150" y="676"/>
              </a:cxn>
              <a:cxn ang="0">
                <a:pos x="3360" y="1144"/>
              </a:cxn>
              <a:cxn ang="0">
                <a:pos x="3675" y="1612"/>
              </a:cxn>
              <a:cxn ang="0">
                <a:pos x="4095" y="2080"/>
              </a:cxn>
              <a:cxn ang="0">
                <a:pos x="4620" y="2392"/>
              </a:cxn>
              <a:cxn ang="0">
                <a:pos x="5040" y="2548"/>
              </a:cxn>
            </a:cxnLst>
            <a:rect l="0" t="0" r="r" b="b"/>
            <a:pathLst>
              <a:path w="5040" h="2860">
                <a:moveTo>
                  <a:pt x="0" y="2860"/>
                </a:moveTo>
                <a:cubicBezTo>
                  <a:pt x="262" y="2769"/>
                  <a:pt x="525" y="2678"/>
                  <a:pt x="735" y="2548"/>
                </a:cubicBezTo>
                <a:cubicBezTo>
                  <a:pt x="945" y="2418"/>
                  <a:pt x="1120" y="2236"/>
                  <a:pt x="1260" y="2080"/>
                </a:cubicBezTo>
                <a:cubicBezTo>
                  <a:pt x="1400" y="1924"/>
                  <a:pt x="1505" y="1742"/>
                  <a:pt x="1575" y="1612"/>
                </a:cubicBezTo>
                <a:cubicBezTo>
                  <a:pt x="1645" y="1482"/>
                  <a:pt x="1628" y="1482"/>
                  <a:pt x="1680" y="1300"/>
                </a:cubicBezTo>
                <a:cubicBezTo>
                  <a:pt x="1732" y="1118"/>
                  <a:pt x="1820" y="702"/>
                  <a:pt x="1890" y="520"/>
                </a:cubicBezTo>
                <a:cubicBezTo>
                  <a:pt x="1960" y="338"/>
                  <a:pt x="2030" y="286"/>
                  <a:pt x="2100" y="208"/>
                </a:cubicBezTo>
                <a:cubicBezTo>
                  <a:pt x="2170" y="130"/>
                  <a:pt x="2223" y="78"/>
                  <a:pt x="2310" y="52"/>
                </a:cubicBezTo>
                <a:cubicBezTo>
                  <a:pt x="2397" y="26"/>
                  <a:pt x="2520" y="0"/>
                  <a:pt x="2625" y="52"/>
                </a:cubicBezTo>
                <a:cubicBezTo>
                  <a:pt x="2730" y="104"/>
                  <a:pt x="2853" y="260"/>
                  <a:pt x="2940" y="364"/>
                </a:cubicBezTo>
                <a:cubicBezTo>
                  <a:pt x="3027" y="468"/>
                  <a:pt x="3080" y="546"/>
                  <a:pt x="3150" y="676"/>
                </a:cubicBezTo>
                <a:cubicBezTo>
                  <a:pt x="3220" y="806"/>
                  <a:pt x="3273" y="988"/>
                  <a:pt x="3360" y="1144"/>
                </a:cubicBezTo>
                <a:cubicBezTo>
                  <a:pt x="3447" y="1300"/>
                  <a:pt x="3553" y="1456"/>
                  <a:pt x="3675" y="1612"/>
                </a:cubicBezTo>
                <a:cubicBezTo>
                  <a:pt x="3797" y="1768"/>
                  <a:pt x="3938" y="1950"/>
                  <a:pt x="4095" y="2080"/>
                </a:cubicBezTo>
                <a:cubicBezTo>
                  <a:pt x="4252" y="2210"/>
                  <a:pt x="4463" y="2314"/>
                  <a:pt x="4620" y="2392"/>
                </a:cubicBezTo>
                <a:cubicBezTo>
                  <a:pt x="4777" y="2470"/>
                  <a:pt x="4970" y="2522"/>
                  <a:pt x="5040" y="2548"/>
                </a:cubicBezTo>
              </a:path>
            </a:pathLst>
          </a:custGeom>
          <a:noFill/>
          <a:ln w="349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5389331" y="3813804"/>
            <a:ext cx="2967038" cy="1163638"/>
            <a:chOff x="2989" y="2376"/>
            <a:chExt cx="1869" cy="733"/>
          </a:xfrm>
        </p:grpSpPr>
        <p:sp>
          <p:nvSpPr>
            <p:cNvPr id="9" name="Line 70"/>
            <p:cNvSpPr>
              <a:spLocks noChangeShapeType="1"/>
            </p:cNvSpPr>
            <p:nvPr/>
          </p:nvSpPr>
          <p:spPr bwMode="auto">
            <a:xfrm>
              <a:off x="3448" y="2884"/>
              <a:ext cx="10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1"/>
            <p:cNvSpPr>
              <a:spLocks noChangeShapeType="1"/>
            </p:cNvSpPr>
            <p:nvPr/>
          </p:nvSpPr>
          <p:spPr bwMode="auto">
            <a:xfrm flipV="1">
              <a:off x="4498" y="2376"/>
              <a:ext cx="360" cy="5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72"/>
            <p:cNvSpPr>
              <a:spLocks/>
            </p:cNvSpPr>
            <p:nvPr/>
          </p:nvSpPr>
          <p:spPr bwMode="auto">
            <a:xfrm>
              <a:off x="2989" y="2884"/>
              <a:ext cx="459" cy="225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840" y="312"/>
                </a:cxn>
                <a:cxn ang="0">
                  <a:pos x="1470" y="0"/>
                </a:cxn>
              </a:cxnLst>
              <a:rect l="0" t="0" r="r" b="b"/>
              <a:pathLst>
                <a:path w="1470" h="624">
                  <a:moveTo>
                    <a:pt x="0" y="624"/>
                  </a:moveTo>
                  <a:cubicBezTo>
                    <a:pt x="297" y="520"/>
                    <a:pt x="595" y="416"/>
                    <a:pt x="840" y="312"/>
                  </a:cubicBezTo>
                  <a:cubicBezTo>
                    <a:pt x="1085" y="208"/>
                    <a:pt x="1365" y="52"/>
                    <a:pt x="147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Line 82"/>
          <p:cNvSpPr>
            <a:spLocks noChangeShapeType="1"/>
          </p:cNvSpPr>
          <p:nvPr/>
        </p:nvSpPr>
        <p:spPr bwMode="auto">
          <a:xfrm flipV="1">
            <a:off x="5132156" y="2746460"/>
            <a:ext cx="0" cy="2979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3"/>
          <p:cNvSpPr>
            <a:spLocks noChangeShapeType="1"/>
          </p:cNvSpPr>
          <p:nvPr/>
        </p:nvSpPr>
        <p:spPr bwMode="auto">
          <a:xfrm>
            <a:off x="5132156" y="5725949"/>
            <a:ext cx="333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41037"/>
              </p:ext>
            </p:extLst>
          </p:nvPr>
        </p:nvGraphicFramePr>
        <p:xfrm>
          <a:off x="4700806" y="2684314"/>
          <a:ext cx="459270" cy="54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08" name="Equation" r:id="rId5" imgW="152280" imgH="152280" progId="Equation.DSMT4">
                  <p:embed/>
                </p:oleObj>
              </mc:Choice>
              <mc:Fallback>
                <p:oleObj name="Equation" r:id="rId5" imgW="1522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806" y="2684314"/>
                        <a:ext cx="459270" cy="543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5"/>
          <p:cNvSpPr txBox="1">
            <a:spLocks noChangeArrowheads="1"/>
          </p:cNvSpPr>
          <p:nvPr/>
        </p:nvSpPr>
        <p:spPr bwMode="auto">
          <a:xfrm>
            <a:off x="8458593" y="5273183"/>
            <a:ext cx="5778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s</a:t>
            </a:r>
          </a:p>
        </p:txBody>
      </p:sp>
      <p:graphicFrame>
        <p:nvGraphicFramePr>
          <p:cNvPr id="1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92513"/>
              </p:ext>
            </p:extLst>
          </p:nvPr>
        </p:nvGraphicFramePr>
        <p:xfrm>
          <a:off x="5251971" y="4239003"/>
          <a:ext cx="456522" cy="67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09" name="Equation" r:id="rId7" imgW="139680" imgH="228600" progId="Equation.DSMT4">
                  <p:embed/>
                </p:oleObj>
              </mc:Choice>
              <mc:Fallback>
                <p:oleObj name="Equation" r:id="rId7" imgW="13968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971" y="4239003"/>
                        <a:ext cx="456522" cy="679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/>
          <p:cNvSpPr/>
          <p:nvPr/>
        </p:nvSpPr>
        <p:spPr bwMode="auto">
          <a:xfrm>
            <a:off x="5361728" y="4897021"/>
            <a:ext cx="109042" cy="1125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036555" y="4563521"/>
            <a:ext cx="109042" cy="1125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742763" y="4547771"/>
            <a:ext cx="109042" cy="1125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8289433" y="3773767"/>
            <a:ext cx="109042" cy="11252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497599"/>
              </p:ext>
            </p:extLst>
          </p:nvPr>
        </p:nvGraphicFramePr>
        <p:xfrm>
          <a:off x="5844217" y="3905503"/>
          <a:ext cx="512400" cy="69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10" name="Equation" r:id="rId9" imgW="114120" imgH="190440" progId="Equation.DSMT4">
                  <p:embed/>
                </p:oleObj>
              </mc:Choice>
              <mc:Fallback>
                <p:oleObj name="Equation" r:id="rId9" imgW="114120" imgH="1904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217" y="3905503"/>
                        <a:ext cx="512400" cy="69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959786"/>
              </p:ext>
            </p:extLst>
          </p:nvPr>
        </p:nvGraphicFramePr>
        <p:xfrm>
          <a:off x="7667214" y="3973291"/>
          <a:ext cx="575697" cy="54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11" name="Equation" r:id="rId11" imgW="126720" imgH="190440" progId="Equation.DSMT4">
                  <p:embed/>
                </p:oleObj>
              </mc:Choice>
              <mc:Fallback>
                <p:oleObj name="Equation" r:id="rId11" imgW="126720" imgH="1904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214" y="3973291"/>
                        <a:ext cx="575697" cy="542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342570"/>
              </p:ext>
            </p:extLst>
          </p:nvPr>
        </p:nvGraphicFramePr>
        <p:xfrm>
          <a:off x="8068977" y="3312030"/>
          <a:ext cx="433392" cy="55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12" name="Equation" r:id="rId13" imgW="88560" imgH="164880" progId="Equation.DSMT4">
                  <p:embed/>
                </p:oleObj>
              </mc:Choice>
              <mc:Fallback>
                <p:oleObj name="Equation" r:id="rId13" imgW="8856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977" y="3312030"/>
                        <a:ext cx="433392" cy="55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5232402" y="3168652"/>
            <a:ext cx="10869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未饱和水区</a:t>
            </a:r>
            <a:endParaRPr lang="zh-CN" altLang="en-US" sz="2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438056" y="3843011"/>
            <a:ext cx="95341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湿饱和</a:t>
            </a:r>
            <a:endParaRPr lang="en-US" altLang="zh-CN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蒸气区</a:t>
            </a:r>
            <a:endParaRPr lang="zh-CN" altLang="en-US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7250171" y="3068749"/>
            <a:ext cx="9809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过热</a:t>
            </a:r>
            <a:r>
              <a:rPr lang="en-US" altLang="zh-CN" sz="2000" b="1" dirty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蒸气区</a:t>
            </a:r>
            <a:endParaRPr lang="zh-CN" altLang="en-US" sz="2000" b="1" dirty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737879" y="3247945"/>
            <a:ext cx="180000" cy="18000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736638"/>
              </p:ext>
            </p:extLst>
          </p:nvPr>
        </p:nvGraphicFramePr>
        <p:xfrm>
          <a:off x="6488870" y="2767136"/>
          <a:ext cx="6889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13" name="Equation" r:id="rId15" imgW="152280" imgH="177480" progId="Equation.DSMT4">
                  <p:embed/>
                </p:oleObj>
              </mc:Choice>
              <mc:Fallback>
                <p:oleObj name="Equation" r:id="rId15" imgW="15228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870" y="2767136"/>
                        <a:ext cx="6889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 bwMode="auto">
          <a:xfrm>
            <a:off x="6117994" y="4620253"/>
            <a:ext cx="1679290" cy="110569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637888"/>
              </p:ext>
            </p:extLst>
          </p:nvPr>
        </p:nvGraphicFramePr>
        <p:xfrm>
          <a:off x="5882843" y="5697011"/>
          <a:ext cx="416465" cy="44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14" name="Equation" r:id="rId17" imgW="126720" imgH="203040" progId="Equation.DSMT4">
                  <p:embed/>
                </p:oleObj>
              </mc:Choice>
              <mc:Fallback>
                <p:oleObj name="Equation" r:id="rId17" imgW="12672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843" y="5697011"/>
                        <a:ext cx="416465" cy="44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406077"/>
              </p:ext>
            </p:extLst>
          </p:nvPr>
        </p:nvGraphicFramePr>
        <p:xfrm>
          <a:off x="7491413" y="5697538"/>
          <a:ext cx="498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15" name="Equation" r:id="rId19" imgW="152280" imgH="203040" progId="Equation.DSMT4">
                  <p:embed/>
                </p:oleObj>
              </mc:Choice>
              <mc:Fallback>
                <p:oleObj name="Equation" r:id="rId19" imgW="15228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3" y="5697538"/>
                        <a:ext cx="4984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837649"/>
              </p:ext>
            </p:extLst>
          </p:nvPr>
        </p:nvGraphicFramePr>
        <p:xfrm>
          <a:off x="4698508" y="4418405"/>
          <a:ext cx="4984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16" name="Equation" r:id="rId21" imgW="152280" imgH="228600" progId="Equation.DSMT4">
                  <p:embed/>
                </p:oleObj>
              </mc:Choice>
              <mc:Fallback>
                <p:oleObj name="Equation" r:id="rId21" imgW="15228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508" y="4418405"/>
                        <a:ext cx="4984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653079"/>
              </p:ext>
            </p:extLst>
          </p:nvPr>
        </p:nvGraphicFramePr>
        <p:xfrm>
          <a:off x="774233" y="2576850"/>
          <a:ext cx="3290541" cy="1236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17" name="Equation" r:id="rId23" imgW="1422360" imgH="533160" progId="Equation.DSMT4">
                  <p:embed/>
                </p:oleObj>
              </mc:Choice>
              <mc:Fallback>
                <p:oleObj name="Equation" r:id="rId23" imgW="14223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33" y="2576850"/>
                        <a:ext cx="3290541" cy="1236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066709"/>
              </p:ext>
            </p:extLst>
          </p:nvPr>
        </p:nvGraphicFramePr>
        <p:xfrm>
          <a:off x="1024089" y="4511418"/>
          <a:ext cx="2163440" cy="629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18" name="Equation" r:id="rId25" imgW="787320" imgH="228600" progId="Equation.DSMT4">
                  <p:embed/>
                </p:oleObj>
              </mc:Choice>
              <mc:Fallback>
                <p:oleObj name="Equation" r:id="rId25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089" y="4511418"/>
                        <a:ext cx="2163440" cy="629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511136"/>
              </p:ext>
            </p:extLst>
          </p:nvPr>
        </p:nvGraphicFramePr>
        <p:xfrm>
          <a:off x="1024979" y="5110325"/>
          <a:ext cx="19192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19" name="Equation" r:id="rId27" imgW="698400" imgH="431640" progId="Equation.DSMT4">
                  <p:embed/>
                </p:oleObj>
              </mc:Choice>
              <mc:Fallback>
                <p:oleObj name="Equation" r:id="rId27" imgW="69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979" y="5110325"/>
                        <a:ext cx="19192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531236"/>
              </p:ext>
            </p:extLst>
          </p:nvPr>
        </p:nvGraphicFramePr>
        <p:xfrm>
          <a:off x="1051835" y="3767632"/>
          <a:ext cx="17732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20" name="Equation" r:id="rId29" imgW="660240" imgH="228600" progId="Equation.DSMT4">
                  <p:embed/>
                </p:oleObj>
              </mc:Choice>
              <mc:Fallback>
                <p:oleObj name="Equation" r:id="rId29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835" y="3767632"/>
                        <a:ext cx="17732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744293"/>
              </p:ext>
            </p:extLst>
          </p:nvPr>
        </p:nvGraphicFramePr>
        <p:xfrm>
          <a:off x="3062315" y="1336189"/>
          <a:ext cx="17002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21" name="Equation" r:id="rId31" imgW="672840" imgH="228600" progId="Equation.DSMT4">
                  <p:embed/>
                </p:oleObj>
              </mc:Choice>
              <mc:Fallback>
                <p:oleObj name="Equation" r:id="rId31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315" y="1336189"/>
                        <a:ext cx="17002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1627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363" name="组合 1"/>
          <p:cNvGrpSpPr>
            <a:grpSpLocks/>
          </p:cNvGrpSpPr>
          <p:nvPr/>
        </p:nvGrpSpPr>
        <p:grpSpPr bwMode="auto">
          <a:xfrm>
            <a:off x="4886325" y="823913"/>
            <a:ext cx="3816350" cy="2911475"/>
            <a:chOff x="4860032" y="964862"/>
            <a:chExt cx="3816424" cy="2912051"/>
          </a:xfrm>
        </p:grpSpPr>
        <p:sp>
          <p:nvSpPr>
            <p:cNvPr id="15372" name="圆角矩形 14"/>
            <p:cNvSpPr>
              <a:spLocks noChangeArrowheads="1"/>
            </p:cNvSpPr>
            <p:nvPr/>
          </p:nvSpPr>
          <p:spPr bwMode="auto">
            <a:xfrm>
              <a:off x="4860032" y="964862"/>
              <a:ext cx="3816424" cy="291205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3" name="圆角矩形 14"/>
            <p:cNvSpPr>
              <a:spLocks noChangeArrowheads="1"/>
            </p:cNvSpPr>
            <p:nvPr/>
          </p:nvSpPr>
          <p:spPr bwMode="auto">
            <a:xfrm>
              <a:off x="5143128" y="2714939"/>
              <a:ext cx="3245296" cy="936476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r>
                <a:rPr kumimoji="1" lang="zh-CN" altLang="en-US" sz="2000" b="1">
                  <a:ea typeface="幼圆" panose="02010509060101010101" pitchFamily="49" charset="-122"/>
                  <a:cs typeface="Times New Roman" panose="02020603050405020304" pitchFamily="18" charset="0"/>
                </a:rPr>
                <a:t>分子间的平均距离</a:t>
              </a: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Clr>
                  <a:srgbClr val="FF0000"/>
                </a:buClr>
              </a:pPr>
              <a:r>
                <a:rPr kumimoji="1" lang="zh-CN" altLang="en-US" sz="2000" b="1">
                  <a:ea typeface="幼圆" panose="02010509060101010101" pitchFamily="49" charset="-122"/>
                  <a:cs typeface="Times New Roman" panose="02020603050405020304" pitchFamily="18" charset="0"/>
                </a:rPr>
                <a:t>远到作用力及其微弱</a:t>
              </a: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4" name="圆角矩形 14"/>
            <p:cNvSpPr>
              <a:spLocks noChangeArrowheads="1"/>
            </p:cNvSpPr>
            <p:nvPr/>
          </p:nvSpPr>
          <p:spPr bwMode="auto">
            <a:xfrm>
              <a:off x="5652120" y="964864"/>
              <a:ext cx="2092812" cy="64928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kumimoji="1" lang="zh-CN" altLang="en-US" sz="2400" b="1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高温低压气体</a:t>
              </a:r>
            </a:p>
          </p:txBody>
        </p:sp>
        <p:sp>
          <p:nvSpPr>
            <p:cNvPr id="15375" name="圆角矩形 14"/>
            <p:cNvSpPr>
              <a:spLocks noChangeArrowheads="1"/>
            </p:cNvSpPr>
            <p:nvPr/>
          </p:nvSpPr>
          <p:spPr bwMode="auto">
            <a:xfrm>
              <a:off x="5148064" y="1614151"/>
              <a:ext cx="3240360" cy="894612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r>
                <a:rPr kumimoji="1" lang="zh-CN" altLang="en-US" sz="2000" b="1">
                  <a:ea typeface="幼圆" panose="02010509060101010101" pitchFamily="49" charset="-122"/>
                  <a:cs typeface="Times New Roman" panose="02020603050405020304" pitchFamily="18" charset="0"/>
                </a:rPr>
                <a:t>气体比体积大到分子本身</a:t>
              </a: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Clr>
                  <a:srgbClr val="FF0000"/>
                </a:buClr>
              </a:pPr>
              <a:r>
                <a:rPr kumimoji="1" lang="zh-CN" altLang="en-US" sz="2000" b="1">
                  <a:ea typeface="幼圆" panose="02010509060101010101" pitchFamily="49" charset="-122"/>
                  <a:cs typeface="Times New Roman" panose="02020603050405020304" pitchFamily="18" charset="0"/>
                </a:rPr>
                <a:t>体积远小于其活动空间</a:t>
              </a: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64" name="组合 2"/>
          <p:cNvGrpSpPr>
            <a:grpSpLocks/>
          </p:cNvGrpSpPr>
          <p:nvPr/>
        </p:nvGrpSpPr>
        <p:grpSpPr bwMode="auto">
          <a:xfrm>
            <a:off x="300038" y="855663"/>
            <a:ext cx="3529012" cy="2825750"/>
            <a:chOff x="300112" y="964862"/>
            <a:chExt cx="3528392" cy="2912051"/>
          </a:xfrm>
        </p:grpSpPr>
        <p:sp>
          <p:nvSpPr>
            <p:cNvPr id="15368" name="圆角矩形 14"/>
            <p:cNvSpPr>
              <a:spLocks noChangeArrowheads="1"/>
            </p:cNvSpPr>
            <p:nvPr/>
          </p:nvSpPr>
          <p:spPr bwMode="auto">
            <a:xfrm>
              <a:off x="300112" y="964862"/>
              <a:ext cx="3528392" cy="291205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39" name="圆角矩形 14"/>
            <p:cNvSpPr>
              <a:spLocks noChangeArrowheads="1"/>
            </p:cNvSpPr>
            <p:nvPr/>
          </p:nvSpPr>
          <p:spPr bwMode="auto">
            <a:xfrm>
              <a:off x="587399" y="1638887"/>
              <a:ext cx="3150634" cy="89488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分子是弹性的，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不具体积的质点；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0" name="圆角矩形 14"/>
            <p:cNvSpPr>
              <a:spLocks noChangeArrowheads="1"/>
            </p:cNvSpPr>
            <p:nvPr/>
          </p:nvSpPr>
          <p:spPr bwMode="auto">
            <a:xfrm>
              <a:off x="1020109" y="989990"/>
              <a:ext cx="2092812" cy="64928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kumimoji="1" lang="zh-CN" altLang="en-US" sz="2400" b="1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理想气体</a:t>
              </a:r>
            </a:p>
          </p:txBody>
        </p:sp>
        <p:sp>
          <p:nvSpPr>
            <p:cNvPr id="22" name="圆角矩形 14"/>
            <p:cNvSpPr>
              <a:spLocks noChangeArrowheads="1"/>
            </p:cNvSpPr>
            <p:nvPr/>
          </p:nvSpPr>
          <p:spPr bwMode="auto">
            <a:xfrm>
              <a:off x="587399" y="2715365"/>
              <a:ext cx="3115716" cy="93578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kumimoji="1" lang="zh-CN" altLang="en-US" sz="2000" b="1" dirty="0" smtClean="0">
                  <a:ea typeface="幼圆" panose="02010509060101010101" pitchFamily="49" charset="-122"/>
                  <a:cs typeface="Times New Roman" panose="02020603050405020304" pitchFamily="18" charset="0"/>
                </a:rPr>
                <a:t>分子间相互没有作用力。</a:t>
              </a: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365" name="左右箭头 4"/>
          <p:cNvSpPr>
            <a:spLocks noChangeArrowheads="1"/>
          </p:cNvSpPr>
          <p:nvPr/>
        </p:nvSpPr>
        <p:spPr bwMode="auto">
          <a:xfrm>
            <a:off x="3775075" y="2032000"/>
            <a:ext cx="1079500" cy="627063"/>
          </a:xfrm>
          <a:prstGeom prst="leftRightArrow">
            <a:avLst>
              <a:gd name="adj1" fmla="val 50000"/>
              <a:gd name="adj2" fmla="val 50075"/>
            </a:avLst>
          </a:prstGeom>
          <a:solidFill>
            <a:srgbClr val="FF5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6" name="圆角矩形 14"/>
          <p:cNvSpPr>
            <a:spLocks noChangeArrowheads="1"/>
          </p:cNvSpPr>
          <p:nvPr/>
        </p:nvSpPr>
        <p:spPr bwMode="auto">
          <a:xfrm>
            <a:off x="515938" y="3776663"/>
            <a:ext cx="8186737" cy="725487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理想气体是气体</a:t>
            </a:r>
            <a:r>
              <a:rPr kumimoji="1" lang="zh-CN" altLang="en-US" sz="20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压力趋近于零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比体积趋近于无穷大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时的极限状态。</a:t>
            </a:r>
            <a:endParaRPr kumimoji="1" lang="en-US" altLang="zh-CN" sz="2000" b="1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14"/>
          <p:cNvSpPr>
            <a:spLocks noChangeArrowheads="1"/>
          </p:cNvSpPr>
          <p:nvPr/>
        </p:nvSpPr>
        <p:spPr bwMode="auto">
          <a:xfrm>
            <a:off x="292100" y="4579938"/>
            <a:ext cx="8634413" cy="15859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zh-CN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en-US" altLang="zh-CN" b="1" baseline="-250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="1" baseline="-250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="1" baseline="-250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CO, </a:t>
            </a:r>
            <a:r>
              <a:rPr kumimoji="1"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空气，燃气，烟气等气体，在温度不太低，压力不太高时，均可作为理想气体处理。误差在工程计算允许的精度范围之内。</a:t>
            </a:r>
            <a:endParaRPr kumimoji="1" lang="en-US" altLang="zh-CN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实际气体</a:t>
            </a:r>
            <a:r>
              <a:rPr kumimoji="1"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： </a:t>
            </a:r>
            <a:r>
              <a:rPr kumimoji="1" lang="zh-CN" altLang="en-US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水蒸气</a:t>
            </a:r>
            <a:r>
              <a:rPr kumimoji="1" lang="zh-CN" altLang="en-US" b="1" dirty="0">
                <a:ea typeface="幼圆" panose="02010509060101010101" pitchFamily="49" charset="-122"/>
                <a:cs typeface="Times New Roman" panose="02020603050405020304" pitchFamily="18" charset="0"/>
              </a:rPr>
              <a:t>，氟利昂蒸气，氨蒸气等，分子本身体积及分子间作用力不容忽略</a:t>
            </a:r>
            <a:r>
              <a:rPr kumimoji="1" lang="zh-CN" altLang="en-US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4"/>
          <p:cNvSpPr>
            <a:spLocks noChangeArrowheads="1"/>
          </p:cNvSpPr>
          <p:nvPr/>
        </p:nvSpPr>
        <p:spPr bwMode="auto">
          <a:xfrm>
            <a:off x="418228" y="2369420"/>
            <a:ext cx="8330235" cy="380741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14"/>
          <p:cNvSpPr>
            <a:spLocks noChangeArrowheads="1"/>
          </p:cNvSpPr>
          <p:nvPr/>
        </p:nvSpPr>
        <p:spPr bwMode="auto">
          <a:xfrm>
            <a:off x="1181092" y="5060349"/>
            <a:ext cx="7913222" cy="1050276"/>
          </a:xfrm>
          <a:prstGeom prst="roundRect">
            <a:avLst>
              <a:gd name="adj" fmla="val 16667"/>
            </a:avLst>
          </a:prstGeom>
          <a:noFill/>
          <a:ln w="28575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比熵：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14"/>
          <p:cNvSpPr>
            <a:spLocks noChangeArrowheads="1"/>
          </p:cNvSpPr>
          <p:nvPr/>
        </p:nvSpPr>
        <p:spPr bwMode="auto">
          <a:xfrm>
            <a:off x="561017" y="4270762"/>
            <a:ext cx="7913223" cy="726205"/>
          </a:xfrm>
          <a:prstGeom prst="roundRect">
            <a:avLst>
              <a:gd name="adj" fmla="val 16667"/>
            </a:avLst>
          </a:prstGeom>
          <a:noFill/>
          <a:ln w="28575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比热力学能：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14"/>
          <p:cNvSpPr>
            <a:spLocks noChangeArrowheads="1"/>
          </p:cNvSpPr>
          <p:nvPr/>
        </p:nvSpPr>
        <p:spPr bwMode="auto">
          <a:xfrm>
            <a:off x="1019537" y="3415100"/>
            <a:ext cx="7898312" cy="726205"/>
          </a:xfrm>
          <a:prstGeom prst="roundRect">
            <a:avLst>
              <a:gd name="adj" fmla="val 16667"/>
            </a:avLst>
          </a:prstGeom>
          <a:noFill/>
          <a:ln w="28575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比焓：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14"/>
          <p:cNvSpPr>
            <a:spLocks noChangeArrowheads="1"/>
          </p:cNvSpPr>
          <p:nvPr/>
        </p:nvSpPr>
        <p:spPr bwMode="auto">
          <a:xfrm>
            <a:off x="986254" y="2423806"/>
            <a:ext cx="7906226" cy="726205"/>
          </a:xfrm>
          <a:prstGeom prst="roundRect">
            <a:avLst>
              <a:gd name="adj" fmla="val 16667"/>
            </a:avLst>
          </a:prstGeom>
          <a:noFill/>
          <a:ln w="28575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比体积：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0594" y="168430"/>
            <a:ext cx="5416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公式计算法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湿</a:t>
            </a:r>
            <a:r>
              <a:rPr kumimoji="0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饱和蒸汽</a:t>
            </a:r>
            <a:endParaRPr kumimoji="0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圆角矩形 14"/>
          <p:cNvSpPr>
            <a:spLocks noChangeArrowheads="1"/>
          </p:cNvSpPr>
          <p:nvPr/>
        </p:nvSpPr>
        <p:spPr bwMode="auto">
          <a:xfrm>
            <a:off x="179512" y="824333"/>
            <a:ext cx="8712968" cy="59021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汽化已经开始而尚未完毕之时，部分为饱和水，部分为干饱和蒸汽。</a:t>
            </a:r>
            <a:endParaRPr kumimoji="1" lang="en-US" altLang="zh-CN" sz="2200" b="1" i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909952"/>
              </p:ext>
            </p:extLst>
          </p:nvPr>
        </p:nvGraphicFramePr>
        <p:xfrm>
          <a:off x="2833752" y="2480509"/>
          <a:ext cx="2949769" cy="65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5" name="Equation" r:id="rId3" imgW="1143000" imgH="253800" progId="Equation.DSMT4">
                  <p:embed/>
                </p:oleObj>
              </mc:Choice>
              <mc:Fallback>
                <p:oleObj name="Equation" r:id="rId3" imgW="1143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752" y="2480509"/>
                        <a:ext cx="2949769" cy="656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106085"/>
              </p:ext>
            </p:extLst>
          </p:nvPr>
        </p:nvGraphicFramePr>
        <p:xfrm>
          <a:off x="2901925" y="3496395"/>
          <a:ext cx="310356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6" name="Equation" r:id="rId5" imgW="1155600" imgH="253800" progId="Equation.DSMT4">
                  <p:embed/>
                </p:oleObj>
              </mc:Choice>
              <mc:Fallback>
                <p:oleObj name="Equation" r:id="rId5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25" y="3496395"/>
                        <a:ext cx="3103562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圆角矩形 14"/>
          <p:cNvSpPr>
            <a:spLocks noChangeArrowheads="1"/>
          </p:cNvSpPr>
          <p:nvPr/>
        </p:nvSpPr>
        <p:spPr bwMode="auto">
          <a:xfrm>
            <a:off x="1154300" y="1533449"/>
            <a:ext cx="6763392" cy="6519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干度</a:t>
            </a:r>
            <a:r>
              <a:rPr kumimoji="1" lang="zh-CN" altLang="en-US" sz="24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： </a:t>
            </a:r>
            <a:r>
              <a:rPr kumimoji="1" lang="en-US" altLang="zh-CN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1kg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湿饱和蒸汽中，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饱和蒸汽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的含量。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815065"/>
              </p:ext>
            </p:extLst>
          </p:nvPr>
        </p:nvGraphicFramePr>
        <p:xfrm>
          <a:off x="1907704" y="1729601"/>
          <a:ext cx="3397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7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29601"/>
                        <a:ext cx="3397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71957"/>
              </p:ext>
            </p:extLst>
          </p:nvPr>
        </p:nvGraphicFramePr>
        <p:xfrm>
          <a:off x="6245899" y="3461701"/>
          <a:ext cx="19780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8" name="Equation" r:id="rId9" imgW="736560" imgH="241200" progId="Equation.DSMT4">
                  <p:embed/>
                </p:oleObj>
              </mc:Choice>
              <mc:Fallback>
                <p:oleObj name="Equation" r:id="rId9" imgW="73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899" y="3461701"/>
                        <a:ext cx="19780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265654"/>
              </p:ext>
            </p:extLst>
          </p:nvPr>
        </p:nvGraphicFramePr>
        <p:xfrm>
          <a:off x="2478960" y="5245847"/>
          <a:ext cx="30353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9" name="Equation" r:id="rId11" imgW="1130040" imgH="253800" progId="Equation.DSMT4">
                  <p:embed/>
                </p:oleObj>
              </mc:Choice>
              <mc:Fallback>
                <p:oleObj name="Equation" r:id="rId11" imgW="1130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960" y="5245847"/>
                        <a:ext cx="30353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5679"/>
              </p:ext>
            </p:extLst>
          </p:nvPr>
        </p:nvGraphicFramePr>
        <p:xfrm>
          <a:off x="5886276" y="5016371"/>
          <a:ext cx="21494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30" name="Equation" r:id="rId13" imgW="799920" imgH="431640" progId="Equation.DSMT4">
                  <p:embed/>
                </p:oleObj>
              </mc:Choice>
              <mc:Fallback>
                <p:oleObj name="Equation" r:id="rId13" imgW="79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276" y="5016371"/>
                        <a:ext cx="214947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377952"/>
              </p:ext>
            </p:extLst>
          </p:nvPr>
        </p:nvGraphicFramePr>
        <p:xfrm>
          <a:off x="2954890" y="4358374"/>
          <a:ext cx="21828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31" name="Equation" r:id="rId15" imgW="812520" imgH="228600" progId="Equation.DSMT4">
                  <p:embed/>
                </p:oleObj>
              </mc:Choice>
              <mc:Fallback>
                <p:oleObj name="Equation" r:id="rId15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890" y="4358374"/>
                        <a:ext cx="218281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780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14"/>
          <p:cNvSpPr>
            <a:spLocks noChangeArrowheads="1"/>
          </p:cNvSpPr>
          <p:nvPr/>
        </p:nvSpPr>
        <p:spPr bwMode="auto">
          <a:xfrm>
            <a:off x="539552" y="3640210"/>
            <a:ext cx="7913222" cy="2256076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比熵：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14"/>
          <p:cNvSpPr>
            <a:spLocks noChangeArrowheads="1"/>
          </p:cNvSpPr>
          <p:nvPr/>
        </p:nvSpPr>
        <p:spPr bwMode="auto">
          <a:xfrm>
            <a:off x="539552" y="2405911"/>
            <a:ext cx="7898312" cy="726205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比焓：</a:t>
            </a:r>
            <a:endParaRPr kumimoji="1" lang="en-US" altLang="zh-CN" sz="28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0594" y="168430"/>
            <a:ext cx="5416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公式计算法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kumimoji="0" lang="zh-CN" altLang="en-US" sz="28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过热蒸汽</a:t>
            </a:r>
            <a:endParaRPr kumimoji="0" lang="zh-CN" altLang="en-US" sz="2800" b="1" dirty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圆角矩形 14"/>
          <p:cNvSpPr>
            <a:spLocks noChangeArrowheads="1"/>
          </p:cNvSpPr>
          <p:nvPr/>
        </p:nvSpPr>
        <p:spPr bwMode="auto">
          <a:xfrm>
            <a:off x="251520" y="977832"/>
            <a:ext cx="8712968" cy="1092499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饱和蒸汽在定压下继续加热时，温度超过</a:t>
            </a:r>
            <a:r>
              <a:rPr kumimoji="1" lang="en-US" altLang="zh-CN" sz="2400" b="1" dirty="0" err="1" smtClean="0">
                <a:ea typeface="幼圆" panose="02010509060101010101" pitchFamily="49" charset="-122"/>
                <a:cs typeface="Times New Roman" panose="02020603050405020304" pitchFamily="18" charset="0"/>
              </a:rPr>
              <a:t>ts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而称为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过热蒸汽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温度超过</a:t>
            </a:r>
            <a:r>
              <a:rPr kumimoji="1" lang="en-US" altLang="zh-CN" sz="2400" b="1" dirty="0" err="1" smtClean="0">
                <a:ea typeface="幼圆" panose="02010509060101010101" pitchFamily="49" charset="-122"/>
                <a:cs typeface="Times New Roman" panose="02020603050405020304" pitchFamily="18" charset="0"/>
              </a:rPr>
              <a:t>ts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的值称为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过热度</a:t>
            </a:r>
            <a:r>
              <a:rPr kumimoji="1" lang="zh-CN" altLang="en-US" sz="24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，即</a:t>
            </a:r>
            <a:endParaRPr kumimoji="1" lang="en-US" altLang="zh-CN" sz="24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54370"/>
              </p:ext>
            </p:extLst>
          </p:nvPr>
        </p:nvGraphicFramePr>
        <p:xfrm>
          <a:off x="3275856" y="2460554"/>
          <a:ext cx="19780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5" name="Equation" r:id="rId3" imgW="736560" imgH="253800" progId="Equation.DSMT4">
                  <p:embed/>
                </p:oleObj>
              </mc:Choice>
              <mc:Fallback>
                <p:oleObj name="Equation" r:id="rId3" imgW="73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460554"/>
                        <a:ext cx="19780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282750"/>
              </p:ext>
            </p:extLst>
          </p:nvPr>
        </p:nvGraphicFramePr>
        <p:xfrm>
          <a:off x="2066630" y="3666475"/>
          <a:ext cx="525145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6" name="Equation" r:id="rId5" imgW="1955520" imgH="431640" progId="Equation.DSMT4">
                  <p:embed/>
                </p:oleObj>
              </mc:Choice>
              <mc:Fallback>
                <p:oleObj name="Equation" r:id="rId5" imgW="1955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630" y="3666475"/>
                        <a:ext cx="525145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141065"/>
              </p:ext>
            </p:extLst>
          </p:nvPr>
        </p:nvGraphicFramePr>
        <p:xfrm>
          <a:off x="4860032" y="1547408"/>
          <a:ext cx="15732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7" name="Equation" r:id="rId7" imgW="609480" imgH="228600" progId="Equation.DSMT4">
                  <p:embed/>
                </p:oleObj>
              </mc:Choice>
              <mc:Fallback>
                <p:oleObj name="Equation" r:id="rId7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547408"/>
                        <a:ext cx="15732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圆角矩形 14"/>
          <p:cNvSpPr>
            <a:spLocks noChangeArrowheads="1"/>
          </p:cNvSpPr>
          <p:nvPr/>
        </p:nvSpPr>
        <p:spPr bwMode="auto">
          <a:xfrm>
            <a:off x="3063787" y="5096662"/>
            <a:ext cx="1008112" cy="41975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预热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4"/>
          <p:cNvSpPr>
            <a:spLocks noChangeArrowheads="1"/>
          </p:cNvSpPr>
          <p:nvPr/>
        </p:nvSpPr>
        <p:spPr bwMode="auto">
          <a:xfrm>
            <a:off x="4747748" y="5095166"/>
            <a:ext cx="1008112" cy="41975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汽化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4"/>
          <p:cNvSpPr>
            <a:spLocks noChangeArrowheads="1"/>
          </p:cNvSpPr>
          <p:nvPr/>
        </p:nvSpPr>
        <p:spPr bwMode="auto">
          <a:xfrm>
            <a:off x="6092078" y="5095166"/>
            <a:ext cx="1008112" cy="41975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过热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17" idx="0"/>
          </p:cNvCxnSpPr>
          <p:nvPr/>
        </p:nvCxnSpPr>
        <p:spPr bwMode="auto">
          <a:xfrm>
            <a:off x="3567843" y="4768248"/>
            <a:ext cx="0" cy="3284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5270342" y="4768248"/>
            <a:ext cx="0" cy="3284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6619166" y="4768248"/>
            <a:ext cx="0" cy="3284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172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7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8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9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zh-CN" sz="6000" b="1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3-7</a:t>
            </a:r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水蒸气表和图</a:t>
            </a:r>
            <a:endParaRPr kumimoji="1" lang="en-US" altLang="ko-KR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870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3726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4"/>
          <p:cNvSpPr>
            <a:spLocks noChangeArrowheads="1"/>
          </p:cNvSpPr>
          <p:nvPr/>
        </p:nvSpPr>
        <p:spPr bwMode="auto">
          <a:xfrm>
            <a:off x="3851920" y="2450203"/>
            <a:ext cx="4680520" cy="219624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3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40594" y="168430"/>
            <a:ext cx="6463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水和水蒸气热力状态参数的计算方法</a:t>
            </a:r>
            <a:endParaRPr kumimoji="0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圆角矩形 14"/>
          <p:cNvSpPr>
            <a:spLocks noChangeArrowheads="1"/>
          </p:cNvSpPr>
          <p:nvPr/>
        </p:nvSpPr>
        <p:spPr bwMode="auto">
          <a:xfrm>
            <a:off x="3923929" y="2666227"/>
            <a:ext cx="4392488" cy="56340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chemeClr val="bg1">
                    <a:lumMod val="65000"/>
                  </a:schemeClr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公式计算法        </a:t>
            </a:r>
            <a:r>
              <a:rPr kumimoji="1" lang="en-US" altLang="zh-CN" sz="3200" b="1" dirty="0" smtClean="0">
                <a:solidFill>
                  <a:schemeClr val="bg1">
                    <a:lumMod val="65000"/>
                  </a:schemeClr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- 3.6</a:t>
            </a:r>
            <a:r>
              <a:rPr kumimoji="1" lang="zh-CN" altLang="en-US" sz="3200" b="1" dirty="0" smtClean="0">
                <a:solidFill>
                  <a:schemeClr val="bg1">
                    <a:lumMod val="65000"/>
                  </a:schemeClr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节</a:t>
            </a:r>
            <a:endParaRPr kumimoji="1" lang="en-US" altLang="zh-CN" sz="3200" b="1" dirty="0" smtClean="0">
              <a:solidFill>
                <a:schemeClr val="bg1">
                  <a:lumMod val="65000"/>
                </a:schemeClr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14"/>
          <p:cNvSpPr>
            <a:spLocks noChangeArrowheads="1"/>
          </p:cNvSpPr>
          <p:nvPr/>
        </p:nvSpPr>
        <p:spPr bwMode="auto">
          <a:xfrm>
            <a:off x="3925812" y="3337643"/>
            <a:ext cx="4390604" cy="539624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水蒸气</a:t>
            </a: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法        </a:t>
            </a:r>
            <a:r>
              <a:rPr kumimoji="1" lang="en-US" altLang="zh-CN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- 3.7</a:t>
            </a: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节</a:t>
            </a:r>
            <a:endParaRPr kumimoji="1" lang="en-US" altLang="zh-CN" sz="32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14"/>
          <p:cNvSpPr>
            <a:spLocks noChangeArrowheads="1"/>
          </p:cNvSpPr>
          <p:nvPr/>
        </p:nvSpPr>
        <p:spPr bwMode="auto">
          <a:xfrm>
            <a:off x="3923930" y="3998378"/>
            <a:ext cx="4392486" cy="52938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查</a:t>
            </a: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法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T-s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图，</a:t>
            </a:r>
            <a:r>
              <a:rPr kumimoji="1" lang="en-US" altLang="zh-CN" sz="2000" b="1" i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h-s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- 3.7</a:t>
            </a:r>
            <a:r>
              <a:rPr kumimoji="1" lang="zh-CN" altLang="en-US" sz="32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节</a:t>
            </a:r>
            <a:endParaRPr kumimoji="1" lang="en-US" altLang="zh-CN" sz="3200" b="1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14"/>
          <p:cNvSpPr>
            <a:spLocks noChangeArrowheads="1"/>
          </p:cNvSpPr>
          <p:nvPr/>
        </p:nvSpPr>
        <p:spPr bwMode="auto">
          <a:xfrm>
            <a:off x="683568" y="1340768"/>
            <a:ext cx="2359197" cy="64807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未饱和水</a:t>
            </a:r>
            <a:endParaRPr kumimoji="1" lang="en-US" altLang="zh-CN" sz="3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14"/>
          <p:cNvSpPr>
            <a:spLocks noChangeArrowheads="1"/>
          </p:cNvSpPr>
          <p:nvPr/>
        </p:nvSpPr>
        <p:spPr bwMode="auto">
          <a:xfrm>
            <a:off x="681049" y="2285721"/>
            <a:ext cx="2361717" cy="64807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饱和水</a:t>
            </a:r>
            <a:endParaRPr kumimoji="1" lang="en-US" altLang="zh-CN" sz="3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14"/>
          <p:cNvSpPr>
            <a:spLocks noChangeArrowheads="1"/>
          </p:cNvSpPr>
          <p:nvPr/>
        </p:nvSpPr>
        <p:spPr bwMode="auto">
          <a:xfrm>
            <a:off x="652960" y="3230674"/>
            <a:ext cx="2389807" cy="64807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湿饱和蒸汽</a:t>
            </a:r>
            <a:endParaRPr kumimoji="1" lang="en-US" altLang="zh-CN" sz="3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4"/>
          <p:cNvSpPr>
            <a:spLocks noChangeArrowheads="1"/>
          </p:cNvSpPr>
          <p:nvPr/>
        </p:nvSpPr>
        <p:spPr bwMode="auto">
          <a:xfrm>
            <a:off x="664893" y="4175627"/>
            <a:ext cx="2377872" cy="64807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干饱和蒸汽</a:t>
            </a:r>
            <a:endParaRPr kumimoji="1" lang="en-US" altLang="zh-CN" sz="3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4"/>
          <p:cNvSpPr>
            <a:spLocks noChangeArrowheads="1"/>
          </p:cNvSpPr>
          <p:nvPr/>
        </p:nvSpPr>
        <p:spPr bwMode="auto">
          <a:xfrm>
            <a:off x="664893" y="5126564"/>
            <a:ext cx="2377872" cy="64807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过热蒸汽</a:t>
            </a:r>
            <a:endParaRPr kumimoji="1" lang="en-US" altLang="zh-CN" sz="3200" b="1" dirty="0" smtClean="0">
              <a:solidFill>
                <a:srgbClr val="FF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>
            <a:stCxn id="8" idx="3"/>
          </p:cNvCxnSpPr>
          <p:nvPr/>
        </p:nvCxnSpPr>
        <p:spPr bwMode="auto">
          <a:xfrm flipV="1">
            <a:off x="3042765" y="1651426"/>
            <a:ext cx="360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3042765" y="2636912"/>
            <a:ext cx="360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3042765" y="3573016"/>
            <a:ext cx="360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3042765" y="4503488"/>
            <a:ext cx="360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flipV="1">
            <a:off x="3042765" y="5445224"/>
            <a:ext cx="360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 flipV="1">
            <a:off x="3402764" y="3573016"/>
            <a:ext cx="449156" cy="4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flipV="1">
            <a:off x="3402764" y="1651426"/>
            <a:ext cx="0" cy="3793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6662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 bwMode="auto">
          <a:xfrm>
            <a:off x="3472414" y="2872838"/>
            <a:ext cx="1979246" cy="878370"/>
          </a:xfrm>
          <a:prstGeom prst="ellipse">
            <a:avLst/>
          </a:prstGeom>
          <a:solidFill>
            <a:srgbClr val="FFFFCC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圆角矩形 14"/>
          <p:cNvSpPr>
            <a:spLocks noChangeArrowheads="1"/>
          </p:cNvSpPr>
          <p:nvPr/>
        </p:nvSpPr>
        <p:spPr bwMode="auto">
          <a:xfrm>
            <a:off x="2924250" y="1551155"/>
            <a:ext cx="3456384" cy="6519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饱和</a:t>
            </a: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水和干饱和蒸汽表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14"/>
          <p:cNvSpPr>
            <a:spLocks noChangeArrowheads="1"/>
          </p:cNvSpPr>
          <p:nvPr/>
        </p:nvSpPr>
        <p:spPr bwMode="auto">
          <a:xfrm>
            <a:off x="2924250" y="4408660"/>
            <a:ext cx="3672408" cy="6519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未饱和水和过热蒸汽表</a:t>
            </a:r>
            <a:endParaRPr kumimoji="1" lang="en-US" altLang="zh-CN" sz="2400" b="1" dirty="0" smtClean="0">
              <a:solidFill>
                <a:schemeClr val="bg1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9"/>
          <p:cNvSpPr>
            <a:spLocks noChangeArrowheads="1"/>
          </p:cNvSpPr>
          <p:nvPr/>
        </p:nvSpPr>
        <p:spPr bwMode="auto">
          <a:xfrm>
            <a:off x="442334" y="2981063"/>
            <a:ext cx="155042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spc="-150" dirty="0">
                <a:latin typeface="幼圆" panose="02010509060101010101" pitchFamily="49" charset="-122"/>
                <a:ea typeface="幼圆" panose="02010509060101010101" pitchFamily="49" charset="-122"/>
              </a:rPr>
              <a:t>未饱和水</a:t>
            </a:r>
          </a:p>
        </p:txBody>
      </p:sp>
      <p:sp>
        <p:nvSpPr>
          <p:cNvPr id="5" name="Rectangle 70"/>
          <p:cNvSpPr>
            <a:spLocks noChangeArrowheads="1"/>
          </p:cNvSpPr>
          <p:nvPr/>
        </p:nvSpPr>
        <p:spPr bwMode="auto">
          <a:xfrm>
            <a:off x="2145779" y="2982664"/>
            <a:ext cx="120898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spc="-150" dirty="0">
                <a:latin typeface="幼圆" panose="02010509060101010101" pitchFamily="49" charset="-122"/>
                <a:ea typeface="幼圆" panose="02010509060101010101" pitchFamily="49" charset="-122"/>
              </a:rPr>
              <a:t>饱和水</a:t>
            </a:r>
          </a:p>
        </p:txBody>
      </p:sp>
      <p:sp>
        <p:nvSpPr>
          <p:cNvPr id="6" name="Rectangle 71"/>
          <p:cNvSpPr>
            <a:spLocks noChangeArrowheads="1"/>
          </p:cNvSpPr>
          <p:nvPr/>
        </p:nvSpPr>
        <p:spPr bwMode="auto">
          <a:xfrm>
            <a:off x="3528858" y="2992086"/>
            <a:ext cx="189186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spc="-150" dirty="0">
                <a:latin typeface="幼圆" panose="02010509060101010101" pitchFamily="49" charset="-122"/>
                <a:ea typeface="幼圆" panose="02010509060101010101" pitchFamily="49" charset="-122"/>
              </a:rPr>
              <a:t>湿饱和蒸气</a:t>
            </a:r>
          </a:p>
        </p:txBody>
      </p:sp>
      <p:sp>
        <p:nvSpPr>
          <p:cNvPr id="7" name="Rectangle 72"/>
          <p:cNvSpPr>
            <a:spLocks noChangeArrowheads="1"/>
          </p:cNvSpPr>
          <p:nvPr/>
        </p:nvSpPr>
        <p:spPr bwMode="auto">
          <a:xfrm>
            <a:off x="5508104" y="2996952"/>
            <a:ext cx="189186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spc="-150">
                <a:latin typeface="幼圆" panose="02010509060101010101" pitchFamily="49" charset="-122"/>
                <a:ea typeface="幼圆" panose="02010509060101010101" pitchFamily="49" charset="-122"/>
              </a:rPr>
              <a:t>干饱和蒸气</a:t>
            </a:r>
          </a:p>
        </p:txBody>
      </p:sp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7472465" y="2981063"/>
            <a:ext cx="155042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2800" b="1" spc="-150" dirty="0">
                <a:latin typeface="幼圆" panose="02010509060101010101" pitchFamily="49" charset="-122"/>
                <a:ea typeface="幼圆" panose="02010509060101010101" pitchFamily="49" charset="-122"/>
              </a:rPr>
              <a:t>过热蒸气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 flipH="1" flipV="1">
            <a:off x="2699982" y="2708920"/>
            <a:ext cx="0" cy="432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 flipH="1" flipV="1">
            <a:off x="6372390" y="2708920"/>
            <a:ext cx="0" cy="432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4760454" y="2203055"/>
            <a:ext cx="0" cy="50586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 flipV="1">
            <a:off x="2694613" y="2708920"/>
            <a:ext cx="3677777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flipH="1" flipV="1">
            <a:off x="1217546" y="3504283"/>
            <a:ext cx="0" cy="432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 flipH="1" flipV="1">
            <a:off x="8172400" y="3515306"/>
            <a:ext cx="0" cy="432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flipV="1">
            <a:off x="4860032" y="3902795"/>
            <a:ext cx="0" cy="50586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1217546" y="3915128"/>
            <a:ext cx="695485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40594" y="168430"/>
            <a:ext cx="6463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表格分类</a:t>
            </a:r>
            <a:endParaRPr kumimoji="0"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64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676" name="Picture 4" descr="msotw9_temp0"/>
          <p:cNvPicPr>
            <a:picLocks noChangeAspect="1" noChangeArrowheads="1"/>
          </p:cNvPicPr>
          <p:nvPr/>
        </p:nvPicPr>
        <p:blipFill>
          <a:blip r:embed="rId2"/>
          <a:srcRect t="5249"/>
          <a:stretch>
            <a:fillRect/>
          </a:stretch>
        </p:blipFill>
        <p:spPr bwMode="auto">
          <a:xfrm>
            <a:off x="141288" y="882650"/>
            <a:ext cx="8964612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323528" y="188640"/>
            <a:ext cx="379142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饱和水和饱和水蒸气表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51520" y="3429000"/>
            <a:ext cx="885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组合 4"/>
          <p:cNvGrpSpPr/>
          <p:nvPr/>
        </p:nvGrpSpPr>
        <p:grpSpPr>
          <a:xfrm>
            <a:off x="141288" y="1268760"/>
            <a:ext cx="5366816" cy="648072"/>
            <a:chOff x="141288" y="1268760"/>
            <a:chExt cx="5366816" cy="648072"/>
          </a:xfrm>
        </p:grpSpPr>
        <p:sp>
          <p:nvSpPr>
            <p:cNvPr id="4" name="椭圆 3"/>
            <p:cNvSpPr/>
            <p:nvPr/>
          </p:nvSpPr>
          <p:spPr bwMode="auto">
            <a:xfrm>
              <a:off x="141288" y="1484784"/>
              <a:ext cx="758304" cy="432048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95936" y="1268760"/>
              <a:ext cx="1512168" cy="36004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1288" y="3851114"/>
            <a:ext cx="5366816" cy="612068"/>
            <a:chOff x="141288" y="3851114"/>
            <a:chExt cx="5366816" cy="612068"/>
          </a:xfrm>
        </p:grpSpPr>
        <p:sp>
          <p:nvSpPr>
            <p:cNvPr id="9" name="椭圆 8"/>
            <p:cNvSpPr/>
            <p:nvPr/>
          </p:nvSpPr>
          <p:spPr bwMode="auto">
            <a:xfrm>
              <a:off x="141288" y="4031134"/>
              <a:ext cx="758304" cy="432048"/>
            </a:xfrm>
            <a:prstGeom prst="ellipse">
              <a:avLst/>
            </a:prstGeom>
            <a:noFill/>
            <a:ln w="381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995936" y="3851114"/>
              <a:ext cx="1512168" cy="360040"/>
            </a:xfrm>
            <a:prstGeom prst="ellipse">
              <a:avLst/>
            </a:prstGeom>
            <a:noFill/>
            <a:ln w="381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 bwMode="auto">
          <a:xfrm>
            <a:off x="251520" y="5589240"/>
            <a:ext cx="885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5099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61" name="Text Box 33"/>
          <p:cNvSpPr txBox="1">
            <a:spLocks noChangeArrowheads="1"/>
          </p:cNvSpPr>
          <p:nvPr/>
        </p:nvSpPr>
        <p:spPr bwMode="auto">
          <a:xfrm>
            <a:off x="104848" y="168243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未</a:t>
            </a:r>
            <a:r>
              <a: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饱和水和</a:t>
            </a:r>
            <a:r>
              <a:rPr lang="zh-CN" altLang="en-US" sz="2800" b="1" dirty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过热</a:t>
            </a:r>
            <a:r>
              <a: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蒸汽表（节录）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0" y="1092168"/>
            <a:ext cx="9144000" cy="5181600"/>
            <a:chOff x="0" y="1092168"/>
            <a:chExt cx="9144000" cy="5181600"/>
          </a:xfrm>
        </p:grpSpPr>
        <p:sp>
          <p:nvSpPr>
            <p:cNvPr id="636930" name="Line 2"/>
            <p:cNvSpPr>
              <a:spLocks noChangeShapeType="1"/>
            </p:cNvSpPr>
            <p:nvPr/>
          </p:nvSpPr>
          <p:spPr bwMode="auto">
            <a:xfrm>
              <a:off x="0" y="1092168"/>
              <a:ext cx="9144000" cy="0"/>
            </a:xfrm>
            <a:prstGeom prst="line">
              <a:avLst/>
            </a:prstGeom>
            <a:noFill/>
            <a:ln w="3175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1" name="Line 3"/>
            <p:cNvSpPr>
              <a:spLocks noChangeShapeType="1"/>
            </p:cNvSpPr>
            <p:nvPr/>
          </p:nvSpPr>
          <p:spPr bwMode="auto">
            <a:xfrm>
              <a:off x="0" y="1549368"/>
              <a:ext cx="9144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2" name="Line 4"/>
            <p:cNvSpPr>
              <a:spLocks noChangeShapeType="1"/>
            </p:cNvSpPr>
            <p:nvPr/>
          </p:nvSpPr>
          <p:spPr bwMode="auto">
            <a:xfrm>
              <a:off x="0" y="3759168"/>
              <a:ext cx="9144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3" name="Line 5"/>
            <p:cNvSpPr>
              <a:spLocks noChangeShapeType="1"/>
            </p:cNvSpPr>
            <p:nvPr/>
          </p:nvSpPr>
          <p:spPr bwMode="auto">
            <a:xfrm>
              <a:off x="0" y="4292568"/>
              <a:ext cx="9144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4" name="Line 6"/>
            <p:cNvSpPr>
              <a:spLocks noChangeShapeType="1"/>
            </p:cNvSpPr>
            <p:nvPr/>
          </p:nvSpPr>
          <p:spPr bwMode="auto">
            <a:xfrm>
              <a:off x="762000" y="1092168"/>
              <a:ext cx="0" cy="51816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5" name="Line 7"/>
            <p:cNvSpPr>
              <a:spLocks noChangeShapeType="1"/>
            </p:cNvSpPr>
            <p:nvPr/>
          </p:nvSpPr>
          <p:spPr bwMode="auto">
            <a:xfrm>
              <a:off x="4800600" y="1092168"/>
              <a:ext cx="0" cy="51816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6" name="Line 8"/>
            <p:cNvSpPr>
              <a:spLocks noChangeShapeType="1"/>
            </p:cNvSpPr>
            <p:nvPr/>
          </p:nvSpPr>
          <p:spPr bwMode="auto">
            <a:xfrm>
              <a:off x="2057400" y="3759168"/>
              <a:ext cx="0" cy="25146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7" name="Line 9"/>
            <p:cNvSpPr>
              <a:spLocks noChangeShapeType="1"/>
            </p:cNvSpPr>
            <p:nvPr/>
          </p:nvSpPr>
          <p:spPr bwMode="auto">
            <a:xfrm>
              <a:off x="3429000" y="3759168"/>
              <a:ext cx="0" cy="25146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8" name="Line 10"/>
            <p:cNvSpPr>
              <a:spLocks noChangeShapeType="1"/>
            </p:cNvSpPr>
            <p:nvPr/>
          </p:nvSpPr>
          <p:spPr bwMode="auto">
            <a:xfrm>
              <a:off x="6324600" y="3759168"/>
              <a:ext cx="0" cy="25146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9" name="Line 11"/>
            <p:cNvSpPr>
              <a:spLocks noChangeShapeType="1"/>
            </p:cNvSpPr>
            <p:nvPr/>
          </p:nvSpPr>
          <p:spPr bwMode="auto">
            <a:xfrm>
              <a:off x="7696200" y="3759168"/>
              <a:ext cx="0" cy="25146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228600" y="1777969"/>
              <a:ext cx="609600" cy="1512888"/>
              <a:chOff x="1680" y="1104"/>
              <a:chExt cx="384" cy="953"/>
            </a:xfrm>
          </p:grpSpPr>
          <p:sp>
            <p:nvSpPr>
              <p:cNvPr id="636941" name="Text Box 13"/>
              <p:cNvSpPr txBox="1">
                <a:spLocks noChangeArrowheads="1"/>
              </p:cNvSpPr>
              <p:nvPr/>
            </p:nvSpPr>
            <p:spPr bwMode="auto">
              <a:xfrm>
                <a:off x="1680" y="1104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0000FF"/>
                    </a:solidFill>
                    <a:ea typeface="宋体" charset="-122"/>
                  </a:rPr>
                  <a:t>饱</a:t>
                </a:r>
              </a:p>
            </p:txBody>
          </p:sp>
          <p:sp>
            <p:nvSpPr>
              <p:cNvPr id="636942" name="Text Box 14"/>
              <p:cNvSpPr txBox="1">
                <a:spLocks noChangeArrowheads="1"/>
              </p:cNvSpPr>
              <p:nvPr/>
            </p:nvSpPr>
            <p:spPr bwMode="auto">
              <a:xfrm>
                <a:off x="1680" y="1344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0000FF"/>
                    </a:solidFill>
                    <a:ea typeface="宋体" charset="-122"/>
                  </a:rPr>
                  <a:t>和</a:t>
                </a:r>
              </a:p>
            </p:txBody>
          </p:sp>
          <p:sp>
            <p:nvSpPr>
              <p:cNvPr id="636943" name="Text Box 15"/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FF"/>
                    </a:solidFill>
                    <a:ea typeface="宋体" charset="-122"/>
                  </a:rPr>
                  <a:t>参</a:t>
                </a:r>
              </a:p>
            </p:txBody>
          </p:sp>
          <p:sp>
            <p:nvSpPr>
              <p:cNvPr id="636944" name="Text Box 16"/>
              <p:cNvSpPr txBox="1">
                <a:spLocks noChangeArrowheads="1"/>
              </p:cNvSpPr>
              <p:nvPr/>
            </p:nvSpPr>
            <p:spPr bwMode="auto">
              <a:xfrm>
                <a:off x="1680" y="1824"/>
                <a:ext cx="3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FF"/>
                    </a:solidFill>
                    <a:ea typeface="宋体" charset="-122"/>
                  </a:rPr>
                  <a:t>数</a:t>
                </a:r>
              </a:p>
            </p:txBody>
          </p:sp>
        </p:grpSp>
        <p:graphicFrame>
          <p:nvGraphicFramePr>
            <p:cNvPr id="636945" name="Object 17"/>
            <p:cNvGraphicFramePr>
              <a:graphicFrameLocks noChangeAspect="1"/>
            </p:cNvGraphicFramePr>
            <p:nvPr/>
          </p:nvGraphicFramePr>
          <p:xfrm>
            <a:off x="304800" y="1168368"/>
            <a:ext cx="35242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15"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1168368"/>
                          <a:ext cx="35242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4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7545404"/>
                </p:ext>
              </p:extLst>
            </p:nvPr>
          </p:nvGraphicFramePr>
          <p:xfrm>
            <a:off x="1997075" y="1092168"/>
            <a:ext cx="131445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16" name="Equation" r:id="rId5" imgW="545760" imgH="228600" progId="Equation.DSMT4">
                    <p:embed/>
                  </p:oleObj>
                </mc:Choice>
                <mc:Fallback>
                  <p:oleObj name="Equation" r:id="rId5" imgW="545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075" y="1092168"/>
                          <a:ext cx="1314450" cy="549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4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1271754"/>
                </p:ext>
              </p:extLst>
            </p:nvPr>
          </p:nvGraphicFramePr>
          <p:xfrm>
            <a:off x="6111875" y="1092168"/>
            <a:ext cx="1344613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17" name="Equation" r:id="rId7" imgW="558720" imgH="228600" progId="Equation.DSMT4">
                    <p:embed/>
                  </p:oleObj>
                </mc:Choice>
                <mc:Fallback>
                  <p:oleObj name="Equation" r:id="rId7" imgW="558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1875" y="1092168"/>
                          <a:ext cx="1344613" cy="549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48" name="Object 20"/>
            <p:cNvGraphicFramePr>
              <a:graphicFrameLocks noChangeAspect="1"/>
            </p:cNvGraphicFramePr>
            <p:nvPr/>
          </p:nvGraphicFramePr>
          <p:xfrm>
            <a:off x="2032000" y="1701768"/>
            <a:ext cx="1309688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18" name="Equation" r:id="rId9" imgW="660240" imgH="228600" progId="Equation.DSMT4">
                    <p:embed/>
                  </p:oleObj>
                </mc:Choice>
                <mc:Fallback>
                  <p:oleObj name="Equation" r:id="rId9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000" y="1701768"/>
                          <a:ext cx="1309688" cy="455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49" name="Object 21"/>
            <p:cNvGraphicFramePr>
              <a:graphicFrameLocks noChangeAspect="1"/>
            </p:cNvGraphicFramePr>
            <p:nvPr/>
          </p:nvGraphicFramePr>
          <p:xfrm>
            <a:off x="990600" y="2158968"/>
            <a:ext cx="3625850" cy="1319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19" name="Equation" r:id="rId11" imgW="1917360" imgH="698400" progId="Equation.DSMT4">
                    <p:embed/>
                  </p:oleObj>
                </mc:Choice>
                <mc:Fallback>
                  <p:oleObj name="Equation" r:id="rId11" imgW="191736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600" y="2158968"/>
                          <a:ext cx="3625850" cy="1319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950" name="Line 22"/>
            <p:cNvSpPr>
              <a:spLocks noChangeShapeType="1"/>
            </p:cNvSpPr>
            <p:nvPr/>
          </p:nvSpPr>
          <p:spPr bwMode="auto">
            <a:xfrm>
              <a:off x="0" y="1092168"/>
              <a:ext cx="0" cy="51816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51" name="Line 23"/>
            <p:cNvSpPr>
              <a:spLocks noChangeShapeType="1"/>
            </p:cNvSpPr>
            <p:nvPr/>
          </p:nvSpPr>
          <p:spPr bwMode="auto">
            <a:xfrm>
              <a:off x="9144000" y="1092168"/>
              <a:ext cx="0" cy="51816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6952" name="Object 24"/>
            <p:cNvGraphicFramePr>
              <a:graphicFrameLocks noChangeAspect="1"/>
            </p:cNvGraphicFramePr>
            <p:nvPr/>
          </p:nvGraphicFramePr>
          <p:xfrm>
            <a:off x="6300788" y="1701768"/>
            <a:ext cx="127952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20" name="Equation" r:id="rId13" imgW="660240" imgH="228600" progId="Equation.DSMT4">
                    <p:embed/>
                  </p:oleObj>
                </mc:Choice>
                <mc:Fallback>
                  <p:oleObj name="Equation" r:id="rId13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788" y="1701768"/>
                          <a:ext cx="1279525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53" name="Object 25"/>
            <p:cNvGraphicFramePr>
              <a:graphicFrameLocks noChangeAspect="1"/>
            </p:cNvGraphicFramePr>
            <p:nvPr/>
          </p:nvGraphicFramePr>
          <p:xfrm>
            <a:off x="5170488" y="2158968"/>
            <a:ext cx="3649662" cy="1319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21" name="Equation" r:id="rId15" imgW="1930320" imgH="698400" progId="Equation.DSMT4">
                    <p:embed/>
                  </p:oleObj>
                </mc:Choice>
                <mc:Fallback>
                  <p:oleObj name="Equation" r:id="rId15" imgW="193032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0488" y="2158968"/>
                          <a:ext cx="3649662" cy="1319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54" name="Object 26"/>
            <p:cNvGraphicFramePr>
              <a:graphicFrameLocks noChangeAspect="1"/>
            </p:cNvGraphicFramePr>
            <p:nvPr/>
          </p:nvGraphicFramePr>
          <p:xfrm>
            <a:off x="230188" y="3816318"/>
            <a:ext cx="414337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22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188" y="3816318"/>
                          <a:ext cx="414337" cy="493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55" name="Object 27"/>
            <p:cNvGraphicFramePr>
              <a:graphicFrameLocks noChangeAspect="1"/>
            </p:cNvGraphicFramePr>
            <p:nvPr/>
          </p:nvGraphicFramePr>
          <p:xfrm>
            <a:off x="1295400" y="3911568"/>
            <a:ext cx="3079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23" name="Equation" r:id="rId19" imgW="114120" imgH="139680" progId="Equation.DSMT4">
                    <p:embed/>
                  </p:oleObj>
                </mc:Choice>
                <mc:Fallback>
                  <p:oleObj name="Equation" r:id="rId19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3911568"/>
                          <a:ext cx="30797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56" name="Object 28"/>
            <p:cNvGraphicFramePr>
              <a:graphicFrameLocks noChangeAspect="1"/>
            </p:cNvGraphicFramePr>
            <p:nvPr/>
          </p:nvGraphicFramePr>
          <p:xfrm>
            <a:off x="2590800" y="3835368"/>
            <a:ext cx="325438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24" name="Equation" r:id="rId21" imgW="126720" imgH="177480" progId="Equation.DSMT4">
                    <p:embed/>
                  </p:oleObj>
                </mc:Choice>
                <mc:Fallback>
                  <p:oleObj name="Equation" r:id="rId21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3835368"/>
                          <a:ext cx="325438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57" name="Object 29"/>
            <p:cNvGraphicFramePr>
              <a:graphicFrameLocks noChangeAspect="1"/>
            </p:cNvGraphicFramePr>
            <p:nvPr/>
          </p:nvGraphicFramePr>
          <p:xfrm>
            <a:off x="3962400" y="3911568"/>
            <a:ext cx="3079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25" name="Equation" r:id="rId23" imgW="114120" imgH="139680" progId="Equation.DSMT4">
                    <p:embed/>
                  </p:oleObj>
                </mc:Choice>
                <mc:Fallback>
                  <p:oleObj name="Equation" r:id="rId23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3911568"/>
                          <a:ext cx="30797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58" name="Object 30"/>
            <p:cNvGraphicFramePr>
              <a:graphicFrameLocks noChangeAspect="1"/>
            </p:cNvGraphicFramePr>
            <p:nvPr/>
          </p:nvGraphicFramePr>
          <p:xfrm>
            <a:off x="5486400" y="3911568"/>
            <a:ext cx="3079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26" name="Equation" r:id="rId25" imgW="114120" imgH="139680" progId="Equation.DSMT4">
                    <p:embed/>
                  </p:oleObj>
                </mc:Choice>
                <mc:Fallback>
                  <p:oleObj name="Equation" r:id="rId2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911568"/>
                          <a:ext cx="30797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59" name="Object 31"/>
            <p:cNvGraphicFramePr>
              <a:graphicFrameLocks noChangeAspect="1"/>
            </p:cNvGraphicFramePr>
            <p:nvPr/>
          </p:nvGraphicFramePr>
          <p:xfrm>
            <a:off x="6858000" y="3835368"/>
            <a:ext cx="325438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27" name="Equation" r:id="rId27" imgW="126720" imgH="177480" progId="Equation.DSMT4">
                    <p:embed/>
                  </p:oleObj>
                </mc:Choice>
                <mc:Fallback>
                  <p:oleObj name="Equation" r:id="rId2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3835368"/>
                          <a:ext cx="325438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60" name="Object 32"/>
            <p:cNvGraphicFramePr>
              <a:graphicFrameLocks noChangeAspect="1"/>
            </p:cNvGraphicFramePr>
            <p:nvPr/>
          </p:nvGraphicFramePr>
          <p:xfrm>
            <a:off x="8305800" y="3911568"/>
            <a:ext cx="3079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28" name="Equation" r:id="rId29" imgW="114120" imgH="139680" progId="Equation.DSMT4">
                    <p:embed/>
                  </p:oleObj>
                </mc:Choice>
                <mc:Fallback>
                  <p:oleObj name="Equation" r:id="rId29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5800" y="3911568"/>
                          <a:ext cx="30797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62" name="Object 34"/>
            <p:cNvGraphicFramePr>
              <a:graphicFrameLocks noChangeAspect="1"/>
            </p:cNvGraphicFramePr>
            <p:nvPr/>
          </p:nvGraphicFramePr>
          <p:xfrm>
            <a:off x="293688" y="4444968"/>
            <a:ext cx="2174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29" name="Equation" r:id="rId31" imgW="126720" imgH="177480" progId="Equation.DSMT4">
                    <p:embed/>
                  </p:oleObj>
                </mc:Choice>
                <mc:Fallback>
                  <p:oleObj name="Equation" r:id="rId31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88" y="4444968"/>
                          <a:ext cx="2174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63" name="Object 35"/>
            <p:cNvGraphicFramePr>
              <a:graphicFrameLocks noChangeAspect="1"/>
            </p:cNvGraphicFramePr>
            <p:nvPr/>
          </p:nvGraphicFramePr>
          <p:xfrm>
            <a:off x="228600" y="4825968"/>
            <a:ext cx="34925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30" name="Equation" r:id="rId33" imgW="203040" imgH="177480" progId="Equation.DSMT4">
                    <p:embed/>
                  </p:oleObj>
                </mc:Choice>
                <mc:Fallback>
                  <p:oleObj name="Equation" r:id="rId33" imgW="2030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" y="4825968"/>
                          <a:ext cx="34925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64" name="Object 36"/>
            <p:cNvGraphicFramePr>
              <a:graphicFrameLocks noChangeAspect="1"/>
            </p:cNvGraphicFramePr>
            <p:nvPr/>
          </p:nvGraphicFramePr>
          <p:xfrm>
            <a:off x="238125" y="5587968"/>
            <a:ext cx="328613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31" name="Equation" r:id="rId35" imgW="190440" imgH="177480" progId="Equation.DSMT4">
                    <p:embed/>
                  </p:oleObj>
                </mc:Choice>
                <mc:Fallback>
                  <p:oleObj name="Equation" r:id="rId35" imgW="1904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25" y="5587968"/>
                          <a:ext cx="328613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65" name="Object 37"/>
            <p:cNvGraphicFramePr>
              <a:graphicFrameLocks noChangeAspect="1"/>
            </p:cNvGraphicFramePr>
            <p:nvPr/>
          </p:nvGraphicFramePr>
          <p:xfrm>
            <a:off x="219075" y="5206968"/>
            <a:ext cx="34925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32" name="Equation" r:id="rId37" imgW="203040" imgH="177480" progId="Equation.DSMT4">
                    <p:embed/>
                  </p:oleObj>
                </mc:Choice>
                <mc:Fallback>
                  <p:oleObj name="Equation" r:id="rId37" imgW="2030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75" y="5206968"/>
                          <a:ext cx="34925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66" name="Object 38"/>
            <p:cNvGraphicFramePr>
              <a:graphicFrameLocks noChangeAspect="1"/>
            </p:cNvGraphicFramePr>
            <p:nvPr/>
          </p:nvGraphicFramePr>
          <p:xfrm>
            <a:off x="788988" y="4444968"/>
            <a:ext cx="12096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33" name="Equation" r:id="rId39" imgW="698400" imgH="177480" progId="Equation.DSMT4">
                    <p:embed/>
                  </p:oleObj>
                </mc:Choice>
                <mc:Fallback>
                  <p:oleObj name="Equation" r:id="rId39" imgW="6984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988" y="4444968"/>
                          <a:ext cx="120967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67" name="Object 39"/>
            <p:cNvGraphicFramePr>
              <a:graphicFrameLocks noChangeAspect="1"/>
            </p:cNvGraphicFramePr>
            <p:nvPr/>
          </p:nvGraphicFramePr>
          <p:xfrm>
            <a:off x="2557463" y="4444968"/>
            <a:ext cx="4159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34" name="Equation" r:id="rId41" imgW="241200" imgH="177480" progId="Equation.DSMT4">
                    <p:embed/>
                  </p:oleObj>
                </mc:Choice>
                <mc:Fallback>
                  <p:oleObj name="Equation" r:id="rId41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463" y="4444968"/>
                          <a:ext cx="41592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68" name="Object 40"/>
            <p:cNvGraphicFramePr>
              <a:graphicFrameLocks noChangeAspect="1"/>
            </p:cNvGraphicFramePr>
            <p:nvPr/>
          </p:nvGraphicFramePr>
          <p:xfrm>
            <a:off x="3597275" y="4444968"/>
            <a:ext cx="9239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35" name="Equation" r:id="rId43" imgW="533160" imgH="177480" progId="Equation.DSMT4">
                    <p:embed/>
                  </p:oleObj>
                </mc:Choice>
                <mc:Fallback>
                  <p:oleObj name="Equation" r:id="rId43" imgW="5331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4444968"/>
                          <a:ext cx="92392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69" name="Object 41"/>
            <p:cNvGraphicFramePr>
              <a:graphicFrameLocks noChangeAspect="1"/>
            </p:cNvGraphicFramePr>
            <p:nvPr/>
          </p:nvGraphicFramePr>
          <p:xfrm>
            <a:off x="4978400" y="4444968"/>
            <a:ext cx="1211263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36" name="Equation" r:id="rId45" imgW="698400" imgH="177480" progId="Equation.DSMT4">
                    <p:embed/>
                  </p:oleObj>
                </mc:Choice>
                <mc:Fallback>
                  <p:oleObj name="Equation" r:id="rId45" imgW="6984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4444968"/>
                          <a:ext cx="1211263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70" name="Object 42"/>
            <p:cNvGraphicFramePr>
              <a:graphicFrameLocks noChangeAspect="1"/>
            </p:cNvGraphicFramePr>
            <p:nvPr/>
          </p:nvGraphicFramePr>
          <p:xfrm>
            <a:off x="6823075" y="4444968"/>
            <a:ext cx="419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37" name="Equation" r:id="rId47" imgW="241200" imgH="177480" progId="Equation.DSMT4">
                    <p:embed/>
                  </p:oleObj>
                </mc:Choice>
                <mc:Fallback>
                  <p:oleObj name="Equation" r:id="rId47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3075" y="4444968"/>
                          <a:ext cx="4191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71" name="Object 43"/>
            <p:cNvGraphicFramePr>
              <a:graphicFrameLocks noChangeAspect="1"/>
            </p:cNvGraphicFramePr>
            <p:nvPr/>
          </p:nvGraphicFramePr>
          <p:xfrm>
            <a:off x="8018463" y="4444968"/>
            <a:ext cx="92233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38" name="Equation" r:id="rId49" imgW="533160" imgH="177480" progId="Equation.DSMT4">
                    <p:embed/>
                  </p:oleObj>
                </mc:Choice>
                <mc:Fallback>
                  <p:oleObj name="Equation" r:id="rId49" imgW="5331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8463" y="4444968"/>
                          <a:ext cx="92233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72" name="Object 44"/>
            <p:cNvGraphicFramePr>
              <a:graphicFrameLocks noChangeAspect="1"/>
            </p:cNvGraphicFramePr>
            <p:nvPr/>
          </p:nvGraphicFramePr>
          <p:xfrm>
            <a:off x="6715125" y="4825968"/>
            <a:ext cx="636588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39" name="Equation" r:id="rId51" imgW="368280" imgH="177480" progId="Equation.DSMT4">
                    <p:embed/>
                  </p:oleObj>
                </mc:Choice>
                <mc:Fallback>
                  <p:oleObj name="Equation" r:id="rId51" imgW="368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25" y="4825968"/>
                          <a:ext cx="636588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73" name="Object 45"/>
            <p:cNvGraphicFramePr>
              <a:graphicFrameLocks noChangeAspect="1"/>
            </p:cNvGraphicFramePr>
            <p:nvPr/>
          </p:nvGraphicFramePr>
          <p:xfrm>
            <a:off x="800100" y="4794218"/>
            <a:ext cx="11874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40" name="公式" r:id="rId53" imgW="685800" imgH="215640" progId="Equation.3">
                    <p:embed/>
                  </p:oleObj>
                </mc:Choice>
                <mc:Fallback>
                  <p:oleObj name="公式" r:id="rId53" imgW="685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0" y="4794218"/>
                          <a:ext cx="1187450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74" name="Object 46"/>
            <p:cNvGraphicFramePr>
              <a:graphicFrameLocks noChangeAspect="1"/>
            </p:cNvGraphicFramePr>
            <p:nvPr/>
          </p:nvGraphicFramePr>
          <p:xfrm>
            <a:off x="2436813" y="4794218"/>
            <a:ext cx="658812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41" name="Equation" r:id="rId55" imgW="380880" imgH="215640" progId="Equation.DSMT4">
                    <p:embed/>
                  </p:oleObj>
                </mc:Choice>
                <mc:Fallback>
                  <p:oleObj name="Equation" r:id="rId55" imgW="380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813" y="4794218"/>
                          <a:ext cx="658812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75" name="Object 47"/>
            <p:cNvGraphicFramePr>
              <a:graphicFrameLocks noChangeAspect="1"/>
            </p:cNvGraphicFramePr>
            <p:nvPr/>
          </p:nvGraphicFramePr>
          <p:xfrm>
            <a:off x="3652838" y="4794218"/>
            <a:ext cx="814387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42" name="公式" r:id="rId57" imgW="469800" imgH="215640" progId="Equation.3">
                    <p:embed/>
                  </p:oleObj>
                </mc:Choice>
                <mc:Fallback>
                  <p:oleObj name="公式" r:id="rId57" imgW="469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838" y="4794218"/>
                          <a:ext cx="814387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76" name="Object 48"/>
            <p:cNvGraphicFramePr>
              <a:graphicFrameLocks noChangeAspect="1"/>
            </p:cNvGraphicFramePr>
            <p:nvPr/>
          </p:nvGraphicFramePr>
          <p:xfrm>
            <a:off x="4989513" y="4825968"/>
            <a:ext cx="118903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43" name="Equation" r:id="rId59" imgW="685800" imgH="177480" progId="Equation.DSMT4">
                    <p:embed/>
                  </p:oleObj>
                </mc:Choice>
                <mc:Fallback>
                  <p:oleObj name="Equation" r:id="rId59" imgW="685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513" y="4825968"/>
                          <a:ext cx="118903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77" name="Object 49"/>
            <p:cNvGraphicFramePr>
              <a:graphicFrameLocks noChangeAspect="1"/>
            </p:cNvGraphicFramePr>
            <p:nvPr/>
          </p:nvGraphicFramePr>
          <p:xfrm>
            <a:off x="8083550" y="4825968"/>
            <a:ext cx="792163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44" name="Equation" r:id="rId61" imgW="457200" imgH="177480" progId="Equation.DSMT4">
                    <p:embed/>
                  </p:oleObj>
                </mc:Choice>
                <mc:Fallback>
                  <p:oleObj name="Equation" r:id="rId61" imgW="457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3550" y="4825968"/>
                          <a:ext cx="792163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78" name="Object 50"/>
            <p:cNvGraphicFramePr>
              <a:graphicFrameLocks noChangeAspect="1"/>
            </p:cNvGraphicFramePr>
            <p:nvPr/>
          </p:nvGraphicFramePr>
          <p:xfrm>
            <a:off x="8075613" y="5175218"/>
            <a:ext cx="788987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45" name="公式" r:id="rId63" imgW="457200" imgH="215640" progId="Equation.3">
                    <p:embed/>
                  </p:oleObj>
                </mc:Choice>
                <mc:Fallback>
                  <p:oleObj name="公式" r:id="rId63" imgW="457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5613" y="5175218"/>
                          <a:ext cx="788987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79" name="Object 51"/>
            <p:cNvGraphicFramePr>
              <a:graphicFrameLocks noChangeAspect="1"/>
            </p:cNvGraphicFramePr>
            <p:nvPr/>
          </p:nvGraphicFramePr>
          <p:xfrm>
            <a:off x="6696075" y="5175218"/>
            <a:ext cx="652463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46" name="公式" r:id="rId65" imgW="380880" imgH="215640" progId="Equation.3">
                    <p:embed/>
                  </p:oleObj>
                </mc:Choice>
                <mc:Fallback>
                  <p:oleObj name="公式" r:id="rId65" imgW="380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6075" y="5175218"/>
                          <a:ext cx="652463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80" name="Object 52"/>
            <p:cNvGraphicFramePr>
              <a:graphicFrameLocks noChangeAspect="1"/>
            </p:cNvGraphicFramePr>
            <p:nvPr/>
          </p:nvGraphicFramePr>
          <p:xfrm>
            <a:off x="4983163" y="5175218"/>
            <a:ext cx="1182687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47" name="公式" r:id="rId67" imgW="685800" imgH="215640" progId="Equation.3">
                    <p:embed/>
                  </p:oleObj>
                </mc:Choice>
                <mc:Fallback>
                  <p:oleObj name="公式" r:id="rId67" imgW="685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3163" y="5175218"/>
                          <a:ext cx="1182687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81" name="Object 53"/>
            <p:cNvGraphicFramePr>
              <a:graphicFrameLocks noChangeAspect="1"/>
            </p:cNvGraphicFramePr>
            <p:nvPr/>
          </p:nvGraphicFramePr>
          <p:xfrm>
            <a:off x="3656013" y="5206968"/>
            <a:ext cx="7889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48" name="Equation" r:id="rId69" imgW="457200" imgH="177480" progId="Equation.DSMT4">
                    <p:embed/>
                  </p:oleObj>
                </mc:Choice>
                <mc:Fallback>
                  <p:oleObj name="Equation" r:id="rId69" imgW="457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013" y="5206968"/>
                          <a:ext cx="7889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82" name="Object 54"/>
            <p:cNvGraphicFramePr>
              <a:graphicFrameLocks noChangeAspect="1"/>
            </p:cNvGraphicFramePr>
            <p:nvPr/>
          </p:nvGraphicFramePr>
          <p:xfrm>
            <a:off x="2362200" y="5206968"/>
            <a:ext cx="787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49" name="Equation" r:id="rId71" imgW="457200" imgH="177480" progId="Equation.DSMT4">
                    <p:embed/>
                  </p:oleObj>
                </mc:Choice>
                <mc:Fallback>
                  <p:oleObj name="Equation" r:id="rId71" imgW="457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5206968"/>
                          <a:ext cx="787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83" name="Object 55"/>
            <p:cNvGraphicFramePr>
              <a:graphicFrameLocks noChangeAspect="1"/>
            </p:cNvGraphicFramePr>
            <p:nvPr/>
          </p:nvGraphicFramePr>
          <p:xfrm>
            <a:off x="1065213" y="5206968"/>
            <a:ext cx="635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50" name="Equation" r:id="rId73" imgW="368280" imgH="177480" progId="Equation.DSMT4">
                    <p:embed/>
                  </p:oleObj>
                </mc:Choice>
                <mc:Fallback>
                  <p:oleObj name="Equation" r:id="rId73" imgW="368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213" y="5206968"/>
                          <a:ext cx="635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84" name="Object 56"/>
            <p:cNvGraphicFramePr>
              <a:graphicFrameLocks noChangeAspect="1"/>
            </p:cNvGraphicFramePr>
            <p:nvPr/>
          </p:nvGraphicFramePr>
          <p:xfrm>
            <a:off x="1055688" y="5587968"/>
            <a:ext cx="6572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51" name="Equation" r:id="rId75" imgW="380880" imgH="177480" progId="Equation.DSMT4">
                    <p:embed/>
                  </p:oleObj>
                </mc:Choice>
                <mc:Fallback>
                  <p:oleObj name="Equation" r:id="rId75" imgW="380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688" y="5587968"/>
                          <a:ext cx="65722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85" name="Object 57"/>
            <p:cNvGraphicFramePr>
              <a:graphicFrameLocks noChangeAspect="1"/>
            </p:cNvGraphicFramePr>
            <p:nvPr/>
          </p:nvGraphicFramePr>
          <p:xfrm>
            <a:off x="2360613" y="5587968"/>
            <a:ext cx="7889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52" name="Equation" r:id="rId77" imgW="457200" imgH="177480" progId="Equation.DSMT4">
                    <p:embed/>
                  </p:oleObj>
                </mc:Choice>
                <mc:Fallback>
                  <p:oleObj name="Equation" r:id="rId77" imgW="457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613" y="5587968"/>
                          <a:ext cx="7889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86" name="Object 58"/>
            <p:cNvGraphicFramePr>
              <a:graphicFrameLocks noChangeAspect="1"/>
            </p:cNvGraphicFramePr>
            <p:nvPr/>
          </p:nvGraphicFramePr>
          <p:xfrm>
            <a:off x="3656013" y="5587968"/>
            <a:ext cx="7889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53" name="Equation" r:id="rId79" imgW="457200" imgH="177480" progId="Equation.DSMT4">
                    <p:embed/>
                  </p:oleObj>
                </mc:Choice>
                <mc:Fallback>
                  <p:oleObj name="Equation" r:id="rId79" imgW="457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013" y="5587968"/>
                          <a:ext cx="7889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87" name="Object 59"/>
            <p:cNvGraphicFramePr>
              <a:graphicFrameLocks noChangeAspect="1"/>
            </p:cNvGraphicFramePr>
            <p:nvPr/>
          </p:nvGraphicFramePr>
          <p:xfrm>
            <a:off x="5246688" y="5587968"/>
            <a:ext cx="6572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54" name="Equation" r:id="rId81" imgW="380880" imgH="177480" progId="Equation.DSMT4">
                    <p:embed/>
                  </p:oleObj>
                </mc:Choice>
                <mc:Fallback>
                  <p:oleObj name="Equation" r:id="rId81" imgW="380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6688" y="5587968"/>
                          <a:ext cx="65722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88" name="Object 60"/>
            <p:cNvGraphicFramePr>
              <a:graphicFrameLocks noChangeAspect="1"/>
            </p:cNvGraphicFramePr>
            <p:nvPr/>
          </p:nvGraphicFramePr>
          <p:xfrm>
            <a:off x="6616700" y="5587968"/>
            <a:ext cx="811213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55" name="Equation" r:id="rId83" imgW="469800" imgH="177480" progId="Equation.DSMT4">
                    <p:embed/>
                  </p:oleObj>
                </mc:Choice>
                <mc:Fallback>
                  <p:oleObj name="Equation" r:id="rId83" imgW="469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6700" y="5587968"/>
                          <a:ext cx="811213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89" name="Object 61"/>
            <p:cNvGraphicFramePr>
              <a:graphicFrameLocks noChangeAspect="1"/>
            </p:cNvGraphicFramePr>
            <p:nvPr/>
          </p:nvGraphicFramePr>
          <p:xfrm>
            <a:off x="8075613" y="5587968"/>
            <a:ext cx="7889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56" name="Equation" r:id="rId85" imgW="457200" imgH="177480" progId="Equation.DSMT4">
                    <p:embed/>
                  </p:oleObj>
                </mc:Choice>
                <mc:Fallback>
                  <p:oleObj name="Equation" r:id="rId85" imgW="457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5613" y="5587968"/>
                          <a:ext cx="7889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90" name="Object 62"/>
            <p:cNvGraphicFramePr>
              <a:graphicFrameLocks noChangeAspect="1"/>
            </p:cNvGraphicFramePr>
            <p:nvPr/>
          </p:nvGraphicFramePr>
          <p:xfrm>
            <a:off x="6616700" y="5968968"/>
            <a:ext cx="811213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57" name="Equation" r:id="rId87" imgW="469800" imgH="177480" progId="Equation.DSMT4">
                    <p:embed/>
                  </p:oleObj>
                </mc:Choice>
                <mc:Fallback>
                  <p:oleObj name="Equation" r:id="rId87" imgW="469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6700" y="5968968"/>
                          <a:ext cx="811213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91" name="Object 63"/>
            <p:cNvGraphicFramePr>
              <a:graphicFrameLocks noChangeAspect="1"/>
            </p:cNvGraphicFramePr>
            <p:nvPr/>
          </p:nvGraphicFramePr>
          <p:xfrm>
            <a:off x="5248275" y="5968968"/>
            <a:ext cx="65405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58" name="Equation" r:id="rId89" imgW="380880" imgH="177480" progId="Equation.DSMT4">
                    <p:embed/>
                  </p:oleObj>
                </mc:Choice>
                <mc:Fallback>
                  <p:oleObj name="Equation" r:id="rId89" imgW="380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8275" y="5968968"/>
                          <a:ext cx="65405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92" name="Object 64"/>
            <p:cNvGraphicFramePr>
              <a:graphicFrameLocks noChangeAspect="1"/>
            </p:cNvGraphicFramePr>
            <p:nvPr/>
          </p:nvGraphicFramePr>
          <p:xfrm>
            <a:off x="3656013" y="5968968"/>
            <a:ext cx="7889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59" name="Equation" r:id="rId91" imgW="457200" imgH="177480" progId="Equation.DSMT4">
                    <p:embed/>
                  </p:oleObj>
                </mc:Choice>
                <mc:Fallback>
                  <p:oleObj name="Equation" r:id="rId91" imgW="457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013" y="5968968"/>
                          <a:ext cx="7889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93" name="Object 65"/>
            <p:cNvGraphicFramePr>
              <a:graphicFrameLocks noChangeAspect="1"/>
            </p:cNvGraphicFramePr>
            <p:nvPr/>
          </p:nvGraphicFramePr>
          <p:xfrm>
            <a:off x="2351088" y="5968968"/>
            <a:ext cx="8096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60" name="Equation" r:id="rId93" imgW="469800" imgH="177480" progId="Equation.DSMT4">
                    <p:embed/>
                  </p:oleObj>
                </mc:Choice>
                <mc:Fallback>
                  <p:oleObj name="Equation" r:id="rId93" imgW="469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088" y="5968968"/>
                          <a:ext cx="80962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94" name="Object 66"/>
            <p:cNvGraphicFramePr>
              <a:graphicFrameLocks noChangeAspect="1"/>
            </p:cNvGraphicFramePr>
            <p:nvPr/>
          </p:nvGraphicFramePr>
          <p:xfrm>
            <a:off x="1066800" y="5968968"/>
            <a:ext cx="635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61" name="Equation" r:id="rId95" imgW="368280" imgH="177480" progId="Equation.DSMT4">
                    <p:embed/>
                  </p:oleObj>
                </mc:Choice>
                <mc:Fallback>
                  <p:oleObj name="Equation" r:id="rId95" imgW="368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5968968"/>
                          <a:ext cx="635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95" name="Object 67"/>
            <p:cNvGraphicFramePr>
              <a:graphicFrameLocks noChangeAspect="1"/>
            </p:cNvGraphicFramePr>
            <p:nvPr/>
          </p:nvGraphicFramePr>
          <p:xfrm>
            <a:off x="8088313" y="5968968"/>
            <a:ext cx="7651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62" name="Equation" r:id="rId97" imgW="444240" imgH="177480" progId="Equation.DSMT4">
                    <p:embed/>
                  </p:oleObj>
                </mc:Choice>
                <mc:Fallback>
                  <p:oleObj name="Equation" r:id="rId97" imgW="444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8313" y="5968968"/>
                          <a:ext cx="76517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996" name="Object 68"/>
            <p:cNvGraphicFramePr>
              <a:graphicFrameLocks noChangeAspect="1"/>
            </p:cNvGraphicFramePr>
            <p:nvPr/>
          </p:nvGraphicFramePr>
          <p:xfrm>
            <a:off x="176213" y="5968968"/>
            <a:ext cx="4349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63" name="Equation" r:id="rId99" imgW="253800" imgH="177480" progId="Equation.DSMT4">
                    <p:embed/>
                  </p:oleObj>
                </mc:Choice>
                <mc:Fallback>
                  <p:oleObj name="Equation" r:id="rId99" imgW="253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13" y="5968968"/>
                          <a:ext cx="43497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875740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2"/>
          <p:cNvSpPr>
            <a:spLocks noChangeArrowheads="1"/>
          </p:cNvSpPr>
          <p:nvPr/>
        </p:nvSpPr>
        <p:spPr bwMode="auto">
          <a:xfrm>
            <a:off x="0" y="620713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5" name="矩形 3"/>
          <p:cNvSpPr>
            <a:spLocks noChangeArrowheads="1"/>
          </p:cNvSpPr>
          <p:nvPr/>
        </p:nvSpPr>
        <p:spPr bwMode="auto">
          <a:xfrm>
            <a:off x="0" y="6021388"/>
            <a:ext cx="9144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6" name="圆角矩形 4"/>
          <p:cNvSpPr>
            <a:spLocks noChangeArrowheads="1"/>
          </p:cNvSpPr>
          <p:nvPr/>
        </p:nvSpPr>
        <p:spPr bwMode="auto">
          <a:xfrm>
            <a:off x="1187450" y="476250"/>
            <a:ext cx="865188" cy="5832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7" name="矩形 5"/>
          <p:cNvSpPr>
            <a:spLocks noChangeArrowheads="1"/>
          </p:cNvSpPr>
          <p:nvPr/>
        </p:nvSpPr>
        <p:spPr bwMode="auto">
          <a:xfrm>
            <a:off x="2195513" y="1201738"/>
            <a:ext cx="63357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endParaRPr kumimoji="1" lang="en-US" altLang="zh-CN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latinLnBrk="1" hangingPunct="1"/>
            <a:r>
              <a:rPr kumimoji="1" lang="en-US" altLang="zh-CN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</a:t>
            </a:r>
            <a:r>
              <a:rPr kumimoji="1" lang="zh-CN" altLang="en-US" sz="36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本章小结</a:t>
            </a:r>
            <a:endParaRPr kumimoji="1" lang="en-US" altLang="ko-KR" sz="3600" b="1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918" name="矩形 5"/>
          <p:cNvSpPr>
            <a:spLocks noChangeArrowheads="1"/>
          </p:cNvSpPr>
          <p:nvPr/>
        </p:nvSpPr>
        <p:spPr bwMode="auto">
          <a:xfrm>
            <a:off x="250825" y="6381750"/>
            <a:ext cx="8893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70496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9"/>
          <p:cNvSpPr txBox="1">
            <a:spLocks/>
          </p:cNvSpPr>
          <p:nvPr/>
        </p:nvSpPr>
        <p:spPr bwMode="gray">
          <a:xfrm>
            <a:off x="0" y="188913"/>
            <a:ext cx="1476375" cy="50323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+mj-cs"/>
              </a:rPr>
              <a:t>内容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5025" y="90805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3-1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理想气体的概念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35025" y="2924175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3-4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水蒸气的饱和状态和相图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5025" y="2249488"/>
            <a:ext cx="5905500" cy="5413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3-3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理想气体的热力学能，焓和熵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835025" y="1574800"/>
            <a:ext cx="5905500" cy="5413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3-2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理想气体的比热容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827088" y="494982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3-7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水蒸汽表和图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827088" y="4275138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3-6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水和水蒸汽的状态参数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827088" y="3600450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3-5 </a:t>
            </a: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水的汽化过程和临界点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827088" y="5616575"/>
            <a:ext cx="5905500" cy="539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本章小结</a:t>
            </a:r>
            <a:endParaRPr kumimoji="1" lang="en-US" altLang="ko-KR" sz="24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4"/>
          <p:cNvSpPr>
            <a:spLocks noChangeArrowheads="1"/>
          </p:cNvSpPr>
          <p:nvPr/>
        </p:nvSpPr>
        <p:spPr bwMode="auto">
          <a:xfrm>
            <a:off x="1187624" y="1772816"/>
            <a:ext cx="6120680" cy="266429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32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47664" y="1844824"/>
            <a:ext cx="590465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作业</a:t>
            </a:r>
            <a:r>
              <a:rPr lang="zh-CN" altLang="en-US" sz="4000" b="1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4000" b="1" dirty="0" smtClean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P94-97</a:t>
            </a:r>
            <a:endParaRPr lang="en-US" altLang="zh-CN" sz="4000" b="1" dirty="0">
              <a:solidFill>
                <a:srgbClr val="C0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   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4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4000" b="1" dirty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4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4000" b="1" dirty="0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4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几个基本概念</a:t>
            </a:r>
            <a:endParaRPr lang="en-US" altLang="zh-CN" sz="2800" b="1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14"/>
          <p:cNvSpPr>
            <a:spLocks noChangeArrowheads="1"/>
          </p:cNvSpPr>
          <p:nvPr/>
        </p:nvSpPr>
        <p:spPr bwMode="auto">
          <a:xfrm>
            <a:off x="462831" y="2281237"/>
            <a:ext cx="8188325" cy="10810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摩尔质量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： 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1mol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物质的质量。以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表示，单位：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g/</a:t>
            </a:r>
            <a:r>
              <a:rPr kumimoji="1" lang="en-US" altLang="zh-CN" sz="2000" b="1" dirty="0" err="1" smtClean="0">
                <a:ea typeface="幼圆" panose="02010509060101010101" pitchFamily="49" charset="-122"/>
                <a:cs typeface="Times New Roman" panose="02020603050405020304" pitchFamily="18" charset="0"/>
              </a:rPr>
              <a:t>mol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en-US" altLang="zh-CN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数值上等于物质的相对分子质量。</a:t>
            </a:r>
            <a:endParaRPr kumimoji="1" lang="en-US" altLang="zh-CN" sz="2000" b="1" dirty="0" smtClean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8" name="圆角矩形 14"/>
          <p:cNvSpPr>
            <a:spLocks noChangeArrowheads="1"/>
          </p:cNvSpPr>
          <p:nvPr/>
        </p:nvSpPr>
        <p:spPr bwMode="auto">
          <a:xfrm>
            <a:off x="473075" y="1054100"/>
            <a:ext cx="8188325" cy="939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r>
              <a:rPr kumimoji="1" lang="zh-CN" altLang="en-US" sz="20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物质的量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：物质中包含的基本单元数与</a:t>
            </a: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12g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碳</a:t>
            </a: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的原子数目相同时</a:t>
            </a:r>
            <a:endParaRPr kumimoji="1" lang="en-US" altLang="zh-CN" sz="2000" b="1"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的物 质的量，即为 </a:t>
            </a: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1mol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。   →  </a:t>
            </a: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6.0225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000" b="1" baseline="30000">
                <a:ea typeface="幼圆" panose="02010509060101010101" pitchFamily="49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个</a:t>
            </a:r>
            <a:endParaRPr kumimoji="1" lang="en-US" altLang="zh-CN" sz="2000" b="1" baseline="3000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9" name="圆角矩形 14"/>
          <p:cNvSpPr>
            <a:spLocks noChangeArrowheads="1"/>
          </p:cNvSpPr>
          <p:nvPr/>
        </p:nvSpPr>
        <p:spPr bwMode="auto">
          <a:xfrm>
            <a:off x="485775" y="3648075"/>
            <a:ext cx="8218487" cy="863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r>
              <a:rPr kumimoji="1" lang="zh-CN" altLang="en-US" sz="20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阿伏伽德罗定律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：同温同压下，各种气体的</a:t>
            </a:r>
            <a:r>
              <a:rPr kumimoji="1"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摩尔体积</a:t>
            </a:r>
            <a:r>
              <a:rPr kumimoji="1" lang="zh-CN" altLang="en-US" sz="2000" b="1">
                <a:ea typeface="幼圆" panose="02010509060101010101" pitchFamily="49" charset="-122"/>
                <a:cs typeface="Times New Roman" panose="02020603050405020304" pitchFamily="18" charset="0"/>
              </a:rPr>
              <a:t>都相同。</a:t>
            </a:r>
            <a:endParaRPr kumimoji="1" lang="en-US" altLang="zh-CN" sz="2000" b="1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14"/>
          <p:cNvSpPr>
            <a:spLocks noChangeArrowheads="1"/>
          </p:cNvSpPr>
          <p:nvPr/>
        </p:nvSpPr>
        <p:spPr bwMode="auto">
          <a:xfrm>
            <a:off x="485775" y="4797425"/>
            <a:ext cx="8216900" cy="15113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标准状态     </a:t>
            </a:r>
            <a:r>
              <a:rPr kumimoji="1"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(101325Pa, 273.15K),</a:t>
            </a: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en-US" altLang="zh-CN" sz="2000" b="1" dirty="0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  1mol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任何气体的体积均为：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000" b="1" baseline="-250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m0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0.0224141m</a:t>
            </a:r>
            <a:r>
              <a:rPr kumimoji="1" lang="en-US" altLang="zh-CN" sz="2000" b="1" baseline="30000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2000" b="1" dirty="0" err="1" smtClean="0">
                <a:ea typeface="幼圆" panose="02010509060101010101" pitchFamily="49" charset="-122"/>
                <a:cs typeface="Times New Roman" panose="02020603050405020304" pitchFamily="18" charset="0"/>
              </a:rPr>
              <a:t>mol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    (22.4L/</a:t>
            </a:r>
            <a:r>
              <a:rPr kumimoji="1" lang="en-US" altLang="zh-CN" sz="2000" b="1" dirty="0" err="1" smtClean="0">
                <a:ea typeface="幼圆" panose="02010509060101010101" pitchFamily="49" charset="-122"/>
                <a:cs typeface="Times New Roman" panose="02020603050405020304" pitchFamily="18" charset="0"/>
              </a:rPr>
              <a:t>mol</a:t>
            </a:r>
            <a:r>
              <a: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                                                        </a:t>
            </a:r>
            <a:r>
              <a:rPr kumimoji="1"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下角标</a:t>
            </a:r>
            <a:r>
              <a:rPr kumimoji="1"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是指标准状态</a:t>
            </a:r>
            <a:r>
              <a:rPr kumimoji="1" lang="en-US" altLang="zh-CN" sz="2000" b="1" dirty="0" smtClean="0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圆角矩形 14"/>
          <p:cNvSpPr>
            <a:spLocks noChangeArrowheads="1"/>
          </p:cNvSpPr>
          <p:nvPr/>
        </p:nvSpPr>
        <p:spPr bwMode="auto">
          <a:xfrm>
            <a:off x="179388" y="827088"/>
            <a:ext cx="8856662" cy="548223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endParaRPr kumimoji="1" lang="en-US" altLang="zh-CN" sz="2000" b="1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5835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理想气体状态方程式</a:t>
            </a:r>
            <a:r>
              <a:rPr lang="en-US" altLang="zh-CN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克拉贝隆方程</a:t>
            </a:r>
            <a:r>
              <a:rPr lang="en-US" altLang="zh-CN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7412" name="Object 7"/>
          <p:cNvGraphicFramePr>
            <a:graphicFrameLocks/>
          </p:cNvGraphicFramePr>
          <p:nvPr/>
        </p:nvGraphicFramePr>
        <p:xfrm>
          <a:off x="5126038" y="827088"/>
          <a:ext cx="24733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7" name="Equation" r:id="rId3" imgW="622080" imgH="241200" progId="Equation.DSMT4">
                  <p:embed/>
                </p:oleObj>
              </mc:Choice>
              <mc:Fallback>
                <p:oleObj name="Equation" r:id="rId3" imgW="622080" imgH="241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827088"/>
                        <a:ext cx="24733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11"/>
          <p:cNvSpPr txBox="1">
            <a:spLocks noChangeArrowheads="1"/>
          </p:cNvSpPr>
          <p:nvPr/>
        </p:nvSpPr>
        <p:spPr bwMode="auto">
          <a:xfrm>
            <a:off x="684213" y="803275"/>
            <a:ext cx="27654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zh-CN" altLang="en-US" sz="24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理想气体状态方程</a:t>
            </a:r>
            <a:endParaRPr kumimoji="1" lang="en-US" altLang="zh-CN" sz="2400" b="1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1028" y="5041403"/>
            <a:ext cx="8280400" cy="1185863"/>
            <a:chOff x="571028" y="5041403"/>
            <a:chExt cx="8280400" cy="1185863"/>
          </a:xfrm>
        </p:grpSpPr>
        <p:graphicFrame>
          <p:nvGraphicFramePr>
            <p:cNvPr id="17417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0254873"/>
                </p:ext>
              </p:extLst>
            </p:nvPr>
          </p:nvGraphicFramePr>
          <p:xfrm>
            <a:off x="571028" y="5041403"/>
            <a:ext cx="2087563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08" name="Equation" r:id="rId5" imgW="863280" imgH="431640" progId="Equation.DSMT4">
                    <p:embed/>
                  </p:oleObj>
                </mc:Choice>
                <mc:Fallback>
                  <p:oleObj name="Equation" r:id="rId5" imgW="863280" imgH="43164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028" y="5041403"/>
                          <a:ext cx="2087563" cy="115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7901253"/>
                </p:ext>
              </p:extLst>
            </p:nvPr>
          </p:nvGraphicFramePr>
          <p:xfrm>
            <a:off x="3090391" y="5073153"/>
            <a:ext cx="2079625" cy="1154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09" name="Equation" r:id="rId7" imgW="914400" imgH="431640" progId="Equation.DSMT4">
                    <p:embed/>
                  </p:oleObj>
                </mc:Choice>
                <mc:Fallback>
                  <p:oleObj name="Equation" r:id="rId7" imgW="914400" imgH="43164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391" y="5073153"/>
                          <a:ext cx="2079625" cy="1154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0698528"/>
                </p:ext>
              </p:extLst>
            </p:nvPr>
          </p:nvGraphicFramePr>
          <p:xfrm>
            <a:off x="6516216" y="5257303"/>
            <a:ext cx="2335212" cy="706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10" name="Equation" r:id="rId9" imgW="876240" imgH="241200" progId="Equation.DSMT4">
                    <p:embed/>
                  </p:oleObj>
                </mc:Choice>
                <mc:Fallback>
                  <p:oleObj name="Equation" r:id="rId9" imgW="876240" imgH="24120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216" y="5257303"/>
                          <a:ext cx="2335212" cy="706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右箭头 20"/>
            <p:cNvSpPr>
              <a:spLocks noChangeArrowheads="1"/>
            </p:cNvSpPr>
            <p:nvPr/>
          </p:nvSpPr>
          <p:spPr bwMode="auto">
            <a:xfrm>
              <a:off x="5452591" y="5296991"/>
              <a:ext cx="792162" cy="706437"/>
            </a:xfrm>
            <a:prstGeom prst="rightArrow">
              <a:avLst>
                <a:gd name="adj1" fmla="val 50000"/>
                <a:gd name="adj2" fmla="val 50014"/>
              </a:avLst>
            </a:prstGeom>
            <a:solidFill>
              <a:srgbClr val="FF5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3688" y="2116138"/>
            <a:ext cx="7994650" cy="2855912"/>
            <a:chOff x="293688" y="2116138"/>
            <a:chExt cx="7994650" cy="2855912"/>
          </a:xfrm>
        </p:grpSpPr>
        <p:graphicFrame>
          <p:nvGraphicFramePr>
            <p:cNvPr id="17414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59192565"/>
                </p:ext>
              </p:extLst>
            </p:nvPr>
          </p:nvGraphicFramePr>
          <p:xfrm>
            <a:off x="4200525" y="2116138"/>
            <a:ext cx="4043363" cy="1008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11" name="Equation" r:id="rId11" imgW="965160" imgH="241200" progId="Equation.DSMT4">
                    <p:embed/>
                  </p:oleObj>
                </mc:Choice>
                <mc:Fallback>
                  <p:oleObj name="Equation" r:id="rId11" imgW="965160" imgH="24120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525" y="2116138"/>
                          <a:ext cx="4043363" cy="100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8486476"/>
                </p:ext>
              </p:extLst>
            </p:nvPr>
          </p:nvGraphicFramePr>
          <p:xfrm>
            <a:off x="4787900" y="3441700"/>
            <a:ext cx="3500438" cy="100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12" name="Equation" r:id="rId13" imgW="825480" imgH="241200" progId="Equation.DSMT4">
                    <p:embed/>
                  </p:oleObj>
                </mc:Choice>
                <mc:Fallback>
                  <p:oleObj name="Equation" r:id="rId13" imgW="825480" imgH="24120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900" y="3441700"/>
                          <a:ext cx="3500438" cy="1009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Text Box 11"/>
            <p:cNvSpPr txBox="1">
              <a:spLocks noChangeArrowheads="1"/>
            </p:cNvSpPr>
            <p:nvPr/>
          </p:nvSpPr>
          <p:spPr bwMode="auto">
            <a:xfrm>
              <a:off x="293688" y="2116138"/>
              <a:ext cx="3263900" cy="83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kumimoji="1" lang="zh-CN" altLang="en-US" sz="2400" b="1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两边同时乘以摩尔质量</a:t>
              </a:r>
              <a:endParaRPr kumimoji="1" lang="en-US" altLang="zh-CN" sz="24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角丸四角形 14"/>
            <p:cNvSpPr>
              <a:spLocks noChangeArrowheads="1"/>
            </p:cNvSpPr>
            <p:nvPr/>
          </p:nvSpPr>
          <p:spPr bwMode="auto">
            <a:xfrm>
              <a:off x="4850606" y="4492625"/>
              <a:ext cx="1439863" cy="479425"/>
            </a:xfrm>
            <a:prstGeom prst="roundRect">
              <a:avLst>
                <a:gd name="adj" fmla="val 16667"/>
              </a:avLst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2398" tIns="31199" rIns="62398" bIns="31199" anchor="ctr">
              <a:spAutoFit/>
            </a:bodyPr>
            <a:lstStyle>
              <a:lvl1pPr marL="193675" indent="-193675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385763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3857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2400" b="1">
                  <a:solidFill>
                    <a:schemeClr val="bg1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摩尔体积</a:t>
              </a:r>
              <a:endParaRPr lang="en-US" altLang="ja-JP" sz="2400" b="1">
                <a:solidFill>
                  <a:schemeClr val="bg1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6"/>
            <p:cNvCxnSpPr>
              <a:cxnSpLocks noChangeShapeType="1"/>
            </p:cNvCxnSpPr>
            <p:nvPr/>
          </p:nvCxnSpPr>
          <p:spPr bwMode="auto">
            <a:xfrm>
              <a:off x="5582444" y="4141787"/>
              <a:ext cx="0" cy="396875"/>
            </a:xfrm>
            <a:prstGeom prst="straightConnector1">
              <a:avLst/>
            </a:prstGeom>
            <a:noFill/>
            <a:ln w="57150" algn="ctr">
              <a:solidFill>
                <a:srgbClr val="0033CC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388" y="803275"/>
            <a:ext cx="8713787" cy="2409825"/>
            <a:chOff x="179388" y="803275"/>
            <a:chExt cx="8713787" cy="2409825"/>
          </a:xfrm>
        </p:grpSpPr>
        <p:sp>
          <p:nvSpPr>
            <p:cNvPr id="18435" name="圆角矩形 14"/>
            <p:cNvSpPr>
              <a:spLocks noChangeArrowheads="1"/>
            </p:cNvSpPr>
            <p:nvPr/>
          </p:nvSpPr>
          <p:spPr bwMode="auto">
            <a:xfrm>
              <a:off x="179388" y="923925"/>
              <a:ext cx="8713787" cy="228917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rgbClr val="FF505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</a:pPr>
              <a:endParaRPr kumimoji="1" lang="en-US" altLang="zh-CN" sz="2000" b="1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36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4557881"/>
                </p:ext>
              </p:extLst>
            </p:nvPr>
          </p:nvGraphicFramePr>
          <p:xfrm>
            <a:off x="1016000" y="1728788"/>
            <a:ext cx="7204075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3" name="Equation" r:id="rId3" imgW="2298600" imgH="431640" progId="Equation.DSMT4">
                    <p:embed/>
                  </p:oleObj>
                </mc:Choice>
                <mc:Fallback>
                  <p:oleObj name="Equation" r:id="rId3" imgW="2298600" imgH="43164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000" y="1728788"/>
                          <a:ext cx="7204075" cy="129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8" name="Text Box 11"/>
            <p:cNvSpPr txBox="1">
              <a:spLocks noChangeArrowheads="1"/>
            </p:cNvSpPr>
            <p:nvPr/>
          </p:nvSpPr>
          <p:spPr bwMode="auto">
            <a:xfrm>
              <a:off x="684213" y="803275"/>
              <a:ext cx="2765425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kumimoji="1" lang="zh-CN" altLang="en-US" sz="2800" b="1">
                  <a:solidFill>
                    <a:srgbClr val="FF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摩尔气体常数</a:t>
              </a:r>
              <a:endParaRPr kumimoji="1" lang="en-US" altLang="zh-CN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9388" y="3501008"/>
            <a:ext cx="8713787" cy="2652712"/>
            <a:chOff x="207963" y="3297238"/>
            <a:chExt cx="8713787" cy="2652712"/>
          </a:xfrm>
        </p:grpSpPr>
        <p:sp>
          <p:nvSpPr>
            <p:cNvPr id="8" name="圆角矩形 14"/>
            <p:cNvSpPr>
              <a:spLocks noChangeArrowheads="1"/>
            </p:cNvSpPr>
            <p:nvPr/>
          </p:nvSpPr>
          <p:spPr bwMode="auto">
            <a:xfrm>
              <a:off x="207963" y="3297238"/>
              <a:ext cx="8713787" cy="265271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5050"/>
              </a:solidFill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endParaRPr kumimoji="1" lang="en-US" altLang="zh-CN" sz="2000" b="1" dirty="0" smtClean="0"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37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1897726"/>
                </p:ext>
              </p:extLst>
            </p:nvPr>
          </p:nvGraphicFramePr>
          <p:xfrm>
            <a:off x="1187450" y="4284663"/>
            <a:ext cx="5653088" cy="1257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4" name="Equation" r:id="rId5" imgW="1803240" imgH="419040" progId="Equation.DSMT4">
                    <p:embed/>
                  </p:oleObj>
                </mc:Choice>
                <mc:Fallback>
                  <p:oleObj name="Equation" r:id="rId5" imgW="1803240" imgH="419040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450" y="4284663"/>
                          <a:ext cx="5653088" cy="1257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9" name="Text Box 11"/>
            <p:cNvSpPr txBox="1">
              <a:spLocks noChangeArrowheads="1"/>
            </p:cNvSpPr>
            <p:nvPr/>
          </p:nvSpPr>
          <p:spPr bwMode="auto">
            <a:xfrm>
              <a:off x="684213" y="3308350"/>
              <a:ext cx="3576637" cy="954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kumimoji="1" lang="zh-CN" altLang="en-US" sz="2800" b="1">
                  <a:solidFill>
                    <a:srgbClr val="0033CC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各种气体的气体常数</a:t>
              </a:r>
              <a:endParaRPr kumimoji="1" lang="en-US" altLang="zh-CN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440" name="Text Box 2"/>
          <p:cNvSpPr txBox="1">
            <a:spLocks noChangeArrowheads="1"/>
          </p:cNvSpPr>
          <p:nvPr/>
        </p:nvSpPr>
        <p:spPr bwMode="auto">
          <a:xfrm>
            <a:off x="282575" y="239713"/>
            <a:ext cx="4332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摩尔气体常数 和 </a:t>
            </a:r>
            <a:r>
              <a:rPr lang="zh-CN" altLang="en-US" sz="2800" b="1">
                <a:solidFill>
                  <a:srgbClr val="0033CC"/>
                </a:solidFill>
                <a:ea typeface="幼圆" panose="02010509060101010101" pitchFamily="49" charset="-122"/>
                <a:cs typeface="Times New Roman" panose="02020603050405020304" pitchFamily="18" charset="0"/>
              </a:rPr>
              <a:t>气体常数</a:t>
            </a:r>
            <a:endParaRPr lang="en-US" altLang="zh-CN" sz="2800" b="1">
              <a:solidFill>
                <a:srgbClr val="0033CC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95TGp_psh_12_v2">
  <a:themeElements>
    <a:clrScheme name="095TGp_psh_12_v2 1">
      <a:dk1>
        <a:srgbClr val="000000"/>
      </a:dk1>
      <a:lt1>
        <a:srgbClr val="FFFFFF"/>
      </a:lt1>
      <a:dk2>
        <a:srgbClr val="000066"/>
      </a:dk2>
      <a:lt2>
        <a:srgbClr val="B2B2B2"/>
      </a:lt2>
      <a:accent1>
        <a:srgbClr val="76A7F0"/>
      </a:accent1>
      <a:accent2>
        <a:srgbClr val="0066CC"/>
      </a:accent2>
      <a:accent3>
        <a:srgbClr val="FFFFFF"/>
      </a:accent3>
      <a:accent4>
        <a:srgbClr val="000000"/>
      </a:accent4>
      <a:accent5>
        <a:srgbClr val="BDD0F6"/>
      </a:accent5>
      <a:accent6>
        <a:srgbClr val="005CB9"/>
      </a:accent6>
      <a:hlink>
        <a:srgbClr val="CC9900"/>
      </a:hlink>
      <a:folHlink>
        <a:srgbClr val="85B64A"/>
      </a:folHlink>
    </a:clrScheme>
    <a:fontScheme name="095TGp_psh_12_v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95TGp_psh_12_v2 1">
        <a:dk1>
          <a:srgbClr val="000000"/>
        </a:dk1>
        <a:lt1>
          <a:srgbClr val="FFFFFF"/>
        </a:lt1>
        <a:dk2>
          <a:srgbClr val="000066"/>
        </a:dk2>
        <a:lt2>
          <a:srgbClr val="B2B2B2"/>
        </a:lt2>
        <a:accent1>
          <a:srgbClr val="76A7F0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BDD0F6"/>
        </a:accent5>
        <a:accent6>
          <a:srgbClr val="005CB9"/>
        </a:accent6>
        <a:hlink>
          <a:srgbClr val="CC9900"/>
        </a:hlink>
        <a:folHlink>
          <a:srgbClr val="85B6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5TGp_psh_12_v2 2">
        <a:dk1>
          <a:srgbClr val="000000"/>
        </a:dk1>
        <a:lt1>
          <a:srgbClr val="FFFFFF"/>
        </a:lt1>
        <a:dk2>
          <a:srgbClr val="003366"/>
        </a:dk2>
        <a:lt2>
          <a:srgbClr val="B2B2B2"/>
        </a:lt2>
        <a:accent1>
          <a:srgbClr val="4BB814"/>
        </a:accent1>
        <a:accent2>
          <a:srgbClr val="00B686"/>
        </a:accent2>
        <a:accent3>
          <a:srgbClr val="FFFFFF"/>
        </a:accent3>
        <a:accent4>
          <a:srgbClr val="000000"/>
        </a:accent4>
        <a:accent5>
          <a:srgbClr val="B1D8AA"/>
        </a:accent5>
        <a:accent6>
          <a:srgbClr val="00A579"/>
        </a:accent6>
        <a:hlink>
          <a:srgbClr val="99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5TGp_psh_12_v2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5C75C6"/>
        </a:accent1>
        <a:accent2>
          <a:srgbClr val="00A8A4"/>
        </a:accent2>
        <a:accent3>
          <a:srgbClr val="FFFFFF"/>
        </a:accent3>
        <a:accent4>
          <a:srgbClr val="000000"/>
        </a:accent4>
        <a:accent5>
          <a:srgbClr val="B5BDDF"/>
        </a:accent5>
        <a:accent6>
          <a:srgbClr val="009894"/>
        </a:accent6>
        <a:hlink>
          <a:srgbClr val="CC9900"/>
        </a:hlink>
        <a:folHlink>
          <a:srgbClr val="246E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095TGp_psh_12_v2</Template>
  <TotalTime>11634</TotalTime>
  <Words>2815</Words>
  <Application>Microsoft Office PowerPoint</Application>
  <PresentationFormat>全屏显示(4:3)</PresentationFormat>
  <Paragraphs>525</Paragraphs>
  <Slides>69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Gulim</vt:lpstr>
      <vt:lpstr>楷体_GB2312</vt:lpstr>
      <vt:lpstr>宋体</vt:lpstr>
      <vt:lpstr>幼圆</vt:lpstr>
      <vt:lpstr>Arial</vt:lpstr>
      <vt:lpstr>CountryBlueprint</vt:lpstr>
      <vt:lpstr>Symbol</vt:lpstr>
      <vt:lpstr>Times New Roman</vt:lpstr>
      <vt:lpstr>Verdana</vt:lpstr>
      <vt:lpstr>Webdings</vt:lpstr>
      <vt:lpstr>Wingdings</vt:lpstr>
      <vt:lpstr>095TGp_psh_12_v2</vt:lpstr>
      <vt:lpstr>Equation</vt:lpstr>
      <vt:lpstr>位图图像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水蒸气定压产生过程的几点说明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Sunny</dc:creator>
  <cp:lastModifiedBy>Cao Jun</cp:lastModifiedBy>
  <cp:revision>855</cp:revision>
  <dcterms:created xsi:type="dcterms:W3CDTF">2009-03-10T06:24:48Z</dcterms:created>
  <dcterms:modified xsi:type="dcterms:W3CDTF">2014-04-09T05:29:41Z</dcterms:modified>
</cp:coreProperties>
</file>