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Lst>
  <p:notesMasterIdLst>
    <p:notesMasterId r:id="rId40"/>
  </p:notesMasterIdLst>
  <p:handoutMasterIdLst>
    <p:handoutMasterId r:id="rId4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CCFF99"/>
    <a:srgbClr val="FFFFCC"/>
    <a:srgbClr val="FF5050"/>
    <a:srgbClr val="FFCCCC"/>
    <a:srgbClr val="FFCC99"/>
    <a:srgbClr val="CC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1" autoAdjust="0"/>
    <p:restoredTop sz="91241" autoAdjust="0"/>
  </p:normalViewPr>
  <p:slideViewPr>
    <p:cSldViewPr>
      <p:cViewPr varScale="1">
        <p:scale>
          <a:sx n="100" d="100"/>
          <a:sy n="100" d="100"/>
        </p:scale>
        <p:origin x="37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196"/>
    </p:cViewPr>
  </p:sorterViewPr>
  <p:notesViewPr>
    <p:cSldViewPr>
      <p:cViewPr varScale="1">
        <p:scale>
          <a:sx n="81" d="100"/>
          <a:sy n="81" d="100"/>
        </p:scale>
        <p:origin x="-20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0.wmf"/><Relationship Id="rId5" Type="http://schemas.openxmlformats.org/officeDocument/2006/relationships/image" Target="../media/image58.wmf"/><Relationship Id="rId4"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66E30D6-EB37-4289-B05A-C27E0882E264}" type="datetimeFigureOut">
              <a:rPr lang="zh-CN" altLang="en-US"/>
              <a:pPr>
                <a:defRPr/>
              </a:pPr>
              <a:t>2014/4/9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3DD2DB82-8158-4317-9726-173B19D9F2A1}" type="slidenum">
              <a:rPr lang="zh-CN" altLang="en-US"/>
              <a:pPr>
                <a:defRPr/>
              </a:pPr>
              <a:t>‹#›</a:t>
            </a:fld>
            <a:endParaRPr lang="zh-CN" altLang="en-US"/>
          </a:p>
        </p:txBody>
      </p:sp>
    </p:spTree>
    <p:extLst>
      <p:ext uri="{BB962C8B-B14F-4D97-AF65-F5344CB8AC3E}">
        <p14:creationId xmlns:p14="http://schemas.microsoft.com/office/powerpoint/2010/main" val="851751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Gulim" pitchFamily="34" charset="-127"/>
              </a:defRPr>
            </a:lvl1pPr>
          </a:lstStyle>
          <a:p>
            <a:pPr>
              <a:defRPr/>
            </a:pPr>
            <a:endParaRPr lang="en-US" altLang="ko-KR"/>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Gulim" pitchFamily="34" charset="-127"/>
              </a:defRPr>
            </a:lvl1pPr>
          </a:lstStyle>
          <a:p>
            <a:pPr>
              <a:defRPr/>
            </a:pPr>
            <a:endParaRPr lang="en-US" altLang="ko-KR"/>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smtClean="0"/>
              <a:t>Click to edit Master text styles</a:t>
            </a:r>
          </a:p>
          <a:p>
            <a:pPr lvl="1"/>
            <a:r>
              <a:rPr lang="en-US" altLang="ko-KR" noProof="0" smtClean="0"/>
              <a:t>Second level</a:t>
            </a:r>
          </a:p>
          <a:p>
            <a:pPr lvl="2"/>
            <a:r>
              <a:rPr lang="en-US" altLang="ko-KR" noProof="0" smtClean="0"/>
              <a:t>Third level</a:t>
            </a:r>
          </a:p>
          <a:p>
            <a:pPr lvl="3"/>
            <a:r>
              <a:rPr lang="en-US" altLang="ko-KR" noProof="0" smtClean="0"/>
              <a:t>Fourth level</a:t>
            </a:r>
          </a:p>
          <a:p>
            <a:pPr lvl="4"/>
            <a:r>
              <a:rPr lang="en-US" altLang="ko-KR" noProof="0" smtClean="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Gulim" pitchFamily="34" charset="-127"/>
              </a:defRPr>
            </a:lvl1pPr>
          </a:lstStyle>
          <a:p>
            <a:pPr>
              <a:defRPr/>
            </a:pPr>
            <a:endParaRPr lang="en-US" altLang="ko-KR"/>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Gulim" panose="020B0600000101010101" pitchFamily="34" charset="-127"/>
              </a:defRPr>
            </a:lvl1pPr>
          </a:lstStyle>
          <a:p>
            <a:pPr>
              <a:defRPr/>
            </a:pPr>
            <a:fld id="{D4490307-BCE9-430F-AAD9-D920763598C9}" type="slidenum">
              <a:rPr lang="ko-KR" altLang="en-US"/>
              <a:pPr>
                <a:defRPr/>
              </a:pPr>
              <a:t>‹#›</a:t>
            </a:fld>
            <a:endParaRPr lang="en-US" altLang="ko-KR"/>
          </a:p>
        </p:txBody>
      </p:sp>
    </p:spTree>
    <p:extLst>
      <p:ext uri="{BB962C8B-B14F-4D97-AF65-F5344CB8AC3E}">
        <p14:creationId xmlns:p14="http://schemas.microsoft.com/office/powerpoint/2010/main" val="2216461118"/>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0D242A4-D13C-4E02-9EF5-315AC7B437EB}" type="slidenum">
              <a:rPr lang="ko-KR" altLang="en-US" smtClean="0">
                <a:latin typeface="Arial" panose="020B0604020202020204" pitchFamily="34" charset="0"/>
              </a:rPr>
              <a:pPr/>
              <a:t>1</a:t>
            </a:fld>
            <a:endParaRPr lang="en-US" altLang="ko-KR" smtClean="0">
              <a:latin typeface="Arial" panose="020B0604020202020204" pitchFamily="34" charset="0"/>
            </a:endParaRPr>
          </a:p>
        </p:txBody>
      </p:sp>
    </p:spTree>
    <p:extLst>
      <p:ext uri="{BB962C8B-B14F-4D97-AF65-F5344CB8AC3E}">
        <p14:creationId xmlns:p14="http://schemas.microsoft.com/office/powerpoint/2010/main" val="304989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a:xfrm>
            <a:off x="5943600" y="6477000"/>
            <a:ext cx="2895600" cy="304800"/>
          </a:xfrm>
          <a:prstGeom prst="rect">
            <a:avLst/>
          </a:prstGeom>
        </p:spPr>
        <p:txBody>
          <a:bodyPr vert="horz" wrap="square" lIns="91440" tIns="45720" rIns="91440" bIns="45720" numCol="1" anchor="t" anchorCtr="0" compatLnSpc="1">
            <a:prstTxWarp prst="textNoShape">
              <a:avLst/>
            </a:prstTxWarp>
          </a:bodyPr>
          <a:lstStyle>
            <a:lvl1pPr>
              <a:defRPr>
                <a:ea typeface="Gulim" pitchFamily="34" charset="-127"/>
              </a:defRPr>
            </a:lvl1pPr>
          </a:lstStyle>
          <a:p>
            <a:pPr>
              <a:defRPr/>
            </a:pPr>
            <a:endParaRPr lang="en-US" altLang="ko-KR"/>
          </a:p>
        </p:txBody>
      </p:sp>
      <p:sp>
        <p:nvSpPr>
          <p:cNvPr id="3" name="灯片编号占位符 5"/>
          <p:cNvSpPr>
            <a:spLocks noGrp="1"/>
          </p:cNvSpPr>
          <p:nvPr>
            <p:ph type="sldNum" sz="quarter" idx="11"/>
          </p:nvPr>
        </p:nvSpPr>
        <p:spPr>
          <a:xfrm>
            <a:off x="3276600" y="6477000"/>
            <a:ext cx="2133600" cy="304800"/>
          </a:xfrm>
          <a:prstGeom prst="rect">
            <a:avLst/>
          </a:prstGeom>
        </p:spPr>
        <p:txBody>
          <a:bodyPr vert="horz" wrap="square" lIns="91440" tIns="45720" rIns="91440" bIns="45720" numCol="1" anchor="t" anchorCtr="0" compatLnSpc="1">
            <a:prstTxWarp prst="textNoShape">
              <a:avLst/>
            </a:prstTxWarp>
          </a:bodyPr>
          <a:lstStyle>
            <a:lvl1pPr>
              <a:defRPr>
                <a:ea typeface="Gulim" panose="020B0600000101010101" pitchFamily="34" charset="-127"/>
              </a:defRPr>
            </a:lvl1pPr>
          </a:lstStyle>
          <a:p>
            <a:pPr>
              <a:defRPr/>
            </a:pPr>
            <a:fld id="{FBBD5B09-B0D4-47D4-898C-D76670266987}" type="slidenum">
              <a:rPr lang="ko-KR" altLang="en-US"/>
              <a:pPr>
                <a:defRPr/>
              </a:pPr>
              <a:t>‹#›</a:t>
            </a:fld>
            <a:endParaRPr lang="en-US" altLang="ko-KR"/>
          </a:p>
        </p:txBody>
      </p:sp>
    </p:spTree>
    <p:extLst>
      <p:ext uri="{BB962C8B-B14F-4D97-AF65-F5344CB8AC3E}">
        <p14:creationId xmlns:p14="http://schemas.microsoft.com/office/powerpoint/2010/main" val="27917583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标题幻灯片">
    <p:bg bwMode="gray">
      <p:bgPr>
        <a:solidFill>
          <a:schemeClr val="bg1"/>
        </a:solidFill>
        <a:effectLst/>
      </p:bgPr>
    </p:bg>
    <p:spTree>
      <p:nvGrpSpPr>
        <p:cNvPr id="1" name=""/>
        <p:cNvGrpSpPr/>
        <p:nvPr/>
      </p:nvGrpSpPr>
      <p:grpSpPr>
        <a:xfrm>
          <a:off x="0" y="0"/>
          <a:ext cx="0" cy="0"/>
          <a:chOff x="0" y="0"/>
          <a:chExt cx="0" cy="0"/>
        </a:xfrm>
      </p:grpSpPr>
      <p:pic>
        <p:nvPicPr>
          <p:cNvPr id="2" name="Picture 242" descr="cnct_rgb_fr_blu_cAIwe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2565400"/>
            <a:ext cx="8315325"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11804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fld id="{80BF2283-A407-494D-8CF8-2EB2FF36EF8A}" type="datetimeFigureOut">
              <a:rPr lang="zh-CN" altLang="en-US"/>
              <a:pPr>
                <a:defRPr/>
              </a:pPr>
              <a:t>2014/4/9</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a:defRPr/>
            </a:pPr>
            <a:fld id="{555365AC-07D0-4979-AA91-7506ABC872AB}" type="slidenum">
              <a:rPr lang="zh-CN" altLang="en-US"/>
              <a:pPr>
                <a:defRPr/>
              </a:pPr>
              <a:t>‹#›</a:t>
            </a:fld>
            <a:endParaRPr lang="zh-CN" altLang="en-US"/>
          </a:p>
        </p:txBody>
      </p:sp>
    </p:spTree>
    <p:extLst>
      <p:ext uri="{BB962C8B-B14F-4D97-AF65-F5344CB8AC3E}">
        <p14:creationId xmlns:p14="http://schemas.microsoft.com/office/powerpoint/2010/main" val="3275027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9"/>
          <p:cNvSpPr>
            <a:spLocks noChangeArrowheads="1"/>
          </p:cNvSpPr>
          <p:nvPr/>
        </p:nvSpPr>
        <p:spPr bwMode="white">
          <a:xfrm>
            <a:off x="4343400" y="142875"/>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r" eaLnBrk="1" latinLnBrk="1" hangingPunct="1">
              <a:spcBef>
                <a:spcPct val="20000"/>
              </a:spcBef>
              <a:defRPr/>
            </a:pPr>
            <a:r>
              <a:rPr kumimoji="1" lang="en-US" altLang="ko-KR" sz="1600" smtClean="0">
                <a:solidFill>
                  <a:schemeClr val="bg1"/>
                </a:solidFill>
                <a:latin typeface="Arial" panose="020B0604020202020204" pitchFamily="34" charset="0"/>
                <a:ea typeface="Gulim" panose="020B0600000101010101" pitchFamily="34" charset="-127"/>
              </a:rPr>
              <a:t>www.themegallery.com</a:t>
            </a:r>
            <a:endParaRPr kumimoji="1" lang="ko-KR" altLang="en-US" sz="1600" b="1" smtClean="0">
              <a:solidFill>
                <a:schemeClr val="tx2"/>
              </a:solidFill>
              <a:latin typeface="Arial" panose="020B0604020202020204" pitchFamily="34" charset="0"/>
              <a:ea typeface="Gulim" panose="020B0600000101010101" pitchFamily="34" charset="-127"/>
            </a:endParaRPr>
          </a:p>
        </p:txBody>
      </p:sp>
      <p:sp>
        <p:nvSpPr>
          <p:cNvPr id="13" name="矩形 12"/>
          <p:cNvSpPr/>
          <p:nvPr userDrawn="1"/>
        </p:nvSpPr>
        <p:spPr bwMode="auto">
          <a:xfrm>
            <a:off x="0" y="765175"/>
            <a:ext cx="9144000" cy="34925"/>
          </a:xfrm>
          <a:prstGeom prst="rect">
            <a:avLst/>
          </a:prstGeom>
          <a:gradFill flip="none" rotWithShape="1">
            <a:gsLst>
              <a:gs pos="0">
                <a:srgbClr val="0000CC">
                  <a:tint val="66000"/>
                  <a:satMod val="160000"/>
                </a:srgbClr>
              </a:gs>
              <a:gs pos="50000">
                <a:srgbClr val="0000CC">
                  <a:tint val="44500"/>
                  <a:satMod val="160000"/>
                </a:srgbClr>
              </a:gs>
              <a:gs pos="100000">
                <a:srgbClr val="0000CC">
                  <a:tint val="23500"/>
                  <a:satMod val="160000"/>
                </a:srgbClr>
              </a:gs>
            </a:gsLst>
            <a:path path="circle">
              <a:fillToRect r="100000" b="100000"/>
            </a:path>
            <a:tileRect l="-100000" t="-100000"/>
          </a:gradFill>
          <a:ln w="9525" cap="flat" cmpd="sng" algn="ctr">
            <a:noFill/>
            <a:prstDash val="solid"/>
            <a:round/>
            <a:headEnd type="none" w="med" len="med"/>
            <a:tailEnd type="none" w="med" len="med"/>
          </a:ln>
          <a:effectLst/>
        </p:spPr>
        <p:txBody>
          <a:bodyPr/>
          <a:lstStyle/>
          <a:p>
            <a:pPr>
              <a:defRPr/>
            </a:pPr>
            <a:endParaRPr lang="zh-CN" altLang="en-US">
              <a:ea typeface="宋体" charset="-122"/>
            </a:endParaRPr>
          </a:p>
        </p:txBody>
      </p:sp>
      <p:sp>
        <p:nvSpPr>
          <p:cNvPr id="14" name="矩形 13"/>
          <p:cNvSpPr/>
          <p:nvPr userDrawn="1"/>
        </p:nvSpPr>
        <p:spPr bwMode="auto">
          <a:xfrm>
            <a:off x="323850" y="6308725"/>
            <a:ext cx="8531225" cy="111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w="9525" cap="flat" cmpd="sng" algn="ctr">
            <a:solidFill>
              <a:schemeClr val="bg1">
                <a:lumMod val="65000"/>
              </a:schemeClr>
            </a:solidFill>
            <a:prstDash val="solid"/>
            <a:round/>
            <a:headEnd type="none" w="med" len="med"/>
            <a:tailEnd type="none" w="med" len="med"/>
          </a:ln>
          <a:effectLst/>
        </p:spPr>
        <p:txBody>
          <a:bodyPr/>
          <a:lstStyle/>
          <a:p>
            <a:pPr>
              <a:defRPr/>
            </a:pPr>
            <a:endParaRPr lang="zh-CN" altLang="en-US">
              <a:ea typeface="宋体" charset="-122"/>
            </a:endParaRPr>
          </a:p>
        </p:txBody>
      </p:sp>
      <p:pic>
        <p:nvPicPr>
          <p:cNvPr id="1031" name="图片 2"/>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245350" y="6407150"/>
            <a:ext cx="16097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03" r:id="rId1"/>
    <p:sldLayoutId id="2147484604" r:id="rId2"/>
    <p:sldLayoutId id="2147484605" r:id="rId3"/>
  </p:sldLayoutIdLst>
  <p:transition/>
  <p:timing>
    <p:tnLst>
      <p:par>
        <p:cTn id="1" dur="indefinite" restart="never" nodeType="tmRoot"/>
      </p:par>
    </p:tnLst>
  </p:timing>
  <p:txStyles>
    <p:title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Arial" charset="0"/>
        </a:defRPr>
      </a:lvl2pPr>
      <a:lvl3pPr algn="l" rtl="0" eaLnBrk="0" fontAlgn="base" hangingPunct="0">
        <a:spcBef>
          <a:spcPct val="0"/>
        </a:spcBef>
        <a:spcAft>
          <a:spcPct val="0"/>
        </a:spcAft>
        <a:defRPr sz="3600" b="1">
          <a:solidFill>
            <a:schemeClr val="bg1"/>
          </a:solidFill>
          <a:latin typeface="Arial" charset="0"/>
        </a:defRPr>
      </a:lvl3pPr>
      <a:lvl4pPr algn="l" rtl="0" eaLnBrk="0" fontAlgn="base" hangingPunct="0">
        <a:spcBef>
          <a:spcPct val="0"/>
        </a:spcBef>
        <a:spcAft>
          <a:spcPct val="0"/>
        </a:spcAft>
        <a:defRPr sz="3600" b="1">
          <a:solidFill>
            <a:schemeClr val="bg1"/>
          </a:solidFill>
          <a:latin typeface="Arial" charset="0"/>
        </a:defRPr>
      </a:lvl4pPr>
      <a:lvl5pPr algn="l" rtl="0" eaLnBrk="0" fontAlgn="base" hangingPunct="0">
        <a:spcBef>
          <a:spcPct val="0"/>
        </a:spcBef>
        <a:spcAft>
          <a:spcPct val="0"/>
        </a:spcAft>
        <a:defRPr sz="3600" b="1">
          <a:solidFill>
            <a:schemeClr val="bg1"/>
          </a:solidFill>
          <a:latin typeface="Arial" charset="0"/>
        </a:defRPr>
      </a:lvl5pPr>
      <a:lvl6pPr marL="457200" algn="l" rtl="0" fontAlgn="base">
        <a:spcBef>
          <a:spcPct val="0"/>
        </a:spcBef>
        <a:spcAft>
          <a:spcPct val="0"/>
        </a:spcAft>
        <a:defRPr sz="3600" b="1">
          <a:solidFill>
            <a:schemeClr val="bg1"/>
          </a:solidFill>
          <a:latin typeface="Arial" charset="0"/>
        </a:defRPr>
      </a:lvl6pPr>
      <a:lvl7pPr marL="914400" algn="l" rtl="0" fontAlgn="base">
        <a:spcBef>
          <a:spcPct val="0"/>
        </a:spcBef>
        <a:spcAft>
          <a:spcPct val="0"/>
        </a:spcAft>
        <a:defRPr sz="3600" b="1">
          <a:solidFill>
            <a:schemeClr val="bg1"/>
          </a:solidFill>
          <a:latin typeface="Arial" charset="0"/>
        </a:defRPr>
      </a:lvl7pPr>
      <a:lvl8pPr marL="1371600" algn="l" rtl="0" fontAlgn="base">
        <a:spcBef>
          <a:spcPct val="0"/>
        </a:spcBef>
        <a:spcAft>
          <a:spcPct val="0"/>
        </a:spcAft>
        <a:defRPr sz="3600" b="1">
          <a:solidFill>
            <a:schemeClr val="bg1"/>
          </a:solidFill>
          <a:latin typeface="Arial" charset="0"/>
        </a:defRPr>
      </a:lvl8pPr>
      <a:lvl9pPr marL="1828800" algn="l" rtl="0" fontAlgn="base">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l"/>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85000"/>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Clr>
          <a:schemeClr val="tx1"/>
        </a:buClr>
        <a:buSzPct val="75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tx1"/>
        </a:buClr>
        <a:buSzPct val="75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tx1"/>
        </a:buClr>
        <a:buSzPct val="75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tx1"/>
        </a:buClr>
        <a:buSzPct val="75000"/>
        <a:buFont typeface="Arial"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5.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2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4.bin"/><Relationship Id="rId14" Type="http://schemas.openxmlformats.org/officeDocument/2006/relationships/image" Target="../media/image26.wmf"/></Relationships>
</file>

<file path=ppt/slides/_rels/slide2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18.bin"/><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oleObject" Target="../embeddings/oleObject25.bin"/><Relationship Id="rId5" Type="http://schemas.openxmlformats.org/officeDocument/2006/relationships/oleObject" Target="../embeddings/oleObject21.bin"/><Relationship Id="rId10" Type="http://schemas.openxmlformats.org/officeDocument/2006/relationships/oleObject" Target="../embeddings/oleObject24.bin"/><Relationship Id="rId4" Type="http://schemas.openxmlformats.org/officeDocument/2006/relationships/image" Target="../media/image30.wmf"/><Relationship Id="rId9"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5.wmf"/><Relationship Id="rId3" Type="http://schemas.openxmlformats.org/officeDocument/2006/relationships/oleObject" Target="../embeddings/oleObject26.bin"/><Relationship Id="rId7" Type="http://schemas.openxmlformats.org/officeDocument/2006/relationships/image" Target="../media/image32.wmf"/><Relationship Id="rId12"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27.bin"/><Relationship Id="rId11" Type="http://schemas.openxmlformats.org/officeDocument/2006/relationships/image" Target="../media/image34.wmf"/><Relationship Id="rId5" Type="http://schemas.openxmlformats.org/officeDocument/2006/relationships/image" Target="../media/image36.png"/><Relationship Id="rId10" Type="http://schemas.openxmlformats.org/officeDocument/2006/relationships/oleObject" Target="../embeddings/oleObject29.bin"/><Relationship Id="rId4" Type="http://schemas.openxmlformats.org/officeDocument/2006/relationships/image" Target="../media/image31.wmf"/><Relationship Id="rId9" Type="http://schemas.openxmlformats.org/officeDocument/2006/relationships/image" Target="../media/image3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1.wmf"/><Relationship Id="rId3" Type="http://schemas.openxmlformats.org/officeDocument/2006/relationships/image" Target="../media/image42.png"/><Relationship Id="rId7" Type="http://schemas.openxmlformats.org/officeDocument/2006/relationships/image" Target="../media/image38.wmf"/><Relationship Id="rId12"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32.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9.wmf"/></Relationships>
</file>

<file path=ppt/slides/_rels/slide32.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7.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44.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9.bin"/><Relationship Id="rId14" Type="http://schemas.openxmlformats.org/officeDocument/2006/relationships/image" Target="../media/image48.wmf"/></Relationships>
</file>

<file path=ppt/slides/_rels/slide33.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3.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50.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5.bin"/><Relationship Id="rId14" Type="http://schemas.openxmlformats.org/officeDocument/2006/relationships/image" Target="../media/image54.wmf"/></Relationships>
</file>

<file path=ppt/slides/_rels/slide3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8.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55.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7.wmf"/><Relationship Id="rId4" Type="http://schemas.openxmlformats.org/officeDocument/2006/relationships/image" Target="../media/image50.wmf"/><Relationship Id="rId9"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59.wmf"/><Relationship Id="rId5" Type="http://schemas.openxmlformats.org/officeDocument/2006/relationships/oleObject" Target="../embeddings/oleObject54.bin"/><Relationship Id="rId4" Type="http://schemas.openxmlformats.org/officeDocument/2006/relationships/image" Target="../media/image58.wmf"/></Relationships>
</file>

<file path=ppt/slides/_rels/slide3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62.wmf"/><Relationship Id="rId5" Type="http://schemas.openxmlformats.org/officeDocument/2006/relationships/oleObject" Target="../embeddings/oleObject57.bin"/><Relationship Id="rId4" Type="http://schemas.openxmlformats.org/officeDocument/2006/relationships/image" Target="../media/image6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64.wmf"/><Relationship Id="rId5" Type="http://schemas.openxmlformats.org/officeDocument/2006/relationships/oleObject" Target="../embeddings/oleObject60.bin"/><Relationship Id="rId4" Type="http://schemas.openxmlformats.org/officeDocument/2006/relationships/image" Target="../media/image6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subTitle" idx="4294967295"/>
          </p:nvPr>
        </p:nvSpPr>
        <p:spPr bwMode="auto">
          <a:xfrm>
            <a:off x="641350" y="620713"/>
            <a:ext cx="7170738" cy="1871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ctr">
              <a:lnSpc>
                <a:spcPct val="140000"/>
              </a:lnSpc>
              <a:buFont typeface="Wingdings" panose="05000000000000000000" pitchFamily="2" charset="2"/>
              <a:buNone/>
            </a:pPr>
            <a:r>
              <a:rPr lang="zh-CN" altLang="en-US" sz="2400" b="1" smtClean="0">
                <a:solidFill>
                  <a:srgbClr val="0000CC"/>
                </a:solidFill>
                <a:latin typeface="幼圆" panose="02010509060101010101" pitchFamily="49" charset="-122"/>
                <a:ea typeface="幼圆" panose="02010509060101010101" pitchFamily="49" charset="-122"/>
              </a:rPr>
              <a:t>工程热力学</a:t>
            </a:r>
            <a:endParaRPr lang="en-US" altLang="zh-CN" sz="2400" b="1" smtClean="0">
              <a:solidFill>
                <a:srgbClr val="0000CC"/>
              </a:solidFill>
              <a:latin typeface="幼圆" panose="02010509060101010101" pitchFamily="49" charset="-122"/>
              <a:ea typeface="幼圆" panose="02010509060101010101" pitchFamily="49" charset="-122"/>
            </a:endParaRPr>
          </a:p>
          <a:p>
            <a:pPr algn="ctr" fontAlgn="ctr">
              <a:lnSpc>
                <a:spcPct val="140000"/>
              </a:lnSpc>
              <a:buFont typeface="Wingdings" panose="05000000000000000000" pitchFamily="2" charset="2"/>
              <a:buNone/>
            </a:pPr>
            <a:r>
              <a:rPr lang="zh-CN" altLang="en-US" sz="3200" b="1" smtClean="0">
                <a:solidFill>
                  <a:srgbClr val="FF0000"/>
                </a:solidFill>
                <a:latin typeface="幼圆" panose="02010509060101010101" pitchFamily="49" charset="-122"/>
                <a:ea typeface="幼圆" panose="02010509060101010101" pitchFamily="49" charset="-122"/>
              </a:rPr>
              <a:t>     第二章  热力学第一定律 </a:t>
            </a:r>
            <a:r>
              <a:rPr lang="en-US" altLang="zh-CN" sz="3200" b="1" smtClean="0">
                <a:solidFill>
                  <a:srgbClr val="FF0000"/>
                </a:solidFill>
                <a:latin typeface="幼圆" panose="02010509060101010101" pitchFamily="49" charset="-122"/>
                <a:ea typeface="幼圆" panose="02010509060101010101" pitchFamily="49" charset="-122"/>
              </a:rPr>
              <a:t>(1)</a:t>
            </a:r>
          </a:p>
        </p:txBody>
      </p:sp>
      <p:sp>
        <p:nvSpPr>
          <p:cNvPr id="4" name="标题 9"/>
          <p:cNvSpPr txBox="1">
            <a:spLocks/>
          </p:cNvSpPr>
          <p:nvPr/>
        </p:nvSpPr>
        <p:spPr bwMode="auto">
          <a:xfrm>
            <a:off x="2124075" y="5229225"/>
            <a:ext cx="3960813" cy="10080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Arial" charset="0"/>
              </a:defRPr>
            </a:lvl2pPr>
            <a:lvl3pPr algn="l" rtl="0" eaLnBrk="0" fontAlgn="base" hangingPunct="0">
              <a:spcBef>
                <a:spcPct val="0"/>
              </a:spcBef>
              <a:spcAft>
                <a:spcPct val="0"/>
              </a:spcAft>
              <a:defRPr sz="3600" b="1">
                <a:solidFill>
                  <a:schemeClr val="bg1"/>
                </a:solidFill>
                <a:latin typeface="Arial" charset="0"/>
              </a:defRPr>
            </a:lvl3pPr>
            <a:lvl4pPr algn="l" rtl="0" eaLnBrk="0" fontAlgn="base" hangingPunct="0">
              <a:spcBef>
                <a:spcPct val="0"/>
              </a:spcBef>
              <a:spcAft>
                <a:spcPct val="0"/>
              </a:spcAft>
              <a:defRPr sz="3600" b="1">
                <a:solidFill>
                  <a:schemeClr val="bg1"/>
                </a:solidFill>
                <a:latin typeface="Arial" charset="0"/>
              </a:defRPr>
            </a:lvl4pPr>
            <a:lvl5pPr algn="l" rtl="0" eaLnBrk="0" fontAlgn="base" hangingPunct="0">
              <a:spcBef>
                <a:spcPct val="0"/>
              </a:spcBef>
              <a:spcAft>
                <a:spcPct val="0"/>
              </a:spcAft>
              <a:defRPr sz="3600" b="1">
                <a:solidFill>
                  <a:schemeClr val="bg1"/>
                </a:solidFill>
                <a:latin typeface="Arial" charset="0"/>
              </a:defRPr>
            </a:lvl5pPr>
            <a:lvl6pPr marL="457200" algn="l" rtl="0" fontAlgn="base">
              <a:spcBef>
                <a:spcPct val="0"/>
              </a:spcBef>
              <a:spcAft>
                <a:spcPct val="0"/>
              </a:spcAft>
              <a:defRPr sz="3600" b="1">
                <a:solidFill>
                  <a:schemeClr val="bg1"/>
                </a:solidFill>
                <a:latin typeface="Arial" charset="0"/>
              </a:defRPr>
            </a:lvl6pPr>
            <a:lvl7pPr marL="914400" algn="l" rtl="0" fontAlgn="base">
              <a:spcBef>
                <a:spcPct val="0"/>
              </a:spcBef>
              <a:spcAft>
                <a:spcPct val="0"/>
              </a:spcAft>
              <a:defRPr sz="3600" b="1">
                <a:solidFill>
                  <a:schemeClr val="bg1"/>
                </a:solidFill>
                <a:latin typeface="Arial" charset="0"/>
              </a:defRPr>
            </a:lvl7pPr>
            <a:lvl8pPr marL="1371600" algn="l" rtl="0" fontAlgn="base">
              <a:spcBef>
                <a:spcPct val="0"/>
              </a:spcBef>
              <a:spcAft>
                <a:spcPct val="0"/>
              </a:spcAft>
              <a:defRPr sz="3600" b="1">
                <a:solidFill>
                  <a:schemeClr val="bg1"/>
                </a:solidFill>
                <a:latin typeface="Arial" charset="0"/>
              </a:defRPr>
            </a:lvl8pPr>
            <a:lvl9pPr marL="1828800" algn="l" rtl="0" fontAlgn="base">
              <a:spcBef>
                <a:spcPct val="0"/>
              </a:spcBef>
              <a:spcAft>
                <a:spcPct val="0"/>
              </a:spcAft>
              <a:defRPr sz="3600" b="1">
                <a:solidFill>
                  <a:schemeClr val="bg1"/>
                </a:solidFill>
                <a:latin typeface="Arial" charset="0"/>
              </a:defRPr>
            </a:lvl9pPr>
          </a:lstStyle>
          <a:p>
            <a:pPr eaLnBrk="1" hangingPunct="1">
              <a:lnSpc>
                <a:spcPct val="150000"/>
              </a:lnSpc>
              <a:defRPr/>
            </a:pPr>
            <a:r>
              <a:rPr lang="zh-CN" altLang="en-US"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机械与动力工程学院 </a:t>
            </a:r>
            <a:r>
              <a:rPr lang="en-US" altLang="zh-CN"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a:r>
            <a:br>
              <a:rPr lang="en-US" altLang="zh-CN"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br>
            <a:r>
              <a:rPr lang="en-US" altLang="zh-CN"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a:t>
            </a:r>
            <a:r>
              <a:rPr lang="zh-CN" altLang="en-US"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曹军  </a:t>
            </a:r>
            <a:r>
              <a:rPr lang="en-US" altLang="zh-CN"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a:t>
            </a:r>
            <a:r>
              <a:rPr lang="zh-CN" altLang="en-US"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讲师</a:t>
            </a:r>
            <a:r>
              <a:rPr lang="en-US" altLang="zh-CN"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a:t>
            </a:r>
            <a:br>
              <a:rPr lang="en-US" altLang="zh-CN"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br>
            <a:r>
              <a:rPr lang="en-US" altLang="zh-CN"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2013</a:t>
            </a:r>
            <a:r>
              <a:rPr lang="zh-CN" altLang="en-US"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年</a:t>
            </a:r>
            <a:r>
              <a:rPr lang="en-US" altLang="zh-CN"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11</a:t>
            </a:r>
            <a:r>
              <a:rPr lang="zh-CN" altLang="en-US"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月</a:t>
            </a:r>
            <a:r>
              <a:rPr lang="en-US" altLang="zh-CN"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18</a:t>
            </a:r>
            <a:r>
              <a:rPr lang="zh-CN" altLang="en-US" sz="1800" kern="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日 </a:t>
            </a:r>
          </a:p>
        </p:txBody>
      </p:sp>
      <p:pic>
        <p:nvPicPr>
          <p:cNvPr id="2355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5229225"/>
            <a:ext cx="126841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50854"/>
      </p:ext>
    </p:extLst>
  </p:cSld>
  <p:clrMapOvr>
    <a:masterClrMapping/>
  </p:clrMapOvr>
  <p:transition spd="slow">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46063" y="239713"/>
            <a:ext cx="1627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2800" b="1">
                <a:solidFill>
                  <a:srgbClr val="FF0000"/>
                </a:solidFill>
                <a:ea typeface="幼圆" panose="02010509060101010101" pitchFamily="49" charset="-122"/>
                <a:cs typeface="Times New Roman" panose="02020603050405020304" pitchFamily="18" charset="0"/>
              </a:rPr>
              <a:t>热力学能</a:t>
            </a:r>
          </a:p>
        </p:txBody>
      </p:sp>
      <p:sp>
        <p:nvSpPr>
          <p:cNvPr id="11267" name="圆角矩形 14"/>
          <p:cNvSpPr>
            <a:spLocks noChangeArrowheads="1"/>
          </p:cNvSpPr>
          <p:nvPr/>
        </p:nvSpPr>
        <p:spPr bwMode="auto">
          <a:xfrm>
            <a:off x="257175" y="1196975"/>
            <a:ext cx="8485188" cy="1730375"/>
          </a:xfrm>
          <a:prstGeom prst="roundRect">
            <a:avLst>
              <a:gd name="adj" fmla="val 16667"/>
            </a:avLst>
          </a:prstGeom>
          <a:noFill/>
          <a:ln w="28575">
            <a:solidFill>
              <a:srgbClr val="C00000"/>
            </a:solid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285750" indent="-285750">
              <a:lnSpc>
                <a:spcPct val="150000"/>
              </a:lnSpc>
              <a:buClr>
                <a:srgbClr val="FF0000"/>
              </a:buClr>
              <a:buFont typeface="Wingdings" panose="05000000000000000000" pitchFamily="2" charset="2"/>
              <a:buChar char="u"/>
              <a:defRPr/>
            </a:pPr>
            <a:r>
              <a:rPr kumimoji="1" lang="zh-CN" altLang="en-US" b="1" dirty="0" smtClean="0">
                <a:ea typeface="幼圆" panose="02010509060101010101" pitchFamily="49" charset="-122"/>
                <a:cs typeface="Times New Roman" panose="02020603050405020304" pitchFamily="18" charset="0"/>
              </a:rPr>
              <a:t>热力学能是</a:t>
            </a:r>
            <a:r>
              <a:rPr kumimoji="1" lang="zh-CN" altLang="en-US" b="1" dirty="0" smtClean="0">
                <a:solidFill>
                  <a:schemeClr val="tx2">
                    <a:lumMod val="60000"/>
                    <a:lumOff val="40000"/>
                  </a:schemeClr>
                </a:solidFill>
                <a:ea typeface="幼圆" panose="02010509060101010101" pitchFamily="49" charset="-122"/>
                <a:cs typeface="Times New Roman" panose="02020603050405020304" pitchFamily="18" charset="0"/>
              </a:rPr>
              <a:t>状态参数</a:t>
            </a:r>
            <a:endParaRPr kumimoji="1" lang="en-US" altLang="zh-CN" b="1" dirty="0" smtClean="0">
              <a:solidFill>
                <a:schemeClr val="tx2">
                  <a:lumMod val="60000"/>
                  <a:lumOff val="40000"/>
                </a:schemeClr>
              </a:solidFill>
              <a:ea typeface="幼圆" panose="02010509060101010101" pitchFamily="49" charset="-122"/>
              <a:cs typeface="Times New Roman" panose="02020603050405020304" pitchFamily="18" charset="0"/>
            </a:endParaRPr>
          </a:p>
          <a:p>
            <a:pPr marL="285750" indent="-285750">
              <a:lnSpc>
                <a:spcPct val="150000"/>
              </a:lnSpc>
              <a:buClr>
                <a:srgbClr val="FF0000"/>
              </a:buClr>
              <a:buFont typeface="Wingdings" panose="05000000000000000000" pitchFamily="2" charset="2"/>
              <a:buChar char="u"/>
              <a:defRPr/>
            </a:pPr>
            <a:r>
              <a:rPr kumimoji="1" lang="zh-CN" altLang="en-US" b="1" dirty="0" smtClean="0">
                <a:ea typeface="幼圆" panose="02010509060101010101" pitchFamily="49" charset="-122"/>
                <a:cs typeface="Times New Roman" panose="02020603050405020304" pitchFamily="18" charset="0"/>
              </a:rPr>
              <a:t>气体的热力学状态可由两个</a:t>
            </a:r>
            <a:r>
              <a:rPr kumimoji="1" lang="zh-CN" altLang="en-US" b="1" dirty="0" smtClean="0">
                <a:solidFill>
                  <a:schemeClr val="tx2">
                    <a:lumMod val="60000"/>
                    <a:lumOff val="40000"/>
                  </a:schemeClr>
                </a:solidFill>
                <a:ea typeface="幼圆" panose="02010509060101010101" pitchFamily="49" charset="-122"/>
                <a:cs typeface="Times New Roman" panose="02020603050405020304" pitchFamily="18" charset="0"/>
              </a:rPr>
              <a:t>独立状态参数</a:t>
            </a:r>
            <a:r>
              <a:rPr kumimoji="1" lang="zh-CN" altLang="en-US" b="1" dirty="0" smtClean="0">
                <a:ea typeface="幼圆" panose="02010509060101010101" pitchFamily="49" charset="-122"/>
                <a:cs typeface="Times New Roman" panose="02020603050405020304" pitchFamily="18" charset="0"/>
              </a:rPr>
              <a:t>决定，</a:t>
            </a:r>
            <a:endParaRPr kumimoji="1" lang="en-US" altLang="zh-CN" b="1" dirty="0" smtClean="0">
              <a:ea typeface="幼圆" panose="02010509060101010101" pitchFamily="49" charset="-122"/>
              <a:cs typeface="Times New Roman" panose="02020603050405020304" pitchFamily="18" charset="0"/>
            </a:endParaRPr>
          </a:p>
          <a:p>
            <a:pPr>
              <a:lnSpc>
                <a:spcPct val="150000"/>
              </a:lnSpc>
              <a:buClr>
                <a:srgbClr val="FF0000"/>
              </a:buClr>
              <a:defRPr/>
            </a:pPr>
            <a:r>
              <a:rPr kumimoji="1" lang="zh-CN" altLang="en-US" b="1" dirty="0" smtClean="0">
                <a:ea typeface="幼圆" panose="02010509060101010101" pitchFamily="49" charset="-122"/>
                <a:cs typeface="Times New Roman" panose="02020603050405020304" pitchFamily="18" charset="0"/>
              </a:rPr>
              <a:t>→  热力学能一定是两个独立状态参数的函数</a:t>
            </a:r>
            <a:endParaRPr kumimoji="1" lang="en-US" altLang="zh-CN" b="1" dirty="0" smtClean="0">
              <a:ea typeface="幼圆" panose="02010509060101010101" pitchFamily="49" charset="-122"/>
              <a:cs typeface="Times New Roman" panose="02020603050405020304" pitchFamily="18" charset="0"/>
            </a:endParaRPr>
          </a:p>
        </p:txBody>
      </p:sp>
      <p:sp>
        <p:nvSpPr>
          <p:cNvPr id="33796" name="圆角矩形 14"/>
          <p:cNvSpPr>
            <a:spLocks noChangeArrowheads="1"/>
          </p:cNvSpPr>
          <p:nvPr/>
        </p:nvSpPr>
        <p:spPr bwMode="auto">
          <a:xfrm>
            <a:off x="336550" y="3789363"/>
            <a:ext cx="8405813" cy="2016125"/>
          </a:xfrm>
          <a:prstGeom prst="roundRect">
            <a:avLst>
              <a:gd name="adj" fmla="val 1666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85750" indent="-28575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buFont typeface="Wingdings" panose="05000000000000000000" pitchFamily="2" charset="2"/>
              <a:buChar char="u"/>
            </a:pPr>
            <a:r>
              <a:rPr lang="zh-CN" altLang="en-US" b="1">
                <a:ea typeface="幼圆" panose="02010509060101010101" pitchFamily="49" charset="-122"/>
                <a:cs typeface="Times New Roman" panose="02020603050405020304" pitchFamily="18" charset="0"/>
              </a:rPr>
              <a:t>物质的运动是永恒的，找到一个没有运动而热力学能为绝对零值的基点是不可能的，因此，热力学能</a:t>
            </a:r>
            <a:r>
              <a:rPr lang="en-US" altLang="zh-CN" b="1">
                <a:ea typeface="幼圆" panose="02010509060101010101" pitchFamily="49" charset="-122"/>
                <a:cs typeface="Times New Roman" panose="02020603050405020304" pitchFamily="18" charset="0"/>
              </a:rPr>
              <a:t>U</a:t>
            </a:r>
            <a:r>
              <a:rPr lang="zh-CN" altLang="en-US" b="1">
                <a:ea typeface="幼圆" panose="02010509060101010101" pitchFamily="49" charset="-122"/>
                <a:cs typeface="Times New Roman" panose="02020603050405020304" pitchFamily="18" charset="0"/>
              </a:rPr>
              <a:t>的</a:t>
            </a:r>
            <a:r>
              <a:rPr lang="zh-CN" altLang="en-US" b="1">
                <a:solidFill>
                  <a:srgbClr val="0033CC"/>
                </a:solidFill>
                <a:ea typeface="幼圆" panose="02010509060101010101" pitchFamily="49" charset="-122"/>
                <a:cs typeface="Times New Roman" panose="02020603050405020304" pitchFamily="18" charset="0"/>
              </a:rPr>
              <a:t>绝对值无法测定</a:t>
            </a:r>
            <a:r>
              <a:rPr lang="zh-CN" altLang="en-US" b="1">
                <a:ea typeface="幼圆" panose="02010509060101010101" pitchFamily="49" charset="-122"/>
                <a:cs typeface="Times New Roman" panose="02020603050405020304" pitchFamily="18" charset="0"/>
              </a:rPr>
              <a:t>。</a:t>
            </a:r>
            <a:endParaRPr lang="en-US" altLang="zh-CN" b="1">
              <a:ea typeface="幼圆" panose="02010509060101010101" pitchFamily="49" charset="-122"/>
              <a:cs typeface="Times New Roman" panose="02020603050405020304" pitchFamily="18" charset="0"/>
            </a:endParaRPr>
          </a:p>
          <a:p>
            <a:pPr>
              <a:lnSpc>
                <a:spcPct val="150000"/>
              </a:lnSpc>
              <a:buClr>
                <a:srgbClr val="FF0000"/>
              </a:buClr>
              <a:buFont typeface="Wingdings" panose="05000000000000000000" pitchFamily="2" charset="2"/>
              <a:buChar char="u"/>
            </a:pPr>
            <a:r>
              <a:rPr lang="zh-CN" altLang="en-US" b="1">
                <a:ea typeface="幼圆" panose="02010509060101010101" pitchFamily="49" charset="-122"/>
                <a:cs typeface="Times New Roman" panose="02020603050405020304" pitchFamily="18" charset="0"/>
              </a:rPr>
              <a:t>一般只关心热力学能的</a:t>
            </a:r>
            <a:r>
              <a:rPr lang="zh-CN" altLang="en-US" b="1">
                <a:solidFill>
                  <a:srgbClr val="0033CC"/>
                </a:solidFill>
                <a:ea typeface="幼圆" panose="02010509060101010101" pitchFamily="49" charset="-122"/>
                <a:cs typeface="Times New Roman" panose="02020603050405020304" pitchFamily="18" charset="0"/>
              </a:rPr>
              <a:t>相对变化量</a:t>
            </a:r>
            <a:endParaRPr lang="en-US" altLang="zh-CN" b="1">
              <a:solidFill>
                <a:srgbClr val="0033CC"/>
              </a:solidFill>
              <a:ea typeface="幼圆" panose="02010509060101010101" pitchFamily="49" charset="-122"/>
              <a:cs typeface="Times New Roman" panose="02020603050405020304" pitchFamily="18" charset="0"/>
            </a:endParaRPr>
          </a:p>
          <a:p>
            <a:pPr>
              <a:lnSpc>
                <a:spcPct val="150000"/>
              </a:lnSpc>
              <a:buClr>
                <a:srgbClr val="FF0000"/>
              </a:buClr>
              <a:buFont typeface="Wingdings" panose="05000000000000000000" pitchFamily="2" charset="2"/>
              <a:buChar char="u"/>
            </a:pPr>
            <a:r>
              <a:rPr lang="zh-CN" altLang="en-US" b="1">
                <a:ea typeface="幼圆" panose="02010509060101010101" pitchFamily="49" charset="-122"/>
                <a:cs typeface="Times New Roman" panose="02020603050405020304" pitchFamily="18" charset="0"/>
              </a:rPr>
              <a:t>可选取任意状态的热力学能为零值，作为计算基准。</a:t>
            </a:r>
            <a:endParaRPr lang="en-US" altLang="zh-CN" b="1">
              <a:ea typeface="幼圆" panose="02010509060101010101" pitchFamily="49" charset="-122"/>
              <a:cs typeface="Times New Roman" panose="02020603050405020304" pitchFamily="18" charset="0"/>
            </a:endParaRPr>
          </a:p>
        </p:txBody>
      </p:sp>
      <p:graphicFrame>
        <p:nvGraphicFramePr>
          <p:cNvPr id="33797" name="Object 11"/>
          <p:cNvGraphicFramePr>
            <a:graphicFrameLocks noChangeAspect="1"/>
          </p:cNvGraphicFramePr>
          <p:nvPr/>
        </p:nvGraphicFramePr>
        <p:xfrm>
          <a:off x="6588125" y="1465263"/>
          <a:ext cx="1593850" cy="1433512"/>
        </p:xfrm>
        <a:graphic>
          <a:graphicData uri="http://schemas.openxmlformats.org/presentationml/2006/ole">
            <mc:AlternateContent xmlns:mc="http://schemas.openxmlformats.org/markup-compatibility/2006">
              <mc:Choice xmlns:v="urn:schemas-microsoft-com:vml" Requires="v">
                <p:oleObj spid="_x0000_s131074" name="Equation" r:id="rId3" imgW="736600" imgH="660400" progId="Equation.DSMT4">
                  <p:embed/>
                </p:oleObj>
              </mc:Choice>
              <mc:Fallback>
                <p:oleObj name="Equation" r:id="rId3" imgW="736600" imgH="660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465263"/>
                        <a:ext cx="159385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8" name="Object 11"/>
          <p:cNvGraphicFramePr>
            <a:graphicFrameLocks noChangeAspect="1"/>
          </p:cNvGraphicFramePr>
          <p:nvPr/>
        </p:nvGraphicFramePr>
        <p:xfrm>
          <a:off x="4356100" y="4806950"/>
          <a:ext cx="576263" cy="385763"/>
        </p:xfrm>
        <a:graphic>
          <a:graphicData uri="http://schemas.openxmlformats.org/presentationml/2006/ole">
            <mc:AlternateContent xmlns:mc="http://schemas.openxmlformats.org/markup-compatibility/2006">
              <mc:Choice xmlns:v="urn:schemas-microsoft-com:vml" Requires="v">
                <p:oleObj spid="_x0000_s131075" name="Equation" r:id="rId5" imgW="266353" imgH="177569" progId="Equation.DSMT4">
                  <p:embed/>
                </p:oleObj>
              </mc:Choice>
              <mc:Fallback>
                <p:oleObj name="Equation" r:id="rId5" imgW="266353" imgH="17756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4806950"/>
                        <a:ext cx="57626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3580604"/>
      </p:ext>
    </p:extLst>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28775"/>
            <a:ext cx="456247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19" name="Text Box 2"/>
          <p:cNvSpPr txBox="1">
            <a:spLocks noChangeArrowheads="1"/>
          </p:cNvSpPr>
          <p:nvPr/>
        </p:nvSpPr>
        <p:spPr bwMode="auto">
          <a:xfrm>
            <a:off x="246063" y="239713"/>
            <a:ext cx="56943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2800" b="1">
                <a:solidFill>
                  <a:srgbClr val="FF0000"/>
                </a:solidFill>
                <a:ea typeface="幼圆" panose="02010509060101010101" pitchFamily="49" charset="-122"/>
                <a:cs typeface="Times New Roman" panose="02020603050405020304" pitchFamily="18" charset="0"/>
              </a:rPr>
              <a:t>内动能和宏观动能的</a:t>
            </a:r>
            <a:r>
              <a:rPr lang="zh-CN" altLang="en-US" sz="2800" b="1">
                <a:solidFill>
                  <a:srgbClr val="0033CC"/>
                </a:solidFill>
                <a:ea typeface="幼圆" panose="02010509060101010101" pitchFamily="49" charset="-122"/>
                <a:cs typeface="Times New Roman" panose="02020603050405020304" pitchFamily="18" charset="0"/>
              </a:rPr>
              <a:t>区别</a:t>
            </a:r>
            <a:endParaRPr lang="zh-CN" altLang="en-US" sz="2000">
              <a:solidFill>
                <a:srgbClr val="0033CC"/>
              </a:solidFill>
              <a:ea typeface="幼圆" panose="02010509060101010101" pitchFamily="49" charset="-122"/>
              <a:cs typeface="Times New Roman" panose="02020603050405020304" pitchFamily="18" charset="0"/>
            </a:endParaRPr>
          </a:p>
        </p:txBody>
      </p:sp>
      <p:sp>
        <p:nvSpPr>
          <p:cNvPr id="4" name="圆角矩形 14"/>
          <p:cNvSpPr>
            <a:spLocks noChangeArrowheads="1"/>
          </p:cNvSpPr>
          <p:nvPr/>
        </p:nvSpPr>
        <p:spPr bwMode="auto">
          <a:xfrm>
            <a:off x="5219700" y="1773238"/>
            <a:ext cx="3455988" cy="3095625"/>
          </a:xfrm>
          <a:prstGeom prst="roundRect">
            <a:avLst>
              <a:gd name="adj" fmla="val 1666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85750" indent="-28575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buFont typeface="Wingdings" panose="05000000000000000000" pitchFamily="2" charset="2"/>
              <a:buChar char="u"/>
              <a:defRPr/>
            </a:pPr>
            <a:r>
              <a:rPr lang="zh-CN" altLang="en-US" b="1" dirty="0" smtClean="0">
                <a:ea typeface="幼圆" panose="02010509060101010101" pitchFamily="49" charset="-122"/>
                <a:cs typeface="Times New Roman" panose="02020603050405020304" pitchFamily="18" charset="0"/>
              </a:rPr>
              <a:t>左侧：水分子做热运动，但</a:t>
            </a:r>
            <a:r>
              <a:rPr lang="zh-CN" altLang="en-US" b="1" dirty="0" smtClean="0">
                <a:solidFill>
                  <a:schemeClr val="tx2">
                    <a:lumMod val="60000"/>
                    <a:lumOff val="40000"/>
                  </a:schemeClr>
                </a:solidFill>
                <a:ea typeface="幼圆" panose="02010509060101010101" pitchFamily="49" charset="-122"/>
                <a:cs typeface="Times New Roman" panose="02020603050405020304" pitchFamily="18" charset="0"/>
              </a:rPr>
              <a:t>宏观效果相互抵消</a:t>
            </a:r>
            <a:r>
              <a:rPr lang="zh-CN" altLang="en-US" b="1" dirty="0" smtClean="0">
                <a:ea typeface="幼圆" panose="02010509060101010101" pitchFamily="49" charset="-122"/>
                <a:cs typeface="Times New Roman" panose="02020603050405020304" pitchFamily="18" charset="0"/>
              </a:rPr>
              <a:t>。</a:t>
            </a:r>
            <a:endParaRPr lang="en-US" altLang="zh-CN" b="1" dirty="0" smtClean="0">
              <a:ea typeface="幼圆" panose="02010509060101010101" pitchFamily="49" charset="-122"/>
              <a:cs typeface="Times New Roman" panose="02020603050405020304" pitchFamily="18" charset="0"/>
            </a:endParaRPr>
          </a:p>
          <a:p>
            <a:pPr marL="0" indent="0">
              <a:lnSpc>
                <a:spcPct val="150000"/>
              </a:lnSpc>
              <a:buClr>
                <a:srgbClr val="FF0000"/>
              </a:buClr>
              <a:defRPr/>
            </a:pPr>
            <a:r>
              <a:rPr lang="en-US" altLang="zh-CN" b="1" dirty="0" smtClean="0">
                <a:ea typeface="幼圆" panose="02010509060101010101" pitchFamily="49" charset="-122"/>
                <a:cs typeface="Times New Roman" panose="02020603050405020304" pitchFamily="18" charset="0"/>
              </a:rPr>
              <a:t>           </a:t>
            </a:r>
            <a:r>
              <a:rPr lang="zh-CN" altLang="en-US" b="1" dirty="0" smtClean="0">
                <a:ea typeface="幼圆" panose="02010509060101010101" pitchFamily="49" charset="-122"/>
                <a:cs typeface="Times New Roman" panose="02020603050405020304" pitchFamily="18" charset="0"/>
              </a:rPr>
              <a:t>→叶轮不会转动</a:t>
            </a:r>
            <a:endParaRPr lang="en-US" altLang="zh-CN" b="1" dirty="0" smtClean="0">
              <a:ea typeface="幼圆" panose="02010509060101010101" pitchFamily="49" charset="-122"/>
              <a:cs typeface="Times New Roman" panose="02020603050405020304" pitchFamily="18" charset="0"/>
            </a:endParaRPr>
          </a:p>
          <a:p>
            <a:pPr marL="0" indent="0">
              <a:lnSpc>
                <a:spcPct val="150000"/>
              </a:lnSpc>
              <a:buClr>
                <a:srgbClr val="FF0000"/>
              </a:buClr>
              <a:defRPr/>
            </a:pPr>
            <a:endParaRPr lang="en-US" altLang="zh-CN" b="1" dirty="0" smtClean="0">
              <a:ea typeface="幼圆" panose="02010509060101010101" pitchFamily="49" charset="-122"/>
              <a:cs typeface="Times New Roman" panose="02020603050405020304" pitchFamily="18" charset="0"/>
            </a:endParaRPr>
          </a:p>
          <a:p>
            <a:pPr>
              <a:lnSpc>
                <a:spcPct val="150000"/>
              </a:lnSpc>
              <a:buClr>
                <a:srgbClr val="FF0000"/>
              </a:buClr>
              <a:buFont typeface="Wingdings" panose="05000000000000000000" pitchFamily="2" charset="2"/>
              <a:buChar char="u"/>
              <a:defRPr/>
            </a:pPr>
            <a:r>
              <a:rPr lang="zh-CN" altLang="en-US" b="1" dirty="0" smtClean="0">
                <a:ea typeface="幼圆" panose="02010509060101010101" pitchFamily="49" charset="-122"/>
                <a:cs typeface="Times New Roman" panose="02020603050405020304" pitchFamily="18" charset="0"/>
              </a:rPr>
              <a:t>右侧： 水分子做热运动，同时</a:t>
            </a:r>
            <a:r>
              <a:rPr lang="zh-CN" altLang="en-US" b="1" dirty="0" smtClean="0">
                <a:solidFill>
                  <a:schemeClr val="tx2">
                    <a:lumMod val="60000"/>
                    <a:lumOff val="40000"/>
                  </a:schemeClr>
                </a:solidFill>
                <a:ea typeface="幼圆" panose="02010509060101010101" pitchFamily="49" charset="-122"/>
                <a:cs typeface="Times New Roman" panose="02020603050405020304" pitchFamily="18" charset="0"/>
              </a:rPr>
              <a:t>做宏观运动</a:t>
            </a:r>
            <a:r>
              <a:rPr lang="zh-CN" altLang="en-US" b="1" dirty="0" smtClean="0">
                <a:ea typeface="幼圆" panose="02010509060101010101" pitchFamily="49" charset="-122"/>
                <a:cs typeface="Times New Roman" panose="02020603050405020304" pitchFamily="18" charset="0"/>
              </a:rPr>
              <a:t>。</a:t>
            </a:r>
            <a:endParaRPr lang="en-US" altLang="zh-CN" b="1" dirty="0" smtClean="0">
              <a:ea typeface="幼圆" panose="02010509060101010101" pitchFamily="49" charset="-122"/>
              <a:cs typeface="Times New Roman" panose="02020603050405020304" pitchFamily="18" charset="0"/>
            </a:endParaRPr>
          </a:p>
          <a:p>
            <a:pPr marL="0" indent="0">
              <a:lnSpc>
                <a:spcPct val="150000"/>
              </a:lnSpc>
              <a:buClr>
                <a:srgbClr val="FF0000"/>
              </a:buClr>
              <a:defRPr/>
            </a:pPr>
            <a:r>
              <a:rPr lang="en-US" altLang="zh-CN" b="1" dirty="0" smtClean="0">
                <a:ea typeface="幼圆" panose="02010509060101010101" pitchFamily="49" charset="-122"/>
                <a:cs typeface="Times New Roman" panose="02020603050405020304" pitchFamily="18" charset="0"/>
              </a:rPr>
              <a:t>            </a:t>
            </a:r>
            <a:r>
              <a:rPr lang="zh-CN" altLang="en-US" b="1" dirty="0" smtClean="0">
                <a:ea typeface="幼圆" panose="02010509060101010101" pitchFamily="49" charset="-122"/>
                <a:cs typeface="Times New Roman" panose="02020603050405020304" pitchFamily="18" charset="0"/>
              </a:rPr>
              <a:t>→叶轮转动。</a:t>
            </a:r>
            <a:endParaRPr lang="en-US" altLang="zh-CN" b="1" dirty="0" smtClean="0">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1191936540"/>
      </p:ext>
    </p:extLst>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总</a:t>
            </a:r>
            <a:r>
              <a:rPr kumimoji="1" lang="en-US" altLang="zh-CN" sz="2800" b="1">
                <a:solidFill>
                  <a:srgbClr val="FF0000"/>
                </a:solidFill>
                <a:ea typeface="幼圆" panose="02010509060101010101" pitchFamily="49" charset="-122"/>
                <a:cs typeface="Times New Roman" panose="02020603050405020304" pitchFamily="18" charset="0"/>
              </a:rPr>
              <a:t>(</a:t>
            </a:r>
            <a:r>
              <a:rPr kumimoji="1" lang="zh-CN" altLang="en-US" sz="2800" b="1">
                <a:solidFill>
                  <a:srgbClr val="FF0000"/>
                </a:solidFill>
                <a:ea typeface="幼圆" panose="02010509060101010101" pitchFamily="49" charset="-122"/>
                <a:cs typeface="Times New Roman" panose="02020603050405020304" pitchFamily="18" charset="0"/>
              </a:rPr>
              <a:t>储存</a:t>
            </a:r>
            <a:r>
              <a:rPr kumimoji="1" lang="en-US" altLang="zh-CN" sz="2800" b="1">
                <a:solidFill>
                  <a:srgbClr val="FF0000"/>
                </a:solidFill>
                <a:ea typeface="幼圆" panose="02010509060101010101" pitchFamily="49" charset="-122"/>
                <a:cs typeface="Times New Roman" panose="02020603050405020304" pitchFamily="18" charset="0"/>
              </a:rPr>
              <a:t>)</a:t>
            </a:r>
            <a:r>
              <a:rPr kumimoji="1" lang="zh-CN" altLang="en-US" sz="2800" b="1">
                <a:solidFill>
                  <a:srgbClr val="FF0000"/>
                </a:solidFill>
                <a:ea typeface="幼圆" panose="02010509060101010101" pitchFamily="49" charset="-122"/>
                <a:cs typeface="Times New Roman" panose="02020603050405020304" pitchFamily="18" charset="0"/>
              </a:rPr>
              <a:t>能   </a:t>
            </a:r>
            <a:r>
              <a:rPr kumimoji="1" lang="en-US" altLang="zh-CN" sz="2000" b="1">
                <a:solidFill>
                  <a:srgbClr val="0033CC"/>
                </a:solidFill>
                <a:ea typeface="幼圆" panose="02010509060101010101" pitchFamily="49" charset="-122"/>
                <a:cs typeface="Times New Roman" panose="02020603050405020304" pitchFamily="18" charset="0"/>
              </a:rPr>
              <a:t>(Total stored energy ) </a:t>
            </a:r>
          </a:p>
        </p:txBody>
      </p:sp>
      <p:sp>
        <p:nvSpPr>
          <p:cNvPr id="35843" name="Text Box 0"/>
          <p:cNvSpPr txBox="1">
            <a:spLocks noChangeArrowheads="1"/>
          </p:cNvSpPr>
          <p:nvPr/>
        </p:nvSpPr>
        <p:spPr bwMode="auto">
          <a:xfrm>
            <a:off x="8243888" y="58420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endParaRPr kumimoji="1" lang="zh-CN" altLang="zh-CN" sz="2400">
              <a:ea typeface="宋体" panose="02010600030101010101" pitchFamily="2" charset="-122"/>
            </a:endParaRPr>
          </a:p>
        </p:txBody>
      </p:sp>
      <p:sp>
        <p:nvSpPr>
          <p:cNvPr id="7" name="圆角矩形 6"/>
          <p:cNvSpPr>
            <a:spLocks noChangeArrowheads="1"/>
          </p:cNvSpPr>
          <p:nvPr/>
        </p:nvSpPr>
        <p:spPr bwMode="auto">
          <a:xfrm>
            <a:off x="7170738" y="895350"/>
            <a:ext cx="1079500" cy="1079500"/>
          </a:xfrm>
          <a:prstGeom prst="roundRect">
            <a:avLst>
              <a:gd name="adj" fmla="val 16667"/>
            </a:avLst>
          </a:prstGeom>
          <a:solidFill>
            <a:srgbClr val="C00000"/>
          </a:solidFill>
          <a:ln w="9525" algn="ctr">
            <a:solidFill>
              <a:schemeClr val="tx1"/>
            </a:solid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800" b="1">
                <a:solidFill>
                  <a:schemeClr val="bg1"/>
                </a:solidFill>
                <a:latin typeface="幼圆" panose="02010509060101010101" pitchFamily="49" charset="-122"/>
                <a:ea typeface="幼圆" panose="02010509060101010101" pitchFamily="49" charset="-122"/>
              </a:rPr>
              <a:t>宏观位能</a:t>
            </a:r>
          </a:p>
        </p:txBody>
      </p:sp>
      <p:sp>
        <p:nvSpPr>
          <p:cNvPr id="8" name="圆角矩形 7"/>
          <p:cNvSpPr>
            <a:spLocks noChangeArrowheads="1"/>
          </p:cNvSpPr>
          <p:nvPr/>
        </p:nvSpPr>
        <p:spPr bwMode="auto">
          <a:xfrm>
            <a:off x="4959350" y="868363"/>
            <a:ext cx="1079500" cy="1079500"/>
          </a:xfrm>
          <a:prstGeom prst="roundRect">
            <a:avLst>
              <a:gd name="adj" fmla="val 16667"/>
            </a:avLst>
          </a:prstGeom>
          <a:solidFill>
            <a:srgbClr val="C00000"/>
          </a:solidFill>
          <a:ln w="9525" algn="ctr">
            <a:solidFill>
              <a:schemeClr val="tx1"/>
            </a:solid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800" b="1">
                <a:solidFill>
                  <a:schemeClr val="bg1"/>
                </a:solidFill>
                <a:latin typeface="幼圆" panose="02010509060101010101" pitchFamily="49" charset="-122"/>
                <a:ea typeface="幼圆" panose="02010509060101010101" pitchFamily="49" charset="-122"/>
              </a:rPr>
              <a:t>宏观动能</a:t>
            </a:r>
          </a:p>
        </p:txBody>
      </p:sp>
      <p:sp>
        <p:nvSpPr>
          <p:cNvPr id="35846" name="圆角矩形 8"/>
          <p:cNvSpPr>
            <a:spLocks noChangeArrowheads="1"/>
          </p:cNvSpPr>
          <p:nvPr/>
        </p:nvSpPr>
        <p:spPr bwMode="auto">
          <a:xfrm>
            <a:off x="2803525" y="895350"/>
            <a:ext cx="1079500" cy="1079500"/>
          </a:xfrm>
          <a:prstGeom prst="roundRect">
            <a:avLst>
              <a:gd name="adj" fmla="val 16667"/>
            </a:avLst>
          </a:prstGeom>
          <a:solidFill>
            <a:srgbClr val="C00000"/>
          </a:solidFill>
          <a:ln w="9525" algn="ctr">
            <a:solidFill>
              <a:schemeClr val="tx1"/>
            </a:solid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800" b="1">
                <a:solidFill>
                  <a:schemeClr val="bg1"/>
                </a:solidFill>
                <a:latin typeface="幼圆" panose="02010509060101010101" pitchFamily="49" charset="-122"/>
                <a:ea typeface="幼圆" panose="02010509060101010101" pitchFamily="49" charset="-122"/>
              </a:rPr>
              <a:t>热力学能</a:t>
            </a:r>
          </a:p>
        </p:txBody>
      </p:sp>
      <p:grpSp>
        <p:nvGrpSpPr>
          <p:cNvPr id="23" name="组合 22"/>
          <p:cNvGrpSpPr>
            <a:grpSpLocks/>
          </p:cNvGrpSpPr>
          <p:nvPr/>
        </p:nvGrpSpPr>
        <p:grpSpPr bwMode="auto">
          <a:xfrm>
            <a:off x="1135063" y="890588"/>
            <a:ext cx="6018212" cy="1079500"/>
            <a:chOff x="-1014918" y="993813"/>
            <a:chExt cx="6017968" cy="1079500"/>
          </a:xfrm>
        </p:grpSpPr>
        <p:sp>
          <p:nvSpPr>
            <p:cNvPr id="35876" name="圆角矩形 1"/>
            <p:cNvSpPr>
              <a:spLocks noChangeArrowheads="1"/>
            </p:cNvSpPr>
            <p:nvPr/>
          </p:nvSpPr>
          <p:spPr bwMode="auto">
            <a:xfrm>
              <a:off x="-1014918" y="993813"/>
              <a:ext cx="722563" cy="1079500"/>
            </a:xfrm>
            <a:prstGeom prst="roundRect">
              <a:avLst>
                <a:gd name="adj" fmla="val 16667"/>
              </a:avLst>
            </a:prstGeom>
            <a:solidFill>
              <a:srgbClr val="FFC000"/>
            </a:solidFill>
            <a:ln w="9525" algn="ctr">
              <a:solidFill>
                <a:schemeClr val="tx1"/>
              </a:solid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800" b="1">
                  <a:latin typeface="幼圆" panose="02010509060101010101" pitchFamily="49" charset="-122"/>
                  <a:ea typeface="幼圆" panose="02010509060101010101" pitchFamily="49" charset="-122"/>
                </a:rPr>
                <a:t>总能</a:t>
              </a:r>
            </a:p>
          </p:txBody>
        </p:sp>
        <p:sp>
          <p:nvSpPr>
            <p:cNvPr id="10" name="等于号 9"/>
            <p:cNvSpPr/>
            <p:nvPr/>
          </p:nvSpPr>
          <p:spPr bwMode="auto">
            <a:xfrm>
              <a:off x="24852" y="1265275"/>
              <a:ext cx="485755" cy="596900"/>
            </a:xfrm>
            <a:prstGeom prst="mathEqual">
              <a:avLst/>
            </a:prstGeom>
            <a:solidFill>
              <a:schemeClr val="accent2">
                <a:lumMod val="50000"/>
              </a:schemeClr>
            </a:solidFill>
            <a:ln w="9525" cap="flat" cmpd="sng" algn="ctr">
              <a:noFill/>
              <a:prstDash val="solid"/>
              <a:round/>
              <a:headEnd type="none" w="med" len="med"/>
              <a:tailEnd type="none" w="med" len="med"/>
            </a:ln>
            <a:effectLst/>
          </p:spPr>
          <p:txBody>
            <a:bodyPr/>
            <a:lstStyle/>
            <a:p>
              <a:pPr algn="ctr">
                <a:defRPr/>
              </a:pPr>
              <a:endParaRPr lang="zh-CN" altLang="en-US" sz="2800"/>
            </a:p>
          </p:txBody>
        </p:sp>
        <p:sp>
          <p:nvSpPr>
            <p:cNvPr id="3" name="加号 2"/>
            <p:cNvSpPr/>
            <p:nvPr/>
          </p:nvSpPr>
          <p:spPr bwMode="auto">
            <a:xfrm>
              <a:off x="1842466" y="1077950"/>
              <a:ext cx="865152" cy="935038"/>
            </a:xfrm>
            <a:prstGeom prst="mathPlus">
              <a:avLst/>
            </a:prstGeom>
            <a:solidFill>
              <a:schemeClr val="accent2">
                <a:lumMod val="50000"/>
              </a:schemeClr>
            </a:solidFill>
            <a:ln w="9525" cap="flat" cmpd="sng" algn="ctr">
              <a:noFill/>
              <a:prstDash val="solid"/>
              <a:round/>
              <a:headEnd type="none" w="med" len="med"/>
              <a:tailEnd type="none" w="med" len="med"/>
            </a:ln>
            <a:effectLst/>
          </p:spPr>
          <p:txBody>
            <a:bodyPr/>
            <a:lstStyle/>
            <a:p>
              <a:pPr algn="ctr">
                <a:defRPr/>
              </a:pPr>
              <a:endParaRPr lang="zh-CN" altLang="en-US">
                <a:solidFill>
                  <a:srgbClr val="FF0000"/>
                </a:solidFill>
              </a:endParaRPr>
            </a:p>
          </p:txBody>
        </p:sp>
        <p:sp>
          <p:nvSpPr>
            <p:cNvPr id="11" name="加号 10"/>
            <p:cNvSpPr/>
            <p:nvPr/>
          </p:nvSpPr>
          <p:spPr bwMode="auto">
            <a:xfrm>
              <a:off x="4139485" y="1077950"/>
              <a:ext cx="863565" cy="935038"/>
            </a:xfrm>
            <a:prstGeom prst="mathPlus">
              <a:avLst/>
            </a:prstGeom>
            <a:solidFill>
              <a:schemeClr val="accent2">
                <a:lumMod val="50000"/>
              </a:schemeClr>
            </a:solidFill>
            <a:ln w="9525" cap="flat" cmpd="sng" algn="ctr">
              <a:noFill/>
              <a:prstDash val="solid"/>
              <a:round/>
              <a:headEnd type="none" w="med" len="med"/>
              <a:tailEnd type="none" w="med" len="med"/>
            </a:ln>
            <a:effectLst/>
          </p:spPr>
          <p:txBody>
            <a:bodyPr/>
            <a:lstStyle/>
            <a:p>
              <a:pPr algn="ctr">
                <a:defRPr/>
              </a:pPr>
              <a:endParaRPr lang="zh-CN" altLang="en-US">
                <a:solidFill>
                  <a:srgbClr val="FF0000"/>
                </a:solidFill>
              </a:endParaRPr>
            </a:p>
          </p:txBody>
        </p:sp>
      </p:grpSp>
      <p:grpSp>
        <p:nvGrpSpPr>
          <p:cNvPr id="20" name="组合 19"/>
          <p:cNvGrpSpPr>
            <a:grpSpLocks/>
          </p:cNvGrpSpPr>
          <p:nvPr/>
        </p:nvGrpSpPr>
        <p:grpSpPr bwMode="auto">
          <a:xfrm>
            <a:off x="5537200" y="1947863"/>
            <a:ext cx="2247900" cy="1193800"/>
            <a:chOff x="1064290" y="3833441"/>
            <a:chExt cx="2248881" cy="1193724"/>
          </a:xfrm>
        </p:grpSpPr>
        <p:sp>
          <p:nvSpPr>
            <p:cNvPr id="12" name="圆角矩形 11"/>
            <p:cNvSpPr/>
            <p:nvPr/>
          </p:nvSpPr>
          <p:spPr bwMode="auto">
            <a:xfrm>
              <a:off x="1064290" y="4436653"/>
              <a:ext cx="2248881" cy="590512"/>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zh-CN" altLang="en-US" sz="2800" b="1" dirty="0">
                  <a:latin typeface="幼圆" panose="02010509060101010101" pitchFamily="49" charset="-122"/>
                  <a:ea typeface="幼圆" panose="02010509060101010101" pitchFamily="49" charset="-122"/>
                </a:rPr>
                <a:t>外部储存能</a:t>
              </a:r>
            </a:p>
          </p:txBody>
        </p:sp>
        <p:cxnSp>
          <p:nvCxnSpPr>
            <p:cNvPr id="35872" name="直接连接符 4"/>
            <p:cNvCxnSpPr>
              <a:cxnSpLocks noChangeShapeType="1"/>
            </p:cNvCxnSpPr>
            <p:nvPr/>
          </p:nvCxnSpPr>
          <p:spPr bwMode="auto">
            <a:xfrm>
              <a:off x="1064290" y="3833441"/>
              <a:ext cx="0" cy="36066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5873" name="直接连接符 15"/>
            <p:cNvCxnSpPr>
              <a:cxnSpLocks noChangeShapeType="1"/>
            </p:cNvCxnSpPr>
            <p:nvPr/>
          </p:nvCxnSpPr>
          <p:spPr bwMode="auto">
            <a:xfrm>
              <a:off x="3237715" y="3860428"/>
              <a:ext cx="0" cy="36066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5874" name="直接连接符 16"/>
            <p:cNvCxnSpPr>
              <a:cxnSpLocks noChangeShapeType="1"/>
            </p:cNvCxnSpPr>
            <p:nvPr/>
          </p:nvCxnSpPr>
          <p:spPr bwMode="auto">
            <a:xfrm flipH="1">
              <a:off x="1064290" y="4194101"/>
              <a:ext cx="2196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5875" name="直接箭头连接符 14"/>
            <p:cNvCxnSpPr>
              <a:cxnSpLocks noChangeShapeType="1"/>
              <a:endCxn id="12" idx="0"/>
            </p:cNvCxnSpPr>
            <p:nvPr/>
          </p:nvCxnSpPr>
          <p:spPr bwMode="auto">
            <a:xfrm>
              <a:off x="2188730" y="4194101"/>
              <a:ext cx="1" cy="243011"/>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1" name="组合 20"/>
          <p:cNvGrpSpPr>
            <a:grpSpLocks/>
          </p:cNvGrpSpPr>
          <p:nvPr/>
        </p:nvGrpSpPr>
        <p:grpSpPr bwMode="auto">
          <a:xfrm>
            <a:off x="2155825" y="1974850"/>
            <a:ext cx="2247900" cy="1155700"/>
            <a:chOff x="4355976" y="3860428"/>
            <a:chExt cx="2248881" cy="1156303"/>
          </a:xfrm>
        </p:grpSpPr>
        <p:sp>
          <p:nvSpPr>
            <p:cNvPr id="13" name="圆角矩形 12"/>
            <p:cNvSpPr/>
            <p:nvPr/>
          </p:nvSpPr>
          <p:spPr bwMode="auto">
            <a:xfrm>
              <a:off x="4355976" y="4427462"/>
              <a:ext cx="2248881" cy="589269"/>
            </a:xfrm>
            <a:prstGeom prst="round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zh-CN" altLang="en-US" sz="2800" b="1" dirty="0">
                  <a:latin typeface="幼圆" panose="02010509060101010101" pitchFamily="49" charset="-122"/>
                  <a:ea typeface="幼圆" panose="02010509060101010101" pitchFamily="49" charset="-122"/>
                </a:rPr>
                <a:t>内部储存能</a:t>
              </a:r>
            </a:p>
          </p:txBody>
        </p:sp>
        <p:cxnSp>
          <p:nvCxnSpPr>
            <p:cNvPr id="35870" name="直接箭头连接符 21"/>
            <p:cNvCxnSpPr>
              <a:cxnSpLocks noChangeShapeType="1"/>
            </p:cNvCxnSpPr>
            <p:nvPr/>
          </p:nvCxnSpPr>
          <p:spPr bwMode="auto">
            <a:xfrm>
              <a:off x="5544205" y="3860428"/>
              <a:ext cx="0" cy="593237"/>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 name="组合 1"/>
          <p:cNvGrpSpPr>
            <a:grpSpLocks/>
          </p:cNvGrpSpPr>
          <p:nvPr/>
        </p:nvGrpSpPr>
        <p:grpSpPr bwMode="auto">
          <a:xfrm>
            <a:off x="179388" y="3322638"/>
            <a:ext cx="8713787" cy="2838450"/>
            <a:chOff x="179388" y="3322638"/>
            <a:chExt cx="8713787" cy="2838450"/>
          </a:xfrm>
        </p:grpSpPr>
        <p:grpSp>
          <p:nvGrpSpPr>
            <p:cNvPr id="35851" name="组合 35"/>
            <p:cNvGrpSpPr>
              <a:grpSpLocks/>
            </p:cNvGrpSpPr>
            <p:nvPr/>
          </p:nvGrpSpPr>
          <p:grpSpPr bwMode="auto">
            <a:xfrm>
              <a:off x="965200" y="3338513"/>
              <a:ext cx="5867400" cy="809625"/>
              <a:chOff x="773958" y="3251032"/>
              <a:chExt cx="5868440" cy="809985"/>
            </a:xfrm>
          </p:grpSpPr>
          <p:graphicFrame>
            <p:nvGraphicFramePr>
              <p:cNvPr id="35867" name="Object 19"/>
              <p:cNvGraphicFramePr>
                <a:graphicFrameLocks noChangeAspect="1"/>
              </p:cNvGraphicFramePr>
              <p:nvPr/>
            </p:nvGraphicFramePr>
            <p:xfrm>
              <a:off x="2206452" y="3279967"/>
              <a:ext cx="4435946" cy="781050"/>
            </p:xfrm>
            <a:graphic>
              <a:graphicData uri="http://schemas.openxmlformats.org/presentationml/2006/ole">
                <mc:AlternateContent xmlns:mc="http://schemas.openxmlformats.org/markup-compatibility/2006">
                  <mc:Choice xmlns:v="urn:schemas-microsoft-com:vml" Requires="v">
                    <p:oleObj spid="_x0000_s132098" name="Equation" r:id="rId3" imgW="1002865" imgH="241195" progId="Equation.DSMT4">
                      <p:embed/>
                    </p:oleObj>
                  </mc:Choice>
                  <mc:Fallback>
                    <p:oleObj name="Equation" r:id="rId3" imgW="1002865"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452" y="3279967"/>
                            <a:ext cx="4435946"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8" name="圆角矩形 1"/>
              <p:cNvSpPr>
                <a:spLocks noChangeArrowheads="1"/>
              </p:cNvSpPr>
              <p:nvPr/>
            </p:nvSpPr>
            <p:spPr bwMode="auto">
              <a:xfrm>
                <a:off x="773958" y="3251032"/>
                <a:ext cx="1224008" cy="66466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3200" b="1">
                    <a:solidFill>
                      <a:srgbClr val="C00000"/>
                    </a:solidFill>
                    <a:latin typeface="幼圆" panose="02010509060101010101" pitchFamily="49" charset="-122"/>
                    <a:ea typeface="幼圆" panose="02010509060101010101" pitchFamily="49" charset="-122"/>
                  </a:rPr>
                  <a:t>总能</a:t>
                </a:r>
              </a:p>
            </p:txBody>
          </p:sp>
        </p:grpSp>
        <p:grpSp>
          <p:nvGrpSpPr>
            <p:cNvPr id="35852" name="组合 17"/>
            <p:cNvGrpSpPr>
              <a:grpSpLocks/>
            </p:cNvGrpSpPr>
            <p:nvPr/>
          </p:nvGrpSpPr>
          <p:grpSpPr bwMode="auto">
            <a:xfrm>
              <a:off x="179388" y="5334000"/>
              <a:ext cx="4060825" cy="827088"/>
              <a:chOff x="195320" y="5443256"/>
              <a:chExt cx="4061582" cy="827088"/>
            </a:xfrm>
          </p:grpSpPr>
          <p:graphicFrame>
            <p:nvGraphicFramePr>
              <p:cNvPr id="35865" name="Object 19"/>
              <p:cNvGraphicFramePr>
                <a:graphicFrameLocks noChangeAspect="1"/>
              </p:cNvGraphicFramePr>
              <p:nvPr/>
            </p:nvGraphicFramePr>
            <p:xfrm>
              <a:off x="1350416" y="5444118"/>
              <a:ext cx="2906486" cy="826226"/>
            </p:xfrm>
            <a:graphic>
              <a:graphicData uri="http://schemas.openxmlformats.org/presentationml/2006/ole">
                <mc:AlternateContent xmlns:mc="http://schemas.openxmlformats.org/markup-compatibility/2006">
                  <mc:Choice xmlns:v="urn:schemas-microsoft-com:vml" Requires="v">
                    <p:oleObj spid="_x0000_s132099" name="Equation" r:id="rId5" imgW="1307532" imgH="393529" progId="Equation.DSMT4">
                      <p:embed/>
                    </p:oleObj>
                  </mc:Choice>
                  <mc:Fallback>
                    <p:oleObj name="Equation" r:id="rId5" imgW="1307532"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416" y="5444118"/>
                            <a:ext cx="2906486" cy="82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6" name="圆角矩形 1"/>
              <p:cNvSpPr>
                <a:spLocks noChangeArrowheads="1"/>
              </p:cNvSpPr>
              <p:nvPr/>
            </p:nvSpPr>
            <p:spPr bwMode="auto">
              <a:xfrm>
                <a:off x="195320" y="5443256"/>
                <a:ext cx="1224008" cy="66466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3200" b="1">
                    <a:solidFill>
                      <a:srgbClr val="C00000"/>
                    </a:solidFill>
                    <a:latin typeface="幼圆" panose="02010509060101010101" pitchFamily="49" charset="-122"/>
                    <a:ea typeface="幼圆" panose="02010509060101010101" pitchFamily="49" charset="-122"/>
                  </a:rPr>
                  <a:t>总能</a:t>
                </a:r>
              </a:p>
            </p:txBody>
          </p:sp>
        </p:grpSp>
        <p:grpSp>
          <p:nvGrpSpPr>
            <p:cNvPr id="35853" name="组合 18"/>
            <p:cNvGrpSpPr>
              <a:grpSpLocks/>
            </p:cNvGrpSpPr>
            <p:nvPr/>
          </p:nvGrpSpPr>
          <p:grpSpPr bwMode="auto">
            <a:xfrm>
              <a:off x="4421188" y="5334000"/>
              <a:ext cx="4311650" cy="827088"/>
              <a:chOff x="4437737" y="5443256"/>
              <a:chExt cx="4310702" cy="827088"/>
            </a:xfrm>
          </p:grpSpPr>
          <p:sp>
            <p:nvSpPr>
              <p:cNvPr id="35861" name="右箭头 5"/>
              <p:cNvSpPr>
                <a:spLocks noChangeArrowheads="1"/>
              </p:cNvSpPr>
              <p:nvPr/>
            </p:nvSpPr>
            <p:spPr bwMode="auto">
              <a:xfrm>
                <a:off x="4437737" y="5623829"/>
                <a:ext cx="432048" cy="53795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35862" name="组合 13"/>
              <p:cNvGrpSpPr>
                <a:grpSpLocks/>
              </p:cNvGrpSpPr>
              <p:nvPr/>
            </p:nvGrpSpPr>
            <p:grpSpPr bwMode="auto">
              <a:xfrm>
                <a:off x="4959372" y="5443256"/>
                <a:ext cx="3789067" cy="827088"/>
                <a:chOff x="4959372" y="5443256"/>
                <a:chExt cx="3789067" cy="827088"/>
              </a:xfrm>
            </p:grpSpPr>
            <p:graphicFrame>
              <p:nvGraphicFramePr>
                <p:cNvPr id="35863" name="Object 19"/>
                <p:cNvGraphicFramePr>
                  <a:graphicFrameLocks noChangeAspect="1"/>
                </p:cNvGraphicFramePr>
                <p:nvPr/>
              </p:nvGraphicFramePr>
              <p:xfrm>
                <a:off x="6491014" y="5443256"/>
                <a:ext cx="2257425" cy="827088"/>
              </p:xfrm>
              <a:graphic>
                <a:graphicData uri="http://schemas.openxmlformats.org/presentationml/2006/ole">
                  <mc:AlternateContent xmlns:mc="http://schemas.openxmlformats.org/markup-compatibility/2006">
                    <mc:Choice xmlns:v="urn:schemas-microsoft-com:vml" Requires="v">
                      <p:oleObj spid="_x0000_s132100" name="Equation" r:id="rId7" imgW="1016000" imgH="393700" progId="Equation.DSMT4">
                        <p:embed/>
                      </p:oleObj>
                    </mc:Choice>
                    <mc:Fallback>
                      <p:oleObj name="Equation" r:id="rId7" imgW="10160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1014" y="5443256"/>
                              <a:ext cx="225742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4" name="圆角矩形 1"/>
                <p:cNvSpPr>
                  <a:spLocks noChangeArrowheads="1"/>
                </p:cNvSpPr>
                <p:nvPr/>
              </p:nvSpPr>
              <p:spPr bwMode="auto">
                <a:xfrm>
                  <a:off x="4959372" y="5450160"/>
                  <a:ext cx="1531641" cy="66466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3200" b="1">
                      <a:solidFill>
                        <a:srgbClr val="C00000"/>
                      </a:solidFill>
                      <a:latin typeface="幼圆" panose="02010509060101010101" pitchFamily="49" charset="-122"/>
                      <a:ea typeface="幼圆" panose="02010509060101010101" pitchFamily="49" charset="-122"/>
                    </a:rPr>
                    <a:t>比总能</a:t>
                  </a:r>
                </a:p>
              </p:txBody>
            </p:sp>
          </p:grpSp>
        </p:grpSp>
        <p:grpSp>
          <p:nvGrpSpPr>
            <p:cNvPr id="35854" name="组合 39"/>
            <p:cNvGrpSpPr>
              <a:grpSpLocks/>
            </p:cNvGrpSpPr>
            <p:nvPr/>
          </p:nvGrpSpPr>
          <p:grpSpPr bwMode="auto">
            <a:xfrm>
              <a:off x="3992563" y="4002088"/>
              <a:ext cx="1600200" cy="1249362"/>
              <a:chOff x="3992377" y="4002671"/>
              <a:chExt cx="1600565" cy="1248300"/>
            </a:xfrm>
          </p:grpSpPr>
          <p:graphicFrame>
            <p:nvGraphicFramePr>
              <p:cNvPr id="35859" name="Object 19"/>
              <p:cNvGraphicFramePr>
                <a:graphicFrameLocks noChangeAspect="1"/>
              </p:cNvGraphicFramePr>
              <p:nvPr/>
            </p:nvGraphicFramePr>
            <p:xfrm>
              <a:off x="3992377" y="4332787"/>
              <a:ext cx="1600565" cy="918184"/>
            </p:xfrm>
            <a:graphic>
              <a:graphicData uri="http://schemas.openxmlformats.org/presentationml/2006/ole">
                <mc:AlternateContent xmlns:mc="http://schemas.openxmlformats.org/markup-compatibility/2006">
                  <mc:Choice xmlns:v="urn:schemas-microsoft-com:vml" Requires="v">
                    <p:oleObj spid="_x0000_s132101" name="Equation" r:id="rId9" imgW="710891" imgH="393529" progId="Equation.DSMT4">
                      <p:embed/>
                    </p:oleObj>
                  </mc:Choice>
                  <mc:Fallback>
                    <p:oleObj name="Equation" r:id="rId9" imgW="710891"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2377" y="4332787"/>
                            <a:ext cx="1600565" cy="91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5860" name="直接箭头连接符 37"/>
              <p:cNvCxnSpPr>
                <a:cxnSpLocks noChangeShapeType="1"/>
              </p:cNvCxnSpPr>
              <p:nvPr/>
            </p:nvCxnSpPr>
            <p:spPr bwMode="auto">
              <a:xfrm flipH="1">
                <a:off x="4989747" y="4002671"/>
                <a:ext cx="0" cy="399758"/>
              </a:xfrm>
              <a:prstGeom prst="straightConnector1">
                <a:avLst/>
              </a:prstGeom>
              <a:noFill/>
              <a:ln w="57150" algn="ctr">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35855" name="组合 40"/>
            <p:cNvGrpSpPr>
              <a:grpSpLocks/>
            </p:cNvGrpSpPr>
            <p:nvPr/>
          </p:nvGrpSpPr>
          <p:grpSpPr bwMode="auto">
            <a:xfrm>
              <a:off x="6048375" y="4043363"/>
              <a:ext cx="1400175" cy="1060450"/>
              <a:chOff x="6048476" y="4043363"/>
              <a:chExt cx="1400175" cy="1060179"/>
            </a:xfrm>
          </p:grpSpPr>
          <p:graphicFrame>
            <p:nvGraphicFramePr>
              <p:cNvPr id="35857" name="Object 19"/>
              <p:cNvGraphicFramePr>
                <a:graphicFrameLocks noChangeAspect="1"/>
              </p:cNvGraphicFramePr>
              <p:nvPr/>
            </p:nvGraphicFramePr>
            <p:xfrm>
              <a:off x="6048476" y="4539980"/>
              <a:ext cx="1400175" cy="563562"/>
            </p:xfrm>
            <a:graphic>
              <a:graphicData uri="http://schemas.openxmlformats.org/presentationml/2006/ole">
                <mc:AlternateContent xmlns:mc="http://schemas.openxmlformats.org/markup-compatibility/2006">
                  <mc:Choice xmlns:v="urn:schemas-microsoft-com:vml" Requires="v">
                    <p:oleObj spid="_x0000_s132102" name="Equation" r:id="rId11" imgW="622030" imgH="241195" progId="Equation.DSMT4">
                      <p:embed/>
                    </p:oleObj>
                  </mc:Choice>
                  <mc:Fallback>
                    <p:oleObj name="Equation" r:id="rId11" imgW="622030" imgH="24119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48476" y="4539980"/>
                            <a:ext cx="14001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5858" name="直接箭头连接符 42"/>
              <p:cNvCxnSpPr>
                <a:cxnSpLocks noChangeShapeType="1"/>
              </p:cNvCxnSpPr>
              <p:nvPr/>
            </p:nvCxnSpPr>
            <p:spPr bwMode="auto">
              <a:xfrm flipH="1">
                <a:off x="6538297" y="4043363"/>
                <a:ext cx="0" cy="399758"/>
              </a:xfrm>
              <a:prstGeom prst="straightConnector1">
                <a:avLst/>
              </a:prstGeom>
              <a:noFill/>
              <a:ln w="57150" algn="ctr">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35856" name="圆角矩形 14"/>
            <p:cNvSpPr>
              <a:spLocks noChangeArrowheads="1"/>
            </p:cNvSpPr>
            <p:nvPr/>
          </p:nvSpPr>
          <p:spPr bwMode="auto">
            <a:xfrm>
              <a:off x="195263" y="3322638"/>
              <a:ext cx="8697912" cy="2838450"/>
            </a:xfrm>
            <a:prstGeom prst="roundRect">
              <a:avLst>
                <a:gd name="adj" fmla="val 1666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pPr>
              <a:endParaRPr lang="en-US" altLang="zh-CN" b="1">
                <a:ea typeface="幼圆" panose="020105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102528223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p:cNvSpPr>
            <a:spLocks noChangeArrowheads="1"/>
          </p:cNvSpPr>
          <p:nvPr/>
        </p:nvSpPr>
        <p:spPr bwMode="auto">
          <a:xfrm>
            <a:off x="-180975" y="620713"/>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867" name="矩形 3"/>
          <p:cNvSpPr>
            <a:spLocks noChangeArrowheads="1"/>
          </p:cNvSpPr>
          <p:nvPr/>
        </p:nvSpPr>
        <p:spPr bwMode="auto">
          <a:xfrm>
            <a:off x="-180975" y="6021388"/>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868" name="圆角矩形 4"/>
          <p:cNvSpPr>
            <a:spLocks noChangeArrowheads="1"/>
          </p:cNvSpPr>
          <p:nvPr/>
        </p:nvSpPr>
        <p:spPr bwMode="auto">
          <a:xfrm>
            <a:off x="1222375" y="476250"/>
            <a:ext cx="865188" cy="583247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869" name="矩形 5"/>
          <p:cNvSpPr>
            <a:spLocks noChangeArrowheads="1"/>
          </p:cNvSpPr>
          <p:nvPr/>
        </p:nvSpPr>
        <p:spPr bwMode="auto">
          <a:xfrm>
            <a:off x="2230438" y="1201738"/>
            <a:ext cx="633571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latinLnBrk="1" hangingPunct="1"/>
            <a:r>
              <a:rPr kumimoji="1" lang="en-US" altLang="zh-CN" sz="6000" b="1">
                <a:solidFill>
                  <a:srgbClr val="0033CC"/>
                </a:solidFill>
                <a:latin typeface="幼圆" panose="02010509060101010101" pitchFamily="49" charset="-122"/>
                <a:ea typeface="幼圆" panose="02010509060101010101" pitchFamily="49" charset="-122"/>
              </a:rPr>
              <a:t>2-3</a:t>
            </a:r>
            <a:r>
              <a:rPr kumimoji="1" lang="en-US" altLang="zh-CN" sz="3600" b="1">
                <a:solidFill>
                  <a:srgbClr val="FF0000"/>
                </a:solidFill>
                <a:latin typeface="幼圆" panose="02010509060101010101" pitchFamily="49" charset="-122"/>
                <a:ea typeface="幼圆" panose="02010509060101010101" pitchFamily="49" charset="-122"/>
              </a:rPr>
              <a:t> </a:t>
            </a:r>
          </a:p>
          <a:p>
            <a:pPr eaLnBrk="1" latinLnBrk="1" hangingPunct="1"/>
            <a:endParaRPr kumimoji="1" lang="en-US" altLang="zh-CN" sz="3600" b="1">
              <a:solidFill>
                <a:srgbClr val="FF0000"/>
              </a:solidFill>
              <a:latin typeface="幼圆" panose="02010509060101010101" pitchFamily="49" charset="-122"/>
              <a:ea typeface="幼圆" panose="02010509060101010101" pitchFamily="49" charset="-122"/>
            </a:endParaRPr>
          </a:p>
          <a:p>
            <a:pPr eaLnBrk="1" latinLnBrk="1" hangingPunct="1"/>
            <a:r>
              <a:rPr kumimoji="1" lang="en-US" altLang="zh-CN" sz="3600" b="1">
                <a:solidFill>
                  <a:srgbClr val="FF0000"/>
                </a:solidFill>
                <a:latin typeface="幼圆" panose="02010509060101010101" pitchFamily="49" charset="-122"/>
                <a:ea typeface="幼圆" panose="02010509060101010101" pitchFamily="49" charset="-122"/>
              </a:rPr>
              <a:t>      </a:t>
            </a:r>
            <a:r>
              <a:rPr kumimoji="1" lang="zh-CN" altLang="en-US" sz="3600" b="1">
                <a:solidFill>
                  <a:srgbClr val="FF0000"/>
                </a:solidFill>
                <a:latin typeface="幼圆" panose="02010509060101010101" pitchFamily="49" charset="-122"/>
                <a:ea typeface="幼圆" panose="02010509060101010101" pitchFamily="49" charset="-122"/>
              </a:rPr>
              <a:t>能量的传递和转化</a:t>
            </a:r>
            <a:endParaRPr kumimoji="1" lang="en-US" altLang="ko-KR" sz="3600" b="1">
              <a:solidFill>
                <a:srgbClr val="FF0000"/>
              </a:solidFill>
              <a:latin typeface="幼圆" panose="02010509060101010101" pitchFamily="49" charset="-122"/>
              <a:ea typeface="幼圆" panose="02010509060101010101" pitchFamily="49" charset="-122"/>
            </a:endParaRPr>
          </a:p>
        </p:txBody>
      </p:sp>
      <p:sp>
        <p:nvSpPr>
          <p:cNvPr id="36870" name="矩形 5"/>
          <p:cNvSpPr>
            <a:spLocks noChangeArrowheads="1"/>
          </p:cNvSpPr>
          <p:nvPr/>
        </p:nvSpPr>
        <p:spPr bwMode="auto">
          <a:xfrm>
            <a:off x="250825" y="6381750"/>
            <a:ext cx="8893175" cy="476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40119205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4"/>
          <p:cNvSpPr>
            <a:spLocks noChangeArrowheads="1"/>
          </p:cNvSpPr>
          <p:nvPr/>
        </p:nvSpPr>
        <p:spPr bwMode="auto">
          <a:xfrm>
            <a:off x="415925" y="4503738"/>
            <a:ext cx="8426450" cy="1784350"/>
          </a:xfrm>
          <a:prstGeom prst="roundRect">
            <a:avLst>
              <a:gd name="adj" fmla="val 16667"/>
            </a:avLst>
          </a:prstGeom>
          <a:solidFill>
            <a:srgbClr val="CCFF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endParaRPr kumimoji="1" lang="zh-CN" altLang="en-US" sz="2400" b="1">
              <a:latin typeface="幼圆" panose="02010509060101010101" pitchFamily="49" charset="-122"/>
              <a:ea typeface="幼圆" panose="02010509060101010101" pitchFamily="49" charset="-122"/>
            </a:endParaRPr>
          </a:p>
        </p:txBody>
      </p:sp>
      <p:sp>
        <p:nvSpPr>
          <p:cNvPr id="37891"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做功和传热</a:t>
            </a:r>
            <a:endParaRPr kumimoji="1" lang="en-US" altLang="zh-CN" sz="2000" b="1">
              <a:solidFill>
                <a:srgbClr val="0033CC"/>
              </a:solidFill>
              <a:ea typeface="幼圆" panose="02010509060101010101" pitchFamily="49" charset="-122"/>
              <a:cs typeface="Times New Roman" panose="02020603050405020304" pitchFamily="18" charset="0"/>
            </a:endParaRPr>
          </a:p>
        </p:txBody>
      </p:sp>
      <p:sp>
        <p:nvSpPr>
          <p:cNvPr id="3" name="圆角矩形 14"/>
          <p:cNvSpPr>
            <a:spLocks noChangeArrowheads="1"/>
          </p:cNvSpPr>
          <p:nvPr/>
        </p:nvSpPr>
        <p:spPr bwMode="auto">
          <a:xfrm>
            <a:off x="468313" y="1096963"/>
            <a:ext cx="2879725" cy="1368425"/>
          </a:xfrm>
          <a:prstGeom prst="roundRect">
            <a:avLst>
              <a:gd name="adj" fmla="val 16667"/>
            </a:avLst>
          </a:prstGeom>
          <a:solidFill>
            <a:srgbClr val="FFCC99"/>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defRPr/>
            </a:pPr>
            <a:r>
              <a:rPr kumimoji="1" lang="en-US" altLang="zh-CN" sz="2400" b="1" dirty="0" smtClean="0">
                <a:latin typeface="幼圆" panose="02010509060101010101" pitchFamily="49" charset="-122"/>
                <a:ea typeface="幼圆" panose="02010509060101010101" pitchFamily="49" charset="-122"/>
              </a:rPr>
              <a:t>(</a:t>
            </a:r>
            <a:r>
              <a:rPr kumimoji="1" lang="zh-CN" altLang="en-US" sz="2400" b="1" dirty="0" smtClean="0">
                <a:latin typeface="幼圆" panose="02010509060101010101" pitchFamily="49" charset="-122"/>
                <a:ea typeface="幼圆" panose="02010509060101010101" pitchFamily="49" charset="-122"/>
              </a:rPr>
              <a:t>热力</a:t>
            </a:r>
            <a:r>
              <a:rPr kumimoji="1" lang="en-US" altLang="zh-CN" sz="2400" b="1" dirty="0" smtClean="0">
                <a:latin typeface="幼圆" panose="02010509060101010101" pitchFamily="49" charset="-122"/>
                <a:ea typeface="幼圆" panose="02010509060101010101" pitchFamily="49" charset="-122"/>
              </a:rPr>
              <a:t>)</a:t>
            </a:r>
            <a:r>
              <a:rPr kumimoji="1" lang="zh-CN" altLang="en-US" sz="2400" b="1" dirty="0" smtClean="0">
                <a:latin typeface="幼圆" panose="02010509060101010101" pitchFamily="49" charset="-122"/>
                <a:ea typeface="幼圆" panose="02010509060101010101" pitchFamily="49" charset="-122"/>
              </a:rPr>
              <a:t>系统与</a:t>
            </a:r>
            <a:r>
              <a:rPr kumimoji="1" lang="zh-CN" altLang="en-US" sz="2400" b="1" dirty="0" smtClean="0">
                <a:solidFill>
                  <a:srgbClr val="FF0000"/>
                </a:solidFill>
                <a:latin typeface="幼圆" panose="02010509060101010101" pitchFamily="49" charset="-122"/>
                <a:ea typeface="幼圆" panose="02010509060101010101" pitchFamily="49" charset="-122"/>
              </a:rPr>
              <a:t>外界</a:t>
            </a:r>
            <a:endParaRPr kumimoji="1" lang="en-US" altLang="zh-CN" sz="2400" b="1" dirty="0" smtClean="0">
              <a:solidFill>
                <a:srgbClr val="FF0000"/>
              </a:solidFill>
              <a:latin typeface="幼圆" panose="02010509060101010101" pitchFamily="49" charset="-122"/>
              <a:ea typeface="幼圆" panose="02010509060101010101" pitchFamily="49" charset="-122"/>
            </a:endParaRPr>
          </a:p>
          <a:p>
            <a:pPr algn="ctr">
              <a:lnSpc>
                <a:spcPct val="150000"/>
              </a:lnSpc>
              <a:defRPr/>
            </a:pPr>
            <a:r>
              <a:rPr kumimoji="1" lang="zh-CN" altLang="en-US" sz="2400" b="1" dirty="0" smtClean="0">
                <a:latin typeface="幼圆" panose="02010509060101010101" pitchFamily="49" charset="-122"/>
                <a:ea typeface="幼圆" panose="02010509060101010101" pitchFamily="49" charset="-122"/>
              </a:rPr>
              <a:t>能量</a:t>
            </a:r>
            <a:r>
              <a:rPr kumimoji="1" lang="zh-CN" altLang="en-US" sz="2400" b="1" dirty="0" smtClean="0">
                <a:solidFill>
                  <a:schemeClr val="accent6"/>
                </a:solidFill>
                <a:latin typeface="幼圆" panose="02010509060101010101" pitchFamily="49" charset="-122"/>
                <a:ea typeface="幼圆" panose="02010509060101010101" pitchFamily="49" charset="-122"/>
              </a:rPr>
              <a:t>交换</a:t>
            </a:r>
            <a:r>
              <a:rPr kumimoji="1" lang="zh-CN" altLang="en-US" sz="2400" b="1" dirty="0" smtClean="0">
                <a:latin typeface="幼圆" panose="02010509060101010101" pitchFamily="49" charset="-122"/>
                <a:ea typeface="幼圆" panose="02010509060101010101" pitchFamily="49" charset="-122"/>
              </a:rPr>
              <a:t>的方式</a:t>
            </a:r>
          </a:p>
        </p:txBody>
      </p:sp>
      <p:cxnSp>
        <p:nvCxnSpPr>
          <p:cNvPr id="37893" name="直接连接符 2"/>
          <p:cNvCxnSpPr>
            <a:cxnSpLocks noChangeShapeType="1"/>
          </p:cNvCxnSpPr>
          <p:nvPr/>
        </p:nvCxnSpPr>
        <p:spPr bwMode="auto">
          <a:xfrm>
            <a:off x="3552825" y="1241425"/>
            <a:ext cx="0" cy="1116013"/>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7894" name="直接连接符 2"/>
          <p:cNvCxnSpPr>
            <a:cxnSpLocks noChangeShapeType="1"/>
          </p:cNvCxnSpPr>
          <p:nvPr/>
        </p:nvCxnSpPr>
        <p:spPr bwMode="auto">
          <a:xfrm flipH="1" flipV="1">
            <a:off x="3563938" y="1258888"/>
            <a:ext cx="6477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7895" name="直接连接符 2"/>
          <p:cNvCxnSpPr>
            <a:cxnSpLocks noChangeShapeType="1"/>
          </p:cNvCxnSpPr>
          <p:nvPr/>
        </p:nvCxnSpPr>
        <p:spPr bwMode="auto">
          <a:xfrm flipH="1" flipV="1">
            <a:off x="3563938" y="2347913"/>
            <a:ext cx="6477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7896" name="直接连接符 2"/>
          <p:cNvCxnSpPr>
            <a:cxnSpLocks noChangeShapeType="1"/>
          </p:cNvCxnSpPr>
          <p:nvPr/>
        </p:nvCxnSpPr>
        <p:spPr bwMode="auto">
          <a:xfrm flipH="1" flipV="1">
            <a:off x="3336925" y="1798638"/>
            <a:ext cx="2159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8" name="圆角矩形 14"/>
          <p:cNvSpPr>
            <a:spLocks noChangeArrowheads="1"/>
          </p:cNvSpPr>
          <p:nvPr/>
        </p:nvSpPr>
        <p:spPr bwMode="auto">
          <a:xfrm>
            <a:off x="3924300" y="862013"/>
            <a:ext cx="1150938" cy="792162"/>
          </a:xfrm>
          <a:prstGeom prst="roundRect">
            <a:avLst>
              <a:gd name="adj" fmla="val 16667"/>
            </a:avLst>
          </a:prstGeom>
          <a:solidFill>
            <a:schemeClr val="accent2">
              <a:lumMod val="75000"/>
            </a:schemeClr>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defRPr/>
            </a:pPr>
            <a:r>
              <a:rPr kumimoji="1" lang="zh-CN" altLang="en-US" sz="2400" b="1" dirty="0" smtClean="0">
                <a:solidFill>
                  <a:schemeClr val="bg1"/>
                </a:solidFill>
                <a:latin typeface="幼圆" panose="02010509060101010101" pitchFamily="49" charset="-122"/>
                <a:ea typeface="幼圆" panose="02010509060101010101" pitchFamily="49" charset="-122"/>
              </a:rPr>
              <a:t>做功</a:t>
            </a:r>
          </a:p>
        </p:txBody>
      </p:sp>
      <p:sp>
        <p:nvSpPr>
          <p:cNvPr id="37898" name="圆角矩形 14"/>
          <p:cNvSpPr>
            <a:spLocks noChangeArrowheads="1"/>
          </p:cNvSpPr>
          <p:nvPr/>
        </p:nvSpPr>
        <p:spPr bwMode="auto">
          <a:xfrm>
            <a:off x="3935413" y="1941513"/>
            <a:ext cx="1139825" cy="793750"/>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pPr>
            <a:r>
              <a:rPr kumimoji="1" lang="zh-CN" altLang="en-US" sz="2400" b="1">
                <a:solidFill>
                  <a:schemeClr val="bg1"/>
                </a:solidFill>
                <a:latin typeface="幼圆" panose="02010509060101010101" pitchFamily="49" charset="-122"/>
                <a:ea typeface="幼圆" panose="02010509060101010101" pitchFamily="49" charset="-122"/>
              </a:rPr>
              <a:t>传热</a:t>
            </a:r>
          </a:p>
        </p:txBody>
      </p:sp>
      <p:grpSp>
        <p:nvGrpSpPr>
          <p:cNvPr id="37899" name="组合 16"/>
          <p:cNvGrpSpPr>
            <a:grpSpLocks/>
          </p:cNvGrpSpPr>
          <p:nvPr/>
        </p:nvGrpSpPr>
        <p:grpSpPr bwMode="auto">
          <a:xfrm>
            <a:off x="5075238" y="868363"/>
            <a:ext cx="3744912" cy="779462"/>
            <a:chOff x="5074939" y="1058564"/>
            <a:chExt cx="3745533" cy="780505"/>
          </a:xfrm>
        </p:grpSpPr>
        <p:sp>
          <p:nvSpPr>
            <p:cNvPr id="37914" name="圆角矩形 10"/>
            <p:cNvSpPr>
              <a:spLocks noChangeArrowheads="1"/>
            </p:cNvSpPr>
            <p:nvPr/>
          </p:nvSpPr>
          <p:spPr bwMode="auto">
            <a:xfrm>
              <a:off x="5435699" y="1058564"/>
              <a:ext cx="3384773" cy="78050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400" b="1">
                  <a:latin typeface="幼圆" panose="02010509060101010101" pitchFamily="49" charset="-122"/>
                  <a:ea typeface="幼圆" panose="02010509060101010101" pitchFamily="49" charset="-122"/>
                </a:rPr>
                <a:t>和物体的</a:t>
              </a:r>
              <a:r>
                <a:rPr lang="zh-CN" altLang="en-US" sz="2400" b="1">
                  <a:solidFill>
                    <a:srgbClr val="0033CC"/>
                  </a:solidFill>
                  <a:latin typeface="幼圆" panose="02010509060101010101" pitchFamily="49" charset="-122"/>
                  <a:ea typeface="幼圆" panose="02010509060101010101" pitchFamily="49" charset="-122"/>
                </a:rPr>
                <a:t>宏观位移</a:t>
              </a:r>
              <a:r>
                <a:rPr lang="zh-CN" altLang="en-US" sz="2400" b="1">
                  <a:latin typeface="幼圆" panose="02010509060101010101" pitchFamily="49" charset="-122"/>
                  <a:ea typeface="幼圆" panose="02010509060101010101" pitchFamily="49" charset="-122"/>
                </a:rPr>
                <a:t>相关</a:t>
              </a:r>
            </a:p>
          </p:txBody>
        </p:sp>
        <p:cxnSp>
          <p:nvCxnSpPr>
            <p:cNvPr id="37915" name="直接箭头连接符 13"/>
            <p:cNvCxnSpPr>
              <a:cxnSpLocks noChangeShapeType="1"/>
            </p:cNvCxnSpPr>
            <p:nvPr/>
          </p:nvCxnSpPr>
          <p:spPr bwMode="auto">
            <a:xfrm>
              <a:off x="5074939" y="1448816"/>
              <a:ext cx="504056" cy="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0" name="组合 15"/>
          <p:cNvGrpSpPr>
            <a:grpSpLocks/>
          </p:cNvGrpSpPr>
          <p:nvPr/>
        </p:nvGrpSpPr>
        <p:grpSpPr bwMode="auto">
          <a:xfrm>
            <a:off x="5075238" y="1966913"/>
            <a:ext cx="3767137" cy="779462"/>
            <a:chOff x="5074939" y="2157114"/>
            <a:chExt cx="3767756" cy="780505"/>
          </a:xfrm>
        </p:grpSpPr>
        <p:sp>
          <p:nvSpPr>
            <p:cNvPr id="37912" name="圆角矩形 11"/>
            <p:cNvSpPr>
              <a:spLocks noChangeArrowheads="1"/>
            </p:cNvSpPr>
            <p:nvPr/>
          </p:nvSpPr>
          <p:spPr bwMode="auto">
            <a:xfrm>
              <a:off x="5457922" y="2157114"/>
              <a:ext cx="3384773" cy="78050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400" b="1">
                  <a:latin typeface="幼圆" panose="02010509060101010101" pitchFamily="49" charset="-122"/>
                  <a:ea typeface="幼圆" panose="02010509060101010101" pitchFamily="49" charset="-122"/>
                </a:rPr>
                <a:t>不需要物体的宏观移动</a:t>
              </a:r>
            </a:p>
          </p:txBody>
        </p:sp>
        <p:cxnSp>
          <p:nvCxnSpPr>
            <p:cNvPr id="37913" name="直接箭头连接符 14"/>
            <p:cNvCxnSpPr>
              <a:cxnSpLocks noChangeShapeType="1"/>
            </p:cNvCxnSpPr>
            <p:nvPr/>
          </p:nvCxnSpPr>
          <p:spPr bwMode="auto">
            <a:xfrm>
              <a:off x="5074939" y="2547366"/>
              <a:ext cx="504056" cy="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 name="组合 30"/>
          <p:cNvGrpSpPr>
            <a:grpSpLocks/>
          </p:cNvGrpSpPr>
          <p:nvPr/>
        </p:nvGrpSpPr>
        <p:grpSpPr bwMode="auto">
          <a:xfrm>
            <a:off x="323850" y="2824163"/>
            <a:ext cx="8856663" cy="1468437"/>
            <a:chOff x="816107" y="3889473"/>
            <a:chExt cx="9859998" cy="1468913"/>
          </a:xfrm>
        </p:grpSpPr>
        <p:cxnSp>
          <p:nvCxnSpPr>
            <p:cNvPr id="37903" name="直接连接符 2"/>
            <p:cNvCxnSpPr>
              <a:cxnSpLocks noChangeShapeType="1"/>
            </p:cNvCxnSpPr>
            <p:nvPr/>
          </p:nvCxnSpPr>
          <p:spPr bwMode="auto">
            <a:xfrm>
              <a:off x="2149487" y="4336217"/>
              <a:ext cx="0" cy="6842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7904" name="直接连接符 2"/>
            <p:cNvCxnSpPr>
              <a:cxnSpLocks noChangeShapeType="1"/>
            </p:cNvCxnSpPr>
            <p:nvPr/>
          </p:nvCxnSpPr>
          <p:spPr bwMode="auto">
            <a:xfrm flipH="1" flipV="1">
              <a:off x="2138375" y="4335141"/>
              <a:ext cx="6477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7905" name="直接连接符 2"/>
            <p:cNvCxnSpPr>
              <a:cxnSpLocks noChangeShapeType="1"/>
            </p:cNvCxnSpPr>
            <p:nvPr/>
          </p:nvCxnSpPr>
          <p:spPr bwMode="auto">
            <a:xfrm flipH="1" flipV="1">
              <a:off x="2149487" y="5020443"/>
              <a:ext cx="6477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7906" name="直接连接符 2"/>
            <p:cNvCxnSpPr>
              <a:cxnSpLocks noChangeShapeType="1"/>
            </p:cNvCxnSpPr>
            <p:nvPr/>
          </p:nvCxnSpPr>
          <p:spPr bwMode="auto">
            <a:xfrm flipH="1" flipV="1">
              <a:off x="1956713" y="4745676"/>
              <a:ext cx="216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5" name="圆角矩形 14"/>
            <p:cNvSpPr>
              <a:spLocks noChangeArrowheads="1"/>
            </p:cNvSpPr>
            <p:nvPr/>
          </p:nvSpPr>
          <p:spPr bwMode="auto">
            <a:xfrm>
              <a:off x="2523359" y="4014926"/>
              <a:ext cx="2058953" cy="539925"/>
            </a:xfrm>
            <a:prstGeom prst="roundRect">
              <a:avLst>
                <a:gd name="adj" fmla="val 16667"/>
              </a:avLst>
            </a:prstGeom>
            <a:solidFill>
              <a:schemeClr val="accent1">
                <a:lumMod val="60000"/>
                <a:lumOff val="40000"/>
              </a:schemeClr>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defRPr/>
              </a:pPr>
              <a:r>
                <a:rPr kumimoji="1" lang="zh-CN" altLang="en-US" sz="2400" b="1" dirty="0" smtClean="0">
                  <a:latin typeface="幼圆" panose="02010509060101010101" pitchFamily="49" charset="-122"/>
                  <a:ea typeface="幼圆" panose="02010509060101010101" pitchFamily="49" charset="-122"/>
                </a:rPr>
                <a:t>体积变化功</a:t>
              </a:r>
            </a:p>
          </p:txBody>
        </p:sp>
        <p:sp>
          <p:nvSpPr>
            <p:cNvPr id="26" name="圆角矩形 14"/>
            <p:cNvSpPr>
              <a:spLocks noChangeArrowheads="1"/>
            </p:cNvSpPr>
            <p:nvPr/>
          </p:nvSpPr>
          <p:spPr bwMode="auto">
            <a:xfrm>
              <a:off x="2539265" y="4732708"/>
              <a:ext cx="2018304" cy="539925"/>
            </a:xfrm>
            <a:prstGeom prst="roundRect">
              <a:avLst>
                <a:gd name="adj" fmla="val 16667"/>
              </a:avLst>
            </a:prstGeom>
            <a:solidFill>
              <a:schemeClr val="accent1">
                <a:lumMod val="60000"/>
                <a:lumOff val="40000"/>
              </a:schemeClr>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defRPr/>
              </a:pPr>
              <a:r>
                <a:rPr kumimoji="1" lang="zh-CN" altLang="en-US" sz="2400" b="1" dirty="0" smtClean="0">
                  <a:latin typeface="幼圆" panose="02010509060101010101" pitchFamily="49" charset="-122"/>
                  <a:ea typeface="幼圆" panose="02010509060101010101" pitchFamily="49" charset="-122"/>
                </a:rPr>
                <a:t>推动功</a:t>
              </a:r>
            </a:p>
          </p:txBody>
        </p:sp>
        <p:sp>
          <p:nvSpPr>
            <p:cNvPr id="28" name="圆角矩形 14"/>
            <p:cNvSpPr>
              <a:spLocks noChangeArrowheads="1"/>
            </p:cNvSpPr>
            <p:nvPr/>
          </p:nvSpPr>
          <p:spPr bwMode="auto">
            <a:xfrm>
              <a:off x="816107" y="4305533"/>
              <a:ext cx="1150540" cy="792419"/>
            </a:xfrm>
            <a:prstGeom prst="roundRect">
              <a:avLst>
                <a:gd name="adj" fmla="val 16667"/>
              </a:avLst>
            </a:prstGeom>
            <a:solidFill>
              <a:schemeClr val="accent1">
                <a:lumMod val="60000"/>
                <a:lumOff val="40000"/>
              </a:schemeClr>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defRPr/>
              </a:pPr>
              <a:r>
                <a:rPr kumimoji="1" lang="zh-CN" altLang="en-US" sz="2400" b="1" dirty="0" smtClean="0">
                  <a:latin typeface="幼圆" panose="02010509060101010101" pitchFamily="49" charset="-122"/>
                  <a:ea typeface="幼圆" panose="02010509060101010101" pitchFamily="49" charset="-122"/>
                </a:rPr>
                <a:t>做功</a:t>
              </a:r>
            </a:p>
          </p:txBody>
        </p:sp>
        <p:sp>
          <p:nvSpPr>
            <p:cNvPr id="37910" name="圆角矩形 28"/>
            <p:cNvSpPr>
              <a:spLocks noChangeArrowheads="1"/>
            </p:cNvSpPr>
            <p:nvPr/>
          </p:nvSpPr>
          <p:spPr bwMode="auto">
            <a:xfrm>
              <a:off x="4519846" y="4577881"/>
              <a:ext cx="6156259" cy="78050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r>
                <a:rPr lang="zh-CN" altLang="en-US" sz="2400" b="1">
                  <a:latin typeface="幼圆" panose="02010509060101010101" pitchFamily="49" charset="-122"/>
                  <a:ea typeface="幼圆" panose="02010509060101010101" pitchFamily="49" charset="-122"/>
                </a:rPr>
                <a:t>因工质在</a:t>
              </a:r>
              <a:r>
                <a:rPr lang="zh-CN" altLang="en-US" sz="2400" b="1">
                  <a:solidFill>
                    <a:srgbClr val="0033CC"/>
                  </a:solidFill>
                  <a:latin typeface="幼圆" panose="02010509060101010101" pitchFamily="49" charset="-122"/>
                  <a:ea typeface="幼圆" panose="02010509060101010101" pitchFamily="49" charset="-122"/>
                </a:rPr>
                <a:t>开口系统</a:t>
              </a:r>
              <a:r>
                <a:rPr lang="zh-CN" altLang="en-US" sz="2400" b="1">
                  <a:latin typeface="幼圆" panose="02010509060101010101" pitchFamily="49" charset="-122"/>
                  <a:ea typeface="幼圆" panose="02010509060101010101" pitchFamily="49" charset="-122"/>
                </a:rPr>
                <a:t>中</a:t>
              </a:r>
              <a:r>
                <a:rPr lang="zh-CN" altLang="en-US" sz="2400" b="1">
                  <a:solidFill>
                    <a:srgbClr val="0033CC"/>
                  </a:solidFill>
                  <a:latin typeface="幼圆" panose="02010509060101010101" pitchFamily="49" charset="-122"/>
                  <a:ea typeface="幼圆" panose="02010509060101010101" pitchFamily="49" charset="-122"/>
                </a:rPr>
                <a:t>流动</a:t>
              </a:r>
              <a:r>
                <a:rPr lang="zh-CN" altLang="en-US" sz="2400" b="1">
                  <a:latin typeface="幼圆" panose="02010509060101010101" pitchFamily="49" charset="-122"/>
                  <a:ea typeface="幼圆" panose="02010509060101010101" pitchFamily="49" charset="-122"/>
                </a:rPr>
                <a:t>而</a:t>
              </a:r>
              <a:r>
                <a:rPr lang="zh-CN" altLang="en-US" sz="2400" b="1">
                  <a:solidFill>
                    <a:srgbClr val="0033CC"/>
                  </a:solidFill>
                  <a:latin typeface="幼圆" panose="02010509060101010101" pitchFamily="49" charset="-122"/>
                  <a:ea typeface="幼圆" panose="02010509060101010101" pitchFamily="49" charset="-122"/>
                </a:rPr>
                <a:t>传递</a:t>
              </a:r>
              <a:r>
                <a:rPr lang="zh-CN" altLang="en-US" sz="2400" b="1">
                  <a:latin typeface="幼圆" panose="02010509060101010101" pitchFamily="49" charset="-122"/>
                  <a:ea typeface="幼圆" panose="02010509060101010101" pitchFamily="49" charset="-122"/>
                </a:rPr>
                <a:t>的功。</a:t>
              </a:r>
            </a:p>
          </p:txBody>
        </p:sp>
        <p:sp>
          <p:nvSpPr>
            <p:cNvPr id="37911" name="圆角矩形 29"/>
            <p:cNvSpPr>
              <a:spLocks noChangeArrowheads="1"/>
            </p:cNvSpPr>
            <p:nvPr/>
          </p:nvSpPr>
          <p:spPr bwMode="auto">
            <a:xfrm>
              <a:off x="4638499" y="3889473"/>
              <a:ext cx="4876794" cy="78050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r>
                <a:rPr lang="zh-CN" altLang="en-US" sz="2400" b="1">
                  <a:latin typeface="幼圆" panose="02010509060101010101" pitchFamily="49" charset="-122"/>
                  <a:ea typeface="幼圆" panose="02010509060101010101" pitchFamily="49" charset="-122"/>
                </a:rPr>
                <a:t>因系统的</a:t>
              </a:r>
              <a:r>
                <a:rPr lang="zh-CN" altLang="en-US" sz="2400" b="1">
                  <a:solidFill>
                    <a:srgbClr val="0033CC"/>
                  </a:solidFill>
                  <a:latin typeface="幼圆" panose="02010509060101010101" pitchFamily="49" charset="-122"/>
                  <a:ea typeface="幼圆" panose="02010509060101010101" pitchFamily="49" charset="-122"/>
                </a:rPr>
                <a:t>界面移动</a:t>
              </a:r>
              <a:r>
                <a:rPr lang="zh-CN" altLang="en-US" sz="2400" b="1">
                  <a:latin typeface="幼圆" panose="02010509060101010101" pitchFamily="49" charset="-122"/>
                  <a:ea typeface="幼圆" panose="02010509060101010101" pitchFamily="49" charset="-122"/>
                </a:rPr>
                <a:t>而做的功</a:t>
              </a:r>
            </a:p>
          </p:txBody>
        </p:sp>
      </p:grpSp>
      <p:sp>
        <p:nvSpPr>
          <p:cNvPr id="22541" name="圆角矩形 28"/>
          <p:cNvSpPr>
            <a:spLocks noChangeArrowheads="1"/>
          </p:cNvSpPr>
          <p:nvPr/>
        </p:nvSpPr>
        <p:spPr bwMode="auto">
          <a:xfrm>
            <a:off x="415925" y="4532313"/>
            <a:ext cx="8394700" cy="179863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lnSpc>
                <a:spcPct val="150000"/>
              </a:lnSpc>
              <a:buClr>
                <a:srgbClr val="FF0000"/>
              </a:buClr>
              <a:buFont typeface="Wingdings" panose="05000000000000000000" pitchFamily="2" charset="2"/>
              <a:buChar char="u"/>
              <a:defRPr/>
            </a:pPr>
            <a:r>
              <a:rPr lang="zh-CN" altLang="en-US" b="1" dirty="0" smtClean="0">
                <a:latin typeface="幼圆" panose="02010509060101010101" pitchFamily="49" charset="-122"/>
                <a:ea typeface="幼圆" panose="02010509060101010101" pitchFamily="49" charset="-122"/>
              </a:rPr>
              <a:t>工质流进或者流出开口系统时，必将本身所具有的</a:t>
            </a:r>
            <a:r>
              <a:rPr lang="zh-CN" altLang="en-US" b="1" dirty="0" smtClean="0">
                <a:solidFill>
                  <a:schemeClr val="tx2">
                    <a:lumMod val="60000"/>
                    <a:lumOff val="40000"/>
                  </a:schemeClr>
                </a:solidFill>
                <a:latin typeface="幼圆" panose="02010509060101010101" pitchFamily="49" charset="-122"/>
                <a:ea typeface="幼圆" panose="02010509060101010101" pitchFamily="49" charset="-122"/>
              </a:rPr>
              <a:t>各种形式的能量</a:t>
            </a:r>
            <a:r>
              <a:rPr lang="en-US" altLang="zh-CN" b="1" dirty="0" smtClean="0">
                <a:latin typeface="幼圆" panose="02010509060101010101" pitchFamily="49" charset="-122"/>
                <a:ea typeface="幼圆" panose="02010509060101010101" pitchFamily="49" charset="-122"/>
              </a:rPr>
              <a:t>(</a:t>
            </a:r>
            <a:r>
              <a:rPr lang="zh-CN" altLang="en-US" b="1" dirty="0" smtClean="0">
                <a:latin typeface="幼圆" panose="02010509060101010101" pitchFamily="49" charset="-122"/>
                <a:ea typeface="幼圆" panose="02010509060101010101" pitchFamily="49" charset="-122"/>
              </a:rPr>
              <a:t>储存能</a:t>
            </a:r>
            <a:r>
              <a:rPr lang="en-US" altLang="zh-CN" b="1" dirty="0" smtClean="0">
                <a:latin typeface="幼圆" panose="02010509060101010101" pitchFamily="49" charset="-122"/>
                <a:ea typeface="幼圆" panose="02010509060101010101" pitchFamily="49" charset="-122"/>
              </a:rPr>
              <a:t>)</a:t>
            </a:r>
            <a:r>
              <a:rPr lang="zh-CN" altLang="en-US" b="1" dirty="0" smtClean="0">
                <a:latin typeface="幼圆" panose="02010509060101010101" pitchFamily="49" charset="-122"/>
                <a:ea typeface="幼圆" panose="02010509060101010101" pitchFamily="49" charset="-122"/>
              </a:rPr>
              <a:t>带入或者带出开口系统。</a:t>
            </a:r>
            <a:endParaRPr lang="en-US" altLang="zh-CN" b="1" dirty="0" smtClean="0">
              <a:latin typeface="幼圆" panose="02010509060101010101" pitchFamily="49" charset="-122"/>
              <a:ea typeface="幼圆" panose="02010509060101010101" pitchFamily="49" charset="-122"/>
            </a:endParaRPr>
          </a:p>
          <a:p>
            <a:pPr algn="just">
              <a:lnSpc>
                <a:spcPct val="150000"/>
              </a:lnSpc>
              <a:buClr>
                <a:srgbClr val="FF0000"/>
              </a:buClr>
              <a:buFont typeface="Wingdings" panose="05000000000000000000" pitchFamily="2" charset="2"/>
              <a:buChar char="u"/>
              <a:defRPr/>
            </a:pPr>
            <a:r>
              <a:rPr lang="zh-CN" altLang="en-US" b="1" dirty="0" smtClean="0">
                <a:latin typeface="幼圆" panose="02010509060101010101" pitchFamily="49" charset="-122"/>
                <a:ea typeface="幼圆" panose="02010509060101010101" pitchFamily="49" charset="-122"/>
              </a:rPr>
              <a:t>开口系统除了通过做功与传热方式传递能量之外，还可以借助</a:t>
            </a:r>
            <a:r>
              <a:rPr lang="zh-CN" altLang="en-US" b="1" dirty="0" smtClean="0">
                <a:solidFill>
                  <a:srgbClr val="FF0000"/>
                </a:solidFill>
                <a:latin typeface="幼圆" panose="02010509060101010101" pitchFamily="49" charset="-122"/>
                <a:ea typeface="幼圆" panose="02010509060101010101" pitchFamily="49" charset="-122"/>
              </a:rPr>
              <a:t>物质的流动</a:t>
            </a:r>
            <a:r>
              <a:rPr lang="zh-CN" altLang="en-US" b="1" dirty="0" smtClean="0">
                <a:latin typeface="幼圆" panose="02010509060101010101" pitchFamily="49" charset="-122"/>
                <a:ea typeface="幼圆" panose="02010509060101010101" pitchFamily="49" charset="-122"/>
              </a:rPr>
              <a:t>来传递能量。</a:t>
            </a:r>
          </a:p>
        </p:txBody>
      </p:sp>
    </p:spTree>
    <p:extLst>
      <p:ext uri="{BB962C8B-B14F-4D97-AF65-F5344CB8AC3E}">
        <p14:creationId xmlns:p14="http://schemas.microsoft.com/office/powerpoint/2010/main" val="322888983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2541"/>
                                        </p:tgtEl>
                                        <p:attrNameLst>
                                          <p:attrName>style.visibility</p:attrName>
                                        </p:attrNameLst>
                                      </p:cBhvr>
                                      <p:to>
                                        <p:strVal val="visible"/>
                                      </p:to>
                                    </p:set>
                                    <p:animEffect transition="in" filter="fade">
                                      <p:cBhvr>
                                        <p:cTn id="19" dur="1000"/>
                                        <p:tgtEl>
                                          <p:spTgt spid="22541"/>
                                        </p:tgtEl>
                                      </p:cBhvr>
                                    </p:animEffect>
                                    <p:anim calcmode="lin" valueType="num">
                                      <p:cBhvr>
                                        <p:cTn id="20" dur="1000" fill="hold"/>
                                        <p:tgtEl>
                                          <p:spTgt spid="22541"/>
                                        </p:tgtEl>
                                        <p:attrNameLst>
                                          <p:attrName>ppt_x</p:attrName>
                                        </p:attrNameLst>
                                      </p:cBhvr>
                                      <p:tavLst>
                                        <p:tav tm="0">
                                          <p:val>
                                            <p:strVal val="#ppt_x"/>
                                          </p:val>
                                        </p:tav>
                                        <p:tav tm="100000">
                                          <p:val>
                                            <p:strVal val="#ppt_x"/>
                                          </p:val>
                                        </p:tav>
                                      </p:tavLst>
                                    </p:anim>
                                    <p:anim calcmode="lin" valueType="num">
                                      <p:cBhvr>
                                        <p:cTn id="21" dur="1000" fill="hold"/>
                                        <p:tgtEl>
                                          <p:spTgt spid="225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5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4"/>
          <p:cNvSpPr>
            <a:spLocks noChangeArrowheads="1"/>
          </p:cNvSpPr>
          <p:nvPr/>
        </p:nvSpPr>
        <p:spPr bwMode="auto">
          <a:xfrm>
            <a:off x="415925" y="4503738"/>
            <a:ext cx="8426450" cy="1784350"/>
          </a:xfrm>
          <a:prstGeom prst="roundRect">
            <a:avLst>
              <a:gd name="adj" fmla="val 16667"/>
            </a:avLst>
          </a:prstGeom>
          <a:solidFill>
            <a:srgbClr val="CCFF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endParaRPr kumimoji="1" lang="zh-CN" altLang="en-US" sz="2400" b="1">
              <a:latin typeface="幼圆" panose="02010509060101010101" pitchFamily="49" charset="-122"/>
              <a:ea typeface="幼圆" panose="02010509060101010101" pitchFamily="49" charset="-122"/>
            </a:endParaRPr>
          </a:p>
        </p:txBody>
      </p:sp>
      <p:sp>
        <p:nvSpPr>
          <p:cNvPr id="38915"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做功和传热</a:t>
            </a:r>
            <a:endParaRPr kumimoji="1" lang="en-US" altLang="zh-CN" sz="2000" b="1">
              <a:solidFill>
                <a:srgbClr val="0033CC"/>
              </a:solidFill>
              <a:ea typeface="幼圆" panose="02010509060101010101" pitchFamily="49" charset="-122"/>
              <a:cs typeface="Times New Roman" panose="02020603050405020304" pitchFamily="18" charset="0"/>
            </a:endParaRPr>
          </a:p>
        </p:txBody>
      </p:sp>
      <p:sp>
        <p:nvSpPr>
          <p:cNvPr id="3" name="圆角矩形 14"/>
          <p:cNvSpPr>
            <a:spLocks noChangeArrowheads="1"/>
          </p:cNvSpPr>
          <p:nvPr/>
        </p:nvSpPr>
        <p:spPr bwMode="auto">
          <a:xfrm>
            <a:off x="468313" y="1096963"/>
            <a:ext cx="2879725" cy="1368425"/>
          </a:xfrm>
          <a:prstGeom prst="roundRect">
            <a:avLst>
              <a:gd name="adj" fmla="val 16667"/>
            </a:avLst>
          </a:prstGeom>
          <a:solidFill>
            <a:srgbClr val="FFCC99"/>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defRPr/>
            </a:pPr>
            <a:r>
              <a:rPr kumimoji="1" lang="en-US" altLang="zh-CN" sz="2400" b="1" dirty="0" smtClean="0">
                <a:latin typeface="幼圆" panose="02010509060101010101" pitchFamily="49" charset="-122"/>
                <a:ea typeface="幼圆" panose="02010509060101010101" pitchFamily="49" charset="-122"/>
              </a:rPr>
              <a:t>(</a:t>
            </a:r>
            <a:r>
              <a:rPr kumimoji="1" lang="zh-CN" altLang="en-US" sz="2400" b="1" dirty="0" smtClean="0">
                <a:latin typeface="幼圆" panose="02010509060101010101" pitchFamily="49" charset="-122"/>
                <a:ea typeface="幼圆" panose="02010509060101010101" pitchFamily="49" charset="-122"/>
              </a:rPr>
              <a:t>热力</a:t>
            </a:r>
            <a:r>
              <a:rPr kumimoji="1" lang="en-US" altLang="zh-CN" sz="2400" b="1" dirty="0" smtClean="0">
                <a:latin typeface="幼圆" panose="02010509060101010101" pitchFamily="49" charset="-122"/>
                <a:ea typeface="幼圆" panose="02010509060101010101" pitchFamily="49" charset="-122"/>
              </a:rPr>
              <a:t>)</a:t>
            </a:r>
            <a:r>
              <a:rPr kumimoji="1" lang="zh-CN" altLang="en-US" sz="2400" b="1" dirty="0" smtClean="0">
                <a:latin typeface="幼圆" panose="02010509060101010101" pitchFamily="49" charset="-122"/>
                <a:ea typeface="幼圆" panose="02010509060101010101" pitchFamily="49" charset="-122"/>
              </a:rPr>
              <a:t>系统与</a:t>
            </a:r>
            <a:r>
              <a:rPr kumimoji="1" lang="zh-CN" altLang="en-US" sz="2400" b="1" dirty="0" smtClean="0">
                <a:solidFill>
                  <a:srgbClr val="FF0000"/>
                </a:solidFill>
                <a:latin typeface="幼圆" panose="02010509060101010101" pitchFamily="49" charset="-122"/>
                <a:ea typeface="幼圆" panose="02010509060101010101" pitchFamily="49" charset="-122"/>
              </a:rPr>
              <a:t>外界</a:t>
            </a:r>
            <a:endParaRPr kumimoji="1" lang="en-US" altLang="zh-CN" sz="2400" b="1" dirty="0" smtClean="0">
              <a:solidFill>
                <a:srgbClr val="FF0000"/>
              </a:solidFill>
              <a:latin typeface="幼圆" panose="02010509060101010101" pitchFamily="49" charset="-122"/>
              <a:ea typeface="幼圆" panose="02010509060101010101" pitchFamily="49" charset="-122"/>
            </a:endParaRPr>
          </a:p>
          <a:p>
            <a:pPr algn="ctr">
              <a:lnSpc>
                <a:spcPct val="150000"/>
              </a:lnSpc>
              <a:defRPr/>
            </a:pPr>
            <a:r>
              <a:rPr kumimoji="1" lang="zh-CN" altLang="en-US" sz="2400" b="1" dirty="0" smtClean="0">
                <a:latin typeface="幼圆" panose="02010509060101010101" pitchFamily="49" charset="-122"/>
                <a:ea typeface="幼圆" panose="02010509060101010101" pitchFamily="49" charset="-122"/>
              </a:rPr>
              <a:t>能量</a:t>
            </a:r>
            <a:r>
              <a:rPr kumimoji="1" lang="zh-CN" altLang="en-US" sz="2400" b="1" dirty="0" smtClean="0">
                <a:solidFill>
                  <a:schemeClr val="accent6"/>
                </a:solidFill>
                <a:latin typeface="幼圆" panose="02010509060101010101" pitchFamily="49" charset="-122"/>
                <a:ea typeface="幼圆" panose="02010509060101010101" pitchFamily="49" charset="-122"/>
              </a:rPr>
              <a:t>交换</a:t>
            </a:r>
            <a:r>
              <a:rPr kumimoji="1" lang="zh-CN" altLang="en-US" sz="2400" b="1" dirty="0" smtClean="0">
                <a:latin typeface="幼圆" panose="02010509060101010101" pitchFamily="49" charset="-122"/>
                <a:ea typeface="幼圆" panose="02010509060101010101" pitchFamily="49" charset="-122"/>
              </a:rPr>
              <a:t>的方式</a:t>
            </a:r>
          </a:p>
        </p:txBody>
      </p:sp>
      <p:cxnSp>
        <p:nvCxnSpPr>
          <p:cNvPr id="38917" name="直接连接符 2"/>
          <p:cNvCxnSpPr>
            <a:cxnSpLocks noChangeShapeType="1"/>
          </p:cNvCxnSpPr>
          <p:nvPr/>
        </p:nvCxnSpPr>
        <p:spPr bwMode="auto">
          <a:xfrm>
            <a:off x="3552825" y="1241425"/>
            <a:ext cx="0" cy="1116013"/>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8918" name="直接连接符 2"/>
          <p:cNvCxnSpPr>
            <a:cxnSpLocks noChangeShapeType="1"/>
          </p:cNvCxnSpPr>
          <p:nvPr/>
        </p:nvCxnSpPr>
        <p:spPr bwMode="auto">
          <a:xfrm flipH="1" flipV="1">
            <a:off x="3563938" y="1258888"/>
            <a:ext cx="6477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8919" name="直接连接符 2"/>
          <p:cNvCxnSpPr>
            <a:cxnSpLocks noChangeShapeType="1"/>
          </p:cNvCxnSpPr>
          <p:nvPr/>
        </p:nvCxnSpPr>
        <p:spPr bwMode="auto">
          <a:xfrm flipH="1" flipV="1">
            <a:off x="3563938" y="2347913"/>
            <a:ext cx="6477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8920" name="直接连接符 2"/>
          <p:cNvCxnSpPr>
            <a:cxnSpLocks noChangeShapeType="1"/>
          </p:cNvCxnSpPr>
          <p:nvPr/>
        </p:nvCxnSpPr>
        <p:spPr bwMode="auto">
          <a:xfrm flipH="1" flipV="1">
            <a:off x="3336925" y="1798638"/>
            <a:ext cx="2159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8" name="圆角矩形 14"/>
          <p:cNvSpPr>
            <a:spLocks noChangeArrowheads="1"/>
          </p:cNvSpPr>
          <p:nvPr/>
        </p:nvSpPr>
        <p:spPr bwMode="auto">
          <a:xfrm>
            <a:off x="3924300" y="862013"/>
            <a:ext cx="1150938" cy="792162"/>
          </a:xfrm>
          <a:prstGeom prst="roundRect">
            <a:avLst>
              <a:gd name="adj" fmla="val 16667"/>
            </a:avLst>
          </a:prstGeom>
          <a:solidFill>
            <a:schemeClr val="accent2">
              <a:lumMod val="75000"/>
            </a:schemeClr>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defRPr/>
            </a:pPr>
            <a:r>
              <a:rPr kumimoji="1" lang="zh-CN" altLang="en-US" sz="2400" b="1" dirty="0" smtClean="0">
                <a:solidFill>
                  <a:schemeClr val="bg1"/>
                </a:solidFill>
                <a:latin typeface="幼圆" panose="02010509060101010101" pitchFamily="49" charset="-122"/>
                <a:ea typeface="幼圆" panose="02010509060101010101" pitchFamily="49" charset="-122"/>
              </a:rPr>
              <a:t>做功</a:t>
            </a:r>
          </a:p>
        </p:txBody>
      </p:sp>
      <p:sp>
        <p:nvSpPr>
          <p:cNvPr id="38922" name="圆角矩形 14"/>
          <p:cNvSpPr>
            <a:spLocks noChangeArrowheads="1"/>
          </p:cNvSpPr>
          <p:nvPr/>
        </p:nvSpPr>
        <p:spPr bwMode="auto">
          <a:xfrm>
            <a:off x="3935413" y="1941513"/>
            <a:ext cx="1139825" cy="793750"/>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pPr>
            <a:r>
              <a:rPr kumimoji="1" lang="zh-CN" altLang="en-US" sz="2400" b="1">
                <a:solidFill>
                  <a:schemeClr val="bg1"/>
                </a:solidFill>
                <a:latin typeface="幼圆" panose="02010509060101010101" pitchFamily="49" charset="-122"/>
                <a:ea typeface="幼圆" panose="02010509060101010101" pitchFamily="49" charset="-122"/>
              </a:rPr>
              <a:t>传热</a:t>
            </a:r>
          </a:p>
        </p:txBody>
      </p:sp>
      <p:grpSp>
        <p:nvGrpSpPr>
          <p:cNvPr id="38923" name="组合 16"/>
          <p:cNvGrpSpPr>
            <a:grpSpLocks/>
          </p:cNvGrpSpPr>
          <p:nvPr/>
        </p:nvGrpSpPr>
        <p:grpSpPr bwMode="auto">
          <a:xfrm>
            <a:off x="5075238" y="868363"/>
            <a:ext cx="3744912" cy="779462"/>
            <a:chOff x="5074939" y="1058564"/>
            <a:chExt cx="3745533" cy="780505"/>
          </a:xfrm>
        </p:grpSpPr>
        <p:sp>
          <p:nvSpPr>
            <p:cNvPr id="38938" name="圆角矩形 10"/>
            <p:cNvSpPr>
              <a:spLocks noChangeArrowheads="1"/>
            </p:cNvSpPr>
            <p:nvPr/>
          </p:nvSpPr>
          <p:spPr bwMode="auto">
            <a:xfrm>
              <a:off x="5435699" y="1058564"/>
              <a:ext cx="3384773" cy="78050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400" b="1">
                  <a:latin typeface="幼圆" panose="02010509060101010101" pitchFamily="49" charset="-122"/>
                  <a:ea typeface="幼圆" panose="02010509060101010101" pitchFamily="49" charset="-122"/>
                </a:rPr>
                <a:t>和物体的</a:t>
              </a:r>
              <a:r>
                <a:rPr lang="zh-CN" altLang="en-US" sz="2400" b="1">
                  <a:solidFill>
                    <a:srgbClr val="0033CC"/>
                  </a:solidFill>
                  <a:latin typeface="幼圆" panose="02010509060101010101" pitchFamily="49" charset="-122"/>
                  <a:ea typeface="幼圆" panose="02010509060101010101" pitchFamily="49" charset="-122"/>
                </a:rPr>
                <a:t>宏观位移</a:t>
              </a:r>
              <a:r>
                <a:rPr lang="zh-CN" altLang="en-US" sz="2400" b="1">
                  <a:latin typeface="幼圆" panose="02010509060101010101" pitchFamily="49" charset="-122"/>
                  <a:ea typeface="幼圆" panose="02010509060101010101" pitchFamily="49" charset="-122"/>
                </a:rPr>
                <a:t>相关</a:t>
              </a:r>
            </a:p>
          </p:txBody>
        </p:sp>
        <p:cxnSp>
          <p:nvCxnSpPr>
            <p:cNvPr id="38939" name="直接箭头连接符 13"/>
            <p:cNvCxnSpPr>
              <a:cxnSpLocks noChangeShapeType="1"/>
            </p:cNvCxnSpPr>
            <p:nvPr/>
          </p:nvCxnSpPr>
          <p:spPr bwMode="auto">
            <a:xfrm>
              <a:off x="5074939" y="1448816"/>
              <a:ext cx="504056" cy="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24" name="组合 15"/>
          <p:cNvGrpSpPr>
            <a:grpSpLocks/>
          </p:cNvGrpSpPr>
          <p:nvPr/>
        </p:nvGrpSpPr>
        <p:grpSpPr bwMode="auto">
          <a:xfrm>
            <a:off x="5075238" y="1966913"/>
            <a:ext cx="3767137" cy="779462"/>
            <a:chOff x="5074939" y="2157114"/>
            <a:chExt cx="3767756" cy="780505"/>
          </a:xfrm>
        </p:grpSpPr>
        <p:sp>
          <p:nvSpPr>
            <p:cNvPr id="38936" name="圆角矩形 11"/>
            <p:cNvSpPr>
              <a:spLocks noChangeArrowheads="1"/>
            </p:cNvSpPr>
            <p:nvPr/>
          </p:nvSpPr>
          <p:spPr bwMode="auto">
            <a:xfrm>
              <a:off x="5457922" y="2157114"/>
              <a:ext cx="3384773" cy="78050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400" b="1">
                  <a:latin typeface="幼圆" panose="02010509060101010101" pitchFamily="49" charset="-122"/>
                  <a:ea typeface="幼圆" panose="02010509060101010101" pitchFamily="49" charset="-122"/>
                </a:rPr>
                <a:t>不需要物体的宏观移动</a:t>
              </a:r>
            </a:p>
          </p:txBody>
        </p:sp>
        <p:cxnSp>
          <p:nvCxnSpPr>
            <p:cNvPr id="38937" name="直接箭头连接符 14"/>
            <p:cNvCxnSpPr>
              <a:cxnSpLocks noChangeShapeType="1"/>
            </p:cNvCxnSpPr>
            <p:nvPr/>
          </p:nvCxnSpPr>
          <p:spPr bwMode="auto">
            <a:xfrm>
              <a:off x="5074939" y="2547366"/>
              <a:ext cx="504056" cy="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 name="组合 30"/>
          <p:cNvGrpSpPr>
            <a:grpSpLocks/>
          </p:cNvGrpSpPr>
          <p:nvPr/>
        </p:nvGrpSpPr>
        <p:grpSpPr bwMode="auto">
          <a:xfrm>
            <a:off x="323850" y="2824163"/>
            <a:ext cx="8856663" cy="1468437"/>
            <a:chOff x="816107" y="3889473"/>
            <a:chExt cx="9859998" cy="1468913"/>
          </a:xfrm>
        </p:grpSpPr>
        <p:cxnSp>
          <p:nvCxnSpPr>
            <p:cNvPr id="38927" name="直接连接符 2"/>
            <p:cNvCxnSpPr>
              <a:cxnSpLocks noChangeShapeType="1"/>
            </p:cNvCxnSpPr>
            <p:nvPr/>
          </p:nvCxnSpPr>
          <p:spPr bwMode="auto">
            <a:xfrm>
              <a:off x="2149487" y="4336217"/>
              <a:ext cx="0" cy="6842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8928" name="直接连接符 2"/>
            <p:cNvCxnSpPr>
              <a:cxnSpLocks noChangeShapeType="1"/>
            </p:cNvCxnSpPr>
            <p:nvPr/>
          </p:nvCxnSpPr>
          <p:spPr bwMode="auto">
            <a:xfrm flipH="1" flipV="1">
              <a:off x="2138375" y="4335141"/>
              <a:ext cx="6477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8929" name="直接连接符 2"/>
            <p:cNvCxnSpPr>
              <a:cxnSpLocks noChangeShapeType="1"/>
            </p:cNvCxnSpPr>
            <p:nvPr/>
          </p:nvCxnSpPr>
          <p:spPr bwMode="auto">
            <a:xfrm flipH="1" flipV="1">
              <a:off x="2149487" y="5020443"/>
              <a:ext cx="6477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8930" name="直接连接符 2"/>
            <p:cNvCxnSpPr>
              <a:cxnSpLocks noChangeShapeType="1"/>
            </p:cNvCxnSpPr>
            <p:nvPr/>
          </p:nvCxnSpPr>
          <p:spPr bwMode="auto">
            <a:xfrm flipH="1" flipV="1">
              <a:off x="1956713" y="4745676"/>
              <a:ext cx="216000"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5" name="圆角矩形 14"/>
            <p:cNvSpPr>
              <a:spLocks noChangeArrowheads="1"/>
            </p:cNvSpPr>
            <p:nvPr/>
          </p:nvSpPr>
          <p:spPr bwMode="auto">
            <a:xfrm>
              <a:off x="2523359" y="4014926"/>
              <a:ext cx="2058953" cy="539925"/>
            </a:xfrm>
            <a:prstGeom prst="roundRect">
              <a:avLst>
                <a:gd name="adj" fmla="val 16667"/>
              </a:avLst>
            </a:prstGeom>
            <a:solidFill>
              <a:schemeClr val="accent1">
                <a:lumMod val="60000"/>
                <a:lumOff val="40000"/>
              </a:schemeClr>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defRPr/>
              </a:pPr>
              <a:r>
                <a:rPr kumimoji="1" lang="zh-CN" altLang="en-US" sz="2400" b="1" dirty="0" smtClean="0">
                  <a:latin typeface="幼圆" panose="02010509060101010101" pitchFamily="49" charset="-122"/>
                  <a:ea typeface="幼圆" panose="02010509060101010101" pitchFamily="49" charset="-122"/>
                </a:rPr>
                <a:t>体积变化功</a:t>
              </a:r>
            </a:p>
          </p:txBody>
        </p:sp>
        <p:sp>
          <p:nvSpPr>
            <p:cNvPr id="26" name="圆角矩形 14"/>
            <p:cNvSpPr>
              <a:spLocks noChangeArrowheads="1"/>
            </p:cNvSpPr>
            <p:nvPr/>
          </p:nvSpPr>
          <p:spPr bwMode="auto">
            <a:xfrm>
              <a:off x="2539265" y="4732708"/>
              <a:ext cx="2018304" cy="539925"/>
            </a:xfrm>
            <a:prstGeom prst="roundRect">
              <a:avLst>
                <a:gd name="adj" fmla="val 16667"/>
              </a:avLst>
            </a:prstGeom>
            <a:solidFill>
              <a:schemeClr val="accent1">
                <a:lumMod val="60000"/>
                <a:lumOff val="40000"/>
              </a:schemeClr>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defRPr/>
              </a:pPr>
              <a:r>
                <a:rPr kumimoji="1" lang="zh-CN" altLang="en-US" sz="2400" b="1" dirty="0" smtClean="0">
                  <a:latin typeface="幼圆" panose="02010509060101010101" pitchFamily="49" charset="-122"/>
                  <a:ea typeface="幼圆" panose="02010509060101010101" pitchFamily="49" charset="-122"/>
                </a:rPr>
                <a:t>推动功</a:t>
              </a:r>
            </a:p>
          </p:txBody>
        </p:sp>
        <p:sp>
          <p:nvSpPr>
            <p:cNvPr id="28" name="圆角矩形 14"/>
            <p:cNvSpPr>
              <a:spLocks noChangeArrowheads="1"/>
            </p:cNvSpPr>
            <p:nvPr/>
          </p:nvSpPr>
          <p:spPr bwMode="auto">
            <a:xfrm>
              <a:off x="816107" y="4305533"/>
              <a:ext cx="1150540" cy="792419"/>
            </a:xfrm>
            <a:prstGeom prst="roundRect">
              <a:avLst>
                <a:gd name="adj" fmla="val 16667"/>
              </a:avLst>
            </a:prstGeom>
            <a:solidFill>
              <a:schemeClr val="accent1">
                <a:lumMod val="60000"/>
                <a:lumOff val="40000"/>
              </a:schemeClr>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defRPr/>
              </a:pPr>
              <a:r>
                <a:rPr kumimoji="1" lang="zh-CN" altLang="en-US" sz="2400" b="1" dirty="0" smtClean="0">
                  <a:latin typeface="幼圆" panose="02010509060101010101" pitchFamily="49" charset="-122"/>
                  <a:ea typeface="幼圆" panose="02010509060101010101" pitchFamily="49" charset="-122"/>
                </a:rPr>
                <a:t>做功</a:t>
              </a:r>
            </a:p>
          </p:txBody>
        </p:sp>
        <p:sp>
          <p:nvSpPr>
            <p:cNvPr id="38934" name="圆角矩形 28"/>
            <p:cNvSpPr>
              <a:spLocks noChangeArrowheads="1"/>
            </p:cNvSpPr>
            <p:nvPr/>
          </p:nvSpPr>
          <p:spPr bwMode="auto">
            <a:xfrm>
              <a:off x="4519846" y="4577881"/>
              <a:ext cx="6156259" cy="78050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r>
                <a:rPr lang="zh-CN" altLang="en-US" sz="2400" b="1">
                  <a:latin typeface="幼圆" panose="02010509060101010101" pitchFamily="49" charset="-122"/>
                  <a:ea typeface="幼圆" panose="02010509060101010101" pitchFamily="49" charset="-122"/>
                </a:rPr>
                <a:t>因工质在</a:t>
              </a:r>
              <a:r>
                <a:rPr lang="zh-CN" altLang="en-US" sz="2400" b="1">
                  <a:solidFill>
                    <a:srgbClr val="0033CC"/>
                  </a:solidFill>
                  <a:latin typeface="幼圆" panose="02010509060101010101" pitchFamily="49" charset="-122"/>
                  <a:ea typeface="幼圆" panose="02010509060101010101" pitchFamily="49" charset="-122"/>
                </a:rPr>
                <a:t>开口系统</a:t>
              </a:r>
              <a:r>
                <a:rPr lang="zh-CN" altLang="en-US" sz="2400" b="1">
                  <a:latin typeface="幼圆" panose="02010509060101010101" pitchFamily="49" charset="-122"/>
                  <a:ea typeface="幼圆" panose="02010509060101010101" pitchFamily="49" charset="-122"/>
                </a:rPr>
                <a:t>中</a:t>
              </a:r>
              <a:r>
                <a:rPr lang="zh-CN" altLang="en-US" sz="2400" b="1">
                  <a:solidFill>
                    <a:srgbClr val="0033CC"/>
                  </a:solidFill>
                  <a:latin typeface="幼圆" panose="02010509060101010101" pitchFamily="49" charset="-122"/>
                  <a:ea typeface="幼圆" panose="02010509060101010101" pitchFamily="49" charset="-122"/>
                </a:rPr>
                <a:t>流动</a:t>
              </a:r>
              <a:r>
                <a:rPr lang="zh-CN" altLang="en-US" sz="2400" b="1">
                  <a:latin typeface="幼圆" panose="02010509060101010101" pitchFamily="49" charset="-122"/>
                  <a:ea typeface="幼圆" panose="02010509060101010101" pitchFamily="49" charset="-122"/>
                </a:rPr>
                <a:t>而</a:t>
              </a:r>
              <a:r>
                <a:rPr lang="zh-CN" altLang="en-US" sz="2400" b="1">
                  <a:solidFill>
                    <a:srgbClr val="0033CC"/>
                  </a:solidFill>
                  <a:latin typeface="幼圆" panose="02010509060101010101" pitchFamily="49" charset="-122"/>
                  <a:ea typeface="幼圆" panose="02010509060101010101" pitchFamily="49" charset="-122"/>
                </a:rPr>
                <a:t>传递</a:t>
              </a:r>
              <a:r>
                <a:rPr lang="zh-CN" altLang="en-US" sz="2400" b="1">
                  <a:latin typeface="幼圆" panose="02010509060101010101" pitchFamily="49" charset="-122"/>
                  <a:ea typeface="幼圆" panose="02010509060101010101" pitchFamily="49" charset="-122"/>
                </a:rPr>
                <a:t>的功。</a:t>
              </a:r>
            </a:p>
          </p:txBody>
        </p:sp>
        <p:sp>
          <p:nvSpPr>
            <p:cNvPr id="38935" name="圆角矩形 29"/>
            <p:cNvSpPr>
              <a:spLocks noChangeArrowheads="1"/>
            </p:cNvSpPr>
            <p:nvPr/>
          </p:nvSpPr>
          <p:spPr bwMode="auto">
            <a:xfrm>
              <a:off x="4638499" y="3889473"/>
              <a:ext cx="4876794" cy="78050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r>
                <a:rPr lang="zh-CN" altLang="en-US" sz="2400" b="1">
                  <a:latin typeface="幼圆" panose="02010509060101010101" pitchFamily="49" charset="-122"/>
                  <a:ea typeface="幼圆" panose="02010509060101010101" pitchFamily="49" charset="-122"/>
                </a:rPr>
                <a:t>因系统的</a:t>
              </a:r>
              <a:r>
                <a:rPr lang="zh-CN" altLang="en-US" sz="2400" b="1">
                  <a:solidFill>
                    <a:srgbClr val="0033CC"/>
                  </a:solidFill>
                  <a:latin typeface="幼圆" panose="02010509060101010101" pitchFamily="49" charset="-122"/>
                  <a:ea typeface="幼圆" panose="02010509060101010101" pitchFamily="49" charset="-122"/>
                </a:rPr>
                <a:t>界面移动</a:t>
              </a:r>
              <a:r>
                <a:rPr lang="zh-CN" altLang="en-US" sz="2400" b="1">
                  <a:latin typeface="幼圆" panose="02010509060101010101" pitchFamily="49" charset="-122"/>
                  <a:ea typeface="幼圆" panose="02010509060101010101" pitchFamily="49" charset="-122"/>
                </a:rPr>
                <a:t>而做的功</a:t>
              </a:r>
            </a:p>
          </p:txBody>
        </p:sp>
      </p:grpSp>
      <p:sp>
        <p:nvSpPr>
          <p:cNvPr id="22541" name="圆角矩形 28"/>
          <p:cNvSpPr>
            <a:spLocks noChangeArrowheads="1"/>
          </p:cNvSpPr>
          <p:nvPr/>
        </p:nvSpPr>
        <p:spPr bwMode="auto">
          <a:xfrm>
            <a:off x="415925" y="4532313"/>
            <a:ext cx="8394700" cy="179863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a:lnSpc>
                <a:spcPct val="150000"/>
              </a:lnSpc>
              <a:buClr>
                <a:srgbClr val="FF0000"/>
              </a:buClr>
              <a:buFont typeface="Wingdings" panose="05000000000000000000" pitchFamily="2" charset="2"/>
              <a:buChar char="u"/>
              <a:defRPr/>
            </a:pPr>
            <a:r>
              <a:rPr lang="zh-CN" altLang="en-US" b="1" dirty="0" smtClean="0">
                <a:latin typeface="幼圆" panose="02010509060101010101" pitchFamily="49" charset="-122"/>
                <a:ea typeface="幼圆" panose="02010509060101010101" pitchFamily="49" charset="-122"/>
              </a:rPr>
              <a:t>工质流进或者流出开口系统时，必将本身所具有的</a:t>
            </a:r>
            <a:r>
              <a:rPr lang="zh-CN" altLang="en-US" b="1" dirty="0" smtClean="0">
                <a:solidFill>
                  <a:schemeClr val="tx2">
                    <a:lumMod val="60000"/>
                    <a:lumOff val="40000"/>
                  </a:schemeClr>
                </a:solidFill>
                <a:latin typeface="幼圆" panose="02010509060101010101" pitchFamily="49" charset="-122"/>
                <a:ea typeface="幼圆" panose="02010509060101010101" pitchFamily="49" charset="-122"/>
              </a:rPr>
              <a:t>各种形式的能量</a:t>
            </a:r>
            <a:r>
              <a:rPr lang="en-US" altLang="zh-CN" b="1" dirty="0" smtClean="0">
                <a:latin typeface="幼圆" panose="02010509060101010101" pitchFamily="49" charset="-122"/>
                <a:ea typeface="幼圆" panose="02010509060101010101" pitchFamily="49" charset="-122"/>
              </a:rPr>
              <a:t>(</a:t>
            </a:r>
            <a:r>
              <a:rPr lang="zh-CN" altLang="en-US" b="1" dirty="0" smtClean="0">
                <a:latin typeface="幼圆" panose="02010509060101010101" pitchFamily="49" charset="-122"/>
                <a:ea typeface="幼圆" panose="02010509060101010101" pitchFamily="49" charset="-122"/>
              </a:rPr>
              <a:t>储存能</a:t>
            </a:r>
            <a:r>
              <a:rPr lang="en-US" altLang="zh-CN" b="1" dirty="0" smtClean="0">
                <a:latin typeface="幼圆" panose="02010509060101010101" pitchFamily="49" charset="-122"/>
                <a:ea typeface="幼圆" panose="02010509060101010101" pitchFamily="49" charset="-122"/>
              </a:rPr>
              <a:t>)</a:t>
            </a:r>
            <a:r>
              <a:rPr lang="zh-CN" altLang="en-US" b="1" dirty="0" smtClean="0">
                <a:latin typeface="幼圆" panose="02010509060101010101" pitchFamily="49" charset="-122"/>
                <a:ea typeface="幼圆" panose="02010509060101010101" pitchFamily="49" charset="-122"/>
              </a:rPr>
              <a:t>带入或者带出开口系统。</a:t>
            </a:r>
            <a:endParaRPr lang="en-US" altLang="zh-CN" b="1" dirty="0" smtClean="0">
              <a:latin typeface="幼圆" panose="02010509060101010101" pitchFamily="49" charset="-122"/>
              <a:ea typeface="幼圆" panose="02010509060101010101" pitchFamily="49" charset="-122"/>
            </a:endParaRPr>
          </a:p>
          <a:p>
            <a:pPr algn="just">
              <a:lnSpc>
                <a:spcPct val="150000"/>
              </a:lnSpc>
              <a:buClr>
                <a:srgbClr val="FF0000"/>
              </a:buClr>
              <a:buFont typeface="Wingdings" panose="05000000000000000000" pitchFamily="2" charset="2"/>
              <a:buChar char="u"/>
              <a:defRPr/>
            </a:pPr>
            <a:r>
              <a:rPr lang="zh-CN" altLang="en-US" b="1" dirty="0" smtClean="0">
                <a:latin typeface="幼圆" panose="02010509060101010101" pitchFamily="49" charset="-122"/>
                <a:ea typeface="幼圆" panose="02010509060101010101" pitchFamily="49" charset="-122"/>
              </a:rPr>
              <a:t>开口系统除了通过做功与传热方式传递能量之外，还可以借助</a:t>
            </a:r>
            <a:r>
              <a:rPr lang="zh-CN" altLang="en-US" b="1" dirty="0" smtClean="0">
                <a:solidFill>
                  <a:srgbClr val="FF0000"/>
                </a:solidFill>
                <a:latin typeface="幼圆" panose="02010509060101010101" pitchFamily="49" charset="-122"/>
                <a:ea typeface="幼圆" panose="02010509060101010101" pitchFamily="49" charset="-122"/>
              </a:rPr>
              <a:t>物质的流动</a:t>
            </a:r>
            <a:r>
              <a:rPr lang="zh-CN" altLang="en-US" b="1" dirty="0" smtClean="0">
                <a:latin typeface="幼圆" panose="02010509060101010101" pitchFamily="49" charset="-122"/>
                <a:ea typeface="幼圆" panose="02010509060101010101" pitchFamily="49" charset="-122"/>
              </a:rPr>
              <a:t>来传递能量。</a:t>
            </a:r>
          </a:p>
        </p:txBody>
      </p:sp>
    </p:spTree>
    <p:extLst>
      <p:ext uri="{BB962C8B-B14F-4D97-AF65-F5344CB8AC3E}">
        <p14:creationId xmlns:p14="http://schemas.microsoft.com/office/powerpoint/2010/main" val="410146036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2541"/>
                                        </p:tgtEl>
                                        <p:attrNameLst>
                                          <p:attrName>style.visibility</p:attrName>
                                        </p:attrNameLst>
                                      </p:cBhvr>
                                      <p:to>
                                        <p:strVal val="visible"/>
                                      </p:to>
                                    </p:set>
                                    <p:animEffect transition="in" filter="fade">
                                      <p:cBhvr>
                                        <p:cTn id="19" dur="1000"/>
                                        <p:tgtEl>
                                          <p:spTgt spid="22541"/>
                                        </p:tgtEl>
                                      </p:cBhvr>
                                    </p:animEffect>
                                    <p:anim calcmode="lin" valueType="num">
                                      <p:cBhvr>
                                        <p:cTn id="20" dur="1000" fill="hold"/>
                                        <p:tgtEl>
                                          <p:spTgt spid="22541"/>
                                        </p:tgtEl>
                                        <p:attrNameLst>
                                          <p:attrName>ppt_x</p:attrName>
                                        </p:attrNameLst>
                                      </p:cBhvr>
                                      <p:tavLst>
                                        <p:tav tm="0">
                                          <p:val>
                                            <p:strVal val="#ppt_x"/>
                                          </p:val>
                                        </p:tav>
                                        <p:tav tm="100000">
                                          <p:val>
                                            <p:strVal val="#ppt_x"/>
                                          </p:val>
                                        </p:tav>
                                      </p:tavLst>
                                    </p:anim>
                                    <p:anim calcmode="lin" valueType="num">
                                      <p:cBhvr>
                                        <p:cTn id="21" dur="1000" fill="hold"/>
                                        <p:tgtEl>
                                          <p:spTgt spid="225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5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推动功和流动功</a:t>
            </a:r>
            <a:endParaRPr kumimoji="1" lang="en-US" altLang="zh-CN" sz="2800" b="1">
              <a:solidFill>
                <a:srgbClr val="FF0000"/>
              </a:solidFill>
              <a:ea typeface="幼圆" panose="02010509060101010101" pitchFamily="49" charset="-122"/>
              <a:cs typeface="Times New Roman" panose="02020603050405020304" pitchFamily="18" charset="0"/>
            </a:endParaRPr>
          </a:p>
        </p:txBody>
      </p:sp>
      <p:pic>
        <p:nvPicPr>
          <p:cNvPr id="39939"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93863"/>
            <a:ext cx="3135313"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圆角矩形 14"/>
          <p:cNvSpPr>
            <a:spLocks noChangeArrowheads="1"/>
          </p:cNvSpPr>
          <p:nvPr/>
        </p:nvSpPr>
        <p:spPr bwMode="auto">
          <a:xfrm>
            <a:off x="3446463" y="1693863"/>
            <a:ext cx="5270500" cy="2608262"/>
          </a:xfrm>
          <a:prstGeom prst="roundRect">
            <a:avLst>
              <a:gd name="adj" fmla="val 16667"/>
            </a:avLst>
          </a:pr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buFont typeface="Wingdings" panose="05000000000000000000" pitchFamily="2" charset="2"/>
              <a:buChar char="Ø"/>
              <a:defRPr/>
            </a:pPr>
            <a:r>
              <a:rPr kumimoji="1" lang="zh-CN" altLang="en-US" sz="2000" b="1" dirty="0" smtClean="0">
                <a:latin typeface="幼圆" panose="02010509060101010101" pitchFamily="49" charset="-122"/>
                <a:ea typeface="幼圆" panose="02010509060101010101" pitchFamily="49" charset="-122"/>
              </a:rPr>
              <a:t>工质在传递推动功时</a:t>
            </a:r>
            <a:r>
              <a:rPr kumimoji="1" lang="zh-CN" altLang="en-US" sz="2000" b="1" dirty="0" smtClean="0">
                <a:solidFill>
                  <a:schemeClr val="tx2">
                    <a:lumMod val="60000"/>
                    <a:lumOff val="40000"/>
                  </a:schemeClr>
                </a:solidFill>
                <a:latin typeface="幼圆" panose="02010509060101010101" pitchFamily="49" charset="-122"/>
                <a:ea typeface="幼圆" panose="02010509060101010101" pitchFamily="49" charset="-122"/>
              </a:rPr>
              <a:t>没有热力状态的变化</a:t>
            </a:r>
            <a:r>
              <a:rPr kumimoji="1" lang="zh-CN" altLang="en-US" sz="2000" b="1" dirty="0" smtClean="0">
                <a:latin typeface="幼圆" panose="02010509060101010101" pitchFamily="49" charset="-122"/>
                <a:ea typeface="幼圆" panose="02010509060101010101" pitchFamily="49" charset="-122"/>
              </a:rPr>
              <a:t>，也</a:t>
            </a:r>
            <a:r>
              <a:rPr kumimoji="1" lang="zh-CN" altLang="en-US" sz="2000" b="1" dirty="0" smtClean="0">
                <a:solidFill>
                  <a:schemeClr val="tx2">
                    <a:lumMod val="60000"/>
                    <a:lumOff val="40000"/>
                  </a:schemeClr>
                </a:solidFill>
                <a:latin typeface="幼圆" panose="02010509060101010101" pitchFamily="49" charset="-122"/>
                <a:ea typeface="幼圆" panose="02010509060101010101" pitchFamily="49" charset="-122"/>
              </a:rPr>
              <a:t>没有能量形态的变化</a:t>
            </a:r>
            <a:r>
              <a:rPr kumimoji="1" lang="zh-CN" altLang="en-US" sz="2000" b="1" dirty="0" smtClean="0">
                <a:latin typeface="幼圆" panose="02010509060101010101" pitchFamily="49" charset="-122"/>
                <a:ea typeface="幼圆" panose="02010509060101010101" pitchFamily="49" charset="-122"/>
              </a:rPr>
              <a:t>。</a:t>
            </a:r>
            <a:endParaRPr kumimoji="1" lang="en-US" altLang="zh-CN" sz="2000" b="1" dirty="0" smtClean="0">
              <a:latin typeface="幼圆" panose="02010509060101010101" pitchFamily="49" charset="-122"/>
              <a:ea typeface="幼圆" panose="02010509060101010101" pitchFamily="49" charset="-122"/>
            </a:endParaRPr>
          </a:p>
          <a:p>
            <a:pPr marL="0" indent="0">
              <a:lnSpc>
                <a:spcPct val="150000"/>
              </a:lnSpc>
              <a:buClr>
                <a:srgbClr val="FF0000"/>
              </a:buClr>
              <a:defRPr/>
            </a:pPr>
            <a:endParaRPr kumimoji="1" lang="en-US" altLang="zh-CN" sz="2000" b="1" dirty="0" smtClean="0">
              <a:latin typeface="幼圆" panose="02010509060101010101" pitchFamily="49" charset="-122"/>
              <a:ea typeface="幼圆" panose="02010509060101010101" pitchFamily="49" charset="-122"/>
            </a:endParaRPr>
          </a:p>
          <a:p>
            <a:pPr>
              <a:lnSpc>
                <a:spcPct val="150000"/>
              </a:lnSpc>
              <a:buClr>
                <a:srgbClr val="FF0000"/>
              </a:buClr>
              <a:buFont typeface="Wingdings" panose="05000000000000000000" pitchFamily="2" charset="2"/>
              <a:buChar char="Ø"/>
              <a:defRPr/>
            </a:pPr>
            <a:r>
              <a:rPr kumimoji="1" lang="zh-CN" altLang="en-US" sz="2000" b="1" dirty="0" smtClean="0">
                <a:latin typeface="幼圆" panose="02010509060101010101" pitchFamily="49" charset="-122"/>
                <a:ea typeface="幼圆" panose="02010509060101010101" pitchFamily="49" charset="-122"/>
              </a:rPr>
              <a:t>只是单纯的</a:t>
            </a:r>
            <a:r>
              <a:rPr kumimoji="1" lang="zh-CN" altLang="en-US" sz="2000" b="1" dirty="0" smtClean="0">
                <a:solidFill>
                  <a:srgbClr val="FF0000"/>
                </a:solidFill>
                <a:latin typeface="幼圆" panose="02010509060101010101" pitchFamily="49" charset="-122"/>
                <a:ea typeface="幼圆" panose="02010509060101010101" pitchFamily="49" charset="-122"/>
              </a:rPr>
              <a:t>运输</a:t>
            </a:r>
            <a:r>
              <a:rPr kumimoji="1" lang="zh-CN" altLang="en-US" sz="2000" b="1" dirty="0" smtClean="0">
                <a:latin typeface="幼圆" panose="02010509060101010101" pitchFamily="49" charset="-122"/>
                <a:ea typeface="幼圆" panose="02010509060101010101" pitchFamily="49" charset="-122"/>
              </a:rPr>
              <a:t>能量，只有在工质移动位置时才起作用。</a:t>
            </a:r>
          </a:p>
        </p:txBody>
      </p:sp>
    </p:spTree>
    <p:extLst>
      <p:ext uri="{BB962C8B-B14F-4D97-AF65-F5344CB8AC3E}">
        <p14:creationId xmlns:p14="http://schemas.microsoft.com/office/powerpoint/2010/main" val="757620751"/>
      </p:ext>
    </p:extLst>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7"/>
          <p:cNvGrpSpPr>
            <a:grpSpLocks/>
          </p:cNvGrpSpPr>
          <p:nvPr/>
        </p:nvGrpSpPr>
        <p:grpSpPr bwMode="auto">
          <a:xfrm>
            <a:off x="395288" y="981075"/>
            <a:ext cx="2747962" cy="4346575"/>
            <a:chOff x="818" y="1733"/>
            <a:chExt cx="1717" cy="2738"/>
          </a:xfrm>
        </p:grpSpPr>
        <p:sp>
          <p:nvSpPr>
            <p:cNvPr id="40965" name="Text Box 8"/>
            <p:cNvSpPr txBox="1">
              <a:spLocks noChangeArrowheads="1"/>
            </p:cNvSpPr>
            <p:nvPr/>
          </p:nvSpPr>
          <p:spPr bwMode="auto">
            <a:xfrm>
              <a:off x="1627" y="4064"/>
              <a:ext cx="90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zh-CN" sz="3600" i="1">
                  <a:ea typeface="宋体" panose="02010600030101010101" pitchFamily="2" charset="-122"/>
                  <a:cs typeface="Times New Roman" panose="02020603050405020304" pitchFamily="18" charset="0"/>
                </a:rPr>
                <a:t>p</a:t>
              </a:r>
              <a:r>
                <a:rPr lang="en-US" altLang="zh-CN" sz="3600" i="1" baseline="-25000">
                  <a:ea typeface="宋体" panose="02010600030101010101" pitchFamily="2" charset="-122"/>
                  <a:cs typeface="Times New Roman" panose="02020603050405020304" pitchFamily="18" charset="0"/>
                </a:rPr>
                <a:t>2 </a:t>
              </a:r>
              <a:r>
                <a:rPr lang="en-US" altLang="zh-CN" sz="3600" i="1">
                  <a:ea typeface="宋体" panose="02010600030101010101" pitchFamily="2" charset="-122"/>
                  <a:cs typeface="Times New Roman" panose="02020603050405020304" pitchFamily="18" charset="0"/>
                </a:rPr>
                <a:t>v</a:t>
              </a:r>
              <a:r>
                <a:rPr lang="en-US" altLang="zh-CN" sz="3600" i="1" baseline="-25000">
                  <a:ea typeface="宋体" panose="02010600030101010101" pitchFamily="2" charset="-122"/>
                  <a:cs typeface="Times New Roman" panose="02020603050405020304" pitchFamily="18" charset="0"/>
                </a:rPr>
                <a:t>2</a:t>
              </a:r>
            </a:p>
          </p:txBody>
        </p:sp>
        <p:sp>
          <p:nvSpPr>
            <p:cNvPr id="40966" name="Line 9"/>
            <p:cNvSpPr>
              <a:spLocks noChangeShapeType="1"/>
            </p:cNvSpPr>
            <p:nvPr/>
          </p:nvSpPr>
          <p:spPr bwMode="auto">
            <a:xfrm>
              <a:off x="902" y="2243"/>
              <a:ext cx="0" cy="111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7" name="Line 10"/>
            <p:cNvSpPr>
              <a:spLocks noChangeShapeType="1"/>
            </p:cNvSpPr>
            <p:nvPr/>
          </p:nvSpPr>
          <p:spPr bwMode="auto">
            <a:xfrm>
              <a:off x="1392" y="2235"/>
              <a:ext cx="0" cy="6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8" name="Line 11"/>
            <p:cNvSpPr>
              <a:spLocks noChangeShapeType="1"/>
            </p:cNvSpPr>
            <p:nvPr/>
          </p:nvSpPr>
          <p:spPr bwMode="auto">
            <a:xfrm>
              <a:off x="2117" y="3701"/>
              <a:ext cx="0" cy="3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Line 12"/>
            <p:cNvSpPr>
              <a:spLocks noChangeShapeType="1"/>
            </p:cNvSpPr>
            <p:nvPr/>
          </p:nvSpPr>
          <p:spPr bwMode="auto">
            <a:xfrm flipV="1">
              <a:off x="2482" y="2443"/>
              <a:ext cx="0" cy="163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Line 13"/>
            <p:cNvSpPr>
              <a:spLocks noChangeShapeType="1"/>
            </p:cNvSpPr>
            <p:nvPr/>
          </p:nvSpPr>
          <p:spPr bwMode="auto">
            <a:xfrm flipH="1">
              <a:off x="1392" y="2424"/>
              <a:ext cx="1090" cy="48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14"/>
            <p:cNvSpPr>
              <a:spLocks noChangeShapeType="1"/>
            </p:cNvSpPr>
            <p:nvPr/>
          </p:nvSpPr>
          <p:spPr bwMode="auto">
            <a:xfrm>
              <a:off x="888" y="3357"/>
              <a:ext cx="1229" cy="35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Text Box 17"/>
            <p:cNvSpPr txBox="1">
              <a:spLocks noChangeArrowheads="1"/>
            </p:cNvSpPr>
            <p:nvPr/>
          </p:nvSpPr>
          <p:spPr bwMode="auto">
            <a:xfrm>
              <a:off x="818" y="1733"/>
              <a:ext cx="136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lang="en-US" altLang="zh-CN" sz="3600" i="1">
                  <a:ea typeface="宋体" panose="02010600030101010101" pitchFamily="2" charset="-122"/>
                  <a:cs typeface="Times New Roman" panose="02020603050405020304" pitchFamily="18" charset="0"/>
                </a:rPr>
                <a:t>p</a:t>
              </a:r>
              <a:r>
                <a:rPr lang="en-US" altLang="zh-CN" sz="3600" i="1" baseline="-25000">
                  <a:ea typeface="宋体" panose="02010600030101010101" pitchFamily="2" charset="-122"/>
                  <a:cs typeface="Times New Roman" panose="02020603050405020304" pitchFamily="18" charset="0"/>
                </a:rPr>
                <a:t>1</a:t>
              </a:r>
              <a:r>
                <a:rPr lang="en-US" altLang="zh-CN" sz="3600" i="1">
                  <a:ea typeface="宋体" panose="02010600030101010101" pitchFamily="2" charset="-122"/>
                  <a:cs typeface="Times New Roman" panose="02020603050405020304" pitchFamily="18" charset="0"/>
                </a:rPr>
                <a:t>v</a:t>
              </a:r>
              <a:r>
                <a:rPr lang="en-US" altLang="zh-CN" sz="3600" i="1" baseline="-25000">
                  <a:ea typeface="宋体" panose="02010600030101010101" pitchFamily="2" charset="-122"/>
                  <a:cs typeface="Times New Roman" panose="02020603050405020304" pitchFamily="18" charset="0"/>
                </a:rPr>
                <a:t>1</a:t>
              </a:r>
            </a:p>
          </p:txBody>
        </p:sp>
        <p:sp>
          <p:nvSpPr>
            <p:cNvPr id="40973" name="Line 18"/>
            <p:cNvSpPr>
              <a:spLocks noChangeShapeType="1"/>
            </p:cNvSpPr>
            <p:nvPr/>
          </p:nvSpPr>
          <p:spPr bwMode="auto">
            <a:xfrm>
              <a:off x="1133" y="2162"/>
              <a:ext cx="0" cy="340"/>
            </a:xfrm>
            <a:prstGeom prst="line">
              <a:avLst/>
            </a:prstGeom>
            <a:noFill/>
            <a:ln w="57150">
              <a:solidFill>
                <a:srgbClr val="0033CC"/>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9"/>
            <p:cNvSpPr>
              <a:spLocks noChangeShapeType="1"/>
            </p:cNvSpPr>
            <p:nvPr/>
          </p:nvSpPr>
          <p:spPr bwMode="auto">
            <a:xfrm>
              <a:off x="2303" y="3956"/>
              <a:ext cx="0" cy="371"/>
            </a:xfrm>
            <a:prstGeom prst="line">
              <a:avLst/>
            </a:prstGeom>
            <a:noFill/>
            <a:ln w="5715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 name="圆角矩形 14"/>
          <p:cNvSpPr>
            <a:spLocks noChangeArrowheads="1"/>
          </p:cNvSpPr>
          <p:nvPr/>
        </p:nvSpPr>
        <p:spPr bwMode="auto">
          <a:xfrm>
            <a:off x="3411538" y="1692275"/>
            <a:ext cx="5416550" cy="2924175"/>
          </a:xfrm>
          <a:prstGeom prst="roundRect">
            <a:avLst>
              <a:gd name="adj" fmla="val 16667"/>
            </a:avLst>
          </a:prstGeom>
          <a:solidFill>
            <a:srgbClr val="FFFFCC"/>
          </a:solidFill>
          <a:ln>
            <a:noFill/>
          </a:ln>
        </p:spPr>
        <p:txBody>
          <a:bodyPr anchor="ct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buFont typeface="Wingdings" panose="05000000000000000000" pitchFamily="2" charset="2"/>
              <a:buChar char="Ø"/>
              <a:defRPr/>
            </a:pPr>
            <a:r>
              <a:rPr kumimoji="1" lang="zh-CN" altLang="en-US" sz="2000" b="1" dirty="0" smtClean="0">
                <a:ea typeface="幼圆" panose="02010509060101010101" pitchFamily="49" charset="-122"/>
                <a:cs typeface="Times New Roman" panose="02020603050405020304" pitchFamily="18" charset="0"/>
              </a:rPr>
              <a:t>带入系统的推动功  </a:t>
            </a:r>
            <a:r>
              <a:rPr kumimoji="1" lang="en-US" altLang="zh-CN" sz="2000" b="1" i="1" dirty="0" smtClean="0">
                <a:ea typeface="幼圆" panose="02010509060101010101" pitchFamily="49" charset="-122"/>
                <a:cs typeface="Times New Roman" panose="02020603050405020304" pitchFamily="18" charset="0"/>
              </a:rPr>
              <a:t>p1v1</a:t>
            </a:r>
          </a:p>
          <a:p>
            <a:pPr>
              <a:lnSpc>
                <a:spcPct val="150000"/>
              </a:lnSpc>
              <a:buClr>
                <a:srgbClr val="FF0000"/>
              </a:buClr>
              <a:buFont typeface="Wingdings" panose="05000000000000000000" pitchFamily="2" charset="2"/>
              <a:buChar char="Ø"/>
              <a:defRPr/>
            </a:pPr>
            <a:r>
              <a:rPr kumimoji="1" lang="zh-CN" altLang="en-US" sz="2000" b="1" dirty="0" smtClean="0">
                <a:ea typeface="幼圆" panose="02010509060101010101" pitchFamily="49" charset="-122"/>
                <a:cs typeface="Times New Roman" panose="02020603050405020304" pitchFamily="18" charset="0"/>
              </a:rPr>
              <a:t>带出系统的推动功  </a:t>
            </a:r>
            <a:r>
              <a:rPr kumimoji="1" lang="en-US" altLang="zh-CN" sz="2000" b="1" i="1" dirty="0" smtClean="0">
                <a:ea typeface="幼圆" panose="02010509060101010101" pitchFamily="49" charset="-122"/>
                <a:cs typeface="Times New Roman" panose="02020603050405020304" pitchFamily="18" charset="0"/>
              </a:rPr>
              <a:t>p2v2</a:t>
            </a:r>
          </a:p>
          <a:p>
            <a:pPr marL="0" indent="0">
              <a:lnSpc>
                <a:spcPct val="150000"/>
              </a:lnSpc>
              <a:buClr>
                <a:srgbClr val="FF0000"/>
              </a:buClr>
              <a:defRPr/>
            </a:pPr>
            <a:r>
              <a:rPr kumimoji="1" lang="en-US" altLang="zh-CN" sz="2000" b="1" dirty="0" smtClean="0">
                <a:ea typeface="幼圆" panose="02010509060101010101" pitchFamily="49" charset="-122"/>
                <a:cs typeface="Times New Roman" panose="02020603050405020304" pitchFamily="18" charset="0"/>
              </a:rPr>
              <a:t>    </a:t>
            </a:r>
            <a:r>
              <a:rPr kumimoji="1" lang="en-US" altLang="zh-CN" sz="2000" b="1" i="1" dirty="0" smtClean="0">
                <a:ea typeface="幼圆" panose="02010509060101010101" pitchFamily="49" charset="-122"/>
                <a:cs typeface="Times New Roman" panose="02020603050405020304" pitchFamily="18" charset="0"/>
              </a:rPr>
              <a:t>p2v2-p1v1</a:t>
            </a:r>
            <a:r>
              <a:rPr kumimoji="1" lang="en-US" altLang="zh-CN" sz="2000" b="1" dirty="0" smtClean="0">
                <a:ea typeface="幼圆" panose="02010509060101010101" pitchFamily="49" charset="-122"/>
                <a:cs typeface="Times New Roman" panose="02020603050405020304" pitchFamily="18" charset="0"/>
              </a:rPr>
              <a:t>  </a:t>
            </a:r>
            <a:r>
              <a:rPr kumimoji="1" lang="zh-CN" altLang="en-US" sz="2000" b="1" dirty="0" smtClean="0">
                <a:ea typeface="幼圆" panose="02010509060101010101" pitchFamily="49" charset="-122"/>
                <a:cs typeface="Times New Roman" panose="02020603050405020304" pitchFamily="18" charset="0"/>
              </a:rPr>
              <a:t>是维持工质流动所需要的功，</a:t>
            </a:r>
            <a:endParaRPr kumimoji="1" lang="en-US" altLang="zh-CN" sz="2000" b="1" dirty="0" smtClean="0">
              <a:ea typeface="幼圆" panose="02010509060101010101" pitchFamily="49" charset="-122"/>
              <a:cs typeface="Times New Roman" panose="02020603050405020304" pitchFamily="18" charset="0"/>
            </a:endParaRPr>
          </a:p>
          <a:p>
            <a:pPr marL="0" indent="0">
              <a:lnSpc>
                <a:spcPct val="150000"/>
              </a:lnSpc>
              <a:buClr>
                <a:srgbClr val="FF0000"/>
              </a:buClr>
              <a:defRPr/>
            </a:pPr>
            <a:r>
              <a:rPr kumimoji="1" lang="zh-CN" altLang="en-US" sz="2000" b="1" dirty="0" smtClean="0">
                <a:ea typeface="幼圆" panose="02010509060101010101" pitchFamily="49" charset="-122"/>
                <a:cs typeface="Times New Roman" panose="02020603050405020304" pitchFamily="18" charset="0"/>
              </a:rPr>
              <a:t>称为</a:t>
            </a:r>
            <a:r>
              <a:rPr kumimoji="1" lang="zh-CN" altLang="en-US" sz="2000" b="1" dirty="0" smtClean="0">
                <a:solidFill>
                  <a:srgbClr val="FF0000"/>
                </a:solidFill>
                <a:ea typeface="幼圆" panose="02010509060101010101" pitchFamily="49" charset="-122"/>
                <a:cs typeface="Times New Roman" panose="02020603050405020304" pitchFamily="18" charset="0"/>
              </a:rPr>
              <a:t>流动功</a:t>
            </a:r>
            <a:r>
              <a:rPr kumimoji="1" lang="zh-CN" altLang="en-US" sz="2000" b="1" dirty="0" smtClean="0">
                <a:ea typeface="幼圆" panose="02010509060101010101" pitchFamily="49" charset="-122"/>
                <a:cs typeface="Times New Roman" panose="02020603050405020304" pitchFamily="18" charset="0"/>
              </a:rPr>
              <a:t>。</a:t>
            </a:r>
            <a:endParaRPr kumimoji="1" lang="en-US" altLang="zh-CN" sz="2000" b="1" dirty="0" smtClean="0">
              <a:ea typeface="幼圆" panose="02010509060101010101" pitchFamily="49" charset="-122"/>
              <a:cs typeface="Times New Roman" panose="02020603050405020304" pitchFamily="18" charset="0"/>
            </a:endParaRPr>
          </a:p>
          <a:p>
            <a:pPr marL="0" indent="0">
              <a:lnSpc>
                <a:spcPct val="150000"/>
              </a:lnSpc>
              <a:buClr>
                <a:srgbClr val="FF0000"/>
              </a:buClr>
              <a:defRPr/>
            </a:pPr>
            <a:r>
              <a:rPr kumimoji="1" lang="zh-CN" altLang="en-US" sz="2000" b="1" dirty="0" smtClean="0">
                <a:ea typeface="幼圆" panose="02010509060101010101" pitchFamily="49" charset="-122"/>
                <a:cs typeface="Times New Roman" panose="02020603050405020304" pitchFamily="18" charset="0"/>
              </a:rPr>
              <a:t>→         因摩擦等原因被消耗的功 </a:t>
            </a:r>
            <a:endParaRPr kumimoji="1" lang="en-US" altLang="zh-CN" sz="2000" b="1" dirty="0" smtClean="0">
              <a:ea typeface="幼圆" panose="02010509060101010101" pitchFamily="49" charset="-122"/>
              <a:cs typeface="Times New Roman" panose="02020603050405020304" pitchFamily="18" charset="0"/>
            </a:endParaRPr>
          </a:p>
          <a:p>
            <a:pPr marL="0" indent="0">
              <a:lnSpc>
                <a:spcPct val="150000"/>
              </a:lnSpc>
              <a:buClr>
                <a:srgbClr val="FF0000"/>
              </a:buClr>
              <a:defRPr/>
            </a:pPr>
            <a:r>
              <a:rPr kumimoji="1" lang="en-US" altLang="zh-CN" sz="2000" b="1" dirty="0" smtClean="0">
                <a:ea typeface="幼圆" panose="02010509060101010101" pitchFamily="49" charset="-122"/>
                <a:cs typeface="Times New Roman" panose="02020603050405020304" pitchFamily="18" charset="0"/>
              </a:rPr>
              <a:t>        or </a:t>
            </a:r>
            <a:r>
              <a:rPr kumimoji="1" lang="zh-CN" altLang="en-US" sz="2000" b="1" dirty="0" smtClean="0">
                <a:ea typeface="幼圆" panose="02010509060101010101" pitchFamily="49" charset="-122"/>
                <a:cs typeface="Times New Roman" panose="02020603050405020304" pitchFamily="18" charset="0"/>
              </a:rPr>
              <a:t>系统维持流动所花费的代价。</a:t>
            </a:r>
            <a:endParaRPr kumimoji="1" lang="en-US" altLang="zh-CN" sz="2000" b="1" dirty="0" smtClean="0">
              <a:ea typeface="幼圆" panose="02010509060101010101" pitchFamily="49" charset="-122"/>
              <a:cs typeface="Times New Roman" panose="02020603050405020304" pitchFamily="18" charset="0"/>
            </a:endParaRPr>
          </a:p>
        </p:txBody>
      </p:sp>
      <p:sp>
        <p:nvSpPr>
          <p:cNvPr id="40964"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推动功和流动功</a:t>
            </a:r>
            <a:endParaRPr kumimoji="1" lang="en-US" altLang="zh-CN" sz="2800" b="1">
              <a:solidFill>
                <a:srgbClr val="FF0000"/>
              </a:solidFill>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2700851073"/>
      </p:ext>
    </p:extLst>
  </p:cSld>
  <p:clrMapOvr>
    <a:masterClrMapping/>
  </p:clrMapOvr>
  <p:transition spd="slow">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2"/>
          <p:cNvSpPr>
            <a:spLocks noChangeArrowheads="1"/>
          </p:cNvSpPr>
          <p:nvPr/>
        </p:nvSpPr>
        <p:spPr bwMode="auto">
          <a:xfrm>
            <a:off x="-180975" y="620713"/>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1987" name="矩形 3"/>
          <p:cNvSpPr>
            <a:spLocks noChangeArrowheads="1"/>
          </p:cNvSpPr>
          <p:nvPr/>
        </p:nvSpPr>
        <p:spPr bwMode="auto">
          <a:xfrm>
            <a:off x="-180975" y="6021388"/>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1988" name="圆角矩形 4"/>
          <p:cNvSpPr>
            <a:spLocks noChangeArrowheads="1"/>
          </p:cNvSpPr>
          <p:nvPr/>
        </p:nvSpPr>
        <p:spPr bwMode="auto">
          <a:xfrm>
            <a:off x="1222375" y="476250"/>
            <a:ext cx="865188" cy="583247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1989" name="矩形 5"/>
          <p:cNvSpPr>
            <a:spLocks noChangeArrowheads="1"/>
          </p:cNvSpPr>
          <p:nvPr/>
        </p:nvSpPr>
        <p:spPr bwMode="auto">
          <a:xfrm>
            <a:off x="2230438" y="1201738"/>
            <a:ext cx="633571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latinLnBrk="1" hangingPunct="1"/>
            <a:r>
              <a:rPr kumimoji="1" lang="en-US" altLang="zh-CN" sz="6000" b="1">
                <a:solidFill>
                  <a:srgbClr val="0033CC"/>
                </a:solidFill>
                <a:latin typeface="幼圆" panose="02010509060101010101" pitchFamily="49" charset="-122"/>
                <a:ea typeface="幼圆" panose="02010509060101010101" pitchFamily="49" charset="-122"/>
              </a:rPr>
              <a:t>2-4</a:t>
            </a:r>
            <a:r>
              <a:rPr kumimoji="1" lang="en-US" altLang="zh-CN" sz="3600" b="1">
                <a:solidFill>
                  <a:srgbClr val="FF0000"/>
                </a:solidFill>
                <a:latin typeface="幼圆" panose="02010509060101010101" pitchFamily="49" charset="-122"/>
                <a:ea typeface="幼圆" panose="02010509060101010101" pitchFamily="49" charset="-122"/>
              </a:rPr>
              <a:t> </a:t>
            </a:r>
          </a:p>
          <a:p>
            <a:pPr eaLnBrk="1" latinLnBrk="1" hangingPunct="1"/>
            <a:endParaRPr kumimoji="1" lang="en-US" altLang="zh-CN" sz="3600" b="1">
              <a:solidFill>
                <a:srgbClr val="FF0000"/>
              </a:solidFill>
              <a:latin typeface="幼圆" panose="02010509060101010101" pitchFamily="49" charset="-122"/>
              <a:ea typeface="幼圆" panose="02010509060101010101" pitchFamily="49" charset="-122"/>
            </a:endParaRPr>
          </a:p>
          <a:p>
            <a:pPr eaLnBrk="1" latinLnBrk="1" hangingPunct="1"/>
            <a:r>
              <a:rPr kumimoji="1" lang="en-US" altLang="zh-CN" sz="3600" b="1">
                <a:solidFill>
                  <a:srgbClr val="FF0000"/>
                </a:solidFill>
                <a:latin typeface="幼圆" panose="02010509060101010101" pitchFamily="49" charset="-122"/>
                <a:ea typeface="幼圆" panose="02010509060101010101" pitchFamily="49" charset="-122"/>
              </a:rPr>
              <a:t>           </a:t>
            </a:r>
            <a:r>
              <a:rPr kumimoji="1" lang="zh-CN" altLang="en-US" sz="3600" b="1">
                <a:solidFill>
                  <a:srgbClr val="FF0000"/>
                </a:solidFill>
                <a:latin typeface="幼圆" panose="02010509060101010101" pitchFamily="49" charset="-122"/>
                <a:ea typeface="幼圆" panose="02010509060101010101" pitchFamily="49" charset="-122"/>
              </a:rPr>
              <a:t>焓</a:t>
            </a:r>
            <a:endParaRPr kumimoji="1" lang="en-US" altLang="ko-KR" sz="3600" b="1">
              <a:solidFill>
                <a:srgbClr val="FF0000"/>
              </a:solidFill>
              <a:latin typeface="幼圆" panose="02010509060101010101" pitchFamily="49" charset="-122"/>
              <a:ea typeface="幼圆" panose="02010509060101010101" pitchFamily="49" charset="-122"/>
            </a:endParaRPr>
          </a:p>
        </p:txBody>
      </p:sp>
      <p:sp>
        <p:nvSpPr>
          <p:cNvPr id="41990" name="矩形 5"/>
          <p:cNvSpPr>
            <a:spLocks noChangeArrowheads="1"/>
          </p:cNvSpPr>
          <p:nvPr/>
        </p:nvSpPr>
        <p:spPr bwMode="auto">
          <a:xfrm>
            <a:off x="250825" y="6381750"/>
            <a:ext cx="8893175" cy="476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2564331022"/>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圆角矩形 14"/>
          <p:cNvSpPr>
            <a:spLocks noChangeArrowheads="1"/>
          </p:cNvSpPr>
          <p:nvPr/>
        </p:nvSpPr>
        <p:spPr bwMode="auto">
          <a:xfrm>
            <a:off x="611188" y="1196975"/>
            <a:ext cx="7993062" cy="576263"/>
          </a:xfrm>
          <a:prstGeom prst="roundRect">
            <a:avLst>
              <a:gd name="adj" fmla="val 16667"/>
            </a:avLst>
          </a:prstGeom>
          <a:solidFill>
            <a:srgbClr val="CC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buFont typeface="Wingdings" panose="05000000000000000000" pitchFamily="2" charset="2"/>
              <a:buChar char="Ø"/>
            </a:pPr>
            <a:r>
              <a:rPr kumimoji="1" lang="en-US" altLang="zh-CN" sz="2000" b="1" i="1">
                <a:ea typeface="幼圆" panose="02010509060101010101" pitchFamily="49" charset="-122"/>
                <a:cs typeface="Times New Roman" panose="02020603050405020304" pitchFamily="18" charset="0"/>
              </a:rPr>
              <a:t>u</a:t>
            </a:r>
            <a:r>
              <a:rPr kumimoji="1" lang="en-US" altLang="zh-CN" sz="2000" b="1">
                <a:ea typeface="幼圆" panose="02010509060101010101" pitchFamily="49" charset="-122"/>
                <a:cs typeface="Times New Roman" panose="02020603050405020304" pitchFamily="18" charset="0"/>
              </a:rPr>
              <a:t>(1kg</a:t>
            </a:r>
            <a:r>
              <a:rPr kumimoji="1" lang="zh-CN" altLang="en-US" sz="2000" b="1">
                <a:ea typeface="幼圆" panose="02010509060101010101" pitchFamily="49" charset="-122"/>
                <a:cs typeface="Times New Roman" panose="02020603050405020304" pitchFamily="18" charset="0"/>
              </a:rPr>
              <a:t>工质的热力学能</a:t>
            </a:r>
            <a:r>
              <a:rPr kumimoji="1" lang="en-US" altLang="zh-CN" sz="2000" b="1">
                <a:ea typeface="幼圆" panose="02010509060101010101" pitchFamily="49" charset="-122"/>
                <a:cs typeface="Times New Roman" panose="02020603050405020304" pitchFamily="18" charset="0"/>
              </a:rPr>
              <a:t>)</a:t>
            </a:r>
            <a:r>
              <a:rPr kumimoji="1" lang="zh-CN" altLang="en-US" sz="2000" b="1">
                <a:ea typeface="幼圆" panose="02010509060101010101" pitchFamily="49" charset="-122"/>
                <a:cs typeface="Times New Roman" panose="02020603050405020304" pitchFamily="18" charset="0"/>
              </a:rPr>
              <a:t>： 储存于</a:t>
            </a:r>
            <a:r>
              <a:rPr kumimoji="1" lang="en-US" altLang="zh-CN" sz="2000" b="1">
                <a:ea typeface="幼圆" panose="02010509060101010101" pitchFamily="49" charset="-122"/>
                <a:cs typeface="Times New Roman" panose="02020603050405020304" pitchFamily="18" charset="0"/>
              </a:rPr>
              <a:t>1kg</a:t>
            </a:r>
            <a:r>
              <a:rPr kumimoji="1" lang="zh-CN" altLang="en-US" sz="2000" b="1">
                <a:ea typeface="幼圆" panose="02010509060101010101" pitchFamily="49" charset="-122"/>
                <a:cs typeface="Times New Roman" panose="02020603050405020304" pitchFamily="18" charset="0"/>
              </a:rPr>
              <a:t>工质内部的能量。</a:t>
            </a:r>
            <a:endParaRPr kumimoji="1" lang="en-US" altLang="zh-CN" sz="2000" b="1">
              <a:ea typeface="幼圆" panose="02010509060101010101" pitchFamily="49" charset="-122"/>
              <a:cs typeface="Times New Roman" panose="02020603050405020304" pitchFamily="18" charset="0"/>
            </a:endParaRPr>
          </a:p>
        </p:txBody>
      </p:sp>
      <p:sp>
        <p:nvSpPr>
          <p:cNvPr id="43011" name="圆角矩形 14"/>
          <p:cNvSpPr>
            <a:spLocks noChangeArrowheads="1"/>
          </p:cNvSpPr>
          <p:nvPr/>
        </p:nvSpPr>
        <p:spPr bwMode="auto">
          <a:xfrm>
            <a:off x="631825" y="1947863"/>
            <a:ext cx="7993063" cy="576262"/>
          </a:xfrm>
          <a:prstGeom prst="roundRect">
            <a:avLst>
              <a:gd name="adj" fmla="val 16667"/>
            </a:avLst>
          </a:prstGeom>
          <a:solidFill>
            <a:srgbClr val="CC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buFont typeface="Wingdings" panose="05000000000000000000" pitchFamily="2" charset="2"/>
              <a:buChar char="Ø"/>
            </a:pPr>
            <a:r>
              <a:rPr kumimoji="1" lang="en-US" altLang="zh-CN" sz="2000" b="1" i="1">
                <a:ea typeface="幼圆" panose="02010509060101010101" pitchFamily="49" charset="-122"/>
                <a:cs typeface="Times New Roman" panose="02020603050405020304" pitchFamily="18" charset="0"/>
              </a:rPr>
              <a:t>pv</a:t>
            </a:r>
            <a:r>
              <a:rPr kumimoji="1" lang="en-US" altLang="zh-CN" sz="2000" b="1">
                <a:ea typeface="幼圆" panose="02010509060101010101" pitchFamily="49" charset="-122"/>
                <a:cs typeface="Times New Roman" panose="02020603050405020304" pitchFamily="18" charset="0"/>
              </a:rPr>
              <a:t>(</a:t>
            </a:r>
            <a:r>
              <a:rPr kumimoji="1" lang="zh-CN" altLang="en-US" sz="2000" b="1">
                <a:ea typeface="幼圆" panose="02010509060101010101" pitchFamily="49" charset="-122"/>
                <a:cs typeface="Times New Roman" panose="02020603050405020304" pitchFamily="18" charset="0"/>
              </a:rPr>
              <a:t>推动功</a:t>
            </a:r>
            <a:r>
              <a:rPr kumimoji="1" lang="en-US" altLang="zh-CN" sz="2000" b="1">
                <a:ea typeface="幼圆" panose="02010509060101010101" pitchFamily="49" charset="-122"/>
                <a:cs typeface="Times New Roman" panose="02020603050405020304" pitchFamily="18" charset="0"/>
              </a:rPr>
              <a:t>)</a:t>
            </a:r>
            <a:r>
              <a:rPr kumimoji="1" lang="zh-CN" altLang="en-US" sz="2000" b="1">
                <a:ea typeface="幼圆" panose="02010509060101010101" pitchFamily="49" charset="-122"/>
                <a:cs typeface="Times New Roman" panose="02020603050405020304" pitchFamily="18" charset="0"/>
              </a:rPr>
              <a:t>： </a:t>
            </a:r>
            <a:r>
              <a:rPr kumimoji="1" lang="en-US" altLang="zh-CN" sz="2000" b="1">
                <a:ea typeface="幼圆" panose="02010509060101010101" pitchFamily="49" charset="-122"/>
                <a:cs typeface="Times New Roman" panose="02020603050405020304" pitchFamily="18" charset="0"/>
              </a:rPr>
              <a:t>1kg</a:t>
            </a:r>
            <a:r>
              <a:rPr kumimoji="1" lang="zh-CN" altLang="en-US" sz="2000" b="1">
                <a:ea typeface="幼圆" panose="02010509060101010101" pitchFamily="49" charset="-122"/>
                <a:cs typeface="Times New Roman" panose="02020603050405020304" pitchFamily="18" charset="0"/>
              </a:rPr>
              <a:t>工质移动时所传输的能量。</a:t>
            </a:r>
            <a:endParaRPr kumimoji="1" lang="en-US" altLang="zh-CN" sz="2000" b="1">
              <a:ea typeface="幼圆" panose="02010509060101010101" pitchFamily="49" charset="-122"/>
              <a:cs typeface="Times New Roman" panose="02020603050405020304" pitchFamily="18" charset="0"/>
            </a:endParaRPr>
          </a:p>
        </p:txBody>
      </p:sp>
      <p:sp>
        <p:nvSpPr>
          <p:cNvPr id="4" name="圆角矩形 14"/>
          <p:cNvSpPr>
            <a:spLocks noChangeArrowheads="1"/>
          </p:cNvSpPr>
          <p:nvPr/>
        </p:nvSpPr>
        <p:spPr bwMode="auto">
          <a:xfrm>
            <a:off x="468313" y="2997200"/>
            <a:ext cx="8351837" cy="2879725"/>
          </a:xfrm>
          <a:prstGeom prst="roundRect">
            <a:avLst>
              <a:gd name="adj" fmla="val 16667"/>
            </a:avLst>
          </a:prstGeom>
          <a:noFill/>
          <a:ln w="28575">
            <a:solidFill>
              <a:schemeClr val="accent1"/>
            </a:solidFill>
          </a:ln>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buFont typeface="Wingdings" panose="05000000000000000000" pitchFamily="2" charset="2"/>
              <a:buChar char="Ø"/>
              <a:defRPr/>
            </a:pPr>
            <a:r>
              <a:rPr kumimoji="1" lang="en-US" altLang="zh-CN" sz="2000" b="1" dirty="0" smtClean="0">
                <a:ea typeface="幼圆" panose="02010509060101010101" pitchFamily="49" charset="-122"/>
                <a:cs typeface="Times New Roman" panose="02020603050405020304" pitchFamily="18" charset="0"/>
              </a:rPr>
              <a:t>1kg</a:t>
            </a:r>
            <a:r>
              <a:rPr kumimoji="1" lang="zh-CN" altLang="en-US" sz="2000" b="1" dirty="0" smtClean="0">
                <a:ea typeface="幼圆" panose="02010509060101010101" pitchFamily="49" charset="-122"/>
                <a:cs typeface="Times New Roman" panose="02020603050405020304" pitchFamily="18" charset="0"/>
              </a:rPr>
              <a:t>工质通过一定的界面流入热力系统时</a:t>
            </a:r>
            <a:r>
              <a:rPr kumimoji="1" lang="en-US" altLang="zh-CN" sz="2000" b="1" dirty="0" smtClean="0">
                <a:ea typeface="幼圆" panose="02010509060101010101" pitchFamily="49" charset="-122"/>
                <a:cs typeface="Times New Roman" panose="02020603050405020304" pitchFamily="18" charset="0"/>
              </a:rPr>
              <a:t>:</a:t>
            </a:r>
          </a:p>
          <a:p>
            <a:pPr marL="0" indent="0">
              <a:lnSpc>
                <a:spcPct val="150000"/>
              </a:lnSpc>
              <a:buClr>
                <a:srgbClr val="FF0000"/>
              </a:buClr>
              <a:defRPr/>
            </a:pPr>
            <a:r>
              <a:rPr kumimoji="1" lang="zh-CN" altLang="en-US" sz="2000" b="1" dirty="0" smtClean="0">
                <a:ea typeface="幼圆" panose="02010509060101010101" pitchFamily="49" charset="-122"/>
                <a:cs typeface="Times New Roman" panose="02020603050405020304" pitchFamily="18" charset="0"/>
              </a:rPr>
              <a:t>          储存于工质内部的热力学能</a:t>
            </a:r>
            <a:r>
              <a:rPr kumimoji="1" lang="en-US" altLang="zh-CN" sz="2800" b="1" i="1" dirty="0" smtClean="0">
                <a:solidFill>
                  <a:srgbClr val="FF0000"/>
                </a:solidFill>
                <a:ea typeface="幼圆" panose="02010509060101010101" pitchFamily="49" charset="-122"/>
                <a:cs typeface="Times New Roman" panose="02020603050405020304" pitchFamily="18" charset="0"/>
              </a:rPr>
              <a:t>u</a:t>
            </a:r>
            <a:r>
              <a:rPr kumimoji="1" lang="zh-CN" altLang="en-US" sz="2000" b="1" dirty="0" smtClean="0">
                <a:ea typeface="幼圆" panose="02010509060101010101" pitchFamily="49" charset="-122"/>
                <a:cs typeface="Times New Roman" panose="02020603050405020304" pitchFamily="18" charset="0"/>
              </a:rPr>
              <a:t>随着带进了系统</a:t>
            </a:r>
            <a:endParaRPr kumimoji="1" lang="en-US" altLang="zh-CN" sz="2000" b="1" dirty="0" smtClean="0">
              <a:ea typeface="幼圆" panose="02010509060101010101" pitchFamily="49" charset="-122"/>
              <a:cs typeface="Times New Roman" panose="02020603050405020304" pitchFamily="18" charset="0"/>
            </a:endParaRPr>
          </a:p>
          <a:p>
            <a:pPr marL="0" indent="0">
              <a:lnSpc>
                <a:spcPct val="150000"/>
              </a:lnSpc>
              <a:buClr>
                <a:srgbClr val="FF0000"/>
              </a:buClr>
              <a:defRPr/>
            </a:pPr>
            <a:r>
              <a:rPr kumimoji="1" lang="zh-CN" altLang="en-US" sz="2000" b="1" dirty="0" smtClean="0">
                <a:ea typeface="幼圆" panose="02010509060101010101" pitchFamily="49" charset="-122"/>
                <a:cs typeface="Times New Roman" panose="02020603050405020304" pitchFamily="18" charset="0"/>
              </a:rPr>
              <a:t>         从</a:t>
            </a:r>
            <a:r>
              <a:rPr kumimoji="1" lang="zh-CN" altLang="en-US" sz="2000" b="1" dirty="0" smtClean="0">
                <a:solidFill>
                  <a:srgbClr val="0033CC"/>
                </a:solidFill>
                <a:ea typeface="幼圆" panose="02010509060101010101" pitchFamily="49" charset="-122"/>
                <a:cs typeface="Times New Roman" panose="02020603050405020304" pitchFamily="18" charset="0"/>
              </a:rPr>
              <a:t>外部功源</a:t>
            </a:r>
            <a:r>
              <a:rPr kumimoji="1" lang="en-US" altLang="zh-CN" sz="2000" b="1" dirty="0" smtClean="0">
                <a:solidFill>
                  <a:srgbClr val="0033CC"/>
                </a:solidFill>
                <a:ea typeface="幼圆" panose="02010509060101010101" pitchFamily="49" charset="-122"/>
                <a:cs typeface="Times New Roman" panose="02020603050405020304" pitchFamily="18" charset="0"/>
              </a:rPr>
              <a:t>(</a:t>
            </a:r>
            <a:r>
              <a:rPr kumimoji="1" lang="zh-CN" altLang="en-US" sz="2000" b="1" dirty="0" smtClean="0">
                <a:solidFill>
                  <a:srgbClr val="0033CC"/>
                </a:solidFill>
                <a:ea typeface="幼圆" panose="02010509060101010101" pitchFamily="49" charset="-122"/>
                <a:cs typeface="Times New Roman" panose="02020603050405020304" pitchFamily="18" charset="0"/>
              </a:rPr>
              <a:t>泵，风机等</a:t>
            </a:r>
            <a:r>
              <a:rPr kumimoji="1" lang="en-US" altLang="zh-CN" sz="2000" b="1" dirty="0" smtClean="0">
                <a:solidFill>
                  <a:srgbClr val="0033CC"/>
                </a:solidFill>
                <a:ea typeface="幼圆" panose="02010509060101010101" pitchFamily="49" charset="-122"/>
                <a:cs typeface="Times New Roman" panose="02020603050405020304" pitchFamily="18" charset="0"/>
              </a:rPr>
              <a:t>)</a:t>
            </a:r>
            <a:r>
              <a:rPr kumimoji="1" lang="zh-CN" altLang="en-US" sz="2000" b="1" dirty="0" smtClean="0">
                <a:solidFill>
                  <a:srgbClr val="0033CC"/>
                </a:solidFill>
                <a:ea typeface="幼圆" panose="02010509060101010101" pitchFamily="49" charset="-122"/>
                <a:cs typeface="Times New Roman" panose="02020603050405020304" pitchFamily="18" charset="0"/>
              </a:rPr>
              <a:t>获得的推动功</a:t>
            </a:r>
            <a:r>
              <a:rPr kumimoji="1" lang="en-US" altLang="zh-CN" sz="2800" b="1" i="1" dirty="0" err="1" smtClean="0">
                <a:solidFill>
                  <a:srgbClr val="FF0000"/>
                </a:solidFill>
                <a:ea typeface="幼圆" panose="02010509060101010101" pitchFamily="49" charset="-122"/>
                <a:cs typeface="Times New Roman" panose="02020603050405020304" pitchFamily="18" charset="0"/>
              </a:rPr>
              <a:t>pv</a:t>
            </a:r>
            <a:r>
              <a:rPr kumimoji="1" lang="zh-CN" altLang="en-US" sz="2000" b="1" dirty="0" smtClean="0">
                <a:ea typeface="幼圆" panose="02010509060101010101" pitchFamily="49" charset="-122"/>
                <a:cs typeface="Times New Roman" panose="02020603050405020304" pitchFamily="18" charset="0"/>
              </a:rPr>
              <a:t>也带进了系统，</a:t>
            </a:r>
            <a:endParaRPr kumimoji="1" lang="en-US" altLang="zh-CN" sz="2000" b="1" dirty="0" smtClean="0">
              <a:ea typeface="幼圆" panose="02010509060101010101" pitchFamily="49" charset="-122"/>
              <a:cs typeface="Times New Roman" panose="02020603050405020304" pitchFamily="18" charset="0"/>
            </a:endParaRPr>
          </a:p>
          <a:p>
            <a:pPr>
              <a:lnSpc>
                <a:spcPct val="150000"/>
              </a:lnSpc>
              <a:buClr>
                <a:srgbClr val="FF0000"/>
              </a:buClr>
              <a:buFont typeface="Wingdings" panose="05000000000000000000" pitchFamily="2" charset="2"/>
              <a:buChar char="Ø"/>
              <a:defRPr/>
            </a:pPr>
            <a:r>
              <a:rPr kumimoji="1" lang="zh-CN" altLang="en-US" sz="2000" b="1" dirty="0" smtClean="0">
                <a:ea typeface="幼圆" panose="02010509060101010101" pitchFamily="49" charset="-122"/>
                <a:cs typeface="Times New Roman" panose="02020603050405020304" pitchFamily="18" charset="0"/>
              </a:rPr>
              <a:t>系统引入的总能量是     </a:t>
            </a:r>
            <a:r>
              <a:rPr kumimoji="1" lang="zh-CN" altLang="en-US" sz="2000" b="1" dirty="0" smtClean="0">
                <a:solidFill>
                  <a:srgbClr val="0033CC"/>
                </a:solidFill>
                <a:ea typeface="幼圆" panose="02010509060101010101" pitchFamily="49" charset="-122"/>
                <a:cs typeface="Times New Roman" panose="02020603050405020304" pitchFamily="18" charset="0"/>
              </a:rPr>
              <a:t>热力学能</a:t>
            </a:r>
            <a:r>
              <a:rPr kumimoji="1" lang="en-US" altLang="zh-CN" sz="2000" b="1" dirty="0" smtClean="0">
                <a:solidFill>
                  <a:srgbClr val="0033CC"/>
                </a:solidFill>
                <a:ea typeface="幼圆" panose="02010509060101010101" pitchFamily="49" charset="-122"/>
                <a:cs typeface="Times New Roman" panose="02020603050405020304" pitchFamily="18" charset="0"/>
              </a:rPr>
              <a:t>+</a:t>
            </a:r>
            <a:r>
              <a:rPr kumimoji="1" lang="zh-CN" altLang="en-US" sz="2000" b="1" dirty="0" smtClean="0">
                <a:solidFill>
                  <a:srgbClr val="0033CC"/>
                </a:solidFill>
                <a:ea typeface="幼圆" panose="02010509060101010101" pitchFamily="49" charset="-122"/>
                <a:cs typeface="Times New Roman" panose="02020603050405020304" pitchFamily="18" charset="0"/>
              </a:rPr>
              <a:t>推动功    </a:t>
            </a:r>
            <a:r>
              <a:rPr kumimoji="1" lang="en-US" altLang="zh-CN" sz="3600" b="1" dirty="0" smtClean="0">
                <a:ea typeface="幼圆" panose="02010509060101010101" pitchFamily="49" charset="-122"/>
                <a:cs typeface="Times New Roman" panose="02020603050405020304" pitchFamily="18" charset="0"/>
              </a:rPr>
              <a:t>(</a:t>
            </a:r>
            <a:r>
              <a:rPr kumimoji="1" lang="en-US" altLang="zh-CN" sz="3600" b="1" i="1" dirty="0" err="1" smtClean="0">
                <a:solidFill>
                  <a:srgbClr val="FF0000"/>
                </a:solidFill>
                <a:ea typeface="幼圆" panose="02010509060101010101" pitchFamily="49" charset="-122"/>
                <a:cs typeface="Times New Roman" panose="02020603050405020304" pitchFamily="18" charset="0"/>
              </a:rPr>
              <a:t>u+pv</a:t>
            </a:r>
            <a:r>
              <a:rPr kumimoji="1" lang="en-US" altLang="zh-CN" sz="3600" b="1" dirty="0" smtClean="0">
                <a:ea typeface="幼圆" panose="02010509060101010101" pitchFamily="49" charset="-122"/>
                <a:cs typeface="Times New Roman" panose="02020603050405020304" pitchFamily="18" charset="0"/>
              </a:rPr>
              <a:t>)</a:t>
            </a:r>
          </a:p>
        </p:txBody>
      </p:sp>
      <p:sp>
        <p:nvSpPr>
          <p:cNvPr id="43013"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焓   </a:t>
            </a:r>
            <a:r>
              <a:rPr kumimoji="1" lang="en-US" altLang="zh-CN" sz="2000" b="1">
                <a:solidFill>
                  <a:srgbClr val="0033CC"/>
                </a:solidFill>
                <a:ea typeface="幼圆" panose="02010509060101010101" pitchFamily="49" charset="-122"/>
                <a:cs typeface="Times New Roman" panose="02020603050405020304" pitchFamily="18" charset="0"/>
              </a:rPr>
              <a:t>(</a:t>
            </a:r>
            <a:r>
              <a:rPr lang="en-US" altLang="zh-CN" sz="2000">
                <a:solidFill>
                  <a:srgbClr val="0033CC"/>
                </a:solidFill>
                <a:ea typeface="宋体" panose="02010600030101010101" pitchFamily="2" charset="-122"/>
                <a:cs typeface="Times New Roman" panose="02020603050405020304" pitchFamily="18" charset="0"/>
              </a:rPr>
              <a:t>Enthalpy)</a:t>
            </a:r>
            <a:endParaRPr kumimoji="1" lang="en-US" altLang="zh-CN" sz="2000" b="1">
              <a:solidFill>
                <a:srgbClr val="0033CC"/>
              </a:solidFill>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125417584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9"/>
          <p:cNvSpPr txBox="1">
            <a:spLocks/>
          </p:cNvSpPr>
          <p:nvPr/>
        </p:nvSpPr>
        <p:spPr bwMode="gray">
          <a:xfrm>
            <a:off x="0" y="188913"/>
            <a:ext cx="1476375" cy="503237"/>
          </a:xfrm>
          <a:prstGeom prst="rect">
            <a:avLst/>
          </a:prstGeom>
        </p:spPr>
        <p:txBody>
          <a:bodyPr/>
          <a:lstStyle/>
          <a:p>
            <a:pPr algn="ctr" eaLnBrk="1" hangingPunct="1">
              <a:defRPr/>
            </a:pPr>
            <a:r>
              <a:rPr lang="zh-CN" altLang="en-US" sz="2800" b="1" kern="0" dirty="0">
                <a:solidFill>
                  <a:srgbClr val="FF0000"/>
                </a:solidFill>
                <a:latin typeface="幼圆" pitchFamily="49" charset="-122"/>
                <a:ea typeface="幼圆" pitchFamily="49" charset="-122"/>
                <a:cs typeface="+mj-cs"/>
              </a:rPr>
              <a:t>内容</a:t>
            </a:r>
          </a:p>
        </p:txBody>
      </p:sp>
      <p:sp>
        <p:nvSpPr>
          <p:cNvPr id="6" name="AutoShape 4"/>
          <p:cNvSpPr>
            <a:spLocks noChangeArrowheads="1"/>
          </p:cNvSpPr>
          <p:nvPr/>
        </p:nvSpPr>
        <p:spPr bwMode="gray">
          <a:xfrm>
            <a:off x="835025" y="908050"/>
            <a:ext cx="5905500" cy="541338"/>
          </a:xfrm>
          <a:prstGeom prst="roundRect">
            <a:avLst>
              <a:gd name="adj"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3500000" scaled="1"/>
            <a:tileRect/>
          </a:gradFill>
          <a:ln w="38100">
            <a:solidFill>
              <a:schemeClr val="bg1"/>
            </a:solidFill>
            <a:round/>
            <a:headEnd/>
            <a:tailEnd/>
          </a:ln>
          <a:effectLst/>
        </p:spPr>
        <p:txBody>
          <a:bodyPr wrap="none" anchor="ctr"/>
          <a:lstStyle/>
          <a:p>
            <a:pPr eaLnBrk="1" latinLnBrk="1" hangingPunct="1">
              <a:defRPr/>
            </a:pPr>
            <a:r>
              <a:rPr kumimoji="1" lang="en-US" altLang="zh-CN" sz="2400" b="1" dirty="0">
                <a:solidFill>
                  <a:srgbClr val="C00000"/>
                </a:solidFill>
                <a:latin typeface="幼圆" pitchFamily="49" charset="-122"/>
                <a:ea typeface="幼圆" pitchFamily="49" charset="-122"/>
              </a:rPr>
              <a:t>2-1 </a:t>
            </a:r>
            <a:r>
              <a:rPr kumimoji="1" lang="zh-CN" altLang="en-US" sz="2400" b="1" dirty="0">
                <a:solidFill>
                  <a:srgbClr val="C00000"/>
                </a:solidFill>
                <a:latin typeface="幼圆" pitchFamily="49" charset="-122"/>
                <a:ea typeface="幼圆" pitchFamily="49" charset="-122"/>
              </a:rPr>
              <a:t>热力学第一定律的实质</a:t>
            </a:r>
            <a:endParaRPr kumimoji="1" lang="en-US" altLang="ko-KR" sz="2400" b="1" dirty="0">
              <a:solidFill>
                <a:srgbClr val="C00000"/>
              </a:solidFill>
              <a:latin typeface="幼圆" pitchFamily="49" charset="-122"/>
              <a:ea typeface="幼圆" pitchFamily="49" charset="-122"/>
            </a:endParaRPr>
          </a:p>
        </p:txBody>
      </p:sp>
      <p:sp>
        <p:nvSpPr>
          <p:cNvPr id="7" name="AutoShape 4"/>
          <p:cNvSpPr>
            <a:spLocks noChangeArrowheads="1"/>
          </p:cNvSpPr>
          <p:nvPr/>
        </p:nvSpPr>
        <p:spPr bwMode="gray">
          <a:xfrm>
            <a:off x="835025" y="2924175"/>
            <a:ext cx="5905500" cy="541338"/>
          </a:xfrm>
          <a:prstGeom prst="roundRect">
            <a:avLst>
              <a:gd name="adj"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3500000" scaled="1"/>
            <a:tileRect/>
          </a:gradFill>
          <a:ln w="38100">
            <a:solidFill>
              <a:schemeClr val="bg1"/>
            </a:solidFill>
            <a:round/>
            <a:headEnd/>
            <a:tailEnd/>
          </a:ln>
          <a:effectLst/>
        </p:spPr>
        <p:txBody>
          <a:bodyPr wrap="none" anchor="ctr"/>
          <a:lstStyle/>
          <a:p>
            <a:pPr eaLnBrk="1" latinLnBrk="1" hangingPunct="1">
              <a:defRPr/>
            </a:pPr>
            <a:r>
              <a:rPr kumimoji="1" lang="en-US" altLang="zh-CN" sz="2400" b="1" dirty="0">
                <a:solidFill>
                  <a:srgbClr val="C00000"/>
                </a:solidFill>
                <a:latin typeface="幼圆" pitchFamily="49" charset="-122"/>
                <a:ea typeface="幼圆" pitchFamily="49" charset="-122"/>
              </a:rPr>
              <a:t>2-4 </a:t>
            </a:r>
            <a:r>
              <a:rPr kumimoji="1" lang="zh-CN" altLang="en-US" sz="2400" b="1" dirty="0">
                <a:solidFill>
                  <a:srgbClr val="C00000"/>
                </a:solidFill>
                <a:latin typeface="幼圆" pitchFamily="49" charset="-122"/>
                <a:ea typeface="幼圆" pitchFamily="49" charset="-122"/>
              </a:rPr>
              <a:t>焓</a:t>
            </a:r>
            <a:endParaRPr kumimoji="1" lang="en-US" altLang="ko-KR" sz="2400" b="1" dirty="0">
              <a:solidFill>
                <a:srgbClr val="C00000"/>
              </a:solidFill>
              <a:latin typeface="幼圆" pitchFamily="49" charset="-122"/>
              <a:ea typeface="幼圆" pitchFamily="49" charset="-122"/>
              <a:cs typeface="Times New Roman" pitchFamily="18" charset="0"/>
            </a:endParaRPr>
          </a:p>
        </p:txBody>
      </p:sp>
      <p:sp>
        <p:nvSpPr>
          <p:cNvPr id="5" name="AutoShape 4"/>
          <p:cNvSpPr>
            <a:spLocks noChangeArrowheads="1"/>
          </p:cNvSpPr>
          <p:nvPr/>
        </p:nvSpPr>
        <p:spPr bwMode="gray">
          <a:xfrm>
            <a:off x="835025" y="2249488"/>
            <a:ext cx="5905500" cy="541337"/>
          </a:xfrm>
          <a:prstGeom prst="roundRect">
            <a:avLst>
              <a:gd name="adj"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3500000" scaled="1"/>
            <a:tileRect/>
          </a:gradFill>
          <a:ln w="38100">
            <a:solidFill>
              <a:schemeClr val="bg1"/>
            </a:solidFill>
            <a:round/>
            <a:headEnd/>
            <a:tailEnd/>
          </a:ln>
          <a:effectLst/>
        </p:spPr>
        <p:txBody>
          <a:bodyPr wrap="none" anchor="ctr"/>
          <a:lstStyle/>
          <a:p>
            <a:pPr eaLnBrk="1" latinLnBrk="1" hangingPunct="1">
              <a:defRPr/>
            </a:pPr>
            <a:r>
              <a:rPr kumimoji="1" lang="en-US" altLang="zh-CN" sz="2400" b="1" dirty="0">
                <a:solidFill>
                  <a:srgbClr val="C00000"/>
                </a:solidFill>
                <a:latin typeface="幼圆" pitchFamily="49" charset="-122"/>
                <a:ea typeface="幼圆" pitchFamily="49" charset="-122"/>
              </a:rPr>
              <a:t>2-3 </a:t>
            </a:r>
            <a:r>
              <a:rPr kumimoji="1" lang="zh-CN" altLang="en-US" sz="2400" b="1" dirty="0">
                <a:solidFill>
                  <a:srgbClr val="C00000"/>
                </a:solidFill>
                <a:latin typeface="幼圆" pitchFamily="49" charset="-122"/>
                <a:ea typeface="幼圆" pitchFamily="49" charset="-122"/>
              </a:rPr>
              <a:t>能量的传递和转化</a:t>
            </a:r>
            <a:endParaRPr kumimoji="1" lang="en-US" altLang="ko-KR" sz="2400" b="1" dirty="0">
              <a:solidFill>
                <a:srgbClr val="C00000"/>
              </a:solidFill>
              <a:latin typeface="幼圆" pitchFamily="49" charset="-122"/>
              <a:ea typeface="幼圆" pitchFamily="49" charset="-122"/>
            </a:endParaRPr>
          </a:p>
        </p:txBody>
      </p:sp>
      <p:sp>
        <p:nvSpPr>
          <p:cNvPr id="10" name="AutoShape 4"/>
          <p:cNvSpPr>
            <a:spLocks noChangeArrowheads="1"/>
          </p:cNvSpPr>
          <p:nvPr/>
        </p:nvSpPr>
        <p:spPr bwMode="gray">
          <a:xfrm>
            <a:off x="835025" y="1574800"/>
            <a:ext cx="5905500" cy="541338"/>
          </a:xfrm>
          <a:prstGeom prst="roundRect">
            <a:avLst>
              <a:gd name="adj"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3500000" scaled="1"/>
            <a:tileRect/>
          </a:gradFill>
          <a:ln w="38100">
            <a:solidFill>
              <a:schemeClr val="bg1"/>
            </a:solidFill>
            <a:round/>
            <a:headEnd/>
            <a:tailEnd/>
          </a:ln>
          <a:effectLst/>
        </p:spPr>
        <p:txBody>
          <a:bodyPr wrap="none" anchor="ctr"/>
          <a:lstStyle/>
          <a:p>
            <a:pPr eaLnBrk="1" latinLnBrk="1" hangingPunct="1">
              <a:defRPr/>
            </a:pPr>
            <a:r>
              <a:rPr kumimoji="1" lang="en-US" altLang="zh-CN" sz="2400" b="1" dirty="0">
                <a:solidFill>
                  <a:srgbClr val="C00000"/>
                </a:solidFill>
                <a:latin typeface="幼圆" pitchFamily="49" charset="-122"/>
                <a:ea typeface="幼圆" pitchFamily="49" charset="-122"/>
              </a:rPr>
              <a:t>2-2 </a:t>
            </a:r>
            <a:r>
              <a:rPr kumimoji="1" lang="zh-CN" altLang="en-US" sz="2400" b="1" dirty="0">
                <a:solidFill>
                  <a:srgbClr val="C00000"/>
                </a:solidFill>
                <a:latin typeface="幼圆" pitchFamily="49" charset="-122"/>
                <a:ea typeface="幼圆" pitchFamily="49" charset="-122"/>
              </a:rPr>
              <a:t>热力学能和总能</a:t>
            </a:r>
            <a:endParaRPr kumimoji="1" lang="en-US" altLang="ko-KR" sz="2400" b="1" dirty="0">
              <a:solidFill>
                <a:srgbClr val="C00000"/>
              </a:solidFill>
              <a:latin typeface="幼圆" pitchFamily="49" charset="-122"/>
              <a:ea typeface="幼圆" pitchFamily="49" charset="-122"/>
            </a:endParaRPr>
          </a:p>
        </p:txBody>
      </p:sp>
      <p:sp>
        <p:nvSpPr>
          <p:cNvPr id="8" name="AutoShape 4"/>
          <p:cNvSpPr>
            <a:spLocks noChangeArrowheads="1"/>
          </p:cNvSpPr>
          <p:nvPr/>
        </p:nvSpPr>
        <p:spPr bwMode="gray">
          <a:xfrm>
            <a:off x="827088" y="4949825"/>
            <a:ext cx="5905500" cy="539750"/>
          </a:xfrm>
          <a:prstGeom prst="roundRect">
            <a:avLst>
              <a:gd name="adj"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3500000" scaled="1"/>
            <a:tileRect/>
          </a:gradFill>
          <a:ln w="38100">
            <a:solidFill>
              <a:schemeClr val="bg1"/>
            </a:solidFill>
            <a:round/>
            <a:headEnd/>
            <a:tailEnd/>
          </a:ln>
          <a:effectLst/>
        </p:spPr>
        <p:txBody>
          <a:bodyPr wrap="none" anchor="ctr"/>
          <a:lstStyle/>
          <a:p>
            <a:pPr eaLnBrk="1" latinLnBrk="1" hangingPunct="1">
              <a:defRPr/>
            </a:pPr>
            <a:r>
              <a:rPr kumimoji="1" lang="en-US" altLang="zh-CN" sz="2400" b="1" dirty="0">
                <a:solidFill>
                  <a:srgbClr val="C00000"/>
                </a:solidFill>
                <a:latin typeface="幼圆" pitchFamily="49" charset="-122"/>
                <a:ea typeface="幼圆" pitchFamily="49" charset="-122"/>
              </a:rPr>
              <a:t>2-7 </a:t>
            </a:r>
            <a:r>
              <a:rPr kumimoji="1" lang="zh-CN" altLang="en-US" sz="2400" b="1" dirty="0">
                <a:solidFill>
                  <a:srgbClr val="C00000"/>
                </a:solidFill>
                <a:latin typeface="幼圆" pitchFamily="49" charset="-122"/>
                <a:ea typeface="幼圆" pitchFamily="49" charset="-122"/>
              </a:rPr>
              <a:t>能量方程式的应用</a:t>
            </a:r>
            <a:endParaRPr kumimoji="1" lang="en-US" altLang="ko-KR" sz="2400" b="1" dirty="0">
              <a:solidFill>
                <a:srgbClr val="C00000"/>
              </a:solidFill>
              <a:latin typeface="幼圆" pitchFamily="49" charset="-122"/>
              <a:ea typeface="幼圆" pitchFamily="49" charset="-122"/>
              <a:cs typeface="Times New Roman" pitchFamily="18" charset="0"/>
            </a:endParaRPr>
          </a:p>
        </p:txBody>
      </p:sp>
      <p:sp>
        <p:nvSpPr>
          <p:cNvPr id="11" name="AutoShape 4"/>
          <p:cNvSpPr>
            <a:spLocks noChangeArrowheads="1"/>
          </p:cNvSpPr>
          <p:nvPr/>
        </p:nvSpPr>
        <p:spPr bwMode="gray">
          <a:xfrm>
            <a:off x="827088" y="4275138"/>
            <a:ext cx="5905500" cy="539750"/>
          </a:xfrm>
          <a:prstGeom prst="roundRect">
            <a:avLst>
              <a:gd name="adj"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3500000" scaled="1"/>
            <a:tileRect/>
          </a:gradFill>
          <a:ln w="38100">
            <a:solidFill>
              <a:schemeClr val="bg1"/>
            </a:solidFill>
            <a:round/>
            <a:headEnd/>
            <a:tailEnd/>
          </a:ln>
          <a:effectLst/>
        </p:spPr>
        <p:txBody>
          <a:bodyPr wrap="none" anchor="ctr"/>
          <a:lstStyle/>
          <a:p>
            <a:pPr eaLnBrk="1" latinLnBrk="1" hangingPunct="1">
              <a:defRPr/>
            </a:pPr>
            <a:r>
              <a:rPr kumimoji="1" lang="en-US" altLang="zh-CN" sz="2400" b="1" dirty="0">
                <a:solidFill>
                  <a:srgbClr val="C00000"/>
                </a:solidFill>
                <a:latin typeface="幼圆" pitchFamily="49" charset="-122"/>
                <a:ea typeface="幼圆" pitchFamily="49" charset="-122"/>
              </a:rPr>
              <a:t>2-6 </a:t>
            </a:r>
            <a:r>
              <a:rPr kumimoji="1" lang="zh-CN" altLang="en-US" sz="2400" b="1" dirty="0">
                <a:solidFill>
                  <a:srgbClr val="C00000"/>
                </a:solidFill>
                <a:latin typeface="幼圆" pitchFamily="49" charset="-122"/>
                <a:ea typeface="幼圆" pitchFamily="49" charset="-122"/>
              </a:rPr>
              <a:t>开口系统能量方程式</a:t>
            </a:r>
            <a:endParaRPr kumimoji="1" lang="en-US" altLang="ko-KR" sz="2400" b="1" dirty="0">
              <a:solidFill>
                <a:srgbClr val="C00000"/>
              </a:solidFill>
              <a:latin typeface="幼圆" pitchFamily="49" charset="-122"/>
              <a:ea typeface="幼圆" pitchFamily="49" charset="-122"/>
            </a:endParaRPr>
          </a:p>
        </p:txBody>
      </p:sp>
      <p:sp>
        <p:nvSpPr>
          <p:cNvPr id="12" name="AutoShape 4"/>
          <p:cNvSpPr>
            <a:spLocks noChangeArrowheads="1"/>
          </p:cNvSpPr>
          <p:nvPr/>
        </p:nvSpPr>
        <p:spPr bwMode="gray">
          <a:xfrm>
            <a:off x="827088" y="3600450"/>
            <a:ext cx="5905500" cy="539750"/>
          </a:xfrm>
          <a:prstGeom prst="roundRect">
            <a:avLst>
              <a:gd name="adj"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3500000" scaled="1"/>
            <a:tileRect/>
          </a:gradFill>
          <a:ln w="38100">
            <a:solidFill>
              <a:schemeClr val="bg1"/>
            </a:solidFill>
            <a:round/>
            <a:headEnd/>
            <a:tailEnd/>
          </a:ln>
          <a:effectLst/>
        </p:spPr>
        <p:txBody>
          <a:bodyPr wrap="none" anchor="ctr"/>
          <a:lstStyle/>
          <a:p>
            <a:pPr eaLnBrk="1" latinLnBrk="1" hangingPunct="1">
              <a:defRPr/>
            </a:pPr>
            <a:r>
              <a:rPr kumimoji="1" lang="en-US" altLang="zh-CN" sz="2400" b="1" dirty="0">
                <a:solidFill>
                  <a:srgbClr val="C00000"/>
                </a:solidFill>
                <a:latin typeface="幼圆" pitchFamily="49" charset="-122"/>
                <a:ea typeface="幼圆" pitchFamily="49" charset="-122"/>
              </a:rPr>
              <a:t>2-5 </a:t>
            </a:r>
            <a:r>
              <a:rPr kumimoji="1" lang="zh-CN" altLang="en-US" sz="2400" b="1" dirty="0">
                <a:solidFill>
                  <a:srgbClr val="C00000"/>
                </a:solidFill>
                <a:latin typeface="幼圆" pitchFamily="49" charset="-122"/>
                <a:ea typeface="幼圆" pitchFamily="49" charset="-122"/>
              </a:rPr>
              <a:t>热力学第一定律的能量方程式</a:t>
            </a:r>
            <a:endParaRPr kumimoji="1" lang="en-US" altLang="ko-KR" sz="2400" b="1" dirty="0">
              <a:solidFill>
                <a:srgbClr val="C00000"/>
              </a:solidFill>
              <a:latin typeface="幼圆" pitchFamily="49" charset="-122"/>
              <a:ea typeface="幼圆" pitchFamily="49" charset="-122"/>
            </a:endParaRPr>
          </a:p>
        </p:txBody>
      </p:sp>
      <p:sp>
        <p:nvSpPr>
          <p:cNvPr id="13" name="AutoShape 4"/>
          <p:cNvSpPr>
            <a:spLocks noChangeArrowheads="1"/>
          </p:cNvSpPr>
          <p:nvPr/>
        </p:nvSpPr>
        <p:spPr bwMode="gray">
          <a:xfrm>
            <a:off x="827088" y="5616575"/>
            <a:ext cx="5905500" cy="539750"/>
          </a:xfrm>
          <a:prstGeom prst="roundRect">
            <a:avLst>
              <a:gd name="adj"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3500000" scaled="1"/>
            <a:tileRect/>
          </a:gradFill>
          <a:ln w="38100">
            <a:solidFill>
              <a:schemeClr val="bg1"/>
            </a:solidFill>
            <a:round/>
            <a:headEnd/>
            <a:tailEnd/>
          </a:ln>
          <a:effectLst/>
        </p:spPr>
        <p:txBody>
          <a:bodyPr wrap="none" anchor="ctr"/>
          <a:lstStyle/>
          <a:p>
            <a:pPr algn="ctr" eaLnBrk="1" latinLnBrk="1" hangingPunct="1">
              <a:defRPr/>
            </a:pPr>
            <a:r>
              <a:rPr kumimoji="1" lang="zh-CN" altLang="en-US" sz="2400" b="1" dirty="0">
                <a:solidFill>
                  <a:srgbClr val="C00000"/>
                </a:solidFill>
                <a:latin typeface="幼圆" pitchFamily="49" charset="-122"/>
                <a:ea typeface="幼圆" pitchFamily="49" charset="-122"/>
              </a:rPr>
              <a:t>本章小结</a:t>
            </a:r>
            <a:endParaRPr kumimoji="1" lang="en-US" altLang="ko-KR" sz="2400" b="1" dirty="0">
              <a:solidFill>
                <a:srgbClr val="C00000"/>
              </a:solidFill>
              <a:latin typeface="幼圆" pitchFamily="49" charset="-122"/>
              <a:ea typeface="幼圆" pitchFamily="49" charset="-122"/>
              <a:cs typeface="Times New Roman" pitchFamily="18" charset="0"/>
            </a:endParaRPr>
          </a:p>
        </p:txBody>
      </p:sp>
    </p:spTree>
    <p:extLst>
      <p:ext uri="{BB962C8B-B14F-4D97-AF65-F5344CB8AC3E}">
        <p14:creationId xmlns:p14="http://schemas.microsoft.com/office/powerpoint/2010/main" val="548348478"/>
      </p:ext>
    </p:extLst>
  </p:cSld>
  <p:clrMapOvr>
    <a:masterClrMapping/>
  </p:clrMapOvr>
  <p:transition spd="slow">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焓   </a:t>
            </a:r>
            <a:r>
              <a:rPr kumimoji="1" lang="en-US" altLang="zh-CN" sz="2000" b="1">
                <a:solidFill>
                  <a:srgbClr val="0033CC"/>
                </a:solidFill>
                <a:ea typeface="幼圆" panose="02010509060101010101" pitchFamily="49" charset="-122"/>
                <a:cs typeface="Times New Roman" panose="02020603050405020304" pitchFamily="18" charset="0"/>
              </a:rPr>
              <a:t>(</a:t>
            </a:r>
            <a:r>
              <a:rPr lang="en-US" altLang="zh-CN" sz="2000">
                <a:solidFill>
                  <a:srgbClr val="0033CC"/>
                </a:solidFill>
                <a:ea typeface="宋体" panose="02010600030101010101" pitchFamily="2" charset="-122"/>
                <a:cs typeface="Times New Roman" panose="02020603050405020304" pitchFamily="18" charset="0"/>
              </a:rPr>
              <a:t>Enthalpy)</a:t>
            </a:r>
            <a:endParaRPr kumimoji="1" lang="en-US" altLang="zh-CN" sz="2000" b="1">
              <a:solidFill>
                <a:srgbClr val="0033CC"/>
              </a:solidFill>
              <a:ea typeface="幼圆" panose="02010509060101010101" pitchFamily="49" charset="-122"/>
              <a:cs typeface="Times New Roman" panose="02020603050405020304" pitchFamily="18" charset="0"/>
            </a:endParaRPr>
          </a:p>
        </p:txBody>
      </p:sp>
      <p:sp>
        <p:nvSpPr>
          <p:cNvPr id="44035" name="圆角矩形 14"/>
          <p:cNvSpPr>
            <a:spLocks noChangeArrowheads="1"/>
          </p:cNvSpPr>
          <p:nvPr/>
        </p:nvSpPr>
        <p:spPr bwMode="auto">
          <a:xfrm>
            <a:off x="588963" y="4179888"/>
            <a:ext cx="8039100" cy="1936750"/>
          </a:xfrm>
          <a:prstGeom prst="roundRect">
            <a:avLst>
              <a:gd name="adj" fmla="val 16667"/>
            </a:avLst>
          </a:prstGeom>
          <a:solidFill>
            <a:srgbClr val="CC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200000"/>
              </a:lnSpc>
              <a:buClr>
                <a:srgbClr val="FF0000"/>
              </a:buClr>
              <a:buFont typeface="Wingdings" panose="05000000000000000000" pitchFamily="2" charset="2"/>
              <a:buChar char="Ø"/>
            </a:pPr>
            <a:r>
              <a:rPr kumimoji="1" lang="zh-CN" altLang="en-US" sz="2000" b="1">
                <a:ea typeface="幼圆" panose="02010509060101010101" pitchFamily="49" charset="-122"/>
                <a:cs typeface="Times New Roman" panose="02020603050405020304" pitchFamily="18" charset="0"/>
              </a:rPr>
              <a:t>随着工质的</a:t>
            </a:r>
            <a:r>
              <a:rPr kumimoji="1" lang="zh-CN" altLang="en-US" sz="2000" b="1">
                <a:solidFill>
                  <a:srgbClr val="0033CC"/>
                </a:solidFill>
                <a:ea typeface="幼圆" panose="02010509060101010101" pitchFamily="49" charset="-122"/>
                <a:cs typeface="Times New Roman" panose="02020603050405020304" pitchFamily="18" charset="0"/>
              </a:rPr>
              <a:t>移动</a:t>
            </a:r>
            <a:r>
              <a:rPr kumimoji="1" lang="zh-CN" altLang="en-US" sz="2000" b="1">
                <a:ea typeface="幼圆" panose="02010509060101010101" pitchFamily="49" charset="-122"/>
                <a:cs typeface="Times New Roman" panose="02020603050405020304" pitchFamily="18" charset="0"/>
              </a:rPr>
              <a:t>而转移的能量，不等于热力学能，而等于焓。</a:t>
            </a:r>
            <a:endParaRPr kumimoji="1" lang="en-US" altLang="zh-CN" sz="2000" b="1">
              <a:ea typeface="幼圆" panose="02010509060101010101" pitchFamily="49" charset="-122"/>
              <a:cs typeface="Times New Roman" panose="02020603050405020304" pitchFamily="18" charset="0"/>
            </a:endParaRPr>
          </a:p>
          <a:p>
            <a:pPr>
              <a:lnSpc>
                <a:spcPct val="200000"/>
              </a:lnSpc>
              <a:buClr>
                <a:srgbClr val="FF0000"/>
              </a:buClr>
              <a:buFont typeface="Wingdings" panose="05000000000000000000" pitchFamily="2" charset="2"/>
              <a:buChar char="Ø"/>
            </a:pPr>
            <a:r>
              <a:rPr kumimoji="1" lang="zh-CN" altLang="en-US" sz="2000" b="1">
                <a:ea typeface="幼圆" panose="02010509060101010101" pitchFamily="49" charset="-122"/>
                <a:cs typeface="Times New Roman" panose="02020603050405020304" pitchFamily="18" charset="0"/>
              </a:rPr>
              <a:t>焓是</a:t>
            </a:r>
            <a:r>
              <a:rPr kumimoji="1" lang="zh-CN" altLang="en-US" sz="2000" b="1">
                <a:solidFill>
                  <a:srgbClr val="0033CC"/>
                </a:solidFill>
                <a:ea typeface="幼圆" panose="02010509060101010101" pitchFamily="49" charset="-122"/>
                <a:cs typeface="Times New Roman" panose="02020603050405020304" pitchFamily="18" charset="0"/>
              </a:rPr>
              <a:t>状态参数</a:t>
            </a:r>
            <a:r>
              <a:rPr kumimoji="1" lang="zh-CN" altLang="en-US" sz="2000" b="1">
                <a:ea typeface="幼圆" panose="02010509060101010101" pitchFamily="49" charset="-122"/>
                <a:cs typeface="Times New Roman" panose="02020603050405020304" pitchFamily="18" charset="0"/>
              </a:rPr>
              <a:t>。</a:t>
            </a:r>
            <a:endParaRPr kumimoji="1" lang="en-US" altLang="zh-CN" sz="2000" b="1">
              <a:ea typeface="幼圆" panose="02010509060101010101" pitchFamily="49" charset="-122"/>
              <a:cs typeface="Times New Roman" panose="02020603050405020304" pitchFamily="18" charset="0"/>
            </a:endParaRPr>
          </a:p>
          <a:p>
            <a:pPr>
              <a:lnSpc>
                <a:spcPct val="200000"/>
              </a:lnSpc>
              <a:buClr>
                <a:srgbClr val="FF0000"/>
              </a:buClr>
              <a:buFont typeface="Wingdings" panose="05000000000000000000" pitchFamily="2" charset="2"/>
              <a:buChar char="Ø"/>
            </a:pPr>
            <a:r>
              <a:rPr kumimoji="1" lang="zh-CN" altLang="en-US" sz="2000" b="1">
                <a:ea typeface="幼圆" panose="02010509060101010101" pitchFamily="49" charset="-122"/>
                <a:cs typeface="Times New Roman" panose="02020603050405020304" pitchFamily="18" charset="0"/>
              </a:rPr>
              <a:t>工程中更关注焓的</a:t>
            </a:r>
            <a:r>
              <a:rPr kumimoji="1" lang="zh-CN" altLang="en-US" sz="2000" b="1">
                <a:solidFill>
                  <a:srgbClr val="0033CC"/>
                </a:solidFill>
                <a:ea typeface="幼圆" panose="02010509060101010101" pitchFamily="49" charset="-122"/>
                <a:cs typeface="Times New Roman" panose="02020603050405020304" pitchFamily="18" charset="0"/>
              </a:rPr>
              <a:t>相对变化量  </a:t>
            </a:r>
            <a:endParaRPr kumimoji="1" lang="en-US" altLang="zh-CN" sz="2000" b="1">
              <a:solidFill>
                <a:srgbClr val="0033CC"/>
              </a:solidFill>
              <a:ea typeface="幼圆" panose="02010509060101010101" pitchFamily="49" charset="-122"/>
              <a:cs typeface="Times New Roman" panose="02020603050405020304" pitchFamily="18" charset="0"/>
            </a:endParaRPr>
          </a:p>
        </p:txBody>
      </p:sp>
      <p:graphicFrame>
        <p:nvGraphicFramePr>
          <p:cNvPr id="44036" name="Object 19"/>
          <p:cNvGraphicFramePr>
            <a:graphicFrameLocks noChangeAspect="1"/>
          </p:cNvGraphicFramePr>
          <p:nvPr/>
        </p:nvGraphicFramePr>
        <p:xfrm>
          <a:off x="4608513" y="5680075"/>
          <a:ext cx="627062" cy="403225"/>
        </p:xfrm>
        <a:graphic>
          <a:graphicData uri="http://schemas.openxmlformats.org/presentationml/2006/ole">
            <mc:AlternateContent xmlns:mc="http://schemas.openxmlformats.org/markup-compatibility/2006">
              <mc:Choice xmlns:v="urn:schemas-microsoft-com:vml" Requires="v">
                <p:oleObj spid="_x0000_s133122" name="Equation" r:id="rId3" imgW="266353" imgH="164885" progId="Equation.DSMT4">
                  <p:embed/>
                </p:oleObj>
              </mc:Choice>
              <mc:Fallback>
                <p:oleObj name="Equation" r:id="rId3" imgW="266353" imgH="16488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513" y="5680075"/>
                        <a:ext cx="6270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矩形 9"/>
          <p:cNvSpPr>
            <a:spLocks noChangeArrowheads="1"/>
          </p:cNvSpPr>
          <p:nvPr/>
        </p:nvSpPr>
        <p:spPr bwMode="auto">
          <a:xfrm>
            <a:off x="377825" y="2760663"/>
            <a:ext cx="845978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buClr>
                <a:srgbClr val="FF0000"/>
              </a:buClr>
            </a:pPr>
            <a:r>
              <a:rPr kumimoji="1" lang="zh-CN" altLang="en-US" sz="2400" b="1">
                <a:ea typeface="幼圆" panose="02010509060101010101" pitchFamily="49" charset="-122"/>
                <a:cs typeface="Times New Roman" panose="02020603050405020304" pitchFamily="18" charset="0"/>
              </a:rPr>
              <a:t>比焓</a:t>
            </a:r>
            <a:r>
              <a:rPr kumimoji="1" lang="en-US" altLang="zh-CN" sz="2400" b="1">
                <a:ea typeface="幼圆" panose="02010509060101010101" pitchFamily="49" charset="-122"/>
                <a:cs typeface="Times New Roman" panose="02020603050405020304" pitchFamily="18" charset="0"/>
              </a:rPr>
              <a:t>=</a:t>
            </a:r>
            <a:r>
              <a:rPr kumimoji="1" lang="zh-CN" altLang="en-US" sz="2400" b="1">
                <a:ea typeface="幼圆" panose="02010509060101010101" pitchFamily="49" charset="-122"/>
                <a:cs typeface="Times New Roman" panose="02020603050405020304" pitchFamily="18" charset="0"/>
              </a:rPr>
              <a:t>（单位质量的）热力学能  </a:t>
            </a:r>
            <a:r>
              <a:rPr kumimoji="1" lang="en-US" altLang="zh-CN" sz="2400" b="1">
                <a:ea typeface="幼圆" panose="02010509060101010101" pitchFamily="49" charset="-122"/>
                <a:cs typeface="Times New Roman" panose="02020603050405020304" pitchFamily="18" charset="0"/>
              </a:rPr>
              <a:t>+   </a:t>
            </a:r>
            <a:r>
              <a:rPr kumimoji="1" lang="zh-CN" altLang="en-US" sz="2400" b="1">
                <a:ea typeface="幼圆" panose="02010509060101010101" pitchFamily="49" charset="-122"/>
                <a:cs typeface="Times New Roman" panose="02020603050405020304" pitchFamily="18" charset="0"/>
              </a:rPr>
              <a:t>推动功      </a:t>
            </a:r>
            <a:endParaRPr kumimoji="1" lang="en-US" altLang="zh-CN" sz="2400" b="1">
              <a:ea typeface="幼圆" panose="02010509060101010101" pitchFamily="49" charset="-122"/>
              <a:cs typeface="Times New Roman" panose="02020603050405020304" pitchFamily="18" charset="0"/>
            </a:endParaRPr>
          </a:p>
          <a:p>
            <a:pPr algn="ctr">
              <a:lnSpc>
                <a:spcPct val="150000"/>
              </a:lnSpc>
              <a:buClr>
                <a:srgbClr val="FF0000"/>
              </a:buClr>
            </a:pPr>
            <a:r>
              <a:rPr kumimoji="1" lang="zh-CN" altLang="en-US" sz="2400" b="1">
                <a:ea typeface="幼圆" panose="02010509060101010101" pitchFamily="49" charset="-122"/>
                <a:cs typeface="Times New Roman" panose="02020603050405020304" pitchFamily="18" charset="0"/>
              </a:rPr>
              <a:t> </a:t>
            </a:r>
            <a:r>
              <a:rPr kumimoji="1" lang="en-US" altLang="zh-CN" sz="2400" b="1" i="1">
                <a:ea typeface="幼圆" panose="02010509060101010101" pitchFamily="49" charset="-122"/>
                <a:cs typeface="Times New Roman" panose="02020603050405020304" pitchFamily="18" charset="0"/>
              </a:rPr>
              <a:t>h=u+pv    </a:t>
            </a:r>
            <a:r>
              <a:rPr kumimoji="1" lang="en-US" altLang="zh-CN" sz="2400" b="1">
                <a:solidFill>
                  <a:srgbClr val="0033CC"/>
                </a:solidFill>
                <a:ea typeface="幼圆" panose="02010509060101010101" pitchFamily="49" charset="-122"/>
                <a:cs typeface="Times New Roman" panose="02020603050405020304" pitchFamily="18" charset="0"/>
              </a:rPr>
              <a:t>(J/kg)</a:t>
            </a:r>
          </a:p>
        </p:txBody>
      </p:sp>
      <p:sp>
        <p:nvSpPr>
          <p:cNvPr id="44038" name="圆角矩形 14"/>
          <p:cNvSpPr>
            <a:spLocks noChangeArrowheads="1"/>
          </p:cNvSpPr>
          <p:nvPr/>
        </p:nvSpPr>
        <p:spPr bwMode="auto">
          <a:xfrm>
            <a:off x="1908175" y="1052513"/>
            <a:ext cx="5400675" cy="1422400"/>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buClr>
                <a:srgbClr val="FF0000"/>
              </a:buClr>
            </a:pPr>
            <a:r>
              <a:rPr kumimoji="1" lang="zh-CN" altLang="en-US" sz="2800" b="1">
                <a:ea typeface="幼圆" panose="02010509060101010101" pitchFamily="49" charset="-122"/>
                <a:cs typeface="Times New Roman" panose="02020603050405020304" pitchFamily="18" charset="0"/>
              </a:rPr>
              <a:t>焓   </a:t>
            </a:r>
            <a:r>
              <a:rPr kumimoji="1" lang="en-US" altLang="zh-CN" sz="2800" b="1">
                <a:ea typeface="幼圆" panose="02010509060101010101" pitchFamily="49" charset="-122"/>
                <a:cs typeface="Times New Roman" panose="02020603050405020304" pitchFamily="18" charset="0"/>
              </a:rPr>
              <a:t>=   </a:t>
            </a:r>
            <a:r>
              <a:rPr kumimoji="1" lang="zh-CN" altLang="en-US" sz="2800" b="1">
                <a:ea typeface="幼圆" panose="02010509060101010101" pitchFamily="49" charset="-122"/>
                <a:cs typeface="Times New Roman" panose="02020603050405020304" pitchFamily="18" charset="0"/>
              </a:rPr>
              <a:t>热力学能    </a:t>
            </a:r>
            <a:r>
              <a:rPr kumimoji="1" lang="en-US" altLang="zh-CN" sz="2800" b="1">
                <a:ea typeface="幼圆" panose="02010509060101010101" pitchFamily="49" charset="-122"/>
                <a:cs typeface="Times New Roman" panose="02020603050405020304" pitchFamily="18" charset="0"/>
              </a:rPr>
              <a:t>+    </a:t>
            </a:r>
            <a:r>
              <a:rPr kumimoji="1" lang="zh-CN" altLang="en-US" sz="2800" b="1">
                <a:ea typeface="幼圆" panose="02010509060101010101" pitchFamily="49" charset="-122"/>
                <a:cs typeface="Times New Roman" panose="02020603050405020304" pitchFamily="18" charset="0"/>
              </a:rPr>
              <a:t>推动功                              </a:t>
            </a:r>
            <a:endParaRPr kumimoji="1" lang="en-US" altLang="zh-CN" sz="2800" b="1">
              <a:ea typeface="幼圆" panose="02010509060101010101" pitchFamily="49" charset="-122"/>
              <a:cs typeface="Times New Roman" panose="02020603050405020304" pitchFamily="18" charset="0"/>
            </a:endParaRPr>
          </a:p>
          <a:p>
            <a:pPr algn="ctr">
              <a:lnSpc>
                <a:spcPct val="150000"/>
              </a:lnSpc>
              <a:buClr>
                <a:srgbClr val="FF0000"/>
              </a:buClr>
            </a:pPr>
            <a:r>
              <a:rPr kumimoji="1" lang="en-US" altLang="zh-CN" sz="2800" b="1" i="1">
                <a:ea typeface="幼圆" panose="02010509060101010101" pitchFamily="49" charset="-122"/>
                <a:cs typeface="Times New Roman" panose="02020603050405020304" pitchFamily="18" charset="0"/>
              </a:rPr>
              <a:t>H=U+pV  </a:t>
            </a:r>
            <a:r>
              <a:rPr kumimoji="1" lang="en-US" altLang="zh-CN" sz="2800" b="1">
                <a:solidFill>
                  <a:srgbClr val="0033CC"/>
                </a:solidFill>
                <a:ea typeface="幼圆" panose="02010509060101010101" pitchFamily="49" charset="-122"/>
                <a:cs typeface="Times New Roman" panose="02020603050405020304" pitchFamily="18" charset="0"/>
              </a:rPr>
              <a:t>(J)</a:t>
            </a:r>
            <a:r>
              <a:rPr kumimoji="1" lang="en-US" altLang="zh-CN" sz="2800" b="1">
                <a:ea typeface="幼圆" panose="02010509060101010101" pitchFamily="49" charset="-122"/>
                <a:cs typeface="Times New Roman" panose="02020603050405020304" pitchFamily="18" charset="0"/>
              </a:rPr>
              <a:t>    </a:t>
            </a:r>
          </a:p>
        </p:txBody>
      </p:sp>
      <p:graphicFrame>
        <p:nvGraphicFramePr>
          <p:cNvPr id="44039" name="Object 19"/>
          <p:cNvGraphicFramePr>
            <a:graphicFrameLocks noChangeAspect="1"/>
          </p:cNvGraphicFramePr>
          <p:nvPr/>
        </p:nvGraphicFramePr>
        <p:xfrm>
          <a:off x="2987675" y="5038725"/>
          <a:ext cx="1736725" cy="498475"/>
        </p:xfrm>
        <a:graphic>
          <a:graphicData uri="http://schemas.openxmlformats.org/presentationml/2006/ole">
            <mc:AlternateContent xmlns:mc="http://schemas.openxmlformats.org/markup-compatibility/2006">
              <mc:Choice xmlns:v="urn:schemas-microsoft-com:vml" Requires="v">
                <p:oleObj spid="_x0000_s133123" name="Equation" r:id="rId5" imgW="736600" imgH="203200" progId="Equation.DSMT4">
                  <p:embed/>
                </p:oleObj>
              </mc:Choice>
              <mc:Fallback>
                <p:oleObj name="Equation" r:id="rId5" imgW="736600" imgH="203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5038725"/>
                        <a:ext cx="1736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0" name="Object 19"/>
          <p:cNvGraphicFramePr>
            <a:graphicFrameLocks noChangeAspect="1"/>
          </p:cNvGraphicFramePr>
          <p:nvPr/>
        </p:nvGraphicFramePr>
        <p:xfrm>
          <a:off x="5106988" y="5038725"/>
          <a:ext cx="1676400" cy="498475"/>
        </p:xfrm>
        <a:graphic>
          <a:graphicData uri="http://schemas.openxmlformats.org/presentationml/2006/ole">
            <mc:AlternateContent xmlns:mc="http://schemas.openxmlformats.org/markup-compatibility/2006">
              <mc:Choice xmlns:v="urn:schemas-microsoft-com:vml" Requires="v">
                <p:oleObj spid="_x0000_s133124" name="Equation" r:id="rId7" imgW="710891" imgH="203112" progId="Equation.DSMT4">
                  <p:embed/>
                </p:oleObj>
              </mc:Choice>
              <mc:Fallback>
                <p:oleObj name="Equation" r:id="rId7" imgW="710891"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6988" y="5038725"/>
                        <a:ext cx="1676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60265868"/>
      </p:ext>
    </p:extLst>
  </p:cSld>
  <p:clrMapOvr>
    <a:masterClrMapping/>
  </p:clrMapOvr>
  <p:transition spd="slow">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常见热力学术语的英文表达</a:t>
            </a:r>
            <a:endParaRPr kumimoji="1" lang="en-US" altLang="zh-CN" sz="2800" b="1">
              <a:solidFill>
                <a:srgbClr val="FF0000"/>
              </a:solidFill>
              <a:ea typeface="幼圆" panose="02010509060101010101" pitchFamily="49" charset="-122"/>
              <a:cs typeface="Times New Roman" panose="02020603050405020304" pitchFamily="18" charset="0"/>
            </a:endParaRPr>
          </a:p>
        </p:txBody>
      </p:sp>
      <p:graphicFrame>
        <p:nvGraphicFramePr>
          <p:cNvPr id="3" name="表格 2"/>
          <p:cNvGraphicFramePr>
            <a:graphicFrameLocks noGrp="1"/>
          </p:cNvGraphicFramePr>
          <p:nvPr/>
        </p:nvGraphicFramePr>
        <p:xfrm>
          <a:off x="611188" y="981075"/>
          <a:ext cx="8064500" cy="5183188"/>
        </p:xfrm>
        <a:graphic>
          <a:graphicData uri="http://schemas.openxmlformats.org/drawingml/2006/table">
            <a:tbl>
              <a:tblPr firstRow="1" bandRow="1">
                <a:tableStyleId>{5C22544A-7EE6-4342-B048-85BDC9FD1C3A}</a:tableStyleId>
              </a:tblPr>
              <a:tblGrid>
                <a:gridCol w="1152071"/>
                <a:gridCol w="2232139"/>
                <a:gridCol w="1584098"/>
                <a:gridCol w="3096192"/>
              </a:tblGrid>
              <a:tr h="575910">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温度</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工程热力学</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压力</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绝热系统</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比体积</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孤立系统</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热力学能</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平衡状态</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焓</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准平衡过程</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熵</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可逆过程</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功</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制冷系数</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热量</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热能动力装置</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真空度</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热力系统</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bl>
          </a:graphicData>
        </a:graphic>
      </p:graphicFrame>
    </p:spTree>
    <p:extLst>
      <p:ext uri="{BB962C8B-B14F-4D97-AF65-F5344CB8AC3E}">
        <p14:creationId xmlns:p14="http://schemas.microsoft.com/office/powerpoint/2010/main" val="2027939864"/>
      </p:ext>
    </p:extLst>
  </p:cSld>
  <p:clrMapOvr>
    <a:masterClrMapping/>
  </p:clrMapOvr>
  <p:transition spd="slow">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常见热力学术语的英文表达</a:t>
            </a:r>
            <a:endParaRPr kumimoji="1" lang="en-US" altLang="zh-CN" sz="2800" b="1">
              <a:solidFill>
                <a:srgbClr val="FF0000"/>
              </a:solidFill>
              <a:ea typeface="幼圆" panose="02010509060101010101" pitchFamily="49" charset="-122"/>
              <a:cs typeface="Times New Roman" panose="02020603050405020304" pitchFamily="18" charset="0"/>
            </a:endParaRPr>
          </a:p>
        </p:txBody>
      </p:sp>
      <p:graphicFrame>
        <p:nvGraphicFramePr>
          <p:cNvPr id="3" name="表格 2"/>
          <p:cNvGraphicFramePr>
            <a:graphicFrameLocks noGrp="1"/>
          </p:cNvGraphicFramePr>
          <p:nvPr/>
        </p:nvGraphicFramePr>
        <p:xfrm>
          <a:off x="611188" y="981075"/>
          <a:ext cx="8064500" cy="5183188"/>
        </p:xfrm>
        <a:graphic>
          <a:graphicData uri="http://schemas.openxmlformats.org/drawingml/2006/table">
            <a:tbl>
              <a:tblPr firstRow="1" bandRow="1">
                <a:tableStyleId>{5C22544A-7EE6-4342-B048-85BDC9FD1C3A}</a:tableStyleId>
              </a:tblPr>
              <a:tblGrid>
                <a:gridCol w="1152071"/>
                <a:gridCol w="2232139"/>
                <a:gridCol w="1584098"/>
                <a:gridCol w="3096192"/>
              </a:tblGrid>
              <a:tr h="575910">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温度</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Temperature</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工程热力学</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Engineering</a:t>
                      </a:r>
                      <a:r>
                        <a:rPr lang="en-US" altLang="zh-CN" sz="1800" b="0" baseline="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Thermodynamics</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压力</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Pressure</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绝热系统</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Isolated system</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比体积</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Specific</a:t>
                      </a:r>
                      <a:r>
                        <a:rPr lang="en-US" altLang="zh-CN" sz="1800" b="0" baseline="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a:t>
                      </a:r>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volume</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孤立系统</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Adiabatic system</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热力学能</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Internal energy</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平衡状态</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Equilibrium</a:t>
                      </a:r>
                      <a:r>
                        <a:rPr lang="en-US" altLang="zh-CN" sz="1800" b="0" baseline="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state</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焓</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Enthalpy</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准平衡过程</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Quasi equilibrium</a:t>
                      </a:r>
                      <a:r>
                        <a:rPr lang="en-US" altLang="zh-CN" sz="1800" b="0" baseline="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state</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熵</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Entropy</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可逆过程</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Reversible process</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功</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Work</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制冷系数</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Coefficient</a:t>
                      </a:r>
                      <a:r>
                        <a:rPr lang="en-US" altLang="zh-CN" sz="1800" b="0" baseline="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of Performance</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热量</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Heat</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热能动力装置</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Thermal power plant</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575910">
                <a:tc>
                  <a:txBody>
                    <a:bodyPr/>
                    <a:lstStyle/>
                    <a:p>
                      <a:pPr algn="l"/>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真空度</a:t>
                      </a:r>
                      <a:endParaRPr lang="zh-CN" altLang="en-US" sz="1800" b="1" dirty="0">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Vacuum pressure</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a:r>
                        <a:rPr lang="zh-CN" altLang="en-US" sz="1800" b="1"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热力系统</a:t>
                      </a:r>
                      <a:endParaRPr lang="zh-CN" altLang="en-US" sz="1800" b="1"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altLang="zh-CN" sz="1800" b="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Thermodynamic</a:t>
                      </a:r>
                      <a:r>
                        <a:rPr lang="en-US" altLang="zh-CN" sz="1800" b="0" baseline="0" dirty="0" smtClean="0">
                          <a:solidFill>
                            <a:schemeClr val="tx1"/>
                          </a:solidFill>
                          <a:latin typeface="Times New Roman" panose="02020603050405020304" pitchFamily="18" charset="0"/>
                          <a:ea typeface="幼圆" panose="02010509060101010101" pitchFamily="49" charset="-122"/>
                          <a:cs typeface="Times New Roman" panose="02020603050405020304" pitchFamily="18" charset="0"/>
                        </a:rPr>
                        <a:t> system</a:t>
                      </a:r>
                      <a:endParaRPr lang="zh-CN" altLang="en-US" sz="1800" b="0" dirty="0">
                        <a:solidFill>
                          <a:schemeClr val="tx1"/>
                        </a:solidFill>
                        <a:latin typeface="Times New Roman" panose="02020603050405020304" pitchFamily="18" charset="0"/>
                        <a:ea typeface="幼圆" panose="02010509060101010101" pitchFamily="49" charset="-122"/>
                        <a:cs typeface="Times New Roman" panose="02020603050405020304" pitchFamily="18" charset="0"/>
                      </a:endParaRPr>
                    </a:p>
                  </a:txBody>
                  <a:tcPr marL="91436" marR="9143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bl>
          </a:graphicData>
        </a:graphic>
      </p:graphicFrame>
    </p:spTree>
    <p:extLst>
      <p:ext uri="{BB962C8B-B14F-4D97-AF65-F5344CB8AC3E}">
        <p14:creationId xmlns:p14="http://schemas.microsoft.com/office/powerpoint/2010/main" val="1818003551"/>
      </p:ext>
    </p:extLst>
  </p:cSld>
  <p:clrMapOvr>
    <a:masterClrMapping/>
  </p:clrMapOvr>
  <p:transition spd="slow">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2"/>
          <p:cNvSpPr>
            <a:spLocks noChangeArrowheads="1"/>
          </p:cNvSpPr>
          <p:nvPr/>
        </p:nvSpPr>
        <p:spPr bwMode="auto">
          <a:xfrm>
            <a:off x="-180975" y="620713"/>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07" name="矩形 3"/>
          <p:cNvSpPr>
            <a:spLocks noChangeArrowheads="1"/>
          </p:cNvSpPr>
          <p:nvPr/>
        </p:nvSpPr>
        <p:spPr bwMode="auto">
          <a:xfrm>
            <a:off x="-180975" y="6021388"/>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08" name="圆角矩形 4"/>
          <p:cNvSpPr>
            <a:spLocks noChangeArrowheads="1"/>
          </p:cNvSpPr>
          <p:nvPr/>
        </p:nvSpPr>
        <p:spPr bwMode="auto">
          <a:xfrm>
            <a:off x="1222375" y="476250"/>
            <a:ext cx="865188" cy="583247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109" name="矩形 5"/>
          <p:cNvSpPr>
            <a:spLocks noChangeArrowheads="1"/>
          </p:cNvSpPr>
          <p:nvPr/>
        </p:nvSpPr>
        <p:spPr bwMode="auto">
          <a:xfrm>
            <a:off x="2195513" y="993775"/>
            <a:ext cx="6335712"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latinLnBrk="1" hangingPunct="1"/>
            <a:r>
              <a:rPr kumimoji="1" lang="en-US" altLang="zh-CN" sz="6000" b="1">
                <a:solidFill>
                  <a:srgbClr val="0033CC"/>
                </a:solidFill>
                <a:latin typeface="幼圆" panose="02010509060101010101" pitchFamily="49" charset="-122"/>
                <a:ea typeface="幼圆" panose="02010509060101010101" pitchFamily="49" charset="-122"/>
              </a:rPr>
              <a:t>2-5</a:t>
            </a:r>
            <a:r>
              <a:rPr kumimoji="1" lang="en-US" altLang="zh-CN" sz="3600" b="1">
                <a:solidFill>
                  <a:srgbClr val="FF0000"/>
                </a:solidFill>
                <a:latin typeface="幼圆" panose="02010509060101010101" pitchFamily="49" charset="-122"/>
                <a:ea typeface="幼圆" panose="02010509060101010101" pitchFamily="49" charset="-122"/>
              </a:rPr>
              <a:t> </a:t>
            </a:r>
          </a:p>
          <a:p>
            <a:pPr eaLnBrk="1" latinLnBrk="1" hangingPunct="1"/>
            <a:endParaRPr kumimoji="1" lang="en-US" altLang="zh-CN" sz="3600" b="1">
              <a:solidFill>
                <a:srgbClr val="FF0000"/>
              </a:solidFill>
              <a:latin typeface="幼圆" panose="02010509060101010101" pitchFamily="49" charset="-122"/>
              <a:ea typeface="幼圆" panose="02010509060101010101" pitchFamily="49" charset="-122"/>
            </a:endParaRPr>
          </a:p>
          <a:p>
            <a:pPr eaLnBrk="1" latinLnBrk="1" hangingPunct="1"/>
            <a:r>
              <a:rPr kumimoji="1" lang="en-US" altLang="zh-CN" sz="3600" b="1">
                <a:solidFill>
                  <a:srgbClr val="FF0000"/>
                </a:solidFill>
                <a:latin typeface="幼圆" panose="02010509060101010101" pitchFamily="49" charset="-122"/>
                <a:ea typeface="幼圆" panose="02010509060101010101" pitchFamily="49" charset="-122"/>
              </a:rPr>
              <a:t>      </a:t>
            </a:r>
            <a:r>
              <a:rPr kumimoji="1" lang="zh-CN" altLang="en-US" sz="3600" b="1">
                <a:solidFill>
                  <a:srgbClr val="FF0000"/>
                </a:solidFill>
                <a:latin typeface="幼圆" panose="02010509060101010101" pitchFamily="49" charset="-122"/>
                <a:ea typeface="幼圆" panose="02010509060101010101" pitchFamily="49" charset="-122"/>
              </a:rPr>
              <a:t>热力学第一定律的</a:t>
            </a:r>
            <a:endParaRPr kumimoji="1" lang="en-US" altLang="zh-CN" sz="3600" b="1">
              <a:solidFill>
                <a:srgbClr val="FF0000"/>
              </a:solidFill>
              <a:latin typeface="幼圆" panose="02010509060101010101" pitchFamily="49" charset="-122"/>
              <a:ea typeface="幼圆" panose="02010509060101010101" pitchFamily="49" charset="-122"/>
            </a:endParaRPr>
          </a:p>
          <a:p>
            <a:pPr eaLnBrk="1" latinLnBrk="1" hangingPunct="1"/>
            <a:r>
              <a:rPr kumimoji="1" lang="en-US" altLang="zh-CN" sz="3600" b="1">
                <a:solidFill>
                  <a:srgbClr val="FF0000"/>
                </a:solidFill>
                <a:latin typeface="幼圆" panose="02010509060101010101" pitchFamily="49" charset="-122"/>
                <a:ea typeface="幼圆" panose="02010509060101010101" pitchFamily="49" charset="-122"/>
              </a:rPr>
              <a:t>         </a:t>
            </a:r>
            <a:r>
              <a:rPr kumimoji="1" lang="zh-CN" altLang="en-US" sz="3600" b="1">
                <a:solidFill>
                  <a:srgbClr val="0033CC"/>
                </a:solidFill>
                <a:latin typeface="幼圆" panose="02010509060101010101" pitchFamily="49" charset="-122"/>
                <a:ea typeface="幼圆" panose="02010509060101010101" pitchFamily="49" charset="-122"/>
              </a:rPr>
              <a:t>基本</a:t>
            </a:r>
            <a:r>
              <a:rPr kumimoji="1" lang="zh-CN" altLang="en-US" sz="3600" b="1">
                <a:solidFill>
                  <a:srgbClr val="FF0000"/>
                </a:solidFill>
                <a:latin typeface="幼圆" panose="02010509060101010101" pitchFamily="49" charset="-122"/>
                <a:ea typeface="幼圆" panose="02010509060101010101" pitchFamily="49" charset="-122"/>
              </a:rPr>
              <a:t>能量方程式</a:t>
            </a:r>
            <a:endParaRPr kumimoji="1" lang="en-US" altLang="zh-CN" sz="3600" b="1">
              <a:solidFill>
                <a:srgbClr val="FF0000"/>
              </a:solidFill>
              <a:latin typeface="幼圆" panose="02010509060101010101" pitchFamily="49" charset="-122"/>
              <a:ea typeface="幼圆" panose="02010509060101010101" pitchFamily="49" charset="-122"/>
            </a:endParaRPr>
          </a:p>
          <a:p>
            <a:pPr eaLnBrk="1" latinLnBrk="1" hangingPunct="1"/>
            <a:r>
              <a:rPr kumimoji="1" lang="en-US" altLang="ko-KR" sz="3600" b="1">
                <a:solidFill>
                  <a:srgbClr val="FF0000"/>
                </a:solidFill>
                <a:latin typeface="幼圆" panose="02010509060101010101" pitchFamily="49" charset="-122"/>
                <a:ea typeface="幼圆" panose="02010509060101010101" pitchFamily="49" charset="-122"/>
              </a:rPr>
              <a:t>        </a:t>
            </a:r>
            <a:r>
              <a:rPr kumimoji="1" lang="en-US" altLang="ko-KR" sz="2800" b="1">
                <a:solidFill>
                  <a:srgbClr val="FF0000"/>
                </a:solidFill>
                <a:latin typeface="幼圆" panose="02010509060101010101" pitchFamily="49" charset="-122"/>
                <a:ea typeface="幼圆" panose="02010509060101010101" pitchFamily="49" charset="-122"/>
              </a:rPr>
              <a:t>(</a:t>
            </a:r>
            <a:r>
              <a:rPr kumimoji="1" lang="zh-CN" altLang="en-US" sz="2800" b="1">
                <a:solidFill>
                  <a:srgbClr val="0033CC"/>
                </a:solidFill>
                <a:latin typeface="幼圆" panose="02010509060101010101" pitchFamily="49" charset="-122"/>
                <a:ea typeface="幼圆" panose="02010509060101010101" pitchFamily="49" charset="-122"/>
              </a:rPr>
              <a:t>闭口系统</a:t>
            </a:r>
            <a:r>
              <a:rPr kumimoji="1" lang="zh-CN" altLang="en-US" sz="2800" b="1">
                <a:solidFill>
                  <a:srgbClr val="FF0000"/>
                </a:solidFill>
                <a:latin typeface="幼圆" panose="02010509060101010101" pitchFamily="49" charset="-122"/>
                <a:ea typeface="幼圆" panose="02010509060101010101" pitchFamily="49" charset="-122"/>
              </a:rPr>
              <a:t>能量方程式</a:t>
            </a:r>
            <a:r>
              <a:rPr kumimoji="1" lang="en-US" altLang="ko-KR" sz="2800" b="1">
                <a:solidFill>
                  <a:srgbClr val="FF0000"/>
                </a:solidFill>
                <a:latin typeface="幼圆" panose="02010509060101010101" pitchFamily="49" charset="-122"/>
                <a:ea typeface="幼圆" panose="02010509060101010101" pitchFamily="49" charset="-122"/>
              </a:rPr>
              <a:t>)</a:t>
            </a:r>
          </a:p>
        </p:txBody>
      </p:sp>
      <p:sp>
        <p:nvSpPr>
          <p:cNvPr id="47110" name="矩形 5"/>
          <p:cNvSpPr>
            <a:spLocks noChangeArrowheads="1"/>
          </p:cNvSpPr>
          <p:nvPr/>
        </p:nvSpPr>
        <p:spPr bwMode="auto">
          <a:xfrm>
            <a:off x="250825" y="6381750"/>
            <a:ext cx="8893175" cy="476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758155340"/>
      </p:ext>
    </p:extLst>
  </p:cSld>
  <p:clrMapOvr>
    <a:masterClrMapping/>
  </p:clrMapOvr>
  <p:transition spd="slow">
    <p:circl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圆角矩形 14"/>
          <p:cNvSpPr>
            <a:spLocks noChangeArrowheads="1"/>
          </p:cNvSpPr>
          <p:nvPr/>
        </p:nvSpPr>
        <p:spPr bwMode="auto">
          <a:xfrm>
            <a:off x="395288" y="920750"/>
            <a:ext cx="1873250" cy="1655763"/>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buClr>
                <a:srgbClr val="FF0000"/>
              </a:buClr>
            </a:pPr>
            <a:r>
              <a:rPr kumimoji="1" lang="zh-CN" altLang="en-US" sz="2800" b="1">
                <a:solidFill>
                  <a:schemeClr val="bg1"/>
                </a:solidFill>
                <a:ea typeface="幼圆" panose="02010509060101010101" pitchFamily="49" charset="-122"/>
                <a:cs typeface="Times New Roman" panose="02020603050405020304" pitchFamily="18" charset="0"/>
              </a:rPr>
              <a:t>进入系统的能量</a:t>
            </a:r>
            <a:endParaRPr kumimoji="1" lang="en-US" altLang="zh-CN" sz="2800" b="1">
              <a:solidFill>
                <a:schemeClr val="bg1"/>
              </a:solidFill>
              <a:ea typeface="幼圆" panose="02010509060101010101" pitchFamily="49" charset="-122"/>
              <a:cs typeface="Times New Roman" panose="02020603050405020304" pitchFamily="18" charset="0"/>
            </a:endParaRPr>
          </a:p>
        </p:txBody>
      </p:sp>
      <p:sp>
        <p:nvSpPr>
          <p:cNvPr id="4" name="圆角矩形 14"/>
          <p:cNvSpPr>
            <a:spLocks noChangeArrowheads="1"/>
          </p:cNvSpPr>
          <p:nvPr/>
        </p:nvSpPr>
        <p:spPr bwMode="auto">
          <a:xfrm>
            <a:off x="3348038" y="920750"/>
            <a:ext cx="1871662" cy="1655763"/>
          </a:xfrm>
          <a:prstGeom prst="roundRect">
            <a:avLst>
              <a:gd name="adj" fmla="val 16667"/>
            </a:avLst>
          </a:prstGeom>
          <a:solidFill>
            <a:schemeClr val="accent2">
              <a:lumMod val="50000"/>
            </a:schemeClr>
          </a:solidFill>
          <a:ln>
            <a:noFill/>
          </a:ln>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indent="0" algn="ctr">
              <a:lnSpc>
                <a:spcPct val="150000"/>
              </a:lnSpc>
              <a:buClr>
                <a:srgbClr val="FF0000"/>
              </a:buClr>
              <a:defRPr/>
            </a:pPr>
            <a:r>
              <a:rPr kumimoji="1" lang="zh-CN" altLang="en-US" sz="2800" b="1" dirty="0" smtClean="0">
                <a:solidFill>
                  <a:schemeClr val="bg1"/>
                </a:solidFill>
                <a:ea typeface="幼圆" panose="02010509060101010101" pitchFamily="49" charset="-122"/>
                <a:cs typeface="Times New Roman" panose="02020603050405020304" pitchFamily="18" charset="0"/>
              </a:rPr>
              <a:t>离开系统的能量</a:t>
            </a:r>
            <a:endParaRPr kumimoji="1" lang="en-US" altLang="zh-CN" sz="2800" b="1" dirty="0" smtClean="0">
              <a:solidFill>
                <a:schemeClr val="bg1"/>
              </a:solidFill>
              <a:ea typeface="幼圆" panose="02010509060101010101" pitchFamily="49" charset="-122"/>
              <a:cs typeface="Times New Roman" panose="02020603050405020304" pitchFamily="18" charset="0"/>
            </a:endParaRPr>
          </a:p>
        </p:txBody>
      </p:sp>
      <p:sp>
        <p:nvSpPr>
          <p:cNvPr id="48132" name="圆角矩形 14"/>
          <p:cNvSpPr>
            <a:spLocks noChangeArrowheads="1"/>
          </p:cNvSpPr>
          <p:nvPr/>
        </p:nvSpPr>
        <p:spPr bwMode="auto">
          <a:xfrm>
            <a:off x="6588125" y="920750"/>
            <a:ext cx="2195513" cy="1655763"/>
          </a:xfrm>
          <a:prstGeom prst="roundRect">
            <a:avLst>
              <a:gd name="adj" fmla="val 16667"/>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buClr>
                <a:srgbClr val="FF0000"/>
              </a:buClr>
            </a:pPr>
            <a:r>
              <a:rPr kumimoji="1" lang="zh-CN" altLang="en-US" sz="2800" b="1">
                <a:solidFill>
                  <a:srgbClr val="0033CC"/>
                </a:solidFill>
                <a:ea typeface="幼圆" panose="02010509060101010101" pitchFamily="49" charset="-122"/>
                <a:cs typeface="Times New Roman" panose="02020603050405020304" pitchFamily="18" charset="0"/>
              </a:rPr>
              <a:t>系统中储存能量的增加</a:t>
            </a:r>
            <a:endParaRPr kumimoji="1" lang="en-US" altLang="zh-CN" sz="2800" b="1">
              <a:solidFill>
                <a:srgbClr val="0033CC"/>
              </a:solidFill>
              <a:ea typeface="幼圆" panose="02010509060101010101" pitchFamily="49" charset="-122"/>
              <a:cs typeface="Times New Roman" panose="02020603050405020304" pitchFamily="18" charset="0"/>
            </a:endParaRPr>
          </a:p>
        </p:txBody>
      </p:sp>
      <p:sp>
        <p:nvSpPr>
          <p:cNvPr id="7" name="减号 6"/>
          <p:cNvSpPr/>
          <p:nvPr/>
        </p:nvSpPr>
        <p:spPr bwMode="auto">
          <a:xfrm>
            <a:off x="2411413" y="1352550"/>
            <a:ext cx="792162" cy="792163"/>
          </a:xfrm>
          <a:prstGeom prst="mathMinus">
            <a:avLst/>
          </a:prstGeom>
          <a:solidFill>
            <a:schemeClr val="tx1"/>
          </a:solidFill>
          <a:ln w="9525" cap="flat" cmpd="sng" algn="ctr">
            <a:noFill/>
            <a:prstDash val="solid"/>
            <a:round/>
            <a:headEnd type="none" w="med" len="med"/>
            <a:tailEnd type="none" w="med" len="med"/>
          </a:ln>
          <a:effectLst/>
        </p:spPr>
        <p:txBody>
          <a:bodyPr/>
          <a:lstStyle/>
          <a:p>
            <a:pPr>
              <a:defRPr/>
            </a:pPr>
            <a:endParaRPr lang="zh-CN" altLang="en-US"/>
          </a:p>
        </p:txBody>
      </p:sp>
      <p:sp>
        <p:nvSpPr>
          <p:cNvPr id="9" name="等于号 8"/>
          <p:cNvSpPr/>
          <p:nvPr/>
        </p:nvSpPr>
        <p:spPr bwMode="auto">
          <a:xfrm>
            <a:off x="5364163" y="1352550"/>
            <a:ext cx="1152525" cy="863600"/>
          </a:xfrm>
          <a:prstGeom prst="mathEqual">
            <a:avLst/>
          </a:prstGeom>
          <a:solidFill>
            <a:schemeClr val="tx1"/>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grpSp>
        <p:nvGrpSpPr>
          <p:cNvPr id="16" name="组合 15"/>
          <p:cNvGrpSpPr>
            <a:grpSpLocks/>
          </p:cNvGrpSpPr>
          <p:nvPr/>
        </p:nvGrpSpPr>
        <p:grpSpPr bwMode="auto">
          <a:xfrm>
            <a:off x="468313" y="2941638"/>
            <a:ext cx="8355012" cy="1062037"/>
            <a:chOff x="542628" y="2996952"/>
            <a:chExt cx="8384504" cy="1125786"/>
          </a:xfrm>
        </p:grpSpPr>
        <p:graphicFrame>
          <p:nvGraphicFramePr>
            <p:cNvPr id="48142" name="Object 19"/>
            <p:cNvGraphicFramePr>
              <a:graphicFrameLocks noChangeAspect="1"/>
            </p:cNvGraphicFramePr>
            <p:nvPr/>
          </p:nvGraphicFramePr>
          <p:xfrm>
            <a:off x="1092538" y="3126636"/>
            <a:ext cx="703817" cy="973560"/>
          </p:xfrm>
          <a:graphic>
            <a:graphicData uri="http://schemas.openxmlformats.org/presentationml/2006/ole">
              <mc:AlternateContent xmlns:mc="http://schemas.openxmlformats.org/markup-compatibility/2006">
                <mc:Choice xmlns:v="urn:schemas-microsoft-com:vml" Requires="v">
                  <p:oleObj spid="_x0000_s134146" name="Equation" r:id="rId3" imgW="152268" imgH="203024" progId="Equation.DSMT4">
                    <p:embed/>
                  </p:oleObj>
                </mc:Choice>
                <mc:Fallback>
                  <p:oleObj name="Equation" r:id="rId3" imgW="152268"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538" y="3126636"/>
                          <a:ext cx="703817" cy="9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3" name="Object 19"/>
            <p:cNvGraphicFramePr>
              <a:graphicFrameLocks noChangeAspect="1"/>
            </p:cNvGraphicFramePr>
            <p:nvPr/>
          </p:nvGraphicFramePr>
          <p:xfrm>
            <a:off x="3911872" y="3126636"/>
            <a:ext cx="852662" cy="886488"/>
          </p:xfrm>
          <a:graphic>
            <a:graphicData uri="http://schemas.openxmlformats.org/presentationml/2006/ole">
              <mc:AlternateContent xmlns:mc="http://schemas.openxmlformats.org/markup-compatibility/2006">
                <mc:Choice xmlns:v="urn:schemas-microsoft-com:vml" Requires="v">
                  <p:oleObj spid="_x0000_s134147" name="Equation" r:id="rId5" imgW="177492" imgH="177492" progId="Equation.DSMT4">
                    <p:embed/>
                  </p:oleObj>
                </mc:Choice>
                <mc:Fallback>
                  <p:oleObj name="Equation" r:id="rId5" imgW="177492" imgH="17749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872" y="3126636"/>
                          <a:ext cx="852662" cy="8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4" name="Object 19"/>
            <p:cNvGraphicFramePr>
              <a:graphicFrameLocks noChangeAspect="1"/>
            </p:cNvGraphicFramePr>
            <p:nvPr/>
          </p:nvGraphicFramePr>
          <p:xfrm>
            <a:off x="7125097" y="3068960"/>
            <a:ext cx="1282750" cy="888601"/>
          </p:xfrm>
          <a:graphic>
            <a:graphicData uri="http://schemas.openxmlformats.org/presentationml/2006/ole">
              <mc:AlternateContent xmlns:mc="http://schemas.openxmlformats.org/markup-compatibility/2006">
                <mc:Choice xmlns:v="urn:schemas-microsoft-com:vml" Requires="v">
                  <p:oleObj spid="_x0000_s134148" name="Equation" r:id="rId7" imgW="266353" imgH="177569" progId="Equation.DSMT4">
                    <p:embed/>
                  </p:oleObj>
                </mc:Choice>
                <mc:Fallback>
                  <p:oleObj name="Equation" r:id="rId7" imgW="266353" imgH="17756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5097" y="3068960"/>
                          <a:ext cx="1282750" cy="88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5" name="Object 19"/>
            <p:cNvGraphicFramePr>
              <a:graphicFrameLocks noChangeAspect="1"/>
            </p:cNvGraphicFramePr>
            <p:nvPr/>
          </p:nvGraphicFramePr>
          <p:xfrm>
            <a:off x="2692400" y="3338513"/>
            <a:ext cx="685800" cy="569912"/>
          </p:xfrm>
          <a:graphic>
            <a:graphicData uri="http://schemas.openxmlformats.org/presentationml/2006/ole">
              <mc:AlternateContent xmlns:mc="http://schemas.openxmlformats.org/markup-compatibility/2006">
                <mc:Choice xmlns:v="urn:schemas-microsoft-com:vml" Requires="v">
                  <p:oleObj spid="_x0000_s134149" name="Equation" r:id="rId9" imgW="126780" imgH="101424" progId="Equation.DSMT4">
                    <p:embed/>
                  </p:oleObj>
                </mc:Choice>
                <mc:Fallback>
                  <p:oleObj name="Equation" r:id="rId9" imgW="126780" imgH="1014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2400" y="3338513"/>
                          <a:ext cx="6858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6" name="Object 19"/>
            <p:cNvGraphicFramePr>
              <a:graphicFrameLocks noChangeAspect="1"/>
            </p:cNvGraphicFramePr>
            <p:nvPr/>
          </p:nvGraphicFramePr>
          <p:xfrm>
            <a:off x="5795963" y="3348038"/>
            <a:ext cx="685800" cy="639762"/>
          </p:xfrm>
          <a:graphic>
            <a:graphicData uri="http://schemas.openxmlformats.org/presentationml/2006/ole">
              <mc:AlternateContent xmlns:mc="http://schemas.openxmlformats.org/markup-compatibility/2006">
                <mc:Choice xmlns:v="urn:schemas-microsoft-com:vml" Requires="v">
                  <p:oleObj spid="_x0000_s134150" name="Equation" r:id="rId11" imgW="126780" imgH="114102" progId="Equation.DSMT4">
                    <p:embed/>
                  </p:oleObj>
                </mc:Choice>
                <mc:Fallback>
                  <p:oleObj name="Equation" r:id="rId11" imgW="126780" imgH="11410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5963" y="3348038"/>
                          <a:ext cx="685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7" name="圆角矩形 14"/>
            <p:cNvSpPr>
              <a:spLocks noChangeArrowheads="1"/>
            </p:cNvSpPr>
            <p:nvPr/>
          </p:nvSpPr>
          <p:spPr bwMode="auto">
            <a:xfrm>
              <a:off x="542628" y="2996952"/>
              <a:ext cx="8384504" cy="1125786"/>
            </a:xfrm>
            <a:prstGeom prst="roundRect">
              <a:avLst>
                <a:gd name="adj" fmla="val 16667"/>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buClr>
                  <a:srgbClr val="FF0000"/>
                </a:buClr>
              </a:pPr>
              <a:endParaRPr kumimoji="1" lang="en-US" altLang="zh-CN" sz="2800" b="1">
                <a:solidFill>
                  <a:schemeClr val="bg1"/>
                </a:solidFill>
                <a:ea typeface="幼圆" panose="02010509060101010101" pitchFamily="49" charset="-122"/>
                <a:cs typeface="Times New Roman" panose="02020603050405020304" pitchFamily="18" charset="0"/>
              </a:endParaRPr>
            </a:p>
          </p:txBody>
        </p:sp>
      </p:grpSp>
      <p:grpSp>
        <p:nvGrpSpPr>
          <p:cNvPr id="21" name="组合 20"/>
          <p:cNvGrpSpPr>
            <a:grpSpLocks/>
          </p:cNvGrpSpPr>
          <p:nvPr/>
        </p:nvGrpSpPr>
        <p:grpSpPr bwMode="auto">
          <a:xfrm>
            <a:off x="349250" y="4321175"/>
            <a:ext cx="8532813" cy="1822450"/>
            <a:chOff x="260268" y="4517001"/>
            <a:chExt cx="8532373" cy="1822191"/>
          </a:xfrm>
        </p:grpSpPr>
        <p:grpSp>
          <p:nvGrpSpPr>
            <p:cNvPr id="48138" name="组合 18"/>
            <p:cNvGrpSpPr>
              <a:grpSpLocks/>
            </p:cNvGrpSpPr>
            <p:nvPr/>
          </p:nvGrpSpPr>
          <p:grpSpPr bwMode="auto">
            <a:xfrm>
              <a:off x="260268" y="5185659"/>
              <a:ext cx="8532373" cy="1153533"/>
              <a:chOff x="290703" y="4935083"/>
              <a:chExt cx="8532373" cy="1153533"/>
            </a:xfrm>
          </p:grpSpPr>
          <p:graphicFrame>
            <p:nvGraphicFramePr>
              <p:cNvPr id="48140" name="Object 19"/>
              <p:cNvGraphicFramePr>
                <a:graphicFrameLocks noChangeAspect="1"/>
              </p:cNvGraphicFramePr>
              <p:nvPr/>
            </p:nvGraphicFramePr>
            <p:xfrm>
              <a:off x="3268274" y="4935083"/>
              <a:ext cx="2468562" cy="651816"/>
            </p:xfrm>
            <a:graphic>
              <a:graphicData uri="http://schemas.openxmlformats.org/presentationml/2006/ole">
                <mc:AlternateContent xmlns:mc="http://schemas.openxmlformats.org/markup-compatibility/2006">
                  <mc:Choice xmlns:v="urn:schemas-microsoft-com:vml" Requires="v">
                    <p:oleObj spid="_x0000_s134151" name="Equation" r:id="rId13" imgW="799753" imgH="203112" progId="Equation.DSMT4">
                      <p:embed/>
                    </p:oleObj>
                  </mc:Choice>
                  <mc:Fallback>
                    <p:oleObj name="Equation" r:id="rId13" imgW="799753" imgH="20311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68274" y="4935083"/>
                            <a:ext cx="2468562" cy="65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1" name="圆角矩形 14"/>
              <p:cNvSpPr>
                <a:spLocks noChangeArrowheads="1"/>
              </p:cNvSpPr>
              <p:nvPr/>
            </p:nvSpPr>
            <p:spPr bwMode="auto">
              <a:xfrm>
                <a:off x="290703" y="5586899"/>
                <a:ext cx="8532373" cy="501717"/>
              </a:xfrm>
              <a:prstGeom prst="roundRect">
                <a:avLst>
                  <a:gd name="adj" fmla="val 16667"/>
                </a:avLst>
              </a:prstGeom>
              <a:solidFill>
                <a:srgbClr val="CC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buFont typeface="Wingdings" panose="05000000000000000000" pitchFamily="2" charset="2"/>
                  <a:buChar char="Ø"/>
                </a:pPr>
                <a:r>
                  <a:rPr kumimoji="1" lang="zh-CN" altLang="en-US" sz="2400" b="1">
                    <a:ea typeface="幼圆" panose="02010509060101010101" pitchFamily="49" charset="-122"/>
                    <a:cs typeface="Times New Roman" panose="02020603050405020304" pitchFamily="18" charset="0"/>
                  </a:rPr>
                  <a:t>系统吸热量</a:t>
                </a:r>
                <a:r>
                  <a:rPr kumimoji="1" lang="en-US" altLang="zh-CN" sz="2400" b="1">
                    <a:ea typeface="幼圆" panose="02010509060101010101" pitchFamily="49" charset="-122"/>
                    <a:cs typeface="Times New Roman" panose="02020603050405020304" pitchFamily="18" charset="0"/>
                  </a:rPr>
                  <a:t>=  </a:t>
                </a:r>
                <a:r>
                  <a:rPr kumimoji="1" lang="zh-CN" altLang="en-US" sz="2400" b="1">
                    <a:ea typeface="幼圆" panose="02010509060101010101" pitchFamily="49" charset="-122"/>
                    <a:cs typeface="Times New Roman" panose="02020603050405020304" pitchFamily="18" charset="0"/>
                  </a:rPr>
                  <a:t>系统对外做的功 </a:t>
                </a:r>
                <a:r>
                  <a:rPr kumimoji="1" lang="en-US" altLang="zh-CN" sz="2400" b="1">
                    <a:ea typeface="幼圆" panose="02010509060101010101" pitchFamily="49" charset="-122"/>
                    <a:cs typeface="Times New Roman" panose="02020603050405020304" pitchFamily="18" charset="0"/>
                  </a:rPr>
                  <a:t>+ </a:t>
                </a:r>
                <a:r>
                  <a:rPr kumimoji="1" lang="zh-CN" altLang="en-US" sz="2400" b="1">
                    <a:ea typeface="幼圆" panose="02010509060101010101" pitchFamily="49" charset="-122"/>
                    <a:cs typeface="Times New Roman" panose="02020603050405020304" pitchFamily="18" charset="0"/>
                  </a:rPr>
                  <a:t>系统本身热力学能的增加</a:t>
                </a:r>
                <a:endParaRPr kumimoji="1" lang="en-US" altLang="zh-CN" sz="2400" b="1">
                  <a:ea typeface="幼圆" panose="02010509060101010101" pitchFamily="49" charset="-122"/>
                  <a:cs typeface="Times New Roman" panose="02020603050405020304" pitchFamily="18" charset="0"/>
                </a:endParaRPr>
              </a:p>
            </p:txBody>
          </p:sp>
        </p:grpSp>
        <p:sp>
          <p:nvSpPr>
            <p:cNvPr id="48139" name="下箭头 19"/>
            <p:cNvSpPr>
              <a:spLocks noChangeArrowheads="1"/>
            </p:cNvSpPr>
            <p:nvPr/>
          </p:nvSpPr>
          <p:spPr bwMode="auto">
            <a:xfrm>
              <a:off x="3043838" y="4517001"/>
              <a:ext cx="3024336" cy="466600"/>
            </a:xfrm>
            <a:prstGeom prst="downArrow">
              <a:avLst>
                <a:gd name="adj1" fmla="val 50000"/>
                <a:gd name="adj2" fmla="val 50000"/>
              </a:avLst>
            </a:prstGeom>
            <a:solidFill>
              <a:srgbClr val="FF505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48137"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基本能量方程式  </a:t>
            </a:r>
            <a:r>
              <a:rPr kumimoji="1" lang="en-US" altLang="zh-CN" sz="2000" b="1">
                <a:solidFill>
                  <a:srgbClr val="0033CC"/>
                </a:solidFill>
                <a:ea typeface="幼圆" panose="02010509060101010101" pitchFamily="49" charset="-122"/>
                <a:cs typeface="Times New Roman" panose="02020603050405020304" pitchFamily="18" charset="0"/>
              </a:rPr>
              <a:t>(</a:t>
            </a:r>
            <a:r>
              <a:rPr kumimoji="1" lang="zh-CN" altLang="en-US" sz="2000" b="1">
                <a:solidFill>
                  <a:srgbClr val="0033CC"/>
                </a:solidFill>
                <a:ea typeface="幼圆" panose="02010509060101010101" pitchFamily="49" charset="-122"/>
                <a:cs typeface="Times New Roman" panose="02020603050405020304" pitchFamily="18" charset="0"/>
              </a:rPr>
              <a:t>闭口系统</a:t>
            </a:r>
            <a:r>
              <a:rPr kumimoji="1" lang="en-US" altLang="zh-CN" sz="2000" b="1">
                <a:solidFill>
                  <a:srgbClr val="0033CC"/>
                </a:solidFill>
                <a:ea typeface="幼圆" panose="02010509060101010101" pitchFamily="49" charset="-122"/>
                <a:cs typeface="Times New Roman" panose="02020603050405020304" pitchFamily="18" charset="0"/>
              </a:rPr>
              <a:t>)</a:t>
            </a:r>
          </a:p>
        </p:txBody>
      </p:sp>
    </p:spTree>
    <p:extLst>
      <p:ext uri="{BB962C8B-B14F-4D97-AF65-F5344CB8AC3E}">
        <p14:creationId xmlns:p14="http://schemas.microsoft.com/office/powerpoint/2010/main" val="4027170730"/>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336550" y="184150"/>
            <a:ext cx="1266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latin typeface="幼圆" panose="02010509060101010101" pitchFamily="49" charset="-122"/>
                <a:ea typeface="幼圆" panose="02010509060101010101" pitchFamily="49" charset="-122"/>
              </a:rPr>
              <a:t>思考题</a:t>
            </a:r>
          </a:p>
        </p:txBody>
      </p:sp>
      <p:sp>
        <p:nvSpPr>
          <p:cNvPr id="49155" name="圆角矩形 16"/>
          <p:cNvSpPr>
            <a:spLocks noChangeArrowheads="1"/>
          </p:cNvSpPr>
          <p:nvPr/>
        </p:nvSpPr>
        <p:spPr bwMode="auto">
          <a:xfrm>
            <a:off x="273050" y="836613"/>
            <a:ext cx="8672513" cy="1574800"/>
          </a:xfrm>
          <a:prstGeom prst="roundRect">
            <a:avLst>
              <a:gd name="adj" fmla="val 16667"/>
            </a:avLst>
          </a:prstGeom>
          <a:solidFill>
            <a:srgbClr val="FFFFCC"/>
          </a:solidFill>
          <a:ln w="19050">
            <a:solidFill>
              <a:srgbClr val="C00000"/>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400" b="1">
                <a:latin typeface="幼圆" panose="02010509060101010101" pitchFamily="49" charset="-122"/>
                <a:ea typeface="幼圆" panose="02010509060101010101" pitchFamily="49" charset="-122"/>
              </a:rPr>
              <a:t>①气体膨胀时一定对外做功；</a:t>
            </a:r>
            <a:endParaRPr lang="en-US" altLang="zh-CN" sz="2400" b="1">
              <a:latin typeface="幼圆" panose="02010509060101010101" pitchFamily="49" charset="-122"/>
              <a:ea typeface="幼圆" panose="02010509060101010101" pitchFamily="49" charset="-122"/>
            </a:endParaRPr>
          </a:p>
          <a:p>
            <a:pPr>
              <a:lnSpc>
                <a:spcPct val="150000"/>
              </a:lnSpc>
            </a:pPr>
            <a:endParaRPr lang="en-US" altLang="zh-CN" sz="2400">
              <a:latin typeface="幼圆" panose="02010509060101010101" pitchFamily="49" charset="-122"/>
              <a:ea typeface="幼圆" panose="02010509060101010101" pitchFamily="49" charset="-122"/>
            </a:endParaRPr>
          </a:p>
        </p:txBody>
      </p:sp>
      <p:sp>
        <p:nvSpPr>
          <p:cNvPr id="5" name="矩形 4"/>
          <p:cNvSpPr>
            <a:spLocks noChangeArrowheads="1"/>
          </p:cNvSpPr>
          <p:nvPr/>
        </p:nvSpPr>
        <p:spPr bwMode="auto">
          <a:xfrm>
            <a:off x="396875" y="1352550"/>
            <a:ext cx="84248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pPr>
            <a:r>
              <a:rPr kumimoji="1" lang="zh-CN" altLang="en-US" sz="2000" b="1">
                <a:solidFill>
                  <a:srgbClr val="FF0000"/>
                </a:solidFill>
                <a:ea typeface="幼圆" panose="02010509060101010101" pitchFamily="49" charset="-122"/>
                <a:cs typeface="Times New Roman" panose="02020603050405020304" pitchFamily="18" charset="0"/>
              </a:rPr>
              <a:t>解答：</a:t>
            </a:r>
            <a:r>
              <a:rPr kumimoji="1" lang="en-US" altLang="zh-CN" sz="2000" b="1">
                <a:solidFill>
                  <a:srgbClr val="0033CC"/>
                </a:solidFill>
                <a:ea typeface="幼圆" panose="02010509060101010101" pitchFamily="49" charset="-122"/>
                <a:cs typeface="Times New Roman" panose="02020603050405020304" pitchFamily="18" charset="0"/>
              </a:rPr>
              <a:t> ×</a:t>
            </a:r>
            <a:r>
              <a:rPr kumimoji="1" lang="zh-CN" altLang="en-US" sz="2000" b="1">
                <a:solidFill>
                  <a:srgbClr val="0033CC"/>
                </a:solidFill>
                <a:ea typeface="幼圆" panose="02010509060101010101" pitchFamily="49" charset="-122"/>
                <a:cs typeface="Times New Roman" panose="02020603050405020304" pitchFamily="18" charset="0"/>
              </a:rPr>
              <a:t>。</a:t>
            </a:r>
            <a:r>
              <a:rPr kumimoji="1" lang="zh-CN" altLang="en-US" sz="2000" b="1">
                <a:solidFill>
                  <a:srgbClr val="FF0000"/>
                </a:solidFill>
                <a:ea typeface="幼圆" panose="02010509060101010101" pitchFamily="49" charset="-122"/>
                <a:cs typeface="Times New Roman" panose="02020603050405020304" pitchFamily="18" charset="0"/>
              </a:rPr>
              <a:t> </a:t>
            </a:r>
            <a:r>
              <a:rPr kumimoji="1" lang="zh-CN" altLang="en-US" sz="2000" b="1">
                <a:ea typeface="幼圆" panose="02010509060101010101" pitchFamily="49" charset="-122"/>
                <a:cs typeface="Times New Roman" panose="02020603050405020304" pitchFamily="18" charset="0"/>
              </a:rPr>
              <a:t>气体膨胀时不一定对外做功，如气体的自由膨胀</a:t>
            </a:r>
            <a:r>
              <a:rPr kumimoji="1" lang="en-US" altLang="zh-CN" sz="2000" b="1">
                <a:ea typeface="幼圆" panose="02010509060101010101" pitchFamily="49" charset="-122"/>
                <a:cs typeface="Times New Roman" panose="02020603050405020304" pitchFamily="18" charset="0"/>
              </a:rPr>
              <a:t>(</a:t>
            </a:r>
            <a:r>
              <a:rPr kumimoji="1" lang="zh-CN" altLang="en-US" sz="2000" b="1">
                <a:ea typeface="幼圆" panose="02010509060101010101" pitchFamily="49" charset="-122"/>
                <a:cs typeface="Times New Roman" panose="02020603050405020304" pitchFamily="18" charset="0"/>
              </a:rPr>
              <a:t>外界环境为真空</a:t>
            </a:r>
            <a:r>
              <a:rPr kumimoji="1" lang="en-US" altLang="zh-CN" sz="2000" b="1">
                <a:ea typeface="幼圆" panose="02010509060101010101" pitchFamily="49" charset="-122"/>
                <a:cs typeface="Times New Roman" panose="02020603050405020304" pitchFamily="18" charset="0"/>
              </a:rPr>
              <a:t>)</a:t>
            </a:r>
            <a:r>
              <a:rPr kumimoji="1" lang="zh-CN" altLang="en-US" sz="2000" b="1">
                <a:ea typeface="幼圆" panose="02010509060101010101" pitchFamily="49" charset="-122"/>
                <a:cs typeface="Times New Roman" panose="02020603050405020304" pitchFamily="18" charset="0"/>
              </a:rPr>
              <a:t>，由于气体没有做功对象，因此气体对外做功为零。</a:t>
            </a:r>
            <a:endParaRPr kumimoji="1" lang="en-US" altLang="zh-CN" sz="2000" b="1">
              <a:ea typeface="幼圆" panose="02010509060101010101" pitchFamily="49" charset="-122"/>
              <a:cs typeface="Times New Roman" panose="02020603050405020304" pitchFamily="18" charset="0"/>
            </a:endParaRPr>
          </a:p>
        </p:txBody>
      </p:sp>
      <p:sp>
        <p:nvSpPr>
          <p:cNvPr id="22" name="圆角矩形 21"/>
          <p:cNvSpPr>
            <a:spLocks noChangeArrowheads="1"/>
          </p:cNvSpPr>
          <p:nvPr/>
        </p:nvSpPr>
        <p:spPr bwMode="auto">
          <a:xfrm>
            <a:off x="250825" y="2490788"/>
            <a:ext cx="8674100" cy="1579562"/>
          </a:xfrm>
          <a:prstGeom prst="roundRect">
            <a:avLst>
              <a:gd name="adj" fmla="val 16667"/>
            </a:avLst>
          </a:prstGeom>
          <a:solidFill>
            <a:schemeClr val="accent1">
              <a:lumMod val="20000"/>
              <a:lumOff val="80000"/>
            </a:schemeClr>
          </a:solidFill>
          <a:ln w="19050">
            <a:solidFill>
              <a:srgbClr val="C00000"/>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defRPr/>
            </a:pPr>
            <a:r>
              <a:rPr lang="zh-CN" altLang="en-US" sz="2400" b="1" dirty="0" smtClean="0">
                <a:latin typeface="幼圆" panose="02010509060101010101" pitchFamily="49" charset="-122"/>
                <a:ea typeface="幼圆" panose="02010509060101010101" pitchFamily="49" charset="-122"/>
              </a:rPr>
              <a:t>②气体压缩时一定消耗有用功；</a:t>
            </a:r>
            <a:endParaRPr lang="en-US" altLang="zh-CN" sz="2400" b="1" dirty="0" smtClean="0">
              <a:latin typeface="幼圆" panose="02010509060101010101" pitchFamily="49" charset="-122"/>
              <a:ea typeface="幼圆" panose="02010509060101010101" pitchFamily="49" charset="-122"/>
            </a:endParaRPr>
          </a:p>
          <a:p>
            <a:pPr>
              <a:lnSpc>
                <a:spcPct val="150000"/>
              </a:lnSpc>
              <a:defRPr/>
            </a:pPr>
            <a:endParaRPr lang="en-US" altLang="zh-CN" sz="2400" dirty="0" smtClean="0">
              <a:latin typeface="幼圆" panose="02010509060101010101" pitchFamily="49" charset="-122"/>
              <a:ea typeface="幼圆" panose="02010509060101010101" pitchFamily="49" charset="-122"/>
            </a:endParaRPr>
          </a:p>
        </p:txBody>
      </p:sp>
      <p:sp>
        <p:nvSpPr>
          <p:cNvPr id="23" name="矩形 22"/>
          <p:cNvSpPr>
            <a:spLocks noChangeArrowheads="1"/>
          </p:cNvSpPr>
          <p:nvPr/>
        </p:nvSpPr>
        <p:spPr bwMode="auto">
          <a:xfrm>
            <a:off x="396875" y="3055938"/>
            <a:ext cx="842486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pPr>
            <a:r>
              <a:rPr kumimoji="1" lang="zh-CN" altLang="en-US" sz="2000" b="1">
                <a:solidFill>
                  <a:srgbClr val="FF0000"/>
                </a:solidFill>
                <a:ea typeface="幼圆" panose="02010509060101010101" pitchFamily="49" charset="-122"/>
                <a:cs typeface="Times New Roman" panose="02020603050405020304" pitchFamily="18" charset="0"/>
              </a:rPr>
              <a:t>解答：</a:t>
            </a:r>
            <a:r>
              <a:rPr kumimoji="1" lang="en-US" altLang="zh-CN" sz="2000" b="1">
                <a:solidFill>
                  <a:srgbClr val="0033CC"/>
                </a:solidFill>
                <a:ea typeface="幼圆" panose="02010509060101010101" pitchFamily="49" charset="-122"/>
                <a:cs typeface="Times New Roman" panose="02020603050405020304" pitchFamily="18" charset="0"/>
              </a:rPr>
              <a:t>×</a:t>
            </a:r>
            <a:r>
              <a:rPr kumimoji="1" lang="zh-CN" altLang="en-US" sz="2000" b="1">
                <a:ea typeface="幼圆" panose="02010509060101010101" pitchFamily="49" charset="-122"/>
                <a:cs typeface="Times New Roman" panose="02020603050405020304" pitchFamily="18" charset="0"/>
              </a:rPr>
              <a:t>。例如带有活塞的气缸中的气体冷却时，被外界大气压缩，就不消耗有用功，因为大气做的功是无用功。</a:t>
            </a:r>
          </a:p>
        </p:txBody>
      </p:sp>
      <p:sp>
        <p:nvSpPr>
          <p:cNvPr id="24" name="圆角矩形 23"/>
          <p:cNvSpPr>
            <a:spLocks noChangeArrowheads="1"/>
          </p:cNvSpPr>
          <p:nvPr/>
        </p:nvSpPr>
        <p:spPr bwMode="auto">
          <a:xfrm>
            <a:off x="280988" y="4151313"/>
            <a:ext cx="8664575" cy="2157412"/>
          </a:xfrm>
          <a:prstGeom prst="roundRect">
            <a:avLst>
              <a:gd name="adj" fmla="val 16667"/>
            </a:avLst>
          </a:prstGeom>
          <a:solidFill>
            <a:srgbClr val="CCFF99"/>
          </a:solidFill>
          <a:ln w="19050">
            <a:solidFill>
              <a:srgbClr val="C00000"/>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400" b="1">
                <a:latin typeface="幼圆" panose="02010509060101010101" pitchFamily="49" charset="-122"/>
                <a:ea typeface="幼圆" panose="02010509060101010101" pitchFamily="49" charset="-122"/>
              </a:rPr>
              <a:t>③工质膨胀时必须对工质加热；</a:t>
            </a:r>
            <a:endParaRPr lang="en-US" altLang="zh-CN" sz="2400" b="1">
              <a:latin typeface="幼圆" panose="02010509060101010101" pitchFamily="49" charset="-122"/>
              <a:ea typeface="幼圆" panose="02010509060101010101" pitchFamily="49" charset="-122"/>
            </a:endParaRPr>
          </a:p>
          <a:p>
            <a:pPr>
              <a:lnSpc>
                <a:spcPct val="150000"/>
              </a:lnSpc>
            </a:pPr>
            <a:endParaRPr lang="en-US" altLang="zh-CN" sz="2400">
              <a:latin typeface="幼圆" panose="02010509060101010101" pitchFamily="49" charset="-122"/>
              <a:ea typeface="幼圆" panose="02010509060101010101" pitchFamily="49" charset="-122"/>
            </a:endParaRPr>
          </a:p>
        </p:txBody>
      </p:sp>
      <p:grpSp>
        <p:nvGrpSpPr>
          <p:cNvPr id="7" name="组合 6"/>
          <p:cNvGrpSpPr>
            <a:grpSpLocks/>
          </p:cNvGrpSpPr>
          <p:nvPr/>
        </p:nvGrpSpPr>
        <p:grpSpPr bwMode="auto">
          <a:xfrm>
            <a:off x="388938" y="4832350"/>
            <a:ext cx="8416925" cy="1419225"/>
            <a:chOff x="489207" y="4795157"/>
            <a:chExt cx="8418039" cy="1418915"/>
          </a:xfrm>
        </p:grpSpPr>
        <p:sp>
          <p:nvSpPr>
            <p:cNvPr id="49161" name="矩形 24"/>
            <p:cNvSpPr>
              <a:spLocks noChangeArrowheads="1"/>
            </p:cNvSpPr>
            <p:nvPr/>
          </p:nvSpPr>
          <p:spPr bwMode="auto">
            <a:xfrm>
              <a:off x="489207" y="4795157"/>
              <a:ext cx="8418039"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pPr>
              <a:r>
                <a:rPr kumimoji="1" lang="zh-CN" altLang="en-US" sz="2000" b="1">
                  <a:solidFill>
                    <a:srgbClr val="FF0000"/>
                  </a:solidFill>
                  <a:ea typeface="幼圆" panose="02010509060101010101" pitchFamily="49" charset="-122"/>
                  <a:cs typeface="Times New Roman" panose="02020603050405020304" pitchFamily="18" charset="0"/>
                </a:rPr>
                <a:t>解答：</a:t>
              </a:r>
              <a:r>
                <a:rPr kumimoji="1" lang="en-US" altLang="zh-CN" sz="2000" b="1">
                  <a:solidFill>
                    <a:srgbClr val="0033CC"/>
                  </a:solidFill>
                  <a:ea typeface="幼圆" panose="02010509060101010101" pitchFamily="49" charset="-122"/>
                  <a:cs typeface="Times New Roman" panose="02020603050405020304" pitchFamily="18" charset="0"/>
                </a:rPr>
                <a:t> × </a:t>
              </a:r>
              <a:r>
                <a:rPr kumimoji="1" lang="zh-CN" altLang="en-US" sz="2000" b="1">
                  <a:ea typeface="幼圆" panose="02010509060101010101" pitchFamily="49" charset="-122"/>
                  <a:cs typeface="Times New Roman" panose="02020603050405020304" pitchFamily="18" charset="0"/>
                </a:rPr>
                <a:t>。工质膨胀对外做功，即                 ，由于可以使                  ，因此可能出现                ，即对外放热。该过程是消耗内能对外做功并放热，例如汽轮机膨胀做功的同时还放热。</a:t>
              </a:r>
            </a:p>
          </p:txBody>
        </p:sp>
        <p:graphicFrame>
          <p:nvGraphicFramePr>
            <p:cNvPr id="49162" name="Object 19"/>
            <p:cNvGraphicFramePr>
              <a:graphicFrameLocks noChangeAspect="1"/>
            </p:cNvGraphicFramePr>
            <p:nvPr/>
          </p:nvGraphicFramePr>
          <p:xfrm>
            <a:off x="4710396" y="4882347"/>
            <a:ext cx="862154" cy="418860"/>
          </p:xfrm>
          <a:graphic>
            <a:graphicData uri="http://schemas.openxmlformats.org/presentationml/2006/ole">
              <mc:AlternateContent xmlns:mc="http://schemas.openxmlformats.org/markup-compatibility/2006">
                <mc:Choice xmlns:v="urn:schemas-microsoft-com:vml" Requires="v">
                  <p:oleObj spid="_x0000_s135170" name="Equation" r:id="rId3" imgW="380670" imgH="177646" progId="Equation.DSMT4">
                    <p:embed/>
                  </p:oleObj>
                </mc:Choice>
                <mc:Fallback>
                  <p:oleObj name="Equation" r:id="rId3" imgW="380670" imgH="1776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396" y="4882347"/>
                          <a:ext cx="862154" cy="41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3" name="Object 19"/>
            <p:cNvGraphicFramePr>
              <a:graphicFrameLocks noChangeAspect="1"/>
            </p:cNvGraphicFramePr>
            <p:nvPr/>
          </p:nvGraphicFramePr>
          <p:xfrm>
            <a:off x="7265139" y="4907113"/>
            <a:ext cx="925811" cy="346687"/>
          </p:xfrm>
          <a:graphic>
            <a:graphicData uri="http://schemas.openxmlformats.org/presentationml/2006/ole">
              <mc:AlternateContent xmlns:mc="http://schemas.openxmlformats.org/markup-compatibility/2006">
                <mc:Choice xmlns:v="urn:schemas-microsoft-com:vml" Requires="v">
                  <p:oleObj spid="_x0000_s135171" name="Equation" r:id="rId5" imgW="494870" imgH="177646" progId="Equation.DSMT4">
                    <p:embed/>
                  </p:oleObj>
                </mc:Choice>
                <mc:Fallback>
                  <p:oleObj name="Equation" r:id="rId5" imgW="494870"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5139" y="4907113"/>
                          <a:ext cx="925811" cy="3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4" name="Object 19"/>
            <p:cNvGraphicFramePr>
              <a:graphicFrameLocks noChangeAspect="1"/>
            </p:cNvGraphicFramePr>
            <p:nvPr/>
          </p:nvGraphicFramePr>
          <p:xfrm>
            <a:off x="2008555" y="5377110"/>
            <a:ext cx="711200" cy="396875"/>
          </p:xfrm>
          <a:graphic>
            <a:graphicData uri="http://schemas.openxmlformats.org/presentationml/2006/ole">
              <mc:AlternateContent xmlns:mc="http://schemas.openxmlformats.org/markup-compatibility/2006">
                <mc:Choice xmlns:v="urn:schemas-microsoft-com:vml" Requires="v">
                  <p:oleObj spid="_x0000_s135172" name="Equation" r:id="rId7" imgW="380835" imgH="203112" progId="Equation.DSMT4">
                    <p:embed/>
                  </p:oleObj>
                </mc:Choice>
                <mc:Fallback>
                  <p:oleObj name="Equation" r:id="rId7" imgW="380835"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8555" y="5377110"/>
                          <a:ext cx="71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152387404"/>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3" grpId="0"/>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336550" y="184150"/>
            <a:ext cx="1266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latin typeface="幼圆" panose="02010509060101010101" pitchFamily="49" charset="-122"/>
                <a:ea typeface="幼圆" panose="02010509060101010101" pitchFamily="49" charset="-122"/>
              </a:rPr>
              <a:t>思考题</a:t>
            </a:r>
          </a:p>
        </p:txBody>
      </p:sp>
      <p:sp>
        <p:nvSpPr>
          <p:cNvPr id="17" name="圆角矩形 16"/>
          <p:cNvSpPr>
            <a:spLocks noChangeArrowheads="1"/>
          </p:cNvSpPr>
          <p:nvPr/>
        </p:nvSpPr>
        <p:spPr bwMode="auto">
          <a:xfrm>
            <a:off x="273050" y="1185863"/>
            <a:ext cx="8672513" cy="1573212"/>
          </a:xfrm>
          <a:prstGeom prst="roundRect">
            <a:avLst>
              <a:gd name="adj" fmla="val 16667"/>
            </a:avLst>
          </a:prstGeom>
          <a:solidFill>
            <a:srgbClr val="FFFFCC"/>
          </a:solidFill>
          <a:ln w="19050">
            <a:solidFill>
              <a:srgbClr val="C00000"/>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400" b="1">
                <a:latin typeface="幼圆" panose="02010509060101010101" pitchFamily="49" charset="-122"/>
                <a:ea typeface="幼圆" panose="02010509060101010101" pitchFamily="49" charset="-122"/>
              </a:rPr>
              <a:t>④工质吸热后内能一定增加；</a:t>
            </a:r>
            <a:endParaRPr lang="en-US" altLang="zh-CN" sz="2400" b="1">
              <a:latin typeface="幼圆" panose="02010509060101010101" pitchFamily="49" charset="-122"/>
              <a:ea typeface="幼圆" panose="02010509060101010101" pitchFamily="49" charset="-122"/>
            </a:endParaRPr>
          </a:p>
          <a:p>
            <a:pPr>
              <a:lnSpc>
                <a:spcPct val="150000"/>
              </a:lnSpc>
            </a:pPr>
            <a:endParaRPr lang="en-US" altLang="zh-CN" sz="2400">
              <a:latin typeface="幼圆" panose="02010509060101010101" pitchFamily="49" charset="-122"/>
              <a:ea typeface="幼圆" panose="02010509060101010101" pitchFamily="49" charset="-122"/>
            </a:endParaRPr>
          </a:p>
        </p:txBody>
      </p:sp>
      <p:sp>
        <p:nvSpPr>
          <p:cNvPr id="22" name="圆角矩形 21"/>
          <p:cNvSpPr>
            <a:spLocks noChangeArrowheads="1"/>
          </p:cNvSpPr>
          <p:nvPr/>
        </p:nvSpPr>
        <p:spPr bwMode="auto">
          <a:xfrm>
            <a:off x="273050" y="3644900"/>
            <a:ext cx="8672513" cy="2160588"/>
          </a:xfrm>
          <a:prstGeom prst="roundRect">
            <a:avLst>
              <a:gd name="adj" fmla="val 16667"/>
            </a:avLst>
          </a:prstGeom>
          <a:solidFill>
            <a:schemeClr val="accent1">
              <a:lumMod val="20000"/>
              <a:lumOff val="80000"/>
            </a:schemeClr>
          </a:solidFill>
          <a:ln w="19050">
            <a:solidFill>
              <a:srgbClr val="C00000"/>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defRPr/>
            </a:pPr>
            <a:r>
              <a:rPr lang="zh-CN" altLang="en-US" sz="2400" b="1" dirty="0" smtClean="0">
                <a:latin typeface="幼圆" panose="02010509060101010101" pitchFamily="49" charset="-122"/>
                <a:ea typeface="幼圆" panose="02010509060101010101" pitchFamily="49" charset="-122"/>
              </a:rPr>
              <a:t>⑤对工质加热，有可能其温度反而降低。</a:t>
            </a:r>
            <a:endParaRPr lang="en-US" altLang="zh-CN" sz="2400" dirty="0" smtClean="0">
              <a:latin typeface="幼圆" panose="02010509060101010101" pitchFamily="49" charset="-122"/>
              <a:ea typeface="幼圆" panose="02010509060101010101" pitchFamily="49" charset="-122"/>
            </a:endParaRPr>
          </a:p>
        </p:txBody>
      </p:sp>
      <p:grpSp>
        <p:nvGrpSpPr>
          <p:cNvPr id="2" name="组合 1"/>
          <p:cNvGrpSpPr>
            <a:grpSpLocks/>
          </p:cNvGrpSpPr>
          <p:nvPr/>
        </p:nvGrpSpPr>
        <p:grpSpPr bwMode="auto">
          <a:xfrm>
            <a:off x="396875" y="1700213"/>
            <a:ext cx="8424863" cy="1016000"/>
            <a:chOff x="397077" y="1700767"/>
            <a:chExt cx="8424936" cy="1015663"/>
          </a:xfrm>
        </p:grpSpPr>
        <p:sp>
          <p:nvSpPr>
            <p:cNvPr id="50187" name="矩形 4"/>
            <p:cNvSpPr>
              <a:spLocks noChangeArrowheads="1"/>
            </p:cNvSpPr>
            <p:nvPr/>
          </p:nvSpPr>
          <p:spPr bwMode="auto">
            <a:xfrm>
              <a:off x="397077" y="1700767"/>
              <a:ext cx="842493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pPr>
              <a:r>
                <a:rPr kumimoji="1" lang="zh-CN" altLang="en-US" sz="2000" b="1">
                  <a:solidFill>
                    <a:srgbClr val="FF0000"/>
                  </a:solidFill>
                  <a:ea typeface="幼圆" panose="02010509060101010101" pitchFamily="49" charset="-122"/>
                  <a:cs typeface="Times New Roman" panose="02020603050405020304" pitchFamily="18" charset="0"/>
                </a:rPr>
                <a:t>解答：</a:t>
              </a:r>
              <a:r>
                <a:rPr kumimoji="1" lang="en-US" altLang="zh-CN" sz="2000" b="1">
                  <a:solidFill>
                    <a:srgbClr val="FF0000"/>
                  </a:solidFill>
                  <a:ea typeface="幼圆" panose="02010509060101010101" pitchFamily="49" charset="-122"/>
                  <a:cs typeface="Times New Roman" panose="02020603050405020304" pitchFamily="18" charset="0"/>
                </a:rPr>
                <a:t> </a:t>
              </a:r>
              <a:r>
                <a:rPr kumimoji="1" lang="en-US" altLang="zh-CN" sz="2000" b="1">
                  <a:solidFill>
                    <a:srgbClr val="0033CC"/>
                  </a:solidFill>
                  <a:ea typeface="幼圆" panose="02010509060101010101" pitchFamily="49" charset="-122"/>
                  <a:cs typeface="Times New Roman" panose="02020603050405020304" pitchFamily="18" charset="0"/>
                </a:rPr>
                <a:t>×</a:t>
              </a:r>
              <a:r>
                <a:rPr kumimoji="1" lang="zh-CN" altLang="en-US" sz="2000" b="1">
                  <a:ea typeface="幼圆" panose="02010509060101010101" pitchFamily="49" charset="-122"/>
                  <a:cs typeface="Times New Roman" panose="02020603050405020304" pitchFamily="18" charset="0"/>
                </a:rPr>
                <a:t>。 不一定增加。工质吸热               ，由于可以使                   ，即工质对外做功，因此可能出现                      ，即工质内能减小。</a:t>
              </a:r>
              <a:endParaRPr kumimoji="1" lang="en-US" altLang="zh-CN" sz="2000" b="1">
                <a:ea typeface="幼圆" panose="02010509060101010101" pitchFamily="49" charset="-122"/>
                <a:cs typeface="Times New Roman" panose="02020603050405020304" pitchFamily="18" charset="0"/>
              </a:endParaRPr>
            </a:p>
          </p:txBody>
        </p:sp>
        <p:graphicFrame>
          <p:nvGraphicFramePr>
            <p:cNvPr id="50188" name="Object 19"/>
            <p:cNvGraphicFramePr>
              <a:graphicFrameLocks noChangeAspect="1"/>
            </p:cNvGraphicFramePr>
            <p:nvPr/>
          </p:nvGraphicFramePr>
          <p:xfrm>
            <a:off x="4587842" y="1815983"/>
            <a:ext cx="711200" cy="396875"/>
          </p:xfrm>
          <a:graphic>
            <a:graphicData uri="http://schemas.openxmlformats.org/presentationml/2006/ole">
              <mc:AlternateContent xmlns:mc="http://schemas.openxmlformats.org/markup-compatibility/2006">
                <mc:Choice xmlns:v="urn:schemas-microsoft-com:vml" Requires="v">
                  <p:oleObj spid="_x0000_s136194" name="Equation" r:id="rId3" imgW="380835" imgH="203112" progId="Equation.DSMT4">
                    <p:embed/>
                  </p:oleObj>
                </mc:Choice>
                <mc:Fallback>
                  <p:oleObj name="Equation" r:id="rId3" imgW="380835"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42" y="1815983"/>
                          <a:ext cx="71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9" name="Object 19"/>
            <p:cNvGraphicFramePr>
              <a:graphicFrameLocks noChangeAspect="1"/>
            </p:cNvGraphicFramePr>
            <p:nvPr/>
          </p:nvGraphicFramePr>
          <p:xfrm>
            <a:off x="7020272" y="1763167"/>
            <a:ext cx="862154" cy="418860"/>
          </p:xfrm>
          <a:graphic>
            <a:graphicData uri="http://schemas.openxmlformats.org/presentationml/2006/ole">
              <mc:AlternateContent xmlns:mc="http://schemas.openxmlformats.org/markup-compatibility/2006">
                <mc:Choice xmlns:v="urn:schemas-microsoft-com:vml" Requires="v">
                  <p:oleObj spid="_x0000_s136195" name="Equation" r:id="rId5" imgW="380670" imgH="177646" progId="Equation.DSMT4">
                    <p:embed/>
                  </p:oleObj>
                </mc:Choice>
                <mc:Fallback>
                  <p:oleObj name="Equation" r:id="rId5" imgW="380670"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1763167"/>
                          <a:ext cx="862154" cy="41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0" name="Object 19"/>
            <p:cNvGraphicFramePr>
              <a:graphicFrameLocks noChangeAspect="1"/>
            </p:cNvGraphicFramePr>
            <p:nvPr/>
          </p:nvGraphicFramePr>
          <p:xfrm>
            <a:off x="3923928" y="2291300"/>
            <a:ext cx="925811" cy="346687"/>
          </p:xfrm>
          <a:graphic>
            <a:graphicData uri="http://schemas.openxmlformats.org/presentationml/2006/ole">
              <mc:AlternateContent xmlns:mc="http://schemas.openxmlformats.org/markup-compatibility/2006">
                <mc:Choice xmlns:v="urn:schemas-microsoft-com:vml" Requires="v">
                  <p:oleObj spid="_x0000_s136196" name="Equation" r:id="rId7" imgW="494870" imgH="177646" progId="Equation.DSMT4">
                    <p:embed/>
                  </p:oleObj>
                </mc:Choice>
                <mc:Fallback>
                  <p:oleObj name="Equation" r:id="rId7" imgW="494870" imgH="177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928" y="2291300"/>
                          <a:ext cx="925811" cy="3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组合 2"/>
          <p:cNvGrpSpPr>
            <a:grpSpLocks/>
          </p:cNvGrpSpPr>
          <p:nvPr/>
        </p:nvGrpSpPr>
        <p:grpSpPr bwMode="auto">
          <a:xfrm>
            <a:off x="419100" y="4208463"/>
            <a:ext cx="8424863" cy="1419225"/>
            <a:chOff x="418780" y="4208779"/>
            <a:chExt cx="8424936" cy="1418915"/>
          </a:xfrm>
        </p:grpSpPr>
        <p:sp>
          <p:nvSpPr>
            <p:cNvPr id="50183" name="矩形 22"/>
            <p:cNvSpPr>
              <a:spLocks noChangeArrowheads="1"/>
            </p:cNvSpPr>
            <p:nvPr/>
          </p:nvSpPr>
          <p:spPr bwMode="auto">
            <a:xfrm>
              <a:off x="418780" y="4208779"/>
              <a:ext cx="8424936"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pPr>
              <a:r>
                <a:rPr kumimoji="1" lang="zh-CN" altLang="en-US" sz="2000" b="1">
                  <a:solidFill>
                    <a:srgbClr val="FF0000"/>
                  </a:solidFill>
                  <a:ea typeface="幼圆" panose="02010509060101010101" pitchFamily="49" charset="-122"/>
                  <a:cs typeface="Times New Roman" panose="02020603050405020304" pitchFamily="18" charset="0"/>
                </a:rPr>
                <a:t>解答：</a:t>
              </a:r>
              <a:r>
                <a:rPr kumimoji="1" lang="en-US" altLang="zh-CN" sz="2000" b="1">
                  <a:solidFill>
                    <a:srgbClr val="0033CC"/>
                  </a:solidFill>
                  <a:ea typeface="幼圆" panose="02010509060101010101" pitchFamily="49" charset="-122"/>
                  <a:cs typeface="Times New Roman" panose="02020603050405020304" pitchFamily="18" charset="0"/>
                </a:rPr>
                <a:t>O</a:t>
              </a:r>
              <a:r>
                <a:rPr kumimoji="1" lang="zh-CN" altLang="en-US" sz="2000" b="1">
                  <a:ea typeface="幼圆" panose="02010509060101010101" pitchFamily="49" charset="-122"/>
                  <a:cs typeface="Times New Roman" panose="02020603050405020304" pitchFamily="18" charset="0"/>
                </a:rPr>
                <a:t>。对工质加热           ，由于可以使              ，即工质对外做功，因此可能出现                      ，即工质内能减小。对于理想气体，其内能仅仅为温度的单值函数，固其温度降低。</a:t>
              </a:r>
            </a:p>
          </p:txBody>
        </p:sp>
        <p:graphicFrame>
          <p:nvGraphicFramePr>
            <p:cNvPr id="50184" name="Object 19"/>
            <p:cNvGraphicFramePr>
              <a:graphicFrameLocks noChangeAspect="1"/>
            </p:cNvGraphicFramePr>
            <p:nvPr/>
          </p:nvGraphicFramePr>
          <p:xfrm>
            <a:off x="5350828" y="4304740"/>
            <a:ext cx="862154" cy="418860"/>
          </p:xfrm>
          <a:graphic>
            <a:graphicData uri="http://schemas.openxmlformats.org/presentationml/2006/ole">
              <mc:AlternateContent xmlns:mc="http://schemas.openxmlformats.org/markup-compatibility/2006">
                <mc:Choice xmlns:v="urn:schemas-microsoft-com:vml" Requires="v">
                  <p:oleObj spid="_x0000_s136197" name="Equation" r:id="rId9" imgW="380670" imgH="177646" progId="Equation.DSMT4">
                    <p:embed/>
                  </p:oleObj>
                </mc:Choice>
                <mc:Fallback>
                  <p:oleObj name="Equation" r:id="rId9" imgW="380670"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0828" y="4304740"/>
                          <a:ext cx="862154" cy="41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5" name="Object 19"/>
            <p:cNvGraphicFramePr>
              <a:graphicFrameLocks noChangeAspect="1"/>
            </p:cNvGraphicFramePr>
            <p:nvPr/>
          </p:nvGraphicFramePr>
          <p:xfrm>
            <a:off x="3009527" y="4313482"/>
            <a:ext cx="711200" cy="396875"/>
          </p:xfrm>
          <a:graphic>
            <a:graphicData uri="http://schemas.openxmlformats.org/presentationml/2006/ole">
              <mc:AlternateContent xmlns:mc="http://schemas.openxmlformats.org/markup-compatibility/2006">
                <mc:Choice xmlns:v="urn:schemas-microsoft-com:vml" Requires="v">
                  <p:oleObj spid="_x0000_s136198" name="Equation" r:id="rId10" imgW="380835" imgH="203112" progId="Equation.DSMT4">
                    <p:embed/>
                  </p:oleObj>
                </mc:Choice>
                <mc:Fallback>
                  <p:oleObj name="Equation" r:id="rId10" imgW="380835"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527" y="4313482"/>
                          <a:ext cx="71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6" name="Object 19"/>
            <p:cNvGraphicFramePr>
              <a:graphicFrameLocks noChangeAspect="1"/>
            </p:cNvGraphicFramePr>
            <p:nvPr/>
          </p:nvGraphicFramePr>
          <p:xfrm>
            <a:off x="1929407" y="4808292"/>
            <a:ext cx="925811" cy="346687"/>
          </p:xfrm>
          <a:graphic>
            <a:graphicData uri="http://schemas.openxmlformats.org/presentationml/2006/ole">
              <mc:AlternateContent xmlns:mc="http://schemas.openxmlformats.org/markup-compatibility/2006">
                <mc:Choice xmlns:v="urn:schemas-microsoft-com:vml" Requires="v">
                  <p:oleObj spid="_x0000_s136199" name="Equation" r:id="rId11" imgW="494870" imgH="177646" progId="Equation.DSMT4">
                    <p:embed/>
                  </p:oleObj>
                </mc:Choice>
                <mc:Fallback>
                  <p:oleObj name="Equation" r:id="rId11" imgW="494870" imgH="177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9407" y="4808292"/>
                          <a:ext cx="925811" cy="3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686251518"/>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336550" y="184150"/>
            <a:ext cx="1266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latin typeface="幼圆" panose="02010509060101010101" pitchFamily="49" charset="-122"/>
                <a:ea typeface="幼圆" panose="02010509060101010101" pitchFamily="49" charset="-122"/>
              </a:rPr>
              <a:t>思考题</a:t>
            </a:r>
          </a:p>
        </p:txBody>
      </p:sp>
      <p:graphicFrame>
        <p:nvGraphicFramePr>
          <p:cNvPr id="51203" name="Object 6"/>
          <p:cNvGraphicFramePr>
            <a:graphicFrameLocks noChangeAspect="1"/>
          </p:cNvGraphicFramePr>
          <p:nvPr/>
        </p:nvGraphicFramePr>
        <p:xfrm>
          <a:off x="5651500" y="1123950"/>
          <a:ext cx="685800" cy="457200"/>
        </p:xfrm>
        <a:graphic>
          <a:graphicData uri="http://schemas.openxmlformats.org/presentationml/2006/ole">
            <mc:AlternateContent xmlns:mc="http://schemas.openxmlformats.org/markup-compatibility/2006">
              <mc:Choice xmlns:v="urn:schemas-microsoft-com:vml" Requires="v">
                <p:oleObj spid="_x0000_s137218" name="Equation" r:id="rId3" imgW="266353" imgH="177569" progId="Equation.DSMT4">
                  <p:embed/>
                </p:oleObj>
              </mc:Choice>
              <mc:Fallback>
                <p:oleObj name="Equation" r:id="rId3" imgW="266353" imgH="17756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123950"/>
                        <a:ext cx="68580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4" name="Text Box 11"/>
          <p:cNvSpPr txBox="1">
            <a:spLocks noChangeArrowheads="1"/>
          </p:cNvSpPr>
          <p:nvPr/>
        </p:nvSpPr>
        <p:spPr bwMode="auto">
          <a:xfrm>
            <a:off x="539750" y="1092200"/>
            <a:ext cx="6324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400" b="1">
                <a:solidFill>
                  <a:srgbClr val="FF0000"/>
                </a:solidFill>
                <a:latin typeface="幼圆" panose="02010509060101010101" pitchFamily="49" charset="-122"/>
                <a:ea typeface="幼圆" panose="02010509060101010101" pitchFamily="49" charset="-122"/>
              </a:rPr>
              <a:t>对于如图的绝热系统，抽去隔板，求</a:t>
            </a:r>
          </a:p>
        </p:txBody>
      </p:sp>
      <p:pic>
        <p:nvPicPr>
          <p:cNvPr id="51205"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3563" y="1789113"/>
            <a:ext cx="43053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539750" y="1744663"/>
            <a:ext cx="3783013" cy="2603500"/>
            <a:chOff x="327182" y="2067218"/>
            <a:chExt cx="3783219" cy="2602063"/>
          </a:xfrm>
        </p:grpSpPr>
        <p:sp>
          <p:nvSpPr>
            <p:cNvPr id="51211" name="Text Box 7"/>
            <p:cNvSpPr txBox="1">
              <a:spLocks noChangeArrowheads="1"/>
            </p:cNvSpPr>
            <p:nvPr/>
          </p:nvSpPr>
          <p:spPr bwMode="auto">
            <a:xfrm>
              <a:off x="327182" y="2067218"/>
              <a:ext cx="313258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400" b="1">
                  <a:latin typeface="幼圆" panose="02010509060101010101" pitchFamily="49" charset="-122"/>
                  <a:ea typeface="幼圆" panose="02010509060101010101" pitchFamily="49" charset="-122"/>
                </a:rPr>
                <a:t>解：取气体为热力系</a:t>
              </a:r>
            </a:p>
            <a:p>
              <a:r>
                <a:rPr kumimoji="1" lang="zh-CN" altLang="en-US" sz="2400" b="1">
                  <a:latin typeface="幼圆" panose="02010509060101010101" pitchFamily="49" charset="-122"/>
                  <a:ea typeface="幼圆" panose="02010509060101010101" pitchFamily="49" charset="-122"/>
                </a:rPr>
                <a:t>           </a:t>
              </a:r>
              <a:r>
                <a:rPr kumimoji="1" lang="en-US" altLang="zh-CN" sz="2400" b="1">
                  <a:latin typeface="幼圆" panose="02010509060101010101" pitchFamily="49" charset="-122"/>
                  <a:ea typeface="幼圆" panose="02010509060101010101" pitchFamily="49" charset="-122"/>
                </a:rPr>
                <a:t>—</a:t>
              </a:r>
              <a:r>
                <a:rPr kumimoji="1" lang="zh-CN" altLang="en-US" sz="2400" b="1">
                  <a:latin typeface="幼圆" panose="02010509060101010101" pitchFamily="49" charset="-122"/>
                  <a:ea typeface="幼圆" panose="02010509060101010101" pitchFamily="49" charset="-122"/>
                </a:rPr>
                <a:t>闭口系</a:t>
              </a:r>
              <a:endParaRPr kumimoji="1" lang="zh-CN" altLang="en-US" sz="2400" b="1">
                <a:solidFill>
                  <a:srgbClr val="FF0000"/>
                </a:solidFill>
                <a:latin typeface="幼圆" panose="02010509060101010101" pitchFamily="49" charset="-122"/>
                <a:ea typeface="幼圆" panose="02010509060101010101" pitchFamily="49" charset="-122"/>
              </a:endParaRPr>
            </a:p>
          </p:txBody>
        </p:sp>
        <p:graphicFrame>
          <p:nvGraphicFramePr>
            <p:cNvPr id="51212" name="Object 8"/>
            <p:cNvGraphicFramePr>
              <a:graphicFrameLocks noChangeAspect="1"/>
            </p:cNvGraphicFramePr>
            <p:nvPr/>
          </p:nvGraphicFramePr>
          <p:xfrm>
            <a:off x="965723" y="2985565"/>
            <a:ext cx="2661980" cy="461963"/>
          </p:xfrm>
          <a:graphic>
            <a:graphicData uri="http://schemas.openxmlformats.org/presentationml/2006/ole">
              <mc:AlternateContent xmlns:mc="http://schemas.openxmlformats.org/markup-compatibility/2006">
                <mc:Choice xmlns:v="urn:schemas-microsoft-com:vml" Requires="v">
                  <p:oleObj spid="_x0000_s137219" name="Equation" r:id="rId6" imgW="799753" imgH="203112" progId="Equation.DSMT4">
                    <p:embed/>
                  </p:oleObj>
                </mc:Choice>
                <mc:Fallback>
                  <p:oleObj name="Equation" r:id="rId6" imgW="799753"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723" y="2985565"/>
                          <a:ext cx="266198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3" name="Object 9"/>
            <p:cNvGraphicFramePr>
              <a:graphicFrameLocks noChangeAspect="1"/>
            </p:cNvGraphicFramePr>
            <p:nvPr/>
          </p:nvGraphicFramePr>
          <p:xfrm>
            <a:off x="719501" y="4086669"/>
            <a:ext cx="3390900" cy="582612"/>
          </p:xfrm>
          <a:graphic>
            <a:graphicData uri="http://schemas.openxmlformats.org/presentationml/2006/ole">
              <mc:AlternateContent xmlns:mc="http://schemas.openxmlformats.org/markup-compatibility/2006">
                <mc:Choice xmlns:v="urn:schemas-microsoft-com:vml" Requires="v">
                  <p:oleObj spid="_x0000_s137220" name="Equation" r:id="rId8" imgW="1333500" imgH="228600" progId="Equation.DSMT4">
                    <p:embed/>
                  </p:oleObj>
                </mc:Choice>
                <mc:Fallback>
                  <p:oleObj name="Equation" r:id="rId8" imgW="13335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501" y="4086669"/>
                          <a:ext cx="3390900" cy="5826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4" name="Object 12"/>
            <p:cNvGraphicFramePr>
              <a:graphicFrameLocks noChangeAspect="1"/>
            </p:cNvGraphicFramePr>
            <p:nvPr/>
          </p:nvGraphicFramePr>
          <p:xfrm>
            <a:off x="2186990" y="3531521"/>
            <a:ext cx="1016000" cy="444500"/>
          </p:xfrm>
          <a:graphic>
            <a:graphicData uri="http://schemas.openxmlformats.org/presentationml/2006/ole">
              <mc:AlternateContent xmlns:mc="http://schemas.openxmlformats.org/markup-compatibility/2006">
                <mc:Choice xmlns:v="urn:schemas-microsoft-com:vml" Requires="v">
                  <p:oleObj spid="_x0000_s137221" name="Equation" r:id="rId10" imgW="405872" imgH="177569" progId="Equation.3">
                    <p:embed/>
                  </p:oleObj>
                </mc:Choice>
                <mc:Fallback>
                  <p:oleObj name="Equation" r:id="rId10" imgW="405872" imgH="17756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6990" y="3531521"/>
                          <a:ext cx="1016000" cy="4445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5" name="Object 17"/>
            <p:cNvGraphicFramePr>
              <a:graphicFrameLocks noChangeAspect="1"/>
            </p:cNvGraphicFramePr>
            <p:nvPr/>
          </p:nvGraphicFramePr>
          <p:xfrm>
            <a:off x="965723" y="3529283"/>
            <a:ext cx="936625" cy="500063"/>
          </p:xfrm>
          <a:graphic>
            <a:graphicData uri="http://schemas.openxmlformats.org/presentationml/2006/ole">
              <mc:AlternateContent xmlns:mc="http://schemas.openxmlformats.org/markup-compatibility/2006">
                <mc:Choice xmlns:v="urn:schemas-microsoft-com:vml" Requires="v">
                  <p:oleObj spid="_x0000_s137222" name="Equation" r:id="rId12" imgW="380835" imgH="203112" progId="Equation.DSMT4">
                    <p:embed/>
                  </p:oleObj>
                </mc:Choice>
                <mc:Fallback>
                  <p:oleObj name="Equation" r:id="rId12" imgW="380835" imgH="203112"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5723" y="3529283"/>
                          <a:ext cx="936625" cy="50006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组合 2"/>
          <p:cNvGrpSpPr>
            <a:grpSpLocks/>
          </p:cNvGrpSpPr>
          <p:nvPr/>
        </p:nvGrpSpPr>
        <p:grpSpPr bwMode="auto">
          <a:xfrm>
            <a:off x="349250" y="4713288"/>
            <a:ext cx="8543925" cy="1477962"/>
            <a:chOff x="349250" y="4770968"/>
            <a:chExt cx="8543230" cy="1478178"/>
          </a:xfrm>
        </p:grpSpPr>
        <p:sp>
          <p:nvSpPr>
            <p:cNvPr id="51209" name="圆角矩形 14"/>
            <p:cNvSpPr>
              <a:spLocks noChangeArrowheads="1"/>
            </p:cNvSpPr>
            <p:nvPr/>
          </p:nvSpPr>
          <p:spPr bwMode="auto">
            <a:xfrm>
              <a:off x="349250" y="4770968"/>
              <a:ext cx="8532813" cy="1478177"/>
            </a:xfrm>
            <a:prstGeom prst="roundRect">
              <a:avLst>
                <a:gd name="adj" fmla="val 16667"/>
              </a:avLst>
            </a:prstGeom>
            <a:solidFill>
              <a:srgbClr val="CC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pPr>
              <a:endParaRPr kumimoji="1" lang="en-US" altLang="zh-CN" sz="2400" b="1">
                <a:ea typeface="幼圆" panose="02010509060101010101" pitchFamily="49" charset="-122"/>
                <a:cs typeface="Times New Roman" panose="02020603050405020304" pitchFamily="18" charset="0"/>
              </a:endParaRPr>
            </a:p>
          </p:txBody>
        </p:sp>
        <p:sp>
          <p:nvSpPr>
            <p:cNvPr id="51210" name="Text Box 11"/>
            <p:cNvSpPr txBox="1">
              <a:spLocks noChangeArrowheads="1"/>
            </p:cNvSpPr>
            <p:nvPr/>
          </p:nvSpPr>
          <p:spPr bwMode="auto">
            <a:xfrm>
              <a:off x="427361" y="4771818"/>
              <a:ext cx="846511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Font typeface="Wingdings" panose="05000000000000000000" pitchFamily="2" charset="2"/>
                <a:buChar char="Ø"/>
              </a:pPr>
              <a:r>
                <a:rPr kumimoji="1" lang="zh-CN" altLang="en-US" sz="2000" b="1">
                  <a:latin typeface="幼圆" panose="02010509060101010101" pitchFamily="49" charset="-122"/>
                  <a:ea typeface="幼圆" panose="02010509060101010101" pitchFamily="49" charset="-122"/>
                </a:rPr>
                <a:t>对于向</a:t>
              </a:r>
              <a:r>
                <a:rPr kumimoji="1" lang="zh-CN" altLang="en-US" sz="2000" b="1">
                  <a:solidFill>
                    <a:srgbClr val="0033CC"/>
                  </a:solidFill>
                  <a:latin typeface="幼圆" panose="02010509060101010101" pitchFamily="49" charset="-122"/>
                  <a:ea typeface="幼圆" panose="02010509060101010101" pitchFamily="49" charset="-122"/>
                </a:rPr>
                <a:t>真空区域</a:t>
              </a:r>
              <a:r>
                <a:rPr kumimoji="1" lang="zh-CN" altLang="en-US" sz="2000" b="1">
                  <a:latin typeface="幼圆" panose="02010509060101010101" pitchFamily="49" charset="-122"/>
                  <a:ea typeface="幼圆" panose="02010509060101010101" pitchFamily="49" charset="-122"/>
                </a:rPr>
                <a:t>的膨胀，为</a:t>
              </a:r>
              <a:r>
                <a:rPr kumimoji="1" lang="zh-CN" altLang="en-US" sz="2000" b="1">
                  <a:solidFill>
                    <a:srgbClr val="0033CC"/>
                  </a:solidFill>
                  <a:latin typeface="幼圆" panose="02010509060101010101" pitchFamily="49" charset="-122"/>
                  <a:ea typeface="幼圆" panose="02010509060101010101" pitchFamily="49" charset="-122"/>
                </a:rPr>
                <a:t>自由膨胀，做功量为零</a:t>
              </a:r>
              <a:r>
                <a:rPr kumimoji="1" lang="zh-CN" altLang="en-US" sz="2000" b="1">
                  <a:latin typeface="幼圆" panose="02010509060101010101" pitchFamily="49" charset="-122"/>
                  <a:ea typeface="幼圆" panose="02010509060101010101" pitchFamily="49" charset="-122"/>
                </a:rPr>
                <a:t>。</a:t>
              </a:r>
              <a:endParaRPr kumimoji="1" lang="en-US" altLang="zh-CN" sz="2000" b="1">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kumimoji="1" lang="zh-CN" altLang="en-US" sz="2000" b="1">
                  <a:solidFill>
                    <a:srgbClr val="FF0000"/>
                  </a:solidFill>
                  <a:latin typeface="幼圆" panose="02010509060101010101" pitchFamily="49" charset="-122"/>
                  <a:ea typeface="幼圆" panose="02010509060101010101" pitchFamily="49" charset="-122"/>
                </a:rPr>
                <a:t>理想气体</a:t>
              </a:r>
              <a:r>
                <a:rPr kumimoji="1" lang="zh-CN" altLang="en-US" sz="2000" b="1">
                  <a:latin typeface="幼圆" panose="02010509060101010101" pitchFamily="49" charset="-122"/>
                  <a:ea typeface="幼圆" panose="02010509060101010101" pitchFamily="49" charset="-122"/>
                </a:rPr>
                <a:t>的热力学能为</a:t>
              </a:r>
              <a:r>
                <a:rPr kumimoji="1" lang="zh-CN" altLang="en-US" sz="2000" b="1">
                  <a:solidFill>
                    <a:srgbClr val="FF0000"/>
                  </a:solidFill>
                  <a:latin typeface="幼圆" panose="02010509060101010101" pitchFamily="49" charset="-122"/>
                  <a:ea typeface="幼圆" panose="02010509060101010101" pitchFamily="49" charset="-122"/>
                </a:rPr>
                <a:t>温度</a:t>
              </a:r>
              <a:r>
                <a:rPr kumimoji="1" lang="zh-CN" altLang="en-US" sz="2000" b="1">
                  <a:latin typeface="幼圆" panose="02010509060101010101" pitchFamily="49" charset="-122"/>
                  <a:ea typeface="幼圆" panose="02010509060101010101" pitchFamily="49" charset="-122"/>
                </a:rPr>
                <a:t>的单值函数，热力学能不变，则温度不变。但对于</a:t>
              </a:r>
              <a:r>
                <a:rPr kumimoji="1" lang="zh-CN" altLang="en-US" sz="2000" b="1">
                  <a:solidFill>
                    <a:srgbClr val="FF0000"/>
                  </a:solidFill>
                  <a:latin typeface="幼圆" panose="02010509060101010101" pitchFamily="49" charset="-122"/>
                  <a:ea typeface="幼圆" panose="02010509060101010101" pitchFamily="49" charset="-122"/>
                </a:rPr>
                <a:t>实际气体</a:t>
              </a:r>
              <a:r>
                <a:rPr kumimoji="1" lang="zh-CN" altLang="en-US" sz="2000" b="1">
                  <a:latin typeface="幼圆" panose="02010509060101010101" pitchFamily="49" charset="-122"/>
                  <a:ea typeface="幼圆" panose="02010509060101010101" pitchFamily="49" charset="-122"/>
                </a:rPr>
                <a:t>，则温度</a:t>
              </a:r>
              <a:r>
                <a:rPr kumimoji="1" lang="zh-CN" altLang="en-US" sz="2000" b="1">
                  <a:solidFill>
                    <a:srgbClr val="FF0000"/>
                  </a:solidFill>
                  <a:latin typeface="幼圆" panose="02010509060101010101" pitchFamily="49" charset="-122"/>
                  <a:ea typeface="幼圆" panose="02010509060101010101" pitchFamily="49" charset="-122"/>
                </a:rPr>
                <a:t>未必</a:t>
              </a:r>
              <a:r>
                <a:rPr kumimoji="1" lang="zh-CN" altLang="en-US" sz="2000" b="1">
                  <a:latin typeface="幼圆" panose="02010509060101010101" pitchFamily="49" charset="-122"/>
                  <a:ea typeface="幼圆" panose="02010509060101010101" pitchFamily="49" charset="-122"/>
                </a:rPr>
                <a:t>不变。</a:t>
              </a:r>
            </a:p>
          </p:txBody>
        </p:sp>
      </p:grpSp>
      <p:sp>
        <p:nvSpPr>
          <p:cNvPr id="51208" name="圆角矩形 14"/>
          <p:cNvSpPr>
            <a:spLocks noChangeArrowheads="1"/>
          </p:cNvSpPr>
          <p:nvPr/>
        </p:nvSpPr>
        <p:spPr bwMode="auto">
          <a:xfrm>
            <a:off x="219075" y="915988"/>
            <a:ext cx="8674100" cy="3663950"/>
          </a:xfrm>
          <a:prstGeom prst="roundRect">
            <a:avLst>
              <a:gd name="adj" fmla="val 16667"/>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sz="6600">
              <a:ea typeface="宋体" panose="02010600030101010101" pitchFamily="2" charset="-122"/>
            </a:endParaRPr>
          </a:p>
        </p:txBody>
      </p:sp>
    </p:spTree>
    <p:extLst>
      <p:ext uri="{BB962C8B-B14F-4D97-AF65-F5344CB8AC3E}">
        <p14:creationId xmlns:p14="http://schemas.microsoft.com/office/powerpoint/2010/main" val="3606998105"/>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66688" y="109538"/>
            <a:ext cx="547211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kumimoji="1" lang="zh-CN" altLang="en-US" sz="2800" b="1">
                <a:solidFill>
                  <a:srgbClr val="FF0000"/>
                </a:solidFill>
                <a:ea typeface="幼圆" panose="02010509060101010101" pitchFamily="49" charset="-122"/>
                <a:cs typeface="Times New Roman" panose="02020603050405020304" pitchFamily="18" charset="0"/>
              </a:rPr>
              <a:t>作业题目</a:t>
            </a:r>
            <a:endParaRPr kumimoji="1" lang="en-US" altLang="zh-CN" sz="2800" b="1">
              <a:solidFill>
                <a:srgbClr val="FF0000"/>
              </a:solidFill>
              <a:ea typeface="幼圆" panose="02010509060101010101" pitchFamily="49" charset="-122"/>
              <a:cs typeface="Times New Roman" panose="02020603050405020304" pitchFamily="18" charset="0"/>
            </a:endParaRPr>
          </a:p>
        </p:txBody>
      </p:sp>
      <p:sp>
        <p:nvSpPr>
          <p:cNvPr id="52227" name="圆角矩形 14"/>
          <p:cNvSpPr>
            <a:spLocks noChangeArrowheads="1"/>
          </p:cNvSpPr>
          <p:nvPr/>
        </p:nvSpPr>
        <p:spPr bwMode="auto">
          <a:xfrm>
            <a:off x="1763713" y="1916113"/>
            <a:ext cx="6048375" cy="3025775"/>
          </a:xfrm>
          <a:prstGeom prst="roundRect">
            <a:avLst>
              <a:gd name="adj" fmla="val 16667"/>
            </a:avLst>
          </a:prstGeom>
          <a:solidFill>
            <a:srgbClr val="FFFFCC"/>
          </a:solidFill>
          <a:ln w="19050">
            <a:solidFill>
              <a:srgbClr val="C00000"/>
            </a:solid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6600">
                <a:ea typeface="宋体" panose="02010600030101010101" pitchFamily="2" charset="-122"/>
              </a:rPr>
              <a:t>2</a:t>
            </a:r>
            <a:r>
              <a:rPr lang="zh-CN" altLang="en-US" sz="6600">
                <a:ea typeface="宋体" panose="02010600030101010101" pitchFamily="2" charset="-122"/>
              </a:rPr>
              <a:t>－</a:t>
            </a:r>
            <a:r>
              <a:rPr lang="en-US" altLang="zh-CN" sz="6600">
                <a:ea typeface="宋体" panose="02010600030101010101" pitchFamily="2" charset="-122"/>
              </a:rPr>
              <a:t>3;    2</a:t>
            </a:r>
            <a:r>
              <a:rPr lang="zh-CN" altLang="en-US" sz="6600">
                <a:ea typeface="宋体" panose="02010600030101010101" pitchFamily="2" charset="-122"/>
              </a:rPr>
              <a:t>－</a:t>
            </a:r>
            <a:r>
              <a:rPr lang="en-US" altLang="zh-CN" sz="6600">
                <a:ea typeface="宋体" panose="02010600030101010101" pitchFamily="2" charset="-122"/>
              </a:rPr>
              <a:t>4;  </a:t>
            </a:r>
          </a:p>
          <a:p>
            <a:pPr algn="ctr"/>
            <a:r>
              <a:rPr lang="en-US" altLang="zh-CN" sz="6600">
                <a:ea typeface="宋体" panose="02010600030101010101" pitchFamily="2" charset="-122"/>
              </a:rPr>
              <a:t>2</a:t>
            </a:r>
            <a:r>
              <a:rPr lang="zh-CN" altLang="en-US" sz="6600">
                <a:ea typeface="宋体" panose="02010600030101010101" pitchFamily="2" charset="-122"/>
              </a:rPr>
              <a:t>－</a:t>
            </a:r>
            <a:r>
              <a:rPr lang="en-US" altLang="zh-CN" sz="6600">
                <a:ea typeface="宋体" panose="02010600030101010101" pitchFamily="2" charset="-122"/>
              </a:rPr>
              <a:t>9</a:t>
            </a:r>
            <a:r>
              <a:rPr lang="zh-CN" altLang="en-US" sz="6600">
                <a:ea typeface="宋体" panose="02010600030101010101" pitchFamily="2" charset="-122"/>
              </a:rPr>
              <a:t>； </a:t>
            </a:r>
            <a:r>
              <a:rPr lang="en-US" altLang="zh-CN" sz="6600">
                <a:ea typeface="宋体" panose="02010600030101010101" pitchFamily="2" charset="-122"/>
              </a:rPr>
              <a:t>2</a:t>
            </a:r>
            <a:r>
              <a:rPr lang="zh-CN" altLang="en-US" sz="6600">
                <a:ea typeface="宋体" panose="02010600030101010101" pitchFamily="2" charset="-122"/>
              </a:rPr>
              <a:t>－</a:t>
            </a:r>
            <a:r>
              <a:rPr lang="en-US" altLang="zh-CN" sz="6600">
                <a:ea typeface="宋体" panose="02010600030101010101" pitchFamily="2" charset="-122"/>
              </a:rPr>
              <a:t>12</a:t>
            </a:r>
            <a:endParaRPr lang="zh-CN" altLang="en-US" sz="6600">
              <a:ea typeface="宋体" panose="02010600030101010101" pitchFamily="2" charset="-122"/>
            </a:endParaRPr>
          </a:p>
        </p:txBody>
      </p:sp>
    </p:spTree>
    <p:extLst>
      <p:ext uri="{BB962C8B-B14F-4D97-AF65-F5344CB8AC3E}">
        <p14:creationId xmlns:p14="http://schemas.microsoft.com/office/powerpoint/2010/main" val="3578916182"/>
      </p:ext>
    </p:extLst>
  </p:cSld>
  <p:clrMapOvr>
    <a:masterClrMapping/>
  </p:clrMapOvr>
  <p:transition spd="slow">
    <p:circl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2"/>
          <p:cNvSpPr>
            <a:spLocks noChangeArrowheads="1"/>
          </p:cNvSpPr>
          <p:nvPr/>
        </p:nvSpPr>
        <p:spPr bwMode="auto">
          <a:xfrm>
            <a:off x="-180975" y="620713"/>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0659" name="矩形 3"/>
          <p:cNvSpPr>
            <a:spLocks noChangeArrowheads="1"/>
          </p:cNvSpPr>
          <p:nvPr/>
        </p:nvSpPr>
        <p:spPr bwMode="auto">
          <a:xfrm>
            <a:off x="-180975" y="6021388"/>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0660" name="圆角矩形 4"/>
          <p:cNvSpPr>
            <a:spLocks noChangeArrowheads="1"/>
          </p:cNvSpPr>
          <p:nvPr/>
        </p:nvSpPr>
        <p:spPr bwMode="auto">
          <a:xfrm>
            <a:off x="1222375" y="476250"/>
            <a:ext cx="865188" cy="583247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0661" name="矩形 5"/>
          <p:cNvSpPr>
            <a:spLocks noChangeArrowheads="1"/>
          </p:cNvSpPr>
          <p:nvPr/>
        </p:nvSpPr>
        <p:spPr bwMode="auto">
          <a:xfrm>
            <a:off x="2195513" y="993775"/>
            <a:ext cx="633571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latinLnBrk="1" hangingPunct="1"/>
            <a:r>
              <a:rPr kumimoji="1" lang="en-US" altLang="zh-CN" sz="6000" b="1">
                <a:solidFill>
                  <a:srgbClr val="0033CC"/>
                </a:solidFill>
                <a:latin typeface="幼圆" panose="02010509060101010101" pitchFamily="49" charset="-122"/>
                <a:ea typeface="幼圆" panose="02010509060101010101" pitchFamily="49" charset="-122"/>
              </a:rPr>
              <a:t>2-6</a:t>
            </a:r>
            <a:r>
              <a:rPr kumimoji="1" lang="en-US" altLang="zh-CN" sz="3600" b="1">
                <a:solidFill>
                  <a:srgbClr val="FF0000"/>
                </a:solidFill>
                <a:latin typeface="幼圆" panose="02010509060101010101" pitchFamily="49" charset="-122"/>
                <a:ea typeface="幼圆" panose="02010509060101010101" pitchFamily="49" charset="-122"/>
              </a:rPr>
              <a:t> </a:t>
            </a:r>
          </a:p>
          <a:p>
            <a:pPr eaLnBrk="1" latinLnBrk="1" hangingPunct="1"/>
            <a:endParaRPr kumimoji="1" lang="en-US" altLang="zh-CN" sz="3600" b="1">
              <a:solidFill>
                <a:srgbClr val="FF0000"/>
              </a:solidFill>
              <a:latin typeface="幼圆" panose="02010509060101010101" pitchFamily="49" charset="-122"/>
              <a:ea typeface="幼圆" panose="02010509060101010101" pitchFamily="49" charset="-122"/>
            </a:endParaRPr>
          </a:p>
          <a:p>
            <a:pPr eaLnBrk="1" latinLnBrk="1" hangingPunct="1"/>
            <a:r>
              <a:rPr kumimoji="1" lang="en-US" altLang="zh-CN" sz="3600" b="1">
                <a:solidFill>
                  <a:srgbClr val="FF0000"/>
                </a:solidFill>
                <a:latin typeface="幼圆" panose="02010509060101010101" pitchFamily="49" charset="-122"/>
                <a:ea typeface="幼圆" panose="02010509060101010101" pitchFamily="49" charset="-122"/>
              </a:rPr>
              <a:t>      </a:t>
            </a:r>
            <a:r>
              <a:rPr kumimoji="1" lang="zh-CN" altLang="en-US" sz="3600" b="1">
                <a:solidFill>
                  <a:srgbClr val="FF0000"/>
                </a:solidFill>
                <a:latin typeface="幼圆" panose="02010509060101010101" pitchFamily="49" charset="-122"/>
                <a:ea typeface="幼圆" panose="02010509060101010101" pitchFamily="49" charset="-122"/>
              </a:rPr>
              <a:t>开口系统能量方程式</a:t>
            </a:r>
            <a:endParaRPr kumimoji="1" lang="en-US" altLang="ko-KR" sz="2800" b="1">
              <a:solidFill>
                <a:srgbClr val="FF0000"/>
              </a:solidFill>
              <a:latin typeface="幼圆" panose="02010509060101010101" pitchFamily="49" charset="-122"/>
              <a:ea typeface="幼圆" panose="02010509060101010101" pitchFamily="49" charset="-122"/>
            </a:endParaRPr>
          </a:p>
        </p:txBody>
      </p:sp>
      <p:sp>
        <p:nvSpPr>
          <p:cNvPr id="70662" name="矩形 5"/>
          <p:cNvSpPr>
            <a:spLocks noChangeArrowheads="1"/>
          </p:cNvSpPr>
          <p:nvPr/>
        </p:nvSpPr>
        <p:spPr bwMode="auto">
          <a:xfrm>
            <a:off x="250825" y="6381750"/>
            <a:ext cx="8893175" cy="476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768074287"/>
      </p:ext>
    </p:extLst>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0" y="620713"/>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27" name="矩形 3"/>
          <p:cNvSpPr>
            <a:spLocks noChangeArrowheads="1"/>
          </p:cNvSpPr>
          <p:nvPr/>
        </p:nvSpPr>
        <p:spPr bwMode="auto">
          <a:xfrm>
            <a:off x="0" y="6021388"/>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28" name="圆角矩形 4"/>
          <p:cNvSpPr>
            <a:spLocks noChangeArrowheads="1"/>
          </p:cNvSpPr>
          <p:nvPr/>
        </p:nvSpPr>
        <p:spPr bwMode="auto">
          <a:xfrm>
            <a:off x="1187450" y="476250"/>
            <a:ext cx="865188" cy="583247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29" name="矩形 5"/>
          <p:cNvSpPr>
            <a:spLocks noChangeArrowheads="1"/>
          </p:cNvSpPr>
          <p:nvPr/>
        </p:nvSpPr>
        <p:spPr bwMode="auto">
          <a:xfrm>
            <a:off x="2195513" y="1201738"/>
            <a:ext cx="633571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latinLnBrk="1" hangingPunct="1"/>
            <a:r>
              <a:rPr kumimoji="1" lang="en-US" altLang="zh-CN" sz="6000" b="1">
                <a:solidFill>
                  <a:srgbClr val="0033CC"/>
                </a:solidFill>
                <a:latin typeface="幼圆" panose="02010509060101010101" pitchFamily="49" charset="-122"/>
                <a:ea typeface="幼圆" panose="02010509060101010101" pitchFamily="49" charset="-122"/>
              </a:rPr>
              <a:t>2-1</a:t>
            </a:r>
            <a:r>
              <a:rPr kumimoji="1" lang="en-US" altLang="zh-CN" sz="3600" b="1">
                <a:solidFill>
                  <a:srgbClr val="FF0000"/>
                </a:solidFill>
                <a:latin typeface="幼圆" panose="02010509060101010101" pitchFamily="49" charset="-122"/>
                <a:ea typeface="幼圆" panose="02010509060101010101" pitchFamily="49" charset="-122"/>
              </a:rPr>
              <a:t> </a:t>
            </a:r>
          </a:p>
          <a:p>
            <a:pPr eaLnBrk="1" latinLnBrk="1" hangingPunct="1"/>
            <a:endParaRPr kumimoji="1" lang="en-US" altLang="zh-CN" sz="3600" b="1">
              <a:solidFill>
                <a:srgbClr val="FF0000"/>
              </a:solidFill>
              <a:latin typeface="幼圆" panose="02010509060101010101" pitchFamily="49" charset="-122"/>
              <a:ea typeface="幼圆" panose="02010509060101010101" pitchFamily="49" charset="-122"/>
            </a:endParaRPr>
          </a:p>
          <a:p>
            <a:pPr eaLnBrk="1" latinLnBrk="1" hangingPunct="1"/>
            <a:r>
              <a:rPr kumimoji="1" lang="en-US" altLang="zh-CN" sz="3600" b="1">
                <a:solidFill>
                  <a:srgbClr val="FF0000"/>
                </a:solidFill>
                <a:latin typeface="幼圆" panose="02010509060101010101" pitchFamily="49" charset="-122"/>
                <a:ea typeface="幼圆" panose="02010509060101010101" pitchFamily="49" charset="-122"/>
              </a:rPr>
              <a:t>  </a:t>
            </a:r>
            <a:r>
              <a:rPr kumimoji="1" lang="zh-CN" altLang="en-US" sz="3600" b="1">
                <a:solidFill>
                  <a:srgbClr val="FF0000"/>
                </a:solidFill>
                <a:latin typeface="幼圆" panose="02010509060101010101" pitchFamily="49" charset="-122"/>
                <a:ea typeface="幼圆" panose="02010509060101010101" pitchFamily="49" charset="-122"/>
              </a:rPr>
              <a:t>热力学第一定律的实质</a:t>
            </a:r>
            <a:endParaRPr kumimoji="1" lang="en-US" altLang="ko-KR" sz="3600" b="1">
              <a:solidFill>
                <a:srgbClr val="FF0000"/>
              </a:solidFill>
              <a:latin typeface="幼圆" panose="02010509060101010101" pitchFamily="49" charset="-122"/>
              <a:ea typeface="幼圆" panose="02010509060101010101" pitchFamily="49" charset="-122"/>
            </a:endParaRPr>
          </a:p>
        </p:txBody>
      </p:sp>
      <p:sp>
        <p:nvSpPr>
          <p:cNvPr id="26630" name="矩形 5"/>
          <p:cNvSpPr>
            <a:spLocks noChangeArrowheads="1"/>
          </p:cNvSpPr>
          <p:nvPr/>
        </p:nvSpPr>
        <p:spPr bwMode="auto">
          <a:xfrm>
            <a:off x="250825" y="6381750"/>
            <a:ext cx="8893175" cy="476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4224638038"/>
      </p:ext>
    </p:extLst>
  </p:cSld>
  <p:clrMapOvr>
    <a:masterClrMapping/>
  </p:clrMapOvr>
  <p:transition spd="slow">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9"/>
          <p:cNvSpPr txBox="1">
            <a:spLocks/>
          </p:cNvSpPr>
          <p:nvPr/>
        </p:nvSpPr>
        <p:spPr bwMode="gray">
          <a:xfrm>
            <a:off x="236538" y="188913"/>
            <a:ext cx="8064500" cy="503237"/>
          </a:xfrm>
          <a:prstGeom prst="rect">
            <a:avLst/>
          </a:prstGeom>
        </p:spPr>
        <p:txBody>
          <a:bodyPr/>
          <a:lstStyle/>
          <a:p>
            <a:pPr algn="just" eaLnBrk="1" hangingPunct="1">
              <a:defRPr/>
            </a:pPr>
            <a:r>
              <a:rPr lang="zh-CN" altLang="en-US" sz="2800" b="1" kern="0" dirty="0">
                <a:solidFill>
                  <a:srgbClr val="FF0000"/>
                </a:solidFill>
                <a:latin typeface="幼圆" pitchFamily="49" charset="-122"/>
                <a:ea typeface="幼圆" pitchFamily="49" charset="-122"/>
                <a:cs typeface="+mj-cs"/>
              </a:rPr>
              <a:t>开口系统能量方程 基本假设</a:t>
            </a:r>
          </a:p>
        </p:txBody>
      </p:sp>
      <p:sp>
        <p:nvSpPr>
          <p:cNvPr id="71683" name="矩形 4"/>
          <p:cNvSpPr>
            <a:spLocks noChangeArrowheads="1"/>
          </p:cNvSpPr>
          <p:nvPr/>
        </p:nvSpPr>
        <p:spPr bwMode="auto">
          <a:xfrm>
            <a:off x="452438" y="917575"/>
            <a:ext cx="78486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buFont typeface="Wingdings" panose="05000000000000000000" pitchFamily="2" charset="2"/>
              <a:buChar char="u"/>
            </a:pPr>
            <a:r>
              <a:rPr lang="zh-CN" altLang="en-US" sz="2400" b="1">
                <a:latin typeface="幼圆" panose="02010509060101010101" pitchFamily="49" charset="-122"/>
                <a:ea typeface="幼圆" panose="02010509060101010101" pitchFamily="49" charset="-122"/>
              </a:rPr>
              <a:t>工质要在热力装置中循环不断的流经各个相互衔接的热力设备，完成不同的热力过程，实现能量转换。</a:t>
            </a:r>
            <a:endParaRPr lang="en-US" altLang="zh-CN" sz="2400" b="1">
              <a:latin typeface="幼圆" panose="02010509060101010101" pitchFamily="49" charset="-122"/>
              <a:ea typeface="幼圆" panose="02010509060101010101" pitchFamily="49" charset="-122"/>
            </a:endParaRPr>
          </a:p>
        </p:txBody>
      </p:sp>
      <p:grpSp>
        <p:nvGrpSpPr>
          <p:cNvPr id="4" name="组合 3"/>
          <p:cNvGrpSpPr>
            <a:grpSpLocks/>
          </p:cNvGrpSpPr>
          <p:nvPr/>
        </p:nvGrpSpPr>
        <p:grpSpPr bwMode="auto">
          <a:xfrm>
            <a:off x="419100" y="4622800"/>
            <a:ext cx="8353425" cy="1349375"/>
            <a:chOff x="395288" y="2924175"/>
            <a:chExt cx="8353425" cy="1349375"/>
          </a:xfrm>
        </p:grpSpPr>
        <p:sp>
          <p:nvSpPr>
            <p:cNvPr id="2" name="圆角矩形 1"/>
            <p:cNvSpPr>
              <a:spLocks noChangeArrowheads="1"/>
            </p:cNvSpPr>
            <p:nvPr/>
          </p:nvSpPr>
          <p:spPr bwMode="auto">
            <a:xfrm>
              <a:off x="395288" y="3625850"/>
              <a:ext cx="8353425" cy="647700"/>
            </a:xfrm>
            <a:prstGeom prst="roundRect">
              <a:avLst>
                <a:gd name="adj" fmla="val 16667"/>
              </a:avLst>
            </a:prstGeom>
            <a:solidFill>
              <a:schemeClr val="accent1">
                <a:lumMod val="20000"/>
                <a:lumOff val="80000"/>
              </a:schemeClr>
            </a:solidFill>
            <a:ln w="19050">
              <a:solidFill>
                <a:srgbClr val="C00000"/>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342900" indent="-342900">
                <a:lnSpc>
                  <a:spcPct val="150000"/>
                </a:lnSpc>
                <a:buClr>
                  <a:srgbClr val="FF0000"/>
                </a:buClr>
                <a:buFont typeface="Wingdings" panose="05000000000000000000" pitchFamily="2" charset="2"/>
                <a:buChar char="u"/>
                <a:defRPr/>
              </a:pPr>
              <a:r>
                <a:rPr lang="zh-CN" altLang="en-US" sz="2000" b="1" dirty="0" smtClean="0">
                  <a:latin typeface="幼圆" panose="02010509060101010101" pitchFamily="49" charset="-122"/>
                  <a:ea typeface="幼圆" panose="02010509060101010101" pitchFamily="49" charset="-122"/>
                </a:rPr>
                <a:t>为简便起见，假设同一截面上，各点具有</a:t>
              </a:r>
              <a:r>
                <a:rPr lang="zh-CN" altLang="en-US" sz="2000" b="1" dirty="0" smtClean="0">
                  <a:solidFill>
                    <a:srgbClr val="0033CC"/>
                  </a:solidFill>
                  <a:latin typeface="幼圆" panose="02010509060101010101" pitchFamily="49" charset="-122"/>
                  <a:ea typeface="幼圆" panose="02010509060101010101" pitchFamily="49" charset="-122"/>
                </a:rPr>
                <a:t>相同的温度，压力和流速</a:t>
              </a:r>
              <a:r>
                <a:rPr lang="zh-CN" altLang="en-US" sz="2000" b="1" dirty="0" smtClean="0">
                  <a:latin typeface="幼圆" panose="02010509060101010101" pitchFamily="49" charset="-122"/>
                  <a:ea typeface="幼圆" panose="02010509060101010101" pitchFamily="49" charset="-122"/>
                </a:rPr>
                <a:t>。</a:t>
              </a:r>
              <a:endParaRPr lang="en-US" altLang="zh-CN" sz="2000" b="1" dirty="0" smtClean="0">
                <a:latin typeface="幼圆" panose="02010509060101010101" pitchFamily="49" charset="-122"/>
                <a:ea typeface="幼圆" panose="02010509060101010101" pitchFamily="49" charset="-122"/>
              </a:endParaRPr>
            </a:p>
          </p:txBody>
        </p:sp>
        <p:sp>
          <p:nvSpPr>
            <p:cNvPr id="6" name="矩形 5"/>
            <p:cNvSpPr/>
            <p:nvPr/>
          </p:nvSpPr>
          <p:spPr>
            <a:xfrm>
              <a:off x="3757613" y="2924175"/>
              <a:ext cx="1628775" cy="523875"/>
            </a:xfrm>
            <a:prstGeom prst="rect">
              <a:avLst/>
            </a:prstGeom>
          </p:spPr>
          <p:txBody>
            <a:bodyPr wrap="none">
              <a:spAutoFit/>
            </a:bodyPr>
            <a:lstStyle/>
            <a:p>
              <a:pPr algn="just" eaLnBrk="1" hangingPunct="1">
                <a:defRPr/>
              </a:pPr>
              <a:r>
                <a:rPr lang="zh-CN" altLang="en-US" sz="2800" b="1" kern="0" dirty="0">
                  <a:solidFill>
                    <a:srgbClr val="FF0000"/>
                  </a:solidFill>
                  <a:latin typeface="幼圆" pitchFamily="49" charset="-122"/>
                  <a:ea typeface="幼圆" pitchFamily="49" charset="-122"/>
                </a:rPr>
                <a:t>基本假设</a:t>
              </a:r>
            </a:p>
          </p:txBody>
        </p:sp>
      </p:grpSp>
      <p:grpSp>
        <p:nvGrpSpPr>
          <p:cNvPr id="71685" name="组合 4"/>
          <p:cNvGrpSpPr>
            <a:grpSpLocks/>
          </p:cNvGrpSpPr>
          <p:nvPr/>
        </p:nvGrpSpPr>
        <p:grpSpPr bwMode="auto">
          <a:xfrm>
            <a:off x="476250" y="2543175"/>
            <a:ext cx="8388350" cy="1655763"/>
            <a:chOff x="395536" y="4293096"/>
            <a:chExt cx="8388350" cy="1655763"/>
          </a:xfrm>
        </p:grpSpPr>
        <p:sp>
          <p:nvSpPr>
            <p:cNvPr id="71686" name="圆角矩形 14"/>
            <p:cNvSpPr>
              <a:spLocks noChangeArrowheads="1"/>
            </p:cNvSpPr>
            <p:nvPr/>
          </p:nvSpPr>
          <p:spPr bwMode="auto">
            <a:xfrm>
              <a:off x="395536" y="4293096"/>
              <a:ext cx="1873250" cy="1655763"/>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buClr>
                  <a:srgbClr val="FF0000"/>
                </a:buClr>
              </a:pPr>
              <a:r>
                <a:rPr kumimoji="1" lang="zh-CN" altLang="en-US" sz="2800" b="1">
                  <a:solidFill>
                    <a:schemeClr val="bg1"/>
                  </a:solidFill>
                  <a:ea typeface="幼圆" panose="02010509060101010101" pitchFamily="49" charset="-122"/>
                  <a:cs typeface="Times New Roman" panose="02020603050405020304" pitchFamily="18" charset="0"/>
                </a:rPr>
                <a:t>进入系统的能量</a:t>
              </a:r>
              <a:endParaRPr kumimoji="1" lang="en-US" altLang="zh-CN" sz="2800" b="1">
                <a:solidFill>
                  <a:schemeClr val="bg1"/>
                </a:solidFill>
                <a:ea typeface="幼圆" panose="02010509060101010101" pitchFamily="49" charset="-122"/>
                <a:cs typeface="Times New Roman" panose="02020603050405020304" pitchFamily="18" charset="0"/>
              </a:endParaRPr>
            </a:p>
          </p:txBody>
        </p:sp>
        <p:sp>
          <p:nvSpPr>
            <p:cNvPr id="9" name="圆角矩形 14"/>
            <p:cNvSpPr>
              <a:spLocks noChangeArrowheads="1"/>
            </p:cNvSpPr>
            <p:nvPr/>
          </p:nvSpPr>
          <p:spPr bwMode="auto">
            <a:xfrm>
              <a:off x="3348286" y="4293096"/>
              <a:ext cx="1871663" cy="1655763"/>
            </a:xfrm>
            <a:prstGeom prst="roundRect">
              <a:avLst>
                <a:gd name="adj" fmla="val 16667"/>
              </a:avLst>
            </a:prstGeom>
            <a:solidFill>
              <a:schemeClr val="accent2">
                <a:lumMod val="50000"/>
              </a:schemeClr>
            </a:solidFill>
            <a:ln>
              <a:noFill/>
            </a:ln>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indent="0" algn="ctr">
                <a:lnSpc>
                  <a:spcPct val="150000"/>
                </a:lnSpc>
                <a:buClr>
                  <a:srgbClr val="FF0000"/>
                </a:buClr>
                <a:defRPr/>
              </a:pPr>
              <a:r>
                <a:rPr kumimoji="1" lang="zh-CN" altLang="en-US" sz="2800" b="1" dirty="0" smtClean="0">
                  <a:solidFill>
                    <a:schemeClr val="bg1"/>
                  </a:solidFill>
                  <a:ea typeface="幼圆" panose="02010509060101010101" pitchFamily="49" charset="-122"/>
                  <a:cs typeface="Times New Roman" panose="02020603050405020304" pitchFamily="18" charset="0"/>
                </a:rPr>
                <a:t>离开系统的能量</a:t>
              </a:r>
              <a:endParaRPr kumimoji="1" lang="en-US" altLang="zh-CN" sz="2800" b="1" dirty="0" smtClean="0">
                <a:solidFill>
                  <a:schemeClr val="bg1"/>
                </a:solidFill>
                <a:ea typeface="幼圆" panose="02010509060101010101" pitchFamily="49" charset="-122"/>
                <a:cs typeface="Times New Roman" panose="02020603050405020304" pitchFamily="18" charset="0"/>
              </a:endParaRPr>
            </a:p>
          </p:txBody>
        </p:sp>
        <p:sp>
          <p:nvSpPr>
            <p:cNvPr id="71688" name="圆角矩形 14"/>
            <p:cNvSpPr>
              <a:spLocks noChangeArrowheads="1"/>
            </p:cNvSpPr>
            <p:nvPr/>
          </p:nvSpPr>
          <p:spPr bwMode="auto">
            <a:xfrm>
              <a:off x="6588373" y="4293096"/>
              <a:ext cx="2195513" cy="1655763"/>
            </a:xfrm>
            <a:prstGeom prst="roundRect">
              <a:avLst>
                <a:gd name="adj" fmla="val 16667"/>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buClr>
                  <a:srgbClr val="FF0000"/>
                </a:buClr>
              </a:pPr>
              <a:r>
                <a:rPr kumimoji="1" lang="zh-CN" altLang="en-US" sz="2800" b="1">
                  <a:solidFill>
                    <a:srgbClr val="0033CC"/>
                  </a:solidFill>
                  <a:ea typeface="幼圆" panose="02010509060101010101" pitchFamily="49" charset="-122"/>
                  <a:cs typeface="Times New Roman" panose="02020603050405020304" pitchFamily="18" charset="0"/>
                </a:rPr>
                <a:t>系统中储存能量的增加</a:t>
              </a:r>
              <a:endParaRPr kumimoji="1" lang="en-US" altLang="zh-CN" sz="2800" b="1">
                <a:solidFill>
                  <a:srgbClr val="0033CC"/>
                </a:solidFill>
                <a:ea typeface="幼圆" panose="02010509060101010101" pitchFamily="49" charset="-122"/>
                <a:cs typeface="Times New Roman" panose="02020603050405020304" pitchFamily="18" charset="0"/>
              </a:endParaRPr>
            </a:p>
          </p:txBody>
        </p:sp>
        <p:sp>
          <p:nvSpPr>
            <p:cNvPr id="11" name="减号 10"/>
            <p:cNvSpPr/>
            <p:nvPr/>
          </p:nvSpPr>
          <p:spPr bwMode="auto">
            <a:xfrm>
              <a:off x="2411661" y="4724896"/>
              <a:ext cx="792163" cy="792163"/>
            </a:xfrm>
            <a:prstGeom prst="mathMinus">
              <a:avLst/>
            </a:prstGeom>
            <a:solidFill>
              <a:schemeClr val="tx1"/>
            </a:solidFill>
            <a:ln w="9525" cap="flat" cmpd="sng" algn="ctr">
              <a:noFill/>
              <a:prstDash val="solid"/>
              <a:round/>
              <a:headEnd type="none" w="med" len="med"/>
              <a:tailEnd type="none" w="med" len="med"/>
            </a:ln>
            <a:effectLst/>
          </p:spPr>
          <p:txBody>
            <a:bodyPr/>
            <a:lstStyle/>
            <a:p>
              <a:pPr>
                <a:defRPr/>
              </a:pPr>
              <a:endParaRPr lang="zh-CN" altLang="en-US"/>
            </a:p>
          </p:txBody>
        </p:sp>
        <p:sp>
          <p:nvSpPr>
            <p:cNvPr id="12" name="等于号 11"/>
            <p:cNvSpPr/>
            <p:nvPr/>
          </p:nvSpPr>
          <p:spPr bwMode="auto">
            <a:xfrm>
              <a:off x="5364411" y="4724896"/>
              <a:ext cx="1152525" cy="863600"/>
            </a:xfrm>
            <a:prstGeom prst="mathEqual">
              <a:avLst/>
            </a:prstGeom>
            <a:solidFill>
              <a:schemeClr val="tx1"/>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grpSp>
    </p:spTree>
    <p:extLst>
      <p:ext uri="{BB962C8B-B14F-4D97-AF65-F5344CB8AC3E}">
        <p14:creationId xmlns:p14="http://schemas.microsoft.com/office/powerpoint/2010/main" val="1753770574"/>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638" y="1649413"/>
            <a:ext cx="6751637"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9"/>
          <p:cNvSpPr txBox="1">
            <a:spLocks/>
          </p:cNvSpPr>
          <p:nvPr/>
        </p:nvSpPr>
        <p:spPr bwMode="gray">
          <a:xfrm>
            <a:off x="236538" y="188913"/>
            <a:ext cx="8064500" cy="503237"/>
          </a:xfrm>
          <a:prstGeom prst="rect">
            <a:avLst/>
          </a:prstGeom>
        </p:spPr>
        <p:txBody>
          <a:bodyPr/>
          <a:lstStyle/>
          <a:p>
            <a:pPr algn="just" eaLnBrk="1" hangingPunct="1">
              <a:defRPr/>
            </a:pPr>
            <a:r>
              <a:rPr lang="zh-CN" altLang="en-US" sz="2800" b="1" kern="0" dirty="0">
                <a:solidFill>
                  <a:srgbClr val="FF0000"/>
                </a:solidFill>
                <a:latin typeface="幼圆" pitchFamily="49" charset="-122"/>
                <a:ea typeface="幼圆" pitchFamily="49" charset="-122"/>
                <a:cs typeface="+mj-cs"/>
              </a:rPr>
              <a:t>开口系统能量方程</a:t>
            </a:r>
          </a:p>
        </p:txBody>
      </p:sp>
      <p:sp>
        <p:nvSpPr>
          <p:cNvPr id="72708" name="矩形 6"/>
          <p:cNvSpPr>
            <a:spLocks noChangeArrowheads="1"/>
          </p:cNvSpPr>
          <p:nvPr/>
        </p:nvSpPr>
        <p:spPr bwMode="auto">
          <a:xfrm>
            <a:off x="5880100" y="2549525"/>
            <a:ext cx="2508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kumimoji="1" lang="el-GR" altLang="zh-CN" sz="2800" b="1" i="1">
                <a:solidFill>
                  <a:srgbClr val="0033CC"/>
                </a:solidFill>
                <a:ea typeface="幼圆" panose="02010509060101010101" pitchFamily="49" charset="-122"/>
              </a:rPr>
              <a:t>δ</a:t>
            </a:r>
            <a:r>
              <a:rPr kumimoji="1" lang="en-US" altLang="zh-CN" sz="2800" b="1" i="1">
                <a:solidFill>
                  <a:srgbClr val="0033CC"/>
                </a:solidFill>
                <a:ea typeface="楷体_GB2312" pitchFamily="49" charset="-122"/>
              </a:rPr>
              <a:t>Wi</a:t>
            </a:r>
          </a:p>
          <a:p>
            <a:pPr algn="ctr"/>
            <a:r>
              <a:rPr kumimoji="1" lang="zh-CN" altLang="en-US" sz="2000" b="1">
                <a:solidFill>
                  <a:srgbClr val="0033CC"/>
                </a:solidFill>
                <a:latin typeface="幼圆" panose="02010509060101010101" pitchFamily="49" charset="-122"/>
                <a:ea typeface="幼圆" panose="02010509060101010101" pitchFamily="49" charset="-122"/>
              </a:rPr>
              <a:t>（工质对机器做功）</a:t>
            </a:r>
            <a:endParaRPr lang="zh-CN" altLang="en-US" sz="2000">
              <a:solidFill>
                <a:srgbClr val="0033CC"/>
              </a:solidFill>
              <a:latin typeface="幼圆" panose="02010509060101010101" pitchFamily="49" charset="-122"/>
              <a:ea typeface="幼圆" panose="02010509060101010101" pitchFamily="49" charset="-122"/>
            </a:endParaRPr>
          </a:p>
        </p:txBody>
      </p:sp>
      <p:cxnSp>
        <p:nvCxnSpPr>
          <p:cNvPr id="72709" name="直接箭头连接符 8"/>
          <p:cNvCxnSpPr>
            <a:cxnSpLocks noChangeShapeType="1"/>
          </p:cNvCxnSpPr>
          <p:nvPr/>
        </p:nvCxnSpPr>
        <p:spPr bwMode="auto">
          <a:xfrm>
            <a:off x="5292725" y="2881313"/>
            <a:ext cx="1295400" cy="0"/>
          </a:xfrm>
          <a:prstGeom prst="straightConnector1">
            <a:avLst/>
          </a:prstGeom>
          <a:noFill/>
          <a:ln w="57150" algn="ctr">
            <a:solidFill>
              <a:srgbClr val="0033CC"/>
            </a:solidFill>
            <a:round/>
            <a:headEnd/>
            <a:tailEnd type="triangle" w="med" len="med"/>
          </a:ln>
          <a:extLst>
            <a:ext uri="{909E8E84-426E-40DD-AFC4-6F175D3DCCD1}">
              <a14:hiddenFill xmlns:a14="http://schemas.microsoft.com/office/drawing/2010/main">
                <a:noFill/>
              </a14:hiddenFill>
            </a:ext>
          </a:extLst>
        </p:spPr>
      </p:cxnSp>
      <p:cxnSp>
        <p:nvCxnSpPr>
          <p:cNvPr id="72710" name="直接箭头连接符 9"/>
          <p:cNvCxnSpPr>
            <a:cxnSpLocks noChangeShapeType="1"/>
          </p:cNvCxnSpPr>
          <p:nvPr/>
        </p:nvCxnSpPr>
        <p:spPr bwMode="auto">
          <a:xfrm flipV="1">
            <a:off x="4211638" y="2965450"/>
            <a:ext cx="0" cy="585788"/>
          </a:xfrm>
          <a:prstGeom prst="straightConnector1">
            <a:avLst/>
          </a:prstGeom>
          <a:noFill/>
          <a:ln w="5715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72711" name="矩形 12"/>
          <p:cNvSpPr>
            <a:spLocks noChangeArrowheads="1"/>
          </p:cNvSpPr>
          <p:nvPr/>
        </p:nvSpPr>
        <p:spPr bwMode="auto">
          <a:xfrm>
            <a:off x="2922588" y="3408363"/>
            <a:ext cx="2692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kumimoji="1" lang="el-GR" altLang="zh-CN" sz="2800" b="1">
                <a:solidFill>
                  <a:srgbClr val="FF0000"/>
                </a:solidFill>
                <a:ea typeface="幼圆" panose="02010509060101010101" pitchFamily="49" charset="-122"/>
              </a:rPr>
              <a:t>δ</a:t>
            </a:r>
            <a:r>
              <a:rPr kumimoji="1" lang="en-US" altLang="zh-CN" sz="2800" b="1">
                <a:solidFill>
                  <a:srgbClr val="FF0000"/>
                </a:solidFill>
                <a:ea typeface="楷体_GB2312" pitchFamily="49" charset="-122"/>
              </a:rPr>
              <a:t>Q</a:t>
            </a:r>
          </a:p>
          <a:p>
            <a:pPr algn="ctr"/>
            <a:r>
              <a:rPr kumimoji="1" lang="en-US" altLang="zh-CN" sz="2000" b="1">
                <a:solidFill>
                  <a:srgbClr val="FF0000"/>
                </a:solidFill>
                <a:latin typeface="幼圆" panose="02010509060101010101" pitchFamily="49" charset="-122"/>
                <a:ea typeface="幼圆" panose="02010509060101010101" pitchFamily="49" charset="-122"/>
              </a:rPr>
              <a:t>(</a:t>
            </a:r>
            <a:r>
              <a:rPr kumimoji="1" lang="zh-CN" altLang="en-US" sz="2000" b="1">
                <a:solidFill>
                  <a:srgbClr val="FF0000"/>
                </a:solidFill>
                <a:latin typeface="幼圆" panose="02010509060101010101" pitchFamily="49" charset="-122"/>
                <a:ea typeface="幼圆" panose="02010509060101010101" pitchFamily="49" charset="-122"/>
              </a:rPr>
              <a:t>工质从外界吸热</a:t>
            </a:r>
            <a:r>
              <a:rPr kumimoji="1" lang="en-US" altLang="zh-CN" sz="2000" b="1">
                <a:solidFill>
                  <a:srgbClr val="FF0000"/>
                </a:solidFill>
                <a:latin typeface="幼圆" panose="02010509060101010101" pitchFamily="49" charset="-122"/>
                <a:ea typeface="幼圆" panose="02010509060101010101" pitchFamily="49" charset="-122"/>
              </a:rPr>
              <a:t>)</a:t>
            </a:r>
            <a:endParaRPr lang="zh-CN" altLang="en-US" sz="2800">
              <a:solidFill>
                <a:srgbClr val="FF0000"/>
              </a:solidFill>
              <a:ea typeface="宋体" panose="02010600030101010101" pitchFamily="2" charset="-122"/>
            </a:endParaRPr>
          </a:p>
        </p:txBody>
      </p:sp>
      <p:sp>
        <p:nvSpPr>
          <p:cNvPr id="15" name="圆角矩形 14"/>
          <p:cNvSpPr>
            <a:spLocks noChangeArrowheads="1"/>
          </p:cNvSpPr>
          <p:nvPr/>
        </p:nvSpPr>
        <p:spPr bwMode="auto">
          <a:xfrm>
            <a:off x="422275" y="4648200"/>
            <a:ext cx="8181975" cy="1589088"/>
          </a:xfrm>
          <a:prstGeom prst="roundRect">
            <a:avLst>
              <a:gd name="adj" fmla="val 16667"/>
            </a:avLst>
          </a:prstGeom>
          <a:solidFill>
            <a:schemeClr val="accent1">
              <a:lumMod val="20000"/>
              <a:lumOff val="80000"/>
            </a:schemeClr>
          </a:solidFill>
          <a:ln w="19050">
            <a:solidFill>
              <a:srgbClr val="C00000"/>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342900" indent="-342900">
              <a:lnSpc>
                <a:spcPct val="150000"/>
              </a:lnSpc>
              <a:buClr>
                <a:srgbClr val="FF0000"/>
              </a:buClr>
              <a:buFont typeface="Wingdings" panose="05000000000000000000" pitchFamily="2" charset="2"/>
              <a:buChar char="u"/>
              <a:defRPr/>
            </a:pPr>
            <a:r>
              <a:rPr lang="zh-CN" altLang="en-US" sz="2000" b="1" dirty="0" smtClean="0">
                <a:solidFill>
                  <a:srgbClr val="0033CC"/>
                </a:solidFill>
                <a:latin typeface="幼圆" panose="02010509060101010101" pitchFamily="49" charset="-122"/>
                <a:ea typeface="幼圆" panose="02010509060101010101" pitchFamily="49" charset="-122"/>
              </a:rPr>
              <a:t>进入</a:t>
            </a:r>
            <a:r>
              <a:rPr lang="zh-CN" altLang="en-US" sz="2000" b="1" dirty="0" smtClean="0">
                <a:latin typeface="幼圆" panose="02010509060101010101" pitchFamily="49" charset="-122"/>
                <a:ea typeface="幼圆" panose="02010509060101010101" pitchFamily="49" charset="-122"/>
              </a:rPr>
              <a:t>系统的能量：</a:t>
            </a:r>
            <a:endParaRPr lang="en-US" altLang="zh-CN" sz="2000" b="1" dirty="0" smtClean="0">
              <a:latin typeface="幼圆" panose="02010509060101010101" pitchFamily="49" charset="-122"/>
              <a:ea typeface="幼圆" panose="02010509060101010101" pitchFamily="49" charset="-122"/>
            </a:endParaRPr>
          </a:p>
          <a:p>
            <a:pPr marL="342900" indent="-342900">
              <a:lnSpc>
                <a:spcPct val="150000"/>
              </a:lnSpc>
              <a:buClr>
                <a:srgbClr val="FF0000"/>
              </a:buClr>
              <a:buFont typeface="Wingdings" panose="05000000000000000000" pitchFamily="2" charset="2"/>
              <a:buChar char="u"/>
              <a:defRPr/>
            </a:pPr>
            <a:r>
              <a:rPr lang="zh-CN" altLang="en-US" sz="2000" b="1" dirty="0" smtClean="0">
                <a:solidFill>
                  <a:srgbClr val="0033CC"/>
                </a:solidFill>
                <a:latin typeface="幼圆" panose="02010509060101010101" pitchFamily="49" charset="-122"/>
                <a:ea typeface="幼圆" panose="02010509060101010101" pitchFamily="49" charset="-122"/>
              </a:rPr>
              <a:t>离开</a:t>
            </a:r>
            <a:r>
              <a:rPr lang="zh-CN" altLang="en-US" sz="2000" b="1" dirty="0" smtClean="0">
                <a:latin typeface="幼圆" panose="02010509060101010101" pitchFamily="49" charset="-122"/>
                <a:ea typeface="幼圆" panose="02010509060101010101" pitchFamily="49" charset="-122"/>
              </a:rPr>
              <a:t>系统的能量：</a:t>
            </a:r>
            <a:endParaRPr lang="en-US" altLang="zh-CN" sz="2000" b="1" dirty="0" smtClean="0">
              <a:latin typeface="幼圆" panose="02010509060101010101" pitchFamily="49" charset="-122"/>
              <a:ea typeface="幼圆" panose="02010509060101010101" pitchFamily="49" charset="-122"/>
            </a:endParaRPr>
          </a:p>
          <a:p>
            <a:pPr marL="342900" indent="-342900">
              <a:lnSpc>
                <a:spcPct val="150000"/>
              </a:lnSpc>
              <a:buClr>
                <a:srgbClr val="FF0000"/>
              </a:buClr>
              <a:buFont typeface="Wingdings" panose="05000000000000000000" pitchFamily="2" charset="2"/>
              <a:buChar char="u"/>
              <a:defRPr/>
            </a:pPr>
            <a:r>
              <a:rPr lang="zh-CN" altLang="en-US" sz="2000" b="1" dirty="0" smtClean="0">
                <a:latin typeface="幼圆" panose="02010509060101010101" pitchFamily="49" charset="-122"/>
                <a:ea typeface="幼圆" panose="02010509060101010101" pitchFamily="49" charset="-122"/>
              </a:rPr>
              <a:t>控制容积的储存能</a:t>
            </a:r>
            <a:r>
              <a:rPr lang="zh-CN" altLang="en-US" sz="2000" b="1" dirty="0" smtClean="0">
                <a:solidFill>
                  <a:srgbClr val="0033CC"/>
                </a:solidFill>
                <a:latin typeface="幼圆" panose="02010509060101010101" pitchFamily="49" charset="-122"/>
                <a:ea typeface="幼圆" panose="02010509060101010101" pitchFamily="49" charset="-122"/>
              </a:rPr>
              <a:t>增量</a:t>
            </a:r>
            <a:r>
              <a:rPr lang="zh-CN" altLang="en-US" sz="2000" b="1" dirty="0" smtClean="0">
                <a:latin typeface="幼圆" panose="02010509060101010101" pitchFamily="49" charset="-122"/>
                <a:ea typeface="幼圆" panose="02010509060101010101" pitchFamily="49" charset="-122"/>
              </a:rPr>
              <a:t>： </a:t>
            </a:r>
            <a:endParaRPr lang="en-US" altLang="zh-CN" sz="2000" b="1" dirty="0" smtClean="0">
              <a:latin typeface="幼圆" panose="02010509060101010101" pitchFamily="49" charset="-122"/>
              <a:ea typeface="幼圆" panose="02010509060101010101" pitchFamily="49" charset="-122"/>
            </a:endParaRPr>
          </a:p>
        </p:txBody>
      </p:sp>
      <p:graphicFrame>
        <p:nvGraphicFramePr>
          <p:cNvPr id="51209" name="Object 10"/>
          <p:cNvGraphicFramePr>
            <a:graphicFrameLocks noChangeAspect="1"/>
          </p:cNvGraphicFramePr>
          <p:nvPr/>
        </p:nvGraphicFramePr>
        <p:xfrm>
          <a:off x="3124200" y="4773613"/>
          <a:ext cx="3709988" cy="488950"/>
        </p:xfrm>
        <a:graphic>
          <a:graphicData uri="http://schemas.openxmlformats.org/presentationml/2006/ole">
            <mc:AlternateContent xmlns:mc="http://schemas.openxmlformats.org/markup-compatibility/2006">
              <mc:Choice xmlns:v="urn:schemas-microsoft-com:vml" Requires="v">
                <p:oleObj spid="_x0000_s138242" name="Equation" r:id="rId4" imgW="1879600" imgH="241300" progId="Equation.DSMT4">
                  <p:embed/>
                </p:oleObj>
              </mc:Choice>
              <mc:Fallback>
                <p:oleObj name="Equation" r:id="rId4" imgW="18796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773613"/>
                        <a:ext cx="37099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0" name="Object 10"/>
          <p:cNvGraphicFramePr>
            <a:graphicFrameLocks noChangeAspect="1"/>
          </p:cNvGraphicFramePr>
          <p:nvPr/>
        </p:nvGraphicFramePr>
        <p:xfrm>
          <a:off x="3124200" y="5275263"/>
          <a:ext cx="3827463" cy="474662"/>
        </p:xfrm>
        <a:graphic>
          <a:graphicData uri="http://schemas.openxmlformats.org/presentationml/2006/ole">
            <mc:AlternateContent xmlns:mc="http://schemas.openxmlformats.org/markup-compatibility/2006">
              <mc:Choice xmlns:v="urn:schemas-microsoft-com:vml" Requires="v">
                <p:oleObj spid="_x0000_s138243" name="Equation" r:id="rId6" imgW="1993900" imgH="241300" progId="Equation.DSMT4">
                  <p:embed/>
                </p:oleObj>
              </mc:Choice>
              <mc:Fallback>
                <p:oleObj name="Equation" r:id="rId6" imgW="19939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5275263"/>
                        <a:ext cx="38274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1" name="Object 10"/>
          <p:cNvGraphicFramePr>
            <a:graphicFrameLocks noChangeAspect="1"/>
          </p:cNvGraphicFramePr>
          <p:nvPr/>
        </p:nvGraphicFramePr>
        <p:xfrm>
          <a:off x="3784600" y="5748338"/>
          <a:ext cx="649288" cy="444500"/>
        </p:xfrm>
        <a:graphic>
          <a:graphicData uri="http://schemas.openxmlformats.org/presentationml/2006/ole">
            <mc:AlternateContent xmlns:mc="http://schemas.openxmlformats.org/markup-compatibility/2006">
              <mc:Choice xmlns:v="urn:schemas-microsoft-com:vml" Requires="v">
                <p:oleObj spid="_x0000_s138244" name="Equation" r:id="rId8" imgW="342751" imgH="228501" progId="Equation.DSMT4">
                  <p:embed/>
                </p:oleObj>
              </mc:Choice>
              <mc:Fallback>
                <p:oleObj name="Equation" r:id="rId8" imgW="342751"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4600" y="5748338"/>
                        <a:ext cx="6492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6" name="圆角矩形 19"/>
          <p:cNvSpPr>
            <a:spLocks noChangeArrowheads="1"/>
          </p:cNvSpPr>
          <p:nvPr/>
        </p:nvSpPr>
        <p:spPr bwMode="auto">
          <a:xfrm>
            <a:off x="1544638" y="854075"/>
            <a:ext cx="6180137" cy="7810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buFont typeface="Wingdings" panose="05000000000000000000" pitchFamily="2" charset="2"/>
              <a:buChar char="u"/>
            </a:pPr>
            <a:r>
              <a:rPr lang="zh-CN" altLang="en-US" sz="2000" b="1">
                <a:ea typeface="幼圆" panose="02010509060101010101" pitchFamily="49" charset="-122"/>
                <a:cs typeface="Times New Roman" panose="02020603050405020304" pitchFamily="18" charset="0"/>
              </a:rPr>
              <a:t>质量为</a:t>
            </a:r>
            <a:r>
              <a:rPr lang="el-GR" altLang="zh-CN" sz="2000" b="1" i="1">
                <a:ea typeface="幼圆" panose="02010509060101010101" pitchFamily="49" charset="-122"/>
                <a:cs typeface="Times New Roman" panose="02020603050405020304" pitchFamily="18" charset="0"/>
              </a:rPr>
              <a:t>δ</a:t>
            </a:r>
            <a:r>
              <a:rPr lang="en-US" altLang="zh-CN" sz="2000" b="1" i="1">
                <a:ea typeface="幼圆" panose="02010509060101010101" pitchFamily="49" charset="-122"/>
                <a:cs typeface="Times New Roman" panose="02020603050405020304" pitchFamily="18" charset="0"/>
              </a:rPr>
              <a:t>m</a:t>
            </a:r>
            <a:r>
              <a:rPr lang="en-US" altLang="zh-CN" sz="2000" b="1" i="1" baseline="-25000">
                <a:ea typeface="幼圆" panose="02010509060101010101" pitchFamily="49" charset="-122"/>
                <a:cs typeface="Times New Roman" panose="02020603050405020304" pitchFamily="18" charset="0"/>
              </a:rPr>
              <a:t>1</a:t>
            </a:r>
            <a:r>
              <a:rPr lang="en-US" altLang="zh-CN" sz="2000" b="1">
                <a:ea typeface="幼圆" panose="02010509060101010101" pitchFamily="49" charset="-122"/>
                <a:cs typeface="Times New Roman" panose="02020603050405020304" pitchFamily="18" charset="0"/>
              </a:rPr>
              <a:t>,</a:t>
            </a:r>
            <a:r>
              <a:rPr lang="zh-CN" altLang="en-US" sz="2000" b="1">
                <a:ea typeface="幼圆" panose="02010509060101010101" pitchFamily="49" charset="-122"/>
                <a:cs typeface="Times New Roman" panose="02020603050405020304" pitchFamily="18" charset="0"/>
              </a:rPr>
              <a:t>体积为</a:t>
            </a:r>
            <a:r>
              <a:rPr lang="en-US" altLang="zh-CN" sz="2000" b="1" i="1">
                <a:ea typeface="幼圆" panose="02010509060101010101" pitchFamily="49" charset="-122"/>
                <a:cs typeface="Times New Roman" panose="02020603050405020304" pitchFamily="18" charset="0"/>
              </a:rPr>
              <a:t>dV</a:t>
            </a:r>
            <a:r>
              <a:rPr lang="en-US" altLang="zh-CN" sz="2000" b="1" i="1" baseline="-25000">
                <a:ea typeface="幼圆" panose="02010509060101010101" pitchFamily="49" charset="-122"/>
                <a:cs typeface="Times New Roman" panose="02020603050405020304" pitchFamily="18" charset="0"/>
              </a:rPr>
              <a:t>1</a:t>
            </a:r>
            <a:r>
              <a:rPr lang="zh-CN" altLang="en-US" sz="2000" b="1">
                <a:ea typeface="幼圆" panose="02010509060101010101" pitchFamily="49" charset="-122"/>
                <a:cs typeface="Times New Roman" panose="02020603050405020304" pitchFamily="18" charset="0"/>
              </a:rPr>
              <a:t>的微元工质</a:t>
            </a:r>
            <a:r>
              <a:rPr lang="zh-CN" altLang="en-US" sz="2000" b="1">
                <a:solidFill>
                  <a:srgbClr val="0033CC"/>
                </a:solidFill>
                <a:ea typeface="幼圆" panose="02010509060101010101" pitchFamily="49" charset="-122"/>
                <a:cs typeface="Times New Roman" panose="02020603050405020304" pitchFamily="18" charset="0"/>
              </a:rPr>
              <a:t>流入</a:t>
            </a:r>
            <a:r>
              <a:rPr lang="zh-CN" altLang="en-US" sz="2000" b="1">
                <a:ea typeface="幼圆" panose="02010509060101010101" pitchFamily="49" charset="-122"/>
                <a:cs typeface="Times New Roman" panose="02020603050405020304" pitchFamily="18" charset="0"/>
              </a:rPr>
              <a:t>系统，</a:t>
            </a:r>
            <a:endParaRPr lang="en-US" altLang="zh-CN" sz="2000" b="1">
              <a:ea typeface="幼圆" panose="02010509060101010101" pitchFamily="49" charset="-122"/>
              <a:cs typeface="Times New Roman" panose="02020603050405020304" pitchFamily="18" charset="0"/>
            </a:endParaRPr>
          </a:p>
          <a:p>
            <a:pPr>
              <a:buClr>
                <a:srgbClr val="FF0000"/>
              </a:buClr>
              <a:buFont typeface="Wingdings" panose="05000000000000000000" pitchFamily="2" charset="2"/>
              <a:buChar char="u"/>
            </a:pPr>
            <a:r>
              <a:rPr lang="zh-CN" altLang="en-US" sz="2000" b="1">
                <a:ea typeface="幼圆" panose="02010509060101010101" pitchFamily="49" charset="-122"/>
                <a:cs typeface="Times New Roman" panose="02020603050405020304" pitchFamily="18" charset="0"/>
              </a:rPr>
              <a:t>质量为</a:t>
            </a:r>
            <a:r>
              <a:rPr lang="el-GR" altLang="zh-CN" sz="2000" b="1" i="1">
                <a:ea typeface="幼圆" panose="02010509060101010101" pitchFamily="49" charset="-122"/>
                <a:cs typeface="Times New Roman" panose="02020603050405020304" pitchFamily="18" charset="0"/>
              </a:rPr>
              <a:t>δ</a:t>
            </a:r>
            <a:r>
              <a:rPr lang="en-US" altLang="zh-CN" sz="2000" b="1" i="1">
                <a:ea typeface="幼圆" panose="02010509060101010101" pitchFamily="49" charset="-122"/>
                <a:cs typeface="Times New Roman" panose="02020603050405020304" pitchFamily="18" charset="0"/>
              </a:rPr>
              <a:t>m</a:t>
            </a:r>
            <a:r>
              <a:rPr lang="en-US" altLang="zh-CN" sz="2000" b="1" i="1" baseline="-25000">
                <a:ea typeface="幼圆" panose="02010509060101010101" pitchFamily="49" charset="-122"/>
                <a:cs typeface="Times New Roman" panose="02020603050405020304" pitchFamily="18" charset="0"/>
              </a:rPr>
              <a:t>2</a:t>
            </a:r>
            <a:r>
              <a:rPr lang="en-US" altLang="zh-CN" sz="2000" b="1">
                <a:ea typeface="幼圆" panose="02010509060101010101" pitchFamily="49" charset="-122"/>
                <a:cs typeface="Times New Roman" panose="02020603050405020304" pitchFamily="18" charset="0"/>
              </a:rPr>
              <a:t>,</a:t>
            </a:r>
            <a:r>
              <a:rPr lang="zh-CN" altLang="en-US" sz="2000" b="1">
                <a:ea typeface="幼圆" panose="02010509060101010101" pitchFamily="49" charset="-122"/>
                <a:cs typeface="Times New Roman" panose="02020603050405020304" pitchFamily="18" charset="0"/>
              </a:rPr>
              <a:t>体积为</a:t>
            </a:r>
            <a:r>
              <a:rPr lang="en-US" altLang="zh-CN" sz="2000" b="1" i="1">
                <a:ea typeface="幼圆" panose="02010509060101010101" pitchFamily="49" charset="-122"/>
                <a:cs typeface="Times New Roman" panose="02020603050405020304" pitchFamily="18" charset="0"/>
              </a:rPr>
              <a:t>dV</a:t>
            </a:r>
            <a:r>
              <a:rPr lang="en-US" altLang="zh-CN" sz="2000" b="1" i="1" baseline="-25000">
                <a:ea typeface="幼圆" panose="02010509060101010101" pitchFamily="49" charset="-122"/>
                <a:cs typeface="Times New Roman" panose="02020603050405020304" pitchFamily="18" charset="0"/>
              </a:rPr>
              <a:t>2</a:t>
            </a:r>
            <a:r>
              <a:rPr lang="zh-CN" altLang="en-US" sz="2000" b="1">
                <a:ea typeface="幼圆" panose="02010509060101010101" pitchFamily="49" charset="-122"/>
                <a:cs typeface="Times New Roman" panose="02020603050405020304" pitchFamily="18" charset="0"/>
              </a:rPr>
              <a:t>的微元工质</a:t>
            </a:r>
            <a:r>
              <a:rPr lang="zh-CN" altLang="en-US" sz="2000" b="1">
                <a:solidFill>
                  <a:srgbClr val="0033CC"/>
                </a:solidFill>
                <a:ea typeface="幼圆" panose="02010509060101010101" pitchFamily="49" charset="-122"/>
                <a:cs typeface="Times New Roman" panose="02020603050405020304" pitchFamily="18" charset="0"/>
              </a:rPr>
              <a:t>流出</a:t>
            </a:r>
            <a:r>
              <a:rPr lang="zh-CN" altLang="en-US" sz="2000" b="1">
                <a:ea typeface="幼圆" panose="02010509060101010101" pitchFamily="49" charset="-122"/>
                <a:cs typeface="Times New Roman" panose="02020603050405020304" pitchFamily="18" charset="0"/>
              </a:rPr>
              <a:t>系统</a:t>
            </a:r>
            <a:r>
              <a:rPr lang="zh-CN" altLang="en-US" sz="2000" b="1">
                <a:latin typeface="幼圆" panose="02010509060101010101" pitchFamily="49" charset="-122"/>
                <a:ea typeface="幼圆" panose="02010509060101010101" pitchFamily="49" charset="-122"/>
                <a:cs typeface="Times New Roman" panose="02020603050405020304" pitchFamily="18" charset="0"/>
              </a:rPr>
              <a:t>，</a:t>
            </a:r>
            <a:endParaRPr lang="en-US" altLang="zh-CN" sz="2000" b="1">
              <a:latin typeface="幼圆" panose="02010509060101010101" pitchFamily="49" charset="-122"/>
              <a:ea typeface="幼圆" panose="02010509060101010101" pitchFamily="49" charset="-122"/>
              <a:cs typeface="Times New Roman" panose="02020603050405020304" pitchFamily="18" charset="0"/>
            </a:endParaRPr>
          </a:p>
        </p:txBody>
      </p:sp>
      <p:graphicFrame>
        <p:nvGraphicFramePr>
          <p:cNvPr id="72717" name="Object 10"/>
          <p:cNvGraphicFramePr>
            <a:graphicFrameLocks noChangeAspect="1"/>
          </p:cNvGraphicFramePr>
          <p:nvPr/>
        </p:nvGraphicFramePr>
        <p:xfrm>
          <a:off x="827088" y="2095500"/>
          <a:ext cx="1306512" cy="574675"/>
        </p:xfrm>
        <a:graphic>
          <a:graphicData uri="http://schemas.openxmlformats.org/presentationml/2006/ole">
            <mc:AlternateContent xmlns:mc="http://schemas.openxmlformats.org/markup-compatibility/2006">
              <mc:Choice xmlns:v="urn:schemas-microsoft-com:vml" Requires="v">
                <p:oleObj spid="_x0000_s138245" name="Equation" r:id="rId10" imgW="533160" imgH="228600" progId="Equation.DSMT4">
                  <p:embed/>
                </p:oleObj>
              </mc:Choice>
              <mc:Fallback>
                <p:oleObj name="Equation" r:id="rId10" imgW="53316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2095500"/>
                        <a:ext cx="13065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8" name="Object 10"/>
          <p:cNvGraphicFramePr>
            <a:graphicFrameLocks noChangeAspect="1"/>
          </p:cNvGraphicFramePr>
          <p:nvPr/>
        </p:nvGraphicFramePr>
        <p:xfrm>
          <a:off x="7026275" y="1820863"/>
          <a:ext cx="1398588" cy="574675"/>
        </p:xfrm>
        <a:graphic>
          <a:graphicData uri="http://schemas.openxmlformats.org/presentationml/2006/ole">
            <mc:AlternateContent xmlns:mc="http://schemas.openxmlformats.org/markup-compatibility/2006">
              <mc:Choice xmlns:v="urn:schemas-microsoft-com:vml" Requires="v">
                <p:oleObj spid="_x0000_s138246" name="Equation" r:id="rId12" imgW="571320" imgH="228600" progId="Equation.DSMT4">
                  <p:embed/>
                </p:oleObj>
              </mc:Choice>
              <mc:Fallback>
                <p:oleObj name="Equation" r:id="rId12" imgW="57132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26275" y="1820863"/>
                        <a:ext cx="13985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647547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fade">
                                      <p:cBhvr>
                                        <p:cTn id="7" dur="1000"/>
                                        <p:tgtEl>
                                          <p:spTgt spid="51209"/>
                                        </p:tgtEl>
                                      </p:cBhvr>
                                    </p:animEffect>
                                    <p:anim calcmode="lin" valueType="num">
                                      <p:cBhvr>
                                        <p:cTn id="8" dur="1000" fill="hold"/>
                                        <p:tgtEl>
                                          <p:spTgt spid="51209"/>
                                        </p:tgtEl>
                                        <p:attrNameLst>
                                          <p:attrName>ppt_x</p:attrName>
                                        </p:attrNameLst>
                                      </p:cBhvr>
                                      <p:tavLst>
                                        <p:tav tm="0">
                                          <p:val>
                                            <p:strVal val="#ppt_x"/>
                                          </p:val>
                                        </p:tav>
                                        <p:tav tm="100000">
                                          <p:val>
                                            <p:strVal val="#ppt_x"/>
                                          </p:val>
                                        </p:tav>
                                      </p:tavLst>
                                    </p:anim>
                                    <p:anim calcmode="lin" valueType="num">
                                      <p:cBhvr>
                                        <p:cTn id="9" dur="1000" fill="hold"/>
                                        <p:tgtEl>
                                          <p:spTgt spid="5120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1210"/>
                                        </p:tgtEl>
                                        <p:attrNameLst>
                                          <p:attrName>style.visibility</p:attrName>
                                        </p:attrNameLst>
                                      </p:cBhvr>
                                      <p:to>
                                        <p:strVal val="visible"/>
                                      </p:to>
                                    </p:set>
                                    <p:animEffect transition="in" filter="fade">
                                      <p:cBhvr>
                                        <p:cTn id="14" dur="1000"/>
                                        <p:tgtEl>
                                          <p:spTgt spid="51210"/>
                                        </p:tgtEl>
                                      </p:cBhvr>
                                    </p:animEffect>
                                    <p:anim calcmode="lin" valueType="num">
                                      <p:cBhvr>
                                        <p:cTn id="15" dur="1000" fill="hold"/>
                                        <p:tgtEl>
                                          <p:spTgt spid="51210"/>
                                        </p:tgtEl>
                                        <p:attrNameLst>
                                          <p:attrName>ppt_x</p:attrName>
                                        </p:attrNameLst>
                                      </p:cBhvr>
                                      <p:tavLst>
                                        <p:tav tm="0">
                                          <p:val>
                                            <p:strVal val="#ppt_x"/>
                                          </p:val>
                                        </p:tav>
                                        <p:tav tm="100000">
                                          <p:val>
                                            <p:strVal val="#ppt_x"/>
                                          </p:val>
                                        </p:tav>
                                      </p:tavLst>
                                    </p:anim>
                                    <p:anim calcmode="lin" valueType="num">
                                      <p:cBhvr>
                                        <p:cTn id="16" dur="1000" fill="hold"/>
                                        <p:tgtEl>
                                          <p:spTgt spid="5121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1211"/>
                                        </p:tgtEl>
                                        <p:attrNameLst>
                                          <p:attrName>style.visibility</p:attrName>
                                        </p:attrNameLst>
                                      </p:cBhvr>
                                      <p:to>
                                        <p:strVal val="visible"/>
                                      </p:to>
                                    </p:set>
                                    <p:animEffect transition="in" filter="fade">
                                      <p:cBhvr>
                                        <p:cTn id="21" dur="1000"/>
                                        <p:tgtEl>
                                          <p:spTgt spid="51211"/>
                                        </p:tgtEl>
                                      </p:cBhvr>
                                    </p:animEffect>
                                    <p:anim calcmode="lin" valueType="num">
                                      <p:cBhvr>
                                        <p:cTn id="22" dur="1000" fill="hold"/>
                                        <p:tgtEl>
                                          <p:spTgt spid="51211"/>
                                        </p:tgtEl>
                                        <p:attrNameLst>
                                          <p:attrName>ppt_x</p:attrName>
                                        </p:attrNameLst>
                                      </p:cBhvr>
                                      <p:tavLst>
                                        <p:tav tm="0">
                                          <p:val>
                                            <p:strVal val="#ppt_x"/>
                                          </p:val>
                                        </p:tav>
                                        <p:tav tm="100000">
                                          <p:val>
                                            <p:strVal val="#ppt_x"/>
                                          </p:val>
                                        </p:tav>
                                      </p:tavLst>
                                    </p:anim>
                                    <p:anim calcmode="lin" valueType="num">
                                      <p:cBhvr>
                                        <p:cTn id="23" dur="1000" fill="hold"/>
                                        <p:tgtEl>
                                          <p:spTgt spid="512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9"/>
          <p:cNvSpPr txBox="1">
            <a:spLocks/>
          </p:cNvSpPr>
          <p:nvPr/>
        </p:nvSpPr>
        <p:spPr bwMode="gray">
          <a:xfrm>
            <a:off x="236538" y="188913"/>
            <a:ext cx="8064500" cy="503237"/>
          </a:xfrm>
          <a:prstGeom prst="rect">
            <a:avLst/>
          </a:prstGeom>
        </p:spPr>
        <p:txBody>
          <a:bodyPr/>
          <a:lstStyle/>
          <a:p>
            <a:pPr algn="just" eaLnBrk="1" hangingPunct="1">
              <a:defRPr/>
            </a:pPr>
            <a:r>
              <a:rPr lang="zh-CN" altLang="en-US" sz="2800" b="1" kern="0" dirty="0">
                <a:solidFill>
                  <a:srgbClr val="FF0000"/>
                </a:solidFill>
                <a:latin typeface="幼圆" pitchFamily="49" charset="-122"/>
                <a:ea typeface="幼圆" pitchFamily="49" charset="-122"/>
                <a:cs typeface="+mj-cs"/>
              </a:rPr>
              <a:t>开口系统能量方程</a:t>
            </a:r>
          </a:p>
        </p:txBody>
      </p:sp>
      <p:grpSp>
        <p:nvGrpSpPr>
          <p:cNvPr id="4" name="组合 3"/>
          <p:cNvGrpSpPr>
            <a:grpSpLocks/>
          </p:cNvGrpSpPr>
          <p:nvPr/>
        </p:nvGrpSpPr>
        <p:grpSpPr bwMode="auto">
          <a:xfrm>
            <a:off x="2111375" y="3702050"/>
            <a:ext cx="5292725" cy="841375"/>
            <a:chOff x="2207688" y="3422120"/>
            <a:chExt cx="5291807" cy="841375"/>
          </a:xfrm>
        </p:grpSpPr>
        <p:graphicFrame>
          <p:nvGraphicFramePr>
            <p:cNvPr id="73746" name="Object 10"/>
            <p:cNvGraphicFramePr>
              <a:graphicFrameLocks noChangeAspect="1"/>
            </p:cNvGraphicFramePr>
            <p:nvPr/>
          </p:nvGraphicFramePr>
          <p:xfrm>
            <a:off x="2207688" y="3422120"/>
            <a:ext cx="1476375" cy="841375"/>
          </p:xfrm>
          <a:graphic>
            <a:graphicData uri="http://schemas.openxmlformats.org/presentationml/2006/ole">
              <mc:AlternateContent xmlns:mc="http://schemas.openxmlformats.org/markup-compatibility/2006">
                <mc:Choice xmlns:v="urn:schemas-microsoft-com:vml" Requires="v">
                  <p:oleObj spid="_x0000_s139266" name="Equation" r:id="rId3" imgW="710891" imgH="393529" progId="Equation.DSMT4">
                    <p:embed/>
                  </p:oleObj>
                </mc:Choice>
                <mc:Fallback>
                  <p:oleObj name="Equation" r:id="rId3" imgW="710891"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688" y="3422120"/>
                          <a:ext cx="14763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7" name="Object 10"/>
            <p:cNvGraphicFramePr>
              <a:graphicFrameLocks noChangeAspect="1"/>
            </p:cNvGraphicFramePr>
            <p:nvPr/>
          </p:nvGraphicFramePr>
          <p:xfrm>
            <a:off x="4260660" y="3592578"/>
            <a:ext cx="1292225" cy="515937"/>
          </p:xfrm>
          <a:graphic>
            <a:graphicData uri="http://schemas.openxmlformats.org/presentationml/2006/ole">
              <mc:AlternateContent xmlns:mc="http://schemas.openxmlformats.org/markup-compatibility/2006">
                <mc:Choice xmlns:v="urn:schemas-microsoft-com:vml" Requires="v">
                  <p:oleObj spid="_x0000_s139267" name="Equation" r:id="rId5" imgW="622030" imgH="241195" progId="Equation.DSMT4">
                    <p:embed/>
                  </p:oleObj>
                </mc:Choice>
                <mc:Fallback>
                  <p:oleObj name="Equation" r:id="rId5" imgW="622030"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0660" y="3592578"/>
                          <a:ext cx="1292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8" name="Object 10"/>
            <p:cNvGraphicFramePr>
              <a:graphicFrameLocks noChangeAspect="1"/>
            </p:cNvGraphicFramePr>
            <p:nvPr/>
          </p:nvGraphicFramePr>
          <p:xfrm>
            <a:off x="6129483" y="3629244"/>
            <a:ext cx="1370012" cy="434975"/>
          </p:xfrm>
          <a:graphic>
            <a:graphicData uri="http://schemas.openxmlformats.org/presentationml/2006/ole">
              <mc:AlternateContent xmlns:mc="http://schemas.openxmlformats.org/markup-compatibility/2006">
                <mc:Choice xmlns:v="urn:schemas-microsoft-com:vml" Requires="v">
                  <p:oleObj spid="_x0000_s139268" name="Equation" r:id="rId7" imgW="660113" imgH="203112" progId="Equation.DSMT4">
                    <p:embed/>
                  </p:oleObj>
                </mc:Choice>
                <mc:Fallback>
                  <p:oleObj name="Equation" r:id="rId7" imgW="660113"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9483" y="3629244"/>
                          <a:ext cx="13700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4"/>
          <p:cNvGrpSpPr>
            <a:grpSpLocks/>
          </p:cNvGrpSpPr>
          <p:nvPr/>
        </p:nvGrpSpPr>
        <p:grpSpPr bwMode="auto">
          <a:xfrm>
            <a:off x="200025" y="2317750"/>
            <a:ext cx="8888413" cy="1150938"/>
            <a:chOff x="257296" y="2131853"/>
            <a:chExt cx="8887160" cy="1150266"/>
          </a:xfrm>
        </p:grpSpPr>
        <p:graphicFrame>
          <p:nvGraphicFramePr>
            <p:cNvPr id="73744" name="Object 10"/>
            <p:cNvGraphicFramePr>
              <a:graphicFrameLocks noChangeAspect="1"/>
            </p:cNvGraphicFramePr>
            <p:nvPr/>
          </p:nvGraphicFramePr>
          <p:xfrm>
            <a:off x="257296" y="2739992"/>
            <a:ext cx="8887160" cy="542127"/>
          </p:xfrm>
          <a:graphic>
            <a:graphicData uri="http://schemas.openxmlformats.org/presentationml/2006/ole">
              <mc:AlternateContent xmlns:mc="http://schemas.openxmlformats.org/markup-compatibility/2006">
                <mc:Choice xmlns:v="urn:schemas-microsoft-com:vml" Requires="v">
                  <p:oleObj spid="_x0000_s139269" name="Equation" r:id="rId9" imgW="4711680" imgH="279360" progId="Equation.DSMT4">
                    <p:embed/>
                  </p:oleObj>
                </mc:Choice>
                <mc:Fallback>
                  <p:oleObj name="Equation" r:id="rId9" imgW="471168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296" y="2739992"/>
                          <a:ext cx="8887160" cy="54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5" name="下箭头 1"/>
            <p:cNvSpPr>
              <a:spLocks noChangeArrowheads="1"/>
            </p:cNvSpPr>
            <p:nvPr/>
          </p:nvSpPr>
          <p:spPr bwMode="auto">
            <a:xfrm>
              <a:off x="3276435" y="2131853"/>
              <a:ext cx="2736304" cy="441768"/>
            </a:xfrm>
            <a:prstGeom prst="downArrow">
              <a:avLst>
                <a:gd name="adj1" fmla="val 50000"/>
                <a:gd name="adj2" fmla="val 50000"/>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6" name="组合 5"/>
          <p:cNvGrpSpPr>
            <a:grpSpLocks/>
          </p:cNvGrpSpPr>
          <p:nvPr/>
        </p:nvGrpSpPr>
        <p:grpSpPr bwMode="auto">
          <a:xfrm>
            <a:off x="511175" y="4630738"/>
            <a:ext cx="7910513" cy="1581150"/>
            <a:chOff x="539552" y="4586718"/>
            <a:chExt cx="7910513" cy="1581102"/>
          </a:xfrm>
        </p:grpSpPr>
        <p:graphicFrame>
          <p:nvGraphicFramePr>
            <p:cNvPr id="73742" name="Object 10"/>
            <p:cNvGraphicFramePr>
              <a:graphicFrameLocks noChangeAspect="1"/>
            </p:cNvGraphicFramePr>
            <p:nvPr/>
          </p:nvGraphicFramePr>
          <p:xfrm>
            <a:off x="539552" y="5083558"/>
            <a:ext cx="7910513" cy="1084262"/>
          </p:xfrm>
          <a:graphic>
            <a:graphicData uri="http://schemas.openxmlformats.org/presentationml/2006/ole">
              <mc:AlternateContent xmlns:mc="http://schemas.openxmlformats.org/markup-compatibility/2006">
                <mc:Choice xmlns:v="urn:schemas-microsoft-com:vml" Requires="v">
                  <p:oleObj spid="_x0000_s139270" name="Equation" r:id="rId11" imgW="3810000" imgH="508000" progId="Equation.DSMT4">
                    <p:embed/>
                  </p:oleObj>
                </mc:Choice>
                <mc:Fallback>
                  <p:oleObj name="Equation" r:id="rId11" imgW="3810000" imgH="5080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552" y="5083558"/>
                          <a:ext cx="7910513"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3" name="下箭头 22"/>
            <p:cNvSpPr>
              <a:spLocks noChangeArrowheads="1"/>
            </p:cNvSpPr>
            <p:nvPr/>
          </p:nvSpPr>
          <p:spPr bwMode="auto">
            <a:xfrm>
              <a:off x="3275856" y="4586718"/>
              <a:ext cx="2736304" cy="441768"/>
            </a:xfrm>
            <a:prstGeom prst="downArrow">
              <a:avLst>
                <a:gd name="adj1" fmla="val 50000"/>
                <a:gd name="adj2" fmla="val 50000"/>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73734" name="组合 1"/>
          <p:cNvGrpSpPr>
            <a:grpSpLocks/>
          </p:cNvGrpSpPr>
          <p:nvPr/>
        </p:nvGrpSpPr>
        <p:grpSpPr bwMode="auto">
          <a:xfrm>
            <a:off x="257175" y="1031875"/>
            <a:ext cx="8818563" cy="1152525"/>
            <a:chOff x="257051" y="1032494"/>
            <a:chExt cx="8818847" cy="1151647"/>
          </a:xfrm>
        </p:grpSpPr>
        <p:graphicFrame>
          <p:nvGraphicFramePr>
            <p:cNvPr id="73735" name="Object 10"/>
            <p:cNvGraphicFramePr>
              <a:graphicFrameLocks noChangeAspect="1"/>
            </p:cNvGraphicFramePr>
            <p:nvPr/>
          </p:nvGraphicFramePr>
          <p:xfrm>
            <a:off x="323528" y="1032494"/>
            <a:ext cx="8670925" cy="530225"/>
          </p:xfrm>
          <a:graphic>
            <a:graphicData uri="http://schemas.openxmlformats.org/presentationml/2006/ole">
              <mc:AlternateContent xmlns:mc="http://schemas.openxmlformats.org/markup-compatibility/2006">
                <mc:Choice xmlns:v="urn:schemas-microsoft-com:vml" Requires="v">
                  <p:oleObj spid="_x0000_s139271" name="Equation" r:id="rId13" imgW="4686120" imgH="279360" progId="Equation.DSMT4">
                    <p:embed/>
                  </p:oleObj>
                </mc:Choice>
                <mc:Fallback>
                  <p:oleObj name="Equation" r:id="rId13" imgW="4686120" imgH="2793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528" y="1032494"/>
                          <a:ext cx="86709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3736" name="直接连接符 6"/>
            <p:cNvCxnSpPr>
              <a:cxnSpLocks noChangeShapeType="1"/>
            </p:cNvCxnSpPr>
            <p:nvPr/>
          </p:nvCxnSpPr>
          <p:spPr bwMode="auto">
            <a:xfrm>
              <a:off x="257051" y="1700808"/>
              <a:ext cx="3708000" cy="0"/>
            </a:xfrm>
            <a:prstGeom prst="line">
              <a:avLst/>
            </a:prstGeom>
            <a:noFill/>
            <a:ln w="57150" algn="ctr">
              <a:solidFill>
                <a:srgbClr val="FF0000"/>
              </a:solidFill>
              <a:round/>
              <a:headEnd/>
              <a:tailEnd/>
            </a:ln>
          </p:spPr>
        </p:cxnSp>
        <p:cxnSp>
          <p:nvCxnSpPr>
            <p:cNvPr id="73737" name="直接连接符 15"/>
            <p:cNvCxnSpPr>
              <a:cxnSpLocks noChangeShapeType="1"/>
            </p:cNvCxnSpPr>
            <p:nvPr/>
          </p:nvCxnSpPr>
          <p:spPr bwMode="auto">
            <a:xfrm>
              <a:off x="4268788" y="1700808"/>
              <a:ext cx="3708000" cy="0"/>
            </a:xfrm>
            <a:prstGeom prst="line">
              <a:avLst/>
            </a:prstGeom>
            <a:noFill/>
            <a:ln w="57150" algn="ctr">
              <a:solidFill>
                <a:srgbClr val="FF0000"/>
              </a:solidFill>
              <a:round/>
              <a:headEnd/>
              <a:tailEnd/>
            </a:ln>
          </p:spPr>
        </p:cxnSp>
        <p:cxnSp>
          <p:nvCxnSpPr>
            <p:cNvPr id="73738" name="直接连接符 16"/>
            <p:cNvCxnSpPr>
              <a:cxnSpLocks noChangeShapeType="1"/>
            </p:cNvCxnSpPr>
            <p:nvPr/>
          </p:nvCxnSpPr>
          <p:spPr bwMode="auto">
            <a:xfrm flipV="1">
              <a:off x="8388424" y="1688840"/>
              <a:ext cx="510852" cy="0"/>
            </a:xfrm>
            <a:prstGeom prst="line">
              <a:avLst/>
            </a:prstGeom>
            <a:noFill/>
            <a:ln w="57150" algn="ctr">
              <a:solidFill>
                <a:srgbClr val="FF0000"/>
              </a:solidFill>
              <a:round/>
              <a:headEnd/>
              <a:tailEnd/>
            </a:ln>
          </p:spPr>
        </p:cxnSp>
        <p:sp>
          <p:nvSpPr>
            <p:cNvPr id="73739" name="圆角矩形 14"/>
            <p:cNvSpPr>
              <a:spLocks noChangeArrowheads="1"/>
            </p:cNvSpPr>
            <p:nvPr/>
          </p:nvSpPr>
          <p:spPr bwMode="auto">
            <a:xfrm>
              <a:off x="1547664" y="1724587"/>
              <a:ext cx="864096" cy="459554"/>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buClr>
                  <a:srgbClr val="FF0000"/>
                </a:buClr>
              </a:pPr>
              <a:r>
                <a:rPr kumimoji="1" lang="zh-CN" altLang="en-US" sz="2000" b="1">
                  <a:solidFill>
                    <a:schemeClr val="bg1"/>
                  </a:solidFill>
                  <a:ea typeface="幼圆" panose="02010509060101010101" pitchFamily="49" charset="-122"/>
                  <a:cs typeface="Times New Roman" panose="02020603050405020304" pitchFamily="18" charset="0"/>
                </a:rPr>
                <a:t>进入</a:t>
              </a:r>
              <a:endParaRPr kumimoji="1" lang="en-US" altLang="zh-CN" sz="2000" b="1">
                <a:solidFill>
                  <a:schemeClr val="bg1"/>
                </a:solidFill>
                <a:ea typeface="幼圆" panose="02010509060101010101" pitchFamily="49" charset="-122"/>
                <a:cs typeface="Times New Roman" panose="02020603050405020304" pitchFamily="18" charset="0"/>
              </a:endParaRPr>
            </a:p>
          </p:txBody>
        </p:sp>
        <p:sp>
          <p:nvSpPr>
            <p:cNvPr id="73740" name="圆角矩形 14"/>
            <p:cNvSpPr>
              <a:spLocks noChangeArrowheads="1"/>
            </p:cNvSpPr>
            <p:nvPr/>
          </p:nvSpPr>
          <p:spPr bwMode="auto">
            <a:xfrm>
              <a:off x="5841065" y="1717059"/>
              <a:ext cx="864096" cy="459554"/>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buClr>
                  <a:srgbClr val="FF0000"/>
                </a:buClr>
              </a:pPr>
              <a:r>
                <a:rPr kumimoji="1" lang="zh-CN" altLang="en-US" sz="2000" b="1">
                  <a:solidFill>
                    <a:schemeClr val="bg1"/>
                  </a:solidFill>
                  <a:ea typeface="幼圆" panose="02010509060101010101" pitchFamily="49" charset="-122"/>
                  <a:cs typeface="Times New Roman" panose="02020603050405020304" pitchFamily="18" charset="0"/>
                </a:rPr>
                <a:t>离开</a:t>
              </a:r>
              <a:endParaRPr kumimoji="1" lang="en-US" altLang="zh-CN" sz="2000" b="1">
                <a:solidFill>
                  <a:schemeClr val="bg1"/>
                </a:solidFill>
                <a:ea typeface="幼圆" panose="02010509060101010101" pitchFamily="49" charset="-122"/>
                <a:cs typeface="Times New Roman" panose="02020603050405020304" pitchFamily="18" charset="0"/>
              </a:endParaRPr>
            </a:p>
          </p:txBody>
        </p:sp>
        <p:sp>
          <p:nvSpPr>
            <p:cNvPr id="73741" name="圆角矩形 14"/>
            <p:cNvSpPr>
              <a:spLocks noChangeArrowheads="1"/>
            </p:cNvSpPr>
            <p:nvPr/>
          </p:nvSpPr>
          <p:spPr bwMode="auto">
            <a:xfrm>
              <a:off x="8211802" y="1714422"/>
              <a:ext cx="864096" cy="459554"/>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buClr>
                  <a:srgbClr val="FF0000"/>
                </a:buClr>
              </a:pPr>
              <a:r>
                <a:rPr kumimoji="1" lang="zh-CN" altLang="en-US" sz="2000" b="1">
                  <a:solidFill>
                    <a:schemeClr val="bg1"/>
                  </a:solidFill>
                  <a:ea typeface="幼圆" panose="02010509060101010101" pitchFamily="49" charset="-122"/>
                  <a:cs typeface="Times New Roman" panose="02020603050405020304" pitchFamily="18" charset="0"/>
                </a:rPr>
                <a:t>增量</a:t>
              </a:r>
              <a:endParaRPr kumimoji="1" lang="en-US" altLang="zh-CN" sz="2000" b="1">
                <a:solidFill>
                  <a:schemeClr val="bg1"/>
                </a:solidFill>
                <a:ea typeface="幼圆" panose="020105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3080525655"/>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9"/>
          <p:cNvSpPr txBox="1">
            <a:spLocks/>
          </p:cNvSpPr>
          <p:nvPr/>
        </p:nvSpPr>
        <p:spPr bwMode="gray">
          <a:xfrm>
            <a:off x="236538" y="188913"/>
            <a:ext cx="8064500" cy="503237"/>
          </a:xfrm>
          <a:prstGeom prst="rect">
            <a:avLst/>
          </a:prstGeom>
        </p:spPr>
        <p:txBody>
          <a:bodyPr/>
          <a:lstStyle/>
          <a:p>
            <a:pPr algn="just" eaLnBrk="1" hangingPunct="1">
              <a:defRPr/>
            </a:pPr>
            <a:r>
              <a:rPr lang="zh-CN" altLang="en-US" sz="2800" b="1" kern="0" dirty="0">
                <a:solidFill>
                  <a:srgbClr val="FF0000"/>
                </a:solidFill>
                <a:latin typeface="幼圆" pitchFamily="49" charset="-122"/>
                <a:ea typeface="幼圆" pitchFamily="49" charset="-122"/>
                <a:cs typeface="+mj-cs"/>
              </a:rPr>
              <a:t>开口系统能量方程</a:t>
            </a:r>
          </a:p>
        </p:txBody>
      </p:sp>
      <p:graphicFrame>
        <p:nvGraphicFramePr>
          <p:cNvPr id="74755" name="Object 10"/>
          <p:cNvGraphicFramePr>
            <a:graphicFrameLocks noChangeAspect="1"/>
          </p:cNvGraphicFramePr>
          <p:nvPr/>
        </p:nvGraphicFramePr>
        <p:xfrm>
          <a:off x="628650" y="895350"/>
          <a:ext cx="7908925" cy="1084263"/>
        </p:xfrm>
        <a:graphic>
          <a:graphicData uri="http://schemas.openxmlformats.org/presentationml/2006/ole">
            <mc:AlternateContent xmlns:mc="http://schemas.openxmlformats.org/markup-compatibility/2006">
              <mc:Choice xmlns:v="urn:schemas-microsoft-com:vml" Requires="v">
                <p:oleObj spid="_x0000_s140290" name="Equation" r:id="rId3" imgW="3810000" imgH="508000" progId="Equation.DSMT4">
                  <p:embed/>
                </p:oleObj>
              </mc:Choice>
              <mc:Fallback>
                <p:oleObj name="Equation" r:id="rId3" imgW="38100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895350"/>
                        <a:ext cx="790892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9"/>
          <p:cNvGrpSpPr>
            <a:grpSpLocks/>
          </p:cNvGrpSpPr>
          <p:nvPr/>
        </p:nvGrpSpPr>
        <p:grpSpPr bwMode="auto">
          <a:xfrm>
            <a:off x="468313" y="3586163"/>
            <a:ext cx="8321675" cy="2720975"/>
            <a:chOff x="392694" y="3430425"/>
            <a:chExt cx="8320883" cy="2721096"/>
          </a:xfrm>
        </p:grpSpPr>
        <p:sp>
          <p:nvSpPr>
            <p:cNvPr id="74764" name="下箭头 22"/>
            <p:cNvSpPr>
              <a:spLocks noChangeArrowheads="1"/>
            </p:cNvSpPr>
            <p:nvPr/>
          </p:nvSpPr>
          <p:spPr bwMode="auto">
            <a:xfrm>
              <a:off x="3084472" y="3430425"/>
              <a:ext cx="2736304" cy="441768"/>
            </a:xfrm>
            <a:prstGeom prst="downArrow">
              <a:avLst>
                <a:gd name="adj1" fmla="val 50000"/>
                <a:gd name="adj2" fmla="val 50000"/>
              </a:avLst>
            </a:prstGeom>
            <a:solidFill>
              <a:schemeClr val="accent1"/>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74765" name="组合 7"/>
            <p:cNvGrpSpPr>
              <a:grpSpLocks/>
            </p:cNvGrpSpPr>
            <p:nvPr/>
          </p:nvGrpSpPr>
          <p:grpSpPr bwMode="auto">
            <a:xfrm>
              <a:off x="392694" y="3919273"/>
              <a:ext cx="8320883" cy="2232248"/>
              <a:chOff x="392694" y="3919273"/>
              <a:chExt cx="8320883" cy="2232248"/>
            </a:xfrm>
          </p:grpSpPr>
          <p:graphicFrame>
            <p:nvGraphicFramePr>
              <p:cNvPr id="74766" name="Object 10"/>
              <p:cNvGraphicFramePr>
                <a:graphicFrameLocks noChangeAspect="1"/>
              </p:cNvGraphicFramePr>
              <p:nvPr/>
            </p:nvGraphicFramePr>
            <p:xfrm>
              <a:off x="629434" y="4821096"/>
              <a:ext cx="7672387" cy="1084263"/>
            </p:xfrm>
            <a:graphic>
              <a:graphicData uri="http://schemas.openxmlformats.org/presentationml/2006/ole">
                <mc:AlternateContent xmlns:mc="http://schemas.openxmlformats.org/markup-compatibility/2006">
                  <mc:Choice xmlns:v="urn:schemas-microsoft-com:vml" Requires="v">
                    <p:oleObj spid="_x0000_s140291" name="Equation" r:id="rId5" imgW="3695700" imgH="508000" progId="Equation.DSMT4">
                      <p:embed/>
                    </p:oleObj>
                  </mc:Choice>
                  <mc:Fallback>
                    <p:oleObj name="Equation" r:id="rId5" imgW="3695700" imgH="508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434" y="4821096"/>
                            <a:ext cx="7672387"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67" name="组合 6"/>
              <p:cNvGrpSpPr>
                <a:grpSpLocks/>
              </p:cNvGrpSpPr>
              <p:nvPr/>
            </p:nvGrpSpPr>
            <p:grpSpPr bwMode="auto">
              <a:xfrm>
                <a:off x="392694" y="3919273"/>
                <a:ext cx="8320883" cy="2232248"/>
                <a:chOff x="219075" y="4005064"/>
                <a:chExt cx="8674100" cy="2232248"/>
              </a:xfrm>
            </p:grpSpPr>
            <p:sp>
              <p:nvSpPr>
                <p:cNvPr id="74768" name="圆角矩形 25"/>
                <p:cNvSpPr>
                  <a:spLocks noChangeArrowheads="1"/>
                </p:cNvSpPr>
                <p:nvPr/>
              </p:nvSpPr>
              <p:spPr bwMode="auto">
                <a:xfrm>
                  <a:off x="1452175" y="4099225"/>
                  <a:ext cx="5543958" cy="569209"/>
                </a:xfrm>
                <a:prstGeom prst="roundRect">
                  <a:avLst>
                    <a:gd name="adj" fmla="val 16667"/>
                  </a:avLst>
                </a:prstGeom>
                <a:solidFill>
                  <a:srgbClr val="C00000"/>
                </a:solidFill>
                <a:ln>
                  <a:noFill/>
                </a:ln>
                <a:extLst>
                  <a:ext uri="{91240B29-F687-4F45-9708-019B960494DF}">
                    <a14:hiddenLine xmlns:a14="http://schemas.microsoft.com/office/drawing/2010/main" w="19050">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pPr>
                  <a:r>
                    <a:rPr lang="zh-CN" altLang="en-US" sz="2800" b="1">
                      <a:solidFill>
                        <a:schemeClr val="bg1"/>
                      </a:solidFill>
                      <a:latin typeface="幼圆" panose="02010509060101010101" pitchFamily="49" charset="-122"/>
                      <a:ea typeface="幼圆" panose="02010509060101010101" pitchFamily="49" charset="-122"/>
                    </a:rPr>
                    <a:t>开口系统能量方程的一般表达式</a:t>
                  </a:r>
                  <a:endParaRPr lang="en-US" altLang="zh-CN" sz="2800" b="1">
                    <a:solidFill>
                      <a:schemeClr val="bg1"/>
                    </a:solidFill>
                    <a:latin typeface="幼圆" panose="02010509060101010101" pitchFamily="49" charset="-122"/>
                    <a:ea typeface="幼圆" panose="02010509060101010101" pitchFamily="49" charset="-122"/>
                  </a:endParaRPr>
                </a:p>
              </p:txBody>
            </p:sp>
            <p:sp>
              <p:nvSpPr>
                <p:cNvPr id="74769" name="圆角矩形 14"/>
                <p:cNvSpPr>
                  <a:spLocks noChangeArrowheads="1"/>
                </p:cNvSpPr>
                <p:nvPr/>
              </p:nvSpPr>
              <p:spPr bwMode="auto">
                <a:xfrm>
                  <a:off x="219075" y="4005064"/>
                  <a:ext cx="8674100" cy="2232248"/>
                </a:xfrm>
                <a:prstGeom prst="roundRect">
                  <a:avLst>
                    <a:gd name="adj" fmla="val 16667"/>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sz="6600">
                    <a:ea typeface="宋体" panose="02010600030101010101" pitchFamily="2" charset="-122"/>
                  </a:endParaRPr>
                </a:p>
              </p:txBody>
            </p:sp>
          </p:grpSp>
        </p:grpSp>
      </p:grpSp>
      <p:grpSp>
        <p:nvGrpSpPr>
          <p:cNvPr id="4" name="组合 3"/>
          <p:cNvGrpSpPr>
            <a:grpSpLocks/>
          </p:cNvGrpSpPr>
          <p:nvPr/>
        </p:nvGrpSpPr>
        <p:grpSpPr bwMode="auto">
          <a:xfrm>
            <a:off x="546100" y="2022475"/>
            <a:ext cx="7218363" cy="1482725"/>
            <a:chOff x="546270" y="2022015"/>
            <a:chExt cx="7218821" cy="1482739"/>
          </a:xfrm>
        </p:grpSpPr>
        <p:grpSp>
          <p:nvGrpSpPr>
            <p:cNvPr id="74758" name="组合 8"/>
            <p:cNvGrpSpPr>
              <a:grpSpLocks/>
            </p:cNvGrpSpPr>
            <p:nvPr/>
          </p:nvGrpSpPr>
          <p:grpSpPr bwMode="auto">
            <a:xfrm>
              <a:off x="854704" y="2615754"/>
              <a:ext cx="6910387" cy="889000"/>
              <a:chOff x="744761" y="2182812"/>
              <a:chExt cx="6910164" cy="889012"/>
            </a:xfrm>
          </p:grpSpPr>
          <p:graphicFrame>
            <p:nvGraphicFramePr>
              <p:cNvPr id="74760" name="Object 10"/>
              <p:cNvGraphicFramePr>
                <a:graphicFrameLocks noChangeAspect="1"/>
              </p:cNvGraphicFramePr>
              <p:nvPr/>
            </p:nvGraphicFramePr>
            <p:xfrm>
              <a:off x="744761" y="2230449"/>
              <a:ext cx="1108075" cy="841375"/>
            </p:xfrm>
            <a:graphic>
              <a:graphicData uri="http://schemas.openxmlformats.org/presentationml/2006/ole">
                <mc:AlternateContent xmlns:mc="http://schemas.openxmlformats.org/markup-compatibility/2006">
                  <mc:Choice xmlns:v="urn:schemas-microsoft-com:vml" Requires="v">
                    <p:oleObj spid="_x0000_s140292" name="Equation" r:id="rId7" imgW="533169" imgH="393529" progId="Equation.DSMT4">
                      <p:embed/>
                    </p:oleObj>
                  </mc:Choice>
                  <mc:Fallback>
                    <p:oleObj name="Equation" r:id="rId7" imgW="533169" imgH="39352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761" y="2230449"/>
                            <a:ext cx="11080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1" name="Object 10"/>
              <p:cNvGraphicFramePr>
                <a:graphicFrameLocks noChangeAspect="1"/>
              </p:cNvGraphicFramePr>
              <p:nvPr/>
            </p:nvGraphicFramePr>
            <p:xfrm>
              <a:off x="2195736" y="2228861"/>
              <a:ext cx="1582738" cy="841375"/>
            </p:xfrm>
            <a:graphic>
              <a:graphicData uri="http://schemas.openxmlformats.org/presentationml/2006/ole">
                <mc:AlternateContent xmlns:mc="http://schemas.openxmlformats.org/markup-compatibility/2006">
                  <mc:Choice xmlns:v="urn:schemas-microsoft-com:vml" Requires="v">
                    <p:oleObj spid="_x0000_s140293" name="Equation" r:id="rId9" imgW="761669" imgH="393529" progId="Equation.DSMT4">
                      <p:embed/>
                    </p:oleObj>
                  </mc:Choice>
                  <mc:Fallback>
                    <p:oleObj name="Equation" r:id="rId9" imgW="761669"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736" y="2228861"/>
                            <a:ext cx="1582738"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2" name="Object 10"/>
              <p:cNvGraphicFramePr>
                <a:graphicFrameLocks noChangeAspect="1"/>
              </p:cNvGraphicFramePr>
              <p:nvPr/>
            </p:nvGraphicFramePr>
            <p:xfrm>
              <a:off x="4127724" y="2182812"/>
              <a:ext cx="1768475" cy="841375"/>
            </p:xfrm>
            <a:graphic>
              <a:graphicData uri="http://schemas.openxmlformats.org/presentationml/2006/ole">
                <mc:AlternateContent xmlns:mc="http://schemas.openxmlformats.org/markup-compatibility/2006">
                  <mc:Choice xmlns:v="urn:schemas-microsoft-com:vml" Requires="v">
                    <p:oleObj spid="_x0000_s140294" name="Equation" r:id="rId11" imgW="850531" imgH="393529" progId="Equation.DSMT4">
                      <p:embed/>
                    </p:oleObj>
                  </mc:Choice>
                  <mc:Fallback>
                    <p:oleObj name="Equation" r:id="rId11" imgW="850531"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7724" y="2182812"/>
                            <a:ext cx="17684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3" name="Object 10"/>
              <p:cNvGraphicFramePr>
                <a:graphicFrameLocks noChangeAspect="1"/>
              </p:cNvGraphicFramePr>
              <p:nvPr/>
            </p:nvGraphicFramePr>
            <p:xfrm>
              <a:off x="6465888" y="2228850"/>
              <a:ext cx="1189037" cy="841375"/>
            </p:xfrm>
            <a:graphic>
              <a:graphicData uri="http://schemas.openxmlformats.org/presentationml/2006/ole">
                <mc:AlternateContent xmlns:mc="http://schemas.openxmlformats.org/markup-compatibility/2006">
                  <mc:Choice xmlns:v="urn:schemas-microsoft-com:vml" Requires="v">
                    <p:oleObj spid="_x0000_s140295" name="Equation" r:id="rId13" imgW="571252" imgH="393529" progId="Equation.DSMT4">
                      <p:embed/>
                    </p:oleObj>
                  </mc:Choice>
                  <mc:Fallback>
                    <p:oleObj name="Equation" r:id="rId13" imgW="571252" imgH="39352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65888" y="2228850"/>
                            <a:ext cx="1189037"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59" name="矩形 1"/>
            <p:cNvSpPr>
              <a:spLocks noChangeArrowheads="1"/>
            </p:cNvSpPr>
            <p:nvPr/>
          </p:nvSpPr>
          <p:spPr bwMode="auto">
            <a:xfrm>
              <a:off x="546270" y="2022015"/>
              <a:ext cx="35397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2000" b="1">
                  <a:solidFill>
                    <a:srgbClr val="0033CC"/>
                  </a:solidFill>
                  <a:latin typeface="幼圆" panose="02010509060101010101" pitchFamily="49" charset="-122"/>
                  <a:ea typeface="幼圆" panose="02010509060101010101" pitchFamily="49" charset="-122"/>
                </a:rPr>
                <a:t>考虑单位时间内系统能量关系</a:t>
              </a:r>
            </a:p>
          </p:txBody>
        </p:sp>
      </p:grpSp>
    </p:spTree>
    <p:extLst>
      <p:ext uri="{BB962C8B-B14F-4D97-AF65-F5344CB8AC3E}">
        <p14:creationId xmlns:p14="http://schemas.microsoft.com/office/powerpoint/2010/main" val="2569058652"/>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9"/>
          <p:cNvSpPr txBox="1">
            <a:spLocks/>
          </p:cNvSpPr>
          <p:nvPr/>
        </p:nvSpPr>
        <p:spPr bwMode="gray">
          <a:xfrm>
            <a:off x="236538" y="188913"/>
            <a:ext cx="8064500" cy="503237"/>
          </a:xfrm>
          <a:prstGeom prst="rect">
            <a:avLst/>
          </a:prstGeom>
        </p:spPr>
        <p:txBody>
          <a:bodyPr/>
          <a:lstStyle/>
          <a:p>
            <a:pPr algn="just" eaLnBrk="1" hangingPunct="1">
              <a:defRPr/>
            </a:pPr>
            <a:r>
              <a:rPr lang="zh-CN" altLang="en-US" sz="2800" b="1" kern="0" dirty="0">
                <a:solidFill>
                  <a:srgbClr val="FF0000"/>
                </a:solidFill>
                <a:latin typeface="幼圆" pitchFamily="49" charset="-122"/>
                <a:ea typeface="幼圆" pitchFamily="49" charset="-122"/>
                <a:cs typeface="+mj-cs"/>
              </a:rPr>
              <a:t>稳定流动能量方程</a:t>
            </a:r>
          </a:p>
        </p:txBody>
      </p:sp>
      <p:graphicFrame>
        <p:nvGraphicFramePr>
          <p:cNvPr id="75779" name="Object 10"/>
          <p:cNvGraphicFramePr>
            <a:graphicFrameLocks noChangeAspect="1"/>
          </p:cNvGraphicFramePr>
          <p:nvPr/>
        </p:nvGraphicFramePr>
        <p:xfrm>
          <a:off x="787400" y="973138"/>
          <a:ext cx="7672388" cy="1084262"/>
        </p:xfrm>
        <a:graphic>
          <a:graphicData uri="http://schemas.openxmlformats.org/presentationml/2006/ole">
            <mc:AlternateContent xmlns:mc="http://schemas.openxmlformats.org/markup-compatibility/2006">
              <mc:Choice xmlns:v="urn:schemas-microsoft-com:vml" Requires="v">
                <p:oleObj spid="_x0000_s141314" name="Equation" r:id="rId3" imgW="3695700" imgH="508000" progId="Equation.DSMT4">
                  <p:embed/>
                </p:oleObj>
              </mc:Choice>
              <mc:Fallback>
                <p:oleObj name="Equation" r:id="rId3" imgW="36957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973138"/>
                        <a:ext cx="7672388"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组合 13"/>
          <p:cNvGrpSpPr>
            <a:grpSpLocks/>
          </p:cNvGrpSpPr>
          <p:nvPr/>
        </p:nvGrpSpPr>
        <p:grpSpPr bwMode="auto">
          <a:xfrm>
            <a:off x="527050" y="2209800"/>
            <a:ext cx="8450263" cy="2114550"/>
            <a:chOff x="527196" y="2209007"/>
            <a:chExt cx="8450794" cy="2114811"/>
          </a:xfrm>
        </p:grpSpPr>
        <p:graphicFrame>
          <p:nvGraphicFramePr>
            <p:cNvPr id="75787" name="Object 10"/>
            <p:cNvGraphicFramePr>
              <a:graphicFrameLocks noChangeAspect="1"/>
            </p:cNvGraphicFramePr>
            <p:nvPr/>
          </p:nvGraphicFramePr>
          <p:xfrm>
            <a:off x="634731" y="2717626"/>
            <a:ext cx="1266825" cy="841375"/>
          </p:xfrm>
          <a:graphic>
            <a:graphicData uri="http://schemas.openxmlformats.org/presentationml/2006/ole">
              <mc:AlternateContent xmlns:mc="http://schemas.openxmlformats.org/markup-compatibility/2006">
                <mc:Choice xmlns:v="urn:schemas-microsoft-com:vml" Requires="v">
                  <p:oleObj spid="_x0000_s141315" name="Equation" r:id="rId5" imgW="609336" imgH="393529" progId="Equation.DSMT4">
                    <p:embed/>
                  </p:oleObj>
                </mc:Choice>
                <mc:Fallback>
                  <p:oleObj name="Equation" r:id="rId5" imgW="609336"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731" y="2717626"/>
                          <a:ext cx="126682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8" name="Object 10"/>
            <p:cNvGraphicFramePr>
              <a:graphicFrameLocks noChangeAspect="1"/>
            </p:cNvGraphicFramePr>
            <p:nvPr/>
          </p:nvGraphicFramePr>
          <p:xfrm>
            <a:off x="2165542" y="2880344"/>
            <a:ext cx="2084387" cy="515938"/>
          </p:xfrm>
          <a:graphic>
            <a:graphicData uri="http://schemas.openxmlformats.org/presentationml/2006/ole">
              <mc:AlternateContent xmlns:mc="http://schemas.openxmlformats.org/markup-compatibility/2006">
                <mc:Choice xmlns:v="urn:schemas-microsoft-com:vml" Requires="v">
                  <p:oleObj spid="_x0000_s141316" name="Equation" r:id="rId7" imgW="1002865" imgH="241195" progId="Equation.DSMT4">
                    <p:embed/>
                  </p:oleObj>
                </mc:Choice>
                <mc:Fallback>
                  <p:oleObj name="Equation" r:id="rId7" imgW="1002865" imgH="2411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5542" y="2880344"/>
                          <a:ext cx="20843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9" name="Object 10"/>
            <p:cNvGraphicFramePr>
              <a:graphicFrameLocks noChangeAspect="1"/>
            </p:cNvGraphicFramePr>
            <p:nvPr/>
          </p:nvGraphicFramePr>
          <p:xfrm>
            <a:off x="6956219" y="2825690"/>
            <a:ext cx="1847850" cy="488950"/>
          </p:xfrm>
          <a:graphic>
            <a:graphicData uri="http://schemas.openxmlformats.org/presentationml/2006/ole">
              <mc:AlternateContent xmlns:mc="http://schemas.openxmlformats.org/markup-compatibility/2006">
                <mc:Choice xmlns:v="urn:schemas-microsoft-com:vml" Requires="v">
                  <p:oleObj spid="_x0000_s141317" name="Equation" r:id="rId9" imgW="889000" imgH="228600" progId="Equation.DSMT4">
                    <p:embed/>
                  </p:oleObj>
                </mc:Choice>
                <mc:Fallback>
                  <p:oleObj name="Equation" r:id="rId9" imgW="8890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6219" y="2825690"/>
                          <a:ext cx="1847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90" name="圆角矩形 10"/>
            <p:cNvSpPr>
              <a:spLocks noChangeArrowheads="1"/>
            </p:cNvSpPr>
            <p:nvPr/>
          </p:nvSpPr>
          <p:spPr bwMode="auto">
            <a:xfrm>
              <a:off x="527196" y="2209007"/>
              <a:ext cx="8450794" cy="56920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pPr>
              <a:r>
                <a:rPr lang="zh-CN" altLang="en-US" sz="2000" b="1">
                  <a:solidFill>
                    <a:srgbClr val="FF0000"/>
                  </a:solidFill>
                  <a:latin typeface="幼圆" panose="02010509060101010101" pitchFamily="49" charset="-122"/>
                  <a:ea typeface="幼圆" panose="02010509060101010101" pitchFamily="49" charset="-122"/>
                </a:rPr>
                <a:t>稳定流动</a:t>
              </a:r>
              <a:r>
                <a:rPr lang="zh-CN" altLang="en-US" sz="2000" b="1">
                  <a:solidFill>
                    <a:srgbClr val="0033CC"/>
                  </a:solidFill>
                  <a:latin typeface="幼圆" panose="02010509060101010101" pitchFamily="49" charset="-122"/>
                  <a:ea typeface="幼圆" panose="02010509060101010101" pitchFamily="49" charset="-122"/>
                </a:rPr>
                <a:t>时，热力系任何截面上工质的一切参数都不随时间而改变。</a:t>
              </a:r>
              <a:endParaRPr lang="en-US" altLang="zh-CN" sz="2000" b="1">
                <a:solidFill>
                  <a:srgbClr val="0033CC"/>
                </a:solidFill>
                <a:latin typeface="幼圆" panose="02010509060101010101" pitchFamily="49" charset="-122"/>
                <a:ea typeface="幼圆" panose="02010509060101010101" pitchFamily="49" charset="-122"/>
              </a:endParaRPr>
            </a:p>
          </p:txBody>
        </p:sp>
        <p:sp>
          <p:nvSpPr>
            <p:cNvPr id="75791" name="圆角矩形 11"/>
            <p:cNvSpPr>
              <a:spLocks noChangeArrowheads="1"/>
            </p:cNvSpPr>
            <p:nvPr/>
          </p:nvSpPr>
          <p:spPr bwMode="auto">
            <a:xfrm>
              <a:off x="4490589" y="2853708"/>
              <a:ext cx="2681590" cy="56920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pPr>
              <a:r>
                <a:rPr lang="zh-CN" altLang="en-US" sz="2000" b="1">
                  <a:latin typeface="幼圆" panose="02010509060101010101" pitchFamily="49" charset="-122"/>
                  <a:ea typeface="幼圆" panose="02010509060101010101" pitchFamily="49" charset="-122"/>
                </a:rPr>
                <a:t>只有单股流体进出时</a:t>
              </a:r>
              <a:endParaRPr lang="en-US" altLang="zh-CN" sz="2000" b="1">
                <a:latin typeface="幼圆" panose="02010509060101010101" pitchFamily="49" charset="-122"/>
                <a:ea typeface="幼圆" panose="02010509060101010101" pitchFamily="49" charset="-122"/>
              </a:endParaRPr>
            </a:p>
          </p:txBody>
        </p:sp>
        <p:sp>
          <p:nvSpPr>
            <p:cNvPr id="75792" name="圆角矩形 12"/>
            <p:cNvSpPr>
              <a:spLocks noChangeArrowheads="1"/>
            </p:cNvSpPr>
            <p:nvPr/>
          </p:nvSpPr>
          <p:spPr bwMode="auto">
            <a:xfrm>
              <a:off x="669011" y="3754609"/>
              <a:ext cx="8051910" cy="56920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pPr>
              <a:r>
                <a:rPr lang="zh-CN" altLang="en-US" sz="2000" b="1">
                  <a:solidFill>
                    <a:srgbClr val="0033CC"/>
                  </a:solidFill>
                  <a:latin typeface="幼圆" panose="02010509060101010101" pitchFamily="49" charset="-122"/>
                  <a:ea typeface="幼圆" panose="02010509060101010101" pitchFamily="49" charset="-122"/>
                </a:rPr>
                <a:t>将以上条件代入，并两端同时除以 </a:t>
              </a:r>
              <a:r>
                <a:rPr lang="en-US" altLang="zh-CN" sz="2000" b="1" i="1">
                  <a:solidFill>
                    <a:srgbClr val="FF0000"/>
                  </a:solidFill>
                  <a:ea typeface="幼圆" panose="02010509060101010101" pitchFamily="49" charset="-122"/>
                  <a:cs typeface="Times New Roman" panose="02020603050405020304" pitchFamily="18" charset="0"/>
                </a:rPr>
                <a:t>q</a:t>
              </a:r>
              <a:r>
                <a:rPr lang="en-US" altLang="zh-CN" sz="2000" b="1" i="1" baseline="-25000">
                  <a:solidFill>
                    <a:srgbClr val="FF0000"/>
                  </a:solidFill>
                  <a:ea typeface="幼圆" panose="02010509060101010101" pitchFamily="49" charset="-122"/>
                  <a:cs typeface="Times New Roman" panose="02020603050405020304" pitchFamily="18" charset="0"/>
                </a:rPr>
                <a:t>m</a:t>
              </a:r>
            </a:p>
          </p:txBody>
        </p:sp>
      </p:grpSp>
      <p:grpSp>
        <p:nvGrpSpPr>
          <p:cNvPr id="3" name="组合 2"/>
          <p:cNvGrpSpPr>
            <a:grpSpLocks/>
          </p:cNvGrpSpPr>
          <p:nvPr/>
        </p:nvGrpSpPr>
        <p:grpSpPr bwMode="auto">
          <a:xfrm>
            <a:off x="527050" y="4437063"/>
            <a:ext cx="8193088" cy="1887537"/>
            <a:chOff x="527050" y="4437063"/>
            <a:chExt cx="8193088" cy="1887897"/>
          </a:xfrm>
        </p:grpSpPr>
        <p:graphicFrame>
          <p:nvGraphicFramePr>
            <p:cNvPr id="75782" name="Object 10"/>
            <p:cNvGraphicFramePr>
              <a:graphicFrameLocks noChangeAspect="1"/>
            </p:cNvGraphicFramePr>
            <p:nvPr/>
          </p:nvGraphicFramePr>
          <p:xfrm>
            <a:off x="2482292" y="5064362"/>
            <a:ext cx="3959225" cy="1009650"/>
          </p:xfrm>
          <a:graphic>
            <a:graphicData uri="http://schemas.openxmlformats.org/presentationml/2006/ole">
              <mc:AlternateContent xmlns:mc="http://schemas.openxmlformats.org/markup-compatibility/2006">
                <mc:Choice xmlns:v="urn:schemas-microsoft-com:vml" Requires="v">
                  <p:oleObj spid="_x0000_s141318" name="Equation" r:id="rId11" imgW="1586811" imgH="393529" progId="Equation.DSMT4">
                    <p:embed/>
                  </p:oleObj>
                </mc:Choice>
                <mc:Fallback>
                  <p:oleObj name="Equation" r:id="rId11" imgW="1586811"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2292" y="5064362"/>
                          <a:ext cx="39592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5783" name="组合 7"/>
            <p:cNvGrpSpPr>
              <a:grpSpLocks/>
            </p:cNvGrpSpPr>
            <p:nvPr/>
          </p:nvGrpSpPr>
          <p:grpSpPr bwMode="auto">
            <a:xfrm>
              <a:off x="527050" y="4437063"/>
              <a:ext cx="8193088" cy="1751012"/>
              <a:chOff x="219075" y="4029191"/>
              <a:chExt cx="8674100" cy="1870502"/>
            </a:xfrm>
          </p:grpSpPr>
          <p:sp>
            <p:nvSpPr>
              <p:cNvPr id="75785" name="圆角矩形 8"/>
              <p:cNvSpPr>
                <a:spLocks noChangeArrowheads="1"/>
              </p:cNvSpPr>
              <p:nvPr/>
            </p:nvSpPr>
            <p:spPr bwMode="auto">
              <a:xfrm>
                <a:off x="369204" y="4141977"/>
                <a:ext cx="3865610" cy="569209"/>
              </a:xfrm>
              <a:prstGeom prst="roundRect">
                <a:avLst>
                  <a:gd name="adj" fmla="val 16667"/>
                </a:avLst>
              </a:prstGeom>
              <a:solidFill>
                <a:srgbClr val="CCFF99"/>
              </a:solidFill>
              <a:ln>
                <a:noFill/>
              </a:ln>
              <a:extLst>
                <a:ext uri="{91240B29-F687-4F45-9708-019B960494DF}">
                  <a14:hiddenLine xmlns:a14="http://schemas.microsoft.com/office/drawing/2010/main" w="19050">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pPr>
                <a:r>
                  <a:rPr lang="zh-CN" altLang="en-US" sz="2800" b="1">
                    <a:solidFill>
                      <a:srgbClr val="FF0000"/>
                    </a:solidFill>
                    <a:latin typeface="幼圆" panose="02010509060101010101" pitchFamily="49" charset="-122"/>
                    <a:ea typeface="幼圆" panose="02010509060101010101" pitchFamily="49" charset="-122"/>
                  </a:rPr>
                  <a:t>稳定流动能量方程式</a:t>
                </a:r>
                <a:endParaRPr lang="en-US" altLang="zh-CN" sz="2800" b="1">
                  <a:solidFill>
                    <a:srgbClr val="FF0000"/>
                  </a:solidFill>
                  <a:latin typeface="幼圆" panose="02010509060101010101" pitchFamily="49" charset="-122"/>
                  <a:ea typeface="幼圆" panose="02010509060101010101" pitchFamily="49" charset="-122"/>
                </a:endParaRPr>
              </a:p>
            </p:txBody>
          </p:sp>
          <p:sp>
            <p:nvSpPr>
              <p:cNvPr id="75786" name="圆角矩形 14"/>
              <p:cNvSpPr>
                <a:spLocks noChangeArrowheads="1"/>
              </p:cNvSpPr>
              <p:nvPr/>
            </p:nvSpPr>
            <p:spPr bwMode="auto">
              <a:xfrm>
                <a:off x="219075" y="4029191"/>
                <a:ext cx="8674100" cy="1870502"/>
              </a:xfrm>
              <a:prstGeom prst="roundRect">
                <a:avLst>
                  <a:gd name="adj" fmla="val 16667"/>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sz="6600">
                  <a:ea typeface="宋体" panose="02010600030101010101" pitchFamily="2" charset="-122"/>
                </a:endParaRPr>
              </a:p>
            </p:txBody>
          </p:sp>
        </p:grpSp>
        <p:sp>
          <p:nvSpPr>
            <p:cNvPr id="75784" name="圆角矩形 12"/>
            <p:cNvSpPr>
              <a:spLocks noChangeArrowheads="1"/>
            </p:cNvSpPr>
            <p:nvPr/>
          </p:nvSpPr>
          <p:spPr bwMode="auto">
            <a:xfrm>
              <a:off x="5580112" y="5755821"/>
              <a:ext cx="1917899" cy="56913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pPr>
              <a:r>
                <a:rPr lang="en-US" altLang="zh-CN" sz="2000" b="1">
                  <a:solidFill>
                    <a:srgbClr val="0033CC"/>
                  </a:solidFill>
                  <a:latin typeface="幼圆" panose="02010509060101010101" pitchFamily="49" charset="-122"/>
                  <a:ea typeface="幼圆" panose="02010509060101010101" pitchFamily="49" charset="-122"/>
                </a:rPr>
                <a:t>1kg</a:t>
              </a:r>
              <a:r>
                <a:rPr lang="zh-CN" altLang="en-US" sz="2000" b="1">
                  <a:solidFill>
                    <a:srgbClr val="0033CC"/>
                  </a:solidFill>
                  <a:latin typeface="幼圆" panose="02010509060101010101" pitchFamily="49" charset="-122"/>
                  <a:ea typeface="幼圆" panose="02010509060101010101" pitchFamily="49" charset="-122"/>
                </a:rPr>
                <a:t>工质做的功</a:t>
              </a:r>
              <a:endParaRPr lang="en-US" altLang="zh-CN" sz="2000" b="1" i="1" baseline="-25000">
                <a:solidFill>
                  <a:srgbClr val="FF0000"/>
                </a:solidFill>
                <a:ea typeface="幼圆" panose="020105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359437935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9"/>
          <p:cNvSpPr txBox="1">
            <a:spLocks/>
          </p:cNvSpPr>
          <p:nvPr/>
        </p:nvSpPr>
        <p:spPr bwMode="gray">
          <a:xfrm>
            <a:off x="236538" y="188913"/>
            <a:ext cx="8064500" cy="503237"/>
          </a:xfrm>
          <a:prstGeom prst="rect">
            <a:avLst/>
          </a:prstGeom>
        </p:spPr>
        <p:txBody>
          <a:bodyPr/>
          <a:lstStyle/>
          <a:p>
            <a:pPr algn="just" eaLnBrk="1" hangingPunct="1">
              <a:defRPr/>
            </a:pPr>
            <a:r>
              <a:rPr lang="zh-CN" altLang="en-US" sz="2800" b="1" kern="0" dirty="0">
                <a:solidFill>
                  <a:srgbClr val="FF0000"/>
                </a:solidFill>
                <a:latin typeface="幼圆" pitchFamily="49" charset="-122"/>
                <a:ea typeface="幼圆" pitchFamily="49" charset="-122"/>
                <a:cs typeface="+mj-cs"/>
              </a:rPr>
              <a:t>稳定流动能量方程式的</a:t>
            </a:r>
            <a:r>
              <a:rPr lang="zh-CN" altLang="en-US" sz="2800" b="1" kern="0" dirty="0">
                <a:solidFill>
                  <a:srgbClr val="0033CC"/>
                </a:solidFill>
                <a:latin typeface="幼圆" pitchFamily="49" charset="-122"/>
                <a:ea typeface="幼圆" pitchFamily="49" charset="-122"/>
                <a:cs typeface="+mj-cs"/>
              </a:rPr>
              <a:t>分析</a:t>
            </a:r>
          </a:p>
        </p:txBody>
      </p:sp>
      <p:graphicFrame>
        <p:nvGraphicFramePr>
          <p:cNvPr id="76803" name="Object 10"/>
          <p:cNvGraphicFramePr>
            <a:graphicFrameLocks noChangeAspect="1"/>
          </p:cNvGraphicFramePr>
          <p:nvPr/>
        </p:nvGraphicFramePr>
        <p:xfrm>
          <a:off x="876300" y="746125"/>
          <a:ext cx="4487863" cy="1144588"/>
        </p:xfrm>
        <a:graphic>
          <a:graphicData uri="http://schemas.openxmlformats.org/presentationml/2006/ole">
            <mc:AlternateContent xmlns:mc="http://schemas.openxmlformats.org/markup-compatibility/2006">
              <mc:Choice xmlns:v="urn:schemas-microsoft-com:vml" Requires="v">
                <p:oleObj spid="_x0000_s142338" name="Equation" r:id="rId3" imgW="1586811" imgH="393529" progId="Equation.DSMT4">
                  <p:embed/>
                </p:oleObj>
              </mc:Choice>
              <mc:Fallback>
                <p:oleObj name="Equation" r:id="rId3" imgW="1586811"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746125"/>
                        <a:ext cx="448786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0"/>
          <p:cNvGraphicFramePr>
            <a:graphicFrameLocks noChangeAspect="1"/>
          </p:cNvGraphicFramePr>
          <p:nvPr/>
        </p:nvGraphicFramePr>
        <p:xfrm>
          <a:off x="323850" y="2085975"/>
          <a:ext cx="6757988" cy="1295400"/>
        </p:xfrm>
        <a:graphic>
          <a:graphicData uri="http://schemas.openxmlformats.org/presentationml/2006/ole">
            <mc:AlternateContent xmlns:mc="http://schemas.openxmlformats.org/markup-compatibility/2006">
              <mc:Choice xmlns:v="urn:schemas-microsoft-com:vml" Requires="v">
                <p:oleObj spid="_x0000_s142339" name="Equation" r:id="rId5" imgW="2108200" imgH="393700" progId="Equation.DSMT4">
                  <p:embed/>
                </p:oleObj>
              </mc:Choice>
              <mc:Fallback>
                <p:oleObj name="Equation" r:id="rId5" imgW="21082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085975"/>
                        <a:ext cx="67579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
          <p:cNvGraphicFramePr>
            <a:graphicFrameLocks noChangeAspect="1"/>
          </p:cNvGraphicFramePr>
          <p:nvPr/>
        </p:nvGraphicFramePr>
        <p:xfrm>
          <a:off x="5724525" y="1055688"/>
          <a:ext cx="2652713" cy="525462"/>
        </p:xfrm>
        <a:graphic>
          <a:graphicData uri="http://schemas.openxmlformats.org/presentationml/2006/ole">
            <mc:AlternateContent xmlns:mc="http://schemas.openxmlformats.org/markup-compatibility/2006">
              <mc:Choice xmlns:v="urn:schemas-microsoft-com:vml" Requires="v">
                <p:oleObj spid="_x0000_s142340" name="Equation" r:id="rId7" imgW="1054100" imgH="203200" progId="Equation.DSMT4">
                  <p:embed/>
                </p:oleObj>
              </mc:Choice>
              <mc:Fallback>
                <p:oleObj name="Equation" r:id="rId7" imgW="10541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1055688"/>
                        <a:ext cx="2652713"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9" name="组合 48"/>
          <p:cNvGrpSpPr>
            <a:grpSpLocks/>
          </p:cNvGrpSpPr>
          <p:nvPr/>
        </p:nvGrpSpPr>
        <p:grpSpPr bwMode="auto">
          <a:xfrm>
            <a:off x="2541588" y="4038600"/>
            <a:ext cx="4759325" cy="519113"/>
            <a:chOff x="2541577" y="4205832"/>
            <a:chExt cx="4758943" cy="519114"/>
          </a:xfrm>
        </p:grpSpPr>
        <p:sp>
          <p:nvSpPr>
            <p:cNvPr id="21" name="等于号 20"/>
            <p:cNvSpPr/>
            <p:nvPr/>
          </p:nvSpPr>
          <p:spPr bwMode="auto">
            <a:xfrm>
              <a:off x="2541577" y="4242345"/>
              <a:ext cx="331760" cy="431801"/>
            </a:xfrm>
            <a:prstGeom prst="mathEqual">
              <a:avLst/>
            </a:prstGeom>
            <a:solidFill>
              <a:srgbClr val="FF0000"/>
            </a:solidFill>
            <a:ln w="9525" cap="flat" cmpd="sng" algn="ctr">
              <a:noFill/>
              <a:prstDash val="solid"/>
              <a:round/>
              <a:headEnd type="none" w="med" len="med"/>
              <a:tailEnd type="none" w="med" len="med"/>
            </a:ln>
            <a:effectLst/>
          </p:spPr>
          <p:txBody>
            <a:bodyPr/>
            <a:lstStyle/>
            <a:p>
              <a:pPr>
                <a:defRPr/>
              </a:pPr>
              <a:endParaRPr lang="zh-CN" altLang="en-US"/>
            </a:p>
          </p:txBody>
        </p:sp>
        <p:sp>
          <p:nvSpPr>
            <p:cNvPr id="23" name="加号 22"/>
            <p:cNvSpPr/>
            <p:nvPr/>
          </p:nvSpPr>
          <p:spPr bwMode="auto">
            <a:xfrm>
              <a:off x="5138519" y="4205832"/>
              <a:ext cx="422241" cy="504826"/>
            </a:xfrm>
            <a:prstGeom prst="mathPlus">
              <a:avLst/>
            </a:prstGeom>
            <a:solidFill>
              <a:srgbClr val="FF0000"/>
            </a:solidFill>
            <a:ln w="9525" cap="flat" cmpd="sng" algn="ctr">
              <a:noFill/>
              <a:prstDash val="solid"/>
              <a:round/>
              <a:headEnd type="none" w="med" len="med"/>
              <a:tailEnd type="none" w="med" len="med"/>
            </a:ln>
            <a:effectLst/>
          </p:spPr>
          <p:txBody>
            <a:bodyPr/>
            <a:lstStyle/>
            <a:p>
              <a:pPr>
                <a:defRPr/>
              </a:pPr>
              <a:endParaRPr lang="zh-CN" altLang="en-US"/>
            </a:p>
          </p:txBody>
        </p:sp>
        <p:sp>
          <p:nvSpPr>
            <p:cNvPr id="24" name="加号 23"/>
            <p:cNvSpPr/>
            <p:nvPr/>
          </p:nvSpPr>
          <p:spPr bwMode="auto">
            <a:xfrm>
              <a:off x="6878279" y="4220120"/>
              <a:ext cx="422241" cy="504826"/>
            </a:xfrm>
            <a:prstGeom prst="mathPlus">
              <a:avLst/>
            </a:prstGeom>
            <a:solidFill>
              <a:srgbClr val="FF0000"/>
            </a:solidFill>
            <a:ln w="9525" cap="flat" cmpd="sng" algn="ctr">
              <a:noFill/>
              <a:prstDash val="solid"/>
              <a:round/>
              <a:headEnd type="none" w="med" len="med"/>
              <a:tailEnd type="none" w="med" len="med"/>
            </a:ln>
            <a:effectLst/>
          </p:spPr>
          <p:txBody>
            <a:bodyPr/>
            <a:lstStyle/>
            <a:p>
              <a:pPr>
                <a:defRPr/>
              </a:pPr>
              <a:endParaRPr lang="zh-CN" altLang="en-US"/>
            </a:p>
          </p:txBody>
        </p:sp>
      </p:grpSp>
      <p:grpSp>
        <p:nvGrpSpPr>
          <p:cNvPr id="42" name="组合 41"/>
          <p:cNvGrpSpPr>
            <a:grpSpLocks/>
          </p:cNvGrpSpPr>
          <p:nvPr/>
        </p:nvGrpSpPr>
        <p:grpSpPr bwMode="auto">
          <a:xfrm>
            <a:off x="2051050" y="2036763"/>
            <a:ext cx="3127375" cy="2760662"/>
            <a:chOff x="2051720" y="2204864"/>
            <a:chExt cx="3126288" cy="2759681"/>
          </a:xfrm>
        </p:grpSpPr>
        <p:sp>
          <p:nvSpPr>
            <p:cNvPr id="17" name="圆角矩形 16"/>
            <p:cNvSpPr>
              <a:spLocks noChangeArrowheads="1"/>
            </p:cNvSpPr>
            <p:nvPr/>
          </p:nvSpPr>
          <p:spPr bwMode="auto">
            <a:xfrm>
              <a:off x="2873759" y="3907646"/>
              <a:ext cx="2304249" cy="1056899"/>
            </a:xfrm>
            <a:prstGeom prst="roundRect">
              <a:avLst>
                <a:gd name="adj" fmla="val 16667"/>
              </a:avLst>
            </a:prstGeom>
            <a:solidFill>
              <a:schemeClr val="accent1">
                <a:lumMod val="40000"/>
                <a:lumOff val="60000"/>
              </a:schemeClr>
            </a:solidFill>
            <a:ln w="19050">
              <a:no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buClr>
                  <a:srgbClr val="FF0000"/>
                </a:buClr>
                <a:defRPr/>
              </a:pPr>
              <a:r>
                <a:rPr lang="zh-CN" altLang="en-US" sz="2800" b="1" dirty="0" smtClean="0">
                  <a:solidFill>
                    <a:srgbClr val="FF0000"/>
                  </a:solidFill>
                  <a:latin typeface="幼圆" panose="02010509060101010101" pitchFamily="49" charset="-122"/>
                  <a:ea typeface="幼圆" panose="02010509060101010101" pitchFamily="49" charset="-122"/>
                </a:rPr>
                <a:t>机械能变化</a:t>
              </a:r>
              <a:endParaRPr lang="en-US" altLang="zh-CN" sz="2800" b="1" dirty="0">
                <a:solidFill>
                  <a:srgbClr val="FF0000"/>
                </a:solidFill>
                <a:latin typeface="幼圆" panose="02010509060101010101" pitchFamily="49" charset="-122"/>
                <a:ea typeface="幼圆" panose="02010509060101010101" pitchFamily="49" charset="-122"/>
              </a:endParaRPr>
            </a:p>
          </p:txBody>
        </p:sp>
        <p:grpSp>
          <p:nvGrpSpPr>
            <p:cNvPr id="76825" name="组合 40"/>
            <p:cNvGrpSpPr>
              <a:grpSpLocks/>
            </p:cNvGrpSpPr>
            <p:nvPr/>
          </p:nvGrpSpPr>
          <p:grpSpPr bwMode="auto">
            <a:xfrm>
              <a:off x="2051720" y="2204864"/>
              <a:ext cx="2520280" cy="1703274"/>
              <a:chOff x="2051720" y="2204864"/>
              <a:chExt cx="2520280" cy="1703274"/>
            </a:xfrm>
          </p:grpSpPr>
          <p:cxnSp>
            <p:nvCxnSpPr>
              <p:cNvPr id="76826" name="直接箭头连接符 27"/>
              <p:cNvCxnSpPr>
                <a:cxnSpLocks noChangeShapeType="1"/>
              </p:cNvCxnSpPr>
              <p:nvPr/>
            </p:nvCxnSpPr>
            <p:spPr bwMode="auto">
              <a:xfrm>
                <a:off x="3563888" y="3548138"/>
                <a:ext cx="0" cy="360000"/>
              </a:xfrm>
              <a:prstGeom prst="straightConnector1">
                <a:avLst/>
              </a:prstGeom>
              <a:noFill/>
              <a:ln w="57150" algn="ctr">
                <a:solidFill>
                  <a:srgbClr val="FF5050"/>
                </a:solidFill>
                <a:round/>
                <a:headEnd/>
                <a:tailEnd type="triangle" w="med" len="med"/>
              </a:ln>
              <a:extLst>
                <a:ext uri="{909E8E84-426E-40DD-AFC4-6F175D3DCCD1}">
                  <a14:hiddenFill xmlns:a14="http://schemas.microsoft.com/office/drawing/2010/main">
                    <a:noFill/>
                  </a14:hiddenFill>
                </a:ext>
              </a:extLst>
            </p:spPr>
          </p:cxnSp>
          <p:sp>
            <p:nvSpPr>
              <p:cNvPr id="76827" name="矩形 35"/>
              <p:cNvSpPr>
                <a:spLocks noChangeArrowheads="1"/>
              </p:cNvSpPr>
              <p:nvPr/>
            </p:nvSpPr>
            <p:spPr bwMode="auto">
              <a:xfrm>
                <a:off x="2051720" y="2204864"/>
                <a:ext cx="2520280" cy="1355693"/>
              </a:xfrm>
              <a:prstGeom prst="rect">
                <a:avLst/>
              </a:prstGeom>
              <a:noFill/>
              <a:ln w="28575" algn="ctr">
                <a:solidFill>
                  <a:srgbClr val="FF505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grpSp>
        <p:nvGrpSpPr>
          <p:cNvPr id="43" name="组合 42"/>
          <p:cNvGrpSpPr>
            <a:grpSpLocks/>
          </p:cNvGrpSpPr>
          <p:nvPr/>
        </p:nvGrpSpPr>
        <p:grpSpPr bwMode="auto">
          <a:xfrm>
            <a:off x="4889500" y="2032000"/>
            <a:ext cx="1989138" cy="2765425"/>
            <a:chOff x="4890128" y="2198654"/>
            <a:chExt cx="1988207" cy="2765891"/>
          </a:xfrm>
        </p:grpSpPr>
        <p:sp>
          <p:nvSpPr>
            <p:cNvPr id="18" name="圆角矩形 17"/>
            <p:cNvSpPr>
              <a:spLocks noChangeArrowheads="1"/>
            </p:cNvSpPr>
            <p:nvPr/>
          </p:nvSpPr>
          <p:spPr bwMode="auto">
            <a:xfrm>
              <a:off x="5510550" y="3908680"/>
              <a:ext cx="1367785" cy="1055865"/>
            </a:xfrm>
            <a:prstGeom prst="roundRect">
              <a:avLst>
                <a:gd name="adj" fmla="val 16667"/>
              </a:avLst>
            </a:prstGeom>
            <a:solidFill>
              <a:schemeClr val="accent1">
                <a:lumMod val="40000"/>
                <a:lumOff val="60000"/>
              </a:schemeClr>
            </a:solidFill>
            <a:ln w="19050">
              <a:no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buClr>
                  <a:srgbClr val="FF0000"/>
                </a:buClr>
                <a:defRPr/>
              </a:pPr>
              <a:r>
                <a:rPr lang="zh-CN" altLang="en-US" sz="2800" b="1" dirty="0" smtClean="0">
                  <a:solidFill>
                    <a:srgbClr val="FF0000"/>
                  </a:solidFill>
                  <a:latin typeface="幼圆" panose="02010509060101010101" pitchFamily="49" charset="-122"/>
                  <a:ea typeface="幼圆" panose="02010509060101010101" pitchFamily="49" charset="-122"/>
                </a:rPr>
                <a:t>流动功</a:t>
              </a:r>
              <a:endParaRPr lang="en-US" altLang="zh-CN" sz="2800" b="1" dirty="0">
                <a:solidFill>
                  <a:srgbClr val="FF0000"/>
                </a:solidFill>
                <a:latin typeface="幼圆" panose="02010509060101010101" pitchFamily="49" charset="-122"/>
                <a:ea typeface="幼圆" panose="02010509060101010101" pitchFamily="49" charset="-122"/>
              </a:endParaRPr>
            </a:p>
          </p:txBody>
        </p:sp>
        <p:cxnSp>
          <p:nvCxnSpPr>
            <p:cNvPr id="76822" name="直接箭头连接符 28"/>
            <p:cNvCxnSpPr>
              <a:cxnSpLocks noChangeShapeType="1"/>
            </p:cNvCxnSpPr>
            <p:nvPr/>
          </p:nvCxnSpPr>
          <p:spPr bwMode="auto">
            <a:xfrm>
              <a:off x="5940152" y="3560557"/>
              <a:ext cx="0" cy="347581"/>
            </a:xfrm>
            <a:prstGeom prst="straightConnector1">
              <a:avLst/>
            </a:prstGeom>
            <a:noFill/>
            <a:ln w="57150" algn="ctr">
              <a:solidFill>
                <a:srgbClr val="FF5050"/>
              </a:solidFill>
              <a:round/>
              <a:headEnd/>
              <a:tailEnd type="triangle" w="med" len="med"/>
            </a:ln>
            <a:extLst>
              <a:ext uri="{909E8E84-426E-40DD-AFC4-6F175D3DCCD1}">
                <a14:hiddenFill xmlns:a14="http://schemas.microsoft.com/office/drawing/2010/main">
                  <a:noFill/>
                </a14:hiddenFill>
              </a:ext>
            </a:extLst>
          </p:spPr>
        </p:cxnSp>
        <p:sp>
          <p:nvSpPr>
            <p:cNvPr id="76823" name="矩形 36"/>
            <p:cNvSpPr>
              <a:spLocks noChangeArrowheads="1"/>
            </p:cNvSpPr>
            <p:nvPr/>
          </p:nvSpPr>
          <p:spPr bwMode="auto">
            <a:xfrm>
              <a:off x="4890128" y="2198654"/>
              <a:ext cx="1338056" cy="1355693"/>
            </a:xfrm>
            <a:prstGeom prst="rect">
              <a:avLst/>
            </a:prstGeom>
            <a:noFill/>
            <a:ln w="28575" algn="ctr">
              <a:solidFill>
                <a:srgbClr val="FF505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44" name="组合 43"/>
          <p:cNvGrpSpPr>
            <a:grpSpLocks/>
          </p:cNvGrpSpPr>
          <p:nvPr/>
        </p:nvGrpSpPr>
        <p:grpSpPr bwMode="auto">
          <a:xfrm>
            <a:off x="6505575" y="2055813"/>
            <a:ext cx="2562225" cy="2741612"/>
            <a:chOff x="6505408" y="2222591"/>
            <a:chExt cx="2561933" cy="2741954"/>
          </a:xfrm>
        </p:grpSpPr>
        <p:sp>
          <p:nvSpPr>
            <p:cNvPr id="19" name="圆角矩形 18"/>
            <p:cNvSpPr>
              <a:spLocks noChangeArrowheads="1"/>
            </p:cNvSpPr>
            <p:nvPr/>
          </p:nvSpPr>
          <p:spPr bwMode="auto">
            <a:xfrm>
              <a:off x="7327639" y="3908726"/>
              <a:ext cx="1739702" cy="1055819"/>
            </a:xfrm>
            <a:prstGeom prst="roundRect">
              <a:avLst>
                <a:gd name="adj" fmla="val 16667"/>
              </a:avLst>
            </a:prstGeom>
            <a:solidFill>
              <a:schemeClr val="accent1">
                <a:lumMod val="40000"/>
                <a:lumOff val="60000"/>
              </a:schemeClr>
            </a:solidFill>
            <a:ln w="19050">
              <a:no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buClr>
                  <a:srgbClr val="FF0000"/>
                </a:buClr>
                <a:defRPr/>
              </a:pPr>
              <a:r>
                <a:rPr lang="zh-CN" altLang="en-US" sz="2800" b="1" dirty="0" smtClean="0">
                  <a:solidFill>
                    <a:srgbClr val="FF0000"/>
                  </a:solidFill>
                  <a:latin typeface="幼圆" panose="02010509060101010101" pitchFamily="49" charset="-122"/>
                  <a:ea typeface="幼圆" panose="02010509060101010101" pitchFamily="49" charset="-122"/>
                </a:rPr>
                <a:t>工质对</a:t>
              </a:r>
              <a:endParaRPr lang="en-US" altLang="zh-CN" sz="2800" b="1" dirty="0" smtClean="0">
                <a:solidFill>
                  <a:srgbClr val="FF0000"/>
                </a:solidFill>
                <a:latin typeface="幼圆" panose="02010509060101010101" pitchFamily="49" charset="-122"/>
                <a:ea typeface="幼圆" panose="02010509060101010101" pitchFamily="49" charset="-122"/>
              </a:endParaRPr>
            </a:p>
            <a:p>
              <a:pPr algn="ctr">
                <a:buClr>
                  <a:srgbClr val="FF0000"/>
                </a:buClr>
                <a:defRPr/>
              </a:pPr>
              <a:r>
                <a:rPr lang="zh-CN" altLang="en-US" sz="2800" b="1" dirty="0" smtClean="0">
                  <a:solidFill>
                    <a:srgbClr val="FF0000"/>
                  </a:solidFill>
                  <a:latin typeface="幼圆" panose="02010509060101010101" pitchFamily="49" charset="-122"/>
                  <a:ea typeface="幼圆" panose="02010509060101010101" pitchFamily="49" charset="-122"/>
                </a:rPr>
                <a:t>机器做功</a:t>
              </a:r>
              <a:endParaRPr lang="en-US" altLang="zh-CN" sz="2800" b="1" dirty="0">
                <a:solidFill>
                  <a:srgbClr val="FF0000"/>
                </a:solidFill>
                <a:latin typeface="幼圆" panose="02010509060101010101" pitchFamily="49" charset="-122"/>
                <a:ea typeface="幼圆" panose="02010509060101010101" pitchFamily="49" charset="-122"/>
              </a:endParaRPr>
            </a:p>
          </p:txBody>
        </p:sp>
        <p:cxnSp>
          <p:nvCxnSpPr>
            <p:cNvPr id="76819" name="直接箭头连接符 29"/>
            <p:cNvCxnSpPr>
              <a:cxnSpLocks noChangeShapeType="1"/>
            </p:cNvCxnSpPr>
            <p:nvPr/>
          </p:nvCxnSpPr>
          <p:spPr bwMode="auto">
            <a:xfrm>
              <a:off x="7092768" y="3332451"/>
              <a:ext cx="877807" cy="575687"/>
            </a:xfrm>
            <a:prstGeom prst="straightConnector1">
              <a:avLst/>
            </a:prstGeom>
            <a:noFill/>
            <a:ln w="57150" algn="ctr">
              <a:solidFill>
                <a:srgbClr val="FF5050"/>
              </a:solidFill>
              <a:round/>
              <a:headEnd/>
              <a:tailEnd type="triangle" w="med" len="med"/>
            </a:ln>
            <a:extLst>
              <a:ext uri="{909E8E84-426E-40DD-AFC4-6F175D3DCCD1}">
                <a14:hiddenFill xmlns:a14="http://schemas.microsoft.com/office/drawing/2010/main">
                  <a:noFill/>
                </a14:hiddenFill>
              </a:ext>
            </a:extLst>
          </p:spPr>
        </p:cxnSp>
        <p:sp>
          <p:nvSpPr>
            <p:cNvPr id="76820" name="矩形 38"/>
            <p:cNvSpPr>
              <a:spLocks noChangeArrowheads="1"/>
            </p:cNvSpPr>
            <p:nvPr/>
          </p:nvSpPr>
          <p:spPr bwMode="auto">
            <a:xfrm>
              <a:off x="6505408" y="2222591"/>
              <a:ext cx="575912" cy="1355693"/>
            </a:xfrm>
            <a:prstGeom prst="rect">
              <a:avLst/>
            </a:prstGeom>
            <a:noFill/>
            <a:ln w="28575" algn="ctr">
              <a:solidFill>
                <a:srgbClr val="FF505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nvGrpSpPr>
          <p:cNvPr id="48" name="组合 47"/>
          <p:cNvGrpSpPr>
            <a:grpSpLocks/>
          </p:cNvGrpSpPr>
          <p:nvPr/>
        </p:nvGrpSpPr>
        <p:grpSpPr bwMode="auto">
          <a:xfrm>
            <a:off x="236538" y="2036763"/>
            <a:ext cx="2305050" cy="2760662"/>
            <a:chOff x="237321" y="2204864"/>
            <a:chExt cx="2304256" cy="2759681"/>
          </a:xfrm>
        </p:grpSpPr>
        <p:sp>
          <p:nvSpPr>
            <p:cNvPr id="20" name="圆角矩形 19"/>
            <p:cNvSpPr>
              <a:spLocks noChangeArrowheads="1"/>
            </p:cNvSpPr>
            <p:nvPr/>
          </p:nvSpPr>
          <p:spPr bwMode="auto">
            <a:xfrm>
              <a:off x="237321" y="3907646"/>
              <a:ext cx="2304256" cy="1056899"/>
            </a:xfrm>
            <a:prstGeom prst="roundRect">
              <a:avLst>
                <a:gd name="adj" fmla="val 16667"/>
              </a:avLst>
            </a:prstGeom>
            <a:solidFill>
              <a:schemeClr val="accent2">
                <a:lumMod val="50000"/>
              </a:schemeClr>
            </a:solidFill>
            <a:ln w="19050">
              <a:no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buClr>
                  <a:srgbClr val="FF0000"/>
                </a:buClr>
                <a:defRPr/>
              </a:pPr>
              <a:r>
                <a:rPr lang="zh-CN" altLang="en-US" sz="2800" b="1" dirty="0" smtClean="0">
                  <a:solidFill>
                    <a:schemeClr val="bg1"/>
                  </a:solidFill>
                  <a:latin typeface="幼圆" panose="02010509060101010101" pitchFamily="49" charset="-122"/>
                  <a:ea typeface="幼圆" panose="02010509060101010101" pitchFamily="49" charset="-122"/>
                </a:rPr>
                <a:t>体积变化功</a:t>
              </a:r>
              <a:endParaRPr lang="en-US" altLang="zh-CN" sz="2800" b="1" dirty="0">
                <a:solidFill>
                  <a:schemeClr val="bg1"/>
                </a:solidFill>
                <a:latin typeface="幼圆" panose="02010509060101010101" pitchFamily="49" charset="-122"/>
                <a:ea typeface="幼圆" panose="02010509060101010101" pitchFamily="49" charset="-122"/>
              </a:endParaRPr>
            </a:p>
          </p:txBody>
        </p:sp>
        <p:grpSp>
          <p:nvGrpSpPr>
            <p:cNvPr id="76815" name="组合 46"/>
            <p:cNvGrpSpPr>
              <a:grpSpLocks/>
            </p:cNvGrpSpPr>
            <p:nvPr/>
          </p:nvGrpSpPr>
          <p:grpSpPr bwMode="auto">
            <a:xfrm>
              <a:off x="332592" y="2204864"/>
              <a:ext cx="1338056" cy="1703274"/>
              <a:chOff x="332592" y="2204864"/>
              <a:chExt cx="1338056" cy="1703274"/>
            </a:xfrm>
          </p:grpSpPr>
          <p:cxnSp>
            <p:nvCxnSpPr>
              <p:cNvPr id="76816" name="直接箭头连接符 26"/>
              <p:cNvCxnSpPr>
                <a:cxnSpLocks noChangeShapeType="1"/>
              </p:cNvCxnSpPr>
              <p:nvPr/>
            </p:nvCxnSpPr>
            <p:spPr bwMode="auto">
              <a:xfrm>
                <a:off x="1187624" y="3578284"/>
                <a:ext cx="0" cy="329854"/>
              </a:xfrm>
              <a:prstGeom prst="straightConnector1">
                <a:avLst/>
              </a:prstGeom>
              <a:noFill/>
              <a:ln w="57150" algn="ctr">
                <a:solidFill>
                  <a:srgbClr val="FF5050"/>
                </a:solidFill>
                <a:round/>
                <a:headEnd/>
                <a:tailEnd type="triangle" w="med" len="med"/>
              </a:ln>
              <a:extLst>
                <a:ext uri="{909E8E84-426E-40DD-AFC4-6F175D3DCCD1}">
                  <a14:hiddenFill xmlns:a14="http://schemas.microsoft.com/office/drawing/2010/main">
                    <a:noFill/>
                  </a14:hiddenFill>
                </a:ext>
              </a:extLst>
            </p:spPr>
          </p:cxnSp>
          <p:sp>
            <p:nvSpPr>
              <p:cNvPr id="76817" name="矩形 44"/>
              <p:cNvSpPr>
                <a:spLocks noChangeArrowheads="1"/>
              </p:cNvSpPr>
              <p:nvPr/>
            </p:nvSpPr>
            <p:spPr bwMode="auto">
              <a:xfrm>
                <a:off x="332592" y="2204864"/>
                <a:ext cx="1338056" cy="1355693"/>
              </a:xfrm>
              <a:prstGeom prst="rect">
                <a:avLst/>
              </a:prstGeom>
              <a:noFill/>
              <a:ln w="28575" algn="ctr">
                <a:solidFill>
                  <a:srgbClr val="FF505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grpSp>
      <p:grpSp>
        <p:nvGrpSpPr>
          <p:cNvPr id="54" name="组合 53"/>
          <p:cNvGrpSpPr>
            <a:grpSpLocks/>
          </p:cNvGrpSpPr>
          <p:nvPr/>
        </p:nvGrpSpPr>
        <p:grpSpPr bwMode="auto">
          <a:xfrm>
            <a:off x="236538" y="4972050"/>
            <a:ext cx="8748712" cy="1265238"/>
            <a:chOff x="237321" y="4972437"/>
            <a:chExt cx="8748464" cy="1265192"/>
          </a:xfrm>
        </p:grpSpPr>
        <p:sp>
          <p:nvSpPr>
            <p:cNvPr id="76812" name="圆角矩形 14"/>
            <p:cNvSpPr>
              <a:spLocks noChangeArrowheads="1"/>
            </p:cNvSpPr>
            <p:nvPr/>
          </p:nvSpPr>
          <p:spPr bwMode="auto">
            <a:xfrm>
              <a:off x="237321" y="5479122"/>
              <a:ext cx="8748464" cy="758507"/>
            </a:xfrm>
            <a:prstGeom prst="roundRect">
              <a:avLst>
                <a:gd name="adj" fmla="val 16667"/>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200" b="1">
                  <a:latin typeface="幼圆" panose="02010509060101010101" pitchFamily="49" charset="-122"/>
                  <a:ea typeface="幼圆" panose="02010509060101010101" pitchFamily="49" charset="-122"/>
                </a:rPr>
                <a:t>工质在状态变化过程中，从热能转变而来的</a:t>
              </a:r>
              <a:r>
                <a:rPr lang="zh-CN" altLang="en-US" sz="2200" b="1">
                  <a:solidFill>
                    <a:srgbClr val="0033CC"/>
                  </a:solidFill>
                  <a:latin typeface="幼圆" panose="02010509060101010101" pitchFamily="49" charset="-122"/>
                  <a:ea typeface="幼圆" panose="02010509060101010101" pitchFamily="49" charset="-122"/>
                </a:rPr>
                <a:t>机械能总和</a:t>
              </a:r>
              <a:r>
                <a:rPr lang="zh-CN" altLang="en-US" sz="2200" b="1">
                  <a:latin typeface="幼圆" panose="02010509060101010101" pitchFamily="49" charset="-122"/>
                  <a:ea typeface="幼圆" panose="02010509060101010101" pitchFamily="49" charset="-122"/>
                </a:rPr>
                <a:t>等于</a:t>
              </a:r>
              <a:r>
                <a:rPr lang="zh-CN" altLang="en-US" sz="2200" b="1">
                  <a:solidFill>
                    <a:srgbClr val="0033CC"/>
                  </a:solidFill>
                  <a:latin typeface="幼圆" panose="02010509060101010101" pitchFamily="49" charset="-122"/>
                  <a:ea typeface="幼圆" panose="02010509060101010101" pitchFamily="49" charset="-122"/>
                </a:rPr>
                <a:t>膨胀功</a:t>
              </a:r>
              <a:r>
                <a:rPr lang="zh-CN" altLang="en-US" sz="2200" b="1">
                  <a:latin typeface="幼圆" panose="02010509060101010101" pitchFamily="49" charset="-122"/>
                  <a:ea typeface="幼圆" panose="02010509060101010101" pitchFamily="49" charset="-122"/>
                </a:rPr>
                <a:t>。</a:t>
              </a:r>
            </a:p>
          </p:txBody>
        </p:sp>
        <p:sp>
          <p:nvSpPr>
            <p:cNvPr id="76813" name="下箭头 52"/>
            <p:cNvSpPr>
              <a:spLocks noChangeArrowheads="1"/>
            </p:cNvSpPr>
            <p:nvPr/>
          </p:nvSpPr>
          <p:spPr bwMode="auto">
            <a:xfrm>
              <a:off x="2988584" y="4972437"/>
              <a:ext cx="3245938" cy="504056"/>
            </a:xfrm>
            <a:prstGeom prst="downArrow">
              <a:avLst>
                <a:gd name="adj1" fmla="val 50000"/>
                <a:gd name="adj2" fmla="val 50000"/>
              </a:avLst>
            </a:prstGeom>
            <a:solidFill>
              <a:srgbClr val="FF5050"/>
            </a:solidFill>
            <a:ln w="9525" algn="ctr">
              <a:solidFill>
                <a:schemeClr val="tx1"/>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Tree>
    <p:extLst>
      <p:ext uri="{BB962C8B-B14F-4D97-AF65-F5344CB8AC3E}">
        <p14:creationId xmlns:p14="http://schemas.microsoft.com/office/powerpoint/2010/main" val="27502461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1000"/>
                                        <p:tgtEl>
                                          <p:spTgt spid="48"/>
                                        </p:tgtEl>
                                      </p:cBhvr>
                                    </p:animEffect>
                                    <p:anim calcmode="lin" valueType="num">
                                      <p:cBhvr>
                                        <p:cTn id="22" dur="1000" fill="hold"/>
                                        <p:tgtEl>
                                          <p:spTgt spid="48"/>
                                        </p:tgtEl>
                                        <p:attrNameLst>
                                          <p:attrName>ppt_x</p:attrName>
                                        </p:attrNameLst>
                                      </p:cBhvr>
                                      <p:tavLst>
                                        <p:tav tm="0">
                                          <p:val>
                                            <p:strVal val="#ppt_x"/>
                                          </p:val>
                                        </p:tav>
                                        <p:tav tm="100000">
                                          <p:val>
                                            <p:strVal val="#ppt_x"/>
                                          </p:val>
                                        </p:tav>
                                      </p:tavLst>
                                    </p:anim>
                                    <p:anim calcmode="lin" valueType="num">
                                      <p:cBhvr>
                                        <p:cTn id="2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anim calcmode="lin" valueType="num">
                                      <p:cBhvr>
                                        <p:cTn id="29" dur="1000" fill="hold"/>
                                        <p:tgtEl>
                                          <p:spTgt spid="42"/>
                                        </p:tgtEl>
                                        <p:attrNameLst>
                                          <p:attrName>ppt_x</p:attrName>
                                        </p:attrNameLst>
                                      </p:cBhvr>
                                      <p:tavLst>
                                        <p:tav tm="0">
                                          <p:val>
                                            <p:strVal val="#ppt_x"/>
                                          </p:val>
                                        </p:tav>
                                        <p:tav tm="100000">
                                          <p:val>
                                            <p:strVal val="#ppt_x"/>
                                          </p:val>
                                        </p:tav>
                                      </p:tavLst>
                                    </p:anim>
                                    <p:anim calcmode="lin" valueType="num">
                                      <p:cBhvr>
                                        <p:cTn id="3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anim calcmode="lin" valueType="num">
                                      <p:cBhvr>
                                        <p:cTn id="36" dur="1000" fill="hold"/>
                                        <p:tgtEl>
                                          <p:spTgt spid="43"/>
                                        </p:tgtEl>
                                        <p:attrNameLst>
                                          <p:attrName>ppt_x</p:attrName>
                                        </p:attrNameLst>
                                      </p:cBhvr>
                                      <p:tavLst>
                                        <p:tav tm="0">
                                          <p:val>
                                            <p:strVal val="#ppt_x"/>
                                          </p:val>
                                        </p:tav>
                                        <p:tav tm="100000">
                                          <p:val>
                                            <p:strVal val="#ppt_x"/>
                                          </p:val>
                                        </p:tav>
                                      </p:tavLst>
                                    </p:anim>
                                    <p:anim calcmode="lin" valueType="num">
                                      <p:cBhvr>
                                        <p:cTn id="3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1000"/>
                                        <p:tgtEl>
                                          <p:spTgt spid="49"/>
                                        </p:tgtEl>
                                      </p:cBhvr>
                                    </p:animEffect>
                                    <p:anim calcmode="lin" valueType="num">
                                      <p:cBhvr>
                                        <p:cTn id="50" dur="1000" fill="hold"/>
                                        <p:tgtEl>
                                          <p:spTgt spid="49"/>
                                        </p:tgtEl>
                                        <p:attrNameLst>
                                          <p:attrName>ppt_x</p:attrName>
                                        </p:attrNameLst>
                                      </p:cBhvr>
                                      <p:tavLst>
                                        <p:tav tm="0">
                                          <p:val>
                                            <p:strVal val="#ppt_x"/>
                                          </p:val>
                                        </p:tav>
                                        <p:tav tm="100000">
                                          <p:val>
                                            <p:strVal val="#ppt_x"/>
                                          </p:val>
                                        </p:tav>
                                      </p:tavLst>
                                    </p:anim>
                                    <p:anim calcmode="lin" valueType="num">
                                      <p:cBhvr>
                                        <p:cTn id="5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1000"/>
                                        <p:tgtEl>
                                          <p:spTgt spid="54"/>
                                        </p:tgtEl>
                                      </p:cBhvr>
                                    </p:animEffect>
                                    <p:anim calcmode="lin" valueType="num">
                                      <p:cBhvr>
                                        <p:cTn id="57" dur="1000" fill="hold"/>
                                        <p:tgtEl>
                                          <p:spTgt spid="54"/>
                                        </p:tgtEl>
                                        <p:attrNameLst>
                                          <p:attrName>ppt_x</p:attrName>
                                        </p:attrNameLst>
                                      </p:cBhvr>
                                      <p:tavLst>
                                        <p:tav tm="0">
                                          <p:val>
                                            <p:strVal val="#ppt_x"/>
                                          </p:val>
                                        </p:tav>
                                        <p:tav tm="100000">
                                          <p:val>
                                            <p:strVal val="#ppt_x"/>
                                          </p:val>
                                        </p:tav>
                                      </p:tavLst>
                                    </p:anim>
                                    <p:anim calcmode="lin" valueType="num">
                                      <p:cBhvr>
                                        <p:cTn id="5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9"/>
          <p:cNvSpPr txBox="1">
            <a:spLocks/>
          </p:cNvSpPr>
          <p:nvPr/>
        </p:nvSpPr>
        <p:spPr bwMode="gray">
          <a:xfrm>
            <a:off x="236538" y="188913"/>
            <a:ext cx="8064500" cy="503237"/>
          </a:xfrm>
          <a:prstGeom prst="rect">
            <a:avLst/>
          </a:prstGeom>
        </p:spPr>
        <p:txBody>
          <a:bodyPr/>
          <a:lstStyle/>
          <a:p>
            <a:pPr algn="just" eaLnBrk="1" hangingPunct="1">
              <a:defRPr/>
            </a:pPr>
            <a:r>
              <a:rPr lang="zh-CN" altLang="en-US" sz="2800" b="1" kern="0" dirty="0">
                <a:solidFill>
                  <a:srgbClr val="FF0000"/>
                </a:solidFill>
                <a:latin typeface="幼圆" pitchFamily="49" charset="-122"/>
                <a:ea typeface="幼圆" pitchFamily="49" charset="-122"/>
                <a:cs typeface="+mj-cs"/>
              </a:rPr>
              <a:t>稳定流动能量方程式的</a:t>
            </a:r>
            <a:r>
              <a:rPr lang="zh-CN" altLang="en-US" sz="2800" b="1" kern="0" dirty="0">
                <a:solidFill>
                  <a:srgbClr val="0033CC"/>
                </a:solidFill>
                <a:latin typeface="幼圆" pitchFamily="49" charset="-122"/>
                <a:ea typeface="幼圆" pitchFamily="49" charset="-122"/>
                <a:cs typeface="+mj-cs"/>
              </a:rPr>
              <a:t>分析</a:t>
            </a:r>
          </a:p>
        </p:txBody>
      </p:sp>
      <p:graphicFrame>
        <p:nvGraphicFramePr>
          <p:cNvPr id="77827" name="Object 10"/>
          <p:cNvGraphicFramePr>
            <a:graphicFrameLocks noChangeAspect="1"/>
          </p:cNvGraphicFramePr>
          <p:nvPr/>
        </p:nvGraphicFramePr>
        <p:xfrm>
          <a:off x="4787900" y="1036638"/>
          <a:ext cx="3575050" cy="1065212"/>
        </p:xfrm>
        <a:graphic>
          <a:graphicData uri="http://schemas.openxmlformats.org/presentationml/2006/ole">
            <mc:AlternateContent xmlns:mc="http://schemas.openxmlformats.org/markup-compatibility/2006">
              <mc:Choice xmlns:v="urn:schemas-microsoft-com:vml" Requires="v">
                <p:oleObj spid="_x0000_s143362" name="Equation" r:id="rId3" imgW="1358310" imgH="393529" progId="Equation.DSMT4">
                  <p:embed/>
                </p:oleObj>
              </mc:Choice>
              <mc:Fallback>
                <p:oleObj name="Equation" r:id="rId3" imgW="1358310"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036638"/>
                        <a:ext cx="357505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组合 2"/>
          <p:cNvGrpSpPr>
            <a:grpSpLocks/>
          </p:cNvGrpSpPr>
          <p:nvPr/>
        </p:nvGrpSpPr>
        <p:grpSpPr bwMode="auto">
          <a:xfrm>
            <a:off x="368300" y="2276475"/>
            <a:ext cx="8375650" cy="2520950"/>
            <a:chOff x="368114" y="2276872"/>
            <a:chExt cx="8376293" cy="2519872"/>
          </a:xfrm>
        </p:grpSpPr>
        <p:graphicFrame>
          <p:nvGraphicFramePr>
            <p:cNvPr id="77833" name="Object 10"/>
            <p:cNvGraphicFramePr>
              <a:graphicFrameLocks noChangeAspect="1"/>
            </p:cNvGraphicFramePr>
            <p:nvPr/>
          </p:nvGraphicFramePr>
          <p:xfrm>
            <a:off x="3059832" y="3120667"/>
            <a:ext cx="3960812" cy="1628775"/>
          </p:xfrm>
          <a:graphic>
            <a:graphicData uri="http://schemas.openxmlformats.org/presentationml/2006/ole">
              <mc:AlternateContent xmlns:mc="http://schemas.openxmlformats.org/markup-compatibility/2006">
                <mc:Choice xmlns:v="urn:schemas-microsoft-com:vml" Requires="v">
                  <p:oleObj spid="_x0000_s143363" name="Equation" r:id="rId5" imgW="1586811" imgH="634725" progId="Equation.DSMT4">
                    <p:embed/>
                  </p:oleObj>
                </mc:Choice>
                <mc:Fallback>
                  <p:oleObj name="Equation" r:id="rId5" imgW="1586811" imgH="63472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3120667"/>
                          <a:ext cx="3960812"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7834" name="组合 31"/>
            <p:cNvGrpSpPr>
              <a:grpSpLocks/>
            </p:cNvGrpSpPr>
            <p:nvPr/>
          </p:nvGrpSpPr>
          <p:grpSpPr bwMode="auto">
            <a:xfrm>
              <a:off x="368114" y="2276872"/>
              <a:ext cx="8376293" cy="2519872"/>
              <a:chOff x="219075" y="4029191"/>
              <a:chExt cx="8674100" cy="1870502"/>
            </a:xfrm>
          </p:grpSpPr>
          <p:sp>
            <p:nvSpPr>
              <p:cNvPr id="77835" name="圆角矩形 32"/>
              <p:cNvSpPr>
                <a:spLocks noChangeArrowheads="1"/>
              </p:cNvSpPr>
              <p:nvPr/>
            </p:nvSpPr>
            <p:spPr bwMode="auto">
              <a:xfrm>
                <a:off x="403086" y="4118829"/>
                <a:ext cx="3865610" cy="569209"/>
              </a:xfrm>
              <a:prstGeom prst="roundRect">
                <a:avLst>
                  <a:gd name="adj" fmla="val 16667"/>
                </a:avLst>
              </a:prstGeom>
              <a:solidFill>
                <a:srgbClr val="CCFF99"/>
              </a:solidFill>
              <a:ln>
                <a:noFill/>
              </a:ln>
              <a:extLst>
                <a:ext uri="{91240B29-F687-4F45-9708-019B960494DF}">
                  <a14:hiddenLine xmlns:a14="http://schemas.microsoft.com/office/drawing/2010/main" w="19050">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pPr>
                <a:r>
                  <a:rPr lang="zh-CN" altLang="en-US" sz="2800" b="1">
                    <a:solidFill>
                      <a:srgbClr val="FF0000"/>
                    </a:solidFill>
                    <a:latin typeface="幼圆" panose="02010509060101010101" pitchFamily="49" charset="-122"/>
                    <a:ea typeface="幼圆" panose="02010509060101010101" pitchFamily="49" charset="-122"/>
                  </a:rPr>
                  <a:t>稳定流动能量方程式</a:t>
                </a:r>
                <a:endParaRPr lang="en-US" altLang="zh-CN" sz="2800" b="1">
                  <a:solidFill>
                    <a:srgbClr val="FF0000"/>
                  </a:solidFill>
                  <a:latin typeface="幼圆" panose="02010509060101010101" pitchFamily="49" charset="-122"/>
                  <a:ea typeface="幼圆" panose="02010509060101010101" pitchFamily="49" charset="-122"/>
                </a:endParaRPr>
              </a:p>
            </p:txBody>
          </p:sp>
          <p:sp>
            <p:nvSpPr>
              <p:cNvPr id="77836" name="圆角矩形 14"/>
              <p:cNvSpPr>
                <a:spLocks noChangeArrowheads="1"/>
              </p:cNvSpPr>
              <p:nvPr/>
            </p:nvSpPr>
            <p:spPr bwMode="auto">
              <a:xfrm>
                <a:off x="219075" y="4029191"/>
                <a:ext cx="8674100" cy="1870502"/>
              </a:xfrm>
              <a:prstGeom prst="roundRect">
                <a:avLst>
                  <a:gd name="adj" fmla="val 16667"/>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sz="6600">
                  <a:ea typeface="宋体" panose="02010600030101010101" pitchFamily="2" charset="-122"/>
                </a:endParaRPr>
              </a:p>
            </p:txBody>
          </p:sp>
        </p:grpSp>
      </p:grpSp>
      <p:sp>
        <p:nvSpPr>
          <p:cNvPr id="77829" name="圆角矩形 34"/>
          <p:cNvSpPr>
            <a:spLocks noChangeArrowheads="1"/>
          </p:cNvSpPr>
          <p:nvPr/>
        </p:nvSpPr>
        <p:spPr bwMode="auto">
          <a:xfrm>
            <a:off x="396875" y="946150"/>
            <a:ext cx="5029200" cy="7667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pPr>
            <a:r>
              <a:rPr lang="zh-CN" altLang="en-US" sz="2000" b="1">
                <a:latin typeface="幼圆" panose="02010509060101010101" pitchFamily="49" charset="-122"/>
                <a:ea typeface="幼圆" panose="02010509060101010101" pitchFamily="49" charset="-122"/>
              </a:rPr>
              <a:t>由于机械能可全部转化为功，故引入：</a:t>
            </a:r>
            <a:endParaRPr lang="en-US" altLang="zh-CN" sz="2000" b="1">
              <a:latin typeface="幼圆" panose="02010509060101010101" pitchFamily="49" charset="-122"/>
              <a:ea typeface="幼圆" panose="02010509060101010101" pitchFamily="49" charset="-122"/>
            </a:endParaRPr>
          </a:p>
          <a:p>
            <a:pPr algn="ctr">
              <a:buClr>
                <a:srgbClr val="FF0000"/>
              </a:buClr>
            </a:pPr>
            <a:r>
              <a:rPr lang="zh-CN" altLang="en-US" sz="3200" b="1">
                <a:solidFill>
                  <a:srgbClr val="0033CC"/>
                </a:solidFill>
                <a:latin typeface="幼圆" panose="02010509060101010101" pitchFamily="49" charset="-122"/>
                <a:ea typeface="幼圆" panose="02010509060101010101" pitchFamily="49" charset="-122"/>
              </a:rPr>
              <a:t>技术功</a:t>
            </a:r>
            <a:endParaRPr lang="en-US" altLang="zh-CN" sz="3200" b="1">
              <a:solidFill>
                <a:srgbClr val="0033CC"/>
              </a:solidFill>
              <a:latin typeface="幼圆" panose="02010509060101010101" pitchFamily="49" charset="-122"/>
              <a:ea typeface="幼圆" panose="02010509060101010101" pitchFamily="49" charset="-122"/>
            </a:endParaRPr>
          </a:p>
        </p:txBody>
      </p:sp>
      <p:grpSp>
        <p:nvGrpSpPr>
          <p:cNvPr id="4" name="组合 3"/>
          <p:cNvGrpSpPr>
            <a:grpSpLocks/>
          </p:cNvGrpSpPr>
          <p:nvPr/>
        </p:nvGrpSpPr>
        <p:grpSpPr bwMode="auto">
          <a:xfrm>
            <a:off x="738188" y="5137150"/>
            <a:ext cx="7635875" cy="628650"/>
            <a:chOff x="737728" y="5137326"/>
            <a:chExt cx="7637064" cy="629219"/>
          </a:xfrm>
        </p:grpSpPr>
        <p:sp>
          <p:nvSpPr>
            <p:cNvPr id="40" name="圆角矩形 39"/>
            <p:cNvSpPr>
              <a:spLocks noChangeArrowheads="1"/>
            </p:cNvSpPr>
            <p:nvPr/>
          </p:nvSpPr>
          <p:spPr bwMode="auto">
            <a:xfrm>
              <a:off x="737728" y="5137326"/>
              <a:ext cx="7637064" cy="595852"/>
            </a:xfrm>
            <a:prstGeom prst="roundRect">
              <a:avLst>
                <a:gd name="adj" fmla="val 16667"/>
              </a:avLst>
            </a:prstGeom>
            <a:solidFill>
              <a:schemeClr val="accent1">
                <a:lumMod val="40000"/>
                <a:lumOff val="60000"/>
              </a:schemeClr>
            </a:solidFill>
            <a:ln w="19050">
              <a:no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0000"/>
                </a:buClr>
                <a:defRPr/>
              </a:pPr>
              <a:r>
                <a:rPr lang="zh-CN" altLang="en-US" sz="2800" b="1" dirty="0" smtClean="0">
                  <a:solidFill>
                    <a:srgbClr val="FF0000"/>
                  </a:solidFill>
                  <a:ea typeface="幼圆" panose="02010509060101010101" pitchFamily="49" charset="-122"/>
                  <a:cs typeface="Times New Roman" panose="02020603050405020304" pitchFamily="18" charset="0"/>
                </a:rPr>
                <a:t>对于质量为</a:t>
              </a:r>
              <a:r>
                <a:rPr lang="en-US" altLang="zh-CN" sz="2800" b="1" i="1" dirty="0" smtClean="0">
                  <a:solidFill>
                    <a:srgbClr val="FF0000"/>
                  </a:solidFill>
                  <a:ea typeface="幼圆" panose="02010509060101010101" pitchFamily="49" charset="-122"/>
                  <a:cs typeface="Times New Roman" panose="02020603050405020304" pitchFamily="18" charset="0"/>
                </a:rPr>
                <a:t>m</a:t>
              </a:r>
              <a:r>
                <a:rPr lang="zh-CN" altLang="en-US" sz="2800" b="1" dirty="0" smtClean="0">
                  <a:solidFill>
                    <a:srgbClr val="FF0000"/>
                  </a:solidFill>
                  <a:ea typeface="幼圆" panose="02010509060101010101" pitchFamily="49" charset="-122"/>
                  <a:cs typeface="Times New Roman" panose="02020603050405020304" pitchFamily="18" charset="0"/>
                </a:rPr>
                <a:t>的工质</a:t>
              </a:r>
              <a:endParaRPr lang="en-US" altLang="zh-CN" sz="2800" b="1" dirty="0">
                <a:solidFill>
                  <a:srgbClr val="FF0000"/>
                </a:solidFill>
                <a:ea typeface="幼圆" panose="02010509060101010101" pitchFamily="49" charset="-122"/>
                <a:cs typeface="Times New Roman" panose="02020603050405020304" pitchFamily="18" charset="0"/>
              </a:endParaRPr>
            </a:p>
          </p:txBody>
        </p:sp>
        <p:graphicFrame>
          <p:nvGraphicFramePr>
            <p:cNvPr id="77832" name="Object 10"/>
            <p:cNvGraphicFramePr>
              <a:graphicFrameLocks noChangeAspect="1"/>
            </p:cNvGraphicFramePr>
            <p:nvPr/>
          </p:nvGraphicFramePr>
          <p:xfrm>
            <a:off x="5148291" y="5180757"/>
            <a:ext cx="1995488" cy="585788"/>
          </p:xfrm>
          <a:graphic>
            <a:graphicData uri="http://schemas.openxmlformats.org/presentationml/2006/ole">
              <mc:AlternateContent xmlns:mc="http://schemas.openxmlformats.org/markup-compatibility/2006">
                <mc:Choice xmlns:v="urn:schemas-microsoft-com:vml" Requires="v">
                  <p:oleObj spid="_x0000_s143364" name="Equation" r:id="rId7" imgW="800100" imgH="228600" progId="Equation.DSMT4">
                    <p:embed/>
                  </p:oleObj>
                </mc:Choice>
                <mc:Fallback>
                  <p:oleObj name="Equation" r:id="rId7" imgW="8001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91" y="5180757"/>
                          <a:ext cx="19954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74989598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14"/>
          <p:cNvSpPr>
            <a:spLocks noChangeArrowheads="1"/>
          </p:cNvSpPr>
          <p:nvPr/>
        </p:nvSpPr>
        <p:spPr bwMode="auto">
          <a:xfrm>
            <a:off x="4859338" y="1628775"/>
            <a:ext cx="3744912" cy="3532188"/>
          </a:xfrm>
          <a:prstGeom prst="roundRect">
            <a:avLst>
              <a:gd name="adj" fmla="val 16667"/>
            </a:avLst>
          </a:prstGeom>
          <a:solidFill>
            <a:schemeClr val="accent1">
              <a:lumMod val="20000"/>
              <a:lumOff val="80000"/>
            </a:schemeClr>
          </a:solidFill>
          <a:ln w="19050">
            <a:solidFill>
              <a:srgbClr val="C00000"/>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defRPr/>
            </a:pPr>
            <a:endParaRPr lang="zh-CN" altLang="en-US" sz="2400" smtClean="0">
              <a:ea typeface="宋体" panose="02010600030101010101" pitchFamily="2" charset="-122"/>
            </a:endParaRPr>
          </a:p>
        </p:txBody>
      </p:sp>
      <p:sp>
        <p:nvSpPr>
          <p:cNvPr id="2" name="标题 9"/>
          <p:cNvSpPr txBox="1">
            <a:spLocks/>
          </p:cNvSpPr>
          <p:nvPr/>
        </p:nvSpPr>
        <p:spPr bwMode="gray">
          <a:xfrm>
            <a:off x="236538" y="188913"/>
            <a:ext cx="8064500" cy="503237"/>
          </a:xfrm>
          <a:prstGeom prst="rect">
            <a:avLst/>
          </a:prstGeom>
        </p:spPr>
        <p:txBody>
          <a:bodyPr/>
          <a:lstStyle/>
          <a:p>
            <a:pPr algn="just" eaLnBrk="1" hangingPunct="1">
              <a:defRPr/>
            </a:pPr>
            <a:r>
              <a:rPr lang="zh-CN" altLang="en-US" sz="2800" b="1" kern="0" dirty="0">
                <a:solidFill>
                  <a:srgbClr val="FF0000"/>
                </a:solidFill>
                <a:latin typeface="幼圆" pitchFamily="49" charset="-122"/>
                <a:ea typeface="幼圆" pitchFamily="49" charset="-122"/>
                <a:cs typeface="+mj-cs"/>
              </a:rPr>
              <a:t>能量方程式的</a:t>
            </a:r>
            <a:r>
              <a:rPr lang="zh-CN" altLang="en-US" sz="2800" b="1" kern="0" dirty="0">
                <a:solidFill>
                  <a:srgbClr val="0033CC"/>
                </a:solidFill>
                <a:latin typeface="幼圆" pitchFamily="49" charset="-122"/>
                <a:ea typeface="幼圆" pitchFamily="49" charset="-122"/>
                <a:cs typeface="+mj-cs"/>
              </a:rPr>
              <a:t>比较</a:t>
            </a:r>
          </a:p>
        </p:txBody>
      </p:sp>
      <p:sp>
        <p:nvSpPr>
          <p:cNvPr id="78852" name="圆角矩形 14"/>
          <p:cNvSpPr>
            <a:spLocks noChangeArrowheads="1"/>
          </p:cNvSpPr>
          <p:nvPr/>
        </p:nvSpPr>
        <p:spPr bwMode="auto">
          <a:xfrm>
            <a:off x="611188" y="1611313"/>
            <a:ext cx="3744912" cy="3549650"/>
          </a:xfrm>
          <a:prstGeom prst="roundRect">
            <a:avLst>
              <a:gd name="adj" fmla="val 16667"/>
            </a:avLst>
          </a:prstGeom>
          <a:solidFill>
            <a:srgbClr val="FFFFCC"/>
          </a:solidFill>
          <a:ln w="19050">
            <a:solidFill>
              <a:srgbClr val="C00000"/>
            </a:solidFill>
            <a:round/>
            <a:headEnd/>
            <a:tailEnd/>
          </a:ln>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sz="2400">
              <a:ea typeface="宋体" panose="02010600030101010101" pitchFamily="2" charset="-122"/>
            </a:endParaRPr>
          </a:p>
        </p:txBody>
      </p:sp>
      <p:graphicFrame>
        <p:nvGraphicFramePr>
          <p:cNvPr id="78853" name="Object 10"/>
          <p:cNvGraphicFramePr>
            <a:graphicFrameLocks noChangeAspect="1"/>
          </p:cNvGraphicFramePr>
          <p:nvPr/>
        </p:nvGraphicFramePr>
        <p:xfrm>
          <a:off x="5292725" y="2547938"/>
          <a:ext cx="2897188" cy="850900"/>
        </p:xfrm>
        <a:graphic>
          <a:graphicData uri="http://schemas.openxmlformats.org/presentationml/2006/ole">
            <mc:AlternateContent xmlns:mc="http://schemas.openxmlformats.org/markup-compatibility/2006">
              <mc:Choice xmlns:v="urn:schemas-microsoft-com:vml" Requires="v">
                <p:oleObj spid="_x0000_s144386" name="Equation" r:id="rId3" imgW="800100" imgH="228600" progId="Equation.DSMT4">
                  <p:embed/>
                </p:oleObj>
              </mc:Choice>
              <mc:Fallback>
                <p:oleObj name="Equation" r:id="rId3" imgW="8001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547938"/>
                        <a:ext cx="2897188"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4" name="Object 10"/>
          <p:cNvGraphicFramePr>
            <a:graphicFrameLocks noChangeAspect="1"/>
          </p:cNvGraphicFramePr>
          <p:nvPr/>
        </p:nvGraphicFramePr>
        <p:xfrm>
          <a:off x="900113" y="2632075"/>
          <a:ext cx="2933700" cy="766763"/>
        </p:xfrm>
        <a:graphic>
          <a:graphicData uri="http://schemas.openxmlformats.org/presentationml/2006/ole">
            <mc:AlternateContent xmlns:mc="http://schemas.openxmlformats.org/markup-compatibility/2006">
              <mc:Choice xmlns:v="urn:schemas-microsoft-com:vml" Requires="v">
                <p:oleObj spid="_x0000_s144387" name="Equation" r:id="rId5" imgW="799753" imgH="203112" progId="Equation.DSMT4">
                  <p:embed/>
                </p:oleObj>
              </mc:Choice>
              <mc:Fallback>
                <p:oleObj name="Equation" r:id="rId5" imgW="799753"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632075"/>
                        <a:ext cx="29337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5" name="矩形 4"/>
          <p:cNvSpPr>
            <a:spLocks noChangeArrowheads="1"/>
          </p:cNvSpPr>
          <p:nvPr/>
        </p:nvSpPr>
        <p:spPr bwMode="auto">
          <a:xfrm>
            <a:off x="755650" y="1828800"/>
            <a:ext cx="1825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3200" b="1">
                <a:solidFill>
                  <a:srgbClr val="0033CC"/>
                </a:solidFill>
                <a:latin typeface="幼圆" panose="02010509060101010101" pitchFamily="49" charset="-122"/>
                <a:ea typeface="幼圆" panose="02010509060101010101" pitchFamily="49" charset="-122"/>
              </a:rPr>
              <a:t>闭口系统</a:t>
            </a:r>
          </a:p>
        </p:txBody>
      </p:sp>
      <p:sp>
        <p:nvSpPr>
          <p:cNvPr id="78856" name="矩形 14"/>
          <p:cNvSpPr>
            <a:spLocks noChangeArrowheads="1"/>
          </p:cNvSpPr>
          <p:nvPr/>
        </p:nvSpPr>
        <p:spPr bwMode="auto">
          <a:xfrm>
            <a:off x="5076825" y="1828800"/>
            <a:ext cx="18319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3200" b="1">
                <a:solidFill>
                  <a:srgbClr val="0033CC"/>
                </a:solidFill>
                <a:latin typeface="幼圆" panose="02010509060101010101" pitchFamily="49" charset="-122"/>
                <a:ea typeface="幼圆" panose="02010509060101010101" pitchFamily="49" charset="-122"/>
              </a:rPr>
              <a:t>开口系统</a:t>
            </a:r>
          </a:p>
        </p:txBody>
      </p:sp>
      <p:sp>
        <p:nvSpPr>
          <p:cNvPr id="78857" name="矩形 4"/>
          <p:cNvSpPr>
            <a:spLocks noChangeArrowheads="1"/>
          </p:cNvSpPr>
          <p:nvPr/>
        </p:nvSpPr>
        <p:spPr bwMode="auto">
          <a:xfrm>
            <a:off x="900113" y="4005263"/>
            <a:ext cx="3141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2400" b="1">
                <a:ea typeface="幼圆" panose="02010509060101010101" pitchFamily="49" charset="-122"/>
                <a:cs typeface="Times New Roman" panose="02020603050405020304" pitchFamily="18" charset="0"/>
              </a:rPr>
              <a:t>W=</a:t>
            </a:r>
            <a:r>
              <a:rPr lang="zh-CN" altLang="en-US" sz="2400" b="1">
                <a:ea typeface="幼圆" panose="02010509060101010101" pitchFamily="49" charset="-122"/>
                <a:cs typeface="Times New Roman" panose="02020603050405020304" pitchFamily="18" charset="0"/>
              </a:rPr>
              <a:t>系统对外界做的功</a:t>
            </a:r>
          </a:p>
        </p:txBody>
      </p:sp>
      <p:sp>
        <p:nvSpPr>
          <p:cNvPr id="78858" name="矩形 4"/>
          <p:cNvSpPr>
            <a:spLocks noChangeArrowheads="1"/>
          </p:cNvSpPr>
          <p:nvPr/>
        </p:nvSpPr>
        <p:spPr bwMode="auto">
          <a:xfrm>
            <a:off x="5133975" y="3679825"/>
            <a:ext cx="3143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2400" b="1">
                <a:ea typeface="幼圆" panose="02010509060101010101" pitchFamily="49" charset="-122"/>
                <a:cs typeface="Times New Roman" panose="02020603050405020304" pitchFamily="18" charset="0"/>
              </a:rPr>
              <a:t>W=</a:t>
            </a:r>
            <a:r>
              <a:rPr lang="zh-CN" altLang="en-US" sz="2400" b="1">
                <a:ea typeface="幼圆" panose="02010509060101010101" pitchFamily="49" charset="-122"/>
                <a:cs typeface="Times New Roman" panose="02020603050405020304" pitchFamily="18" charset="0"/>
              </a:rPr>
              <a:t>系统对外界做的功</a:t>
            </a:r>
            <a:endParaRPr lang="en-US" altLang="zh-CN" sz="2400" b="1">
              <a:ea typeface="幼圆" panose="02010509060101010101" pitchFamily="49" charset="-122"/>
              <a:cs typeface="Times New Roman" panose="02020603050405020304" pitchFamily="18" charset="0"/>
            </a:endParaRPr>
          </a:p>
          <a:p>
            <a:pPr algn="ctr"/>
            <a:r>
              <a:rPr lang="en-US" altLang="zh-CN" sz="2400" b="1">
                <a:ea typeface="幼圆" panose="02010509060101010101" pitchFamily="49" charset="-122"/>
                <a:cs typeface="Times New Roman" panose="02020603050405020304" pitchFamily="18" charset="0"/>
              </a:rPr>
              <a:t>+</a:t>
            </a:r>
            <a:r>
              <a:rPr lang="zh-CN" altLang="en-US" sz="2400" b="1">
                <a:ea typeface="幼圆" panose="02010509060101010101" pitchFamily="49" charset="-122"/>
                <a:cs typeface="Times New Roman" panose="02020603050405020304" pitchFamily="18" charset="0"/>
              </a:rPr>
              <a:t>工质动能变化量</a:t>
            </a:r>
            <a:endParaRPr lang="en-US" altLang="zh-CN" sz="2400" b="1">
              <a:ea typeface="幼圆" panose="02010509060101010101" pitchFamily="49" charset="-122"/>
              <a:cs typeface="Times New Roman" panose="02020603050405020304" pitchFamily="18" charset="0"/>
            </a:endParaRPr>
          </a:p>
          <a:p>
            <a:pPr algn="ctr"/>
            <a:r>
              <a:rPr lang="en-US" altLang="zh-CN" sz="2400" b="1">
                <a:ea typeface="幼圆" panose="02010509060101010101" pitchFamily="49" charset="-122"/>
                <a:cs typeface="Times New Roman" panose="02020603050405020304" pitchFamily="18" charset="0"/>
              </a:rPr>
              <a:t>+</a:t>
            </a:r>
            <a:r>
              <a:rPr lang="zh-CN" altLang="en-US" sz="2400" b="1">
                <a:ea typeface="幼圆" panose="02010509060101010101" pitchFamily="49" charset="-122"/>
                <a:cs typeface="Times New Roman" panose="02020603050405020304" pitchFamily="18" charset="0"/>
              </a:rPr>
              <a:t>工质势能变化量</a:t>
            </a:r>
          </a:p>
        </p:txBody>
      </p:sp>
    </p:spTree>
    <p:extLst>
      <p:ext uri="{BB962C8B-B14F-4D97-AF65-F5344CB8AC3E}">
        <p14:creationId xmlns:p14="http://schemas.microsoft.com/office/powerpoint/2010/main" val="1387030438"/>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2"/>
          <p:cNvSpPr>
            <a:spLocks noChangeArrowheads="1"/>
          </p:cNvSpPr>
          <p:nvPr/>
        </p:nvSpPr>
        <p:spPr bwMode="auto">
          <a:xfrm>
            <a:off x="-180975" y="620713"/>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79875" name="矩形 3"/>
          <p:cNvSpPr>
            <a:spLocks noChangeArrowheads="1"/>
          </p:cNvSpPr>
          <p:nvPr/>
        </p:nvSpPr>
        <p:spPr bwMode="auto">
          <a:xfrm>
            <a:off x="-180975" y="6021388"/>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79876" name="圆角矩形 4"/>
          <p:cNvSpPr>
            <a:spLocks noChangeArrowheads="1"/>
          </p:cNvSpPr>
          <p:nvPr/>
        </p:nvSpPr>
        <p:spPr bwMode="auto">
          <a:xfrm>
            <a:off x="1222375" y="476250"/>
            <a:ext cx="865188" cy="583247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79877" name="矩形 5"/>
          <p:cNvSpPr>
            <a:spLocks noChangeArrowheads="1"/>
          </p:cNvSpPr>
          <p:nvPr/>
        </p:nvSpPr>
        <p:spPr bwMode="auto">
          <a:xfrm>
            <a:off x="2195513" y="993775"/>
            <a:ext cx="633571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latinLnBrk="1" hangingPunct="1"/>
            <a:r>
              <a:rPr kumimoji="1" lang="en-US" altLang="zh-CN" sz="6000" b="1">
                <a:solidFill>
                  <a:srgbClr val="0033CC"/>
                </a:solidFill>
                <a:latin typeface="幼圆" panose="02010509060101010101" pitchFamily="49" charset="-122"/>
                <a:ea typeface="幼圆" panose="02010509060101010101" pitchFamily="49" charset="-122"/>
              </a:rPr>
              <a:t>2-7</a:t>
            </a:r>
            <a:r>
              <a:rPr kumimoji="1" lang="en-US" altLang="zh-CN" sz="3600" b="1">
                <a:solidFill>
                  <a:srgbClr val="FF0000"/>
                </a:solidFill>
                <a:latin typeface="幼圆" panose="02010509060101010101" pitchFamily="49" charset="-122"/>
                <a:ea typeface="幼圆" panose="02010509060101010101" pitchFamily="49" charset="-122"/>
              </a:rPr>
              <a:t> </a:t>
            </a:r>
          </a:p>
          <a:p>
            <a:pPr eaLnBrk="1" latinLnBrk="1" hangingPunct="1"/>
            <a:endParaRPr kumimoji="1" lang="en-US" altLang="zh-CN" sz="3600" b="1">
              <a:solidFill>
                <a:srgbClr val="FF0000"/>
              </a:solidFill>
              <a:latin typeface="幼圆" panose="02010509060101010101" pitchFamily="49" charset="-122"/>
              <a:ea typeface="幼圆" panose="02010509060101010101" pitchFamily="49" charset="-122"/>
            </a:endParaRPr>
          </a:p>
          <a:p>
            <a:pPr eaLnBrk="1" latinLnBrk="1" hangingPunct="1"/>
            <a:r>
              <a:rPr kumimoji="1" lang="en-US" altLang="zh-CN" sz="3600" b="1">
                <a:solidFill>
                  <a:srgbClr val="FF0000"/>
                </a:solidFill>
                <a:latin typeface="幼圆" panose="02010509060101010101" pitchFamily="49" charset="-122"/>
                <a:ea typeface="幼圆" panose="02010509060101010101" pitchFamily="49" charset="-122"/>
              </a:rPr>
              <a:t>      </a:t>
            </a:r>
            <a:r>
              <a:rPr kumimoji="1" lang="zh-CN" altLang="en-US" sz="3600" b="1">
                <a:solidFill>
                  <a:srgbClr val="FF0000"/>
                </a:solidFill>
                <a:latin typeface="幼圆" panose="02010509060101010101" pitchFamily="49" charset="-122"/>
                <a:ea typeface="幼圆" panose="02010509060101010101" pitchFamily="49" charset="-122"/>
              </a:rPr>
              <a:t>能量方程式的应用</a:t>
            </a:r>
            <a:endParaRPr kumimoji="1" lang="en-US" altLang="ko-KR" sz="2800" b="1">
              <a:solidFill>
                <a:srgbClr val="FF0000"/>
              </a:solidFill>
              <a:latin typeface="幼圆" panose="02010509060101010101" pitchFamily="49" charset="-122"/>
              <a:ea typeface="幼圆" panose="02010509060101010101" pitchFamily="49" charset="-122"/>
            </a:endParaRPr>
          </a:p>
        </p:txBody>
      </p:sp>
      <p:sp>
        <p:nvSpPr>
          <p:cNvPr id="79878" name="矩形 5"/>
          <p:cNvSpPr>
            <a:spLocks noChangeArrowheads="1"/>
          </p:cNvSpPr>
          <p:nvPr/>
        </p:nvSpPr>
        <p:spPr bwMode="auto">
          <a:xfrm>
            <a:off x="250825" y="6381750"/>
            <a:ext cx="8893175" cy="476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Tree>
    <p:extLst>
      <p:ext uri="{BB962C8B-B14F-4D97-AF65-F5344CB8AC3E}">
        <p14:creationId xmlns:p14="http://schemas.microsoft.com/office/powerpoint/2010/main" val="2821036498"/>
      </p:ext>
    </p:extLst>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2"/>
          <p:cNvSpPr txBox="1">
            <a:spLocks noChangeArrowheads="1"/>
          </p:cNvSpPr>
          <p:nvPr/>
        </p:nvSpPr>
        <p:spPr bwMode="auto">
          <a:xfrm>
            <a:off x="107950" y="228600"/>
            <a:ext cx="66262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r>
              <a:rPr lang="zh-CN" altLang="en-US" sz="2800" b="1" dirty="0" smtClean="0">
                <a:solidFill>
                  <a:srgbClr val="FF0000"/>
                </a:solidFill>
                <a:ea typeface="幼圆" panose="02010509060101010101" pitchFamily="49" charset="-122"/>
                <a:cs typeface="Times New Roman" panose="02020603050405020304" pitchFamily="18" charset="0"/>
              </a:rPr>
              <a:t>能量守恒与转换定律</a:t>
            </a:r>
            <a:r>
              <a:rPr lang="en-US" altLang="zh-CN" sz="2000" dirty="0" smtClean="0">
                <a:solidFill>
                  <a:schemeClr val="tx2">
                    <a:lumMod val="60000"/>
                    <a:lumOff val="40000"/>
                  </a:schemeClr>
                </a:solidFill>
                <a:ea typeface="幼圆" panose="02010509060101010101" pitchFamily="49" charset="-122"/>
                <a:cs typeface="Times New Roman" panose="02020603050405020304" pitchFamily="18" charset="0"/>
              </a:rPr>
              <a:t>(Law of energy conservation)</a:t>
            </a:r>
          </a:p>
        </p:txBody>
      </p:sp>
      <p:sp>
        <p:nvSpPr>
          <p:cNvPr id="14339" name="圆角矩形 14"/>
          <p:cNvSpPr>
            <a:spLocks noChangeArrowheads="1"/>
          </p:cNvSpPr>
          <p:nvPr/>
        </p:nvSpPr>
        <p:spPr bwMode="auto">
          <a:xfrm>
            <a:off x="900113" y="1549400"/>
            <a:ext cx="7056437" cy="1663700"/>
          </a:xfrm>
          <a:prstGeom prst="roundRect">
            <a:avLst>
              <a:gd name="adj" fmla="val 16667"/>
            </a:avLst>
          </a:prstGeom>
          <a:solidFill>
            <a:schemeClr val="accent1">
              <a:lumMod val="20000"/>
              <a:lumOff val="80000"/>
            </a:schemeClr>
          </a:solidFill>
          <a:ln>
            <a:noFill/>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defRPr/>
            </a:pPr>
            <a:r>
              <a:rPr kumimoji="1" lang="zh-CN" altLang="en-US" sz="2000" b="1" dirty="0" smtClean="0">
                <a:ea typeface="幼圆" panose="02010509060101010101" pitchFamily="49" charset="-122"/>
                <a:cs typeface="Times New Roman" panose="02020603050405020304" pitchFamily="18" charset="0"/>
              </a:rPr>
              <a:t>      自然界中的一切物质都具有能量，能量不可能被创造，   也不可能被消灭，但可以从一种形态转变为另一种形态；</a:t>
            </a:r>
            <a:endParaRPr kumimoji="1" lang="en-US" altLang="zh-CN" sz="2000" b="1" dirty="0" smtClean="0">
              <a:ea typeface="幼圆" panose="02010509060101010101" pitchFamily="49" charset="-122"/>
              <a:cs typeface="Times New Roman" panose="02020603050405020304" pitchFamily="18" charset="0"/>
            </a:endParaRPr>
          </a:p>
          <a:p>
            <a:pPr>
              <a:lnSpc>
                <a:spcPct val="150000"/>
              </a:lnSpc>
              <a:buClr>
                <a:srgbClr val="FF0000"/>
              </a:buClr>
              <a:defRPr/>
            </a:pPr>
            <a:r>
              <a:rPr kumimoji="1" lang="zh-CN" altLang="en-US" sz="2000" b="1" dirty="0" smtClean="0">
                <a:ea typeface="幼圆" panose="02010509060101010101" pitchFamily="49" charset="-122"/>
                <a:cs typeface="Times New Roman" panose="02020603050405020304" pitchFamily="18" charset="0"/>
              </a:rPr>
              <a:t>在能量的转换过程中，能量的总量保持不变。</a:t>
            </a:r>
            <a:endParaRPr kumimoji="1" lang="en-US" altLang="zh-CN" sz="2000" b="1" dirty="0" smtClean="0">
              <a:ea typeface="幼圆" panose="02010509060101010101" pitchFamily="49" charset="-122"/>
              <a:cs typeface="Times New Roman" panose="02020603050405020304" pitchFamily="18" charset="0"/>
            </a:endParaRPr>
          </a:p>
        </p:txBody>
      </p:sp>
      <p:sp>
        <p:nvSpPr>
          <p:cNvPr id="27652" name="圆角矩形 14"/>
          <p:cNvSpPr>
            <a:spLocks noChangeArrowheads="1"/>
          </p:cNvSpPr>
          <p:nvPr/>
        </p:nvSpPr>
        <p:spPr bwMode="auto">
          <a:xfrm>
            <a:off x="792163" y="900113"/>
            <a:ext cx="7272337" cy="64928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pPr>
            <a:r>
              <a:rPr kumimoji="1" lang="zh-CN" altLang="en-US" sz="2400" b="1">
                <a:solidFill>
                  <a:srgbClr val="FF0000"/>
                </a:solidFill>
                <a:ea typeface="幼圆" panose="02010509060101010101" pitchFamily="49" charset="-122"/>
                <a:cs typeface="Times New Roman" panose="02020603050405020304" pitchFamily="18" charset="0"/>
              </a:rPr>
              <a:t>普适表述</a:t>
            </a:r>
          </a:p>
        </p:txBody>
      </p:sp>
      <p:grpSp>
        <p:nvGrpSpPr>
          <p:cNvPr id="7" name="组合 6"/>
          <p:cNvGrpSpPr>
            <a:grpSpLocks/>
          </p:cNvGrpSpPr>
          <p:nvPr/>
        </p:nvGrpSpPr>
        <p:grpSpPr bwMode="auto">
          <a:xfrm>
            <a:off x="792163" y="3441700"/>
            <a:ext cx="7272337" cy="2795588"/>
            <a:chOff x="791580" y="3440958"/>
            <a:chExt cx="7272808" cy="2796354"/>
          </a:xfrm>
        </p:grpSpPr>
        <p:sp>
          <p:nvSpPr>
            <p:cNvPr id="27661" name="角丸四角形 14"/>
            <p:cNvSpPr>
              <a:spLocks noChangeArrowheads="1"/>
            </p:cNvSpPr>
            <p:nvPr/>
          </p:nvSpPr>
          <p:spPr bwMode="auto">
            <a:xfrm>
              <a:off x="1637134" y="4808277"/>
              <a:ext cx="1872000" cy="504000"/>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lIns="62398" tIns="31199" rIns="62398" bIns="31199" anchor="ctr">
              <a:spAutoFit/>
            </a:bodyPr>
            <a:lstStyle>
              <a:lvl1pPr marL="193675" indent="-193675" defTabSz="385763">
                <a:defRPr>
                  <a:solidFill>
                    <a:schemeClr val="tx1"/>
                  </a:solidFill>
                  <a:latin typeface="Times New Roman" panose="02020603050405020304" pitchFamily="18" charset="0"/>
                </a:defRPr>
              </a:lvl1pPr>
              <a:lvl2pPr marL="742950" indent="-285750" defTabSz="385763">
                <a:defRPr>
                  <a:solidFill>
                    <a:schemeClr val="tx1"/>
                  </a:solidFill>
                  <a:latin typeface="Times New Roman" panose="02020603050405020304" pitchFamily="18" charset="0"/>
                </a:defRPr>
              </a:lvl2pPr>
              <a:lvl3pPr marL="1143000" indent="-228600" defTabSz="385763">
                <a:defRPr>
                  <a:solidFill>
                    <a:schemeClr val="tx1"/>
                  </a:solidFill>
                  <a:latin typeface="Times New Roman" panose="02020603050405020304" pitchFamily="18" charset="0"/>
                </a:defRPr>
              </a:lvl3pPr>
              <a:lvl4pPr marL="1600200" indent="-228600" defTabSz="385763">
                <a:defRPr>
                  <a:solidFill>
                    <a:schemeClr val="tx1"/>
                  </a:solidFill>
                  <a:latin typeface="Times New Roman" panose="02020603050405020304" pitchFamily="18" charset="0"/>
                </a:defRPr>
              </a:lvl4pPr>
              <a:lvl5pPr marL="2057400" indent="-228600" defTabSz="385763">
                <a:defRPr>
                  <a:solidFill>
                    <a:schemeClr val="tx1"/>
                  </a:solidFill>
                  <a:latin typeface="Times New Roman" panose="02020603050405020304" pitchFamily="18" charset="0"/>
                </a:defRPr>
              </a:lvl5pPr>
              <a:lvl6pPr marL="2514600" indent="-228600" defTabSz="3857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3857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3857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385763"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b="1">
                  <a:ea typeface="幼圆" panose="02010509060101010101" pitchFamily="49" charset="-122"/>
                  <a:cs typeface="Times New Roman" panose="02020603050405020304" pitchFamily="18" charset="0"/>
                </a:rPr>
                <a:t>热力学系统</a:t>
              </a:r>
              <a:endParaRPr lang="en-US" altLang="ja-JP" b="1">
                <a:ea typeface="幼圆" panose="02010509060101010101" pitchFamily="49" charset="-122"/>
                <a:cs typeface="Times New Roman" panose="02020603050405020304" pitchFamily="18" charset="0"/>
              </a:endParaRPr>
            </a:p>
          </p:txBody>
        </p:sp>
        <p:sp>
          <p:nvSpPr>
            <p:cNvPr id="27662" name="角丸四角形 14"/>
            <p:cNvSpPr>
              <a:spLocks noChangeArrowheads="1"/>
            </p:cNvSpPr>
            <p:nvPr/>
          </p:nvSpPr>
          <p:spPr bwMode="auto">
            <a:xfrm>
              <a:off x="1637134" y="4088242"/>
              <a:ext cx="1872000" cy="504000"/>
            </a:xfrm>
            <a:prstGeom prst="roundRect">
              <a:avLst>
                <a:gd name="adj" fmla="val 16667"/>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lIns="62398" tIns="31199" rIns="62398" bIns="31199" anchor="ctr">
              <a:spAutoFit/>
            </a:bodyPr>
            <a:lstStyle>
              <a:lvl1pPr marL="193675" indent="-193675" defTabSz="385763">
                <a:defRPr>
                  <a:solidFill>
                    <a:schemeClr val="tx1"/>
                  </a:solidFill>
                  <a:latin typeface="Times New Roman" panose="02020603050405020304" pitchFamily="18" charset="0"/>
                </a:defRPr>
              </a:lvl1pPr>
              <a:lvl2pPr marL="742950" indent="-285750" defTabSz="385763">
                <a:defRPr>
                  <a:solidFill>
                    <a:schemeClr val="tx1"/>
                  </a:solidFill>
                  <a:latin typeface="Times New Roman" panose="02020603050405020304" pitchFamily="18" charset="0"/>
                </a:defRPr>
              </a:lvl2pPr>
              <a:lvl3pPr marL="1143000" indent="-228600" defTabSz="385763">
                <a:defRPr>
                  <a:solidFill>
                    <a:schemeClr val="tx1"/>
                  </a:solidFill>
                  <a:latin typeface="Times New Roman" panose="02020603050405020304" pitchFamily="18" charset="0"/>
                </a:defRPr>
              </a:lvl3pPr>
              <a:lvl4pPr marL="1600200" indent="-228600" defTabSz="385763">
                <a:defRPr>
                  <a:solidFill>
                    <a:schemeClr val="tx1"/>
                  </a:solidFill>
                  <a:latin typeface="Times New Roman" panose="02020603050405020304" pitchFamily="18" charset="0"/>
                </a:defRPr>
              </a:lvl4pPr>
              <a:lvl5pPr marL="2057400" indent="-228600" defTabSz="385763">
                <a:defRPr>
                  <a:solidFill>
                    <a:schemeClr val="tx1"/>
                  </a:solidFill>
                  <a:latin typeface="Times New Roman" panose="02020603050405020304" pitchFamily="18" charset="0"/>
                </a:defRPr>
              </a:lvl5pPr>
              <a:lvl6pPr marL="2514600" indent="-228600" defTabSz="3857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3857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3857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385763"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b="1">
                  <a:ea typeface="幼圆" panose="02010509060101010101" pitchFamily="49" charset="-122"/>
                  <a:cs typeface="Times New Roman" panose="02020603050405020304" pitchFamily="18" charset="0"/>
                </a:rPr>
                <a:t>保守力学系统</a:t>
              </a:r>
              <a:endParaRPr lang="en-US" altLang="ja-JP" b="1">
                <a:ea typeface="幼圆" panose="02010509060101010101" pitchFamily="49" charset="-122"/>
                <a:cs typeface="Times New Roman" panose="02020603050405020304" pitchFamily="18" charset="0"/>
              </a:endParaRPr>
            </a:p>
          </p:txBody>
        </p:sp>
        <p:sp>
          <p:nvSpPr>
            <p:cNvPr id="13" name="角丸四角形 14"/>
            <p:cNvSpPr>
              <a:spLocks noChangeArrowheads="1"/>
            </p:cNvSpPr>
            <p:nvPr/>
          </p:nvSpPr>
          <p:spPr bwMode="auto">
            <a:xfrm>
              <a:off x="1620309" y="5529093"/>
              <a:ext cx="1871783" cy="503375"/>
            </a:xfrm>
            <a:prstGeom prst="roundRect">
              <a:avLst>
                <a:gd name="adj" fmla="val 16667"/>
              </a:avLst>
            </a:prstGeom>
            <a:solidFill>
              <a:schemeClr val="accent1">
                <a:lumMod val="60000"/>
                <a:lumOff val="40000"/>
              </a:schemeClr>
            </a:solidFill>
            <a:ln>
              <a:noFill/>
            </a:ln>
          </p:spPr>
          <p:txBody>
            <a:bodyPr lIns="62398" tIns="31199" rIns="62398" bIns="31199" anchor="ctr">
              <a:spAutoFit/>
            </a:bodyPr>
            <a:lstStyle>
              <a:lvl1pPr marL="193675" indent="-193675" defTabSz="385763">
                <a:defRPr>
                  <a:solidFill>
                    <a:schemeClr val="tx1"/>
                  </a:solidFill>
                  <a:latin typeface="Times New Roman" panose="02020603050405020304" pitchFamily="18" charset="0"/>
                </a:defRPr>
              </a:lvl1pPr>
              <a:lvl2pPr marL="742950" indent="-285750" defTabSz="385763">
                <a:defRPr>
                  <a:solidFill>
                    <a:schemeClr val="tx1"/>
                  </a:solidFill>
                  <a:latin typeface="Times New Roman" panose="02020603050405020304" pitchFamily="18" charset="0"/>
                </a:defRPr>
              </a:lvl2pPr>
              <a:lvl3pPr marL="1143000" indent="-228600" defTabSz="385763">
                <a:defRPr>
                  <a:solidFill>
                    <a:schemeClr val="tx1"/>
                  </a:solidFill>
                  <a:latin typeface="Times New Roman" panose="02020603050405020304" pitchFamily="18" charset="0"/>
                </a:defRPr>
              </a:lvl3pPr>
              <a:lvl4pPr marL="1600200" indent="-228600" defTabSz="385763">
                <a:defRPr>
                  <a:solidFill>
                    <a:schemeClr val="tx1"/>
                  </a:solidFill>
                  <a:latin typeface="Times New Roman" panose="02020603050405020304" pitchFamily="18" charset="0"/>
                </a:defRPr>
              </a:lvl4pPr>
              <a:lvl5pPr marL="2057400" indent="-228600" defTabSz="385763">
                <a:defRPr>
                  <a:solidFill>
                    <a:schemeClr val="tx1"/>
                  </a:solidFill>
                  <a:latin typeface="Times New Roman" panose="02020603050405020304" pitchFamily="18" charset="0"/>
                </a:defRPr>
              </a:lvl5pPr>
              <a:lvl6pPr marL="2514600" indent="-228600" defTabSz="3857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3857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3857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385763" eaLnBrk="0" fontAlgn="base" hangingPunct="0">
                <a:spcBef>
                  <a:spcPct val="0"/>
                </a:spcBef>
                <a:spcAft>
                  <a:spcPct val="0"/>
                </a:spcAft>
                <a:defRPr>
                  <a:solidFill>
                    <a:schemeClr val="tx1"/>
                  </a:solidFill>
                  <a:latin typeface="Times New Roman" panose="02020603050405020304" pitchFamily="18" charset="0"/>
                </a:defRPr>
              </a:lvl9pPr>
            </a:lstStyle>
            <a:p>
              <a:pPr>
                <a:defRPr/>
              </a:pPr>
              <a:r>
                <a:rPr lang="zh-CN" altLang="en-US" b="1" dirty="0" smtClean="0">
                  <a:ea typeface="幼圆" panose="02010509060101010101" pitchFamily="49" charset="-122"/>
                  <a:cs typeface="Times New Roman" panose="02020603050405020304" pitchFamily="18" charset="0"/>
                </a:rPr>
                <a:t>相对论力学系统</a:t>
              </a:r>
              <a:endParaRPr lang="en-US" altLang="ja-JP" b="1" dirty="0" smtClean="0">
                <a:ea typeface="幼圆" panose="02010509060101010101" pitchFamily="49" charset="-122"/>
                <a:cs typeface="Times New Roman" panose="02020603050405020304" pitchFamily="18" charset="0"/>
              </a:endParaRPr>
            </a:p>
          </p:txBody>
        </p:sp>
        <p:sp>
          <p:nvSpPr>
            <p:cNvPr id="27664" name="角丸四角形 28"/>
            <p:cNvSpPr>
              <a:spLocks noChangeArrowheads="1"/>
            </p:cNvSpPr>
            <p:nvPr/>
          </p:nvSpPr>
          <p:spPr bwMode="auto">
            <a:xfrm>
              <a:off x="791580" y="3861047"/>
              <a:ext cx="7272808" cy="2376265"/>
            </a:xfrm>
            <a:prstGeom prst="roundRect">
              <a:avLst>
                <a:gd name="adj" fmla="val 16667"/>
              </a:avLst>
            </a:prstGeom>
            <a:noFill/>
            <a:ln w="28575" algn="ctr">
              <a:solidFill>
                <a:srgbClr val="6699FF"/>
              </a:solidFill>
              <a:round/>
              <a:headEnd/>
              <a:tailEnd/>
            </a:ln>
            <a:extLst>
              <a:ext uri="{909E8E84-426E-40DD-AFC4-6F175D3DCCD1}">
                <a14:hiddenFill xmlns:a14="http://schemas.microsoft.com/office/drawing/2010/main">
                  <a:solidFill>
                    <a:srgbClr val="FFFFFF"/>
                  </a:solidFill>
                </a14:hiddenFill>
              </a:ext>
            </a:extLst>
          </p:spPr>
          <p:txBody>
            <a:bodyPr lIns="62398" tIns="31199" rIns="62398" bIns="31199" anchor="ctr"/>
            <a:lstStyle>
              <a:lvl1pPr marL="193675" indent="-193675" defTabSz="385763">
                <a:defRPr>
                  <a:solidFill>
                    <a:schemeClr val="tx1"/>
                  </a:solidFill>
                  <a:latin typeface="Times New Roman" panose="02020603050405020304" pitchFamily="18" charset="0"/>
                </a:defRPr>
              </a:lvl1pPr>
              <a:lvl2pPr marL="742950" indent="-285750" defTabSz="385763">
                <a:defRPr>
                  <a:solidFill>
                    <a:schemeClr val="tx1"/>
                  </a:solidFill>
                  <a:latin typeface="Times New Roman" panose="02020603050405020304" pitchFamily="18" charset="0"/>
                </a:defRPr>
              </a:lvl2pPr>
              <a:lvl3pPr marL="1143000" indent="-228600" defTabSz="385763">
                <a:defRPr>
                  <a:solidFill>
                    <a:schemeClr val="tx1"/>
                  </a:solidFill>
                  <a:latin typeface="Times New Roman" panose="02020603050405020304" pitchFamily="18" charset="0"/>
                </a:defRPr>
              </a:lvl3pPr>
              <a:lvl4pPr marL="1600200" indent="-228600" defTabSz="385763">
                <a:defRPr>
                  <a:solidFill>
                    <a:schemeClr val="tx1"/>
                  </a:solidFill>
                  <a:latin typeface="Times New Roman" panose="02020603050405020304" pitchFamily="18" charset="0"/>
                </a:defRPr>
              </a:lvl4pPr>
              <a:lvl5pPr marL="2057400" indent="-228600" defTabSz="385763">
                <a:defRPr>
                  <a:solidFill>
                    <a:schemeClr val="tx1"/>
                  </a:solidFill>
                  <a:latin typeface="Times New Roman" panose="02020603050405020304" pitchFamily="18" charset="0"/>
                </a:defRPr>
              </a:lvl5pPr>
              <a:lvl6pPr marL="2514600" indent="-228600" defTabSz="3857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3857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3857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385763"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spcBef>
                  <a:spcPct val="30000"/>
                </a:spcBef>
              </a:pPr>
              <a:r>
                <a:rPr lang="ja-JP" altLang="en-US">
                  <a:ea typeface="幼圆" panose="02010509060101010101" pitchFamily="49" charset="-122"/>
                  <a:cs typeface="Times New Roman" panose="02020603050405020304" pitchFamily="18" charset="0"/>
                </a:rPr>
                <a:t>　</a:t>
              </a:r>
            </a:p>
          </p:txBody>
        </p:sp>
        <p:sp>
          <p:nvSpPr>
            <p:cNvPr id="27665" name="角丸四角形 14"/>
            <p:cNvSpPr>
              <a:spLocks noChangeArrowheads="1"/>
            </p:cNvSpPr>
            <p:nvPr/>
          </p:nvSpPr>
          <p:spPr bwMode="auto">
            <a:xfrm>
              <a:off x="3522724" y="3440958"/>
              <a:ext cx="1872208" cy="478333"/>
            </a:xfrm>
            <a:prstGeom prst="roundRect">
              <a:avLst>
                <a:gd name="adj" fmla="val 16667"/>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lIns="62398" tIns="31199" rIns="62398" bIns="31199">
              <a:spAutoFit/>
            </a:bodyPr>
            <a:lstStyle>
              <a:lvl1pPr marL="193675" indent="-193675" defTabSz="385763">
                <a:defRPr>
                  <a:solidFill>
                    <a:schemeClr val="tx1"/>
                  </a:solidFill>
                  <a:latin typeface="Times New Roman" panose="02020603050405020304" pitchFamily="18" charset="0"/>
                </a:defRPr>
              </a:lvl1pPr>
              <a:lvl2pPr marL="742950" indent="-285750" defTabSz="385763">
                <a:defRPr>
                  <a:solidFill>
                    <a:schemeClr val="tx1"/>
                  </a:solidFill>
                  <a:latin typeface="Times New Roman" panose="02020603050405020304" pitchFamily="18" charset="0"/>
                </a:defRPr>
              </a:lvl2pPr>
              <a:lvl3pPr marL="1143000" indent="-228600" defTabSz="385763">
                <a:defRPr>
                  <a:solidFill>
                    <a:schemeClr val="tx1"/>
                  </a:solidFill>
                  <a:latin typeface="Times New Roman" panose="02020603050405020304" pitchFamily="18" charset="0"/>
                </a:defRPr>
              </a:lvl3pPr>
              <a:lvl4pPr marL="1600200" indent="-228600" defTabSz="385763">
                <a:defRPr>
                  <a:solidFill>
                    <a:schemeClr val="tx1"/>
                  </a:solidFill>
                  <a:latin typeface="Times New Roman" panose="02020603050405020304" pitchFamily="18" charset="0"/>
                </a:defRPr>
              </a:lvl4pPr>
              <a:lvl5pPr marL="2057400" indent="-228600" defTabSz="385763">
                <a:defRPr>
                  <a:solidFill>
                    <a:schemeClr val="tx1"/>
                  </a:solidFill>
                  <a:latin typeface="Times New Roman" panose="02020603050405020304" pitchFamily="18" charset="0"/>
                </a:defRPr>
              </a:lvl5pPr>
              <a:lvl6pPr marL="2514600" indent="-228600" defTabSz="3857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3857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3857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385763"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400" b="1">
                  <a:solidFill>
                    <a:srgbClr val="FF0000"/>
                  </a:solidFill>
                  <a:ea typeface="幼圆" panose="02010509060101010101" pitchFamily="49" charset="-122"/>
                  <a:cs typeface="Times New Roman" panose="02020603050405020304" pitchFamily="18" charset="0"/>
                </a:rPr>
                <a:t>分类应用</a:t>
              </a:r>
              <a:endParaRPr lang="en-US" altLang="ja-JP" sz="2400" b="1">
                <a:solidFill>
                  <a:srgbClr val="FF0000"/>
                </a:solidFill>
                <a:ea typeface="幼圆" panose="02010509060101010101" pitchFamily="49" charset="-122"/>
                <a:cs typeface="Times New Roman" panose="02020603050405020304" pitchFamily="18" charset="0"/>
              </a:endParaRPr>
            </a:p>
          </p:txBody>
        </p:sp>
      </p:grpSp>
      <p:grpSp>
        <p:nvGrpSpPr>
          <p:cNvPr id="6" name="组合 5"/>
          <p:cNvGrpSpPr>
            <a:grpSpLocks/>
          </p:cNvGrpSpPr>
          <p:nvPr/>
        </p:nvGrpSpPr>
        <p:grpSpPr bwMode="auto">
          <a:xfrm>
            <a:off x="4170363" y="4084638"/>
            <a:ext cx="3011487" cy="1943100"/>
            <a:chOff x="4170796" y="4084324"/>
            <a:chExt cx="3010746" cy="1944070"/>
          </a:xfrm>
        </p:grpSpPr>
        <p:sp>
          <p:nvSpPr>
            <p:cNvPr id="27655" name="角丸四角形 14"/>
            <p:cNvSpPr>
              <a:spLocks noChangeArrowheads="1"/>
            </p:cNvSpPr>
            <p:nvPr/>
          </p:nvSpPr>
          <p:spPr bwMode="auto">
            <a:xfrm>
              <a:off x="5309542" y="4804359"/>
              <a:ext cx="1872000" cy="504000"/>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lIns="62398" tIns="31199" rIns="62398" bIns="31199" anchor="ctr">
              <a:spAutoFit/>
            </a:bodyPr>
            <a:lstStyle>
              <a:lvl1pPr marL="193675" indent="-193675" defTabSz="385763">
                <a:defRPr>
                  <a:solidFill>
                    <a:schemeClr val="tx1"/>
                  </a:solidFill>
                  <a:latin typeface="Times New Roman" panose="02020603050405020304" pitchFamily="18" charset="0"/>
                </a:defRPr>
              </a:lvl1pPr>
              <a:lvl2pPr marL="742950" indent="-285750" defTabSz="385763">
                <a:defRPr>
                  <a:solidFill>
                    <a:schemeClr val="tx1"/>
                  </a:solidFill>
                  <a:latin typeface="Times New Roman" panose="02020603050405020304" pitchFamily="18" charset="0"/>
                </a:defRPr>
              </a:lvl2pPr>
              <a:lvl3pPr marL="1143000" indent="-228600" defTabSz="385763">
                <a:defRPr>
                  <a:solidFill>
                    <a:schemeClr val="tx1"/>
                  </a:solidFill>
                  <a:latin typeface="Times New Roman" panose="02020603050405020304" pitchFamily="18" charset="0"/>
                </a:defRPr>
              </a:lvl3pPr>
              <a:lvl4pPr marL="1600200" indent="-228600" defTabSz="385763">
                <a:defRPr>
                  <a:solidFill>
                    <a:schemeClr val="tx1"/>
                  </a:solidFill>
                  <a:latin typeface="Times New Roman" panose="02020603050405020304" pitchFamily="18" charset="0"/>
                </a:defRPr>
              </a:lvl4pPr>
              <a:lvl5pPr marL="2057400" indent="-228600" defTabSz="385763">
                <a:defRPr>
                  <a:solidFill>
                    <a:schemeClr val="tx1"/>
                  </a:solidFill>
                  <a:latin typeface="Times New Roman" panose="02020603050405020304" pitchFamily="18" charset="0"/>
                </a:defRPr>
              </a:lvl5pPr>
              <a:lvl6pPr marL="2514600" indent="-228600" defTabSz="3857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3857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3857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385763"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b="1">
                  <a:ea typeface="幼圆" panose="02010509060101010101" pitchFamily="49" charset="-122"/>
                  <a:cs typeface="Times New Roman" panose="02020603050405020304" pitchFamily="18" charset="0"/>
                </a:rPr>
                <a:t>热力学第一定律</a:t>
              </a:r>
              <a:endParaRPr lang="en-US" altLang="ja-JP" b="1">
                <a:ea typeface="幼圆" panose="02010509060101010101" pitchFamily="49" charset="-122"/>
                <a:cs typeface="Times New Roman" panose="02020603050405020304" pitchFamily="18" charset="0"/>
              </a:endParaRPr>
            </a:p>
          </p:txBody>
        </p:sp>
        <p:sp>
          <p:nvSpPr>
            <p:cNvPr id="27656" name="角丸四角形 14"/>
            <p:cNvSpPr>
              <a:spLocks noChangeArrowheads="1"/>
            </p:cNvSpPr>
            <p:nvPr/>
          </p:nvSpPr>
          <p:spPr bwMode="auto">
            <a:xfrm>
              <a:off x="5309542" y="4084324"/>
              <a:ext cx="1872000" cy="504000"/>
            </a:xfrm>
            <a:prstGeom prst="roundRect">
              <a:avLst>
                <a:gd name="adj" fmla="val 16667"/>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lIns="62398" tIns="31199" rIns="62398" bIns="31199" anchor="ctr">
              <a:spAutoFit/>
            </a:bodyPr>
            <a:lstStyle>
              <a:lvl1pPr marL="193675" indent="-193675" defTabSz="385763">
                <a:defRPr>
                  <a:solidFill>
                    <a:schemeClr val="tx1"/>
                  </a:solidFill>
                  <a:latin typeface="Times New Roman" panose="02020603050405020304" pitchFamily="18" charset="0"/>
                </a:defRPr>
              </a:lvl1pPr>
              <a:lvl2pPr marL="742950" indent="-285750" defTabSz="385763">
                <a:defRPr>
                  <a:solidFill>
                    <a:schemeClr val="tx1"/>
                  </a:solidFill>
                  <a:latin typeface="Times New Roman" panose="02020603050405020304" pitchFamily="18" charset="0"/>
                </a:defRPr>
              </a:lvl2pPr>
              <a:lvl3pPr marL="1143000" indent="-228600" defTabSz="385763">
                <a:defRPr>
                  <a:solidFill>
                    <a:schemeClr val="tx1"/>
                  </a:solidFill>
                  <a:latin typeface="Times New Roman" panose="02020603050405020304" pitchFamily="18" charset="0"/>
                </a:defRPr>
              </a:lvl3pPr>
              <a:lvl4pPr marL="1600200" indent="-228600" defTabSz="385763">
                <a:defRPr>
                  <a:solidFill>
                    <a:schemeClr val="tx1"/>
                  </a:solidFill>
                  <a:latin typeface="Times New Roman" panose="02020603050405020304" pitchFamily="18" charset="0"/>
                </a:defRPr>
              </a:lvl4pPr>
              <a:lvl5pPr marL="2057400" indent="-228600" defTabSz="385763">
                <a:defRPr>
                  <a:solidFill>
                    <a:schemeClr val="tx1"/>
                  </a:solidFill>
                  <a:latin typeface="Times New Roman" panose="02020603050405020304" pitchFamily="18" charset="0"/>
                </a:defRPr>
              </a:lvl5pPr>
              <a:lvl6pPr marL="2514600" indent="-228600" defTabSz="3857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3857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3857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385763"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b="1">
                  <a:ea typeface="幼圆" panose="02010509060101010101" pitchFamily="49" charset="-122"/>
                  <a:cs typeface="Times New Roman" panose="02020603050405020304" pitchFamily="18" charset="0"/>
                </a:rPr>
                <a:t>机械能守恒定律</a:t>
              </a:r>
              <a:endParaRPr lang="en-US" altLang="ja-JP" b="1">
                <a:ea typeface="幼圆" panose="02010509060101010101" pitchFamily="49" charset="-122"/>
                <a:cs typeface="Times New Roman" panose="02020603050405020304" pitchFamily="18" charset="0"/>
              </a:endParaRPr>
            </a:p>
          </p:txBody>
        </p:sp>
        <p:sp>
          <p:nvSpPr>
            <p:cNvPr id="27" name="角丸四角形 14"/>
            <p:cNvSpPr>
              <a:spLocks noChangeArrowheads="1"/>
            </p:cNvSpPr>
            <p:nvPr/>
          </p:nvSpPr>
          <p:spPr bwMode="auto">
            <a:xfrm>
              <a:off x="5291295" y="5524905"/>
              <a:ext cx="1872789" cy="503489"/>
            </a:xfrm>
            <a:prstGeom prst="roundRect">
              <a:avLst>
                <a:gd name="adj" fmla="val 16667"/>
              </a:avLst>
            </a:prstGeom>
            <a:solidFill>
              <a:schemeClr val="accent1">
                <a:lumMod val="60000"/>
                <a:lumOff val="40000"/>
              </a:schemeClr>
            </a:solidFill>
            <a:ln>
              <a:noFill/>
            </a:ln>
          </p:spPr>
          <p:txBody>
            <a:bodyPr lIns="62398" tIns="31199" rIns="62398" bIns="31199" anchor="ctr">
              <a:spAutoFit/>
            </a:bodyPr>
            <a:lstStyle>
              <a:lvl1pPr marL="193675" indent="-193675" defTabSz="385763">
                <a:defRPr>
                  <a:solidFill>
                    <a:schemeClr val="tx1"/>
                  </a:solidFill>
                  <a:latin typeface="Times New Roman" panose="02020603050405020304" pitchFamily="18" charset="0"/>
                </a:defRPr>
              </a:lvl1pPr>
              <a:lvl2pPr marL="742950" indent="-285750" defTabSz="385763">
                <a:defRPr>
                  <a:solidFill>
                    <a:schemeClr val="tx1"/>
                  </a:solidFill>
                  <a:latin typeface="Times New Roman" panose="02020603050405020304" pitchFamily="18" charset="0"/>
                </a:defRPr>
              </a:lvl2pPr>
              <a:lvl3pPr marL="1143000" indent="-228600" defTabSz="385763">
                <a:defRPr>
                  <a:solidFill>
                    <a:schemeClr val="tx1"/>
                  </a:solidFill>
                  <a:latin typeface="Times New Roman" panose="02020603050405020304" pitchFamily="18" charset="0"/>
                </a:defRPr>
              </a:lvl3pPr>
              <a:lvl4pPr marL="1600200" indent="-228600" defTabSz="385763">
                <a:defRPr>
                  <a:solidFill>
                    <a:schemeClr val="tx1"/>
                  </a:solidFill>
                  <a:latin typeface="Times New Roman" panose="02020603050405020304" pitchFamily="18" charset="0"/>
                </a:defRPr>
              </a:lvl4pPr>
              <a:lvl5pPr marL="2057400" indent="-228600" defTabSz="385763">
                <a:defRPr>
                  <a:solidFill>
                    <a:schemeClr val="tx1"/>
                  </a:solidFill>
                  <a:latin typeface="Times New Roman" panose="02020603050405020304" pitchFamily="18" charset="0"/>
                </a:defRPr>
              </a:lvl5pPr>
              <a:lvl6pPr marL="2514600" indent="-228600" defTabSz="3857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3857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3857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385763" eaLnBrk="0" fontAlgn="base" hangingPunct="0">
                <a:spcBef>
                  <a:spcPct val="0"/>
                </a:spcBef>
                <a:spcAft>
                  <a:spcPct val="0"/>
                </a:spcAft>
                <a:defRPr>
                  <a:solidFill>
                    <a:schemeClr val="tx1"/>
                  </a:solidFill>
                  <a:latin typeface="Times New Roman" panose="02020603050405020304" pitchFamily="18" charset="0"/>
                </a:defRPr>
              </a:lvl9pPr>
            </a:lstStyle>
            <a:p>
              <a:pPr>
                <a:defRPr/>
              </a:pPr>
              <a:r>
                <a:rPr lang="zh-CN" altLang="en-US" b="1" dirty="0" smtClean="0">
                  <a:ea typeface="幼圆" panose="02010509060101010101" pitchFamily="49" charset="-122"/>
                  <a:cs typeface="Times New Roman" panose="02020603050405020304" pitchFamily="18" charset="0"/>
                </a:rPr>
                <a:t>质能守恒定律</a:t>
              </a:r>
              <a:endParaRPr lang="en-US" altLang="ja-JP" b="1" dirty="0" smtClean="0">
                <a:ea typeface="幼圆" panose="02010509060101010101" pitchFamily="49" charset="-122"/>
                <a:cs typeface="Times New Roman" panose="02020603050405020304" pitchFamily="18" charset="0"/>
              </a:endParaRPr>
            </a:p>
          </p:txBody>
        </p:sp>
        <p:cxnSp>
          <p:nvCxnSpPr>
            <p:cNvPr id="27658" name="直接箭头连接符 3"/>
            <p:cNvCxnSpPr>
              <a:cxnSpLocks noChangeShapeType="1"/>
            </p:cNvCxnSpPr>
            <p:nvPr/>
          </p:nvCxnSpPr>
          <p:spPr bwMode="auto">
            <a:xfrm>
              <a:off x="4170796" y="4336324"/>
              <a:ext cx="648072" cy="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59" name="直接箭头连接符 29"/>
            <p:cNvCxnSpPr>
              <a:cxnSpLocks noChangeShapeType="1"/>
            </p:cNvCxnSpPr>
            <p:nvPr/>
          </p:nvCxnSpPr>
          <p:spPr bwMode="auto">
            <a:xfrm>
              <a:off x="4170796" y="5019736"/>
              <a:ext cx="648072" cy="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0" name="直接箭头连接符 30"/>
            <p:cNvCxnSpPr>
              <a:cxnSpLocks noChangeShapeType="1"/>
            </p:cNvCxnSpPr>
            <p:nvPr/>
          </p:nvCxnSpPr>
          <p:spPr bwMode="auto">
            <a:xfrm>
              <a:off x="4170796" y="5776394"/>
              <a:ext cx="648072" cy="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353392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950" y="228600"/>
            <a:ext cx="66262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r>
              <a:rPr lang="zh-CN" altLang="en-US" sz="2800" b="1" dirty="0" smtClean="0">
                <a:solidFill>
                  <a:srgbClr val="FF0000"/>
                </a:solidFill>
                <a:ea typeface="幼圆" panose="02010509060101010101" pitchFamily="49" charset="-122"/>
                <a:cs typeface="Times New Roman" panose="02020603050405020304" pitchFamily="18" charset="0"/>
              </a:rPr>
              <a:t>能量守恒与转换定律</a:t>
            </a:r>
            <a:r>
              <a:rPr lang="en-US" altLang="zh-CN" sz="2000" dirty="0" smtClean="0">
                <a:solidFill>
                  <a:schemeClr val="tx2">
                    <a:lumMod val="60000"/>
                    <a:lumOff val="40000"/>
                  </a:schemeClr>
                </a:solidFill>
                <a:ea typeface="幼圆" panose="02010509060101010101" pitchFamily="49" charset="-122"/>
                <a:cs typeface="Times New Roman" panose="02020603050405020304" pitchFamily="18" charset="0"/>
              </a:rPr>
              <a:t>(Law of energy conservation)</a:t>
            </a:r>
          </a:p>
        </p:txBody>
      </p:sp>
      <p:pic>
        <p:nvPicPr>
          <p:cNvPr id="28675" name="图片 2"/>
          <p:cNvPicPr>
            <a:picLocks noChangeAspect="1"/>
          </p:cNvPicPr>
          <p:nvPr/>
        </p:nvPicPr>
        <p:blipFill>
          <a:blip r:embed="rId2">
            <a:extLst>
              <a:ext uri="{28A0092B-C50C-407E-A947-70E740481C1C}">
                <a14:useLocalDpi xmlns:a14="http://schemas.microsoft.com/office/drawing/2010/main" val="0"/>
              </a:ext>
            </a:extLst>
          </a:blip>
          <a:srcRect l="7407" t="6889" r="3703" b="4750"/>
          <a:stretch>
            <a:fillRect/>
          </a:stretch>
        </p:blipFill>
        <p:spPr bwMode="auto">
          <a:xfrm>
            <a:off x="6084888" y="1916113"/>
            <a:ext cx="26955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图片 3"/>
          <p:cNvPicPr>
            <a:picLocks noChangeAspect="1"/>
          </p:cNvPicPr>
          <p:nvPr/>
        </p:nvPicPr>
        <p:blipFill>
          <a:blip r:embed="rId3" cstate="print">
            <a:extLst>
              <a:ext uri="{28A0092B-C50C-407E-A947-70E740481C1C}">
                <a14:useLocalDpi xmlns:a14="http://schemas.microsoft.com/office/drawing/2010/main" val="0"/>
              </a:ext>
            </a:extLst>
          </a:blip>
          <a:srcRect r="462" b="16322"/>
          <a:stretch>
            <a:fillRect/>
          </a:stretch>
        </p:blipFill>
        <p:spPr bwMode="auto">
          <a:xfrm>
            <a:off x="1042988" y="4535488"/>
            <a:ext cx="230505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左右箭头 8"/>
          <p:cNvSpPr>
            <a:spLocks noChangeArrowheads="1"/>
          </p:cNvSpPr>
          <p:nvPr/>
        </p:nvSpPr>
        <p:spPr bwMode="auto">
          <a:xfrm>
            <a:off x="3778250" y="2852738"/>
            <a:ext cx="2376488" cy="1152525"/>
          </a:xfrm>
          <a:prstGeom prst="leftRightArrow">
            <a:avLst>
              <a:gd name="adj1" fmla="val 50000"/>
              <a:gd name="adj2" fmla="val 50003"/>
            </a:avLst>
          </a:prstGeom>
          <a:solidFill>
            <a:srgbClr val="FF505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3200">
                <a:solidFill>
                  <a:srgbClr val="F2F2F2"/>
                </a:solidFill>
                <a:ea typeface="宋体" panose="02010600030101010101" pitchFamily="2" charset="-122"/>
              </a:rPr>
              <a:t>1000W</a:t>
            </a:r>
            <a:endParaRPr lang="zh-CN" altLang="en-US" sz="3200">
              <a:solidFill>
                <a:srgbClr val="F2F2F2"/>
              </a:solidFill>
              <a:ea typeface="宋体" panose="02010600030101010101" pitchFamily="2" charset="-122"/>
            </a:endParaRPr>
          </a:p>
        </p:txBody>
      </p:sp>
      <p:sp>
        <p:nvSpPr>
          <p:cNvPr id="28678" name="圆角矩形 14"/>
          <p:cNvSpPr>
            <a:spLocks noChangeArrowheads="1"/>
          </p:cNvSpPr>
          <p:nvPr/>
        </p:nvSpPr>
        <p:spPr bwMode="auto">
          <a:xfrm>
            <a:off x="323850" y="908050"/>
            <a:ext cx="8640763" cy="5400675"/>
          </a:xfrm>
          <a:prstGeom prst="roundRect">
            <a:avLst>
              <a:gd name="adj" fmla="val 1666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pPr>
            <a:endParaRPr kumimoji="1" lang="en-US" altLang="zh-CN" b="1">
              <a:ea typeface="幼圆" panose="02010509060101010101" pitchFamily="49" charset="-122"/>
              <a:cs typeface="Times New Roman" panose="02020603050405020304" pitchFamily="18" charset="0"/>
            </a:endParaRPr>
          </a:p>
        </p:txBody>
      </p:sp>
      <p:pic>
        <p:nvPicPr>
          <p:cNvPr id="28679"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86025"/>
            <a:ext cx="259238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图片 12"/>
          <p:cNvPicPr>
            <a:picLocks noChangeAspect="1"/>
          </p:cNvPicPr>
          <p:nvPr/>
        </p:nvPicPr>
        <p:blipFill>
          <a:blip r:embed="rId5">
            <a:extLst>
              <a:ext uri="{28A0092B-C50C-407E-A947-70E740481C1C}">
                <a14:useLocalDpi xmlns:a14="http://schemas.microsoft.com/office/drawing/2010/main" val="0"/>
              </a:ext>
            </a:extLst>
          </a:blip>
          <a:srcRect b="5426"/>
          <a:stretch>
            <a:fillRect/>
          </a:stretch>
        </p:blipFill>
        <p:spPr bwMode="auto">
          <a:xfrm>
            <a:off x="1071563" y="954088"/>
            <a:ext cx="2428875"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7664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46063" y="239713"/>
            <a:ext cx="62341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2800" b="1">
                <a:solidFill>
                  <a:srgbClr val="FF0000"/>
                </a:solidFill>
                <a:ea typeface="幼圆" panose="02010509060101010101" pitchFamily="49" charset="-122"/>
                <a:cs typeface="Times New Roman" panose="02020603050405020304" pitchFamily="18" charset="0"/>
              </a:rPr>
              <a:t>热力学第一定律</a:t>
            </a:r>
            <a:r>
              <a:rPr lang="en-US" altLang="zh-CN" sz="2000">
                <a:solidFill>
                  <a:srgbClr val="0033CC"/>
                </a:solidFill>
                <a:ea typeface="幼圆" panose="02010509060101010101" pitchFamily="49" charset="-122"/>
                <a:cs typeface="Times New Roman" panose="02020603050405020304" pitchFamily="18" charset="0"/>
              </a:rPr>
              <a:t>(The first law of thermodynamics)</a:t>
            </a:r>
            <a:endParaRPr lang="zh-CN" altLang="en-US" sz="2000" b="1">
              <a:solidFill>
                <a:srgbClr val="0033CC"/>
              </a:solidFill>
              <a:ea typeface="幼圆" panose="02010509060101010101" pitchFamily="49" charset="-122"/>
              <a:cs typeface="Times New Roman" panose="02020603050405020304" pitchFamily="18" charset="0"/>
            </a:endParaRPr>
          </a:p>
        </p:txBody>
      </p:sp>
      <p:sp>
        <p:nvSpPr>
          <p:cNvPr id="29699" name="圆角矩形 14"/>
          <p:cNvSpPr>
            <a:spLocks noChangeArrowheads="1"/>
          </p:cNvSpPr>
          <p:nvPr/>
        </p:nvSpPr>
        <p:spPr bwMode="auto">
          <a:xfrm>
            <a:off x="323850" y="1484313"/>
            <a:ext cx="8589963" cy="3384550"/>
          </a:xfrm>
          <a:prstGeom prst="roundRect">
            <a:avLst>
              <a:gd name="adj" fmla="val 1666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pPr>
            <a:r>
              <a:rPr kumimoji="1" lang="zh-CN" altLang="en-US" b="1">
                <a:ea typeface="幼圆" panose="02010509060101010101" pitchFamily="49" charset="-122"/>
                <a:cs typeface="Times New Roman" panose="02020603050405020304" pitchFamily="18" charset="0"/>
              </a:rPr>
              <a:t>热是能的一种，机械能变热能，或者热能变机械能时，它们间的比值是一定的。</a:t>
            </a:r>
            <a:endParaRPr kumimoji="1" lang="en-US" altLang="zh-CN" b="1">
              <a:ea typeface="幼圆" panose="02010509060101010101" pitchFamily="49" charset="-122"/>
              <a:cs typeface="Times New Roman" panose="02020603050405020304" pitchFamily="18" charset="0"/>
            </a:endParaRPr>
          </a:p>
          <a:p>
            <a:pPr algn="ctr">
              <a:lnSpc>
                <a:spcPct val="150000"/>
              </a:lnSpc>
              <a:buClr>
                <a:srgbClr val="FF0000"/>
              </a:buClr>
            </a:pPr>
            <a:r>
              <a:rPr kumimoji="1" lang="en-US" altLang="zh-CN" b="1">
                <a:solidFill>
                  <a:srgbClr val="FF0000"/>
                </a:solidFill>
                <a:ea typeface="幼圆" panose="02010509060101010101" pitchFamily="49" charset="-122"/>
                <a:cs typeface="Times New Roman" panose="02020603050405020304" pitchFamily="18" charset="0"/>
              </a:rPr>
              <a:t>Or</a:t>
            </a:r>
          </a:p>
          <a:p>
            <a:pPr>
              <a:lnSpc>
                <a:spcPct val="150000"/>
              </a:lnSpc>
              <a:spcAft>
                <a:spcPts val="600"/>
              </a:spcAft>
              <a:buClr>
                <a:srgbClr val="FF0000"/>
              </a:buClr>
            </a:pPr>
            <a:r>
              <a:rPr kumimoji="1" lang="zh-CN" altLang="en-US" b="1">
                <a:ea typeface="幼圆" panose="02010509060101010101" pitchFamily="49" charset="-122"/>
                <a:cs typeface="Times New Roman" panose="02020603050405020304" pitchFamily="18" charset="0"/>
              </a:rPr>
              <a:t> 热可以变为功，功也可变为热；一定量的热消失时必产生相应量的功，               消耗一定量的功时，必出现与之对应的一定量的热。</a:t>
            </a:r>
            <a:endParaRPr kumimoji="1" lang="en-US" altLang="zh-CN" b="1">
              <a:ea typeface="幼圆" panose="02010509060101010101" pitchFamily="49" charset="-122"/>
              <a:cs typeface="Times New Roman" panose="02020603050405020304" pitchFamily="18" charset="0"/>
            </a:endParaRPr>
          </a:p>
          <a:p>
            <a:pPr>
              <a:lnSpc>
                <a:spcPct val="150000"/>
              </a:lnSpc>
              <a:buClr>
                <a:srgbClr val="FF0000"/>
              </a:buClr>
            </a:pPr>
            <a:r>
              <a:rPr lang="en-US" altLang="zh-CN">
                <a:ea typeface="幼圆" panose="02010509060101010101" pitchFamily="49" charset="-122"/>
                <a:cs typeface="Times New Roman" panose="02020603050405020304" pitchFamily="18" charset="0"/>
              </a:rPr>
              <a:t>"In all cases in which work is produced by the agency of heat, a quantity of heat is consumed which is proportional to the work done; and conversely, by the expenditure of an equal quantity of work an equal quantity of heat is produced."</a:t>
            </a:r>
            <a:endParaRPr kumimoji="1" lang="en-US" altLang="zh-CN" b="1">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4175419315"/>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4"/>
          <p:cNvSpPr>
            <a:spLocks noChangeArrowheads="1"/>
          </p:cNvSpPr>
          <p:nvPr/>
        </p:nvSpPr>
        <p:spPr bwMode="auto">
          <a:xfrm>
            <a:off x="539750" y="1628775"/>
            <a:ext cx="3095625" cy="3671888"/>
          </a:xfrm>
          <a:prstGeom prst="roundRect">
            <a:avLst>
              <a:gd name="adj" fmla="val 16667"/>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16200000" scaled="1"/>
            <a:tileRect/>
          </a:gradFill>
          <a:ln w="19050">
            <a:no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defRPr/>
            </a:pPr>
            <a:r>
              <a:rPr kumimoji="1" lang="zh-CN" altLang="en-US" b="1" dirty="0" smtClean="0">
                <a:ea typeface="幼圆" panose="02010509060101010101" pitchFamily="49" charset="-122"/>
                <a:cs typeface="Times New Roman" panose="02020603050405020304" pitchFamily="18" charset="0"/>
              </a:rPr>
              <a:t>    某物质循环一周回复到初始状态，不吸热而向外放热或作功，这叫“第一类永动机”。</a:t>
            </a:r>
            <a:endParaRPr kumimoji="1" lang="en-US" altLang="zh-CN" b="1" dirty="0" smtClean="0">
              <a:ea typeface="幼圆" panose="02010509060101010101" pitchFamily="49" charset="-122"/>
              <a:cs typeface="Times New Roman" panose="02020603050405020304" pitchFamily="18" charset="0"/>
            </a:endParaRPr>
          </a:p>
          <a:p>
            <a:pPr>
              <a:lnSpc>
                <a:spcPct val="150000"/>
              </a:lnSpc>
              <a:buClr>
                <a:srgbClr val="FF0000"/>
              </a:buClr>
              <a:defRPr/>
            </a:pPr>
            <a:r>
              <a:rPr kumimoji="1" lang="en-US" altLang="zh-CN" b="1" dirty="0">
                <a:ea typeface="幼圆" panose="02010509060101010101" pitchFamily="49" charset="-122"/>
                <a:cs typeface="Times New Roman" panose="02020603050405020304" pitchFamily="18" charset="0"/>
              </a:rPr>
              <a:t> </a:t>
            </a:r>
            <a:r>
              <a:rPr kumimoji="1" lang="en-US" altLang="zh-CN" b="1" dirty="0" smtClean="0">
                <a:ea typeface="幼圆" panose="02010509060101010101" pitchFamily="49" charset="-122"/>
                <a:cs typeface="Times New Roman" panose="02020603050405020304" pitchFamily="18" charset="0"/>
              </a:rPr>
              <a:t>  </a:t>
            </a:r>
            <a:r>
              <a:rPr kumimoji="1" lang="zh-CN" altLang="en-US" b="1" dirty="0" smtClean="0">
                <a:ea typeface="幼圆" panose="02010509060101010101" pitchFamily="49" charset="-122"/>
                <a:cs typeface="Times New Roman" panose="02020603050405020304" pitchFamily="18" charset="0"/>
              </a:rPr>
              <a:t>这种机器不消耗任何能量，却可以源源不断的对外做功。</a:t>
            </a:r>
          </a:p>
        </p:txBody>
      </p:sp>
      <p:pic>
        <p:nvPicPr>
          <p:cNvPr id="3072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268413"/>
            <a:ext cx="430688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2"/>
          <p:cNvSpPr txBox="1">
            <a:spLocks noChangeArrowheads="1"/>
          </p:cNvSpPr>
          <p:nvPr/>
        </p:nvSpPr>
        <p:spPr bwMode="auto">
          <a:xfrm>
            <a:off x="250825" y="188913"/>
            <a:ext cx="23399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2800" b="1">
                <a:solidFill>
                  <a:srgbClr val="FF0000"/>
                </a:solidFill>
                <a:ea typeface="幼圆" panose="02010509060101010101" pitchFamily="49" charset="-122"/>
                <a:cs typeface="Times New Roman" panose="02020603050405020304" pitchFamily="18" charset="0"/>
              </a:rPr>
              <a:t>第一类永动机</a:t>
            </a:r>
          </a:p>
        </p:txBody>
      </p:sp>
    </p:spTree>
    <p:extLst>
      <p:ext uri="{BB962C8B-B14F-4D97-AF65-F5344CB8AC3E}">
        <p14:creationId xmlns:p14="http://schemas.microsoft.com/office/powerpoint/2010/main" val="245822564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a:spLocks noChangeArrowheads="1"/>
          </p:cNvSpPr>
          <p:nvPr/>
        </p:nvSpPr>
        <p:spPr bwMode="auto">
          <a:xfrm>
            <a:off x="0" y="620713"/>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1747" name="矩形 3"/>
          <p:cNvSpPr>
            <a:spLocks noChangeArrowheads="1"/>
          </p:cNvSpPr>
          <p:nvPr/>
        </p:nvSpPr>
        <p:spPr bwMode="auto">
          <a:xfrm>
            <a:off x="0" y="6021388"/>
            <a:ext cx="9144000"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1748" name="圆角矩形 4"/>
          <p:cNvSpPr>
            <a:spLocks noChangeArrowheads="1"/>
          </p:cNvSpPr>
          <p:nvPr/>
        </p:nvSpPr>
        <p:spPr bwMode="auto">
          <a:xfrm>
            <a:off x="1187450" y="476250"/>
            <a:ext cx="865188" cy="583247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1749" name="矩形 5"/>
          <p:cNvSpPr>
            <a:spLocks noChangeArrowheads="1"/>
          </p:cNvSpPr>
          <p:nvPr/>
        </p:nvSpPr>
        <p:spPr bwMode="auto">
          <a:xfrm>
            <a:off x="2195513" y="1201738"/>
            <a:ext cx="633571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latinLnBrk="1" hangingPunct="1"/>
            <a:r>
              <a:rPr kumimoji="1" lang="en-US" altLang="zh-CN" sz="6000" b="1">
                <a:solidFill>
                  <a:srgbClr val="0033CC"/>
                </a:solidFill>
                <a:latin typeface="幼圆" panose="02010509060101010101" pitchFamily="49" charset="-122"/>
                <a:ea typeface="幼圆" panose="02010509060101010101" pitchFamily="49" charset="-122"/>
              </a:rPr>
              <a:t>2-2</a:t>
            </a:r>
            <a:r>
              <a:rPr kumimoji="1" lang="en-US" altLang="zh-CN" sz="3600" b="1">
                <a:solidFill>
                  <a:srgbClr val="FF0000"/>
                </a:solidFill>
                <a:latin typeface="幼圆" panose="02010509060101010101" pitchFamily="49" charset="-122"/>
                <a:ea typeface="幼圆" panose="02010509060101010101" pitchFamily="49" charset="-122"/>
              </a:rPr>
              <a:t> </a:t>
            </a:r>
          </a:p>
          <a:p>
            <a:pPr eaLnBrk="1" latinLnBrk="1" hangingPunct="1"/>
            <a:endParaRPr kumimoji="1" lang="en-US" altLang="zh-CN" sz="3600" b="1">
              <a:solidFill>
                <a:srgbClr val="FF0000"/>
              </a:solidFill>
              <a:latin typeface="幼圆" panose="02010509060101010101" pitchFamily="49" charset="-122"/>
              <a:ea typeface="幼圆" panose="02010509060101010101" pitchFamily="49" charset="-122"/>
            </a:endParaRPr>
          </a:p>
          <a:p>
            <a:pPr eaLnBrk="1" latinLnBrk="1" hangingPunct="1"/>
            <a:r>
              <a:rPr kumimoji="1" lang="en-US" altLang="zh-CN" sz="3600" b="1">
                <a:solidFill>
                  <a:srgbClr val="FF0000"/>
                </a:solidFill>
                <a:latin typeface="幼圆" panose="02010509060101010101" pitchFamily="49" charset="-122"/>
                <a:ea typeface="幼圆" panose="02010509060101010101" pitchFamily="49" charset="-122"/>
              </a:rPr>
              <a:t>      </a:t>
            </a:r>
            <a:r>
              <a:rPr kumimoji="1" lang="zh-CN" altLang="en-US" sz="3600" b="1">
                <a:solidFill>
                  <a:srgbClr val="FF0000"/>
                </a:solidFill>
                <a:latin typeface="幼圆" panose="02010509060101010101" pitchFamily="49" charset="-122"/>
                <a:ea typeface="幼圆" panose="02010509060101010101" pitchFamily="49" charset="-122"/>
              </a:rPr>
              <a:t>热力学能和总能</a:t>
            </a:r>
            <a:endParaRPr kumimoji="1" lang="en-US" altLang="ko-KR" sz="3600" b="1">
              <a:solidFill>
                <a:srgbClr val="FF0000"/>
              </a:solidFill>
              <a:latin typeface="幼圆" panose="02010509060101010101" pitchFamily="49" charset="-122"/>
              <a:ea typeface="幼圆" panose="02010509060101010101" pitchFamily="49" charset="-122"/>
            </a:endParaRPr>
          </a:p>
        </p:txBody>
      </p:sp>
      <p:sp>
        <p:nvSpPr>
          <p:cNvPr id="31750" name="矩形 5"/>
          <p:cNvSpPr>
            <a:spLocks noChangeArrowheads="1"/>
          </p:cNvSpPr>
          <p:nvPr/>
        </p:nvSpPr>
        <p:spPr bwMode="auto">
          <a:xfrm>
            <a:off x="250825" y="6381750"/>
            <a:ext cx="8893175" cy="476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Tree>
    <p:extLst>
      <p:ext uri="{BB962C8B-B14F-4D97-AF65-F5344CB8AC3E}">
        <p14:creationId xmlns:p14="http://schemas.microsoft.com/office/powerpoint/2010/main" val="3506671429"/>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46063" y="239713"/>
            <a:ext cx="56943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2800" b="1">
                <a:solidFill>
                  <a:srgbClr val="FF0000"/>
                </a:solidFill>
                <a:ea typeface="幼圆" panose="02010509060101010101" pitchFamily="49" charset="-122"/>
                <a:cs typeface="Times New Roman" panose="02020603050405020304" pitchFamily="18" charset="0"/>
              </a:rPr>
              <a:t>热力学能</a:t>
            </a:r>
            <a:r>
              <a:rPr lang="en-US" altLang="zh-CN" sz="2000">
                <a:solidFill>
                  <a:srgbClr val="0033CC"/>
                </a:solidFill>
                <a:ea typeface="幼圆" panose="02010509060101010101" pitchFamily="49" charset="-122"/>
                <a:cs typeface="Times New Roman" panose="02020603050405020304" pitchFamily="18" charset="0"/>
              </a:rPr>
              <a:t>(</a:t>
            </a:r>
            <a:r>
              <a:rPr lang="zh-CN" altLang="en-US" sz="2000">
                <a:solidFill>
                  <a:srgbClr val="0033CC"/>
                </a:solidFill>
                <a:ea typeface="幼圆" panose="02010509060101010101" pitchFamily="49" charset="-122"/>
                <a:cs typeface="Times New Roman" panose="02020603050405020304" pitchFamily="18" charset="0"/>
              </a:rPr>
              <a:t>内能，</a:t>
            </a:r>
            <a:r>
              <a:rPr lang="en-US" altLang="zh-CN" sz="2000">
                <a:solidFill>
                  <a:srgbClr val="0033CC"/>
                </a:solidFill>
                <a:ea typeface="幼圆" panose="02010509060101010101" pitchFamily="49" charset="-122"/>
                <a:cs typeface="Times New Roman" panose="02020603050405020304" pitchFamily="18" charset="0"/>
              </a:rPr>
              <a:t>Internal energy)</a:t>
            </a:r>
            <a:endParaRPr lang="zh-CN" altLang="en-US" sz="2000">
              <a:solidFill>
                <a:srgbClr val="0033CC"/>
              </a:solidFill>
              <a:ea typeface="幼圆" panose="02010509060101010101" pitchFamily="49" charset="-122"/>
              <a:cs typeface="Times New Roman" panose="02020603050405020304" pitchFamily="18" charset="0"/>
            </a:endParaRPr>
          </a:p>
        </p:txBody>
      </p:sp>
      <p:sp>
        <p:nvSpPr>
          <p:cNvPr id="32771" name="圆角矩形 14"/>
          <p:cNvSpPr>
            <a:spLocks noChangeArrowheads="1"/>
          </p:cNvSpPr>
          <p:nvPr/>
        </p:nvSpPr>
        <p:spPr bwMode="auto">
          <a:xfrm>
            <a:off x="312738" y="4113213"/>
            <a:ext cx="8637587" cy="1008062"/>
          </a:xfrm>
          <a:prstGeom prst="roundRect">
            <a:avLst>
              <a:gd name="adj" fmla="val 16667"/>
            </a:avLst>
          </a:prstGeom>
          <a:solidFill>
            <a:srgbClr val="CCFF99"/>
          </a:solidFill>
          <a:ln>
            <a:noFill/>
          </a:ln>
          <a:extLst>
            <a:ext uri="{91240B29-F687-4F45-9708-019B960494DF}">
              <a14:hiddenLine xmlns:a14="http://schemas.microsoft.com/office/drawing/2010/main" w="19050">
                <a:solidFill>
                  <a:srgbClr val="000000"/>
                </a:solidFill>
                <a:round/>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pPr>
            <a:r>
              <a:rPr kumimoji="1" lang="zh-CN" altLang="en-US" b="1">
                <a:solidFill>
                  <a:srgbClr val="FF0000"/>
                </a:solidFill>
                <a:ea typeface="幼圆" panose="02010509060101010101" pitchFamily="49" charset="-122"/>
                <a:cs typeface="Times New Roman" panose="02020603050405020304" pitchFamily="18" charset="0"/>
              </a:rPr>
              <a:t>热力学能定义：</a:t>
            </a:r>
            <a:r>
              <a:rPr kumimoji="1" lang="zh-CN" altLang="en-US" b="1">
                <a:ea typeface="幼圆" panose="02010509060101010101" pitchFamily="49" charset="-122"/>
                <a:cs typeface="Times New Roman" panose="02020603050405020304" pitchFamily="18" charset="0"/>
              </a:rPr>
              <a:t>内动能，内位能，维持一定分子结构的化学能和原子核内部的原子能以及电磁场作用下的电磁能等一起，构成所谓的</a:t>
            </a:r>
            <a:r>
              <a:rPr kumimoji="1" lang="zh-CN" altLang="en-US" b="1">
                <a:solidFill>
                  <a:srgbClr val="FF0000"/>
                </a:solidFill>
                <a:ea typeface="幼圆" panose="02010509060101010101" pitchFamily="49" charset="-122"/>
                <a:cs typeface="Times New Roman" panose="02020603050405020304" pitchFamily="18" charset="0"/>
              </a:rPr>
              <a:t>热力学能</a:t>
            </a:r>
            <a:r>
              <a:rPr kumimoji="1" lang="zh-CN" altLang="en-US" b="1">
                <a:ea typeface="幼圆" panose="02010509060101010101" pitchFamily="49" charset="-122"/>
                <a:cs typeface="Times New Roman" panose="02020603050405020304" pitchFamily="18" charset="0"/>
              </a:rPr>
              <a:t>。</a:t>
            </a:r>
            <a:endParaRPr kumimoji="1" lang="en-US" altLang="zh-CN" b="1">
              <a:ea typeface="幼圆" panose="02010509060101010101" pitchFamily="49" charset="-122"/>
              <a:cs typeface="Times New Roman" panose="02020603050405020304" pitchFamily="18" charset="0"/>
            </a:endParaRPr>
          </a:p>
        </p:txBody>
      </p:sp>
      <p:sp>
        <p:nvSpPr>
          <p:cNvPr id="11268" name="圆角矩形 14"/>
          <p:cNvSpPr>
            <a:spLocks noChangeArrowheads="1"/>
          </p:cNvSpPr>
          <p:nvPr/>
        </p:nvSpPr>
        <p:spPr bwMode="auto">
          <a:xfrm>
            <a:off x="333375" y="1538288"/>
            <a:ext cx="8589963" cy="2481262"/>
          </a:xfrm>
          <a:prstGeom prst="roundRect">
            <a:avLst>
              <a:gd name="adj" fmla="val 16667"/>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342900" indent="-342900">
              <a:lnSpc>
                <a:spcPct val="150000"/>
              </a:lnSpc>
              <a:buClr>
                <a:srgbClr val="FF0000"/>
              </a:buClr>
              <a:buFont typeface="Wingdings" panose="05000000000000000000" pitchFamily="2" charset="2"/>
              <a:buChar char="u"/>
              <a:defRPr/>
            </a:pPr>
            <a:r>
              <a:rPr kumimoji="1" lang="zh-CN" altLang="en-US" sz="2000" b="1" dirty="0" smtClean="0">
                <a:solidFill>
                  <a:srgbClr val="FF0000"/>
                </a:solidFill>
                <a:ea typeface="幼圆" panose="02010509060101010101" pitchFamily="49" charset="-122"/>
                <a:cs typeface="Times New Roman" panose="02020603050405020304" pitchFamily="18" charset="0"/>
              </a:rPr>
              <a:t>宏观运动</a:t>
            </a:r>
            <a:r>
              <a:rPr kumimoji="1" lang="zh-CN" altLang="en-US" sz="2000" b="1" dirty="0" smtClean="0">
                <a:ea typeface="幼圆" panose="02010509060101010101" pitchFamily="49" charset="-122"/>
                <a:cs typeface="Times New Roman" panose="02020603050405020304" pitchFamily="18" charset="0"/>
              </a:rPr>
              <a:t>的物体</a:t>
            </a:r>
            <a:endParaRPr kumimoji="1" lang="en-US" altLang="zh-CN" sz="2000" b="1" dirty="0" smtClean="0">
              <a:ea typeface="幼圆" panose="02010509060101010101" pitchFamily="49" charset="-122"/>
              <a:cs typeface="Times New Roman" panose="02020603050405020304" pitchFamily="18" charset="0"/>
            </a:endParaRPr>
          </a:p>
          <a:p>
            <a:pPr>
              <a:lnSpc>
                <a:spcPct val="150000"/>
              </a:lnSpc>
              <a:buClr>
                <a:srgbClr val="FF0000"/>
              </a:buClr>
              <a:defRPr/>
            </a:pPr>
            <a:r>
              <a:rPr kumimoji="1" lang="zh-CN" altLang="en-US" sz="2000" b="1" dirty="0" smtClean="0">
                <a:ea typeface="幼圆" panose="02010509060101010101" pitchFamily="49" charset="-122"/>
                <a:cs typeface="Times New Roman" panose="02020603050405020304" pitchFamily="18" charset="0"/>
              </a:rPr>
              <a:t>            动能和位能→</a:t>
            </a:r>
            <a:r>
              <a:rPr kumimoji="1" lang="zh-CN" altLang="en-US" sz="2000" b="1" dirty="0" smtClean="0">
                <a:solidFill>
                  <a:srgbClr val="0033CC"/>
                </a:solidFill>
                <a:ea typeface="幼圆" panose="02010509060101010101" pitchFamily="49" charset="-122"/>
                <a:cs typeface="Times New Roman" panose="02020603050405020304" pitchFamily="18" charset="0"/>
              </a:rPr>
              <a:t>机械能</a:t>
            </a:r>
            <a:endParaRPr kumimoji="1" lang="en-US" altLang="zh-CN" sz="2000" b="1" dirty="0" smtClean="0">
              <a:solidFill>
                <a:srgbClr val="0033CC"/>
              </a:solidFill>
              <a:ea typeface="幼圆" panose="02010509060101010101" pitchFamily="49" charset="-122"/>
              <a:cs typeface="Times New Roman" panose="02020603050405020304" pitchFamily="18" charset="0"/>
            </a:endParaRPr>
          </a:p>
          <a:p>
            <a:pPr marL="342900" indent="-342900">
              <a:lnSpc>
                <a:spcPct val="150000"/>
              </a:lnSpc>
              <a:buClr>
                <a:srgbClr val="FF0000"/>
              </a:buClr>
              <a:buFont typeface="Wingdings" panose="05000000000000000000" pitchFamily="2" charset="2"/>
              <a:buChar char="u"/>
              <a:defRPr/>
            </a:pPr>
            <a:r>
              <a:rPr kumimoji="1" lang="zh-CN" altLang="en-US" sz="2000" b="1" dirty="0" smtClean="0">
                <a:solidFill>
                  <a:srgbClr val="FF0000"/>
                </a:solidFill>
                <a:ea typeface="幼圆" panose="02010509060101010101" pitchFamily="49" charset="-122"/>
                <a:cs typeface="Times New Roman" panose="02020603050405020304" pitchFamily="18" charset="0"/>
              </a:rPr>
              <a:t>宏观静止</a:t>
            </a:r>
            <a:r>
              <a:rPr kumimoji="1" lang="zh-CN" altLang="en-US" sz="2000" b="1" dirty="0" smtClean="0">
                <a:ea typeface="幼圆" panose="02010509060101010101" pitchFamily="49" charset="-122"/>
                <a:cs typeface="Times New Roman" panose="02020603050405020304" pitchFamily="18" charset="0"/>
              </a:rPr>
              <a:t>的物体</a:t>
            </a:r>
            <a:endParaRPr kumimoji="1" lang="en-US" altLang="zh-CN" sz="2000" b="1" dirty="0" smtClean="0">
              <a:ea typeface="幼圆" panose="02010509060101010101" pitchFamily="49" charset="-122"/>
              <a:cs typeface="Times New Roman" panose="02020603050405020304" pitchFamily="18" charset="0"/>
            </a:endParaRPr>
          </a:p>
          <a:p>
            <a:pPr>
              <a:lnSpc>
                <a:spcPct val="150000"/>
              </a:lnSpc>
              <a:buClr>
                <a:srgbClr val="FF0000"/>
              </a:buClr>
              <a:defRPr/>
            </a:pPr>
            <a:r>
              <a:rPr kumimoji="1" lang="zh-CN" altLang="en-US" sz="2000" b="1" dirty="0" smtClean="0">
                <a:ea typeface="幼圆" panose="02010509060101010101" pitchFamily="49" charset="-122"/>
                <a:cs typeface="Times New Roman" panose="02020603050405020304" pitchFamily="18" charset="0"/>
              </a:rPr>
              <a:t>             内部的分子和原子等微粒不停的做着热运动→</a:t>
            </a:r>
            <a:r>
              <a:rPr kumimoji="1" lang="zh-CN" altLang="en-US" sz="2000" b="1" dirty="0" smtClean="0">
                <a:solidFill>
                  <a:srgbClr val="0033CC"/>
                </a:solidFill>
                <a:ea typeface="幼圆" panose="02010509060101010101" pitchFamily="49" charset="-122"/>
                <a:cs typeface="Times New Roman" panose="02020603050405020304" pitchFamily="18" charset="0"/>
              </a:rPr>
              <a:t>内动能</a:t>
            </a:r>
            <a:r>
              <a:rPr kumimoji="1" lang="en-US" altLang="zh-CN" sz="2000" b="1" dirty="0" smtClean="0">
                <a:solidFill>
                  <a:srgbClr val="0033CC"/>
                </a:solidFill>
                <a:ea typeface="幼圆" panose="02010509060101010101" pitchFamily="49" charset="-122"/>
                <a:cs typeface="Times New Roman" panose="02020603050405020304" pitchFamily="18" charset="0"/>
              </a:rPr>
              <a:t>    </a:t>
            </a:r>
          </a:p>
          <a:p>
            <a:pPr>
              <a:lnSpc>
                <a:spcPct val="150000"/>
              </a:lnSpc>
              <a:buClr>
                <a:srgbClr val="FF0000"/>
              </a:buClr>
              <a:defRPr/>
            </a:pPr>
            <a:r>
              <a:rPr kumimoji="1" lang="en-US" altLang="zh-CN" sz="2000" b="1" dirty="0" smtClean="0">
                <a:ea typeface="幼圆" panose="02010509060101010101" pitchFamily="49" charset="-122"/>
                <a:cs typeface="Times New Roman" panose="02020603050405020304" pitchFamily="18" charset="0"/>
              </a:rPr>
              <a:t>             </a:t>
            </a:r>
            <a:r>
              <a:rPr kumimoji="1" lang="zh-CN" altLang="en-US" sz="2000" b="1" dirty="0" smtClean="0">
                <a:ea typeface="幼圆" panose="02010509060101010101" pitchFamily="49" charset="-122"/>
                <a:cs typeface="Times New Roman" panose="02020603050405020304" pitchFamily="18" charset="0"/>
              </a:rPr>
              <a:t>分子间有相互作用力存在→</a:t>
            </a:r>
            <a:r>
              <a:rPr kumimoji="1" lang="zh-CN" altLang="en-US" sz="2000" b="1" dirty="0" smtClean="0">
                <a:solidFill>
                  <a:srgbClr val="0033CC"/>
                </a:solidFill>
                <a:ea typeface="幼圆" panose="02010509060101010101" pitchFamily="49" charset="-122"/>
                <a:cs typeface="Times New Roman" panose="02020603050405020304" pitchFamily="18" charset="0"/>
              </a:rPr>
              <a:t>内位能</a:t>
            </a:r>
            <a:endParaRPr kumimoji="1" lang="en-US" altLang="zh-CN" sz="2000" b="1" dirty="0" smtClean="0">
              <a:solidFill>
                <a:srgbClr val="0033CC"/>
              </a:solidFill>
              <a:ea typeface="幼圆" panose="02010509060101010101" pitchFamily="49" charset="-122"/>
              <a:cs typeface="Times New Roman" panose="02020603050405020304" pitchFamily="18" charset="0"/>
            </a:endParaRPr>
          </a:p>
        </p:txBody>
      </p:sp>
      <p:sp>
        <p:nvSpPr>
          <p:cNvPr id="32773" name="圆角矩形 14"/>
          <p:cNvSpPr>
            <a:spLocks noChangeArrowheads="1"/>
          </p:cNvSpPr>
          <p:nvPr/>
        </p:nvSpPr>
        <p:spPr bwMode="auto">
          <a:xfrm>
            <a:off x="2124075" y="5121275"/>
            <a:ext cx="4640263" cy="11144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buFont typeface="Wingdings" panose="05000000000000000000" pitchFamily="2" charset="2"/>
              <a:buChar char="u"/>
            </a:pPr>
            <a:r>
              <a:rPr kumimoji="1" lang="zh-CN" altLang="en-US" sz="2000" b="1">
                <a:ea typeface="幼圆" panose="02010509060101010101" pitchFamily="49" charset="-122"/>
                <a:cs typeface="Times New Roman" panose="02020603050405020304" pitchFamily="18" charset="0"/>
              </a:rPr>
              <a:t>热力学能：      </a:t>
            </a:r>
            <a:r>
              <a:rPr kumimoji="1" lang="en-US" altLang="zh-CN" sz="2000" b="1">
                <a:solidFill>
                  <a:srgbClr val="FF0000"/>
                </a:solidFill>
                <a:ea typeface="幼圆" panose="02010509060101010101" pitchFamily="49" charset="-122"/>
                <a:cs typeface="Times New Roman" panose="02020603050405020304" pitchFamily="18" charset="0"/>
              </a:rPr>
              <a:t>U </a:t>
            </a:r>
            <a:r>
              <a:rPr kumimoji="1" lang="en-US" altLang="zh-CN" sz="2000" b="1">
                <a:ea typeface="幼圆" panose="02010509060101010101" pitchFamily="49" charset="-122"/>
                <a:cs typeface="Times New Roman" panose="02020603050405020304" pitchFamily="18" charset="0"/>
              </a:rPr>
              <a:t>    </a:t>
            </a:r>
            <a:r>
              <a:rPr kumimoji="1" lang="zh-CN" altLang="en-US" sz="2000" b="1">
                <a:ea typeface="幼圆" panose="02010509060101010101" pitchFamily="49" charset="-122"/>
                <a:cs typeface="Times New Roman" panose="02020603050405020304" pitchFamily="18" charset="0"/>
              </a:rPr>
              <a:t>单位       </a:t>
            </a:r>
            <a:r>
              <a:rPr kumimoji="1" lang="en-US" altLang="zh-CN" sz="2000" b="1">
                <a:solidFill>
                  <a:srgbClr val="0033CC"/>
                </a:solidFill>
                <a:ea typeface="幼圆" panose="02010509060101010101" pitchFamily="49" charset="-122"/>
                <a:cs typeface="Times New Roman" panose="02020603050405020304" pitchFamily="18" charset="0"/>
              </a:rPr>
              <a:t>J</a:t>
            </a:r>
          </a:p>
          <a:p>
            <a:pPr>
              <a:lnSpc>
                <a:spcPct val="150000"/>
              </a:lnSpc>
              <a:buClr>
                <a:srgbClr val="FF0000"/>
              </a:buClr>
              <a:buFont typeface="Wingdings" panose="05000000000000000000" pitchFamily="2" charset="2"/>
              <a:buChar char="u"/>
            </a:pPr>
            <a:r>
              <a:rPr kumimoji="1" lang="zh-CN" altLang="en-US" sz="2000" b="1">
                <a:ea typeface="幼圆" panose="02010509060101010101" pitchFamily="49" charset="-122"/>
                <a:cs typeface="Times New Roman" panose="02020603050405020304" pitchFamily="18" charset="0"/>
              </a:rPr>
              <a:t>比热力学能：  </a:t>
            </a:r>
            <a:r>
              <a:rPr kumimoji="1" lang="en-US" altLang="zh-CN" sz="2000" b="1">
                <a:solidFill>
                  <a:srgbClr val="FF0000"/>
                </a:solidFill>
                <a:ea typeface="幼圆" panose="02010509060101010101" pitchFamily="49" charset="-122"/>
                <a:cs typeface="Times New Roman" panose="02020603050405020304" pitchFamily="18" charset="0"/>
              </a:rPr>
              <a:t>u</a:t>
            </a:r>
            <a:r>
              <a:rPr kumimoji="1" lang="en-US" altLang="zh-CN" sz="2000" b="1">
                <a:ea typeface="幼圆" panose="02010509060101010101" pitchFamily="49" charset="-122"/>
                <a:cs typeface="Times New Roman" panose="02020603050405020304" pitchFamily="18" charset="0"/>
              </a:rPr>
              <a:t>      </a:t>
            </a:r>
            <a:r>
              <a:rPr kumimoji="1" lang="zh-CN" altLang="en-US" sz="2000" b="1">
                <a:ea typeface="幼圆" panose="02010509060101010101" pitchFamily="49" charset="-122"/>
                <a:cs typeface="Times New Roman" panose="02020603050405020304" pitchFamily="18" charset="0"/>
              </a:rPr>
              <a:t>单位       </a:t>
            </a:r>
            <a:r>
              <a:rPr kumimoji="1" lang="en-US" altLang="zh-CN" sz="2000" b="1">
                <a:solidFill>
                  <a:srgbClr val="0033CC"/>
                </a:solidFill>
                <a:ea typeface="幼圆" panose="02010509060101010101" pitchFamily="49" charset="-122"/>
                <a:cs typeface="Times New Roman" panose="02020603050405020304" pitchFamily="18" charset="0"/>
              </a:rPr>
              <a:t>J/kg</a:t>
            </a:r>
          </a:p>
        </p:txBody>
      </p:sp>
      <p:sp>
        <p:nvSpPr>
          <p:cNvPr id="7" name="圆角矩形 14"/>
          <p:cNvSpPr>
            <a:spLocks noChangeArrowheads="1"/>
          </p:cNvSpPr>
          <p:nvPr/>
        </p:nvSpPr>
        <p:spPr bwMode="auto">
          <a:xfrm>
            <a:off x="360363" y="925513"/>
            <a:ext cx="8464550" cy="517525"/>
          </a:xfrm>
          <a:prstGeom prst="roundRect">
            <a:avLst>
              <a:gd name="adj" fmla="val 16667"/>
            </a:avLst>
          </a:prstGeom>
          <a:gradFill flip="none" rotWithShape="1">
            <a:gsLst>
              <a:gs pos="0">
                <a:schemeClr val="accent2">
                  <a:lumMod val="50000"/>
                  <a:tint val="66000"/>
                  <a:satMod val="160000"/>
                </a:schemeClr>
              </a:gs>
              <a:gs pos="50000">
                <a:schemeClr val="accent2">
                  <a:lumMod val="50000"/>
                  <a:tint val="44500"/>
                  <a:satMod val="160000"/>
                </a:schemeClr>
              </a:gs>
              <a:gs pos="100000">
                <a:schemeClr val="accent2">
                  <a:lumMod val="50000"/>
                  <a:tint val="23500"/>
                  <a:satMod val="160000"/>
                </a:schemeClr>
              </a:gs>
            </a:gsLst>
            <a:lin ang="18900000" scaled="1"/>
            <a:tileRect/>
          </a:gradFill>
          <a:ln w="19050">
            <a:noFill/>
            <a:round/>
            <a:headEnd/>
            <a:tailEnd/>
          </a:ln>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0000"/>
              </a:buClr>
              <a:defRPr/>
            </a:pPr>
            <a:r>
              <a:rPr kumimoji="1" lang="zh-CN" altLang="en-US" sz="2000" b="1" dirty="0" smtClean="0">
                <a:solidFill>
                  <a:srgbClr val="C00000"/>
                </a:solidFill>
                <a:ea typeface="幼圆" panose="02010509060101010101" pitchFamily="49" charset="-122"/>
                <a:cs typeface="Times New Roman" panose="02020603050405020304" pitchFamily="18" charset="0"/>
              </a:rPr>
              <a:t>能量是物质运动的量度，运动有各种不同的形态，就有各种不同的能量。</a:t>
            </a:r>
            <a:endParaRPr kumimoji="1" lang="en-US" altLang="zh-CN" sz="2000" b="1" dirty="0" smtClean="0">
              <a:solidFill>
                <a:srgbClr val="C00000"/>
              </a:solidFill>
              <a:ea typeface="幼圆"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1569745427"/>
      </p:ext>
    </p:extLst>
  </p:cSld>
  <p:clrMapOvr>
    <a:masterClrMapping/>
  </p:clrMapOvr>
  <p:transition spd="slow">
    <p:wheel spokes="1"/>
  </p:transition>
  <p:timing>
    <p:tnLst>
      <p:par>
        <p:cTn id="1" dur="indefinite" restart="never" nodeType="tmRoot"/>
      </p:par>
    </p:tnLst>
  </p:timing>
</p:sld>
</file>

<file path=ppt/theme/theme1.xml><?xml version="1.0" encoding="utf-8"?>
<a:theme xmlns:a="http://schemas.openxmlformats.org/drawingml/2006/main" name="095TGp_psh_12_v2">
  <a:themeElements>
    <a:clrScheme name="095TGp_psh_12_v2 1">
      <a:dk1>
        <a:srgbClr val="000000"/>
      </a:dk1>
      <a:lt1>
        <a:srgbClr val="FFFFFF"/>
      </a:lt1>
      <a:dk2>
        <a:srgbClr val="000066"/>
      </a:dk2>
      <a:lt2>
        <a:srgbClr val="B2B2B2"/>
      </a:lt2>
      <a:accent1>
        <a:srgbClr val="76A7F0"/>
      </a:accent1>
      <a:accent2>
        <a:srgbClr val="0066CC"/>
      </a:accent2>
      <a:accent3>
        <a:srgbClr val="FFFFFF"/>
      </a:accent3>
      <a:accent4>
        <a:srgbClr val="000000"/>
      </a:accent4>
      <a:accent5>
        <a:srgbClr val="BDD0F6"/>
      </a:accent5>
      <a:accent6>
        <a:srgbClr val="005CB9"/>
      </a:accent6>
      <a:hlink>
        <a:srgbClr val="CC9900"/>
      </a:hlink>
      <a:folHlink>
        <a:srgbClr val="85B64A"/>
      </a:folHlink>
    </a:clrScheme>
    <a:fontScheme name="095TGp_psh_12_v2">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95TGp_psh_12_v2 1">
        <a:dk1>
          <a:srgbClr val="000000"/>
        </a:dk1>
        <a:lt1>
          <a:srgbClr val="FFFFFF"/>
        </a:lt1>
        <a:dk2>
          <a:srgbClr val="000066"/>
        </a:dk2>
        <a:lt2>
          <a:srgbClr val="B2B2B2"/>
        </a:lt2>
        <a:accent1>
          <a:srgbClr val="76A7F0"/>
        </a:accent1>
        <a:accent2>
          <a:srgbClr val="0066CC"/>
        </a:accent2>
        <a:accent3>
          <a:srgbClr val="FFFFFF"/>
        </a:accent3>
        <a:accent4>
          <a:srgbClr val="000000"/>
        </a:accent4>
        <a:accent5>
          <a:srgbClr val="BDD0F6"/>
        </a:accent5>
        <a:accent6>
          <a:srgbClr val="005CB9"/>
        </a:accent6>
        <a:hlink>
          <a:srgbClr val="CC9900"/>
        </a:hlink>
        <a:folHlink>
          <a:srgbClr val="85B64A"/>
        </a:folHlink>
      </a:clrScheme>
      <a:clrMap bg1="lt1" tx1="dk1" bg2="lt2" tx2="dk2" accent1="accent1" accent2="accent2" accent3="accent3" accent4="accent4" accent5="accent5" accent6="accent6" hlink="hlink" folHlink="folHlink"/>
    </a:extraClrScheme>
    <a:extraClrScheme>
      <a:clrScheme name="095TGp_psh_12_v2 2">
        <a:dk1>
          <a:srgbClr val="000000"/>
        </a:dk1>
        <a:lt1>
          <a:srgbClr val="FFFFFF"/>
        </a:lt1>
        <a:dk2>
          <a:srgbClr val="003366"/>
        </a:dk2>
        <a:lt2>
          <a:srgbClr val="B2B2B2"/>
        </a:lt2>
        <a:accent1>
          <a:srgbClr val="4BB814"/>
        </a:accent1>
        <a:accent2>
          <a:srgbClr val="00B686"/>
        </a:accent2>
        <a:accent3>
          <a:srgbClr val="FFFFFF"/>
        </a:accent3>
        <a:accent4>
          <a:srgbClr val="000000"/>
        </a:accent4>
        <a:accent5>
          <a:srgbClr val="B1D8AA"/>
        </a:accent5>
        <a:accent6>
          <a:srgbClr val="00A579"/>
        </a:accent6>
        <a:hlink>
          <a:srgbClr val="9966FF"/>
        </a:hlink>
        <a:folHlink>
          <a:srgbClr val="808080"/>
        </a:folHlink>
      </a:clrScheme>
      <a:clrMap bg1="lt1" tx1="dk1" bg2="lt2" tx2="dk2" accent1="accent1" accent2="accent2" accent3="accent3" accent4="accent4" accent5="accent5" accent6="accent6" hlink="hlink" folHlink="folHlink"/>
    </a:extraClrScheme>
    <a:extraClrScheme>
      <a:clrScheme name="095TGp_psh_12_v2 3">
        <a:dk1>
          <a:srgbClr val="000000"/>
        </a:dk1>
        <a:lt1>
          <a:srgbClr val="FFFFFF"/>
        </a:lt1>
        <a:dk2>
          <a:srgbClr val="003399"/>
        </a:dk2>
        <a:lt2>
          <a:srgbClr val="B2B2B2"/>
        </a:lt2>
        <a:accent1>
          <a:srgbClr val="5C75C6"/>
        </a:accent1>
        <a:accent2>
          <a:srgbClr val="00A8A4"/>
        </a:accent2>
        <a:accent3>
          <a:srgbClr val="FFFFFF"/>
        </a:accent3>
        <a:accent4>
          <a:srgbClr val="000000"/>
        </a:accent4>
        <a:accent5>
          <a:srgbClr val="B5BDDF"/>
        </a:accent5>
        <a:accent6>
          <a:srgbClr val="009894"/>
        </a:accent6>
        <a:hlink>
          <a:srgbClr val="CC9900"/>
        </a:hlink>
        <a:folHlink>
          <a:srgbClr val="246E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095TGp_psh_12_v2</Template>
  <TotalTime>12396</TotalTime>
  <Words>1787</Words>
  <Application>Microsoft Office PowerPoint</Application>
  <PresentationFormat>全屏显示(4:3)</PresentationFormat>
  <Paragraphs>278</Paragraphs>
  <Slides>38</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49" baseType="lpstr">
      <vt:lpstr>Gulim</vt:lpstr>
      <vt:lpstr>楷体_GB2312</vt:lpstr>
      <vt:lpstr>宋体</vt:lpstr>
      <vt:lpstr>幼圆</vt:lpstr>
      <vt:lpstr>Arial</vt:lpstr>
      <vt:lpstr>Times New Roman</vt:lpstr>
      <vt:lpstr>Wingdings</vt:lpstr>
      <vt:lpstr>095TGp_psh_12_v2</vt:lpstr>
      <vt:lpstr>MathType 6.0 Equation</vt:lpstr>
      <vt:lpstr>MathType 5.0 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Sunny</dc:creator>
  <cp:lastModifiedBy>Cao Jun</cp:lastModifiedBy>
  <cp:revision>874</cp:revision>
  <dcterms:created xsi:type="dcterms:W3CDTF">2009-03-10T06:24:48Z</dcterms:created>
  <dcterms:modified xsi:type="dcterms:W3CDTF">2014-04-09T05:26:44Z</dcterms:modified>
</cp:coreProperties>
</file>