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72"/>
  </p:notesMasterIdLst>
  <p:handoutMasterIdLst>
    <p:handoutMasterId r:id="rId73"/>
  </p:handoutMasterIdLst>
  <p:sldIdLst>
    <p:sldId id="1015" r:id="rId2"/>
    <p:sldId id="672" r:id="rId3"/>
    <p:sldId id="1016" r:id="rId4"/>
    <p:sldId id="679" r:id="rId5"/>
    <p:sldId id="877" r:id="rId6"/>
    <p:sldId id="729" r:id="rId7"/>
    <p:sldId id="874" r:id="rId8"/>
    <p:sldId id="998" r:id="rId9"/>
    <p:sldId id="983" r:id="rId10"/>
    <p:sldId id="994" r:id="rId11"/>
    <p:sldId id="996" r:id="rId12"/>
    <p:sldId id="997" r:id="rId13"/>
    <p:sldId id="995" r:id="rId14"/>
    <p:sldId id="993" r:id="rId15"/>
    <p:sldId id="907" r:id="rId16"/>
    <p:sldId id="880" r:id="rId17"/>
    <p:sldId id="882" r:id="rId18"/>
    <p:sldId id="890" r:id="rId19"/>
    <p:sldId id="886" r:id="rId20"/>
    <p:sldId id="889" r:id="rId21"/>
    <p:sldId id="891" r:id="rId22"/>
    <p:sldId id="892" r:id="rId23"/>
    <p:sldId id="893" r:id="rId24"/>
    <p:sldId id="894" r:id="rId25"/>
    <p:sldId id="895" r:id="rId26"/>
    <p:sldId id="896" r:id="rId27"/>
    <p:sldId id="897" r:id="rId28"/>
    <p:sldId id="1017" r:id="rId29"/>
    <p:sldId id="1014" r:id="rId30"/>
    <p:sldId id="1018" r:id="rId31"/>
    <p:sldId id="1037" r:id="rId32"/>
    <p:sldId id="1019" r:id="rId33"/>
    <p:sldId id="1020" r:id="rId34"/>
    <p:sldId id="1021" r:id="rId35"/>
    <p:sldId id="1022" r:id="rId36"/>
    <p:sldId id="1023" r:id="rId37"/>
    <p:sldId id="1024" r:id="rId38"/>
    <p:sldId id="1026" r:id="rId39"/>
    <p:sldId id="1027" r:id="rId40"/>
    <p:sldId id="1028" r:id="rId41"/>
    <p:sldId id="1030" r:id="rId42"/>
    <p:sldId id="1031" r:id="rId43"/>
    <p:sldId id="1032" r:id="rId44"/>
    <p:sldId id="1034" r:id="rId45"/>
    <p:sldId id="1035" r:id="rId46"/>
    <p:sldId id="1036" r:id="rId47"/>
    <p:sldId id="1038" r:id="rId48"/>
    <p:sldId id="898" r:id="rId49"/>
    <p:sldId id="899" r:id="rId50"/>
    <p:sldId id="904" r:id="rId51"/>
    <p:sldId id="905" r:id="rId52"/>
    <p:sldId id="900" r:id="rId53"/>
    <p:sldId id="901" r:id="rId54"/>
    <p:sldId id="906" r:id="rId55"/>
    <p:sldId id="988" r:id="rId56"/>
    <p:sldId id="989" r:id="rId57"/>
    <p:sldId id="985" r:id="rId58"/>
    <p:sldId id="991" r:id="rId59"/>
    <p:sldId id="1000" r:id="rId60"/>
    <p:sldId id="1001" r:id="rId61"/>
    <p:sldId id="1002" r:id="rId62"/>
    <p:sldId id="1003" r:id="rId63"/>
    <p:sldId id="1004" r:id="rId64"/>
    <p:sldId id="1005" r:id="rId65"/>
    <p:sldId id="1007" r:id="rId66"/>
    <p:sldId id="1006" r:id="rId67"/>
    <p:sldId id="1010" r:id="rId68"/>
    <p:sldId id="1009" r:id="rId69"/>
    <p:sldId id="1011" r:id="rId70"/>
    <p:sldId id="1012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5050"/>
    <a:srgbClr val="FFFFCC"/>
    <a:srgbClr val="FFCCFF"/>
    <a:srgbClr val="FFCC99"/>
    <a:srgbClr val="CCFF99"/>
    <a:srgbClr val="CC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2822" autoAdjust="0"/>
  </p:normalViewPr>
  <p:slideViewPr>
    <p:cSldViewPr>
      <p:cViewPr varScale="1">
        <p:scale>
          <a:sx n="102" d="100"/>
          <a:sy n="102" d="100"/>
        </p:scale>
        <p:origin x="3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6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54.wmf"/><Relationship Id="rId7" Type="http://schemas.openxmlformats.org/officeDocument/2006/relationships/image" Target="../media/image69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54.wmf"/><Relationship Id="rId7" Type="http://schemas.openxmlformats.org/officeDocument/2006/relationships/image" Target="../media/image82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54.wmf"/><Relationship Id="rId7" Type="http://schemas.openxmlformats.org/officeDocument/2006/relationships/image" Target="../media/image69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54.wmf"/><Relationship Id="rId7" Type="http://schemas.openxmlformats.org/officeDocument/2006/relationships/image" Target="../media/image82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54.wmf"/><Relationship Id="rId7" Type="http://schemas.openxmlformats.org/officeDocument/2006/relationships/image" Target="../media/image112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111.wmf"/><Relationship Id="rId4" Type="http://schemas.openxmlformats.org/officeDocument/2006/relationships/image" Target="../media/image80.wmf"/><Relationship Id="rId9" Type="http://schemas.openxmlformats.org/officeDocument/2006/relationships/image" Target="../media/image11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6.wmf"/><Relationship Id="rId4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5.wmf"/><Relationship Id="rId7" Type="http://schemas.openxmlformats.org/officeDocument/2006/relationships/image" Target="../media/image12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10" Type="http://schemas.openxmlformats.org/officeDocument/2006/relationships/image" Target="../media/image44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8.wmf"/><Relationship Id="rId7" Type="http://schemas.openxmlformats.org/officeDocument/2006/relationships/image" Target="../media/image140.wmf"/><Relationship Id="rId2" Type="http://schemas.openxmlformats.org/officeDocument/2006/relationships/image" Target="../media/image129.wmf"/><Relationship Id="rId1" Type="http://schemas.openxmlformats.org/officeDocument/2006/relationships/image" Target="../media/image137.wmf"/><Relationship Id="rId6" Type="http://schemas.openxmlformats.org/officeDocument/2006/relationships/image" Target="../media/image133.wmf"/><Relationship Id="rId11" Type="http://schemas.openxmlformats.org/officeDocument/2006/relationships/image" Target="../media/image143.wmf"/><Relationship Id="rId5" Type="http://schemas.openxmlformats.org/officeDocument/2006/relationships/image" Target="../media/image139.wmf"/><Relationship Id="rId10" Type="http://schemas.openxmlformats.org/officeDocument/2006/relationships/image" Target="../media/image142.wmf"/><Relationship Id="rId4" Type="http://schemas.openxmlformats.org/officeDocument/2006/relationships/image" Target="../media/image131.wmf"/><Relationship Id="rId9" Type="http://schemas.openxmlformats.org/officeDocument/2006/relationships/image" Target="../media/image14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4.wmf"/><Relationship Id="rId1" Type="http://schemas.openxmlformats.org/officeDocument/2006/relationships/image" Target="../media/image12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28.wmf"/><Relationship Id="rId4" Type="http://schemas.openxmlformats.org/officeDocument/2006/relationships/image" Target="../media/image14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5.wmf"/><Relationship Id="rId1" Type="http://schemas.openxmlformats.org/officeDocument/2006/relationships/image" Target="../media/image128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29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12" Type="http://schemas.openxmlformats.org/officeDocument/2006/relationships/image" Target="../media/image178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743AC3-32CC-4D03-AF69-B154BE87F26D}" type="datetimeFigureOut">
              <a:rPr lang="zh-CN" altLang="en-US"/>
              <a:pPr>
                <a:defRPr/>
              </a:pPr>
              <a:t>2014/4/9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E23D03-C5AD-4940-8D66-9FA87963A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28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BE261B10-703C-42C9-AED9-9012D91E28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0716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56B1D3-7AF8-44BA-8BE3-76DCFE0C4559}" type="slidenum">
              <a:rPr lang="ko-KR" altLang="en-US" smtClean="0">
                <a:latin typeface="Arial" panose="020B0604020202020204" pitchFamily="34" charset="0"/>
              </a:rPr>
              <a:pPr/>
              <a:t>1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6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56B1D3-7AF8-44BA-8BE3-76DCFE0C4559}" type="slidenum">
              <a:rPr lang="ko-KR" altLang="en-US" smtClean="0">
                <a:latin typeface="Arial" panose="020B0604020202020204" pitchFamily="34" charset="0"/>
              </a:rPr>
              <a:pPr/>
              <a:t>29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05B51314-8E73-4E55-B22B-4509C1F23F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6160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2" descr="cnct_rgb_fr_blu_cAIwe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831532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161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EAEA9C-7229-4816-9A5B-22AA52B864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44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9"/>
          <p:cNvSpPr>
            <a:spLocks noChangeArrowheads="1"/>
          </p:cNvSpPr>
          <p:nvPr/>
        </p:nvSpPr>
        <p:spPr bwMode="white">
          <a:xfrm>
            <a:off x="4343400" y="142875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sz="1600" smtClean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www.themegallery.com</a:t>
            </a:r>
            <a:endParaRPr kumimoji="1" lang="ko-KR" altLang="en-US" sz="1600" b="1" smtClean="0">
              <a:solidFill>
                <a:schemeClr val="tx2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0" y="765175"/>
            <a:ext cx="9144000" cy="34925"/>
          </a:xfrm>
          <a:prstGeom prst="rect">
            <a:avLst/>
          </a:prstGeom>
          <a:gradFill flip="none" rotWithShape="1">
            <a:gsLst>
              <a:gs pos="0">
                <a:srgbClr val="0000CC">
                  <a:tint val="66000"/>
                  <a:satMod val="160000"/>
                </a:srgbClr>
              </a:gs>
              <a:gs pos="50000">
                <a:srgbClr val="0000CC">
                  <a:tint val="44500"/>
                  <a:satMod val="160000"/>
                </a:srgbClr>
              </a:gs>
              <a:gs pos="100000">
                <a:srgbClr val="0000CC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323850" y="6308725"/>
            <a:ext cx="8531225" cy="1111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6407150"/>
            <a:ext cx="1609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0.bin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9.bin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56.wmf"/><Relationship Id="rId23" Type="http://schemas.openxmlformats.org/officeDocument/2006/relationships/oleObject" Target="../embeddings/oleObject63.bin"/><Relationship Id="rId10" Type="http://schemas.openxmlformats.org/officeDocument/2006/relationships/oleObject" Target="../embeddings/oleObject55.bin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6.bin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82.bin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56.wmf"/><Relationship Id="rId23" Type="http://schemas.openxmlformats.org/officeDocument/2006/relationships/oleObject" Target="../embeddings/oleObject86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1.bin"/><Relationship Id="rId22" Type="http://schemas.openxmlformats.org/officeDocument/2006/relationships/image" Target="../media/image7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7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6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6.bin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04.bin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9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57.wmf"/><Relationship Id="rId22" Type="http://schemas.openxmlformats.org/officeDocument/2006/relationships/image" Target="../media/image8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9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3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4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14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159.bin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2.bin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58.bin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151.bin"/><Relationship Id="rId15" Type="http://schemas.openxmlformats.org/officeDocument/2006/relationships/image" Target="../media/image56.wmf"/><Relationship Id="rId23" Type="http://schemas.openxmlformats.org/officeDocument/2006/relationships/oleObject" Target="../embeddings/oleObject162.bin"/><Relationship Id="rId10" Type="http://schemas.openxmlformats.org/officeDocument/2006/relationships/oleObject" Target="../embeddings/oleObject154.bin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153.bin"/><Relationship Id="rId14" Type="http://schemas.openxmlformats.org/officeDocument/2006/relationships/oleObject" Target="../embeddings/oleObject157.bin"/><Relationship Id="rId22" Type="http://schemas.openxmlformats.org/officeDocument/2006/relationships/image" Target="../media/image5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6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6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17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182.bin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5.bin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81.bin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174.bin"/><Relationship Id="rId15" Type="http://schemas.openxmlformats.org/officeDocument/2006/relationships/image" Target="../media/image56.wmf"/><Relationship Id="rId23" Type="http://schemas.openxmlformats.org/officeDocument/2006/relationships/oleObject" Target="../embeddings/oleObject185.bin"/><Relationship Id="rId10" Type="http://schemas.openxmlformats.org/officeDocument/2006/relationships/oleObject" Target="../embeddings/oleObject177.bin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176.bin"/><Relationship Id="rId14" Type="http://schemas.openxmlformats.org/officeDocument/2006/relationships/oleObject" Target="../embeddings/oleObject180.bin"/><Relationship Id="rId22" Type="http://schemas.openxmlformats.org/officeDocument/2006/relationships/image" Target="../media/image7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7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6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9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201.bin"/><Relationship Id="rId18" Type="http://schemas.openxmlformats.org/officeDocument/2006/relationships/oleObject" Target="../embeddings/oleObject205.bin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03.bin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8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57.wmf"/><Relationship Id="rId22" Type="http://schemas.openxmlformats.org/officeDocument/2006/relationships/image" Target="../media/image8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9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21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0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10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240.bin"/><Relationship Id="rId18" Type="http://schemas.openxmlformats.org/officeDocument/2006/relationships/oleObject" Target="../embeddings/oleObject244.bin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42.bin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114.wmf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7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57.wmf"/><Relationship Id="rId22" Type="http://schemas.openxmlformats.org/officeDocument/2006/relationships/image" Target="../media/image11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253.bin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120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257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46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27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275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133.wmf"/><Relationship Id="rId22" Type="http://schemas.openxmlformats.org/officeDocument/2006/relationships/image" Target="../media/image44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277.bin"/><Relationship Id="rId21" Type="http://schemas.openxmlformats.org/officeDocument/2006/relationships/oleObject" Target="../embeddings/oleObject286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0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281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23" Type="http://schemas.openxmlformats.org/officeDocument/2006/relationships/oleObject" Target="../embeddings/oleObject287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133.wmf"/><Relationship Id="rId22" Type="http://schemas.openxmlformats.org/officeDocument/2006/relationships/image" Target="../media/image14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12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292.bin"/><Relationship Id="rId10" Type="http://schemas.openxmlformats.org/officeDocument/2006/relationships/image" Target="../media/image147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29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300.bin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6.bin"/><Relationship Id="rId10" Type="http://schemas.openxmlformats.org/officeDocument/2006/relationships/image" Target="../media/image149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15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0" Type="http://schemas.openxmlformats.org/officeDocument/2006/relationships/image" Target="../media/image154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15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312.bin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162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163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66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322.bin"/><Relationship Id="rId18" Type="http://schemas.openxmlformats.org/officeDocument/2006/relationships/image" Target="../media/image174.wmf"/><Relationship Id="rId26" Type="http://schemas.openxmlformats.org/officeDocument/2006/relationships/image" Target="../media/image178.wmf"/><Relationship Id="rId3" Type="http://schemas.openxmlformats.org/officeDocument/2006/relationships/oleObject" Target="../embeddings/oleObject317.bin"/><Relationship Id="rId21" Type="http://schemas.openxmlformats.org/officeDocument/2006/relationships/oleObject" Target="../embeddings/oleObject326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324.bin"/><Relationship Id="rId25" Type="http://schemas.openxmlformats.org/officeDocument/2006/relationships/oleObject" Target="../embeddings/oleObject32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321.bin"/><Relationship Id="rId24" Type="http://schemas.openxmlformats.org/officeDocument/2006/relationships/image" Target="../media/image177.wmf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23" Type="http://schemas.openxmlformats.org/officeDocument/2006/relationships/oleObject" Target="../embeddings/oleObject327.bin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325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172.wmf"/><Relationship Id="rId22" Type="http://schemas.openxmlformats.org/officeDocument/2006/relationships/image" Target="../media/image176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41350" y="620713"/>
            <a:ext cx="7962900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工程热力学</a:t>
            </a:r>
            <a:endParaRPr lang="en-US" altLang="zh-CN" sz="2400" b="1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>
              <a:lnSpc>
                <a:spcPct val="14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第四章  气体和蒸汽的基本热力过程</a:t>
            </a:r>
            <a:r>
              <a:rPr lang="en-US" altLang="zh-CN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</a:p>
        </p:txBody>
      </p:sp>
      <p:sp>
        <p:nvSpPr>
          <p:cNvPr id="4" name="标题 9"/>
          <p:cNvSpPr txBox="1">
            <a:spLocks/>
          </p:cNvSpPr>
          <p:nvPr/>
        </p:nvSpPr>
        <p:spPr bwMode="auto">
          <a:xfrm>
            <a:off x="2124075" y="5229225"/>
            <a:ext cx="396081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机械与动力工程学院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曹   军 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2013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日 </a:t>
            </a:r>
          </a:p>
        </p:txBody>
      </p:sp>
      <p:pic>
        <p:nvPicPr>
          <p:cNvPr id="9626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229225"/>
            <a:ext cx="1268412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3927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41943"/>
              </p:ext>
            </p:extLst>
          </p:nvPr>
        </p:nvGraphicFramePr>
        <p:xfrm>
          <a:off x="827583" y="1106660"/>
          <a:ext cx="7380283" cy="120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65" name="Equation" r:id="rId3" imgW="2412720" imgH="393480" progId="Equation.DSMT4">
                  <p:embed/>
                </p:oleObj>
              </mc:Choice>
              <mc:Fallback>
                <p:oleObj name="Equation" r:id="rId3" imgW="2412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1106660"/>
                        <a:ext cx="7380283" cy="120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73137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理想气体可逆多变过程方程式</a:t>
            </a:r>
            <a:r>
              <a:rPr lang="en-US" altLang="zh-CN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过程功①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583060"/>
              </p:ext>
            </p:extLst>
          </p:nvPr>
        </p:nvGraphicFramePr>
        <p:xfrm>
          <a:off x="2771799" y="2528899"/>
          <a:ext cx="392588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66" name="Equation" r:id="rId5" imgW="1358640" imgH="393480" progId="Equation.DSMT4">
                  <p:embed/>
                </p:oleObj>
              </mc:Choice>
              <mc:Fallback>
                <p:oleObj name="Equation" r:id="rId5" imgW="1358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99" y="2528899"/>
                        <a:ext cx="3925888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404642" y="4106812"/>
            <a:ext cx="6660203" cy="1779007"/>
            <a:chOff x="1404642" y="4106812"/>
            <a:chExt cx="6660203" cy="1779007"/>
          </a:xfrm>
        </p:grpSpPr>
        <p:graphicFrame>
          <p:nvGraphicFramePr>
            <p:cNvPr id="1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4387587"/>
                </p:ext>
              </p:extLst>
            </p:nvPr>
          </p:nvGraphicFramePr>
          <p:xfrm>
            <a:off x="1404642" y="4725144"/>
            <a:ext cx="6660203" cy="116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67" name="Equation" r:id="rId7" imgW="2400120" imgH="419040" progId="Equation.DSMT4">
                    <p:embed/>
                  </p:oleObj>
                </mc:Choice>
                <mc:Fallback>
                  <p:oleObj name="Equation" r:id="rId7" imgW="24001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642" y="4725144"/>
                          <a:ext cx="6660203" cy="116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下箭头 13"/>
            <p:cNvSpPr/>
            <p:nvPr/>
          </p:nvSpPr>
          <p:spPr bwMode="auto">
            <a:xfrm>
              <a:off x="2429493" y="4106812"/>
              <a:ext cx="4176464" cy="474315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" name="角丸四角形 28"/>
          <p:cNvSpPr>
            <a:spLocks noChangeArrowheads="1"/>
          </p:cNvSpPr>
          <p:nvPr/>
        </p:nvSpPr>
        <p:spPr bwMode="auto">
          <a:xfrm>
            <a:off x="501798" y="906950"/>
            <a:ext cx="8465889" cy="28083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9304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160419"/>
              </p:ext>
            </p:extLst>
          </p:nvPr>
        </p:nvGraphicFramePr>
        <p:xfrm>
          <a:off x="1187624" y="836712"/>
          <a:ext cx="6489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95" name="Equation" r:id="rId3" imgW="2489040" imgH="393480" progId="Equation.DSMT4">
                  <p:embed/>
                </p:oleObj>
              </mc:Choice>
              <mc:Fallback>
                <p:oleObj name="Equation" r:id="rId3" imgW="248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36712"/>
                        <a:ext cx="64897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73137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理想气体可逆多变过程方程式</a:t>
            </a:r>
            <a:r>
              <a:rPr lang="en-US" altLang="zh-CN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过程功②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463933"/>
              </p:ext>
            </p:extLst>
          </p:nvPr>
        </p:nvGraphicFramePr>
        <p:xfrm>
          <a:off x="1801986" y="2069348"/>
          <a:ext cx="5260976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96" name="Equation" r:id="rId5" imgW="2019240" imgH="253800" progId="Equation.DSMT4">
                  <p:embed/>
                </p:oleObj>
              </mc:Choice>
              <mc:Fallback>
                <p:oleObj name="Equation" r:id="rId5" imgW="2019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986" y="2069348"/>
                        <a:ext cx="5260976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11091" y="3141643"/>
            <a:ext cx="8764730" cy="1309730"/>
            <a:chOff x="311091" y="3141643"/>
            <a:chExt cx="8764730" cy="1309730"/>
          </a:xfrm>
        </p:grpSpPr>
        <p:sp>
          <p:nvSpPr>
            <p:cNvPr id="11" name="圆角矩形 14"/>
            <p:cNvSpPr>
              <a:spLocks noChangeArrowheads="1"/>
            </p:cNvSpPr>
            <p:nvPr/>
          </p:nvSpPr>
          <p:spPr bwMode="auto">
            <a:xfrm>
              <a:off x="311091" y="3141643"/>
              <a:ext cx="8764730" cy="1290944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indent="-4572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定义：绝热指数</a:t>
              </a:r>
              <a:r>
                <a:rPr kumimoji="1" lang="en-US" altLang="zh-CN" sz="24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定熵指数</a:t>
              </a:r>
              <a:r>
                <a:rPr kumimoji="1" lang="en-US" altLang="zh-CN" sz="24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4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理想气体的绝热指数等于其比热容比。即</a:t>
              </a:r>
              <a:endParaRPr kumimoji="1" lang="en-US" altLang="zh-CN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5580737"/>
                </p:ext>
              </p:extLst>
            </p:nvPr>
          </p:nvGraphicFramePr>
          <p:xfrm>
            <a:off x="4703974" y="3307080"/>
            <a:ext cx="517514" cy="471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97" name="Equation" r:id="rId7" imgW="139680" imgH="126720" progId="Equation.DSMT4">
                    <p:embed/>
                  </p:oleObj>
                </mc:Choice>
                <mc:Fallback>
                  <p:oleObj name="Equation" r:id="rId7" imgW="13968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974" y="3307080"/>
                          <a:ext cx="517514" cy="471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199302"/>
                </p:ext>
              </p:extLst>
            </p:nvPr>
          </p:nvGraphicFramePr>
          <p:xfrm>
            <a:off x="6183460" y="3838598"/>
            <a:ext cx="1412875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98" name="Equation" r:id="rId9" imgW="380880" imgH="164880" progId="Equation.DSMT4">
                    <p:embed/>
                  </p:oleObj>
                </mc:Choice>
                <mc:Fallback>
                  <p:oleObj name="Equation" r:id="rId9" imgW="380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3460" y="3838598"/>
                          <a:ext cx="1412875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椭圆 4"/>
          <p:cNvSpPr/>
          <p:nvPr/>
        </p:nvSpPr>
        <p:spPr bwMode="auto">
          <a:xfrm>
            <a:off x="5580112" y="1934429"/>
            <a:ext cx="1584176" cy="960756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9592" y="4461952"/>
            <a:ext cx="7436179" cy="1917450"/>
            <a:chOff x="899592" y="4461952"/>
            <a:chExt cx="7436179" cy="1917450"/>
          </a:xfrm>
        </p:grpSpPr>
        <p:grpSp>
          <p:nvGrpSpPr>
            <p:cNvPr id="6" name="组合 5"/>
            <p:cNvGrpSpPr/>
            <p:nvPr/>
          </p:nvGrpSpPr>
          <p:grpSpPr>
            <a:xfrm>
              <a:off x="2344241" y="4461952"/>
              <a:ext cx="5991530" cy="1917450"/>
              <a:chOff x="2344241" y="4461952"/>
              <a:chExt cx="5991530" cy="1917450"/>
            </a:xfrm>
          </p:grpSpPr>
          <p:graphicFrame>
            <p:nvGraphicFramePr>
              <p:cNvPr id="1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0404084"/>
                  </p:ext>
                </p:extLst>
              </p:nvPr>
            </p:nvGraphicFramePr>
            <p:xfrm>
              <a:off x="4031148" y="5047757"/>
              <a:ext cx="4304623" cy="1331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99" name="Equation" r:id="rId11" imgW="1269720" imgH="393480" progId="Equation.DSMT4">
                      <p:embed/>
                    </p:oleObj>
                  </mc:Choice>
                  <mc:Fallback>
                    <p:oleObj name="Equation" r:id="rId11" imgW="126972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1148" y="5047757"/>
                            <a:ext cx="4304623" cy="13316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下箭头 17"/>
              <p:cNvSpPr/>
              <p:nvPr/>
            </p:nvSpPr>
            <p:spPr bwMode="auto">
              <a:xfrm>
                <a:off x="2344241" y="4461952"/>
                <a:ext cx="4176464" cy="474315"/>
              </a:xfrm>
              <a:prstGeom prst="downArrow">
                <a:avLst/>
              </a:prstGeom>
              <a:solidFill>
                <a:srgbClr val="FF5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5943550"/>
                </p:ext>
              </p:extLst>
            </p:nvPr>
          </p:nvGraphicFramePr>
          <p:xfrm>
            <a:off x="899592" y="5367580"/>
            <a:ext cx="2520280" cy="69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00" name="Equation" r:id="rId13" imgW="876240" imgH="241200" progId="Equation.DSMT4">
                    <p:embed/>
                  </p:oleObj>
                </mc:Choice>
                <mc:Fallback>
                  <p:oleObj name="Equation" r:id="rId13" imgW="876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5367580"/>
                          <a:ext cx="2520280" cy="69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30952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73137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理想气体可逆多变过程方程式</a:t>
            </a:r>
            <a:r>
              <a:rPr lang="en-US" altLang="zh-CN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过程功③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93131"/>
              </p:ext>
            </p:extLst>
          </p:nvPr>
        </p:nvGraphicFramePr>
        <p:xfrm>
          <a:off x="950925" y="953290"/>
          <a:ext cx="6489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42" name="Equation" r:id="rId3" imgW="2489040" imgH="393480" progId="Equation.DSMT4">
                  <p:embed/>
                </p:oleObj>
              </mc:Choice>
              <mc:Fallback>
                <p:oleObj name="Equation" r:id="rId3" imgW="248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25" y="953290"/>
                        <a:ext cx="64897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045926"/>
              </p:ext>
            </p:extLst>
          </p:nvPr>
        </p:nvGraphicFramePr>
        <p:xfrm>
          <a:off x="929930" y="2122311"/>
          <a:ext cx="5597526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43" name="Equation" r:id="rId5" imgW="2234880" imgH="571320" progId="Equation.DSMT4">
                  <p:embed/>
                </p:oleObj>
              </mc:Choice>
              <mc:Fallback>
                <p:oleObj name="Equation" r:id="rId5" imgW="22348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930" y="2122311"/>
                        <a:ext cx="5597526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843808" y="3867567"/>
            <a:ext cx="5513477" cy="2423345"/>
            <a:chOff x="2843808" y="3867567"/>
            <a:chExt cx="5513477" cy="2423345"/>
          </a:xfrm>
        </p:grpSpPr>
        <p:graphicFrame>
          <p:nvGraphicFramePr>
            <p:cNvPr id="1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2103980"/>
                </p:ext>
              </p:extLst>
            </p:nvPr>
          </p:nvGraphicFramePr>
          <p:xfrm>
            <a:off x="3563888" y="4365104"/>
            <a:ext cx="4793397" cy="1925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144" name="Equation" r:id="rId7" imgW="1701720" imgH="685800" progId="Equation.DSMT4">
                    <p:embed/>
                  </p:oleObj>
                </mc:Choice>
                <mc:Fallback>
                  <p:oleObj name="Equation" r:id="rId7" imgW="17017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4365104"/>
                          <a:ext cx="4793397" cy="1925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下箭头 17"/>
            <p:cNvSpPr/>
            <p:nvPr/>
          </p:nvSpPr>
          <p:spPr bwMode="auto">
            <a:xfrm>
              <a:off x="2843808" y="3867567"/>
              <a:ext cx="4176464" cy="474315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7713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理想气体可逆多变过程方程式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98968" y="810653"/>
            <a:ext cx="4073735" cy="4584088"/>
            <a:chOff x="251520" y="1005152"/>
            <a:chExt cx="4172221" cy="4584088"/>
          </a:xfrm>
        </p:grpSpPr>
        <p:sp>
          <p:nvSpPr>
            <p:cNvPr id="12" name="圆角矩形 14"/>
            <p:cNvSpPr>
              <a:spLocks noChangeArrowheads="1"/>
            </p:cNvSpPr>
            <p:nvPr/>
          </p:nvSpPr>
          <p:spPr bwMode="auto">
            <a:xfrm>
              <a:off x="251520" y="1408768"/>
              <a:ext cx="4172221" cy="4180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endParaRPr kumimoji="1" lang="en-US" altLang="zh-CN" sz="22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3880215"/>
                </p:ext>
              </p:extLst>
            </p:nvPr>
          </p:nvGraphicFramePr>
          <p:xfrm>
            <a:off x="780944" y="1796285"/>
            <a:ext cx="3178097" cy="918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242" name="Equation" r:id="rId3" imgW="1358640" imgH="393480" progId="Equation.DSMT4">
                    <p:embed/>
                  </p:oleObj>
                </mc:Choice>
                <mc:Fallback>
                  <p:oleObj name="Equation" r:id="rId3" imgW="13586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944" y="1796285"/>
                          <a:ext cx="3178097" cy="918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6544658"/>
                </p:ext>
              </p:extLst>
            </p:nvPr>
          </p:nvGraphicFramePr>
          <p:xfrm>
            <a:off x="1039026" y="2907712"/>
            <a:ext cx="2920015" cy="920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243" name="Equation" r:id="rId5" imgW="1244520" imgH="393480" progId="Equation.DSMT4">
                    <p:embed/>
                  </p:oleObj>
                </mc:Choice>
                <mc:Fallback>
                  <p:oleObj name="Equation" r:id="rId5" imgW="12445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026" y="2907712"/>
                          <a:ext cx="2920015" cy="9209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704078"/>
                </p:ext>
              </p:extLst>
            </p:nvPr>
          </p:nvGraphicFramePr>
          <p:xfrm>
            <a:off x="319286" y="3959851"/>
            <a:ext cx="3719041" cy="1494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244" name="Equation" r:id="rId7" imgW="1701720" imgH="685800" progId="Equation.DSMT4">
                    <p:embed/>
                  </p:oleObj>
                </mc:Choice>
                <mc:Fallback>
                  <p:oleObj name="Equation" r:id="rId7" imgW="17017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86" y="3959851"/>
                          <a:ext cx="3719041" cy="1494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圆角矩形 14"/>
            <p:cNvSpPr>
              <a:spLocks noChangeArrowheads="1"/>
            </p:cNvSpPr>
            <p:nvPr/>
          </p:nvSpPr>
          <p:spPr bwMode="auto">
            <a:xfrm>
              <a:off x="1543422" y="1005152"/>
              <a:ext cx="1377035" cy="61304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过程功</a:t>
              </a:r>
              <a:endParaRPr kumimoji="1"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2214473" y="5805264"/>
            <a:ext cx="4464496" cy="4937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技术功是过程功的</a:t>
            </a:r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倍。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833177" y="795302"/>
            <a:ext cx="4172221" cy="4599439"/>
            <a:chOff x="4785729" y="989801"/>
            <a:chExt cx="4172221" cy="4599439"/>
          </a:xfrm>
        </p:grpSpPr>
        <p:sp>
          <p:nvSpPr>
            <p:cNvPr id="14" name="圆角矩形 14"/>
            <p:cNvSpPr>
              <a:spLocks noChangeArrowheads="1"/>
            </p:cNvSpPr>
            <p:nvPr/>
          </p:nvSpPr>
          <p:spPr bwMode="auto">
            <a:xfrm>
              <a:off x="4785729" y="1408768"/>
              <a:ext cx="4172221" cy="4180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5050"/>
              </a:solidFill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endParaRPr kumimoji="1" lang="en-US" altLang="zh-CN" sz="22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320457"/>
                </p:ext>
              </p:extLst>
            </p:nvPr>
          </p:nvGraphicFramePr>
          <p:xfrm>
            <a:off x="4977719" y="1808110"/>
            <a:ext cx="3327767" cy="926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245" name="Equation" r:id="rId9" imgW="1409400" imgH="393480" progId="Equation.DSMT4">
                    <p:embed/>
                  </p:oleObj>
                </mc:Choice>
                <mc:Fallback>
                  <p:oleObj name="Equation" r:id="rId9" imgW="14094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719" y="1808110"/>
                          <a:ext cx="3327767" cy="926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198997"/>
                </p:ext>
              </p:extLst>
            </p:nvPr>
          </p:nvGraphicFramePr>
          <p:xfrm>
            <a:off x="5123430" y="2926638"/>
            <a:ext cx="3048970" cy="905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246" name="Equation" r:id="rId11" imgW="1320480" imgH="393480" progId="Equation.DSMT4">
                    <p:embed/>
                  </p:oleObj>
                </mc:Choice>
                <mc:Fallback>
                  <p:oleObj name="Equation" r:id="rId11" imgW="1320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3430" y="2926638"/>
                          <a:ext cx="3048970" cy="905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9185276"/>
                </p:ext>
              </p:extLst>
            </p:nvPr>
          </p:nvGraphicFramePr>
          <p:xfrm>
            <a:off x="4977719" y="3959851"/>
            <a:ext cx="3801946" cy="1494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247" name="Equation" r:id="rId13" imgW="1739880" imgH="685800" progId="Equation.DSMT4">
                    <p:embed/>
                  </p:oleObj>
                </mc:Choice>
                <mc:Fallback>
                  <p:oleObj name="Equation" r:id="rId13" imgW="17398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719" y="3959851"/>
                          <a:ext cx="3801946" cy="1494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圆角矩形 14"/>
            <p:cNvSpPr>
              <a:spLocks noChangeArrowheads="1"/>
            </p:cNvSpPr>
            <p:nvPr/>
          </p:nvSpPr>
          <p:spPr bwMode="auto">
            <a:xfrm>
              <a:off x="6183321" y="989801"/>
              <a:ext cx="1377035" cy="613048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技术功</a:t>
              </a:r>
              <a:endParaRPr kumimoji="1"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 bwMode="auto">
          <a:xfrm>
            <a:off x="825322" y="3690685"/>
            <a:ext cx="310307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232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26609"/>
              </p:ext>
            </p:extLst>
          </p:nvPr>
        </p:nvGraphicFramePr>
        <p:xfrm>
          <a:off x="539552" y="1630364"/>
          <a:ext cx="815866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59" name="Equation" r:id="rId3" imgW="3708360" imgH="393480" progId="Equation.DSMT4">
                  <p:embed/>
                </p:oleObj>
              </mc:Choice>
              <mc:Fallback>
                <p:oleObj name="Equation" r:id="rId3" imgW="3708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30364"/>
                        <a:ext cx="8158666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多变过程比热容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444208" y="2638476"/>
            <a:ext cx="10801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282575" y="764704"/>
            <a:ext cx="2561233" cy="64942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多变过程的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热量</a:t>
            </a:r>
            <a:endParaRPr kumimoji="1" lang="en-US" altLang="zh-CN" sz="24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14"/>
          <p:cNvSpPr>
            <a:spLocks noChangeArrowheads="1"/>
          </p:cNvSpPr>
          <p:nvPr/>
        </p:nvSpPr>
        <p:spPr bwMode="auto">
          <a:xfrm>
            <a:off x="282575" y="2492896"/>
            <a:ext cx="4361433" cy="64942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引入多变过程比热容的概念</a:t>
            </a:r>
            <a:endParaRPr kumimoji="1" lang="en-US" altLang="zh-CN" sz="2400" b="1" dirty="0" smtClean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61854"/>
              </p:ext>
            </p:extLst>
          </p:nvPr>
        </p:nvGraphicFramePr>
        <p:xfrm>
          <a:off x="3491880" y="3294616"/>
          <a:ext cx="20113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60" name="Equation" r:id="rId5" imgW="914400" imgH="253800" progId="Equation.DSMT4">
                  <p:embed/>
                </p:oleObj>
              </mc:Choice>
              <mc:Fallback>
                <p:oleObj name="Equation" r:id="rId5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294616"/>
                        <a:ext cx="201136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76358"/>
              </p:ext>
            </p:extLst>
          </p:nvPr>
        </p:nvGraphicFramePr>
        <p:xfrm>
          <a:off x="3497108" y="4178018"/>
          <a:ext cx="213244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61" name="Equation" r:id="rId7" imgW="774360" imgH="393480" progId="Equation.DSMT4">
                  <p:embed/>
                </p:oleObj>
              </mc:Choice>
              <mc:Fallback>
                <p:oleObj name="Equation" r:id="rId7" imgW="774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108" y="4178018"/>
                        <a:ext cx="2132443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283438" y="3879659"/>
            <a:ext cx="4361433" cy="64942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多变过程比热容</a:t>
            </a:r>
            <a:endParaRPr kumimoji="1" lang="en-US" altLang="zh-CN" sz="24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470925" y="5373216"/>
            <a:ext cx="8295920" cy="648072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取各种特定值时，即可得到基本热力过程的各种关系。</a:t>
            </a:r>
            <a:endParaRPr kumimoji="1" lang="en-US" altLang="zh-CN" sz="24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484579" y="934258"/>
            <a:ext cx="8454188" cy="1170763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只要求得                                  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斜率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，即可在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图上画出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 </a:t>
            </a:r>
            <a:r>
              <a:rPr kumimoji="1"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 </a:t>
            </a:r>
            <a:r>
              <a:rPr kumimoji="1"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上的表示</a:t>
            </a:r>
            <a:r>
              <a:rPr kumimoji="1"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endParaRPr kumimoji="1" lang="zh-CN" altLang="en-US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22098"/>
              </p:ext>
            </p:extLst>
          </p:nvPr>
        </p:nvGraphicFramePr>
        <p:xfrm>
          <a:off x="1998685" y="892204"/>
          <a:ext cx="2712988" cy="83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39" name="Equation" r:id="rId3" imgW="1358640" imgH="444240" progId="Equation.DSMT4">
                  <p:embed/>
                </p:oleObj>
              </mc:Choice>
              <mc:Fallback>
                <p:oleObj name="Equation" r:id="rId3" imgW="1358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85" y="892204"/>
                        <a:ext cx="2712988" cy="83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503482"/>
              </p:ext>
            </p:extLst>
          </p:nvPr>
        </p:nvGraphicFramePr>
        <p:xfrm>
          <a:off x="621545" y="3141599"/>
          <a:ext cx="17748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40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45" y="3141599"/>
                        <a:ext cx="17748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731362" y="3141599"/>
            <a:ext cx="17197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两边取对数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612023"/>
              </p:ext>
            </p:extLst>
          </p:nvPr>
        </p:nvGraphicFramePr>
        <p:xfrm>
          <a:off x="598988" y="3933835"/>
          <a:ext cx="4065910" cy="49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41" name="Equation" r:id="rId7" imgW="2286000" imgH="279360" progId="Equation.DSMT4">
                  <p:embed/>
                </p:oleObj>
              </mc:Choice>
              <mc:Fallback>
                <p:oleObj name="Equation" r:id="rId7" imgW="2286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88" y="3933835"/>
                        <a:ext cx="4065910" cy="497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54210" y="4588728"/>
            <a:ext cx="20055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取微分后变形：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732543"/>
              </p:ext>
            </p:extLst>
          </p:nvPr>
        </p:nvGraphicFramePr>
        <p:xfrm>
          <a:off x="1394517" y="5160265"/>
          <a:ext cx="19446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42" name="Equation" r:id="rId9" imgW="901440" imgH="444240" progId="Equation.DSMT4">
                  <p:embed/>
                </p:oleObj>
              </mc:Choice>
              <mc:Fallback>
                <p:oleObj name="Equation" r:id="rId9" imgW="901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517" y="5160265"/>
                        <a:ext cx="19446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7346"/>
              </p:ext>
            </p:extLst>
          </p:nvPr>
        </p:nvGraphicFramePr>
        <p:xfrm>
          <a:off x="5239999" y="2979033"/>
          <a:ext cx="1457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43" name="Equation" r:id="rId11" imgW="583920" imgH="203040" progId="Equation.DSMT4">
                  <p:embed/>
                </p:oleObj>
              </mc:Choice>
              <mc:Fallback>
                <p:oleObj name="Equation" r:id="rId11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999" y="2979033"/>
                        <a:ext cx="1457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4930" y="3570686"/>
            <a:ext cx="2543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两式联立求解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87682"/>
              </p:ext>
            </p:extLst>
          </p:nvPr>
        </p:nvGraphicFramePr>
        <p:xfrm>
          <a:off x="7163729" y="2939459"/>
          <a:ext cx="16779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44" name="Equation" r:id="rId13" imgW="672840" imgH="228600" progId="Equation.DSMT4">
                  <p:embed/>
                </p:oleObj>
              </mc:Choice>
              <mc:Fallback>
                <p:oleObj name="Equation" r:id="rId13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729" y="2939459"/>
                        <a:ext cx="167798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02376"/>
              </p:ext>
            </p:extLst>
          </p:nvPr>
        </p:nvGraphicFramePr>
        <p:xfrm>
          <a:off x="5400363" y="4227589"/>
          <a:ext cx="3171432" cy="192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45" name="Equation" r:id="rId15" imgW="1307880" imgH="888840" progId="Equation.DSMT4">
                  <p:embed/>
                </p:oleObj>
              </mc:Choice>
              <mc:Fallback>
                <p:oleObj name="Equation" r:id="rId15" imgW="13078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363" y="4227589"/>
                        <a:ext cx="3171432" cy="1926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 14"/>
          <p:cNvSpPr>
            <a:spLocks noChangeArrowheads="1"/>
          </p:cNvSpPr>
          <p:nvPr/>
        </p:nvSpPr>
        <p:spPr bwMode="auto">
          <a:xfrm>
            <a:off x="384431" y="2517422"/>
            <a:ext cx="4495025" cy="372139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14"/>
          <p:cNvSpPr>
            <a:spLocks noChangeArrowheads="1"/>
          </p:cNvSpPr>
          <p:nvPr/>
        </p:nvSpPr>
        <p:spPr bwMode="auto">
          <a:xfrm>
            <a:off x="5100268" y="2517422"/>
            <a:ext cx="3771625" cy="374591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78161" y="2193958"/>
            <a:ext cx="174171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图斜率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115224" y="2211266"/>
            <a:ext cx="174171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图斜率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2556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4-2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定容过程</a:t>
            </a:r>
            <a:endParaRPr kumimoji="1" lang="en-US" altLang="ko-KR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933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09971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圆角矩形 14"/>
          <p:cNvSpPr>
            <a:spLocks noChangeArrowheads="1"/>
          </p:cNvSpPr>
          <p:nvPr/>
        </p:nvSpPr>
        <p:spPr bwMode="auto">
          <a:xfrm>
            <a:off x="244607" y="914464"/>
            <a:ext cx="8503857" cy="1393367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过程即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比体积保持不变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的过程，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是                  时的多变过程。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093879"/>
              </p:ext>
            </p:extLst>
          </p:nvPr>
        </p:nvGraphicFramePr>
        <p:xfrm>
          <a:off x="1185123" y="1613203"/>
          <a:ext cx="1132557" cy="3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27" name="Equation" r:id="rId3" imgW="444240" imgH="139680" progId="Equation.DSMT4">
                  <p:embed/>
                </p:oleObj>
              </mc:Choice>
              <mc:Fallback>
                <p:oleObj name="Equation" r:id="rId3" imgW="4442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123" y="1613203"/>
                        <a:ext cx="1132557" cy="3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过程的定义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9665" y="4257394"/>
            <a:ext cx="8068705" cy="987425"/>
            <a:chOff x="549665" y="4257394"/>
            <a:chExt cx="8068705" cy="987425"/>
          </a:xfrm>
        </p:grpSpPr>
        <p:graphicFrame>
          <p:nvGraphicFramePr>
            <p:cNvPr id="9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5448509"/>
                </p:ext>
              </p:extLst>
            </p:nvPr>
          </p:nvGraphicFramePr>
          <p:xfrm>
            <a:off x="549665" y="4448395"/>
            <a:ext cx="2403475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28" name="Equation" r:id="rId5" imgW="927000" imgH="228600" progId="Equation.DSMT4">
                    <p:embed/>
                  </p:oleObj>
                </mc:Choice>
                <mc:Fallback>
                  <p:oleObj name="Equation" r:id="rId5" imgW="927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665" y="4448395"/>
                          <a:ext cx="2403475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7721550"/>
                </p:ext>
              </p:extLst>
            </p:nvPr>
          </p:nvGraphicFramePr>
          <p:xfrm>
            <a:off x="3485982" y="4257394"/>
            <a:ext cx="5132388" cy="98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29" name="Equation" r:id="rId7" imgW="2374560" imgH="457200" progId="Equation.DSMT4">
                    <p:embed/>
                  </p:oleObj>
                </mc:Choice>
                <mc:Fallback>
                  <p:oleObj name="Equation" r:id="rId7" imgW="23745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5982" y="4257394"/>
                          <a:ext cx="5132388" cy="98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圆角矩形 14"/>
          <p:cNvSpPr>
            <a:spLocks noChangeArrowheads="1"/>
          </p:cNvSpPr>
          <p:nvPr/>
        </p:nvSpPr>
        <p:spPr bwMode="auto">
          <a:xfrm>
            <a:off x="280556" y="2862901"/>
            <a:ext cx="8619693" cy="11597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汽油机气缸中工质的燃烧过程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高压锅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内蒸煮食物过程中在放汽前的加热过程等。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14"/>
          <p:cNvSpPr>
            <a:spLocks noChangeArrowheads="1"/>
          </p:cNvSpPr>
          <p:nvPr/>
        </p:nvSpPr>
        <p:spPr bwMode="auto">
          <a:xfrm>
            <a:off x="3777893" y="2348880"/>
            <a:ext cx="2016224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应用背景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63588" y="5214933"/>
            <a:ext cx="7056784" cy="1012206"/>
            <a:chOff x="863588" y="5214933"/>
            <a:chExt cx="7056784" cy="1012206"/>
          </a:xfrm>
        </p:grpSpPr>
        <p:sp>
          <p:nvSpPr>
            <p:cNvPr id="96" name="圆角矩形 14"/>
            <p:cNvSpPr>
              <a:spLocks noChangeArrowheads="1"/>
            </p:cNvSpPr>
            <p:nvPr/>
          </p:nvSpPr>
          <p:spPr bwMode="auto">
            <a:xfrm>
              <a:off x="863588" y="5522550"/>
              <a:ext cx="7056784" cy="704589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indent="-4572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定容过程中气体的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压力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热力学温度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成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正比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下箭头 96"/>
            <p:cNvSpPr/>
            <p:nvPr/>
          </p:nvSpPr>
          <p:spPr bwMode="auto">
            <a:xfrm>
              <a:off x="3059832" y="5214933"/>
              <a:ext cx="2664296" cy="307617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164403"/>
              </p:ext>
            </p:extLst>
          </p:nvPr>
        </p:nvGraphicFramePr>
        <p:xfrm>
          <a:off x="5508104" y="1107961"/>
          <a:ext cx="26050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30" name="Equation" r:id="rId9" imgW="1015920" imgH="431640" progId="Equation.DSMT4">
                  <p:embed/>
                </p:oleObj>
              </mc:Choice>
              <mc:Fallback>
                <p:oleObj name="Equation" r:id="rId9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107961"/>
                        <a:ext cx="26050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86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0966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定容过程的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90" y="2664828"/>
            <a:ext cx="8555128" cy="3680559"/>
            <a:chOff x="280990" y="2664828"/>
            <a:chExt cx="8555128" cy="3680559"/>
          </a:xfrm>
        </p:grpSpPr>
        <p:sp>
          <p:nvSpPr>
            <p:cNvPr id="76" name="任意多边形 75"/>
            <p:cNvSpPr/>
            <p:nvPr/>
          </p:nvSpPr>
          <p:spPr bwMode="auto">
            <a:xfrm>
              <a:off x="5587404" y="3225398"/>
              <a:ext cx="2291747" cy="1685304"/>
            </a:xfrm>
            <a:custGeom>
              <a:avLst/>
              <a:gdLst>
                <a:gd name="connsiteX0" fmla="*/ 0 w 2648932"/>
                <a:gd name="connsiteY0" fmla="*/ 2139885 h 2139885"/>
                <a:gd name="connsiteX1" fmla="*/ 1508288 w 2648932"/>
                <a:gd name="connsiteY1" fmla="*/ 1329179 h 2139885"/>
                <a:gd name="connsiteX2" fmla="*/ 2601798 w 2648932"/>
                <a:gd name="connsiteY2" fmla="*/ 56561 h 2139885"/>
                <a:gd name="connsiteX3" fmla="*/ 2601798 w 2648932"/>
                <a:gd name="connsiteY3" fmla="*/ 56561 h 2139885"/>
                <a:gd name="connsiteX4" fmla="*/ 2648932 w 2648932"/>
                <a:gd name="connsiteY4" fmla="*/ 0 h 2139885"/>
                <a:gd name="connsiteX5" fmla="*/ 2648932 w 2648932"/>
                <a:gd name="connsiteY5" fmla="*/ 0 h 21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8932" h="2139885">
                  <a:moveTo>
                    <a:pt x="0" y="2139885"/>
                  </a:moveTo>
                  <a:cubicBezTo>
                    <a:pt x="537327" y="1908142"/>
                    <a:pt x="1074655" y="1676400"/>
                    <a:pt x="1508288" y="1329179"/>
                  </a:cubicBezTo>
                  <a:cubicBezTo>
                    <a:pt x="1941921" y="981958"/>
                    <a:pt x="2601798" y="56561"/>
                    <a:pt x="2601798" y="56561"/>
                  </a:cubicBezTo>
                  <a:lnTo>
                    <a:pt x="2601798" y="56561"/>
                  </a:lnTo>
                  <a:lnTo>
                    <a:pt x="2648932" y="0"/>
                  </a:lnTo>
                  <a:lnTo>
                    <a:pt x="2648932" y="0"/>
                  </a:lnTo>
                </a:path>
              </a:pathLst>
            </a:custGeom>
            <a:noFill/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6885080" y="4108015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H="1" flipV="1">
              <a:off x="2304256" y="3411552"/>
              <a:ext cx="6566" cy="96332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2310822" y="4315353"/>
              <a:ext cx="0" cy="114593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Line 68"/>
            <p:cNvSpPr>
              <a:spLocks noChangeShapeType="1"/>
            </p:cNvSpPr>
            <p:nvPr/>
          </p:nvSpPr>
          <p:spPr bwMode="auto">
            <a:xfrm>
              <a:off x="751651" y="5739338"/>
              <a:ext cx="36576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69"/>
            <p:cNvSpPr>
              <a:spLocks noChangeShapeType="1"/>
            </p:cNvSpPr>
            <p:nvPr/>
          </p:nvSpPr>
          <p:spPr bwMode="auto">
            <a:xfrm flipV="1">
              <a:off x="727839" y="2955578"/>
              <a:ext cx="10778" cy="27837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3968523" y="5643712"/>
              <a:ext cx="409575" cy="7016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i="1" dirty="0">
                  <a:solidFill>
                    <a:schemeClr val="tx1"/>
                  </a:solidFill>
                  <a:ea typeface="楷体_GB2312" pitchFamily="49" charset="-122"/>
                </a:rPr>
                <a:t>v</a:t>
              </a:r>
            </a:p>
          </p:txBody>
        </p:sp>
        <p:sp>
          <p:nvSpPr>
            <p:cNvPr id="15" name="Rectangle 71"/>
            <p:cNvSpPr>
              <a:spLocks noChangeArrowheads="1"/>
            </p:cNvSpPr>
            <p:nvPr/>
          </p:nvSpPr>
          <p:spPr bwMode="auto">
            <a:xfrm>
              <a:off x="280990" y="2664828"/>
              <a:ext cx="438150" cy="7016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i="1" dirty="0">
                  <a:solidFill>
                    <a:schemeClr val="tx1"/>
                  </a:solidFill>
                  <a:ea typeface="楷体_GB2312" pitchFamily="49" charset="-122"/>
                </a:rPr>
                <a:t>p</a:t>
              </a: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2202810" y="4344921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210978" y="3258491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210978" y="5395069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646471"/>
                </p:ext>
              </p:extLst>
            </p:nvPr>
          </p:nvGraphicFramePr>
          <p:xfrm>
            <a:off x="2525828" y="4068622"/>
            <a:ext cx="352424" cy="654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0" name="Equation" r:id="rId3" imgW="88560" imgH="164880" progId="Equation.DSMT4">
                    <p:embed/>
                  </p:oleObj>
                </mc:Choice>
                <mc:Fallback>
                  <p:oleObj name="Equation" r:id="rId3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828" y="4068622"/>
                          <a:ext cx="352424" cy="654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411203"/>
                </p:ext>
              </p:extLst>
            </p:nvPr>
          </p:nvGraphicFramePr>
          <p:xfrm>
            <a:off x="2531776" y="4875577"/>
            <a:ext cx="5524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1" name="Equation" r:id="rId5" imgW="139680" imgH="190440" progId="Equation.DSMT4">
                    <p:embed/>
                  </p:oleObj>
                </mc:Choice>
                <mc:Fallback>
                  <p:oleObj name="Equation" r:id="rId5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776" y="4875577"/>
                          <a:ext cx="55245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1105450"/>
                </p:ext>
              </p:extLst>
            </p:nvPr>
          </p:nvGraphicFramePr>
          <p:xfrm>
            <a:off x="2440036" y="2955578"/>
            <a:ext cx="5032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2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036" y="2955578"/>
                          <a:ext cx="5032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直接箭头连接符 35"/>
            <p:cNvCxnSpPr/>
            <p:nvPr/>
          </p:nvCxnSpPr>
          <p:spPr bwMode="auto">
            <a:xfrm flipV="1">
              <a:off x="7556614" y="3212948"/>
              <a:ext cx="322537" cy="39826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Line 68"/>
            <p:cNvSpPr>
              <a:spLocks noChangeShapeType="1"/>
            </p:cNvSpPr>
            <p:nvPr/>
          </p:nvSpPr>
          <p:spPr bwMode="auto">
            <a:xfrm>
              <a:off x="5056280" y="5708704"/>
              <a:ext cx="36576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69"/>
            <p:cNvSpPr>
              <a:spLocks noChangeShapeType="1"/>
            </p:cNvSpPr>
            <p:nvPr/>
          </p:nvSpPr>
          <p:spPr bwMode="auto">
            <a:xfrm flipV="1">
              <a:off x="5032467" y="2924944"/>
              <a:ext cx="18589" cy="27837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7841407" y="3009374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5364397" y="4864232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4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260269"/>
                </p:ext>
              </p:extLst>
            </p:nvPr>
          </p:nvGraphicFramePr>
          <p:xfrm>
            <a:off x="7100086" y="4068297"/>
            <a:ext cx="352424" cy="654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3" name="Equation" r:id="rId9" imgW="88560" imgH="164880" progId="Equation.DSMT4">
                    <p:embed/>
                  </p:oleObj>
                </mc:Choice>
                <mc:Fallback>
                  <p:oleObj name="Equation" r:id="rId9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0086" y="4068297"/>
                          <a:ext cx="352424" cy="654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202469"/>
                </p:ext>
              </p:extLst>
            </p:nvPr>
          </p:nvGraphicFramePr>
          <p:xfrm>
            <a:off x="5530433" y="4770498"/>
            <a:ext cx="5524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4" name="Equation" r:id="rId10" imgW="139680" imgH="190440" progId="Equation.DSMT4">
                    <p:embed/>
                  </p:oleObj>
                </mc:Choice>
                <mc:Fallback>
                  <p:oleObj name="Equation" r:id="rId10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0433" y="4770498"/>
                          <a:ext cx="55245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939401"/>
                </p:ext>
              </p:extLst>
            </p:nvPr>
          </p:nvGraphicFramePr>
          <p:xfrm>
            <a:off x="7886134" y="3086492"/>
            <a:ext cx="5032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5" name="Equation" r:id="rId11" imgW="126720" imgH="164880" progId="Equation.DSMT4">
                    <p:embed/>
                  </p:oleObj>
                </mc:Choice>
                <mc:Fallback>
                  <p:oleObj name="Equation" r:id="rId11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6134" y="3086492"/>
                          <a:ext cx="5032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775381"/>
                </p:ext>
              </p:extLst>
            </p:nvPr>
          </p:nvGraphicFramePr>
          <p:xfrm>
            <a:off x="4376670" y="2750326"/>
            <a:ext cx="554038" cy="655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6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670" y="2750326"/>
                          <a:ext cx="554038" cy="655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647656"/>
                </p:ext>
              </p:extLst>
            </p:nvPr>
          </p:nvGraphicFramePr>
          <p:xfrm>
            <a:off x="8383680" y="5714842"/>
            <a:ext cx="452438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7" name="Equation" r:id="rId14" imgW="114120" imgH="139680" progId="Equation.DSMT4">
                    <p:embed/>
                  </p:oleObj>
                </mc:Choice>
                <mc:Fallback>
                  <p:oleObj name="Equation" r:id="rId14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3680" y="5714842"/>
                          <a:ext cx="452438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9" name="直接箭头连接符 78"/>
            <p:cNvCxnSpPr/>
            <p:nvPr/>
          </p:nvCxnSpPr>
          <p:spPr bwMode="auto">
            <a:xfrm flipH="1">
              <a:off x="5530433" y="4801167"/>
              <a:ext cx="277645" cy="12949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8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4228959"/>
                </p:ext>
              </p:extLst>
            </p:nvPr>
          </p:nvGraphicFramePr>
          <p:xfrm>
            <a:off x="419723" y="5686059"/>
            <a:ext cx="373062" cy="435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8" name="Equation" r:id="rId16" imgW="152280" imgH="177480" progId="Equation.DSMT4">
                    <p:embed/>
                  </p:oleObj>
                </mc:Choice>
                <mc:Fallback>
                  <p:oleObj name="Equation" r:id="rId16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23" y="5686059"/>
                          <a:ext cx="373062" cy="435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6706750"/>
                </p:ext>
              </p:extLst>
            </p:nvPr>
          </p:nvGraphicFramePr>
          <p:xfrm>
            <a:off x="4845937" y="5657509"/>
            <a:ext cx="373062" cy="435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29" name="Equation" r:id="rId18" imgW="152280" imgH="177480" progId="Equation.DSMT4">
                    <p:embed/>
                  </p:oleObj>
                </mc:Choice>
                <mc:Fallback>
                  <p:oleObj name="Equation" r:id="rId18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5937" y="5657509"/>
                          <a:ext cx="373062" cy="435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6591513" y="3197315"/>
              <a:ext cx="946445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吸热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5424361" y="3995317"/>
              <a:ext cx="946445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放热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aphicFrame>
        <p:nvGraphicFramePr>
          <p:cNvPr id="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738175"/>
              </p:ext>
            </p:extLst>
          </p:nvPr>
        </p:nvGraphicFramePr>
        <p:xfrm>
          <a:off x="820786" y="1377200"/>
          <a:ext cx="32385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0" name="Equation" r:id="rId19" imgW="1307880" imgH="444240" progId="Equation.DSMT4">
                  <p:embed/>
                </p:oleObj>
              </mc:Choice>
              <mc:Fallback>
                <p:oleObj name="Equation" r:id="rId19" imgW="1307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86" y="1377200"/>
                        <a:ext cx="32385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844151"/>
              </p:ext>
            </p:extLst>
          </p:nvPr>
        </p:nvGraphicFramePr>
        <p:xfrm>
          <a:off x="4929280" y="1433854"/>
          <a:ext cx="34544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1" name="Equation" r:id="rId21" imgW="1549080" imgH="444240" progId="Equation.DSMT4">
                  <p:embed/>
                </p:oleObj>
              </mc:Choice>
              <mc:Fallback>
                <p:oleObj name="Equation" r:id="rId21" imgW="1549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280" y="1433854"/>
                        <a:ext cx="34544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28546"/>
              </p:ext>
            </p:extLst>
          </p:nvPr>
        </p:nvGraphicFramePr>
        <p:xfrm>
          <a:off x="3842972" y="914761"/>
          <a:ext cx="1132557" cy="3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2" name="Equation" r:id="rId23" imgW="444240" imgH="139680" progId="Equation.DSMT4">
                  <p:embed/>
                </p:oleObj>
              </mc:Choice>
              <mc:Fallback>
                <p:oleObj name="Equation" r:id="rId23" imgW="4442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972" y="914761"/>
                        <a:ext cx="1132557" cy="3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角丸四角形 28"/>
          <p:cNvSpPr>
            <a:spLocks noChangeArrowheads="1"/>
          </p:cNvSpPr>
          <p:nvPr/>
        </p:nvSpPr>
        <p:spPr bwMode="auto">
          <a:xfrm>
            <a:off x="500065" y="868160"/>
            <a:ext cx="8213815" cy="166842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5768780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75635"/>
              </p:ext>
            </p:extLst>
          </p:nvPr>
        </p:nvGraphicFramePr>
        <p:xfrm>
          <a:off x="323528" y="908720"/>
          <a:ext cx="8640960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24736"/>
              </a:tblGrid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热能学能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变化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焓变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熵变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技术功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过程热量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24621"/>
              </p:ext>
            </p:extLst>
          </p:nvPr>
        </p:nvGraphicFramePr>
        <p:xfrm>
          <a:off x="2982126" y="1052736"/>
          <a:ext cx="27797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6" name="Equation" r:id="rId3" imgW="1180800" imgH="279360" progId="Equation.DSMT4">
                  <p:embed/>
                </p:oleObj>
              </mc:Choice>
              <mc:Fallback>
                <p:oleObj name="Equation" r:id="rId3" imgW="1180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126" y="1052736"/>
                        <a:ext cx="277971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519818"/>
              </p:ext>
            </p:extLst>
          </p:nvPr>
        </p:nvGraphicFramePr>
        <p:xfrm>
          <a:off x="2982126" y="1916832"/>
          <a:ext cx="275113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7" name="Equation" r:id="rId5" imgW="1168200" imgH="279360" progId="Equation.DSMT4">
                  <p:embed/>
                </p:oleObj>
              </mc:Choice>
              <mc:Fallback>
                <p:oleObj name="Equation" r:id="rId5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126" y="1916832"/>
                        <a:ext cx="2751138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878255"/>
              </p:ext>
            </p:extLst>
          </p:nvPr>
        </p:nvGraphicFramePr>
        <p:xfrm>
          <a:off x="2822289" y="2660441"/>
          <a:ext cx="52705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8" name="Equation" r:id="rId7" imgW="2450880" imgH="431640" progId="Equation.DSMT4">
                  <p:embed/>
                </p:oleObj>
              </mc:Choice>
              <mc:Fallback>
                <p:oleObj name="Equation" r:id="rId7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289" y="2660441"/>
                        <a:ext cx="52705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076216"/>
              </p:ext>
            </p:extLst>
          </p:nvPr>
        </p:nvGraphicFramePr>
        <p:xfrm>
          <a:off x="2982126" y="3587219"/>
          <a:ext cx="2362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9" name="Equation" r:id="rId9" imgW="914400" imgH="330120" progId="Equation.DSMT4">
                  <p:embed/>
                </p:oleObj>
              </mc:Choice>
              <mc:Fallback>
                <p:oleObj name="Equation" r:id="rId9" imgW="914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126" y="3587219"/>
                        <a:ext cx="2362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905935"/>
              </p:ext>
            </p:extLst>
          </p:nvPr>
        </p:nvGraphicFramePr>
        <p:xfrm>
          <a:off x="3004827" y="5365086"/>
          <a:ext cx="53990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00" name="Equation" r:id="rId11" imgW="2031840" imgH="279360" progId="Equation.DSMT4">
                  <p:embed/>
                </p:oleObj>
              </mc:Choice>
              <mc:Fallback>
                <p:oleObj name="Equation" r:id="rId11" imgW="2031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827" y="5365086"/>
                        <a:ext cx="53990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26811"/>
              </p:ext>
            </p:extLst>
          </p:nvPr>
        </p:nvGraphicFramePr>
        <p:xfrm>
          <a:off x="2970085" y="4429472"/>
          <a:ext cx="4152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01" name="Equation" r:id="rId13" imgW="1587240" imgH="330120" progId="Equation.DSMT4">
                  <p:embed/>
                </p:oleObj>
              </mc:Choice>
              <mc:Fallback>
                <p:oleObj name="Equation" r:id="rId13" imgW="1587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085" y="4429472"/>
                        <a:ext cx="4152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过程的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过程量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计算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 txBox="1">
            <a:spLocks/>
          </p:cNvSpPr>
          <p:nvPr/>
        </p:nvSpPr>
        <p:spPr bwMode="gray">
          <a:xfrm>
            <a:off x="0" y="188913"/>
            <a:ext cx="1476375" cy="50323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+mj-cs"/>
              </a:rPr>
              <a:t>内容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5025" y="90805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4-1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理想气体的可逆多变过程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35025" y="2924175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4-4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定温过程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5025" y="2249488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4-3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定压过程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835025" y="157480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4-2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定容过程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27088" y="494982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4-7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水蒸气的基本过程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827088" y="4275138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4-6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理想气体热力过程综合分析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827088" y="3600450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4-5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绝热过程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827088" y="561657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本章小结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4-3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定压过程</a:t>
            </a:r>
            <a:endParaRPr kumimoji="1" lang="en-US" altLang="ko-KR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933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99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圆角矩形 14"/>
          <p:cNvSpPr>
            <a:spLocks noChangeArrowheads="1"/>
          </p:cNvSpPr>
          <p:nvPr/>
        </p:nvSpPr>
        <p:spPr bwMode="auto">
          <a:xfrm>
            <a:off x="244607" y="1024542"/>
            <a:ext cx="8575865" cy="117912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过程即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压力保持不变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的过程，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 是                  时的多变过程。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962867"/>
              </p:ext>
            </p:extLst>
          </p:nvPr>
        </p:nvGraphicFramePr>
        <p:xfrm>
          <a:off x="1259632" y="1600945"/>
          <a:ext cx="904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4" name="Equation" r:id="rId3" imgW="355320" imgH="177480" progId="Equation.DSMT4">
                  <p:embed/>
                </p:oleObj>
              </mc:Choice>
              <mc:Fallback>
                <p:oleObj name="Equation" r:id="rId3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600945"/>
                        <a:ext cx="9048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过程的定义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0689" y="4241775"/>
            <a:ext cx="8010525" cy="987425"/>
            <a:chOff x="550689" y="4241775"/>
            <a:chExt cx="8010525" cy="987425"/>
          </a:xfrm>
        </p:grpSpPr>
        <p:graphicFrame>
          <p:nvGraphicFramePr>
            <p:cNvPr id="9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1546081"/>
                </p:ext>
              </p:extLst>
            </p:nvPr>
          </p:nvGraphicFramePr>
          <p:xfrm>
            <a:off x="550689" y="4432275"/>
            <a:ext cx="2205037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35" name="Equation" r:id="rId5" imgW="850680" imgH="228600" progId="Equation.DSMT4">
                    <p:embed/>
                  </p:oleObj>
                </mc:Choice>
                <mc:Fallback>
                  <p:oleObj name="Equation" r:id="rId5" imgW="850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689" y="4432275"/>
                          <a:ext cx="2205037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0409282"/>
                </p:ext>
              </p:extLst>
            </p:nvPr>
          </p:nvGraphicFramePr>
          <p:xfrm>
            <a:off x="3347864" y="4241775"/>
            <a:ext cx="5213350" cy="98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36" name="Equation" r:id="rId7" imgW="2412720" imgH="457200" progId="Equation.DSMT4">
                    <p:embed/>
                  </p:oleObj>
                </mc:Choice>
                <mc:Fallback>
                  <p:oleObj name="Equation" r:id="rId7" imgW="24127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241775"/>
                          <a:ext cx="5213350" cy="98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圆角矩形 14"/>
          <p:cNvSpPr>
            <a:spLocks noChangeArrowheads="1"/>
          </p:cNvSpPr>
          <p:nvPr/>
        </p:nvSpPr>
        <p:spPr bwMode="auto">
          <a:xfrm>
            <a:off x="395537" y="2915570"/>
            <a:ext cx="8424936" cy="11597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工业中的加热器，冷却器，燃烧器，锅炉等设备；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空调中制冷剂在蒸发器中的汽化过程等。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14"/>
          <p:cNvSpPr>
            <a:spLocks noChangeArrowheads="1"/>
          </p:cNvSpPr>
          <p:nvPr/>
        </p:nvSpPr>
        <p:spPr bwMode="auto">
          <a:xfrm>
            <a:off x="3779912" y="2386942"/>
            <a:ext cx="2016224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应用背景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10037" y="5265153"/>
            <a:ext cx="7488832" cy="1048159"/>
            <a:chOff x="810037" y="5265153"/>
            <a:chExt cx="7488832" cy="1048159"/>
          </a:xfrm>
        </p:grpSpPr>
        <p:sp>
          <p:nvSpPr>
            <p:cNvPr id="10" name="圆角矩形 14"/>
            <p:cNvSpPr>
              <a:spLocks noChangeArrowheads="1"/>
            </p:cNvSpPr>
            <p:nvPr/>
          </p:nvSpPr>
          <p:spPr bwMode="auto">
            <a:xfrm>
              <a:off x="810037" y="5608723"/>
              <a:ext cx="7488832" cy="704589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indent="-4572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定压过程中气体的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比体积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热力学温度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成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正比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 bwMode="auto">
            <a:xfrm>
              <a:off x="3038829" y="5265153"/>
              <a:ext cx="2664296" cy="307617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72476"/>
              </p:ext>
            </p:extLst>
          </p:nvPr>
        </p:nvGraphicFramePr>
        <p:xfrm>
          <a:off x="5944779" y="1235655"/>
          <a:ext cx="2354090" cy="7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7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779" y="1235655"/>
                        <a:ext cx="2354090" cy="730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931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任意多边形 75"/>
          <p:cNvSpPr/>
          <p:nvPr/>
        </p:nvSpPr>
        <p:spPr bwMode="auto">
          <a:xfrm rot="577767">
            <a:off x="5645646" y="3520742"/>
            <a:ext cx="2082070" cy="1474736"/>
          </a:xfrm>
          <a:custGeom>
            <a:avLst/>
            <a:gdLst>
              <a:gd name="connsiteX0" fmla="*/ 0 w 2648932"/>
              <a:gd name="connsiteY0" fmla="*/ 2139885 h 2139885"/>
              <a:gd name="connsiteX1" fmla="*/ 1508288 w 2648932"/>
              <a:gd name="connsiteY1" fmla="*/ 1329179 h 2139885"/>
              <a:gd name="connsiteX2" fmla="*/ 2601798 w 2648932"/>
              <a:gd name="connsiteY2" fmla="*/ 56561 h 2139885"/>
              <a:gd name="connsiteX3" fmla="*/ 2601798 w 2648932"/>
              <a:gd name="connsiteY3" fmla="*/ 56561 h 2139885"/>
              <a:gd name="connsiteX4" fmla="*/ 2648932 w 2648932"/>
              <a:gd name="connsiteY4" fmla="*/ 0 h 2139885"/>
              <a:gd name="connsiteX5" fmla="*/ 2648932 w 2648932"/>
              <a:gd name="connsiteY5" fmla="*/ 0 h 213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8932" h="2139885">
                <a:moveTo>
                  <a:pt x="0" y="2139885"/>
                </a:moveTo>
                <a:cubicBezTo>
                  <a:pt x="537327" y="1908142"/>
                  <a:pt x="1074655" y="1676400"/>
                  <a:pt x="1508288" y="1329179"/>
                </a:cubicBezTo>
                <a:cubicBezTo>
                  <a:pt x="1941921" y="981958"/>
                  <a:pt x="2601798" y="56561"/>
                  <a:pt x="2601798" y="56561"/>
                </a:cubicBezTo>
                <a:lnTo>
                  <a:pt x="2601798" y="56561"/>
                </a:lnTo>
                <a:lnTo>
                  <a:pt x="2648932" y="0"/>
                </a:lnTo>
                <a:lnTo>
                  <a:pt x="2648932" y="0"/>
                </a:lnTo>
              </a:path>
            </a:pathLst>
          </a:cu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 rot="577767">
            <a:off x="6885841" y="422611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rot="16200000" flipH="1" flipV="1">
            <a:off x="1810695" y="4064407"/>
            <a:ext cx="6566" cy="9633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16200000">
            <a:off x="2925831" y="3967432"/>
            <a:ext cx="0" cy="11459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Line 68"/>
          <p:cNvSpPr>
            <a:spLocks noChangeShapeType="1"/>
          </p:cNvSpPr>
          <p:nvPr/>
        </p:nvSpPr>
        <p:spPr bwMode="auto">
          <a:xfrm>
            <a:off x="764165" y="5826803"/>
            <a:ext cx="3657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69"/>
          <p:cNvSpPr>
            <a:spLocks noChangeShapeType="1"/>
          </p:cNvSpPr>
          <p:nvPr/>
        </p:nvSpPr>
        <p:spPr bwMode="auto">
          <a:xfrm flipV="1">
            <a:off x="740353" y="3043043"/>
            <a:ext cx="10778" cy="278376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Rectangle 70"/>
          <p:cNvSpPr>
            <a:spLocks noChangeArrowheads="1"/>
          </p:cNvSpPr>
          <p:nvPr/>
        </p:nvSpPr>
        <p:spPr bwMode="auto">
          <a:xfrm>
            <a:off x="3981037" y="5731177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tx1"/>
                </a:solidFill>
                <a:ea typeface="楷体_GB2312" pitchFamily="49" charset="-122"/>
              </a:rPr>
              <a:t>v</a:t>
            </a:r>
          </a:p>
        </p:txBody>
      </p:sp>
      <p:sp>
        <p:nvSpPr>
          <p:cNvPr id="15" name="Rectangle 71"/>
          <p:cNvSpPr>
            <a:spLocks noChangeArrowheads="1"/>
          </p:cNvSpPr>
          <p:nvPr/>
        </p:nvSpPr>
        <p:spPr bwMode="auto">
          <a:xfrm>
            <a:off x="293504" y="275229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tx1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2215324" y="443238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440407" y="4416128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145197" y="4459409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46899"/>
              </p:ext>
            </p:extLst>
          </p:nvPr>
        </p:nvGraphicFramePr>
        <p:xfrm>
          <a:off x="2233880" y="3931010"/>
          <a:ext cx="352424" cy="65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13" name="Equation" r:id="rId3" imgW="88560" imgH="164880" progId="Equation.DSMT4">
                  <p:embed/>
                </p:oleObj>
              </mc:Choice>
              <mc:Fallback>
                <p:oleObj name="Equation" r:id="rId3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880" y="3931010"/>
                        <a:ext cx="352424" cy="65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886482"/>
              </p:ext>
            </p:extLst>
          </p:nvPr>
        </p:nvGraphicFramePr>
        <p:xfrm>
          <a:off x="1032348" y="3731936"/>
          <a:ext cx="5524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14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348" y="3731936"/>
                        <a:ext cx="5524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90713"/>
              </p:ext>
            </p:extLst>
          </p:nvPr>
        </p:nvGraphicFramePr>
        <p:xfrm>
          <a:off x="3459864" y="3793008"/>
          <a:ext cx="5032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15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864" y="3793008"/>
                        <a:ext cx="50323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 rot="577767" flipV="1">
            <a:off x="7620438" y="3549507"/>
            <a:ext cx="322537" cy="3982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Line 68"/>
          <p:cNvSpPr>
            <a:spLocks noChangeShapeType="1"/>
          </p:cNvSpPr>
          <p:nvPr/>
        </p:nvSpPr>
        <p:spPr bwMode="auto">
          <a:xfrm>
            <a:off x="5057041" y="5826803"/>
            <a:ext cx="3657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69"/>
          <p:cNvSpPr>
            <a:spLocks noChangeShapeType="1"/>
          </p:cNvSpPr>
          <p:nvPr/>
        </p:nvSpPr>
        <p:spPr bwMode="auto">
          <a:xfrm flipV="1">
            <a:off x="5033228" y="3043043"/>
            <a:ext cx="18589" cy="278376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 rot="577767">
            <a:off x="7945407" y="344677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 rot="577767">
            <a:off x="5291337" y="47557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92957"/>
              </p:ext>
            </p:extLst>
          </p:nvPr>
        </p:nvGraphicFramePr>
        <p:xfrm>
          <a:off x="7059107" y="4323851"/>
          <a:ext cx="352424" cy="65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16" name="Equation" r:id="rId9" imgW="88560" imgH="164880" progId="Equation.DSMT4">
                  <p:embed/>
                </p:oleObj>
              </mc:Choice>
              <mc:Fallback>
                <p:oleObj name="Equation" r:id="rId9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107" y="4323851"/>
                        <a:ext cx="352424" cy="65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72749"/>
              </p:ext>
            </p:extLst>
          </p:nvPr>
        </p:nvGraphicFramePr>
        <p:xfrm>
          <a:off x="5377035" y="4737366"/>
          <a:ext cx="5524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17" name="Equation" r:id="rId10" imgW="139680" imgH="190440" progId="Equation.DSMT4">
                  <p:embed/>
                </p:oleObj>
              </mc:Choice>
              <mc:Fallback>
                <p:oleObj name="Equation" r:id="rId10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035" y="4737366"/>
                        <a:ext cx="5524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544862"/>
              </p:ext>
            </p:extLst>
          </p:nvPr>
        </p:nvGraphicFramePr>
        <p:xfrm>
          <a:off x="8107423" y="3226969"/>
          <a:ext cx="5032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18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423" y="3226969"/>
                        <a:ext cx="50323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591260"/>
              </p:ext>
            </p:extLst>
          </p:nvPr>
        </p:nvGraphicFramePr>
        <p:xfrm>
          <a:off x="4377431" y="2868425"/>
          <a:ext cx="5540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19"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431" y="2868425"/>
                        <a:ext cx="55403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582852"/>
              </p:ext>
            </p:extLst>
          </p:nvPr>
        </p:nvGraphicFramePr>
        <p:xfrm>
          <a:off x="8384441" y="5832941"/>
          <a:ext cx="4524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0" name="Equation" r:id="rId14" imgW="114120" imgH="139680" progId="Equation.DSMT4">
                  <p:embed/>
                </p:oleObj>
              </mc:Choice>
              <mc:Fallback>
                <p:oleObj name="Equation" r:id="rId14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4441" y="5832941"/>
                        <a:ext cx="4524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接箭头连接符 78"/>
          <p:cNvCxnSpPr/>
          <p:nvPr/>
        </p:nvCxnSpPr>
        <p:spPr bwMode="auto">
          <a:xfrm rot="577767" flipH="1">
            <a:off x="5434036" y="4750537"/>
            <a:ext cx="277645" cy="1294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03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定压过程的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261481"/>
              </p:ext>
            </p:extLst>
          </p:nvPr>
        </p:nvGraphicFramePr>
        <p:xfrm>
          <a:off x="432237" y="5773524"/>
          <a:ext cx="373062" cy="43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1" name="Equation" r:id="rId16" imgW="152280" imgH="177480" progId="Equation.DSMT4">
                  <p:embed/>
                </p:oleObj>
              </mc:Choice>
              <mc:Fallback>
                <p:oleObj name="Equation" r:id="rId16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37" y="5773524"/>
                        <a:ext cx="373062" cy="435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50607"/>
              </p:ext>
            </p:extLst>
          </p:nvPr>
        </p:nvGraphicFramePr>
        <p:xfrm>
          <a:off x="4846698" y="5775608"/>
          <a:ext cx="373062" cy="43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2" name="Equation" r:id="rId18" imgW="152280" imgH="177480" progId="Equation.DSMT4">
                  <p:embed/>
                </p:oleObj>
              </mc:Choice>
              <mc:Fallback>
                <p:oleObj name="Equation" r:id="rId18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98" y="5775608"/>
                        <a:ext cx="373062" cy="435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568527" y="4782983"/>
            <a:ext cx="946445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膨胀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379505" y="4780663"/>
            <a:ext cx="946445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压缩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762096" y="3352561"/>
            <a:ext cx="94644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吸热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687801" y="4000920"/>
            <a:ext cx="94644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放热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86901"/>
              </p:ext>
            </p:extLst>
          </p:nvPr>
        </p:nvGraphicFramePr>
        <p:xfrm>
          <a:off x="1031875" y="1549400"/>
          <a:ext cx="27987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3" name="Equation" r:id="rId19" imgW="1130040" imgH="444240" progId="Equation.DSMT4">
                  <p:embed/>
                </p:oleObj>
              </mc:Choice>
              <mc:Fallback>
                <p:oleObj name="Equation" r:id="rId19" imgW="1130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549400"/>
                        <a:ext cx="27987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72612"/>
              </p:ext>
            </p:extLst>
          </p:nvPr>
        </p:nvGraphicFramePr>
        <p:xfrm>
          <a:off x="4549775" y="1622425"/>
          <a:ext cx="40782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4" name="Equation" r:id="rId21" imgW="1828800" imgH="444240" progId="Equation.DSMT4">
                  <p:embed/>
                </p:oleObj>
              </mc:Choice>
              <mc:Fallback>
                <p:oleObj name="Equation" r:id="rId21" imgW="1828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1622425"/>
                        <a:ext cx="40782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173080"/>
              </p:ext>
            </p:extLst>
          </p:nvPr>
        </p:nvGraphicFramePr>
        <p:xfrm>
          <a:off x="4035638" y="1003825"/>
          <a:ext cx="904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5" name="Equation" r:id="rId23" imgW="355320" imgH="177480" progId="Equation.DSMT4">
                  <p:embed/>
                </p:oleObj>
              </mc:Choice>
              <mc:Fallback>
                <p:oleObj name="Equation" r:id="rId23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638" y="1003825"/>
                        <a:ext cx="9048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角丸四角形 28"/>
          <p:cNvSpPr>
            <a:spLocks noChangeArrowheads="1"/>
          </p:cNvSpPr>
          <p:nvPr/>
        </p:nvSpPr>
        <p:spPr bwMode="auto">
          <a:xfrm>
            <a:off x="494281" y="1029346"/>
            <a:ext cx="8213815" cy="166842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204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83667"/>
              </p:ext>
            </p:extLst>
          </p:nvPr>
        </p:nvGraphicFramePr>
        <p:xfrm>
          <a:off x="323528" y="908720"/>
          <a:ext cx="8640960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24736"/>
              </a:tblGrid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热能学能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变化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焓变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熵变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技术功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过程热量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过程的过程量计算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49825"/>
              </p:ext>
            </p:extLst>
          </p:nvPr>
        </p:nvGraphicFramePr>
        <p:xfrm>
          <a:off x="2858045" y="2725748"/>
          <a:ext cx="5416774" cy="94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62" name="Equation" r:id="rId3" imgW="2476440" imgH="431640" progId="Equation.DSMT4">
                  <p:embed/>
                </p:oleObj>
              </mc:Choice>
              <mc:Fallback>
                <p:oleObj name="Equation" r:id="rId3" imgW="2476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045" y="2725748"/>
                        <a:ext cx="5416774" cy="945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0051"/>
              </p:ext>
            </p:extLst>
          </p:nvPr>
        </p:nvGraphicFramePr>
        <p:xfrm>
          <a:off x="2858045" y="980728"/>
          <a:ext cx="27797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63" name="Equation" r:id="rId5" imgW="1180800" imgH="279360" progId="Equation.DSMT4">
                  <p:embed/>
                </p:oleObj>
              </mc:Choice>
              <mc:Fallback>
                <p:oleObj name="Equation" r:id="rId5" imgW="1180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045" y="980728"/>
                        <a:ext cx="277971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26694"/>
              </p:ext>
            </p:extLst>
          </p:nvPr>
        </p:nvGraphicFramePr>
        <p:xfrm>
          <a:off x="2872332" y="1901614"/>
          <a:ext cx="27511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64" name="Equation" r:id="rId7" imgW="1168200" imgH="279360" progId="Equation.DSMT4">
                  <p:embed/>
                </p:oleObj>
              </mc:Choice>
              <mc:Fallback>
                <p:oleObj name="Equation" r:id="rId7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332" y="1901614"/>
                        <a:ext cx="27511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81572"/>
              </p:ext>
            </p:extLst>
          </p:nvPr>
        </p:nvGraphicFramePr>
        <p:xfrm>
          <a:off x="2858045" y="3752380"/>
          <a:ext cx="22860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65" name="Equation" r:id="rId9" imgW="863280" imgH="215640" progId="Equation.3">
                  <p:embed/>
                </p:oleObj>
              </mc:Choice>
              <mc:Fallback>
                <p:oleObj name="Equation" r:id="rId9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045" y="3752380"/>
                        <a:ext cx="22860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627597"/>
              </p:ext>
            </p:extLst>
          </p:nvPr>
        </p:nvGraphicFramePr>
        <p:xfrm>
          <a:off x="3249613" y="5421313"/>
          <a:ext cx="500538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66" name="Equation" r:id="rId11" imgW="2095200" imgH="279360" progId="Equation.DSMT4">
                  <p:embed/>
                </p:oleObj>
              </mc:Choice>
              <mc:Fallback>
                <p:oleObj name="Equation" r:id="rId11" imgW="2095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5421313"/>
                        <a:ext cx="5005387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16646"/>
              </p:ext>
            </p:extLst>
          </p:nvPr>
        </p:nvGraphicFramePr>
        <p:xfrm>
          <a:off x="2858837" y="4401953"/>
          <a:ext cx="4679950" cy="850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67" name="Equation" r:id="rId13" imgW="1815840" imgH="330120" progId="Equation.DSMT4">
                  <p:embed/>
                </p:oleObj>
              </mc:Choice>
              <mc:Fallback>
                <p:oleObj name="Equation" r:id="rId13" imgW="1815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837" y="4401953"/>
                        <a:ext cx="4679950" cy="850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02198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4-4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定温过程</a:t>
            </a:r>
            <a:endParaRPr kumimoji="1" lang="en-US" altLang="ko-KR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933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9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圆角矩形 14"/>
          <p:cNvSpPr>
            <a:spLocks noChangeArrowheads="1"/>
          </p:cNvSpPr>
          <p:nvPr/>
        </p:nvSpPr>
        <p:spPr bwMode="auto">
          <a:xfrm>
            <a:off x="179512" y="853136"/>
            <a:ext cx="8928992" cy="1249215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过程即工质状态变化时</a:t>
            </a:r>
            <a:r>
              <a:rPr kumimoji="1" lang="zh-CN" altLang="en-US" sz="2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温度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保持不变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的过程，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是                  时的多变过程。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343276"/>
              </p:ext>
            </p:extLst>
          </p:nvPr>
        </p:nvGraphicFramePr>
        <p:xfrm>
          <a:off x="1259632" y="1477743"/>
          <a:ext cx="841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98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77743"/>
                        <a:ext cx="8413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过程的定义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2558" y="4129078"/>
            <a:ext cx="8062626" cy="958850"/>
            <a:chOff x="632558" y="4129078"/>
            <a:chExt cx="8062626" cy="958850"/>
          </a:xfrm>
        </p:grpSpPr>
        <p:graphicFrame>
          <p:nvGraphicFramePr>
            <p:cNvPr id="9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77197"/>
                </p:ext>
              </p:extLst>
            </p:nvPr>
          </p:nvGraphicFramePr>
          <p:xfrm>
            <a:off x="632558" y="4266430"/>
            <a:ext cx="2073275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299" name="Equation" r:id="rId5" imgW="799920" imgH="228600" progId="Equation.DSMT4">
                    <p:embed/>
                  </p:oleObj>
                </mc:Choice>
                <mc:Fallback>
                  <p:oleObj name="Equation" r:id="rId5" imgW="799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558" y="4266430"/>
                          <a:ext cx="2073275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8744670"/>
                </p:ext>
              </p:extLst>
            </p:nvPr>
          </p:nvGraphicFramePr>
          <p:xfrm>
            <a:off x="3235771" y="4129078"/>
            <a:ext cx="5459413" cy="958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00" name="Equation" r:id="rId7" imgW="2527200" imgH="444240" progId="Equation.DSMT4">
                    <p:embed/>
                  </p:oleObj>
                </mc:Choice>
                <mc:Fallback>
                  <p:oleObj name="Equation" r:id="rId7" imgW="25272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771" y="4129078"/>
                          <a:ext cx="5459413" cy="958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圆角矩形 14"/>
          <p:cNvSpPr>
            <a:spLocks noChangeArrowheads="1"/>
          </p:cNvSpPr>
          <p:nvPr/>
        </p:nvSpPr>
        <p:spPr bwMode="auto">
          <a:xfrm>
            <a:off x="611748" y="2842364"/>
            <a:ext cx="8073926" cy="11597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冰箱内制冷剂的汽化吸热过程；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锅炉内水的定压汽化过程等。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14"/>
          <p:cNvSpPr>
            <a:spLocks noChangeArrowheads="1"/>
          </p:cNvSpPr>
          <p:nvPr/>
        </p:nvSpPr>
        <p:spPr bwMode="auto">
          <a:xfrm>
            <a:off x="3779912" y="2366708"/>
            <a:ext cx="2016224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应用背景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59632" y="5214933"/>
            <a:ext cx="6377657" cy="1012206"/>
            <a:chOff x="1259632" y="5214933"/>
            <a:chExt cx="6377657" cy="1012206"/>
          </a:xfrm>
        </p:grpSpPr>
        <p:sp>
          <p:nvSpPr>
            <p:cNvPr id="10" name="圆角矩形 14"/>
            <p:cNvSpPr>
              <a:spLocks noChangeArrowheads="1"/>
            </p:cNvSpPr>
            <p:nvPr/>
          </p:nvSpPr>
          <p:spPr bwMode="auto">
            <a:xfrm>
              <a:off x="1259632" y="5522550"/>
              <a:ext cx="6377657" cy="704589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indent="-4572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定温过程中气体的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压力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比体积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成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反比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 bwMode="auto">
            <a:xfrm>
              <a:off x="3059832" y="5214933"/>
              <a:ext cx="2664296" cy="307617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893031"/>
              </p:ext>
            </p:extLst>
          </p:nvPr>
        </p:nvGraphicFramePr>
        <p:xfrm>
          <a:off x="6588224" y="1123790"/>
          <a:ext cx="2354090" cy="7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01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123790"/>
                        <a:ext cx="2354090" cy="730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9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03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791" y="2658438"/>
            <a:ext cx="8577460" cy="3682449"/>
            <a:chOff x="70791" y="2658438"/>
            <a:chExt cx="8577460" cy="3682449"/>
          </a:xfrm>
        </p:grpSpPr>
        <p:sp>
          <p:nvSpPr>
            <p:cNvPr id="76" name="任意多边形 75"/>
            <p:cNvSpPr/>
            <p:nvPr/>
          </p:nvSpPr>
          <p:spPr bwMode="auto">
            <a:xfrm rot="4278992">
              <a:off x="1427390" y="3386134"/>
              <a:ext cx="2498581" cy="1907651"/>
            </a:xfrm>
            <a:custGeom>
              <a:avLst/>
              <a:gdLst>
                <a:gd name="connsiteX0" fmla="*/ 0 w 2648932"/>
                <a:gd name="connsiteY0" fmla="*/ 2139885 h 2139885"/>
                <a:gd name="connsiteX1" fmla="*/ 1508288 w 2648932"/>
                <a:gd name="connsiteY1" fmla="*/ 1329179 h 2139885"/>
                <a:gd name="connsiteX2" fmla="*/ 2601798 w 2648932"/>
                <a:gd name="connsiteY2" fmla="*/ 56561 h 2139885"/>
                <a:gd name="connsiteX3" fmla="*/ 2601798 w 2648932"/>
                <a:gd name="connsiteY3" fmla="*/ 56561 h 2139885"/>
                <a:gd name="connsiteX4" fmla="*/ 2648932 w 2648932"/>
                <a:gd name="connsiteY4" fmla="*/ 0 h 2139885"/>
                <a:gd name="connsiteX5" fmla="*/ 2648932 w 2648932"/>
                <a:gd name="connsiteY5" fmla="*/ 0 h 21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8932" h="2139885">
                  <a:moveTo>
                    <a:pt x="0" y="2139885"/>
                  </a:moveTo>
                  <a:cubicBezTo>
                    <a:pt x="537327" y="1908142"/>
                    <a:pt x="1074655" y="1676400"/>
                    <a:pt x="1508288" y="1329179"/>
                  </a:cubicBezTo>
                  <a:cubicBezTo>
                    <a:pt x="1941921" y="981958"/>
                    <a:pt x="2601798" y="56561"/>
                    <a:pt x="2601798" y="56561"/>
                  </a:cubicBezTo>
                  <a:lnTo>
                    <a:pt x="2601798" y="56561"/>
                  </a:lnTo>
                  <a:lnTo>
                    <a:pt x="2648932" y="0"/>
                  </a:lnTo>
                  <a:lnTo>
                    <a:pt x="2648932" y="0"/>
                  </a:lnTo>
                </a:path>
              </a:pathLst>
            </a:custGeom>
            <a:noFill/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 rot="577767">
              <a:off x="1134132" y="3230231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 bwMode="auto">
            <a:xfrm>
              <a:off x="3843552" y="5169723"/>
              <a:ext cx="290588" cy="9588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Line 68"/>
            <p:cNvSpPr>
              <a:spLocks noChangeShapeType="1"/>
            </p:cNvSpPr>
            <p:nvPr/>
          </p:nvSpPr>
          <p:spPr bwMode="auto">
            <a:xfrm>
              <a:off x="775278" y="5780712"/>
              <a:ext cx="36576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69"/>
            <p:cNvSpPr>
              <a:spLocks noChangeShapeType="1"/>
            </p:cNvSpPr>
            <p:nvPr/>
          </p:nvSpPr>
          <p:spPr bwMode="auto">
            <a:xfrm flipV="1">
              <a:off x="751465" y="2996952"/>
              <a:ext cx="18589" cy="27837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 bwMode="auto">
            <a:xfrm rot="577767">
              <a:off x="4042180" y="5154393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 rot="577767">
              <a:off x="2444110" y="4494308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4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3590491"/>
                </p:ext>
              </p:extLst>
            </p:nvPr>
          </p:nvGraphicFramePr>
          <p:xfrm>
            <a:off x="2538468" y="3988734"/>
            <a:ext cx="352424" cy="654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03" name="Equation" r:id="rId3" imgW="88560" imgH="164880" progId="Equation.DSMT4">
                    <p:embed/>
                  </p:oleObj>
                </mc:Choice>
                <mc:Fallback>
                  <p:oleObj name="Equation" r:id="rId3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468" y="3988734"/>
                          <a:ext cx="352424" cy="654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407023"/>
                </p:ext>
              </p:extLst>
            </p:nvPr>
          </p:nvGraphicFramePr>
          <p:xfrm>
            <a:off x="1351021" y="2658438"/>
            <a:ext cx="5524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04" name="Equation" r:id="rId5" imgW="139680" imgH="190440" progId="Equation.DSMT4">
                    <p:embed/>
                  </p:oleObj>
                </mc:Choice>
                <mc:Fallback>
                  <p:oleObj name="Equation" r:id="rId5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021" y="2658438"/>
                          <a:ext cx="55245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363492"/>
                </p:ext>
              </p:extLst>
            </p:nvPr>
          </p:nvGraphicFramePr>
          <p:xfrm>
            <a:off x="3995370" y="4542232"/>
            <a:ext cx="5032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05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370" y="4542232"/>
                          <a:ext cx="5032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6592736"/>
                </p:ext>
              </p:extLst>
            </p:nvPr>
          </p:nvGraphicFramePr>
          <p:xfrm>
            <a:off x="70791" y="2821711"/>
            <a:ext cx="6048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06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91" y="2821711"/>
                          <a:ext cx="6048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313929"/>
                </p:ext>
              </p:extLst>
            </p:nvPr>
          </p:nvGraphicFramePr>
          <p:xfrm>
            <a:off x="4102678" y="5786850"/>
            <a:ext cx="452438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07" name="Equation" r:id="rId11" imgW="114120" imgH="139680" progId="Equation.DSMT4">
                    <p:embed/>
                  </p:oleObj>
                </mc:Choice>
                <mc:Fallback>
                  <p:oleObj name="Equation" r:id="rId11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678" y="5786850"/>
                          <a:ext cx="452438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9" name="直接箭头连接符 78"/>
            <p:cNvCxnSpPr/>
            <p:nvPr/>
          </p:nvCxnSpPr>
          <p:spPr bwMode="auto">
            <a:xfrm flipH="1" flipV="1">
              <a:off x="1310162" y="3395935"/>
              <a:ext cx="197307" cy="20466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178183"/>
                </p:ext>
              </p:extLst>
            </p:nvPr>
          </p:nvGraphicFramePr>
          <p:xfrm>
            <a:off x="564935" y="5729517"/>
            <a:ext cx="373062" cy="435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08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935" y="5729517"/>
                          <a:ext cx="373062" cy="435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直接箭头连接符 29"/>
            <p:cNvCxnSpPr/>
            <p:nvPr/>
          </p:nvCxnSpPr>
          <p:spPr bwMode="auto">
            <a:xfrm rot="16200000" flipH="1" flipV="1">
              <a:off x="6362422" y="4018316"/>
              <a:ext cx="6566" cy="96332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rot="16200000">
              <a:off x="7477558" y="3921341"/>
              <a:ext cx="0" cy="114593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Line 68"/>
            <p:cNvSpPr>
              <a:spLocks noChangeShapeType="1"/>
            </p:cNvSpPr>
            <p:nvPr/>
          </p:nvSpPr>
          <p:spPr bwMode="auto">
            <a:xfrm>
              <a:off x="5315892" y="5780712"/>
              <a:ext cx="32721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69"/>
            <p:cNvSpPr>
              <a:spLocks noChangeShapeType="1"/>
            </p:cNvSpPr>
            <p:nvPr/>
          </p:nvSpPr>
          <p:spPr bwMode="auto">
            <a:xfrm flipV="1">
              <a:off x="5292080" y="2996952"/>
              <a:ext cx="10778" cy="27837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8263209" y="5591354"/>
              <a:ext cx="385042" cy="7078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i="1" dirty="0">
                  <a:ea typeface="楷体_GB2312" pitchFamily="49" charset="-122"/>
                </a:rPr>
                <a:t>s</a:t>
              </a:r>
              <a:endParaRPr lang="en-US" altLang="zh-CN" sz="4000" i="1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" name="Rectangle 71"/>
            <p:cNvSpPr>
              <a:spLocks noChangeArrowheads="1"/>
            </p:cNvSpPr>
            <p:nvPr/>
          </p:nvSpPr>
          <p:spPr bwMode="auto">
            <a:xfrm>
              <a:off x="4845231" y="2706202"/>
              <a:ext cx="470000" cy="7078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i="1" dirty="0" smtClean="0">
                  <a:solidFill>
                    <a:schemeClr val="tx1"/>
                  </a:solidFill>
                  <a:ea typeface="楷体_GB2312" pitchFamily="49" charset="-122"/>
                </a:rPr>
                <a:t>T</a:t>
              </a:r>
              <a:endParaRPr lang="en-US" altLang="zh-CN" sz="4000" i="1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817056" y="438629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7992134" y="4370037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5696924" y="4413318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5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858965"/>
                </p:ext>
              </p:extLst>
            </p:nvPr>
          </p:nvGraphicFramePr>
          <p:xfrm>
            <a:off x="6785607" y="3884919"/>
            <a:ext cx="352424" cy="654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09" name="Equation" r:id="rId15" imgW="88560" imgH="164880" progId="Equation.DSMT4">
                    <p:embed/>
                  </p:oleObj>
                </mc:Choice>
                <mc:Fallback>
                  <p:oleObj name="Equation" r:id="rId15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5607" y="3884919"/>
                          <a:ext cx="352424" cy="654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424174"/>
                </p:ext>
              </p:extLst>
            </p:nvPr>
          </p:nvGraphicFramePr>
          <p:xfrm>
            <a:off x="5584075" y="3685845"/>
            <a:ext cx="5524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10" name="Equation" r:id="rId16" imgW="139680" imgH="190440" progId="Equation.DSMT4">
                    <p:embed/>
                  </p:oleObj>
                </mc:Choice>
                <mc:Fallback>
                  <p:oleObj name="Equation" r:id="rId16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4075" y="3685845"/>
                          <a:ext cx="55245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314356"/>
                </p:ext>
              </p:extLst>
            </p:nvPr>
          </p:nvGraphicFramePr>
          <p:xfrm>
            <a:off x="8011591" y="3746917"/>
            <a:ext cx="5032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11" name="Equation" r:id="rId17" imgW="126720" imgH="164880" progId="Equation.DSMT4">
                    <p:embed/>
                  </p:oleObj>
                </mc:Choice>
                <mc:Fallback>
                  <p:oleObj name="Equation" r:id="rId1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1591" y="3746917"/>
                          <a:ext cx="5032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819087"/>
                </p:ext>
              </p:extLst>
            </p:nvPr>
          </p:nvGraphicFramePr>
          <p:xfrm>
            <a:off x="4983964" y="5727433"/>
            <a:ext cx="373062" cy="435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12" name="Equation" r:id="rId18" imgW="152280" imgH="177480" progId="Equation.DSMT4">
                    <p:embed/>
                  </p:oleObj>
                </mc:Choice>
                <mc:Fallback>
                  <p:oleObj name="Equation" r:id="rId18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3964" y="5727433"/>
                          <a:ext cx="373062" cy="435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 Box 3"/>
            <p:cNvSpPr txBox="1">
              <a:spLocks noChangeArrowheads="1"/>
            </p:cNvSpPr>
            <p:nvPr/>
          </p:nvSpPr>
          <p:spPr bwMode="auto">
            <a:xfrm>
              <a:off x="2465700" y="5060618"/>
              <a:ext cx="946445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膨胀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1006507" y="4054402"/>
              <a:ext cx="946445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压缩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7070057" y="4618766"/>
              <a:ext cx="946445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吸热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0" name="Text Box 3"/>
            <p:cNvSpPr txBox="1">
              <a:spLocks noChangeArrowheads="1"/>
            </p:cNvSpPr>
            <p:nvPr/>
          </p:nvSpPr>
          <p:spPr bwMode="auto">
            <a:xfrm>
              <a:off x="5971365" y="4618766"/>
              <a:ext cx="946445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放热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aphicFrame>
        <p:nvGraphicFramePr>
          <p:cNvPr id="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43118"/>
              </p:ext>
            </p:extLst>
          </p:nvPr>
        </p:nvGraphicFramePr>
        <p:xfrm>
          <a:off x="850900" y="1549400"/>
          <a:ext cx="31750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13" name="Equation" r:id="rId19" imgW="1282680" imgH="444240" progId="Equation.DSMT4">
                  <p:embed/>
                </p:oleObj>
              </mc:Choice>
              <mc:Fallback>
                <p:oleObj name="Equation" r:id="rId19" imgW="1282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549400"/>
                        <a:ext cx="31750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95344"/>
              </p:ext>
            </p:extLst>
          </p:nvPr>
        </p:nvGraphicFramePr>
        <p:xfrm>
          <a:off x="5263194" y="1621629"/>
          <a:ext cx="33972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14" name="Equation" r:id="rId21" imgW="1523880" imgH="444240" progId="Equation.DSMT4">
                  <p:embed/>
                </p:oleObj>
              </mc:Choice>
              <mc:Fallback>
                <p:oleObj name="Equation" r:id="rId21" imgW="1523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3194" y="1621629"/>
                        <a:ext cx="33972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58969"/>
              </p:ext>
            </p:extLst>
          </p:nvPr>
        </p:nvGraphicFramePr>
        <p:xfrm>
          <a:off x="4067175" y="1003300"/>
          <a:ext cx="841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15" name="Equation" r:id="rId23" imgW="330120" imgH="177480" progId="Equation.DSMT4">
                  <p:embed/>
                </p:oleObj>
              </mc:Choice>
              <mc:Fallback>
                <p:oleObj name="Equation" r:id="rId23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003300"/>
                        <a:ext cx="8413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角丸四角形 28"/>
          <p:cNvSpPr>
            <a:spLocks noChangeArrowheads="1"/>
          </p:cNvSpPr>
          <p:nvPr/>
        </p:nvSpPr>
        <p:spPr bwMode="auto">
          <a:xfrm>
            <a:off x="564935" y="1001167"/>
            <a:ext cx="8213815" cy="166842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7466535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528" y="908720"/>
          <a:ext cx="8640960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24736"/>
              </a:tblGrid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热能学能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变化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焓变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熵变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技术功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过程热量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过程的过程量计算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12630"/>
              </p:ext>
            </p:extLst>
          </p:nvPr>
        </p:nvGraphicFramePr>
        <p:xfrm>
          <a:off x="2589213" y="981075"/>
          <a:ext cx="33178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16" name="Equation" r:id="rId3" imgW="1409400" imgH="279360" progId="Equation.DSMT4">
                  <p:embed/>
                </p:oleObj>
              </mc:Choice>
              <mc:Fallback>
                <p:oleObj name="Equation" r:id="rId3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981075"/>
                        <a:ext cx="33178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8030"/>
              </p:ext>
            </p:extLst>
          </p:nvPr>
        </p:nvGraphicFramePr>
        <p:xfrm>
          <a:off x="2603500" y="1901825"/>
          <a:ext cx="32893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17" name="Equation" r:id="rId5" imgW="1396800" imgH="279360" progId="Equation.DSMT4">
                  <p:embed/>
                </p:oleObj>
              </mc:Choice>
              <mc:Fallback>
                <p:oleObj name="Equation" r:id="rId5" imgW="1396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901825"/>
                        <a:ext cx="32893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55436"/>
              </p:ext>
            </p:extLst>
          </p:nvPr>
        </p:nvGraphicFramePr>
        <p:xfrm>
          <a:off x="2522688" y="2687031"/>
          <a:ext cx="6293817" cy="88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18" name="Equation" r:id="rId7" imgW="3187440" imgH="431640" progId="Equation.DSMT4">
                  <p:embed/>
                </p:oleObj>
              </mc:Choice>
              <mc:Fallback>
                <p:oleObj name="Equation" r:id="rId7" imgW="318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688" y="2687031"/>
                        <a:ext cx="6293817" cy="88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20505"/>
              </p:ext>
            </p:extLst>
          </p:nvPr>
        </p:nvGraphicFramePr>
        <p:xfrm>
          <a:off x="2589213" y="3577239"/>
          <a:ext cx="6048672" cy="95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19" name="Equation" r:id="rId9" imgW="2730240" imgH="431640" progId="Equation.DSMT4">
                  <p:embed/>
                </p:oleObj>
              </mc:Choice>
              <mc:Fallback>
                <p:oleObj name="Equation" r:id="rId9" imgW="273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577239"/>
                        <a:ext cx="6048672" cy="955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26607"/>
              </p:ext>
            </p:extLst>
          </p:nvPr>
        </p:nvGraphicFramePr>
        <p:xfrm>
          <a:off x="2496668" y="4510171"/>
          <a:ext cx="63198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20" name="Equation" r:id="rId11" imgW="3047760" imgH="431640" progId="Equation.DSMT4">
                  <p:embed/>
                </p:oleObj>
              </mc:Choice>
              <mc:Fallback>
                <p:oleObj name="Equation" r:id="rId11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668" y="4510171"/>
                        <a:ext cx="63198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90579"/>
              </p:ext>
            </p:extLst>
          </p:nvPr>
        </p:nvGraphicFramePr>
        <p:xfrm>
          <a:off x="2617515" y="5495222"/>
          <a:ext cx="5230936" cy="56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21" name="Equation" r:id="rId13" imgW="2133360" imgH="228600" progId="Equation.DSMT4">
                  <p:embed/>
                </p:oleObj>
              </mc:Choice>
              <mc:Fallback>
                <p:oleObj name="Equation" r:id="rId13" imgW="2133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515" y="5495222"/>
                        <a:ext cx="5230936" cy="56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25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1187624" y="1772816"/>
            <a:ext cx="6120680" cy="266429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3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7664" y="1844824"/>
            <a:ext cx="590465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r>
              <a:rPr lang="zh-CN" altLang="en-US" sz="4000" b="1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4000" b="1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P134-137</a:t>
            </a:r>
            <a:endParaRPr lang="en-US" altLang="zh-CN" sz="4000" b="1" dirty="0">
              <a:solidFill>
                <a:srgbClr val="C0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   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4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4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436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41350" y="620713"/>
            <a:ext cx="7962900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工程热力学</a:t>
            </a:r>
            <a:endParaRPr lang="en-US" altLang="zh-CN" sz="2400" b="1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>
              <a:lnSpc>
                <a:spcPct val="14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第四章  气体和蒸汽的基本热力过程</a:t>
            </a:r>
            <a:r>
              <a:rPr lang="en-US" altLang="zh-CN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</a:p>
        </p:txBody>
      </p:sp>
      <p:sp>
        <p:nvSpPr>
          <p:cNvPr id="4" name="标题 9"/>
          <p:cNvSpPr txBox="1">
            <a:spLocks/>
          </p:cNvSpPr>
          <p:nvPr/>
        </p:nvSpPr>
        <p:spPr bwMode="auto">
          <a:xfrm>
            <a:off x="2124075" y="5229225"/>
            <a:ext cx="396081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机械与动力工程学院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曹   军 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2013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日 </a:t>
            </a:r>
          </a:p>
        </p:txBody>
      </p:sp>
      <p:pic>
        <p:nvPicPr>
          <p:cNvPr id="9626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229225"/>
            <a:ext cx="1268412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3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744793"/>
              </p:ext>
            </p:extLst>
          </p:nvPr>
        </p:nvGraphicFramePr>
        <p:xfrm>
          <a:off x="1180375" y="1700008"/>
          <a:ext cx="71437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2" name="Equation" r:id="rId3" imgW="1091880" imgH="203040" progId="Equation.DSMT4">
                  <p:embed/>
                </p:oleObj>
              </mc:Choice>
              <mc:Fallback>
                <p:oleObj name="Equation" r:id="rId3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375" y="1700008"/>
                        <a:ext cx="714375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725762"/>
              </p:ext>
            </p:extLst>
          </p:nvPr>
        </p:nvGraphicFramePr>
        <p:xfrm>
          <a:off x="899592" y="4648209"/>
          <a:ext cx="7960972" cy="10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3" name="Equation" r:id="rId5" imgW="1701720" imgH="228600" progId="Equation.DSMT4">
                  <p:embed/>
                </p:oleObj>
              </mc:Choice>
              <mc:Fallback>
                <p:oleObj name="Equation" r:id="rId5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48209"/>
                        <a:ext cx="7960972" cy="106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763960" y="1493168"/>
            <a:ext cx="7984504" cy="153557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4"/>
          <p:cNvSpPr>
            <a:spLocks noChangeArrowheads="1"/>
          </p:cNvSpPr>
          <p:nvPr/>
        </p:nvSpPr>
        <p:spPr bwMode="auto">
          <a:xfrm>
            <a:off x="4139952" y="993222"/>
            <a:ext cx="1080120" cy="5927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状态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14"/>
          <p:cNvSpPr>
            <a:spLocks noChangeArrowheads="1"/>
          </p:cNvSpPr>
          <p:nvPr/>
        </p:nvSpPr>
        <p:spPr bwMode="auto">
          <a:xfrm>
            <a:off x="759998" y="4150029"/>
            <a:ext cx="8100566" cy="156653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505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14"/>
          <p:cNvSpPr>
            <a:spLocks noChangeArrowheads="1"/>
          </p:cNvSpPr>
          <p:nvPr/>
        </p:nvSpPr>
        <p:spPr bwMode="auto">
          <a:xfrm>
            <a:off x="4284411" y="3645024"/>
            <a:ext cx="1080120" cy="5927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796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需要分析的量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 txBox="1">
            <a:spLocks/>
          </p:cNvSpPr>
          <p:nvPr/>
        </p:nvSpPr>
        <p:spPr bwMode="gray">
          <a:xfrm>
            <a:off x="0" y="188913"/>
            <a:ext cx="1476375" cy="50323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+mj-cs"/>
              </a:rPr>
              <a:t>内容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5025" y="90805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4-1 </a:t>
            </a:r>
            <a:r>
              <a:rPr kumimoji="1" lang="zh-CN" altLang="en-US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理想气体的可逆多变过程</a:t>
            </a:r>
            <a:endParaRPr kumimoji="1" lang="en-US" altLang="ko-KR" sz="2400" b="1" dirty="0">
              <a:solidFill>
                <a:srgbClr val="0033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35025" y="2924175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4-4 </a:t>
            </a:r>
            <a:r>
              <a:rPr kumimoji="1" lang="zh-CN" altLang="en-US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定温过程</a:t>
            </a:r>
            <a:endParaRPr kumimoji="1" lang="en-US" altLang="ko-KR" sz="2400" b="1" dirty="0">
              <a:solidFill>
                <a:srgbClr val="0033CC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5025" y="2249488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4-3 </a:t>
            </a:r>
            <a:r>
              <a:rPr kumimoji="1" lang="zh-CN" altLang="en-US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定压过程</a:t>
            </a:r>
            <a:endParaRPr kumimoji="1" lang="en-US" altLang="ko-KR" sz="2400" b="1" dirty="0">
              <a:solidFill>
                <a:srgbClr val="0033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835025" y="157480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4-2 </a:t>
            </a:r>
            <a:r>
              <a:rPr kumimoji="1" lang="zh-CN" altLang="en-US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定容过程</a:t>
            </a:r>
            <a:endParaRPr kumimoji="1" lang="en-US" altLang="ko-KR" sz="2400" b="1" dirty="0">
              <a:solidFill>
                <a:srgbClr val="0033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27088" y="494982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4-7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水蒸气的基本过程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827088" y="4275138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4-6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理想气体热力过程综合分析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827088" y="3600450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4-5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绝热过程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827088" y="561657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本章小结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3370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3" name="矩形 5"/>
          <p:cNvSpPr>
            <a:spLocks noChangeArrowheads="1"/>
          </p:cNvSpPr>
          <p:nvPr/>
        </p:nvSpPr>
        <p:spPr bwMode="auto">
          <a:xfrm>
            <a:off x="3131840" y="1196976"/>
            <a:ext cx="331259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36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  Review</a:t>
            </a:r>
            <a:endParaRPr kumimoji="1" lang="en-US" altLang="ko-KR" sz="36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33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39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796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基本热力过程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Fundamental</a:t>
            </a:r>
            <a:r>
              <a:rPr kumimoji="1"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thermodynamic process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圆角矩形 14"/>
          <p:cNvSpPr>
            <a:spLocks noChangeArrowheads="1"/>
          </p:cNvSpPr>
          <p:nvPr/>
        </p:nvSpPr>
        <p:spPr bwMode="auto">
          <a:xfrm>
            <a:off x="2771800" y="988882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4"/>
          <p:cNvSpPr>
            <a:spLocks noChangeArrowheads="1"/>
          </p:cNvSpPr>
          <p:nvPr/>
        </p:nvSpPr>
        <p:spPr bwMode="auto">
          <a:xfrm>
            <a:off x="2771800" y="1882041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4"/>
          <p:cNvSpPr>
            <a:spLocks noChangeArrowheads="1"/>
          </p:cNvSpPr>
          <p:nvPr/>
        </p:nvSpPr>
        <p:spPr bwMode="auto">
          <a:xfrm>
            <a:off x="2771799" y="2842553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4"/>
          <p:cNvSpPr>
            <a:spLocks noChangeArrowheads="1"/>
          </p:cNvSpPr>
          <p:nvPr/>
        </p:nvSpPr>
        <p:spPr bwMode="auto">
          <a:xfrm>
            <a:off x="2771799" y="3803065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14"/>
          <p:cNvSpPr>
            <a:spLocks noChangeArrowheads="1"/>
          </p:cNvSpPr>
          <p:nvPr/>
        </p:nvSpPr>
        <p:spPr bwMode="auto">
          <a:xfrm>
            <a:off x="414389" y="2058246"/>
            <a:ext cx="1780876" cy="130698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基本</a:t>
            </a:r>
            <a:endParaRPr kumimoji="1" lang="en-US" altLang="zh-CN" sz="28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热力过程</a:t>
            </a:r>
            <a:endParaRPr kumimoji="1" lang="en-US" altLang="zh-CN" sz="28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4"/>
          <p:cNvSpPr>
            <a:spLocks noChangeArrowheads="1"/>
          </p:cNvSpPr>
          <p:nvPr/>
        </p:nvSpPr>
        <p:spPr bwMode="auto">
          <a:xfrm>
            <a:off x="4858864" y="980728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气缸中汽油的燃烧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14"/>
          <p:cNvSpPr>
            <a:spLocks noChangeArrowheads="1"/>
          </p:cNvSpPr>
          <p:nvPr/>
        </p:nvSpPr>
        <p:spPr bwMode="auto">
          <a:xfrm>
            <a:off x="4858864" y="1877989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蒸发器中制冷工质的汽化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14"/>
          <p:cNvSpPr>
            <a:spLocks noChangeArrowheads="1"/>
          </p:cNvSpPr>
          <p:nvPr/>
        </p:nvSpPr>
        <p:spPr bwMode="auto">
          <a:xfrm>
            <a:off x="4858864" y="2866138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冷凝器内乏汽的凝结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14"/>
          <p:cNvSpPr>
            <a:spLocks noChangeArrowheads="1"/>
          </p:cNvSpPr>
          <p:nvPr/>
        </p:nvSpPr>
        <p:spPr bwMode="auto">
          <a:xfrm>
            <a:off x="4786856" y="3799013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蒸汽流过汽轮机做功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endCxn id="14339" idx="1"/>
          </p:cNvCxnSpPr>
          <p:nvPr/>
        </p:nvCxnSpPr>
        <p:spPr bwMode="auto">
          <a:xfrm flipV="1">
            <a:off x="2411760" y="1285281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V="1">
            <a:off x="2411759" y="2214839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2411759" y="3161591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2411759" y="4097695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4498824" y="4097695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V="1">
            <a:off x="4498824" y="3161591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4498824" y="2226220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V="1">
            <a:off x="4498824" y="1277127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2407567" y="1277127"/>
            <a:ext cx="8384" cy="2818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V="1">
            <a:off x="2195265" y="2729431"/>
            <a:ext cx="216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圆角矩形 14"/>
          <p:cNvSpPr>
            <a:spLocks noChangeArrowheads="1"/>
          </p:cNvSpPr>
          <p:nvPr/>
        </p:nvSpPr>
        <p:spPr bwMode="auto">
          <a:xfrm>
            <a:off x="448030" y="4875848"/>
            <a:ext cx="8101588" cy="110633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四种典型的可逆基本热力过程是热力设备设计计算的基础和依据。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1949623" y="1433622"/>
          <a:ext cx="2354090" cy="7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9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623" y="1433622"/>
                        <a:ext cx="2354090" cy="730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5425164" y="1381602"/>
          <a:ext cx="219813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60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164" y="1381602"/>
                        <a:ext cx="2198139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528620" y="848123"/>
            <a:ext cx="4896544" cy="67700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基本热力过程的状态参数间满足：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395534" y="2065331"/>
            <a:ext cx="8496944" cy="64942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满足这样关系式的可逆过程称为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常数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，称为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多变指数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角丸四角形 28"/>
          <p:cNvSpPr>
            <a:spLocks noChangeArrowheads="1"/>
          </p:cNvSpPr>
          <p:nvPr/>
        </p:nvSpPr>
        <p:spPr bwMode="auto">
          <a:xfrm>
            <a:off x="282575" y="904125"/>
            <a:ext cx="8609903" cy="540519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796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理想气体可逆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</a:t>
            </a:r>
            <a:r>
              <a:rPr kumimoji="1" lang="en-US" altLang="zh-CN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polytropic</a:t>
            </a:r>
            <a:r>
              <a:rPr kumimoji="1" lang="en-US" altLang="zh-CN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process</a:t>
            </a:r>
            <a:r>
              <a:rPr kumimoji="1" lang="en-US" altLang="zh-CN" sz="2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方程式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51720" y="2673776"/>
            <a:ext cx="4381893" cy="827534"/>
            <a:chOff x="2051720" y="2673776"/>
            <a:chExt cx="4381893" cy="827534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051720" y="2673776"/>
            <a:ext cx="1693446" cy="657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361" name="Equation" r:id="rId7" imgW="622080" imgH="241200" progId="Equation.DSMT4">
                    <p:embed/>
                  </p:oleObj>
                </mc:Choice>
                <mc:Fallback>
                  <p:oleObj name="Equation" r:id="rId7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2673776"/>
                          <a:ext cx="1693446" cy="657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下箭头 19"/>
            <p:cNvSpPr/>
            <p:nvPr/>
          </p:nvSpPr>
          <p:spPr bwMode="auto">
            <a:xfrm>
              <a:off x="3409277" y="3160822"/>
              <a:ext cx="3024336" cy="340488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1095" y="3492971"/>
            <a:ext cx="7285235" cy="1278864"/>
            <a:chOff x="661095" y="3492971"/>
            <a:chExt cx="7285235" cy="1278864"/>
          </a:xfrm>
        </p:grpSpPr>
        <p:graphicFrame>
          <p:nvGraphicFramePr>
            <p:cNvPr id="1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61095" y="3492971"/>
            <a:ext cx="7285235" cy="615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362" name="Equation" r:id="rId9" imgW="3009600" imgH="253800" progId="Equation.DSMT4">
                    <p:embed/>
                  </p:oleObj>
                </mc:Choice>
                <mc:Fallback>
                  <p:oleObj name="Equation" r:id="rId9" imgW="30096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095" y="3492971"/>
                          <a:ext cx="7285235" cy="615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444959" y="4121546"/>
            <a:ext cx="2295394" cy="650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363" name="Equation" r:id="rId11" imgW="850680" imgH="241200" progId="Equation.DSMT4">
                    <p:embed/>
                  </p:oleObj>
                </mc:Choice>
                <mc:Fallback>
                  <p:oleObj name="Equation" r:id="rId11" imgW="850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4959" y="4121546"/>
                          <a:ext cx="2295394" cy="650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523850" y="4675249"/>
            <a:ext cx="8127351" cy="1553160"/>
            <a:chOff x="523850" y="4675249"/>
            <a:chExt cx="8127351" cy="1553160"/>
          </a:xfrm>
        </p:grpSpPr>
        <p:graphicFrame>
          <p:nvGraphicFramePr>
            <p:cNvPr id="19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23850" y="4675249"/>
            <a:ext cx="8127351" cy="1067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364" name="Equation" r:id="rId13" imgW="3873240" imgH="507960" progId="Equation.DSMT4">
                    <p:embed/>
                  </p:oleObj>
                </mc:Choice>
                <mc:Fallback>
                  <p:oleObj name="Equation" r:id="rId13" imgW="387324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50" y="4675249"/>
                          <a:ext cx="8127351" cy="1067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444959" y="5368188"/>
            <a:ext cx="2766349" cy="860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365" name="Equation" r:id="rId15" imgW="1104840" imgH="342720" progId="Equation.DSMT4">
                    <p:embed/>
                  </p:oleObj>
                </mc:Choice>
                <mc:Fallback>
                  <p:oleObj name="Equation" r:id="rId15" imgW="110484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4959" y="5368188"/>
                          <a:ext cx="2766349" cy="860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5152493" y="1340768"/>
            <a:ext cx="3247304" cy="4931695"/>
            <a:chOff x="5152493" y="1340768"/>
            <a:chExt cx="3247304" cy="4931695"/>
          </a:xfrm>
        </p:grpSpPr>
        <p:sp>
          <p:nvSpPr>
            <p:cNvPr id="24" name="椭圆 23"/>
            <p:cNvSpPr/>
            <p:nvPr/>
          </p:nvSpPr>
          <p:spPr bwMode="auto">
            <a:xfrm>
              <a:off x="5152493" y="1340768"/>
              <a:ext cx="2793838" cy="823434"/>
            </a:xfrm>
            <a:prstGeom prst="ellipse">
              <a:avLst/>
            </a:prstGeom>
            <a:noFill/>
            <a:ln w="28575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5273131" y="3986681"/>
              <a:ext cx="2793838" cy="823434"/>
            </a:xfrm>
            <a:prstGeom prst="ellipse">
              <a:avLst/>
            </a:prstGeom>
            <a:noFill/>
            <a:ln w="28575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152493" y="5343290"/>
              <a:ext cx="3247304" cy="929173"/>
            </a:xfrm>
            <a:prstGeom prst="ellipse">
              <a:avLst/>
            </a:prstGeom>
            <a:noFill/>
            <a:ln w="28575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9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528" y="908720"/>
          <a:ext cx="8640960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24736"/>
              </a:tblGrid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热能学能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变化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焓变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熵变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技术功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过程热量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多变过程的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过程量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计算方法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2843808" y="1052736"/>
          <a:ext cx="1495648" cy="57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3" name="Equation" r:id="rId3" imgW="876240" imgH="279360" progId="Equation.DSMT4">
                  <p:embed/>
                </p:oleObj>
              </mc:Choice>
              <mc:Fallback>
                <p:oleObj name="Equation" r:id="rId3" imgW="876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052736"/>
                        <a:ext cx="1495648" cy="579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0"/>
          <p:cNvGraphicFramePr>
            <a:graphicFrameLocks noChangeAspect="1"/>
          </p:cNvGraphicFramePr>
          <p:nvPr>
            <p:extLst/>
          </p:nvPr>
        </p:nvGraphicFramePr>
        <p:xfrm>
          <a:off x="2843809" y="1953486"/>
          <a:ext cx="1856556" cy="60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4" name="Equation" r:id="rId5" imgW="863280" imgH="279360" progId="Equation.DSMT4">
                  <p:embed/>
                </p:oleObj>
              </mc:Choice>
              <mc:Fallback>
                <p:oleObj name="Equation" r:id="rId5" imgW="863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9" y="1953486"/>
                        <a:ext cx="1856556" cy="60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2843808" y="3577152"/>
          <a:ext cx="1636661" cy="78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5" name="Equation" r:id="rId7" imgW="685800" imgH="330120" progId="Equation.DSMT4">
                  <p:embed/>
                </p:oleObj>
              </mc:Choice>
              <mc:Fallback>
                <p:oleObj name="Equation" r:id="rId7" imgW="685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577152"/>
                        <a:ext cx="1636661" cy="787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/>
          </p:nvPr>
        </p:nvGraphicFramePr>
        <p:xfrm>
          <a:off x="2843808" y="4486972"/>
          <a:ext cx="1802294" cy="74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6" name="Equation" r:id="rId9" imgW="799920" imgH="330120" progId="Equation.DSMT4">
                  <p:embed/>
                </p:oleObj>
              </mc:Choice>
              <mc:Fallback>
                <p:oleObj name="Equation" r:id="rId9" imgW="799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486972"/>
                        <a:ext cx="1802294" cy="742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/>
          </p:nvPr>
        </p:nvGraphicFramePr>
        <p:xfrm>
          <a:off x="2828156" y="5495754"/>
          <a:ext cx="1817946" cy="52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7" name="Equation" r:id="rId11" imgW="698400" imgH="203040" progId="Equation.DSMT4">
                  <p:embed/>
                </p:oleObj>
              </mc:Choice>
              <mc:Fallback>
                <p:oleObj name="Equation" r:id="rId11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56" y="5495754"/>
                        <a:ext cx="1817946" cy="528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/>
          </p:nvPr>
        </p:nvGraphicFramePr>
        <p:xfrm>
          <a:off x="5096483" y="5460927"/>
          <a:ext cx="1778213" cy="56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8" name="Equation" r:id="rId13" imgW="723600" imgH="228600" progId="Equation.DSMT4">
                  <p:embed/>
                </p:oleObj>
              </mc:Choice>
              <mc:Fallback>
                <p:oleObj name="Equation" r:id="rId13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483" y="5460927"/>
                        <a:ext cx="1778213" cy="560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/>
          </p:cNvGraphicFramePr>
          <p:nvPr>
            <p:extLst/>
          </p:nvPr>
        </p:nvGraphicFramePr>
        <p:xfrm>
          <a:off x="2828156" y="2659955"/>
          <a:ext cx="3111897" cy="9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9" name="Equation" r:id="rId15" imgW="1676160" imgH="431640" progId="Equation.DSMT4">
                  <p:embed/>
                </p:oleObj>
              </mc:Choice>
              <mc:Fallback>
                <p:oleObj name="Equation" r:id="rId15" imgW="16761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56" y="2659955"/>
                        <a:ext cx="3111897" cy="9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0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理想气体可逆多变过程方程式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98968" y="810653"/>
            <a:ext cx="4073735" cy="4584088"/>
            <a:chOff x="251520" y="1005152"/>
            <a:chExt cx="4172221" cy="4584088"/>
          </a:xfrm>
        </p:grpSpPr>
        <p:sp>
          <p:nvSpPr>
            <p:cNvPr id="12" name="圆角矩形 14"/>
            <p:cNvSpPr>
              <a:spLocks noChangeArrowheads="1"/>
            </p:cNvSpPr>
            <p:nvPr/>
          </p:nvSpPr>
          <p:spPr bwMode="auto">
            <a:xfrm>
              <a:off x="251520" y="1408768"/>
              <a:ext cx="4172221" cy="4180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endParaRPr kumimoji="1" lang="en-US" altLang="zh-CN" sz="22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80944" y="1796285"/>
            <a:ext cx="3178097" cy="918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04" name="Equation" r:id="rId3" imgW="1358640" imgH="393480" progId="Equation.DSMT4">
                    <p:embed/>
                  </p:oleObj>
                </mc:Choice>
                <mc:Fallback>
                  <p:oleObj name="Equation" r:id="rId3" imgW="13586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944" y="1796285"/>
                          <a:ext cx="3178097" cy="918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039026" y="2907712"/>
            <a:ext cx="2920015" cy="920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05" name="Equation" r:id="rId5" imgW="1244520" imgH="393480" progId="Equation.DSMT4">
                    <p:embed/>
                  </p:oleObj>
                </mc:Choice>
                <mc:Fallback>
                  <p:oleObj name="Equation" r:id="rId5" imgW="12445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026" y="2907712"/>
                          <a:ext cx="2920015" cy="9209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19286" y="3959851"/>
            <a:ext cx="3719041" cy="1494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06" name="Equation" r:id="rId7" imgW="1701720" imgH="685800" progId="Equation.DSMT4">
                    <p:embed/>
                  </p:oleObj>
                </mc:Choice>
                <mc:Fallback>
                  <p:oleObj name="Equation" r:id="rId7" imgW="17017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86" y="3959851"/>
                          <a:ext cx="3719041" cy="1494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圆角矩形 14"/>
            <p:cNvSpPr>
              <a:spLocks noChangeArrowheads="1"/>
            </p:cNvSpPr>
            <p:nvPr/>
          </p:nvSpPr>
          <p:spPr bwMode="auto">
            <a:xfrm>
              <a:off x="1543422" y="1005152"/>
              <a:ext cx="1377035" cy="61304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过程功</a:t>
              </a:r>
              <a:endParaRPr kumimoji="1"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2214473" y="5805264"/>
            <a:ext cx="4464496" cy="4937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技术功是过程功的</a:t>
            </a:r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倍。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833177" y="795302"/>
            <a:ext cx="4172221" cy="4599439"/>
            <a:chOff x="4785729" y="989801"/>
            <a:chExt cx="4172221" cy="4599439"/>
          </a:xfrm>
        </p:grpSpPr>
        <p:sp>
          <p:nvSpPr>
            <p:cNvPr id="14" name="圆角矩形 14"/>
            <p:cNvSpPr>
              <a:spLocks noChangeArrowheads="1"/>
            </p:cNvSpPr>
            <p:nvPr/>
          </p:nvSpPr>
          <p:spPr bwMode="auto">
            <a:xfrm>
              <a:off x="4785729" y="1408768"/>
              <a:ext cx="4172221" cy="4180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5050"/>
              </a:solidFill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endParaRPr kumimoji="1" lang="en-US" altLang="zh-CN" sz="22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977719" y="1808110"/>
            <a:ext cx="3327767" cy="926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07" name="Equation" r:id="rId9" imgW="1409400" imgH="393480" progId="Equation.DSMT4">
                    <p:embed/>
                  </p:oleObj>
                </mc:Choice>
                <mc:Fallback>
                  <p:oleObj name="Equation" r:id="rId9" imgW="14094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719" y="1808110"/>
                          <a:ext cx="3327767" cy="926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123430" y="2926638"/>
            <a:ext cx="3048970" cy="905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08" name="Equation" r:id="rId11" imgW="1320480" imgH="393480" progId="Equation.DSMT4">
                    <p:embed/>
                  </p:oleObj>
                </mc:Choice>
                <mc:Fallback>
                  <p:oleObj name="Equation" r:id="rId11" imgW="1320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3430" y="2926638"/>
                          <a:ext cx="3048970" cy="905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977719" y="3959851"/>
            <a:ext cx="3801946" cy="1494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09" name="Equation" r:id="rId13" imgW="1739880" imgH="685800" progId="Equation.DSMT4">
                    <p:embed/>
                  </p:oleObj>
                </mc:Choice>
                <mc:Fallback>
                  <p:oleObj name="Equation" r:id="rId13" imgW="17398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719" y="3959851"/>
                          <a:ext cx="3801946" cy="1494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圆角矩形 14"/>
            <p:cNvSpPr>
              <a:spLocks noChangeArrowheads="1"/>
            </p:cNvSpPr>
            <p:nvPr/>
          </p:nvSpPr>
          <p:spPr bwMode="auto">
            <a:xfrm>
              <a:off x="6183321" y="989801"/>
              <a:ext cx="1377035" cy="613048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技术功</a:t>
              </a:r>
              <a:endParaRPr kumimoji="1"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 bwMode="auto">
          <a:xfrm>
            <a:off x="825322" y="3690685"/>
            <a:ext cx="310307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68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/>
          </p:nvPr>
        </p:nvGraphicFramePr>
        <p:xfrm>
          <a:off x="539552" y="1630364"/>
          <a:ext cx="815866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9" name="Equation" r:id="rId3" imgW="3708360" imgH="393480" progId="Equation.DSMT4">
                  <p:embed/>
                </p:oleObj>
              </mc:Choice>
              <mc:Fallback>
                <p:oleObj name="Equation" r:id="rId3" imgW="3708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30364"/>
                        <a:ext cx="8158666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多变过程比热容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444208" y="2638476"/>
            <a:ext cx="10801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282575" y="764704"/>
            <a:ext cx="2561233" cy="64942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多变过程的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热量</a:t>
            </a:r>
            <a:endParaRPr kumimoji="1" lang="en-US" altLang="zh-CN" sz="24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14"/>
          <p:cNvSpPr>
            <a:spLocks noChangeArrowheads="1"/>
          </p:cNvSpPr>
          <p:nvPr/>
        </p:nvSpPr>
        <p:spPr bwMode="auto">
          <a:xfrm>
            <a:off x="282575" y="2492896"/>
            <a:ext cx="4361433" cy="64942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引入多变过程比热容的概念</a:t>
            </a:r>
            <a:endParaRPr kumimoji="1" lang="en-US" altLang="zh-CN" sz="2400" b="1" dirty="0" smtClean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3491880" y="3294616"/>
          <a:ext cx="20113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0" name="Equation" r:id="rId5" imgW="914400" imgH="253800" progId="Equation.DSMT4">
                  <p:embed/>
                </p:oleObj>
              </mc:Choice>
              <mc:Fallback>
                <p:oleObj name="Equation" r:id="rId5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294616"/>
                        <a:ext cx="201136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3497108" y="4178018"/>
          <a:ext cx="213244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1" name="Equation" r:id="rId7" imgW="774360" imgH="393480" progId="Equation.DSMT4">
                  <p:embed/>
                </p:oleObj>
              </mc:Choice>
              <mc:Fallback>
                <p:oleObj name="Equation" r:id="rId7" imgW="774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108" y="4178018"/>
                        <a:ext cx="2132443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283438" y="3879659"/>
            <a:ext cx="4361433" cy="64942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多变过程比热容</a:t>
            </a:r>
            <a:endParaRPr kumimoji="1" lang="en-US" altLang="zh-CN" sz="24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470925" y="5373216"/>
            <a:ext cx="8295920" cy="648072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取各种特定值时，即可得到基本热力过程的各种关系。</a:t>
            </a:r>
            <a:endParaRPr kumimoji="1" lang="en-US" altLang="zh-CN" sz="24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4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484579" y="934258"/>
            <a:ext cx="8454188" cy="1170763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只要求得                                  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斜率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，即可在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图上画出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 </a:t>
            </a:r>
            <a:r>
              <a:rPr kumimoji="1"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 </a:t>
            </a:r>
            <a:r>
              <a:rPr kumimoji="1"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上的表示</a:t>
            </a:r>
            <a:r>
              <a:rPr kumimoji="1"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endParaRPr kumimoji="1" lang="zh-CN" altLang="en-US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/>
          </p:nvPr>
        </p:nvGraphicFramePr>
        <p:xfrm>
          <a:off x="1998685" y="892204"/>
          <a:ext cx="2712988" cy="83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5" name="Equation" r:id="rId3" imgW="1358640" imgH="444240" progId="Equation.DSMT4">
                  <p:embed/>
                </p:oleObj>
              </mc:Choice>
              <mc:Fallback>
                <p:oleObj name="Equation" r:id="rId3" imgW="1358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85" y="892204"/>
                        <a:ext cx="2712988" cy="83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/>
          </p:nvPr>
        </p:nvGraphicFramePr>
        <p:xfrm>
          <a:off x="621545" y="3141599"/>
          <a:ext cx="17748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6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45" y="3141599"/>
                        <a:ext cx="17748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731362" y="3141599"/>
            <a:ext cx="17197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两边取对数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207327"/>
              </p:ext>
            </p:extLst>
          </p:nvPr>
        </p:nvGraphicFramePr>
        <p:xfrm>
          <a:off x="448834" y="3941256"/>
          <a:ext cx="4402088" cy="53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7" name="Equation" r:id="rId7" imgW="2286000" imgH="279360" progId="Equation.DSMT4">
                  <p:embed/>
                </p:oleObj>
              </mc:Choice>
              <mc:Fallback>
                <p:oleObj name="Equation" r:id="rId7" imgW="2286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34" y="3941256"/>
                        <a:ext cx="4402088" cy="538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54210" y="4588728"/>
            <a:ext cx="20055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取微分后变形：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/>
          </p:nvPr>
        </p:nvGraphicFramePr>
        <p:xfrm>
          <a:off x="1394517" y="5160265"/>
          <a:ext cx="19446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8" name="Equation" r:id="rId9" imgW="901440" imgH="444240" progId="Equation.DSMT4">
                  <p:embed/>
                </p:oleObj>
              </mc:Choice>
              <mc:Fallback>
                <p:oleObj name="Equation" r:id="rId9" imgW="901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517" y="5160265"/>
                        <a:ext cx="19446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/>
          </p:nvPr>
        </p:nvGraphicFramePr>
        <p:xfrm>
          <a:off x="5239999" y="2979033"/>
          <a:ext cx="1457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9" name="Equation" r:id="rId11" imgW="583920" imgH="203040" progId="Equation.DSMT4">
                  <p:embed/>
                </p:oleObj>
              </mc:Choice>
              <mc:Fallback>
                <p:oleObj name="Equation" r:id="rId11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999" y="2979033"/>
                        <a:ext cx="1457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4930" y="3570686"/>
            <a:ext cx="2543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两式联立求解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>
            <p:extLst/>
          </p:nvPr>
        </p:nvGraphicFramePr>
        <p:xfrm>
          <a:off x="7163729" y="2939459"/>
          <a:ext cx="16779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0" name="Equation" r:id="rId13" imgW="672840" imgH="228600" progId="Equation.DSMT4">
                  <p:embed/>
                </p:oleObj>
              </mc:Choice>
              <mc:Fallback>
                <p:oleObj name="Equation" r:id="rId13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729" y="2939459"/>
                        <a:ext cx="167798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/>
          </p:nvPr>
        </p:nvGraphicFramePr>
        <p:xfrm>
          <a:off x="5400363" y="4227589"/>
          <a:ext cx="3171432" cy="192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1" name="Equation" r:id="rId15" imgW="1307880" imgH="888840" progId="Equation.DSMT4">
                  <p:embed/>
                </p:oleObj>
              </mc:Choice>
              <mc:Fallback>
                <p:oleObj name="Equation" r:id="rId15" imgW="13078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363" y="4227589"/>
                        <a:ext cx="3171432" cy="1926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 14"/>
          <p:cNvSpPr>
            <a:spLocks noChangeArrowheads="1"/>
          </p:cNvSpPr>
          <p:nvPr/>
        </p:nvSpPr>
        <p:spPr bwMode="auto">
          <a:xfrm>
            <a:off x="384431" y="2517422"/>
            <a:ext cx="4495025" cy="372139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14"/>
          <p:cNvSpPr>
            <a:spLocks noChangeArrowheads="1"/>
          </p:cNvSpPr>
          <p:nvPr/>
        </p:nvSpPr>
        <p:spPr bwMode="auto">
          <a:xfrm>
            <a:off x="5100268" y="2517422"/>
            <a:ext cx="3771625" cy="374591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78161" y="2193958"/>
            <a:ext cx="174171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图斜率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115224" y="2211266"/>
            <a:ext cx="174171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图斜率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1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圆角矩形 14"/>
          <p:cNvSpPr>
            <a:spLocks noChangeArrowheads="1"/>
          </p:cNvSpPr>
          <p:nvPr/>
        </p:nvSpPr>
        <p:spPr bwMode="auto">
          <a:xfrm>
            <a:off x="244607" y="914464"/>
            <a:ext cx="8503857" cy="1393367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过程即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比体积保持不变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的过程，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是                  时的多变过程。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5" name="Object 4"/>
          <p:cNvGraphicFramePr>
            <a:graphicFrameLocks noChangeAspect="1"/>
          </p:cNvGraphicFramePr>
          <p:nvPr>
            <p:extLst/>
          </p:nvPr>
        </p:nvGraphicFramePr>
        <p:xfrm>
          <a:off x="1185123" y="1613203"/>
          <a:ext cx="1132557" cy="3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70" name="Equation" r:id="rId3" imgW="444240" imgH="139680" progId="Equation.DSMT4">
                  <p:embed/>
                </p:oleObj>
              </mc:Choice>
              <mc:Fallback>
                <p:oleObj name="Equation" r:id="rId3" imgW="4442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123" y="1613203"/>
                        <a:ext cx="1132557" cy="3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过程的定义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9665" y="4257394"/>
            <a:ext cx="8068705" cy="987425"/>
            <a:chOff x="549665" y="4257394"/>
            <a:chExt cx="8068705" cy="987425"/>
          </a:xfrm>
        </p:grpSpPr>
        <p:graphicFrame>
          <p:nvGraphicFramePr>
            <p:cNvPr id="90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549665" y="4448395"/>
            <a:ext cx="2403475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71" name="Equation" r:id="rId5" imgW="927000" imgH="228600" progId="Equation.DSMT4">
                    <p:embed/>
                  </p:oleObj>
                </mc:Choice>
                <mc:Fallback>
                  <p:oleObj name="Equation" r:id="rId5" imgW="927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665" y="4448395"/>
                          <a:ext cx="2403475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1"/>
            <p:cNvGraphicFramePr>
              <a:graphicFrameLocks noChangeAspect="1"/>
            </p:cNvGraphicFramePr>
            <p:nvPr>
              <p:extLst/>
            </p:nvPr>
          </p:nvGraphicFramePr>
          <p:xfrm>
            <a:off x="3485982" y="4257394"/>
            <a:ext cx="5132388" cy="98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72" name="Equation" r:id="rId7" imgW="2374560" imgH="457200" progId="Equation.DSMT4">
                    <p:embed/>
                  </p:oleObj>
                </mc:Choice>
                <mc:Fallback>
                  <p:oleObj name="Equation" r:id="rId7" imgW="23745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5982" y="4257394"/>
                          <a:ext cx="5132388" cy="98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圆角矩形 14"/>
          <p:cNvSpPr>
            <a:spLocks noChangeArrowheads="1"/>
          </p:cNvSpPr>
          <p:nvPr/>
        </p:nvSpPr>
        <p:spPr bwMode="auto">
          <a:xfrm>
            <a:off x="280556" y="2862901"/>
            <a:ext cx="8619693" cy="11597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汽油机气缸中工质的燃烧过程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高压锅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内蒸煮食物过程中在放汽前的加热过程等。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14"/>
          <p:cNvSpPr>
            <a:spLocks noChangeArrowheads="1"/>
          </p:cNvSpPr>
          <p:nvPr/>
        </p:nvSpPr>
        <p:spPr bwMode="auto">
          <a:xfrm>
            <a:off x="3777893" y="2348880"/>
            <a:ext cx="2016224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应用背景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63588" y="5214933"/>
            <a:ext cx="7056784" cy="1012206"/>
            <a:chOff x="863588" y="5214933"/>
            <a:chExt cx="7056784" cy="1012206"/>
          </a:xfrm>
        </p:grpSpPr>
        <p:sp>
          <p:nvSpPr>
            <p:cNvPr id="96" name="圆角矩形 14"/>
            <p:cNvSpPr>
              <a:spLocks noChangeArrowheads="1"/>
            </p:cNvSpPr>
            <p:nvPr/>
          </p:nvSpPr>
          <p:spPr bwMode="auto">
            <a:xfrm>
              <a:off x="863588" y="5522550"/>
              <a:ext cx="7056784" cy="704589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indent="-4572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定容过程中气体的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压力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热力学温度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成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正比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下箭头 96"/>
            <p:cNvSpPr/>
            <p:nvPr/>
          </p:nvSpPr>
          <p:spPr bwMode="auto">
            <a:xfrm>
              <a:off x="3059832" y="5214933"/>
              <a:ext cx="2664296" cy="307617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99" name="Object 4"/>
          <p:cNvGraphicFramePr>
            <a:graphicFrameLocks noChangeAspect="1"/>
          </p:cNvGraphicFramePr>
          <p:nvPr>
            <p:extLst/>
          </p:nvPr>
        </p:nvGraphicFramePr>
        <p:xfrm>
          <a:off x="5508104" y="1107961"/>
          <a:ext cx="26050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73" name="Equation" r:id="rId9" imgW="1015920" imgH="431640" progId="Equation.DSMT4">
                  <p:embed/>
                </p:oleObj>
              </mc:Choice>
              <mc:Fallback>
                <p:oleObj name="Equation" r:id="rId9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107961"/>
                        <a:ext cx="26050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93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0966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定容过程的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90" y="2664828"/>
            <a:ext cx="8555128" cy="3680559"/>
            <a:chOff x="280990" y="2664828"/>
            <a:chExt cx="8555128" cy="3680559"/>
          </a:xfrm>
        </p:grpSpPr>
        <p:sp>
          <p:nvSpPr>
            <p:cNvPr id="76" name="任意多边形 75"/>
            <p:cNvSpPr/>
            <p:nvPr/>
          </p:nvSpPr>
          <p:spPr bwMode="auto">
            <a:xfrm>
              <a:off x="5587404" y="3225398"/>
              <a:ext cx="2291747" cy="1685304"/>
            </a:xfrm>
            <a:custGeom>
              <a:avLst/>
              <a:gdLst>
                <a:gd name="connsiteX0" fmla="*/ 0 w 2648932"/>
                <a:gd name="connsiteY0" fmla="*/ 2139885 h 2139885"/>
                <a:gd name="connsiteX1" fmla="*/ 1508288 w 2648932"/>
                <a:gd name="connsiteY1" fmla="*/ 1329179 h 2139885"/>
                <a:gd name="connsiteX2" fmla="*/ 2601798 w 2648932"/>
                <a:gd name="connsiteY2" fmla="*/ 56561 h 2139885"/>
                <a:gd name="connsiteX3" fmla="*/ 2601798 w 2648932"/>
                <a:gd name="connsiteY3" fmla="*/ 56561 h 2139885"/>
                <a:gd name="connsiteX4" fmla="*/ 2648932 w 2648932"/>
                <a:gd name="connsiteY4" fmla="*/ 0 h 2139885"/>
                <a:gd name="connsiteX5" fmla="*/ 2648932 w 2648932"/>
                <a:gd name="connsiteY5" fmla="*/ 0 h 21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8932" h="2139885">
                  <a:moveTo>
                    <a:pt x="0" y="2139885"/>
                  </a:moveTo>
                  <a:cubicBezTo>
                    <a:pt x="537327" y="1908142"/>
                    <a:pt x="1074655" y="1676400"/>
                    <a:pt x="1508288" y="1329179"/>
                  </a:cubicBezTo>
                  <a:cubicBezTo>
                    <a:pt x="1941921" y="981958"/>
                    <a:pt x="2601798" y="56561"/>
                    <a:pt x="2601798" y="56561"/>
                  </a:cubicBezTo>
                  <a:lnTo>
                    <a:pt x="2601798" y="56561"/>
                  </a:lnTo>
                  <a:lnTo>
                    <a:pt x="2648932" y="0"/>
                  </a:lnTo>
                  <a:lnTo>
                    <a:pt x="2648932" y="0"/>
                  </a:lnTo>
                </a:path>
              </a:pathLst>
            </a:custGeom>
            <a:noFill/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6885080" y="4108015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H="1" flipV="1">
              <a:off x="2304256" y="3411552"/>
              <a:ext cx="6566" cy="96332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2310822" y="4315353"/>
              <a:ext cx="0" cy="114593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Line 68"/>
            <p:cNvSpPr>
              <a:spLocks noChangeShapeType="1"/>
            </p:cNvSpPr>
            <p:nvPr/>
          </p:nvSpPr>
          <p:spPr bwMode="auto">
            <a:xfrm>
              <a:off x="751651" y="5739338"/>
              <a:ext cx="36576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69"/>
            <p:cNvSpPr>
              <a:spLocks noChangeShapeType="1"/>
            </p:cNvSpPr>
            <p:nvPr/>
          </p:nvSpPr>
          <p:spPr bwMode="auto">
            <a:xfrm flipV="1">
              <a:off x="727839" y="2955578"/>
              <a:ext cx="10778" cy="27837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3968523" y="5643712"/>
              <a:ext cx="409575" cy="7016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i="1" dirty="0">
                  <a:solidFill>
                    <a:schemeClr val="tx1"/>
                  </a:solidFill>
                  <a:ea typeface="楷体_GB2312" pitchFamily="49" charset="-122"/>
                </a:rPr>
                <a:t>v</a:t>
              </a:r>
            </a:p>
          </p:txBody>
        </p:sp>
        <p:sp>
          <p:nvSpPr>
            <p:cNvPr id="15" name="Rectangle 71"/>
            <p:cNvSpPr>
              <a:spLocks noChangeArrowheads="1"/>
            </p:cNvSpPr>
            <p:nvPr/>
          </p:nvSpPr>
          <p:spPr bwMode="auto">
            <a:xfrm>
              <a:off x="280990" y="2664828"/>
              <a:ext cx="438150" cy="7016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i="1" dirty="0">
                  <a:solidFill>
                    <a:schemeClr val="tx1"/>
                  </a:solidFill>
                  <a:ea typeface="楷体_GB2312" pitchFamily="49" charset="-122"/>
                </a:rPr>
                <a:t>p</a:t>
              </a: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2202810" y="4344921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210978" y="3258491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210978" y="5395069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32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525828" y="4068622"/>
            <a:ext cx="352424" cy="654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21" name="Equation" r:id="rId3" imgW="88560" imgH="164880" progId="Equation.DSMT4">
                    <p:embed/>
                  </p:oleObj>
                </mc:Choice>
                <mc:Fallback>
                  <p:oleObj name="Equation" r:id="rId3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828" y="4068622"/>
                          <a:ext cx="352424" cy="654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531776" y="4875577"/>
            <a:ext cx="5524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22" name="Equation" r:id="rId5" imgW="139680" imgH="190440" progId="Equation.DSMT4">
                    <p:embed/>
                  </p:oleObj>
                </mc:Choice>
                <mc:Fallback>
                  <p:oleObj name="Equation" r:id="rId5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776" y="4875577"/>
                          <a:ext cx="55245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440036" y="2955578"/>
            <a:ext cx="5032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23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036" y="2955578"/>
                          <a:ext cx="5032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直接箭头连接符 35"/>
            <p:cNvCxnSpPr/>
            <p:nvPr/>
          </p:nvCxnSpPr>
          <p:spPr bwMode="auto">
            <a:xfrm flipV="1">
              <a:off x="7556614" y="3212948"/>
              <a:ext cx="322537" cy="39826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Line 68"/>
            <p:cNvSpPr>
              <a:spLocks noChangeShapeType="1"/>
            </p:cNvSpPr>
            <p:nvPr/>
          </p:nvSpPr>
          <p:spPr bwMode="auto">
            <a:xfrm>
              <a:off x="5056280" y="5708704"/>
              <a:ext cx="36576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69"/>
            <p:cNvSpPr>
              <a:spLocks noChangeShapeType="1"/>
            </p:cNvSpPr>
            <p:nvPr/>
          </p:nvSpPr>
          <p:spPr bwMode="auto">
            <a:xfrm flipV="1">
              <a:off x="5032467" y="2924944"/>
              <a:ext cx="18589" cy="27837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7841407" y="3009374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5364397" y="4864232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4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100086" y="4068297"/>
            <a:ext cx="352424" cy="654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24" name="Equation" r:id="rId9" imgW="88560" imgH="164880" progId="Equation.DSMT4">
                    <p:embed/>
                  </p:oleObj>
                </mc:Choice>
                <mc:Fallback>
                  <p:oleObj name="Equation" r:id="rId9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0086" y="4068297"/>
                          <a:ext cx="352424" cy="654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530433" y="4770498"/>
            <a:ext cx="5524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25" name="Equation" r:id="rId10" imgW="139680" imgH="190440" progId="Equation.DSMT4">
                    <p:embed/>
                  </p:oleObj>
                </mc:Choice>
                <mc:Fallback>
                  <p:oleObj name="Equation" r:id="rId10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0433" y="4770498"/>
                          <a:ext cx="55245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886134" y="3086492"/>
            <a:ext cx="5032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26" name="Equation" r:id="rId11" imgW="126720" imgH="164880" progId="Equation.DSMT4">
                    <p:embed/>
                  </p:oleObj>
                </mc:Choice>
                <mc:Fallback>
                  <p:oleObj name="Equation" r:id="rId11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6134" y="3086492"/>
                          <a:ext cx="5032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376670" y="2750326"/>
            <a:ext cx="554038" cy="655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27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670" y="2750326"/>
                          <a:ext cx="554038" cy="655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8383680" y="5714842"/>
            <a:ext cx="452438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28" name="Equation" r:id="rId14" imgW="114120" imgH="139680" progId="Equation.DSMT4">
                    <p:embed/>
                  </p:oleObj>
                </mc:Choice>
                <mc:Fallback>
                  <p:oleObj name="Equation" r:id="rId14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3680" y="5714842"/>
                          <a:ext cx="452438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9" name="直接箭头连接符 78"/>
            <p:cNvCxnSpPr/>
            <p:nvPr/>
          </p:nvCxnSpPr>
          <p:spPr bwMode="auto">
            <a:xfrm flipH="1">
              <a:off x="5530433" y="4801167"/>
              <a:ext cx="277645" cy="12949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8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19723" y="5686059"/>
            <a:ext cx="373062" cy="435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29" name="Equation" r:id="rId16" imgW="152280" imgH="177480" progId="Equation.DSMT4">
                    <p:embed/>
                  </p:oleObj>
                </mc:Choice>
                <mc:Fallback>
                  <p:oleObj name="Equation" r:id="rId16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23" y="5686059"/>
                          <a:ext cx="373062" cy="435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845937" y="5657509"/>
            <a:ext cx="373062" cy="435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30" name="Equation" r:id="rId18" imgW="152280" imgH="177480" progId="Equation.DSMT4">
                    <p:embed/>
                  </p:oleObj>
                </mc:Choice>
                <mc:Fallback>
                  <p:oleObj name="Equation" r:id="rId18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5937" y="5657509"/>
                          <a:ext cx="373062" cy="435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6591513" y="3197315"/>
              <a:ext cx="946445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吸热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5424361" y="3995317"/>
              <a:ext cx="946445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放热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aphicFrame>
        <p:nvGraphicFramePr>
          <p:cNvPr id="50" name="Object 4"/>
          <p:cNvGraphicFramePr>
            <a:graphicFrameLocks noChangeAspect="1"/>
          </p:cNvGraphicFramePr>
          <p:nvPr>
            <p:extLst/>
          </p:nvPr>
        </p:nvGraphicFramePr>
        <p:xfrm>
          <a:off x="820786" y="1377200"/>
          <a:ext cx="32385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1" name="Equation" r:id="rId19" imgW="1307880" imgH="444240" progId="Equation.DSMT4">
                  <p:embed/>
                </p:oleObj>
              </mc:Choice>
              <mc:Fallback>
                <p:oleObj name="Equation" r:id="rId19" imgW="1307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86" y="1377200"/>
                        <a:ext cx="32385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>
            <p:extLst/>
          </p:nvPr>
        </p:nvGraphicFramePr>
        <p:xfrm>
          <a:off x="4929280" y="1433854"/>
          <a:ext cx="34544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2" name="Equation" r:id="rId21" imgW="1549080" imgH="444240" progId="Equation.DSMT4">
                  <p:embed/>
                </p:oleObj>
              </mc:Choice>
              <mc:Fallback>
                <p:oleObj name="Equation" r:id="rId21" imgW="1549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280" y="1433854"/>
                        <a:ext cx="34544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>
            <p:extLst/>
          </p:nvPr>
        </p:nvGraphicFramePr>
        <p:xfrm>
          <a:off x="3842972" y="914761"/>
          <a:ext cx="1132557" cy="3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3" name="Equation" r:id="rId23" imgW="444240" imgH="139680" progId="Equation.DSMT4">
                  <p:embed/>
                </p:oleObj>
              </mc:Choice>
              <mc:Fallback>
                <p:oleObj name="Equation" r:id="rId23" imgW="4442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972" y="914761"/>
                        <a:ext cx="1132557" cy="3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角丸四角形 28"/>
          <p:cNvSpPr>
            <a:spLocks noChangeArrowheads="1"/>
          </p:cNvSpPr>
          <p:nvPr/>
        </p:nvSpPr>
        <p:spPr bwMode="auto">
          <a:xfrm>
            <a:off x="500065" y="868160"/>
            <a:ext cx="8213815" cy="166842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90368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4-1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理想气体的可逆多变过程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933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323528" y="908720"/>
          <a:ext cx="8640960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24736"/>
              </a:tblGrid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热能学能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变化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焓变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熵变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技术功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过程热量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/>
          </p:nvPr>
        </p:nvGraphicFramePr>
        <p:xfrm>
          <a:off x="2982126" y="1052736"/>
          <a:ext cx="27797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4" name="Equation" r:id="rId3" imgW="1180800" imgH="279360" progId="Equation.DSMT4">
                  <p:embed/>
                </p:oleObj>
              </mc:Choice>
              <mc:Fallback>
                <p:oleObj name="Equation" r:id="rId3" imgW="1180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126" y="1052736"/>
                        <a:ext cx="277971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/>
          </p:nvPr>
        </p:nvGraphicFramePr>
        <p:xfrm>
          <a:off x="2982126" y="1916832"/>
          <a:ext cx="275113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5" name="Equation" r:id="rId5" imgW="1168200" imgH="279360" progId="Equation.DSMT4">
                  <p:embed/>
                </p:oleObj>
              </mc:Choice>
              <mc:Fallback>
                <p:oleObj name="Equation" r:id="rId5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126" y="1916832"/>
                        <a:ext cx="2751138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0"/>
          <p:cNvGraphicFramePr>
            <a:graphicFrameLocks noChangeAspect="1"/>
          </p:cNvGraphicFramePr>
          <p:nvPr>
            <p:extLst/>
          </p:nvPr>
        </p:nvGraphicFramePr>
        <p:xfrm>
          <a:off x="2822289" y="2660441"/>
          <a:ext cx="52705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6" name="Equation" r:id="rId7" imgW="2450880" imgH="431640" progId="Equation.DSMT4">
                  <p:embed/>
                </p:oleObj>
              </mc:Choice>
              <mc:Fallback>
                <p:oleObj name="Equation" r:id="rId7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289" y="2660441"/>
                        <a:ext cx="52705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2982126" y="3587219"/>
          <a:ext cx="2362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7" name="Equation" r:id="rId9" imgW="914400" imgH="330120" progId="Equation.DSMT4">
                  <p:embed/>
                </p:oleObj>
              </mc:Choice>
              <mc:Fallback>
                <p:oleObj name="Equation" r:id="rId9" imgW="914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126" y="3587219"/>
                        <a:ext cx="2362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/>
          </p:nvPr>
        </p:nvGraphicFramePr>
        <p:xfrm>
          <a:off x="3004827" y="5365086"/>
          <a:ext cx="53990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8" name="Equation" r:id="rId11" imgW="2031840" imgH="279360" progId="Equation.DSMT4">
                  <p:embed/>
                </p:oleObj>
              </mc:Choice>
              <mc:Fallback>
                <p:oleObj name="Equation" r:id="rId11" imgW="2031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827" y="5365086"/>
                        <a:ext cx="53990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970085" y="4429472"/>
          <a:ext cx="4152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9" name="Equation" r:id="rId13" imgW="1587240" imgH="330120" progId="Equation.DSMT4">
                  <p:embed/>
                </p:oleObj>
              </mc:Choice>
              <mc:Fallback>
                <p:oleObj name="Equation" r:id="rId13" imgW="1587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085" y="4429472"/>
                        <a:ext cx="4152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过程的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过程量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计算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圆角矩形 14"/>
          <p:cNvSpPr>
            <a:spLocks noChangeArrowheads="1"/>
          </p:cNvSpPr>
          <p:nvPr/>
        </p:nvSpPr>
        <p:spPr bwMode="auto">
          <a:xfrm>
            <a:off x="244607" y="1024542"/>
            <a:ext cx="8575865" cy="117912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过程即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压力保持不变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的过程，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 是                  时的多变过程。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5" name="Object 4"/>
          <p:cNvGraphicFramePr>
            <a:graphicFrameLocks noChangeAspect="1"/>
          </p:cNvGraphicFramePr>
          <p:nvPr>
            <p:extLst/>
          </p:nvPr>
        </p:nvGraphicFramePr>
        <p:xfrm>
          <a:off x="1259632" y="1600945"/>
          <a:ext cx="904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2" name="Equation" r:id="rId3" imgW="355320" imgH="177480" progId="Equation.DSMT4">
                  <p:embed/>
                </p:oleObj>
              </mc:Choice>
              <mc:Fallback>
                <p:oleObj name="Equation" r:id="rId3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600945"/>
                        <a:ext cx="9048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过程的定义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0689" y="4241775"/>
            <a:ext cx="8010525" cy="987425"/>
            <a:chOff x="550689" y="4241775"/>
            <a:chExt cx="8010525" cy="987425"/>
          </a:xfrm>
        </p:grpSpPr>
        <p:graphicFrame>
          <p:nvGraphicFramePr>
            <p:cNvPr id="90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550689" y="4432275"/>
            <a:ext cx="2205037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43" name="Equation" r:id="rId5" imgW="850680" imgH="228600" progId="Equation.DSMT4">
                    <p:embed/>
                  </p:oleObj>
                </mc:Choice>
                <mc:Fallback>
                  <p:oleObj name="Equation" r:id="rId5" imgW="850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689" y="4432275"/>
                          <a:ext cx="2205037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1"/>
            <p:cNvGraphicFramePr>
              <a:graphicFrameLocks noChangeAspect="1"/>
            </p:cNvGraphicFramePr>
            <p:nvPr>
              <p:extLst/>
            </p:nvPr>
          </p:nvGraphicFramePr>
          <p:xfrm>
            <a:off x="3347864" y="4241775"/>
            <a:ext cx="5213350" cy="98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44" name="Equation" r:id="rId7" imgW="2412720" imgH="457200" progId="Equation.DSMT4">
                    <p:embed/>
                  </p:oleObj>
                </mc:Choice>
                <mc:Fallback>
                  <p:oleObj name="Equation" r:id="rId7" imgW="24127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241775"/>
                          <a:ext cx="5213350" cy="98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圆角矩形 14"/>
          <p:cNvSpPr>
            <a:spLocks noChangeArrowheads="1"/>
          </p:cNvSpPr>
          <p:nvPr/>
        </p:nvSpPr>
        <p:spPr bwMode="auto">
          <a:xfrm>
            <a:off x="395537" y="2915570"/>
            <a:ext cx="8424936" cy="11597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工业中的加热器，冷却器，燃烧器，锅炉等设备；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空调中制冷剂在蒸发器中的汽化过程等。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14"/>
          <p:cNvSpPr>
            <a:spLocks noChangeArrowheads="1"/>
          </p:cNvSpPr>
          <p:nvPr/>
        </p:nvSpPr>
        <p:spPr bwMode="auto">
          <a:xfrm>
            <a:off x="3779912" y="2386942"/>
            <a:ext cx="2016224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应用背景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10037" y="5265153"/>
            <a:ext cx="7488832" cy="1048159"/>
            <a:chOff x="810037" y="5265153"/>
            <a:chExt cx="7488832" cy="1048159"/>
          </a:xfrm>
        </p:grpSpPr>
        <p:sp>
          <p:nvSpPr>
            <p:cNvPr id="10" name="圆角矩形 14"/>
            <p:cNvSpPr>
              <a:spLocks noChangeArrowheads="1"/>
            </p:cNvSpPr>
            <p:nvPr/>
          </p:nvSpPr>
          <p:spPr bwMode="auto">
            <a:xfrm>
              <a:off x="810037" y="5608723"/>
              <a:ext cx="7488832" cy="704589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indent="-4572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定压过程中气体的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比体积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热力学温度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成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正比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 bwMode="auto">
            <a:xfrm>
              <a:off x="3038829" y="5265153"/>
              <a:ext cx="2664296" cy="307617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5944779" y="1235655"/>
          <a:ext cx="2354090" cy="7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5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779" y="1235655"/>
                        <a:ext cx="2354090" cy="730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4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任意多边形 75"/>
          <p:cNvSpPr/>
          <p:nvPr/>
        </p:nvSpPr>
        <p:spPr bwMode="auto">
          <a:xfrm rot="577767">
            <a:off x="5645646" y="3520742"/>
            <a:ext cx="2082070" cy="1474736"/>
          </a:xfrm>
          <a:custGeom>
            <a:avLst/>
            <a:gdLst>
              <a:gd name="connsiteX0" fmla="*/ 0 w 2648932"/>
              <a:gd name="connsiteY0" fmla="*/ 2139885 h 2139885"/>
              <a:gd name="connsiteX1" fmla="*/ 1508288 w 2648932"/>
              <a:gd name="connsiteY1" fmla="*/ 1329179 h 2139885"/>
              <a:gd name="connsiteX2" fmla="*/ 2601798 w 2648932"/>
              <a:gd name="connsiteY2" fmla="*/ 56561 h 2139885"/>
              <a:gd name="connsiteX3" fmla="*/ 2601798 w 2648932"/>
              <a:gd name="connsiteY3" fmla="*/ 56561 h 2139885"/>
              <a:gd name="connsiteX4" fmla="*/ 2648932 w 2648932"/>
              <a:gd name="connsiteY4" fmla="*/ 0 h 2139885"/>
              <a:gd name="connsiteX5" fmla="*/ 2648932 w 2648932"/>
              <a:gd name="connsiteY5" fmla="*/ 0 h 213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8932" h="2139885">
                <a:moveTo>
                  <a:pt x="0" y="2139885"/>
                </a:moveTo>
                <a:cubicBezTo>
                  <a:pt x="537327" y="1908142"/>
                  <a:pt x="1074655" y="1676400"/>
                  <a:pt x="1508288" y="1329179"/>
                </a:cubicBezTo>
                <a:cubicBezTo>
                  <a:pt x="1941921" y="981958"/>
                  <a:pt x="2601798" y="56561"/>
                  <a:pt x="2601798" y="56561"/>
                </a:cubicBezTo>
                <a:lnTo>
                  <a:pt x="2601798" y="56561"/>
                </a:lnTo>
                <a:lnTo>
                  <a:pt x="2648932" y="0"/>
                </a:lnTo>
                <a:lnTo>
                  <a:pt x="2648932" y="0"/>
                </a:lnTo>
              </a:path>
            </a:pathLst>
          </a:cu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 rot="577767">
            <a:off x="6885841" y="422611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rot="16200000" flipH="1" flipV="1">
            <a:off x="1810695" y="4064407"/>
            <a:ext cx="6566" cy="9633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16200000">
            <a:off x="2925831" y="3967432"/>
            <a:ext cx="0" cy="11459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Line 68"/>
          <p:cNvSpPr>
            <a:spLocks noChangeShapeType="1"/>
          </p:cNvSpPr>
          <p:nvPr/>
        </p:nvSpPr>
        <p:spPr bwMode="auto">
          <a:xfrm>
            <a:off x="764165" y="5826803"/>
            <a:ext cx="3657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69"/>
          <p:cNvSpPr>
            <a:spLocks noChangeShapeType="1"/>
          </p:cNvSpPr>
          <p:nvPr/>
        </p:nvSpPr>
        <p:spPr bwMode="auto">
          <a:xfrm flipV="1">
            <a:off x="740353" y="3043043"/>
            <a:ext cx="10778" cy="278376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Rectangle 70"/>
          <p:cNvSpPr>
            <a:spLocks noChangeArrowheads="1"/>
          </p:cNvSpPr>
          <p:nvPr/>
        </p:nvSpPr>
        <p:spPr bwMode="auto">
          <a:xfrm>
            <a:off x="3981037" y="5731177"/>
            <a:ext cx="409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tx1"/>
                </a:solidFill>
                <a:ea typeface="楷体_GB2312" pitchFamily="49" charset="-122"/>
              </a:rPr>
              <a:t>v</a:t>
            </a:r>
          </a:p>
        </p:txBody>
      </p:sp>
      <p:sp>
        <p:nvSpPr>
          <p:cNvPr id="15" name="Rectangle 71"/>
          <p:cNvSpPr>
            <a:spLocks noChangeArrowheads="1"/>
          </p:cNvSpPr>
          <p:nvPr/>
        </p:nvSpPr>
        <p:spPr bwMode="auto">
          <a:xfrm>
            <a:off x="293504" y="2752293"/>
            <a:ext cx="43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tx1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2215324" y="443238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440407" y="4416128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145197" y="4459409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>
            <p:extLst/>
          </p:nvPr>
        </p:nvGraphicFramePr>
        <p:xfrm>
          <a:off x="2233880" y="3931010"/>
          <a:ext cx="352424" cy="65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3" name="Equation" r:id="rId3" imgW="88560" imgH="164880" progId="Equation.DSMT4">
                  <p:embed/>
                </p:oleObj>
              </mc:Choice>
              <mc:Fallback>
                <p:oleObj name="Equation" r:id="rId3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880" y="3931010"/>
                        <a:ext cx="352424" cy="65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/>
          <p:cNvGraphicFramePr>
            <a:graphicFrameLocks noChangeAspect="1"/>
          </p:cNvGraphicFramePr>
          <p:nvPr>
            <p:extLst/>
          </p:nvPr>
        </p:nvGraphicFramePr>
        <p:xfrm>
          <a:off x="1032348" y="3731936"/>
          <a:ext cx="5524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4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348" y="3731936"/>
                        <a:ext cx="5524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/>
          </p:nvPr>
        </p:nvGraphicFramePr>
        <p:xfrm>
          <a:off x="3459864" y="3793008"/>
          <a:ext cx="5032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5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864" y="3793008"/>
                        <a:ext cx="50323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 rot="577767" flipV="1">
            <a:off x="7620438" y="3549507"/>
            <a:ext cx="322537" cy="3982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Line 68"/>
          <p:cNvSpPr>
            <a:spLocks noChangeShapeType="1"/>
          </p:cNvSpPr>
          <p:nvPr/>
        </p:nvSpPr>
        <p:spPr bwMode="auto">
          <a:xfrm>
            <a:off x="5057041" y="5826803"/>
            <a:ext cx="3657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69"/>
          <p:cNvSpPr>
            <a:spLocks noChangeShapeType="1"/>
          </p:cNvSpPr>
          <p:nvPr/>
        </p:nvSpPr>
        <p:spPr bwMode="auto">
          <a:xfrm flipV="1">
            <a:off x="5033228" y="3043043"/>
            <a:ext cx="18589" cy="278376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 rot="577767">
            <a:off x="7945407" y="344677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 rot="577767">
            <a:off x="5291337" y="47557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5" name="Object 4"/>
          <p:cNvGraphicFramePr>
            <a:graphicFrameLocks noChangeAspect="1"/>
          </p:cNvGraphicFramePr>
          <p:nvPr>
            <p:extLst/>
          </p:nvPr>
        </p:nvGraphicFramePr>
        <p:xfrm>
          <a:off x="7059107" y="4323851"/>
          <a:ext cx="352424" cy="65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6" name="Equation" r:id="rId9" imgW="88560" imgH="164880" progId="Equation.DSMT4">
                  <p:embed/>
                </p:oleObj>
              </mc:Choice>
              <mc:Fallback>
                <p:oleObj name="Equation" r:id="rId9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107" y="4323851"/>
                        <a:ext cx="352424" cy="65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"/>
          <p:cNvGraphicFramePr>
            <a:graphicFrameLocks noChangeAspect="1"/>
          </p:cNvGraphicFramePr>
          <p:nvPr>
            <p:extLst/>
          </p:nvPr>
        </p:nvGraphicFramePr>
        <p:xfrm>
          <a:off x="5377035" y="4737366"/>
          <a:ext cx="5524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7" name="Equation" r:id="rId10" imgW="139680" imgH="190440" progId="Equation.DSMT4">
                  <p:embed/>
                </p:oleObj>
              </mc:Choice>
              <mc:Fallback>
                <p:oleObj name="Equation" r:id="rId10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035" y="4737366"/>
                        <a:ext cx="5524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"/>
          <p:cNvGraphicFramePr>
            <a:graphicFrameLocks noChangeAspect="1"/>
          </p:cNvGraphicFramePr>
          <p:nvPr>
            <p:extLst/>
          </p:nvPr>
        </p:nvGraphicFramePr>
        <p:xfrm>
          <a:off x="8107423" y="3226969"/>
          <a:ext cx="5032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8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423" y="3226969"/>
                        <a:ext cx="50323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"/>
          <p:cNvGraphicFramePr>
            <a:graphicFrameLocks noChangeAspect="1"/>
          </p:cNvGraphicFramePr>
          <p:nvPr>
            <p:extLst/>
          </p:nvPr>
        </p:nvGraphicFramePr>
        <p:xfrm>
          <a:off x="4377431" y="2868425"/>
          <a:ext cx="5540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9"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431" y="2868425"/>
                        <a:ext cx="55403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"/>
          <p:cNvGraphicFramePr>
            <a:graphicFrameLocks noChangeAspect="1"/>
          </p:cNvGraphicFramePr>
          <p:nvPr>
            <p:extLst/>
          </p:nvPr>
        </p:nvGraphicFramePr>
        <p:xfrm>
          <a:off x="8384441" y="5832941"/>
          <a:ext cx="4524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0" name="Equation" r:id="rId14" imgW="114120" imgH="139680" progId="Equation.DSMT4">
                  <p:embed/>
                </p:oleObj>
              </mc:Choice>
              <mc:Fallback>
                <p:oleObj name="Equation" r:id="rId14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4441" y="5832941"/>
                        <a:ext cx="4524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接箭头连接符 78"/>
          <p:cNvCxnSpPr/>
          <p:nvPr/>
        </p:nvCxnSpPr>
        <p:spPr bwMode="auto">
          <a:xfrm rot="577767" flipH="1">
            <a:off x="5434036" y="4750537"/>
            <a:ext cx="277645" cy="1294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03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定压过程的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7" name="Object 4"/>
          <p:cNvGraphicFramePr>
            <a:graphicFrameLocks noChangeAspect="1"/>
          </p:cNvGraphicFramePr>
          <p:nvPr>
            <p:extLst/>
          </p:nvPr>
        </p:nvGraphicFramePr>
        <p:xfrm>
          <a:off x="432237" y="5773524"/>
          <a:ext cx="373062" cy="43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1" name="Equation" r:id="rId16" imgW="152280" imgH="177480" progId="Equation.DSMT4">
                  <p:embed/>
                </p:oleObj>
              </mc:Choice>
              <mc:Fallback>
                <p:oleObj name="Equation" r:id="rId16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37" y="5773524"/>
                        <a:ext cx="373062" cy="435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4"/>
          <p:cNvGraphicFramePr>
            <a:graphicFrameLocks noChangeAspect="1"/>
          </p:cNvGraphicFramePr>
          <p:nvPr>
            <p:extLst/>
          </p:nvPr>
        </p:nvGraphicFramePr>
        <p:xfrm>
          <a:off x="4846698" y="5775608"/>
          <a:ext cx="373062" cy="43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2" name="Equation" r:id="rId18" imgW="152280" imgH="177480" progId="Equation.DSMT4">
                  <p:embed/>
                </p:oleObj>
              </mc:Choice>
              <mc:Fallback>
                <p:oleObj name="Equation" r:id="rId18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98" y="5775608"/>
                        <a:ext cx="373062" cy="435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568527" y="4782983"/>
            <a:ext cx="946445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膨胀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379505" y="4780663"/>
            <a:ext cx="946445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压缩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762096" y="3352561"/>
            <a:ext cx="94644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吸热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687801" y="4000920"/>
            <a:ext cx="94644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放热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50" name="Object 4"/>
          <p:cNvGraphicFramePr>
            <a:graphicFrameLocks noChangeAspect="1"/>
          </p:cNvGraphicFramePr>
          <p:nvPr>
            <p:extLst/>
          </p:nvPr>
        </p:nvGraphicFramePr>
        <p:xfrm>
          <a:off x="1031875" y="1549400"/>
          <a:ext cx="27987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3" name="Equation" r:id="rId19" imgW="1130040" imgH="444240" progId="Equation.DSMT4">
                  <p:embed/>
                </p:oleObj>
              </mc:Choice>
              <mc:Fallback>
                <p:oleObj name="Equation" r:id="rId19" imgW="1130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549400"/>
                        <a:ext cx="27987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>
            <p:extLst/>
          </p:nvPr>
        </p:nvGraphicFramePr>
        <p:xfrm>
          <a:off x="4549775" y="1622425"/>
          <a:ext cx="40782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4" name="Equation" r:id="rId21" imgW="1828800" imgH="444240" progId="Equation.DSMT4">
                  <p:embed/>
                </p:oleObj>
              </mc:Choice>
              <mc:Fallback>
                <p:oleObj name="Equation" r:id="rId21" imgW="1828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1622425"/>
                        <a:ext cx="40782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>
            <p:extLst/>
          </p:nvPr>
        </p:nvGraphicFramePr>
        <p:xfrm>
          <a:off x="4035638" y="1003825"/>
          <a:ext cx="904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5" name="Equation" r:id="rId23" imgW="355320" imgH="177480" progId="Equation.DSMT4">
                  <p:embed/>
                </p:oleObj>
              </mc:Choice>
              <mc:Fallback>
                <p:oleObj name="Equation" r:id="rId23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638" y="1003825"/>
                        <a:ext cx="9048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角丸四角形 28"/>
          <p:cNvSpPr>
            <a:spLocks noChangeArrowheads="1"/>
          </p:cNvSpPr>
          <p:nvPr/>
        </p:nvSpPr>
        <p:spPr bwMode="auto">
          <a:xfrm>
            <a:off x="494281" y="1029346"/>
            <a:ext cx="8213815" cy="166842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76183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323528" y="908720"/>
          <a:ext cx="8640960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24736"/>
              </a:tblGrid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热能学能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变化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焓变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熵变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技术功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过程热量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过程的过程量计算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2858045" y="2725748"/>
          <a:ext cx="5416774" cy="94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6" name="Equation" r:id="rId3" imgW="2476440" imgH="431640" progId="Equation.DSMT4">
                  <p:embed/>
                </p:oleObj>
              </mc:Choice>
              <mc:Fallback>
                <p:oleObj name="Equation" r:id="rId3" imgW="2476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045" y="2725748"/>
                        <a:ext cx="5416774" cy="945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0"/>
          <p:cNvGraphicFramePr>
            <a:graphicFrameLocks noChangeAspect="1"/>
          </p:cNvGraphicFramePr>
          <p:nvPr>
            <p:extLst/>
          </p:nvPr>
        </p:nvGraphicFramePr>
        <p:xfrm>
          <a:off x="2858045" y="980728"/>
          <a:ext cx="27797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7" name="Equation" r:id="rId5" imgW="1180800" imgH="279360" progId="Equation.DSMT4">
                  <p:embed/>
                </p:oleObj>
              </mc:Choice>
              <mc:Fallback>
                <p:oleObj name="Equation" r:id="rId5" imgW="1180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045" y="980728"/>
                        <a:ext cx="277971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0"/>
          <p:cNvGraphicFramePr>
            <a:graphicFrameLocks noChangeAspect="1"/>
          </p:cNvGraphicFramePr>
          <p:nvPr>
            <p:extLst/>
          </p:nvPr>
        </p:nvGraphicFramePr>
        <p:xfrm>
          <a:off x="2872332" y="1901614"/>
          <a:ext cx="27511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8" name="Equation" r:id="rId7" imgW="1168200" imgH="279360" progId="Equation.DSMT4">
                  <p:embed/>
                </p:oleObj>
              </mc:Choice>
              <mc:Fallback>
                <p:oleObj name="Equation" r:id="rId7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332" y="1901614"/>
                        <a:ext cx="27511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/>
          </p:nvPr>
        </p:nvGraphicFramePr>
        <p:xfrm>
          <a:off x="2858045" y="3752380"/>
          <a:ext cx="22860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9" name="Equation" r:id="rId9" imgW="863280" imgH="215640" progId="Equation.3">
                  <p:embed/>
                </p:oleObj>
              </mc:Choice>
              <mc:Fallback>
                <p:oleObj name="Equation" r:id="rId9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045" y="3752380"/>
                        <a:ext cx="22860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/>
          </p:nvPr>
        </p:nvGraphicFramePr>
        <p:xfrm>
          <a:off x="3249613" y="5421313"/>
          <a:ext cx="500538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0" name="Equation" r:id="rId11" imgW="2095200" imgH="279360" progId="Equation.DSMT4">
                  <p:embed/>
                </p:oleObj>
              </mc:Choice>
              <mc:Fallback>
                <p:oleObj name="Equation" r:id="rId11" imgW="2095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5421313"/>
                        <a:ext cx="5005387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2858837" y="4401953"/>
          <a:ext cx="4679950" cy="850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1" name="Equation" r:id="rId13" imgW="1815840" imgH="330120" progId="Equation.DSMT4">
                  <p:embed/>
                </p:oleObj>
              </mc:Choice>
              <mc:Fallback>
                <p:oleObj name="Equation" r:id="rId13" imgW="1815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837" y="4401953"/>
                        <a:ext cx="4679950" cy="850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6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圆角矩形 14"/>
          <p:cNvSpPr>
            <a:spLocks noChangeArrowheads="1"/>
          </p:cNvSpPr>
          <p:nvPr/>
        </p:nvSpPr>
        <p:spPr bwMode="auto">
          <a:xfrm>
            <a:off x="179512" y="853136"/>
            <a:ext cx="8928992" cy="1249215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过程即工质状态变化时</a:t>
            </a:r>
            <a:r>
              <a:rPr kumimoji="1" lang="zh-CN" altLang="en-US" sz="2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温度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保持不变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的过程，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是                  时的多变过程。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5" name="Object 4"/>
          <p:cNvGraphicFramePr>
            <a:graphicFrameLocks noChangeAspect="1"/>
          </p:cNvGraphicFramePr>
          <p:nvPr>
            <p:extLst/>
          </p:nvPr>
        </p:nvGraphicFramePr>
        <p:xfrm>
          <a:off x="1259632" y="1477743"/>
          <a:ext cx="841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4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77743"/>
                        <a:ext cx="8413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过程的定义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2558" y="4129078"/>
            <a:ext cx="8062626" cy="958850"/>
            <a:chOff x="632558" y="4129078"/>
            <a:chExt cx="8062626" cy="958850"/>
          </a:xfrm>
        </p:grpSpPr>
        <p:graphicFrame>
          <p:nvGraphicFramePr>
            <p:cNvPr id="90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632558" y="4266430"/>
            <a:ext cx="2073275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15" name="Equation" r:id="rId5" imgW="799920" imgH="228600" progId="Equation.DSMT4">
                    <p:embed/>
                  </p:oleObj>
                </mc:Choice>
                <mc:Fallback>
                  <p:oleObj name="Equation" r:id="rId5" imgW="799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558" y="4266430"/>
                          <a:ext cx="2073275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1"/>
            <p:cNvGraphicFramePr>
              <a:graphicFrameLocks noChangeAspect="1"/>
            </p:cNvGraphicFramePr>
            <p:nvPr>
              <p:extLst/>
            </p:nvPr>
          </p:nvGraphicFramePr>
          <p:xfrm>
            <a:off x="3235771" y="4129078"/>
            <a:ext cx="5459413" cy="958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16" name="Equation" r:id="rId7" imgW="2527200" imgH="444240" progId="Equation.DSMT4">
                    <p:embed/>
                  </p:oleObj>
                </mc:Choice>
                <mc:Fallback>
                  <p:oleObj name="Equation" r:id="rId7" imgW="25272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771" y="4129078"/>
                          <a:ext cx="5459413" cy="958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圆角矩形 14"/>
          <p:cNvSpPr>
            <a:spLocks noChangeArrowheads="1"/>
          </p:cNvSpPr>
          <p:nvPr/>
        </p:nvSpPr>
        <p:spPr bwMode="auto">
          <a:xfrm>
            <a:off x="611748" y="2842364"/>
            <a:ext cx="8073926" cy="11597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冰箱内制冷剂的汽化吸热过程；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锅炉内水的定压汽化过程等。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14"/>
          <p:cNvSpPr>
            <a:spLocks noChangeArrowheads="1"/>
          </p:cNvSpPr>
          <p:nvPr/>
        </p:nvSpPr>
        <p:spPr bwMode="auto">
          <a:xfrm>
            <a:off x="3779912" y="2366708"/>
            <a:ext cx="2016224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应用背景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59632" y="5214933"/>
            <a:ext cx="6377657" cy="1012206"/>
            <a:chOff x="1259632" y="5214933"/>
            <a:chExt cx="6377657" cy="1012206"/>
          </a:xfrm>
        </p:grpSpPr>
        <p:sp>
          <p:nvSpPr>
            <p:cNvPr id="10" name="圆角矩形 14"/>
            <p:cNvSpPr>
              <a:spLocks noChangeArrowheads="1"/>
            </p:cNvSpPr>
            <p:nvPr/>
          </p:nvSpPr>
          <p:spPr bwMode="auto">
            <a:xfrm>
              <a:off x="1259632" y="5522550"/>
              <a:ext cx="6377657" cy="704589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indent="-4572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定温过程中气体的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压力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比体积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成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反比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 bwMode="auto">
            <a:xfrm>
              <a:off x="3059832" y="5214933"/>
              <a:ext cx="2664296" cy="307617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6588224" y="1123790"/>
          <a:ext cx="2354090" cy="7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7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123790"/>
                        <a:ext cx="2354090" cy="730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0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03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791" y="2658438"/>
            <a:ext cx="8577460" cy="3682449"/>
            <a:chOff x="70791" y="2658438"/>
            <a:chExt cx="8577460" cy="3682449"/>
          </a:xfrm>
        </p:grpSpPr>
        <p:sp>
          <p:nvSpPr>
            <p:cNvPr id="76" name="任意多边形 75"/>
            <p:cNvSpPr/>
            <p:nvPr/>
          </p:nvSpPr>
          <p:spPr bwMode="auto">
            <a:xfrm rot="4278992">
              <a:off x="1427390" y="3386134"/>
              <a:ext cx="2498581" cy="1907651"/>
            </a:xfrm>
            <a:custGeom>
              <a:avLst/>
              <a:gdLst>
                <a:gd name="connsiteX0" fmla="*/ 0 w 2648932"/>
                <a:gd name="connsiteY0" fmla="*/ 2139885 h 2139885"/>
                <a:gd name="connsiteX1" fmla="*/ 1508288 w 2648932"/>
                <a:gd name="connsiteY1" fmla="*/ 1329179 h 2139885"/>
                <a:gd name="connsiteX2" fmla="*/ 2601798 w 2648932"/>
                <a:gd name="connsiteY2" fmla="*/ 56561 h 2139885"/>
                <a:gd name="connsiteX3" fmla="*/ 2601798 w 2648932"/>
                <a:gd name="connsiteY3" fmla="*/ 56561 h 2139885"/>
                <a:gd name="connsiteX4" fmla="*/ 2648932 w 2648932"/>
                <a:gd name="connsiteY4" fmla="*/ 0 h 2139885"/>
                <a:gd name="connsiteX5" fmla="*/ 2648932 w 2648932"/>
                <a:gd name="connsiteY5" fmla="*/ 0 h 21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8932" h="2139885">
                  <a:moveTo>
                    <a:pt x="0" y="2139885"/>
                  </a:moveTo>
                  <a:cubicBezTo>
                    <a:pt x="537327" y="1908142"/>
                    <a:pt x="1074655" y="1676400"/>
                    <a:pt x="1508288" y="1329179"/>
                  </a:cubicBezTo>
                  <a:cubicBezTo>
                    <a:pt x="1941921" y="981958"/>
                    <a:pt x="2601798" y="56561"/>
                    <a:pt x="2601798" y="56561"/>
                  </a:cubicBezTo>
                  <a:lnTo>
                    <a:pt x="2601798" y="56561"/>
                  </a:lnTo>
                  <a:lnTo>
                    <a:pt x="2648932" y="0"/>
                  </a:lnTo>
                  <a:lnTo>
                    <a:pt x="2648932" y="0"/>
                  </a:lnTo>
                </a:path>
              </a:pathLst>
            </a:custGeom>
            <a:noFill/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 rot="577767">
              <a:off x="1134132" y="3230231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 bwMode="auto">
            <a:xfrm>
              <a:off x="3843552" y="5169723"/>
              <a:ext cx="290588" cy="9588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Line 68"/>
            <p:cNvSpPr>
              <a:spLocks noChangeShapeType="1"/>
            </p:cNvSpPr>
            <p:nvPr/>
          </p:nvSpPr>
          <p:spPr bwMode="auto">
            <a:xfrm>
              <a:off x="775278" y="5780712"/>
              <a:ext cx="36576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69"/>
            <p:cNvSpPr>
              <a:spLocks noChangeShapeType="1"/>
            </p:cNvSpPr>
            <p:nvPr/>
          </p:nvSpPr>
          <p:spPr bwMode="auto">
            <a:xfrm flipV="1">
              <a:off x="751465" y="2996952"/>
              <a:ext cx="18589" cy="27837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 bwMode="auto">
            <a:xfrm rot="577767">
              <a:off x="4042180" y="5154393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 rot="577767">
              <a:off x="2444110" y="4494308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4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538468" y="3988734"/>
            <a:ext cx="352424" cy="654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5" name="Equation" r:id="rId3" imgW="88560" imgH="164880" progId="Equation.DSMT4">
                    <p:embed/>
                  </p:oleObj>
                </mc:Choice>
                <mc:Fallback>
                  <p:oleObj name="Equation" r:id="rId3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468" y="3988734"/>
                          <a:ext cx="352424" cy="654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351021" y="2658438"/>
            <a:ext cx="5524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6" name="Equation" r:id="rId5" imgW="139680" imgH="190440" progId="Equation.DSMT4">
                    <p:embed/>
                  </p:oleObj>
                </mc:Choice>
                <mc:Fallback>
                  <p:oleObj name="Equation" r:id="rId5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021" y="2658438"/>
                          <a:ext cx="55245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995370" y="4542232"/>
            <a:ext cx="5032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7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370" y="4542232"/>
                          <a:ext cx="5032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0791" y="2821711"/>
            <a:ext cx="6048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8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91" y="2821711"/>
                          <a:ext cx="6048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102678" y="5786850"/>
            <a:ext cx="452438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9" name="Equation" r:id="rId11" imgW="114120" imgH="139680" progId="Equation.DSMT4">
                    <p:embed/>
                  </p:oleObj>
                </mc:Choice>
                <mc:Fallback>
                  <p:oleObj name="Equation" r:id="rId11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678" y="5786850"/>
                          <a:ext cx="452438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9" name="直接箭头连接符 78"/>
            <p:cNvCxnSpPr/>
            <p:nvPr/>
          </p:nvCxnSpPr>
          <p:spPr bwMode="auto">
            <a:xfrm flipH="1" flipV="1">
              <a:off x="1310162" y="3395935"/>
              <a:ext cx="197307" cy="20466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8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64935" y="5729517"/>
            <a:ext cx="373062" cy="435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0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935" y="5729517"/>
                          <a:ext cx="373062" cy="435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直接箭头连接符 29"/>
            <p:cNvCxnSpPr/>
            <p:nvPr/>
          </p:nvCxnSpPr>
          <p:spPr bwMode="auto">
            <a:xfrm rot="16200000" flipH="1" flipV="1">
              <a:off x="6362422" y="4018316"/>
              <a:ext cx="6566" cy="96332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rot="16200000">
              <a:off x="7477558" y="3921341"/>
              <a:ext cx="0" cy="114593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Line 68"/>
            <p:cNvSpPr>
              <a:spLocks noChangeShapeType="1"/>
            </p:cNvSpPr>
            <p:nvPr/>
          </p:nvSpPr>
          <p:spPr bwMode="auto">
            <a:xfrm>
              <a:off x="5315892" y="5780712"/>
              <a:ext cx="32721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69"/>
            <p:cNvSpPr>
              <a:spLocks noChangeShapeType="1"/>
            </p:cNvSpPr>
            <p:nvPr/>
          </p:nvSpPr>
          <p:spPr bwMode="auto">
            <a:xfrm flipV="1">
              <a:off x="5292080" y="2996952"/>
              <a:ext cx="10778" cy="27837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8263209" y="5591354"/>
              <a:ext cx="385042" cy="7078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i="1" dirty="0">
                  <a:ea typeface="楷体_GB2312" pitchFamily="49" charset="-122"/>
                </a:rPr>
                <a:t>s</a:t>
              </a:r>
              <a:endParaRPr lang="en-US" altLang="zh-CN" sz="4000" i="1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1" name="Rectangle 71"/>
            <p:cNvSpPr>
              <a:spLocks noChangeArrowheads="1"/>
            </p:cNvSpPr>
            <p:nvPr/>
          </p:nvSpPr>
          <p:spPr bwMode="auto">
            <a:xfrm>
              <a:off x="4845231" y="2706202"/>
              <a:ext cx="470000" cy="7078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i="1" dirty="0" smtClean="0">
                  <a:solidFill>
                    <a:schemeClr val="tx1"/>
                  </a:solidFill>
                  <a:ea typeface="楷体_GB2312" pitchFamily="49" charset="-122"/>
                </a:rPr>
                <a:t>T</a:t>
              </a:r>
              <a:endParaRPr lang="en-US" altLang="zh-CN" sz="4000" i="1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817056" y="438629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7992134" y="4370037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5696924" y="4413318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5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85607" y="3884919"/>
            <a:ext cx="352424" cy="654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1" name="Equation" r:id="rId15" imgW="88560" imgH="164880" progId="Equation.DSMT4">
                    <p:embed/>
                  </p:oleObj>
                </mc:Choice>
                <mc:Fallback>
                  <p:oleObj name="Equation" r:id="rId15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5607" y="3884919"/>
                          <a:ext cx="352424" cy="654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584075" y="3685845"/>
            <a:ext cx="5524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2" name="Equation" r:id="rId16" imgW="139680" imgH="190440" progId="Equation.DSMT4">
                    <p:embed/>
                  </p:oleObj>
                </mc:Choice>
                <mc:Fallback>
                  <p:oleObj name="Equation" r:id="rId16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4075" y="3685845"/>
                          <a:ext cx="55245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8011591" y="3746917"/>
            <a:ext cx="5032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3" name="Equation" r:id="rId17" imgW="126720" imgH="164880" progId="Equation.DSMT4">
                    <p:embed/>
                  </p:oleObj>
                </mc:Choice>
                <mc:Fallback>
                  <p:oleObj name="Equation" r:id="rId1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1591" y="3746917"/>
                          <a:ext cx="5032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983964" y="5727433"/>
            <a:ext cx="373062" cy="435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4" name="Equation" r:id="rId18" imgW="152280" imgH="177480" progId="Equation.DSMT4">
                    <p:embed/>
                  </p:oleObj>
                </mc:Choice>
                <mc:Fallback>
                  <p:oleObj name="Equation" r:id="rId18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3964" y="5727433"/>
                          <a:ext cx="373062" cy="435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 Box 3"/>
            <p:cNvSpPr txBox="1">
              <a:spLocks noChangeArrowheads="1"/>
            </p:cNvSpPr>
            <p:nvPr/>
          </p:nvSpPr>
          <p:spPr bwMode="auto">
            <a:xfrm>
              <a:off x="2465700" y="5060618"/>
              <a:ext cx="946445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膨胀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1006507" y="4054402"/>
              <a:ext cx="946445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压缩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7070057" y="4618766"/>
              <a:ext cx="946445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吸热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0" name="Text Box 3"/>
            <p:cNvSpPr txBox="1">
              <a:spLocks noChangeArrowheads="1"/>
            </p:cNvSpPr>
            <p:nvPr/>
          </p:nvSpPr>
          <p:spPr bwMode="auto">
            <a:xfrm>
              <a:off x="5971365" y="4618766"/>
              <a:ext cx="946445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放热</a:t>
              </a:r>
              <a:endPara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aphicFrame>
        <p:nvGraphicFramePr>
          <p:cNvPr id="61" name="Object 4"/>
          <p:cNvGraphicFramePr>
            <a:graphicFrameLocks noChangeAspect="1"/>
          </p:cNvGraphicFramePr>
          <p:nvPr>
            <p:extLst/>
          </p:nvPr>
        </p:nvGraphicFramePr>
        <p:xfrm>
          <a:off x="850900" y="1549400"/>
          <a:ext cx="31750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5" name="Equation" r:id="rId19" imgW="1282680" imgH="444240" progId="Equation.DSMT4">
                  <p:embed/>
                </p:oleObj>
              </mc:Choice>
              <mc:Fallback>
                <p:oleObj name="Equation" r:id="rId19" imgW="1282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549400"/>
                        <a:ext cx="31750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9"/>
          <p:cNvGraphicFramePr>
            <a:graphicFrameLocks noChangeAspect="1"/>
          </p:cNvGraphicFramePr>
          <p:nvPr>
            <p:extLst/>
          </p:nvPr>
        </p:nvGraphicFramePr>
        <p:xfrm>
          <a:off x="5263194" y="1621629"/>
          <a:ext cx="33972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6" name="Equation" r:id="rId21" imgW="1523880" imgH="444240" progId="Equation.DSMT4">
                  <p:embed/>
                </p:oleObj>
              </mc:Choice>
              <mc:Fallback>
                <p:oleObj name="Equation" r:id="rId21" imgW="1523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3194" y="1621629"/>
                        <a:ext cx="33972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4"/>
          <p:cNvGraphicFramePr>
            <a:graphicFrameLocks noChangeAspect="1"/>
          </p:cNvGraphicFramePr>
          <p:nvPr>
            <p:extLst/>
          </p:nvPr>
        </p:nvGraphicFramePr>
        <p:xfrm>
          <a:off x="4067175" y="1003300"/>
          <a:ext cx="841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7" name="Equation" r:id="rId23" imgW="330120" imgH="177480" progId="Equation.DSMT4">
                  <p:embed/>
                </p:oleObj>
              </mc:Choice>
              <mc:Fallback>
                <p:oleObj name="Equation" r:id="rId23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003300"/>
                        <a:ext cx="8413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角丸四角形 28"/>
          <p:cNvSpPr>
            <a:spLocks noChangeArrowheads="1"/>
          </p:cNvSpPr>
          <p:nvPr/>
        </p:nvSpPr>
        <p:spPr bwMode="auto">
          <a:xfrm>
            <a:off x="564935" y="1001167"/>
            <a:ext cx="8213815" cy="166842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8522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528" y="908720"/>
          <a:ext cx="8640960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24736"/>
              </a:tblGrid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热能学能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变化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焓变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熵变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技术功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过程热量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过程的过程量计算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0"/>
          <p:cNvGraphicFramePr>
            <a:graphicFrameLocks noChangeAspect="1"/>
          </p:cNvGraphicFramePr>
          <p:nvPr>
            <p:extLst/>
          </p:nvPr>
        </p:nvGraphicFramePr>
        <p:xfrm>
          <a:off x="2589213" y="981075"/>
          <a:ext cx="33178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8" name="Equation" r:id="rId3" imgW="1409400" imgH="279360" progId="Equation.DSMT4">
                  <p:embed/>
                </p:oleObj>
              </mc:Choice>
              <mc:Fallback>
                <p:oleObj name="Equation" r:id="rId3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981075"/>
                        <a:ext cx="33178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0"/>
          <p:cNvGraphicFramePr>
            <a:graphicFrameLocks noChangeAspect="1"/>
          </p:cNvGraphicFramePr>
          <p:nvPr>
            <p:extLst/>
          </p:nvPr>
        </p:nvGraphicFramePr>
        <p:xfrm>
          <a:off x="2603500" y="1901825"/>
          <a:ext cx="32893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9" name="Equation" r:id="rId5" imgW="1396800" imgH="279360" progId="Equation.DSMT4">
                  <p:embed/>
                </p:oleObj>
              </mc:Choice>
              <mc:Fallback>
                <p:oleObj name="Equation" r:id="rId5" imgW="1396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901825"/>
                        <a:ext cx="32893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/>
          </p:nvPr>
        </p:nvGraphicFramePr>
        <p:xfrm>
          <a:off x="2522688" y="2687031"/>
          <a:ext cx="6293817" cy="88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0" name="Equation" r:id="rId7" imgW="3187440" imgH="431640" progId="Equation.DSMT4">
                  <p:embed/>
                </p:oleObj>
              </mc:Choice>
              <mc:Fallback>
                <p:oleObj name="Equation" r:id="rId7" imgW="318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688" y="2687031"/>
                        <a:ext cx="6293817" cy="88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/>
          </p:nvPr>
        </p:nvGraphicFramePr>
        <p:xfrm>
          <a:off x="2589213" y="3577239"/>
          <a:ext cx="6048672" cy="95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1" name="Equation" r:id="rId9" imgW="2730240" imgH="431640" progId="Equation.DSMT4">
                  <p:embed/>
                </p:oleObj>
              </mc:Choice>
              <mc:Fallback>
                <p:oleObj name="Equation" r:id="rId9" imgW="273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577239"/>
                        <a:ext cx="6048672" cy="955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/>
          </p:nvPr>
        </p:nvGraphicFramePr>
        <p:xfrm>
          <a:off x="2496668" y="4510171"/>
          <a:ext cx="63198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2" name="Equation" r:id="rId11" imgW="3047760" imgH="431640" progId="Equation.DSMT4">
                  <p:embed/>
                </p:oleObj>
              </mc:Choice>
              <mc:Fallback>
                <p:oleObj name="Equation" r:id="rId11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668" y="4510171"/>
                        <a:ext cx="63198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/>
          </p:nvPr>
        </p:nvGraphicFramePr>
        <p:xfrm>
          <a:off x="2617515" y="5495222"/>
          <a:ext cx="5230936" cy="56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3" name="Equation" r:id="rId13" imgW="2133360" imgH="228600" progId="Equation.DSMT4">
                  <p:embed/>
                </p:oleObj>
              </mc:Choice>
              <mc:Fallback>
                <p:oleObj name="Equation" r:id="rId13" imgW="2133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515" y="5495222"/>
                        <a:ext cx="5230936" cy="56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 txBox="1">
            <a:spLocks/>
          </p:cNvSpPr>
          <p:nvPr/>
        </p:nvSpPr>
        <p:spPr bwMode="gray">
          <a:xfrm>
            <a:off x="0" y="188913"/>
            <a:ext cx="1476375" cy="50323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+mj-cs"/>
              </a:rPr>
              <a:t>内容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5025" y="90805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4-1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理想气体的可逆多变过程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35025" y="2924175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4-4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定温过程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5025" y="2249488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4-3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定压过程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835025" y="157480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4-2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定容过程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27088" y="494982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4-7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水蒸气的基本过程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827088" y="4275138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4-6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理想气体热力过程综合分析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827088" y="3600450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4-5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绝热过程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827088" y="561657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本章小结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787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4-5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绝热过程</a:t>
            </a:r>
            <a:endParaRPr kumimoji="1" lang="en-US" altLang="ko-KR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933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9946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圆角矩形 14"/>
          <p:cNvSpPr>
            <a:spLocks noChangeArrowheads="1"/>
          </p:cNvSpPr>
          <p:nvPr/>
        </p:nvSpPr>
        <p:spPr bwMode="auto">
          <a:xfrm>
            <a:off x="179512" y="853136"/>
            <a:ext cx="8568952" cy="1003027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过程即状态变化的任何一个微单元过程中，系统和外界都不交换热量的过程。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过程的定义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861068"/>
              </p:ext>
            </p:extLst>
          </p:nvPr>
        </p:nvGraphicFramePr>
        <p:xfrm>
          <a:off x="1789162" y="3814975"/>
          <a:ext cx="17113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93" name="Equation" r:id="rId3" imgW="660240" imgH="393480" progId="Equation.DSMT4">
                  <p:embed/>
                </p:oleObj>
              </mc:Choice>
              <mc:Fallback>
                <p:oleObj name="Equation" r:id="rId3" imgW="660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62" y="3814975"/>
                        <a:ext cx="17113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圆角矩形 14"/>
          <p:cNvSpPr>
            <a:spLocks noChangeArrowheads="1"/>
          </p:cNvSpPr>
          <p:nvPr/>
        </p:nvSpPr>
        <p:spPr bwMode="auto">
          <a:xfrm>
            <a:off x="282575" y="2448228"/>
            <a:ext cx="8619693" cy="11597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内燃机气缸内工质进行的膨胀过程和压缩过程；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汽轮机和燃气轮机喷管内气体的膨胀过程等。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14"/>
          <p:cNvSpPr>
            <a:spLocks noChangeArrowheads="1"/>
          </p:cNvSpPr>
          <p:nvPr/>
        </p:nvSpPr>
        <p:spPr bwMode="auto">
          <a:xfrm>
            <a:off x="3779912" y="1934207"/>
            <a:ext cx="2016224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应用背景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3779912" y="4010338"/>
            <a:ext cx="3744416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可逆绝热时，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768672"/>
              </p:ext>
            </p:extLst>
          </p:nvPr>
        </p:nvGraphicFramePr>
        <p:xfrm>
          <a:off x="5400092" y="4003356"/>
          <a:ext cx="14795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94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92" y="4003356"/>
                        <a:ext cx="14795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82993"/>
              </p:ext>
            </p:extLst>
          </p:nvPr>
        </p:nvGraphicFramePr>
        <p:xfrm>
          <a:off x="2845718" y="4953053"/>
          <a:ext cx="10858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95" name="Equation" r:id="rId7" imgW="419040" imgH="177480" progId="Equation.DSMT4">
                  <p:embed/>
                </p:oleObj>
              </mc:Choice>
              <mc:Fallback>
                <p:oleObj name="Equation" r:id="rId7" imgW="419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718" y="4953053"/>
                        <a:ext cx="10858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25009"/>
              </p:ext>
            </p:extLst>
          </p:nvPr>
        </p:nvGraphicFramePr>
        <p:xfrm>
          <a:off x="4499992" y="4887965"/>
          <a:ext cx="1447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96" name="Equation" r:id="rId9" imgW="558720" imgH="203040" progId="Equation.DSMT4">
                  <p:embed/>
                </p:oleObj>
              </mc:Choice>
              <mc:Fallback>
                <p:oleObj name="Equation" r:id="rId9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887965"/>
                        <a:ext cx="1447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圆角矩形 14"/>
          <p:cNvSpPr>
            <a:spLocks noChangeArrowheads="1"/>
          </p:cNvSpPr>
          <p:nvPr/>
        </p:nvSpPr>
        <p:spPr bwMode="auto">
          <a:xfrm>
            <a:off x="1259632" y="5581970"/>
            <a:ext cx="5709109" cy="522419"/>
          </a:xfrm>
          <a:prstGeom prst="roundRect">
            <a:avLst>
              <a:gd name="adj" fmla="val 16667"/>
            </a:avLst>
          </a:prstGeom>
          <a:noFill/>
          <a:ln w="28575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可逆绝热过程又称为</a:t>
            </a: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定熵过程</a:t>
            </a:r>
            <a:r>
              <a:rPr kumimoji="1" lang="zh-CN" altLang="en-US" sz="28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8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796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基本热力过程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Fundamental</a:t>
            </a:r>
            <a:r>
              <a:rPr kumimoji="1"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thermodynamic process</a:t>
            </a:r>
            <a:r>
              <a:rPr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圆角矩形 14"/>
          <p:cNvSpPr>
            <a:spLocks noChangeArrowheads="1"/>
          </p:cNvSpPr>
          <p:nvPr/>
        </p:nvSpPr>
        <p:spPr bwMode="auto">
          <a:xfrm>
            <a:off x="2771800" y="988882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4"/>
          <p:cNvSpPr>
            <a:spLocks noChangeArrowheads="1"/>
          </p:cNvSpPr>
          <p:nvPr/>
        </p:nvSpPr>
        <p:spPr bwMode="auto">
          <a:xfrm>
            <a:off x="2771800" y="1882041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4"/>
          <p:cNvSpPr>
            <a:spLocks noChangeArrowheads="1"/>
          </p:cNvSpPr>
          <p:nvPr/>
        </p:nvSpPr>
        <p:spPr bwMode="auto">
          <a:xfrm>
            <a:off x="2771799" y="2842553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4"/>
          <p:cNvSpPr>
            <a:spLocks noChangeArrowheads="1"/>
          </p:cNvSpPr>
          <p:nvPr/>
        </p:nvSpPr>
        <p:spPr bwMode="auto">
          <a:xfrm>
            <a:off x="2771799" y="3803065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14"/>
          <p:cNvSpPr>
            <a:spLocks noChangeArrowheads="1"/>
          </p:cNvSpPr>
          <p:nvPr/>
        </p:nvSpPr>
        <p:spPr bwMode="auto">
          <a:xfrm>
            <a:off x="414389" y="2058246"/>
            <a:ext cx="1780876" cy="130698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基本</a:t>
            </a:r>
            <a:endParaRPr kumimoji="1" lang="en-US" altLang="zh-CN" sz="28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热力过程</a:t>
            </a:r>
            <a:endParaRPr kumimoji="1" lang="en-US" altLang="zh-CN" sz="28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4"/>
          <p:cNvSpPr>
            <a:spLocks noChangeArrowheads="1"/>
          </p:cNvSpPr>
          <p:nvPr/>
        </p:nvSpPr>
        <p:spPr bwMode="auto">
          <a:xfrm>
            <a:off x="4858864" y="980728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气缸中汽油的燃烧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14"/>
          <p:cNvSpPr>
            <a:spLocks noChangeArrowheads="1"/>
          </p:cNvSpPr>
          <p:nvPr/>
        </p:nvSpPr>
        <p:spPr bwMode="auto">
          <a:xfrm>
            <a:off x="4858864" y="1877989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蒸发器中制冷工质的汽化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14"/>
          <p:cNvSpPr>
            <a:spLocks noChangeArrowheads="1"/>
          </p:cNvSpPr>
          <p:nvPr/>
        </p:nvSpPr>
        <p:spPr bwMode="auto">
          <a:xfrm>
            <a:off x="4858864" y="2866138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冷凝器内乏汽的凝结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14"/>
          <p:cNvSpPr>
            <a:spLocks noChangeArrowheads="1"/>
          </p:cNvSpPr>
          <p:nvPr/>
        </p:nvSpPr>
        <p:spPr bwMode="auto">
          <a:xfrm>
            <a:off x="4786856" y="3799013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蒸汽流过汽轮机做功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endCxn id="14339" idx="1"/>
          </p:cNvCxnSpPr>
          <p:nvPr/>
        </p:nvCxnSpPr>
        <p:spPr bwMode="auto">
          <a:xfrm flipV="1">
            <a:off x="2411760" y="1285281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V="1">
            <a:off x="2411759" y="2214839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2411759" y="3161591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2411759" y="4097695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4498824" y="4097695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V="1">
            <a:off x="4498824" y="3161591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4498824" y="2226220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V="1">
            <a:off x="4498824" y="1277127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2407567" y="1277127"/>
            <a:ext cx="8384" cy="2818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V="1">
            <a:off x="2195265" y="2729431"/>
            <a:ext cx="216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圆角矩形 14"/>
          <p:cNvSpPr>
            <a:spLocks noChangeArrowheads="1"/>
          </p:cNvSpPr>
          <p:nvPr/>
        </p:nvSpPr>
        <p:spPr bwMode="auto">
          <a:xfrm>
            <a:off x="448030" y="4875848"/>
            <a:ext cx="8101588" cy="110633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四种典型的可逆基本热力过程是热力设备设计计算的基础和依据。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988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38845"/>
              </p:ext>
            </p:extLst>
          </p:nvPr>
        </p:nvGraphicFramePr>
        <p:xfrm>
          <a:off x="395536" y="868543"/>
          <a:ext cx="26971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77" name="Equation" r:id="rId3" imgW="1041120" imgH="228600" progId="Equation.DSMT4">
                  <p:embed/>
                </p:oleObj>
              </mc:Choice>
              <mc:Fallback>
                <p:oleObj name="Equation" r:id="rId3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68543"/>
                        <a:ext cx="26971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685581"/>
              </p:ext>
            </p:extLst>
          </p:nvPr>
        </p:nvGraphicFramePr>
        <p:xfrm>
          <a:off x="3563888" y="868543"/>
          <a:ext cx="2663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78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868543"/>
                        <a:ext cx="2663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96556"/>
              </p:ext>
            </p:extLst>
          </p:nvPr>
        </p:nvGraphicFramePr>
        <p:xfrm>
          <a:off x="1485338" y="1771405"/>
          <a:ext cx="217011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79" name="Equation" r:id="rId7" imgW="838080" imgH="457200" progId="Equation.DSMT4">
                  <p:embed/>
                </p:oleObj>
              </mc:Choice>
              <mc:Fallback>
                <p:oleObj name="Equation" r:id="rId7" imgW="838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338" y="1771405"/>
                        <a:ext cx="2170113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48581"/>
              </p:ext>
            </p:extLst>
          </p:nvPr>
        </p:nvGraphicFramePr>
        <p:xfrm>
          <a:off x="4416727" y="1721464"/>
          <a:ext cx="253206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80" name="Equation" r:id="rId9" imgW="977760" imgH="457200" progId="Equation.DSMT4">
                  <p:embed/>
                </p:oleObj>
              </mc:Choice>
              <mc:Fallback>
                <p:oleObj name="Equation" r:id="rId9" imgW="97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727" y="1721464"/>
                        <a:ext cx="2532063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7035246" y="1988840"/>
            <a:ext cx="2088232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设比热容为定值</a:t>
            </a:r>
            <a:endParaRPr kumimoji="1" lang="en-US" altLang="zh-CN" sz="2000" b="1" dirty="0" smtClean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867382"/>
              </p:ext>
            </p:extLst>
          </p:nvPr>
        </p:nvGraphicFramePr>
        <p:xfrm>
          <a:off x="1485338" y="3301137"/>
          <a:ext cx="2235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81" name="Equation" r:id="rId11" imgW="863280" imgH="419040" progId="Equation.DSMT4">
                  <p:embed/>
                </p:oleObj>
              </mc:Choice>
              <mc:Fallback>
                <p:oleObj name="Equation" r:id="rId11" imgW="863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338" y="3301137"/>
                        <a:ext cx="22352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21659"/>
              </p:ext>
            </p:extLst>
          </p:nvPr>
        </p:nvGraphicFramePr>
        <p:xfrm>
          <a:off x="621122" y="4829232"/>
          <a:ext cx="3057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82" name="Equation" r:id="rId13" imgW="1180800" imgH="215640" progId="Equation.DSMT4">
                  <p:embed/>
                </p:oleObj>
              </mc:Choice>
              <mc:Fallback>
                <p:oleObj name="Equation" r:id="rId13" imgW="1180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22" y="4829232"/>
                        <a:ext cx="3057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95690"/>
              </p:ext>
            </p:extLst>
          </p:nvPr>
        </p:nvGraphicFramePr>
        <p:xfrm>
          <a:off x="4260881" y="4758619"/>
          <a:ext cx="19065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83" name="Equation" r:id="rId15" imgW="736560" imgH="228600" progId="Equation.DSMT4">
                  <p:embed/>
                </p:oleObj>
              </mc:Choice>
              <mc:Fallback>
                <p:oleObj name="Equation" r:id="rId15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81" y="4758619"/>
                        <a:ext cx="19065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13"/>
          <p:cNvSpPr/>
          <p:nvPr/>
        </p:nvSpPr>
        <p:spPr bwMode="auto">
          <a:xfrm>
            <a:off x="1423203" y="2957267"/>
            <a:ext cx="2232248" cy="310724"/>
          </a:xfrm>
          <a:prstGeom prst="down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1454270" y="4561057"/>
            <a:ext cx="2232248" cy="310724"/>
          </a:xfrm>
          <a:prstGeom prst="down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过程的过程方程式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4"/>
          <p:cNvSpPr>
            <a:spLocks noChangeArrowheads="1"/>
          </p:cNvSpPr>
          <p:nvPr/>
        </p:nvSpPr>
        <p:spPr bwMode="auto">
          <a:xfrm>
            <a:off x="362794" y="5594368"/>
            <a:ext cx="8568951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理想气体的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定熵指数</a:t>
            </a:r>
            <a:r>
              <a:rPr kumimoji="1" lang="en-US" altLang="zh-CN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绝热指数</a:t>
            </a:r>
            <a:r>
              <a:rPr kumimoji="1" lang="en-US" altLang="zh-CN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     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等于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比热容比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，恒大于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1.</a:t>
            </a: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417437"/>
              </p:ext>
            </p:extLst>
          </p:nvPr>
        </p:nvGraphicFramePr>
        <p:xfrm>
          <a:off x="5033200" y="5716129"/>
          <a:ext cx="3619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84" name="Equation" r:id="rId17" imgW="139680" imgH="126720" progId="Equation.DSMT4">
                  <p:embed/>
                </p:oleObj>
              </mc:Choice>
              <mc:Fallback>
                <p:oleObj name="Equation" r:id="rId17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200" y="5716129"/>
                        <a:ext cx="3619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圆角矩形 14"/>
          <p:cNvSpPr>
            <a:spLocks noChangeArrowheads="1"/>
          </p:cNvSpPr>
          <p:nvPr/>
        </p:nvSpPr>
        <p:spPr bwMode="auto">
          <a:xfrm>
            <a:off x="107505" y="868542"/>
            <a:ext cx="8928992" cy="466217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 bwMode="auto">
          <a:xfrm>
            <a:off x="1476117" y="1442110"/>
            <a:ext cx="4103992" cy="377208"/>
          </a:xfrm>
          <a:prstGeom prst="down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11736" y="4734577"/>
            <a:ext cx="2440947" cy="653455"/>
            <a:chOff x="6411736" y="4734577"/>
            <a:chExt cx="2440947" cy="653455"/>
          </a:xfrm>
        </p:grpSpPr>
        <p:graphicFrame>
          <p:nvGraphicFramePr>
            <p:cNvPr id="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623494"/>
                </p:ext>
              </p:extLst>
            </p:nvPr>
          </p:nvGraphicFramePr>
          <p:xfrm>
            <a:off x="6944508" y="4734577"/>
            <a:ext cx="1908175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85" name="Equation" r:id="rId19" imgW="736560" imgH="228600" progId="Equation.DSMT4">
                    <p:embed/>
                  </p:oleObj>
                </mc:Choice>
                <mc:Fallback>
                  <p:oleObj name="Equation" r:id="rId19" imgW="736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4508" y="4734577"/>
                          <a:ext cx="1908175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右箭头 9"/>
            <p:cNvSpPr/>
            <p:nvPr/>
          </p:nvSpPr>
          <p:spPr bwMode="auto">
            <a:xfrm>
              <a:off x="6411736" y="4758619"/>
              <a:ext cx="288503" cy="629413"/>
            </a:xfrm>
            <a:prstGeom prst="right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7656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005158"/>
              </p:ext>
            </p:extLst>
          </p:nvPr>
        </p:nvGraphicFramePr>
        <p:xfrm>
          <a:off x="827584" y="1030121"/>
          <a:ext cx="19081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3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30121"/>
                        <a:ext cx="19081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35494"/>
              </p:ext>
            </p:extLst>
          </p:nvPr>
        </p:nvGraphicFramePr>
        <p:xfrm>
          <a:off x="856928" y="2033665"/>
          <a:ext cx="19415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4" name="Equation" r:id="rId5" imgW="749160" imgH="241200" progId="Equation.DSMT4">
                  <p:embed/>
                </p:oleObj>
              </mc:Choice>
              <mc:Fallback>
                <p:oleObj name="Equation" r:id="rId5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28" y="2033665"/>
                        <a:ext cx="19415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456376"/>
              </p:ext>
            </p:extLst>
          </p:nvPr>
        </p:nvGraphicFramePr>
        <p:xfrm>
          <a:off x="3923928" y="1562011"/>
          <a:ext cx="3751263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5" name="Equation" r:id="rId7" imgW="1447560" imgH="571320" progId="Equation.DSMT4">
                  <p:embed/>
                </p:oleObj>
              </mc:Choice>
              <mc:Fallback>
                <p:oleObj name="Equation" r:id="rId7" imgW="14475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562011"/>
                        <a:ext cx="3751263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6377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过程的初终态参数的关系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13185"/>
              </p:ext>
            </p:extLst>
          </p:nvPr>
        </p:nvGraphicFramePr>
        <p:xfrm>
          <a:off x="1603375" y="4394200"/>
          <a:ext cx="17780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6" name="Equation" r:id="rId9" imgW="685800" imgH="507960" progId="Equation.DSMT4">
                  <p:embed/>
                </p:oleObj>
              </mc:Choice>
              <mc:Fallback>
                <p:oleObj name="Equation" r:id="rId9" imgW="685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394200"/>
                        <a:ext cx="177800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492380"/>
              </p:ext>
            </p:extLst>
          </p:nvPr>
        </p:nvGraphicFramePr>
        <p:xfrm>
          <a:off x="4860032" y="4540419"/>
          <a:ext cx="21399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7" name="Equation" r:id="rId11" imgW="825480" imgH="393480" progId="Equation.DSMT4">
                  <p:embed/>
                </p:oleObj>
              </mc:Choice>
              <mc:Fallback>
                <p:oleObj name="Equation" r:id="rId11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540419"/>
                        <a:ext cx="21399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14"/>
          <p:cNvSpPr>
            <a:spLocks noChangeArrowheads="1"/>
          </p:cNvSpPr>
          <p:nvPr/>
        </p:nvSpPr>
        <p:spPr bwMode="auto">
          <a:xfrm>
            <a:off x="282574" y="3458176"/>
            <a:ext cx="8568951" cy="51402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若温度变化幅度较大，采用平均定熵指数       来代替        。</a:t>
            </a:r>
            <a:endParaRPr kumimoji="1" lang="en-US" altLang="zh-CN" sz="2400" b="1" dirty="0" smtClean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13627"/>
              </p:ext>
            </p:extLst>
          </p:nvPr>
        </p:nvGraphicFramePr>
        <p:xfrm>
          <a:off x="6228184" y="3458176"/>
          <a:ext cx="5588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8" name="Equation" r:id="rId13" imgW="215640" imgH="228600" progId="Equation.DSMT4">
                  <p:embed/>
                </p:oleObj>
              </mc:Choice>
              <mc:Fallback>
                <p:oleObj name="Equation" r:id="rId1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458176"/>
                        <a:ext cx="5588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578833"/>
              </p:ext>
            </p:extLst>
          </p:nvPr>
        </p:nvGraphicFramePr>
        <p:xfrm>
          <a:off x="7839075" y="3587750"/>
          <a:ext cx="361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9" name="Equation" r:id="rId15" imgW="139680" imgH="126720" progId="Equation.DSMT4">
                  <p:embed/>
                </p:oleObj>
              </mc:Choice>
              <mc:Fallback>
                <p:oleObj name="Equation" r:id="rId15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5" y="3587750"/>
                        <a:ext cx="361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角丸四角形 28"/>
          <p:cNvSpPr>
            <a:spLocks noChangeArrowheads="1"/>
          </p:cNvSpPr>
          <p:nvPr/>
        </p:nvSpPr>
        <p:spPr bwMode="auto">
          <a:xfrm>
            <a:off x="288358" y="3362161"/>
            <a:ext cx="8213815" cy="2515111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5537627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任意多边形 75"/>
          <p:cNvSpPr/>
          <p:nvPr/>
        </p:nvSpPr>
        <p:spPr bwMode="auto">
          <a:xfrm rot="4893133">
            <a:off x="1383587" y="3446498"/>
            <a:ext cx="2498581" cy="1907651"/>
          </a:xfrm>
          <a:custGeom>
            <a:avLst/>
            <a:gdLst>
              <a:gd name="connsiteX0" fmla="*/ 0 w 2648932"/>
              <a:gd name="connsiteY0" fmla="*/ 2139885 h 2139885"/>
              <a:gd name="connsiteX1" fmla="*/ 1508288 w 2648932"/>
              <a:gd name="connsiteY1" fmla="*/ 1329179 h 2139885"/>
              <a:gd name="connsiteX2" fmla="*/ 2601798 w 2648932"/>
              <a:gd name="connsiteY2" fmla="*/ 56561 h 2139885"/>
              <a:gd name="connsiteX3" fmla="*/ 2601798 w 2648932"/>
              <a:gd name="connsiteY3" fmla="*/ 56561 h 2139885"/>
              <a:gd name="connsiteX4" fmla="*/ 2648932 w 2648932"/>
              <a:gd name="connsiteY4" fmla="*/ 0 h 2139885"/>
              <a:gd name="connsiteX5" fmla="*/ 2648932 w 2648932"/>
              <a:gd name="connsiteY5" fmla="*/ 0 h 213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8932" h="2139885">
                <a:moveTo>
                  <a:pt x="0" y="2139885"/>
                </a:moveTo>
                <a:cubicBezTo>
                  <a:pt x="537327" y="1908142"/>
                  <a:pt x="1074655" y="1676400"/>
                  <a:pt x="1508288" y="1329179"/>
                </a:cubicBezTo>
                <a:cubicBezTo>
                  <a:pt x="1941921" y="981958"/>
                  <a:pt x="2601798" y="56561"/>
                  <a:pt x="2601798" y="56561"/>
                </a:cubicBezTo>
                <a:lnTo>
                  <a:pt x="2601798" y="56561"/>
                </a:lnTo>
                <a:lnTo>
                  <a:pt x="2648932" y="0"/>
                </a:lnTo>
                <a:lnTo>
                  <a:pt x="2648932" y="0"/>
                </a:lnTo>
              </a:path>
            </a:pathLst>
          </a:cu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 rot="577767">
            <a:off x="1269507" y="301448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3643354" y="5427091"/>
            <a:ext cx="319046" cy="1902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Line 68"/>
          <p:cNvSpPr>
            <a:spLocks noChangeShapeType="1"/>
          </p:cNvSpPr>
          <p:nvPr/>
        </p:nvSpPr>
        <p:spPr bwMode="auto">
          <a:xfrm>
            <a:off x="731475" y="5841076"/>
            <a:ext cx="3657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69"/>
          <p:cNvSpPr>
            <a:spLocks noChangeShapeType="1"/>
          </p:cNvSpPr>
          <p:nvPr/>
        </p:nvSpPr>
        <p:spPr bwMode="auto">
          <a:xfrm flipV="1">
            <a:off x="707662" y="3057316"/>
            <a:ext cx="18589" cy="278376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 rot="577767">
            <a:off x="3941206" y="5466239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 rot="577767">
            <a:off x="2400307" y="455467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625501"/>
              </p:ext>
            </p:extLst>
          </p:nvPr>
        </p:nvGraphicFramePr>
        <p:xfrm>
          <a:off x="2494665" y="4049098"/>
          <a:ext cx="352424" cy="65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2" name="Equation" r:id="rId3" imgW="88560" imgH="164880" progId="Equation.DSMT4">
                  <p:embed/>
                </p:oleObj>
              </mc:Choice>
              <mc:Fallback>
                <p:oleObj name="Equation" r:id="rId3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665" y="4049098"/>
                        <a:ext cx="352424" cy="65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565796"/>
              </p:ext>
            </p:extLst>
          </p:nvPr>
        </p:nvGraphicFramePr>
        <p:xfrm>
          <a:off x="1514269" y="2491404"/>
          <a:ext cx="5524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3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269" y="2491404"/>
                        <a:ext cx="5524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96134"/>
              </p:ext>
            </p:extLst>
          </p:nvPr>
        </p:nvGraphicFramePr>
        <p:xfrm>
          <a:off x="3905578" y="4869184"/>
          <a:ext cx="5032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4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578" y="4869184"/>
                        <a:ext cx="50323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0339"/>
              </p:ext>
            </p:extLst>
          </p:nvPr>
        </p:nvGraphicFramePr>
        <p:xfrm>
          <a:off x="26988" y="2882075"/>
          <a:ext cx="6048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5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" y="2882075"/>
                        <a:ext cx="60483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20588"/>
              </p:ext>
            </p:extLst>
          </p:nvPr>
        </p:nvGraphicFramePr>
        <p:xfrm>
          <a:off x="4058875" y="5847214"/>
          <a:ext cx="4524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6" name="Equation" r:id="rId11" imgW="114120" imgH="139680" progId="Equation.DSMT4">
                  <p:embed/>
                </p:oleObj>
              </mc:Choice>
              <mc:Fallback>
                <p:oleObj name="Equation" r:id="rId11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875" y="5847214"/>
                        <a:ext cx="4524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接箭头连接符 78"/>
          <p:cNvCxnSpPr/>
          <p:nvPr/>
        </p:nvCxnSpPr>
        <p:spPr bwMode="auto">
          <a:xfrm flipH="1" flipV="1">
            <a:off x="1431526" y="3167643"/>
            <a:ext cx="147423" cy="2373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5119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绝热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定熵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过程的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01320"/>
              </p:ext>
            </p:extLst>
          </p:nvPr>
        </p:nvGraphicFramePr>
        <p:xfrm>
          <a:off x="521132" y="5789881"/>
          <a:ext cx="373062" cy="43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7" name="Equation" r:id="rId13" imgW="152280" imgH="177480" progId="Equation.DSMT4">
                  <p:embed/>
                </p:oleObj>
              </mc:Choice>
              <mc:Fallback>
                <p:oleObj name="Equation" r:id="rId13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32" y="5789881"/>
                        <a:ext cx="373062" cy="435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 bwMode="auto">
          <a:xfrm flipH="1" flipV="1">
            <a:off x="6800901" y="3203276"/>
            <a:ext cx="6566" cy="9633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>
            <a:off x="6794600" y="4130331"/>
            <a:ext cx="0" cy="11459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Line 68"/>
          <p:cNvSpPr>
            <a:spLocks noChangeShapeType="1"/>
          </p:cNvSpPr>
          <p:nvPr/>
        </p:nvSpPr>
        <p:spPr bwMode="auto">
          <a:xfrm>
            <a:off x="5188292" y="5841076"/>
            <a:ext cx="3657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69"/>
          <p:cNvSpPr>
            <a:spLocks noChangeShapeType="1"/>
          </p:cNvSpPr>
          <p:nvPr/>
        </p:nvSpPr>
        <p:spPr bwMode="auto">
          <a:xfrm flipV="1">
            <a:off x="5164480" y="3057316"/>
            <a:ext cx="10778" cy="278376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Rectangle 70"/>
          <p:cNvSpPr>
            <a:spLocks noChangeArrowheads="1"/>
          </p:cNvSpPr>
          <p:nvPr/>
        </p:nvSpPr>
        <p:spPr bwMode="auto">
          <a:xfrm>
            <a:off x="8405164" y="5745450"/>
            <a:ext cx="385042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i="1" dirty="0">
                <a:ea typeface="楷体_GB2312" pitchFamily="49" charset="-122"/>
              </a:rPr>
              <a:t>s</a:t>
            </a:r>
            <a:endParaRPr lang="en-US" altLang="zh-CN" sz="4000" i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1" name="Rectangle 71"/>
          <p:cNvSpPr>
            <a:spLocks noChangeArrowheads="1"/>
          </p:cNvSpPr>
          <p:nvPr/>
        </p:nvSpPr>
        <p:spPr bwMode="auto">
          <a:xfrm>
            <a:off x="4717631" y="2766566"/>
            <a:ext cx="4700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i="1" dirty="0" smtClean="0">
                <a:solidFill>
                  <a:schemeClr val="tx1"/>
                </a:solidFill>
                <a:ea typeface="楷体_GB2312" pitchFamily="49" charset="-122"/>
              </a:rPr>
              <a:t>T</a:t>
            </a:r>
            <a:endParaRPr lang="en-US" altLang="zh-CN" sz="4000" i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6692889" y="4075131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6686588" y="303972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6686588" y="5197003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363892"/>
              </p:ext>
            </p:extLst>
          </p:nvPr>
        </p:nvGraphicFramePr>
        <p:xfrm>
          <a:off x="6883665" y="3831431"/>
          <a:ext cx="352424" cy="65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8" name="Equation" r:id="rId15" imgW="88560" imgH="164880" progId="Equation.DSMT4">
                  <p:embed/>
                </p:oleObj>
              </mc:Choice>
              <mc:Fallback>
                <p:oleObj name="Equation" r:id="rId15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665" y="3831431"/>
                        <a:ext cx="352424" cy="65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289643"/>
              </p:ext>
            </p:extLst>
          </p:nvPr>
        </p:nvGraphicFramePr>
        <p:xfrm>
          <a:off x="6784341" y="2650143"/>
          <a:ext cx="5524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9" name="Equation" r:id="rId16" imgW="139680" imgH="190440" progId="Equation.DSMT4">
                  <p:embed/>
                </p:oleObj>
              </mc:Choice>
              <mc:Fallback>
                <p:oleObj name="Equation" r:id="rId16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341" y="2650143"/>
                        <a:ext cx="5524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0732"/>
              </p:ext>
            </p:extLst>
          </p:nvPr>
        </p:nvGraphicFramePr>
        <p:xfrm>
          <a:off x="6929347" y="4770790"/>
          <a:ext cx="5032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0" name="Equation" r:id="rId17" imgW="126720" imgH="164880" progId="Equation.DSMT4">
                  <p:embed/>
                </p:oleObj>
              </mc:Choice>
              <mc:Fallback>
                <p:oleObj name="Equation" r:id="rId1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347" y="4770790"/>
                        <a:ext cx="50323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335896"/>
              </p:ext>
            </p:extLst>
          </p:nvPr>
        </p:nvGraphicFramePr>
        <p:xfrm>
          <a:off x="4856364" y="5787797"/>
          <a:ext cx="373062" cy="43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1" name="Equation" r:id="rId18" imgW="152280" imgH="177480" progId="Equation.DSMT4">
                  <p:embed/>
                </p:oleObj>
              </mc:Choice>
              <mc:Fallback>
                <p:oleObj name="Equation" r:id="rId18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364" y="5787797"/>
                        <a:ext cx="373062" cy="435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2082088" y="5159729"/>
            <a:ext cx="946445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膨胀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94194" y="3941856"/>
            <a:ext cx="946445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压缩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44471"/>
              </p:ext>
            </p:extLst>
          </p:nvPr>
        </p:nvGraphicFramePr>
        <p:xfrm>
          <a:off x="973138" y="1417638"/>
          <a:ext cx="33956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2" name="Equation" r:id="rId19" imgW="1371600" imgH="444240" progId="Equation.DSMT4">
                  <p:embed/>
                </p:oleObj>
              </mc:Choice>
              <mc:Fallback>
                <p:oleObj name="Equation" r:id="rId19" imgW="1371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417638"/>
                        <a:ext cx="339566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48334"/>
              </p:ext>
            </p:extLst>
          </p:nvPr>
        </p:nvGraphicFramePr>
        <p:xfrm>
          <a:off x="4957763" y="1470025"/>
          <a:ext cx="36226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3" name="Equation" r:id="rId21" imgW="1625400" imgH="444240" progId="Equation.DSMT4">
                  <p:embed/>
                </p:oleObj>
              </mc:Choice>
              <mc:Fallback>
                <p:oleObj name="Equation" r:id="rId21" imgW="1625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470025"/>
                        <a:ext cx="36226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109118"/>
              </p:ext>
            </p:extLst>
          </p:nvPr>
        </p:nvGraphicFramePr>
        <p:xfrm>
          <a:off x="3956050" y="900113"/>
          <a:ext cx="938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4" name="Equation" r:id="rId23" imgW="368280" imgH="139680" progId="Equation.DSMT4">
                  <p:embed/>
                </p:oleObj>
              </mc:Choice>
              <mc:Fallback>
                <p:oleObj name="Equation" r:id="rId23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900113"/>
                        <a:ext cx="9382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角丸四角形 28"/>
          <p:cNvSpPr>
            <a:spLocks noChangeArrowheads="1"/>
          </p:cNvSpPr>
          <p:nvPr/>
        </p:nvSpPr>
        <p:spPr bwMode="auto">
          <a:xfrm>
            <a:off x="500065" y="868160"/>
            <a:ext cx="8213815" cy="166842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7714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528" y="908720"/>
          <a:ext cx="8640960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24736"/>
              </a:tblGrid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热能学能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变化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焓变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熵变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技术功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过程热量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绝热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熵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过程的过程量计算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09826"/>
              </p:ext>
            </p:extLst>
          </p:nvPr>
        </p:nvGraphicFramePr>
        <p:xfrm>
          <a:off x="2857500" y="981075"/>
          <a:ext cx="27797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4" name="Equation" r:id="rId3" imgW="1180800" imgH="279360" progId="Equation.DSMT4">
                  <p:embed/>
                </p:oleObj>
              </mc:Choice>
              <mc:Fallback>
                <p:oleObj name="Equation" r:id="rId3" imgW="1180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981075"/>
                        <a:ext cx="277971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35467"/>
              </p:ext>
            </p:extLst>
          </p:nvPr>
        </p:nvGraphicFramePr>
        <p:xfrm>
          <a:off x="2871788" y="1901825"/>
          <a:ext cx="27511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5" name="Equation" r:id="rId5" imgW="1168200" imgH="279360" progId="Equation.DSMT4">
                  <p:embed/>
                </p:oleObj>
              </mc:Choice>
              <mc:Fallback>
                <p:oleObj name="Equation" r:id="rId5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1901825"/>
                        <a:ext cx="27511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43685"/>
              </p:ext>
            </p:extLst>
          </p:nvPr>
        </p:nvGraphicFramePr>
        <p:xfrm>
          <a:off x="2871788" y="2974347"/>
          <a:ext cx="8524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6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974347"/>
                        <a:ext cx="85248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48467"/>
              </p:ext>
            </p:extLst>
          </p:nvPr>
        </p:nvGraphicFramePr>
        <p:xfrm>
          <a:off x="2496668" y="3679958"/>
          <a:ext cx="6475882" cy="71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7" name="Equation" r:id="rId9" imgW="3568680" imgH="393480" progId="Equation.DSMT4">
                  <p:embed/>
                </p:oleObj>
              </mc:Choice>
              <mc:Fallback>
                <p:oleObj name="Equation" r:id="rId9" imgW="3568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668" y="3679958"/>
                        <a:ext cx="6475882" cy="712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00791"/>
              </p:ext>
            </p:extLst>
          </p:nvPr>
        </p:nvGraphicFramePr>
        <p:xfrm>
          <a:off x="2857500" y="5511002"/>
          <a:ext cx="8715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8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511002"/>
                        <a:ext cx="8715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422959"/>
              </p:ext>
            </p:extLst>
          </p:nvPr>
        </p:nvGraphicFramePr>
        <p:xfrm>
          <a:off x="2416175" y="4556125"/>
          <a:ext cx="66373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9" name="Equation" r:id="rId13" imgW="3657600" imgH="393480" progId="Equation.DSMT4">
                  <p:embed/>
                </p:oleObj>
              </mc:Choice>
              <mc:Fallback>
                <p:oleObj name="Equation" r:id="rId13" imgW="3657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4556125"/>
                        <a:ext cx="663733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28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4-6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理想气体热力过程综合分析</a:t>
            </a:r>
            <a:endParaRPr kumimoji="1" lang="en-US" altLang="ko-KR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933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2061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06668"/>
              </p:ext>
            </p:extLst>
          </p:nvPr>
        </p:nvGraphicFramePr>
        <p:xfrm>
          <a:off x="1688038" y="3549574"/>
          <a:ext cx="51673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55" name="Equation" r:id="rId3" imgW="2082600" imgH="215640" progId="Equation.DSMT4">
                  <p:embed/>
                </p:oleObj>
              </mc:Choice>
              <mc:Fallback>
                <p:oleObj name="Equation" r:id="rId3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038" y="3549574"/>
                        <a:ext cx="51673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249590"/>
              </p:ext>
            </p:extLst>
          </p:nvPr>
        </p:nvGraphicFramePr>
        <p:xfrm>
          <a:off x="1688038" y="4214136"/>
          <a:ext cx="52022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56" name="Equation" r:id="rId5" imgW="2133360" imgH="215640" progId="Equation.DSMT4">
                  <p:embed/>
                </p:oleObj>
              </mc:Choice>
              <mc:Fallback>
                <p:oleObj name="Equation" r:id="rId5" imgW="2133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038" y="4214136"/>
                        <a:ext cx="520223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42587"/>
              </p:ext>
            </p:extLst>
          </p:nvPr>
        </p:nvGraphicFramePr>
        <p:xfrm>
          <a:off x="1667836" y="4907705"/>
          <a:ext cx="667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57" name="Equation" r:id="rId7" imgW="2793960" imgH="228600" progId="Equation.DSMT4">
                  <p:embed/>
                </p:oleObj>
              </mc:Choice>
              <mc:Fallback>
                <p:oleObj name="Equation" r:id="rId7" imgW="2793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836" y="4907705"/>
                        <a:ext cx="66786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565295"/>
              </p:ext>
            </p:extLst>
          </p:nvPr>
        </p:nvGraphicFramePr>
        <p:xfrm>
          <a:off x="1547664" y="2877578"/>
          <a:ext cx="5243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58" name="Equation" r:id="rId9" imgW="2171520" imgH="215640" progId="Equation.DSMT4">
                  <p:embed/>
                </p:oleObj>
              </mc:Choice>
              <mc:Fallback>
                <p:oleObj name="Equation" r:id="rId9" imgW="2171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877578"/>
                        <a:ext cx="52435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多变指数</a:t>
            </a:r>
            <a:r>
              <a:rPr lang="en-US" altLang="zh-CN" sz="2800" b="1" i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与多变过程的关系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628413"/>
              </p:ext>
            </p:extLst>
          </p:nvPr>
        </p:nvGraphicFramePr>
        <p:xfrm>
          <a:off x="3131840" y="944798"/>
          <a:ext cx="2354090" cy="7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59" name="Equation" r:id="rId11" imgW="736560" imgH="228600" progId="Equation.DSMT4">
                  <p:embed/>
                </p:oleObj>
              </mc:Choice>
              <mc:Fallback>
                <p:oleObj name="Equation" r:id="rId11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944798"/>
                        <a:ext cx="2354090" cy="730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4"/>
          <p:cNvSpPr>
            <a:spLocks noChangeArrowheads="1"/>
          </p:cNvSpPr>
          <p:nvPr/>
        </p:nvSpPr>
        <p:spPr bwMode="auto">
          <a:xfrm>
            <a:off x="899592" y="2718578"/>
            <a:ext cx="7446856" cy="28938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 bwMode="auto">
          <a:xfrm>
            <a:off x="2688705" y="1858741"/>
            <a:ext cx="3240360" cy="339358"/>
          </a:xfrm>
          <a:prstGeom prst="down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484579" y="934258"/>
            <a:ext cx="8454188" cy="1170763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只要求得                                  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斜率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，即可在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图及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图上画出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endParaRPr kumimoji="1" lang="zh-CN" altLang="en-US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/>
          </p:nvPr>
        </p:nvGraphicFramePr>
        <p:xfrm>
          <a:off x="1998685" y="892204"/>
          <a:ext cx="2712988" cy="83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2" name="Equation" r:id="rId3" imgW="1358640" imgH="444240" progId="Equation.DSMT4">
                  <p:embed/>
                </p:oleObj>
              </mc:Choice>
              <mc:Fallback>
                <p:oleObj name="Equation" r:id="rId3" imgW="1358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85" y="892204"/>
                        <a:ext cx="2712988" cy="83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/>
          </p:nvPr>
        </p:nvGraphicFramePr>
        <p:xfrm>
          <a:off x="621545" y="3141599"/>
          <a:ext cx="17748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3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45" y="3141599"/>
                        <a:ext cx="17748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731362" y="3141599"/>
            <a:ext cx="17197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两边取对数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55078"/>
              </p:ext>
            </p:extLst>
          </p:nvPr>
        </p:nvGraphicFramePr>
        <p:xfrm>
          <a:off x="588069" y="3925175"/>
          <a:ext cx="4189838" cy="51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4" name="Equation" r:id="rId7" imgW="2286000" imgH="279360" progId="Equation.DSMT4">
                  <p:embed/>
                </p:oleObj>
              </mc:Choice>
              <mc:Fallback>
                <p:oleObj name="Equation" r:id="rId7" imgW="2286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69" y="3925175"/>
                        <a:ext cx="4189838" cy="51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54210" y="4588728"/>
            <a:ext cx="20055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取微分后变形：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/>
          </p:nvPr>
        </p:nvGraphicFramePr>
        <p:xfrm>
          <a:off x="1394517" y="5160265"/>
          <a:ext cx="19446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5" name="Equation" r:id="rId9" imgW="901440" imgH="444240" progId="Equation.DSMT4">
                  <p:embed/>
                </p:oleObj>
              </mc:Choice>
              <mc:Fallback>
                <p:oleObj name="Equation" r:id="rId9" imgW="901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517" y="5160265"/>
                        <a:ext cx="19446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/>
          </p:nvPr>
        </p:nvGraphicFramePr>
        <p:xfrm>
          <a:off x="5178591" y="3312315"/>
          <a:ext cx="1457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6" name="Equation" r:id="rId11" imgW="583920" imgH="203040" progId="Equation.DSMT4">
                  <p:embed/>
                </p:oleObj>
              </mc:Choice>
              <mc:Fallback>
                <p:oleObj name="Equation" r:id="rId11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591" y="3312315"/>
                        <a:ext cx="1457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555010" y="4599555"/>
            <a:ext cx="2543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两式联立求解</a:t>
            </a:r>
            <a:endParaRPr kumimoji="1" lang="zh-CN" altLang="en-US" sz="20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358681" y="4000466"/>
            <a:ext cx="2389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多变过程比热容</a:t>
            </a:r>
            <a:endParaRPr kumimoji="1"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>
            <p:extLst/>
          </p:nvPr>
        </p:nvGraphicFramePr>
        <p:xfrm>
          <a:off x="7070477" y="3250403"/>
          <a:ext cx="16779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7" name="Equation" r:id="rId13" imgW="672840" imgH="228600" progId="Equation.DSMT4">
                  <p:embed/>
                </p:oleObj>
              </mc:Choice>
              <mc:Fallback>
                <p:oleObj name="Equation" r:id="rId13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477" y="3250403"/>
                        <a:ext cx="167798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/>
          </p:nvPr>
        </p:nvGraphicFramePr>
        <p:xfrm>
          <a:off x="5744592" y="5137089"/>
          <a:ext cx="18986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8" name="Equation" r:id="rId15" imgW="761760" imgH="444240" progId="Equation.DSMT4">
                  <p:embed/>
                </p:oleObj>
              </mc:Choice>
              <mc:Fallback>
                <p:oleObj name="Equation" r:id="rId15" imgW="761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592" y="5137089"/>
                        <a:ext cx="18986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/>
          </p:nvPr>
        </p:nvGraphicFramePr>
        <p:xfrm>
          <a:off x="5654760" y="3856566"/>
          <a:ext cx="504989" cy="69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9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760" y="3856566"/>
                        <a:ext cx="504989" cy="69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 14"/>
          <p:cNvSpPr>
            <a:spLocks noChangeArrowheads="1"/>
          </p:cNvSpPr>
          <p:nvPr/>
        </p:nvSpPr>
        <p:spPr bwMode="auto">
          <a:xfrm>
            <a:off x="384431" y="2517422"/>
            <a:ext cx="4495025" cy="372139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14"/>
          <p:cNvSpPr>
            <a:spLocks noChangeArrowheads="1"/>
          </p:cNvSpPr>
          <p:nvPr/>
        </p:nvSpPr>
        <p:spPr bwMode="auto">
          <a:xfrm>
            <a:off x="4976839" y="2517422"/>
            <a:ext cx="3771625" cy="374591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78161" y="2193958"/>
            <a:ext cx="174171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图斜率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991795" y="2211266"/>
            <a:ext cx="174171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图斜率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2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78793" y="99126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定容过程</a:t>
            </a:r>
            <a:r>
              <a:rPr kumimoji="1" lang="zh-CN" altLang="en-US" sz="240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95983" y="2253322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定压过程</a:t>
            </a:r>
            <a:r>
              <a:rPr kumimoji="1" lang="zh-CN" altLang="en-US" sz="240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02432" y="3631508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定温过程</a:t>
            </a:r>
            <a:r>
              <a:rPr kumimoji="1" lang="zh-CN" altLang="en-US" sz="240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144815"/>
              </p:ext>
            </p:extLst>
          </p:nvPr>
        </p:nvGraphicFramePr>
        <p:xfrm>
          <a:off x="4111633" y="1891383"/>
          <a:ext cx="4224175" cy="439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88" name="BMP 图像" r:id="rId3" imgW="2104920" imgH="2190600" progId="Paint.Picture">
                  <p:embed/>
                </p:oleObj>
              </mc:Choice>
              <mc:Fallback>
                <p:oleObj name="BMP 图像" r:id="rId3" imgW="2104920" imgH="21906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3" y="1891383"/>
                        <a:ext cx="4224175" cy="439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7504" y="138102"/>
            <a:ext cx="4824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endParaRPr kumimoji="1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68530"/>
              </p:ext>
            </p:extLst>
          </p:nvPr>
        </p:nvGraphicFramePr>
        <p:xfrm>
          <a:off x="529630" y="1631486"/>
          <a:ext cx="10128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89" name="Equation" r:id="rId5" imgW="469800" imgH="164880" progId="Equation.DSMT4">
                  <p:embed/>
                </p:oleObj>
              </mc:Choice>
              <mc:Fallback>
                <p:oleObj name="Equation" r:id="rId5" imgW="469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30" y="1631486"/>
                        <a:ext cx="10128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674299"/>
              </p:ext>
            </p:extLst>
          </p:nvPr>
        </p:nvGraphicFramePr>
        <p:xfrm>
          <a:off x="2120900" y="1377950"/>
          <a:ext cx="17256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90" name="Equation" r:id="rId7" imgW="799920" imgH="444240" progId="Equation.DSMT4">
                  <p:embed/>
                </p:oleObj>
              </mc:Choice>
              <mc:Fallback>
                <p:oleObj name="Equation" r:id="rId7" imgW="79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377950"/>
                        <a:ext cx="17256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95122"/>
              </p:ext>
            </p:extLst>
          </p:nvPr>
        </p:nvGraphicFramePr>
        <p:xfrm>
          <a:off x="669653" y="2961480"/>
          <a:ext cx="766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91" name="Equation" r:id="rId9" imgW="355320" imgH="177480" progId="Equation.DSMT4">
                  <p:embed/>
                </p:oleObj>
              </mc:Choice>
              <mc:Fallback>
                <p:oleObj name="Equation" r:id="rId9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53" y="2961480"/>
                        <a:ext cx="7667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69887"/>
              </p:ext>
            </p:extLst>
          </p:nvPr>
        </p:nvGraphicFramePr>
        <p:xfrm>
          <a:off x="2150740" y="2717665"/>
          <a:ext cx="14255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92" name="Equation" r:id="rId11" imgW="660240" imgH="444240" progId="Equation.DSMT4">
                  <p:embed/>
                </p:oleObj>
              </mc:Choice>
              <mc:Fallback>
                <p:oleObj name="Equation" r:id="rId11" imgW="660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740" y="2717665"/>
                        <a:ext cx="14255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9719"/>
              </p:ext>
            </p:extLst>
          </p:nvPr>
        </p:nvGraphicFramePr>
        <p:xfrm>
          <a:off x="799951" y="4319648"/>
          <a:ext cx="7127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93" name="Equation" r:id="rId13" imgW="330120" imgH="177480" progId="Equation.DSMT4">
                  <p:embed/>
                </p:oleObj>
              </mc:Choice>
              <mc:Fallback>
                <p:oleObj name="Equation" r:id="rId13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51" y="4319648"/>
                        <a:ext cx="7127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03798"/>
              </p:ext>
            </p:extLst>
          </p:nvPr>
        </p:nvGraphicFramePr>
        <p:xfrm>
          <a:off x="2227114" y="4032311"/>
          <a:ext cx="17811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94" name="Equation" r:id="rId15" imgW="825480" imgH="444240" progId="Equation.DSMT4">
                  <p:embed/>
                </p:oleObj>
              </mc:Choice>
              <mc:Fallback>
                <p:oleObj name="Equation" r:id="rId15" imgW="825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114" y="4032311"/>
                        <a:ext cx="17811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21308" y="4970739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定熵过程</a:t>
            </a:r>
            <a:r>
              <a:rPr kumimoji="1" lang="zh-CN" altLang="en-US" sz="240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85977"/>
              </p:ext>
            </p:extLst>
          </p:nvPr>
        </p:nvGraphicFramePr>
        <p:xfrm>
          <a:off x="777552" y="5700638"/>
          <a:ext cx="7953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95" name="Equation" r:id="rId17" imgW="368280" imgH="139680" progId="Equation.DSMT4">
                  <p:embed/>
                </p:oleObj>
              </mc:Choice>
              <mc:Fallback>
                <p:oleObj name="Equation" r:id="rId17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2" y="5700638"/>
                        <a:ext cx="79533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74134"/>
              </p:ext>
            </p:extLst>
          </p:nvPr>
        </p:nvGraphicFramePr>
        <p:xfrm>
          <a:off x="2150740" y="5372026"/>
          <a:ext cx="19732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96" name="Equation" r:id="rId19" imgW="914400" imgH="444240" progId="Equation.DSMT4">
                  <p:embed/>
                </p:oleObj>
              </mc:Choice>
              <mc:Fallback>
                <p:oleObj name="Equation" r:id="rId19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740" y="5372026"/>
                        <a:ext cx="19732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圆角矩形 14"/>
          <p:cNvSpPr>
            <a:spLocks noChangeArrowheads="1"/>
          </p:cNvSpPr>
          <p:nvPr/>
        </p:nvSpPr>
        <p:spPr bwMode="auto">
          <a:xfrm>
            <a:off x="5036336" y="833529"/>
            <a:ext cx="2832578" cy="117076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30562"/>
              </p:ext>
            </p:extLst>
          </p:nvPr>
        </p:nvGraphicFramePr>
        <p:xfrm>
          <a:off x="5420641" y="861271"/>
          <a:ext cx="2261951" cy="111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97" name="Equation" r:id="rId21" imgW="901440" imgH="444240" progId="Equation.DSMT4">
                  <p:embed/>
                </p:oleObj>
              </mc:Choice>
              <mc:Fallback>
                <p:oleObj name="Equation" r:id="rId21" imgW="901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641" y="861271"/>
                        <a:ext cx="2261951" cy="111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圆角矩形 14"/>
          <p:cNvSpPr>
            <a:spLocks noChangeArrowheads="1"/>
          </p:cNvSpPr>
          <p:nvPr/>
        </p:nvSpPr>
        <p:spPr bwMode="auto">
          <a:xfrm>
            <a:off x="7449250" y="2164114"/>
            <a:ext cx="877042" cy="50405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14"/>
          <p:cNvSpPr>
            <a:spLocks noChangeArrowheads="1"/>
          </p:cNvSpPr>
          <p:nvPr/>
        </p:nvSpPr>
        <p:spPr bwMode="auto">
          <a:xfrm>
            <a:off x="7755171" y="3197090"/>
            <a:ext cx="877042" cy="50405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14"/>
          <p:cNvSpPr>
            <a:spLocks noChangeArrowheads="1"/>
          </p:cNvSpPr>
          <p:nvPr/>
        </p:nvSpPr>
        <p:spPr bwMode="auto">
          <a:xfrm>
            <a:off x="8162407" y="4360339"/>
            <a:ext cx="877042" cy="50405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14"/>
          <p:cNvSpPr>
            <a:spLocks noChangeArrowheads="1"/>
          </p:cNvSpPr>
          <p:nvPr/>
        </p:nvSpPr>
        <p:spPr bwMode="auto">
          <a:xfrm>
            <a:off x="7114764" y="5346602"/>
            <a:ext cx="877042" cy="50405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定熵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0706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15992"/>
              </p:ext>
            </p:extLst>
          </p:nvPr>
        </p:nvGraphicFramePr>
        <p:xfrm>
          <a:off x="4008289" y="2046048"/>
          <a:ext cx="3903011" cy="418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8" name="BMP 图像" r:id="rId3" imgW="2133720" imgH="2286000" progId="Paint.Picture">
                  <p:embed/>
                </p:oleObj>
              </mc:Choice>
              <mc:Fallback>
                <p:oleObj name="BMP 图像" r:id="rId3" imgW="2133720" imgH="2286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289" y="2046048"/>
                        <a:ext cx="3903011" cy="4184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85562" y="985403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定容过程</a:t>
            </a:r>
            <a:r>
              <a:rPr kumimoji="1" lang="zh-CN" altLang="en-US" sz="240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2752" y="2247465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定压过程</a:t>
            </a:r>
            <a:r>
              <a:rPr kumimoji="1" lang="zh-CN" altLang="en-US" sz="240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9201" y="3625651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定温过程</a:t>
            </a:r>
            <a:r>
              <a:rPr kumimoji="1" lang="zh-CN" altLang="en-US" sz="240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7504" y="138102"/>
            <a:ext cx="4824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endParaRPr kumimoji="1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70346"/>
              </p:ext>
            </p:extLst>
          </p:nvPr>
        </p:nvGraphicFramePr>
        <p:xfrm>
          <a:off x="688563" y="1611455"/>
          <a:ext cx="10128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9" name="Equation" r:id="rId5" imgW="469800" imgH="164880" progId="Equation.DSMT4">
                  <p:embed/>
                </p:oleObj>
              </mc:Choice>
              <mc:Fallback>
                <p:oleObj name="Equation" r:id="rId5" imgW="469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63" y="1611455"/>
                        <a:ext cx="10128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66088"/>
              </p:ext>
            </p:extLst>
          </p:nvPr>
        </p:nvGraphicFramePr>
        <p:xfrm>
          <a:off x="2108095" y="1377755"/>
          <a:ext cx="14239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0" name="Equation" r:id="rId7" imgW="660240" imgH="444240" progId="Equation.DSMT4">
                  <p:embed/>
                </p:oleObj>
              </mc:Choice>
              <mc:Fallback>
                <p:oleObj name="Equation" r:id="rId7" imgW="660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95" y="1377755"/>
                        <a:ext cx="142398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05272"/>
              </p:ext>
            </p:extLst>
          </p:nvPr>
        </p:nvGraphicFramePr>
        <p:xfrm>
          <a:off x="739409" y="2950948"/>
          <a:ext cx="766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1" name="Equation" r:id="rId9" imgW="355320" imgH="177480" progId="Equation.DSMT4">
                  <p:embed/>
                </p:oleObj>
              </mc:Choice>
              <mc:Fallback>
                <p:oleObj name="Equation" r:id="rId9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09" y="2950948"/>
                        <a:ext cx="7667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938511"/>
              </p:ext>
            </p:extLst>
          </p:nvPr>
        </p:nvGraphicFramePr>
        <p:xfrm>
          <a:off x="1946275" y="2717800"/>
          <a:ext cx="18383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2" name="Equation" r:id="rId11" imgW="850680" imgH="444240" progId="Equation.DSMT4">
                  <p:embed/>
                </p:oleObj>
              </mc:Choice>
              <mc:Fallback>
                <p:oleObj name="Equation" r:id="rId11" imgW="850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2717800"/>
                        <a:ext cx="18383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49305"/>
              </p:ext>
            </p:extLst>
          </p:nvPr>
        </p:nvGraphicFramePr>
        <p:xfrm>
          <a:off x="749404" y="4344371"/>
          <a:ext cx="7127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3" name="Equation" r:id="rId13" imgW="330120" imgH="177480" progId="Equation.DSMT4">
                  <p:embed/>
                </p:oleObj>
              </mc:Choice>
              <mc:Fallback>
                <p:oleObj name="Equation" r:id="rId13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04" y="4344371"/>
                        <a:ext cx="7127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87710"/>
              </p:ext>
            </p:extLst>
          </p:nvPr>
        </p:nvGraphicFramePr>
        <p:xfrm>
          <a:off x="2155329" y="4081584"/>
          <a:ext cx="1479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4" name="Equation" r:id="rId15" imgW="685800" imgH="444240" progId="Equation.DSMT4">
                  <p:embed/>
                </p:oleObj>
              </mc:Choice>
              <mc:Fallback>
                <p:oleObj name="Equation" r:id="rId15" imgW="685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329" y="4081584"/>
                        <a:ext cx="14795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28077" y="4964882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定熵过程</a:t>
            </a:r>
            <a:r>
              <a:rPr kumimoji="1" lang="zh-CN" altLang="en-US" sz="240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03335"/>
              </p:ext>
            </p:extLst>
          </p:nvPr>
        </p:nvGraphicFramePr>
        <p:xfrm>
          <a:off x="739409" y="5690106"/>
          <a:ext cx="7953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5" name="Equation" r:id="rId17" imgW="368280" imgH="139680" progId="Equation.DSMT4">
                  <p:embed/>
                </p:oleObj>
              </mc:Choice>
              <mc:Fallback>
                <p:oleObj name="Equation" r:id="rId17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09" y="5690106"/>
                        <a:ext cx="79533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8266"/>
              </p:ext>
            </p:extLst>
          </p:nvPr>
        </p:nvGraphicFramePr>
        <p:xfrm>
          <a:off x="2163344" y="5371232"/>
          <a:ext cx="1644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6" name="Equation" r:id="rId19" imgW="761760" imgH="444240" progId="Equation.DSMT4">
                  <p:embed/>
                </p:oleObj>
              </mc:Choice>
              <mc:Fallback>
                <p:oleObj name="Equation" r:id="rId19" imgW="761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344" y="5371232"/>
                        <a:ext cx="1644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圆角矩形 14"/>
          <p:cNvSpPr>
            <a:spLocks noChangeArrowheads="1"/>
          </p:cNvSpPr>
          <p:nvPr/>
        </p:nvSpPr>
        <p:spPr bwMode="auto">
          <a:xfrm>
            <a:off x="5036335" y="833529"/>
            <a:ext cx="3595877" cy="117076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14"/>
          <p:cNvSpPr>
            <a:spLocks noChangeArrowheads="1"/>
          </p:cNvSpPr>
          <p:nvPr/>
        </p:nvSpPr>
        <p:spPr bwMode="auto">
          <a:xfrm>
            <a:off x="7101630" y="2064395"/>
            <a:ext cx="877042" cy="50405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14"/>
          <p:cNvSpPr>
            <a:spLocks noChangeArrowheads="1"/>
          </p:cNvSpPr>
          <p:nvPr/>
        </p:nvSpPr>
        <p:spPr bwMode="auto">
          <a:xfrm>
            <a:off x="7346847" y="2936340"/>
            <a:ext cx="877042" cy="50405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14"/>
          <p:cNvSpPr>
            <a:spLocks noChangeArrowheads="1"/>
          </p:cNvSpPr>
          <p:nvPr/>
        </p:nvSpPr>
        <p:spPr bwMode="auto">
          <a:xfrm>
            <a:off x="7911300" y="3804936"/>
            <a:ext cx="877042" cy="50405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14"/>
          <p:cNvSpPr>
            <a:spLocks noChangeArrowheads="1"/>
          </p:cNvSpPr>
          <p:nvPr/>
        </p:nvSpPr>
        <p:spPr bwMode="auto">
          <a:xfrm>
            <a:off x="6427878" y="5195715"/>
            <a:ext cx="877042" cy="50405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定熵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09778"/>
              </p:ext>
            </p:extLst>
          </p:nvPr>
        </p:nvGraphicFramePr>
        <p:xfrm>
          <a:off x="5286375" y="850900"/>
          <a:ext cx="30067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7" name="Equation" r:id="rId21" imgW="1206360" imgH="469800" progId="Equation.DSMT4">
                  <p:embed/>
                </p:oleObj>
              </mc:Choice>
              <mc:Fallback>
                <p:oleObj name="Equation" r:id="rId21" imgW="1206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850900"/>
                        <a:ext cx="300672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17148"/>
              </p:ext>
            </p:extLst>
          </p:nvPr>
        </p:nvGraphicFramePr>
        <p:xfrm>
          <a:off x="4954587" y="5167313"/>
          <a:ext cx="803657" cy="28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8" name="Equation" r:id="rId23" imgW="393480" imgH="139680" progId="Equation.DSMT4">
                  <p:embed/>
                </p:oleObj>
              </mc:Choice>
              <mc:Fallback>
                <p:oleObj name="Equation" r:id="rId23" imgW="3934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7" y="5167313"/>
                        <a:ext cx="803657" cy="283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965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133778"/>
              </p:ext>
            </p:extLst>
          </p:nvPr>
        </p:nvGraphicFramePr>
        <p:xfrm>
          <a:off x="33828" y="925901"/>
          <a:ext cx="4224175" cy="439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8" name="BMP 图像" r:id="rId3" imgW="2104920" imgH="2190600" progId="Paint.Picture">
                  <p:embed/>
                </p:oleObj>
              </mc:Choice>
              <mc:Fallback>
                <p:oleObj name="BMP 图像" r:id="rId3" imgW="2104920" imgH="21906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8" y="925901"/>
                        <a:ext cx="4224175" cy="439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14"/>
          <p:cNvSpPr>
            <a:spLocks noChangeArrowheads="1"/>
          </p:cNvSpPr>
          <p:nvPr/>
        </p:nvSpPr>
        <p:spPr bwMode="auto">
          <a:xfrm>
            <a:off x="2406143" y="921501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14"/>
          <p:cNvSpPr>
            <a:spLocks noChangeArrowheads="1"/>
          </p:cNvSpPr>
          <p:nvPr/>
        </p:nvSpPr>
        <p:spPr bwMode="auto">
          <a:xfrm>
            <a:off x="2949124" y="2000001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3335781" y="3136005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14"/>
          <p:cNvSpPr>
            <a:spLocks noChangeArrowheads="1"/>
          </p:cNvSpPr>
          <p:nvPr/>
        </p:nvSpPr>
        <p:spPr bwMode="auto">
          <a:xfrm>
            <a:off x="3244171" y="4354007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定熵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839137"/>
              </p:ext>
            </p:extLst>
          </p:nvPr>
        </p:nvGraphicFramePr>
        <p:xfrm>
          <a:off x="4665717" y="1043627"/>
          <a:ext cx="3903011" cy="418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9" name="BMP 图像" r:id="rId5" imgW="2133720" imgH="2286000" progId="Paint.Picture">
                  <p:embed/>
                </p:oleObj>
              </mc:Choice>
              <mc:Fallback>
                <p:oleObj name="BMP 图像" r:id="rId5" imgW="2133720" imgH="2286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717" y="1043627"/>
                        <a:ext cx="3903011" cy="4184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7564086" y="906252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7691686" y="1997234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7691686" y="3107772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4"/>
          <p:cNvSpPr>
            <a:spLocks noChangeArrowheads="1"/>
          </p:cNvSpPr>
          <p:nvPr/>
        </p:nvSpPr>
        <p:spPr bwMode="auto">
          <a:xfrm>
            <a:off x="7127233" y="4281626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定熵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4"/>
          <p:cNvSpPr>
            <a:spLocks noChangeArrowheads="1"/>
          </p:cNvSpPr>
          <p:nvPr/>
        </p:nvSpPr>
        <p:spPr bwMode="auto">
          <a:xfrm>
            <a:off x="179512" y="5323645"/>
            <a:ext cx="8713299" cy="958102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过程功的正负以定容线为界，定容线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右侧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右下区域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的各过程线</a:t>
            </a:r>
            <a:r>
              <a:rPr kumimoji="1"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w&gt;0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，工质膨胀对外做功。反之，</a:t>
            </a:r>
            <a:r>
              <a:rPr kumimoji="1"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w&lt;0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，工质被压缩消耗外功。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7503" y="138102"/>
            <a:ext cx="70197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过程功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以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定容线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为界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65821" y="2176665"/>
            <a:ext cx="5587970" cy="1456178"/>
            <a:chOff x="1965821" y="2176665"/>
            <a:chExt cx="5587970" cy="1456178"/>
          </a:xfrm>
        </p:grpSpPr>
        <p:sp>
          <p:nvSpPr>
            <p:cNvPr id="17" name="弦形 16"/>
            <p:cNvSpPr/>
            <p:nvPr/>
          </p:nvSpPr>
          <p:spPr bwMode="auto">
            <a:xfrm rot="12229269">
              <a:off x="1965821" y="2176665"/>
              <a:ext cx="1296983" cy="1296144"/>
            </a:xfrm>
            <a:prstGeom prst="chord">
              <a:avLst/>
            </a:prstGeom>
            <a:solidFill>
              <a:srgbClr val="FF5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弦形 17"/>
            <p:cNvSpPr/>
            <p:nvPr/>
          </p:nvSpPr>
          <p:spPr bwMode="auto">
            <a:xfrm rot="13843944">
              <a:off x="6375948" y="2455001"/>
              <a:ext cx="1149483" cy="1206202"/>
            </a:xfrm>
            <a:prstGeom prst="chord">
              <a:avLst/>
            </a:prstGeom>
            <a:solidFill>
              <a:srgbClr val="FF5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375808"/>
              </p:ext>
            </p:extLst>
          </p:nvPr>
        </p:nvGraphicFramePr>
        <p:xfrm>
          <a:off x="5488905" y="4194196"/>
          <a:ext cx="905592" cy="31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0" name="Equation" r:id="rId7" imgW="393480" imgH="139680" progId="Equation.DSMT4">
                  <p:embed/>
                </p:oleObj>
              </mc:Choice>
              <mc:Fallback>
                <p:oleObj name="Equation" r:id="rId7" imgW="3934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905" y="4194196"/>
                        <a:ext cx="905592" cy="319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2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531382" y="3876104"/>
            <a:ext cx="8073066" cy="164112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505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531382" y="1530300"/>
            <a:ext cx="8073066" cy="14254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solidFill>
              <a:srgbClr val="FF505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14300" y="1478382"/>
            <a:ext cx="83677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以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热力学第一定律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为基础，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理想气体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为工质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kumimoji="1"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分析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可逆的基本热力过程中能量转换、传递关系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kumimoji="1"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揭示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过程中工质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状态参数的变化规律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及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热量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功量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的计算。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347864" y="3311935"/>
            <a:ext cx="23463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r>
              <a:rPr kumimoji="1" lang="zh-CN" altLang="en-US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和手段        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37878" y="3958003"/>
            <a:ext cx="79928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求出过程方程及计算各过程</a:t>
            </a:r>
            <a:r>
              <a:rPr kumimoji="1" lang="zh-CN" altLang="en-US" sz="20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初终态参数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kumimoji="1"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根据第一定律及理想气体性质计算过程中</a:t>
            </a:r>
            <a:r>
              <a:rPr kumimoji="1" lang="zh-CN" altLang="en-US" sz="20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功和热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kumimoji="1"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画出过程的</a:t>
            </a:r>
            <a:r>
              <a:rPr kumimoji="1" lang="en-US" altLang="zh-CN" sz="2000" b="1" i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p-v</a:t>
            </a:r>
            <a:r>
              <a:rPr kumimoji="1" lang="zh-CN" altLang="en-US" sz="20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图及</a:t>
            </a:r>
            <a:r>
              <a:rPr kumimoji="1" lang="en-US" altLang="zh-CN" sz="2000" b="1" i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T-s</a:t>
            </a:r>
            <a:r>
              <a:rPr kumimoji="1" lang="zh-CN" altLang="en-US" sz="20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，帮助直观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分析参数</a:t>
            </a:r>
            <a:r>
              <a:rPr kumimoji="1"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间关系及能量关系</a:t>
            </a:r>
            <a:r>
              <a:rPr kumimoji="1"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kumimoji="1"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128" name="Text Box 0"/>
          <p:cNvSpPr txBox="1">
            <a:spLocks noChangeArrowheads="1"/>
          </p:cNvSpPr>
          <p:nvPr/>
        </p:nvSpPr>
        <p:spPr bwMode="auto">
          <a:xfrm>
            <a:off x="177006" y="169112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研究</a:t>
            </a:r>
            <a:r>
              <a:rPr kumimoji="1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热力过程的目的、方法                     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833757" y="987497"/>
            <a:ext cx="106439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目的</a:t>
            </a:r>
            <a:endParaRPr kumimoji="1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391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133778"/>
              </p:ext>
            </p:extLst>
          </p:nvPr>
        </p:nvGraphicFramePr>
        <p:xfrm>
          <a:off x="33828" y="925901"/>
          <a:ext cx="4224175" cy="439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8" name="BMP 图像" r:id="rId3" imgW="2104920" imgH="2190600" progId="Paint.Picture">
                  <p:embed/>
                </p:oleObj>
              </mc:Choice>
              <mc:Fallback>
                <p:oleObj name="BMP 图像" r:id="rId3" imgW="2104920" imgH="21906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8" y="925901"/>
                        <a:ext cx="4224175" cy="439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14"/>
          <p:cNvSpPr>
            <a:spLocks noChangeArrowheads="1"/>
          </p:cNvSpPr>
          <p:nvPr/>
        </p:nvSpPr>
        <p:spPr bwMode="auto">
          <a:xfrm>
            <a:off x="2406143" y="921501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14"/>
          <p:cNvSpPr>
            <a:spLocks noChangeArrowheads="1"/>
          </p:cNvSpPr>
          <p:nvPr/>
        </p:nvSpPr>
        <p:spPr bwMode="auto">
          <a:xfrm>
            <a:off x="2949124" y="2000001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3335781" y="3136005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14"/>
          <p:cNvSpPr>
            <a:spLocks noChangeArrowheads="1"/>
          </p:cNvSpPr>
          <p:nvPr/>
        </p:nvSpPr>
        <p:spPr bwMode="auto">
          <a:xfrm>
            <a:off x="3244171" y="4354007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定熵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41141"/>
              </p:ext>
            </p:extLst>
          </p:nvPr>
        </p:nvGraphicFramePr>
        <p:xfrm>
          <a:off x="4665717" y="1043627"/>
          <a:ext cx="3903011" cy="418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9" name="BMP 图像" r:id="rId5" imgW="2133720" imgH="2286000" progId="Paint.Picture">
                  <p:embed/>
                </p:oleObj>
              </mc:Choice>
              <mc:Fallback>
                <p:oleObj name="BMP 图像" r:id="rId5" imgW="2133720" imgH="2286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717" y="1043627"/>
                        <a:ext cx="3903011" cy="4184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7533504" y="908899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7691686" y="1997234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7691686" y="3107772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4"/>
          <p:cNvSpPr>
            <a:spLocks noChangeArrowheads="1"/>
          </p:cNvSpPr>
          <p:nvPr/>
        </p:nvSpPr>
        <p:spPr bwMode="auto">
          <a:xfrm>
            <a:off x="7127233" y="4281626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定熵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4"/>
          <p:cNvSpPr>
            <a:spLocks noChangeArrowheads="1"/>
          </p:cNvSpPr>
          <p:nvPr/>
        </p:nvSpPr>
        <p:spPr bwMode="auto">
          <a:xfrm>
            <a:off x="251520" y="5303550"/>
            <a:ext cx="8713299" cy="958102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过程热量的正负以定熵线为界，定熵线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右侧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右上区域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的各过程线               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q&gt;0</a:t>
            </a:r>
            <a:r>
              <a:rPr kumimoji="1" lang="zh-CN" altLang="en-US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工质吸热。反之，             ，</a:t>
            </a:r>
            <a:r>
              <a:rPr kumimoji="1"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q&lt;0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，工质放热。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7504" y="138102"/>
            <a:ext cx="6840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过程热量</a:t>
            </a:r>
            <a:r>
              <a:rPr kumimoji="1" lang="en-US" altLang="zh-CN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以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定熵线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为界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71674" y="2032065"/>
            <a:ext cx="5545918" cy="1569872"/>
            <a:chOff x="1971674" y="2032065"/>
            <a:chExt cx="5545918" cy="1569872"/>
          </a:xfrm>
        </p:grpSpPr>
        <p:sp>
          <p:nvSpPr>
            <p:cNvPr id="19" name="弦形 18"/>
            <p:cNvSpPr/>
            <p:nvPr/>
          </p:nvSpPr>
          <p:spPr bwMode="auto">
            <a:xfrm rot="10643292">
              <a:off x="1971674" y="2032065"/>
              <a:ext cx="1296983" cy="1296144"/>
            </a:xfrm>
            <a:prstGeom prst="chord">
              <a:avLst/>
            </a:prstGeom>
            <a:solidFill>
              <a:srgbClr val="FF5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弦形 19"/>
            <p:cNvSpPr/>
            <p:nvPr/>
          </p:nvSpPr>
          <p:spPr bwMode="auto">
            <a:xfrm rot="12121552">
              <a:off x="6368109" y="2395735"/>
              <a:ext cx="1149483" cy="1206202"/>
            </a:xfrm>
            <a:prstGeom prst="chord">
              <a:avLst/>
            </a:prstGeom>
            <a:solidFill>
              <a:srgbClr val="FF5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724155"/>
              </p:ext>
            </p:extLst>
          </p:nvPr>
        </p:nvGraphicFramePr>
        <p:xfrm>
          <a:off x="2018849" y="5846757"/>
          <a:ext cx="9302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0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849" y="5846757"/>
                        <a:ext cx="9302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84526"/>
              </p:ext>
            </p:extLst>
          </p:nvPr>
        </p:nvGraphicFramePr>
        <p:xfrm>
          <a:off x="5686947" y="5846757"/>
          <a:ext cx="9302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1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947" y="5846757"/>
                        <a:ext cx="9302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0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133778"/>
              </p:ext>
            </p:extLst>
          </p:nvPr>
        </p:nvGraphicFramePr>
        <p:xfrm>
          <a:off x="33828" y="925901"/>
          <a:ext cx="4224175" cy="439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0" name="BMP 图像" r:id="rId3" imgW="2104920" imgH="2190600" progId="Paint.Picture">
                  <p:embed/>
                </p:oleObj>
              </mc:Choice>
              <mc:Fallback>
                <p:oleObj name="BMP 图像" r:id="rId3" imgW="2104920" imgH="21906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8" y="925901"/>
                        <a:ext cx="4224175" cy="439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14"/>
          <p:cNvSpPr>
            <a:spLocks noChangeArrowheads="1"/>
          </p:cNvSpPr>
          <p:nvPr/>
        </p:nvSpPr>
        <p:spPr bwMode="auto">
          <a:xfrm>
            <a:off x="2406143" y="921501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14"/>
          <p:cNvSpPr>
            <a:spLocks noChangeArrowheads="1"/>
          </p:cNvSpPr>
          <p:nvPr/>
        </p:nvSpPr>
        <p:spPr bwMode="auto">
          <a:xfrm>
            <a:off x="2949124" y="2000001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3335781" y="3136005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14"/>
          <p:cNvSpPr>
            <a:spLocks noChangeArrowheads="1"/>
          </p:cNvSpPr>
          <p:nvPr/>
        </p:nvSpPr>
        <p:spPr bwMode="auto">
          <a:xfrm>
            <a:off x="3244171" y="4354007"/>
            <a:ext cx="752803" cy="3729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定熵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41141"/>
              </p:ext>
            </p:extLst>
          </p:nvPr>
        </p:nvGraphicFramePr>
        <p:xfrm>
          <a:off x="4665717" y="1043627"/>
          <a:ext cx="3903011" cy="418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1" name="BMP 图像" r:id="rId5" imgW="2133720" imgH="2286000" progId="Paint.Picture">
                  <p:embed/>
                </p:oleObj>
              </mc:Choice>
              <mc:Fallback>
                <p:oleObj name="BMP 图像" r:id="rId5" imgW="2133720" imgH="2286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717" y="1043627"/>
                        <a:ext cx="3903011" cy="4184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7533504" y="908899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7691686" y="1997234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7691686" y="3107772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4"/>
          <p:cNvSpPr>
            <a:spLocks noChangeArrowheads="1"/>
          </p:cNvSpPr>
          <p:nvPr/>
        </p:nvSpPr>
        <p:spPr bwMode="auto">
          <a:xfrm>
            <a:off x="7127233" y="4281626"/>
            <a:ext cx="877042" cy="50405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定熵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4"/>
          <p:cNvSpPr>
            <a:spLocks noChangeArrowheads="1"/>
          </p:cNvSpPr>
          <p:nvPr/>
        </p:nvSpPr>
        <p:spPr bwMode="auto">
          <a:xfrm>
            <a:off x="251520" y="5303550"/>
            <a:ext cx="8713299" cy="958102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热力学能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焓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的增减以定温线为界，定温线</a:t>
            </a:r>
            <a:r>
              <a:rPr kumimoji="1" lang="zh-CN" altLang="en-US" sz="2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侧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右上区域</a:t>
            </a:r>
            <a:endParaRPr kumimoji="1" lang="en-US" altLang="zh-CN" sz="2000" b="1" dirty="0" smtClean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的各过程线              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,                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。反之，                                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7504" y="138102"/>
            <a:ext cx="6840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多变过程线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热力学能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焓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)(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以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定温线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为界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892758" y="1947200"/>
            <a:ext cx="5407341" cy="1368897"/>
            <a:chOff x="1971674" y="2032065"/>
            <a:chExt cx="5407341" cy="1368897"/>
          </a:xfrm>
        </p:grpSpPr>
        <p:sp>
          <p:nvSpPr>
            <p:cNvPr id="19" name="弦形 18"/>
            <p:cNvSpPr/>
            <p:nvPr/>
          </p:nvSpPr>
          <p:spPr bwMode="auto">
            <a:xfrm rot="9741883">
              <a:off x="1971674" y="2032065"/>
              <a:ext cx="1296983" cy="1296144"/>
            </a:xfrm>
            <a:prstGeom prst="chord">
              <a:avLst/>
            </a:prstGeom>
            <a:solidFill>
              <a:srgbClr val="FF5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弦形 19"/>
            <p:cNvSpPr/>
            <p:nvPr/>
          </p:nvSpPr>
          <p:spPr bwMode="auto">
            <a:xfrm rot="6701670">
              <a:off x="6201172" y="2223120"/>
              <a:ext cx="1149483" cy="1206202"/>
            </a:xfrm>
            <a:prstGeom prst="chord">
              <a:avLst/>
            </a:prstGeom>
            <a:solidFill>
              <a:srgbClr val="FF5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880383"/>
              </p:ext>
            </p:extLst>
          </p:nvPr>
        </p:nvGraphicFramePr>
        <p:xfrm>
          <a:off x="2679521" y="5852664"/>
          <a:ext cx="9588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2" name="Equation" r:id="rId7" imgW="444240" imgH="177480" progId="Equation.DSMT4">
                  <p:embed/>
                </p:oleObj>
              </mc:Choice>
              <mc:Fallback>
                <p:oleObj name="Equation" r:id="rId7" imgW="444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521" y="5852664"/>
                        <a:ext cx="9588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516218"/>
              </p:ext>
            </p:extLst>
          </p:nvPr>
        </p:nvGraphicFramePr>
        <p:xfrm>
          <a:off x="3739966" y="5856570"/>
          <a:ext cx="9588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3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966" y="5856570"/>
                        <a:ext cx="9588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042184"/>
              </p:ext>
            </p:extLst>
          </p:nvPr>
        </p:nvGraphicFramePr>
        <p:xfrm>
          <a:off x="5621944" y="5852664"/>
          <a:ext cx="9588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4" name="Equation" r:id="rId11" imgW="444240" imgH="177480" progId="Equation.DSMT4">
                  <p:embed/>
                </p:oleObj>
              </mc:Choice>
              <mc:Fallback>
                <p:oleObj name="Equation" r:id="rId11" imgW="444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944" y="5852664"/>
                        <a:ext cx="9588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537229"/>
              </p:ext>
            </p:extLst>
          </p:nvPr>
        </p:nvGraphicFramePr>
        <p:xfrm>
          <a:off x="6682389" y="5856570"/>
          <a:ext cx="9588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5" name="Equation" r:id="rId13" imgW="444240" imgH="177480" progId="Equation.DSMT4">
                  <p:embed/>
                </p:oleObj>
              </mc:Choice>
              <mc:Fallback>
                <p:oleObj name="Equation" r:id="rId13" imgW="444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389" y="5856570"/>
                        <a:ext cx="9588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4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14"/>
          <p:cNvSpPr>
            <a:spLocks noChangeArrowheads="1"/>
          </p:cNvSpPr>
          <p:nvPr/>
        </p:nvSpPr>
        <p:spPr bwMode="auto">
          <a:xfrm>
            <a:off x="323528" y="1340767"/>
            <a:ext cx="8475481" cy="455994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                                                                                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                                                              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过程能量转换规律</a:t>
            </a:r>
            <a:endParaRPr kumimoji="1" lang="zh-CN" altLang="en-US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21386"/>
              </p:ext>
            </p:extLst>
          </p:nvPr>
        </p:nvGraphicFramePr>
        <p:xfrm>
          <a:off x="991338" y="1874282"/>
          <a:ext cx="372432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25"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338" y="1874282"/>
                        <a:ext cx="3724322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003336"/>
              </p:ext>
            </p:extLst>
          </p:nvPr>
        </p:nvGraphicFramePr>
        <p:xfrm>
          <a:off x="1043543" y="3111041"/>
          <a:ext cx="368469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26" name="Equation" r:id="rId5" imgW="1257120" imgH="393480" progId="Equation.DSMT4">
                  <p:embed/>
                </p:oleObj>
              </mc:Choice>
              <mc:Fallback>
                <p:oleObj name="Equation" r:id="rId5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43" y="3111041"/>
                        <a:ext cx="3684694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82407" y="5037892"/>
            <a:ext cx="7950033" cy="607194"/>
            <a:chOff x="582407" y="5037892"/>
            <a:chExt cx="7950033" cy="607194"/>
          </a:xfrm>
        </p:grpSpPr>
        <p:sp>
          <p:nvSpPr>
            <p:cNvPr id="31" name="圆角矩形 14"/>
            <p:cNvSpPr>
              <a:spLocks noChangeArrowheads="1"/>
            </p:cNvSpPr>
            <p:nvPr/>
          </p:nvSpPr>
          <p:spPr bwMode="auto">
            <a:xfrm>
              <a:off x="582407" y="5037892"/>
              <a:ext cx="7950033" cy="607194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因定熵指数                 </a:t>
              </a:r>
              <a:r>
                <a:rPr kumimoji="1" lang="en-US" altLang="zh-CN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why?</a:t>
              </a:r>
              <a:r>
                <a:rPr kumimoji="1" lang="en-US" altLang="zh-CN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因而            取决于</a:t>
              </a:r>
              <a:r>
                <a:rPr kumimoji="1" lang="en-US" altLang="zh-CN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与         的关系。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306966"/>
                </p:ext>
              </p:extLst>
            </p:nvPr>
          </p:nvGraphicFramePr>
          <p:xfrm>
            <a:off x="2419450" y="5076789"/>
            <a:ext cx="932880" cy="448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27" name="Equation" r:id="rId7" imgW="342720" imgH="164880" progId="Equation.DSMT4">
                    <p:embed/>
                  </p:oleObj>
                </mc:Choice>
                <mc:Fallback>
                  <p:oleObj name="Equation" r:id="rId7" imgW="342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450" y="5076789"/>
                          <a:ext cx="932880" cy="448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6185019"/>
                </p:ext>
              </p:extLst>
            </p:nvPr>
          </p:nvGraphicFramePr>
          <p:xfrm>
            <a:off x="4922024" y="5091085"/>
            <a:ext cx="677204" cy="500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28" name="Equation" r:id="rId9" imgW="291960" imgH="215640" progId="Equation.DSMT4">
                    <p:embed/>
                  </p:oleObj>
                </mc:Choice>
                <mc:Fallback>
                  <p:oleObj name="Equation" r:id="rId9" imgW="2919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024" y="5091085"/>
                          <a:ext cx="677204" cy="500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2166242"/>
                </p:ext>
              </p:extLst>
            </p:nvPr>
          </p:nvGraphicFramePr>
          <p:xfrm>
            <a:off x="6908184" y="5229532"/>
            <a:ext cx="32385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29" name="Equation" r:id="rId11" imgW="139680" imgH="126720" progId="Equation.DSMT4">
                    <p:embed/>
                  </p:oleObj>
                </mc:Choice>
                <mc:Fallback>
                  <p:oleObj name="Equation" r:id="rId11" imgW="13968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8184" y="5229532"/>
                          <a:ext cx="323850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5072891" y="2246945"/>
            <a:ext cx="2857468" cy="1728192"/>
            <a:chOff x="5072891" y="2246945"/>
            <a:chExt cx="2857468" cy="1728192"/>
          </a:xfrm>
        </p:grpSpPr>
        <p:graphicFrame>
          <p:nvGraphicFramePr>
            <p:cNvPr id="3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543164"/>
                </p:ext>
              </p:extLst>
            </p:nvPr>
          </p:nvGraphicFramePr>
          <p:xfrm>
            <a:off x="5993609" y="2450346"/>
            <a:ext cx="1936750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30" name="Equation" r:id="rId13" imgW="660240" imgH="419040" progId="Equation.DSMT4">
                    <p:embed/>
                  </p:oleObj>
                </mc:Choice>
                <mc:Fallback>
                  <p:oleObj name="Equation" r:id="rId13" imgW="6602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3609" y="2450346"/>
                          <a:ext cx="1936750" cy="1227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右箭头 1"/>
            <p:cNvSpPr/>
            <p:nvPr/>
          </p:nvSpPr>
          <p:spPr bwMode="auto">
            <a:xfrm>
              <a:off x="5072891" y="2246945"/>
              <a:ext cx="576064" cy="1728192"/>
            </a:xfrm>
            <a:prstGeom prst="right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8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4"/>
          <p:cNvSpPr>
            <a:spLocks noChangeArrowheads="1"/>
          </p:cNvSpPr>
          <p:nvPr/>
        </p:nvSpPr>
        <p:spPr bwMode="auto">
          <a:xfrm>
            <a:off x="323527" y="908720"/>
            <a:ext cx="8640960" cy="525658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kumimoji="1"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正负相同。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若是膨胀过程，必须对气体加热；若是压缩过程，气体必定对外放热。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若                       ，则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不仅同号，而且，                  ，即输出的膨胀功大于气体的吸热量。据能量守恒定律，气体温度降低。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反之，若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n&lt;1, 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则消耗的压缩功大于气体的放热量，温度升高。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过程能量转换规律</a:t>
            </a:r>
            <a:r>
              <a:rPr kumimoji="1"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                 </a:t>
            </a: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的多变过程</a:t>
            </a:r>
            <a:endParaRPr kumimoji="1" lang="zh-CN" altLang="en-US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367712"/>
              </p:ext>
            </p:extLst>
          </p:nvPr>
        </p:nvGraphicFramePr>
        <p:xfrm>
          <a:off x="3632770" y="1471253"/>
          <a:ext cx="20224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47" name="Equation" r:id="rId3" imgW="876240" imgH="419040" progId="Equation.DSMT4">
                  <p:embed/>
                </p:oleObj>
              </mc:Choice>
              <mc:Fallback>
                <p:oleObj name="Equation" r:id="rId3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770" y="1471253"/>
                        <a:ext cx="20224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539553" y="908720"/>
            <a:ext cx="3456384" cy="60719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的多变过程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943348"/>
              </p:ext>
            </p:extLst>
          </p:nvPr>
        </p:nvGraphicFramePr>
        <p:xfrm>
          <a:off x="1115616" y="1084114"/>
          <a:ext cx="929704" cy="35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48" name="Equation" r:id="rId5" imgW="368280" imgH="139680" progId="Equation.DSMT4">
                  <p:embed/>
                </p:oleObj>
              </mc:Choice>
              <mc:Fallback>
                <p:oleObj name="Equation" r:id="rId5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084114"/>
                        <a:ext cx="929704" cy="352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84992"/>
              </p:ext>
            </p:extLst>
          </p:nvPr>
        </p:nvGraphicFramePr>
        <p:xfrm>
          <a:off x="1475656" y="3193500"/>
          <a:ext cx="1338139" cy="41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49" name="Equation" r:id="rId7" imgW="571320" imgH="177480" progId="Equation.DSMT4">
                  <p:embed/>
                </p:oleObj>
              </mc:Choice>
              <mc:Fallback>
                <p:oleObj name="Equation" r:id="rId7" imgW="571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193500"/>
                        <a:ext cx="1338139" cy="415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613985"/>
              </p:ext>
            </p:extLst>
          </p:nvPr>
        </p:nvGraphicFramePr>
        <p:xfrm>
          <a:off x="3697163" y="3373270"/>
          <a:ext cx="19653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50" name="Equation" r:id="rId9" imgW="850680" imgH="419040" progId="Equation.DSMT4">
                  <p:embed/>
                </p:oleObj>
              </mc:Choice>
              <mc:Fallback>
                <p:oleObj name="Equation" r:id="rId9" imgW="850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163" y="3373270"/>
                        <a:ext cx="19653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063121"/>
              </p:ext>
            </p:extLst>
          </p:nvPr>
        </p:nvGraphicFramePr>
        <p:xfrm>
          <a:off x="3510731" y="4336882"/>
          <a:ext cx="1114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51" name="Equation" r:id="rId11" imgW="482400" imgH="253800" progId="Equation.DSMT4">
                  <p:embed/>
                </p:oleObj>
              </mc:Choice>
              <mc:Fallback>
                <p:oleObj name="Equation" r:id="rId11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731" y="4336882"/>
                        <a:ext cx="1114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4387"/>
              </p:ext>
            </p:extLst>
          </p:nvPr>
        </p:nvGraphicFramePr>
        <p:xfrm>
          <a:off x="3500065" y="294221"/>
          <a:ext cx="1268410" cy="48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52" name="Equation" r:id="rId13" imgW="368280" imgH="139680" progId="Equation.DSMT4">
                  <p:embed/>
                </p:oleObj>
              </mc:Choice>
              <mc:Fallback>
                <p:oleObj name="Equation" r:id="rId13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065" y="294221"/>
                        <a:ext cx="1268410" cy="480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4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4"/>
          <p:cNvSpPr>
            <a:spLocks noChangeArrowheads="1"/>
          </p:cNvSpPr>
          <p:nvPr/>
        </p:nvSpPr>
        <p:spPr bwMode="auto">
          <a:xfrm>
            <a:off x="755576" y="2060848"/>
            <a:ext cx="7580389" cy="28083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                                                                                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                                                                   w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正负相反。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膨胀过程，气体对外放热；压缩过程，气体对外吸热。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过程能量转换规律</a:t>
            </a:r>
            <a:r>
              <a:rPr kumimoji="1"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                 </a:t>
            </a: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的多变过程</a:t>
            </a:r>
            <a:endParaRPr kumimoji="1" lang="zh-CN" altLang="en-US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776546"/>
              </p:ext>
            </p:extLst>
          </p:nvPr>
        </p:nvGraphicFramePr>
        <p:xfrm>
          <a:off x="2503317" y="2917032"/>
          <a:ext cx="2155181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02" name="Equation" r:id="rId3" imgW="876240" imgH="419040" progId="Equation.DSMT4">
                  <p:embed/>
                </p:oleObj>
              </mc:Choice>
              <mc:Fallback>
                <p:oleObj name="Equation" r:id="rId3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317" y="2917032"/>
                        <a:ext cx="2155181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899592" y="2060848"/>
            <a:ext cx="3032156" cy="60719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的多变过程</a:t>
            </a:r>
            <a:endParaRPr kumimoji="1"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942520"/>
              </p:ext>
            </p:extLst>
          </p:nvPr>
        </p:nvGraphicFramePr>
        <p:xfrm>
          <a:off x="1475656" y="2199234"/>
          <a:ext cx="815594" cy="35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03" name="Equation" r:id="rId5" imgW="368280" imgH="139680" progId="Equation.DSMT4">
                  <p:embed/>
                </p:oleObj>
              </mc:Choice>
              <mc:Fallback>
                <p:oleObj name="Equation" r:id="rId5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99234"/>
                        <a:ext cx="815594" cy="352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44034"/>
              </p:ext>
            </p:extLst>
          </p:nvPr>
        </p:nvGraphicFramePr>
        <p:xfrm>
          <a:off x="3500065" y="294221"/>
          <a:ext cx="1268410" cy="48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04" name="Equation" r:id="rId7" imgW="368280" imgH="139680" progId="Equation.DSMT4">
                  <p:embed/>
                </p:oleObj>
              </mc:Choice>
              <mc:Fallback>
                <p:oleObj name="Equation" r:id="rId7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065" y="294221"/>
                        <a:ext cx="1268410" cy="480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9369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4-7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水蒸气的基本过程</a:t>
            </a:r>
            <a:endParaRPr kumimoji="1" lang="en-US" altLang="ko-KR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933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8655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>
            <a:spLocks noChangeArrowheads="1"/>
          </p:cNvSpPr>
          <p:nvPr/>
        </p:nvSpPr>
        <p:spPr bwMode="auto">
          <a:xfrm>
            <a:off x="2771800" y="988882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2771800" y="1882041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14"/>
          <p:cNvSpPr>
            <a:spLocks noChangeArrowheads="1"/>
          </p:cNvSpPr>
          <p:nvPr/>
        </p:nvSpPr>
        <p:spPr bwMode="auto">
          <a:xfrm>
            <a:off x="2771799" y="2842553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定温过程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14"/>
          <p:cNvSpPr>
            <a:spLocks noChangeArrowheads="1"/>
          </p:cNvSpPr>
          <p:nvPr/>
        </p:nvSpPr>
        <p:spPr bwMode="auto">
          <a:xfrm>
            <a:off x="2771799" y="3803065"/>
            <a:ext cx="1727025" cy="59279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FF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绝热过程</a:t>
            </a:r>
            <a:endParaRPr kumimoji="1" lang="en-US" altLang="zh-CN" sz="2800" b="1" dirty="0" smtClean="0">
              <a:solidFill>
                <a:srgbClr val="FFFF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414389" y="2058246"/>
            <a:ext cx="1780876" cy="130698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基本</a:t>
            </a:r>
            <a:endParaRPr kumimoji="1" lang="en-US" altLang="zh-CN" sz="28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热力过程</a:t>
            </a:r>
            <a:endParaRPr kumimoji="1" lang="en-US" altLang="zh-CN" sz="28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14"/>
          <p:cNvSpPr>
            <a:spLocks noChangeArrowheads="1"/>
          </p:cNvSpPr>
          <p:nvPr/>
        </p:nvSpPr>
        <p:spPr bwMode="auto">
          <a:xfrm>
            <a:off x="4858864" y="980728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高压锅内蒸煮食物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放气前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圆角矩形 14"/>
          <p:cNvSpPr>
            <a:spLocks noChangeArrowheads="1"/>
          </p:cNvSpPr>
          <p:nvPr/>
        </p:nvSpPr>
        <p:spPr bwMode="auto">
          <a:xfrm>
            <a:off x="4858864" y="1877989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锅炉中的加热汽化和过热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14"/>
          <p:cNvSpPr>
            <a:spLocks noChangeArrowheads="1"/>
          </p:cNvSpPr>
          <p:nvPr/>
        </p:nvSpPr>
        <p:spPr bwMode="auto">
          <a:xfrm>
            <a:off x="4858864" y="2866138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冷凝器内乏汽的凝结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4786856" y="3799013"/>
            <a:ext cx="3870275" cy="59279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蒸汽流过汽轮机做功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>
            <a:endCxn id="2" idx="1"/>
          </p:cNvCxnSpPr>
          <p:nvPr/>
        </p:nvCxnSpPr>
        <p:spPr bwMode="auto">
          <a:xfrm flipV="1">
            <a:off x="2411760" y="1285281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2411759" y="2214839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2411759" y="3161591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flipV="1">
            <a:off x="2411759" y="4097695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4498824" y="4097695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4498824" y="3161591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4498824" y="2226220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4498824" y="1277127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flipV="1">
            <a:off x="2407567" y="1277127"/>
            <a:ext cx="8384" cy="28182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2195265" y="2729431"/>
            <a:ext cx="216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圆角矩形 14"/>
          <p:cNvSpPr>
            <a:spLocks noChangeArrowheads="1"/>
          </p:cNvSpPr>
          <p:nvPr/>
        </p:nvSpPr>
        <p:spPr bwMode="auto">
          <a:xfrm>
            <a:off x="852663" y="5241538"/>
            <a:ext cx="7292322" cy="81486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）初态和终态的参数；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过程中的热量和功。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4"/>
          <p:cNvSpPr>
            <a:spLocks noChangeArrowheads="1"/>
          </p:cNvSpPr>
          <p:nvPr/>
        </p:nvSpPr>
        <p:spPr bwMode="auto">
          <a:xfrm>
            <a:off x="3815331" y="4767941"/>
            <a:ext cx="1727025" cy="59279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求解任务</a:t>
            </a:r>
            <a:endParaRPr kumimoji="1" lang="en-US" altLang="zh-CN" sz="2800" b="1" dirty="0" smtClean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水蒸气的基本热力过程</a:t>
            </a:r>
            <a:endParaRPr kumimoji="1" lang="zh-CN" altLang="en-US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682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>
            <a:spLocks noChangeArrowheads="1"/>
          </p:cNvSpPr>
          <p:nvPr/>
        </p:nvSpPr>
        <p:spPr bwMode="auto">
          <a:xfrm>
            <a:off x="251520" y="1844824"/>
            <a:ext cx="8640960" cy="244827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defRPr/>
            </a:pPr>
            <a:r>
              <a:rPr kumimoji="1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根据初态的已知两个参数，从表或者图中查得其它参数。</a:t>
            </a:r>
            <a:endParaRPr kumimoji="1"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defRPr/>
            </a:pPr>
            <a:r>
              <a:rPr kumimoji="1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根据过程特征及一个终态参数确定终态，再从表或者图上查得其它参数。</a:t>
            </a:r>
            <a:endParaRPr kumimoji="1"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  <a:defRPr/>
            </a:pPr>
            <a:r>
              <a:rPr kumimoji="1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根据已求得的初、终态参数，计算</a:t>
            </a:r>
            <a:endParaRPr kumimoji="1"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961985"/>
              </p:ext>
            </p:extLst>
          </p:nvPr>
        </p:nvGraphicFramePr>
        <p:xfrm>
          <a:off x="5724128" y="3728023"/>
          <a:ext cx="1129754" cy="554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7" name="Equation" r:id="rId3" imgW="596880" imgH="241200" progId="Equation.DSMT4">
                  <p:embed/>
                </p:oleObj>
              </mc:Choice>
              <mc:Fallback>
                <p:oleObj name="Equation" r:id="rId3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728023"/>
                        <a:ext cx="1129754" cy="554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过程量的求解步骤</a:t>
            </a:r>
            <a:endParaRPr kumimoji="1" lang="zh-CN" altLang="en-US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92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12118"/>
              </p:ext>
            </p:extLst>
          </p:nvPr>
        </p:nvGraphicFramePr>
        <p:xfrm>
          <a:off x="292651" y="1556792"/>
          <a:ext cx="8743845" cy="342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53"/>
                <a:gridCol w="1841331"/>
                <a:gridCol w="1728192"/>
                <a:gridCol w="1728192"/>
                <a:gridCol w="1831077"/>
              </a:tblGrid>
              <a:tr h="7920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定容过程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定压过程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定温过程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定熵过程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过程功</a:t>
                      </a:r>
                      <a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400" b="1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技术功</a:t>
                      </a:r>
                      <a:r>
                        <a:rPr lang="en-US" altLang="zh-CN" sz="2400" b="1" i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2400" b="1" i="1" baseline="-2500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400" b="1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过程热量</a:t>
                      </a:r>
                      <a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400" b="1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计算公式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70241"/>
              </p:ext>
            </p:extLst>
          </p:nvPr>
        </p:nvGraphicFramePr>
        <p:xfrm>
          <a:off x="2051720" y="2492896"/>
          <a:ext cx="16891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4" name="Equation" r:id="rId3" imgW="914400" imgH="330120" progId="Equation.DSMT4">
                  <p:embed/>
                </p:oleObj>
              </mc:Choice>
              <mc:Fallback>
                <p:oleObj name="Equation" r:id="rId3" imgW="914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92896"/>
                        <a:ext cx="16891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003518"/>
              </p:ext>
            </p:extLst>
          </p:nvPr>
        </p:nvGraphicFramePr>
        <p:xfrm>
          <a:off x="3851920" y="2587352"/>
          <a:ext cx="161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5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587352"/>
                        <a:ext cx="16192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78200"/>
              </p:ext>
            </p:extLst>
          </p:nvPr>
        </p:nvGraphicFramePr>
        <p:xfrm>
          <a:off x="5749925" y="2611438"/>
          <a:ext cx="1290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6" name="Equation" r:id="rId7" imgW="698400" imgH="203040" progId="Equation.DSMT4">
                  <p:embed/>
                </p:oleObj>
              </mc:Choice>
              <mc:Fallback>
                <p:oleObj name="Equation" r:id="rId7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2611438"/>
                        <a:ext cx="1290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333385"/>
              </p:ext>
            </p:extLst>
          </p:nvPr>
        </p:nvGraphicFramePr>
        <p:xfrm>
          <a:off x="7164288" y="2611438"/>
          <a:ext cx="1913931" cy="39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7" name="Equation" r:id="rId9" imgW="1091880" imgH="228600" progId="Equation.DSMT4">
                  <p:embed/>
                </p:oleObj>
              </mc:Choice>
              <mc:Fallback>
                <p:oleObj name="Equation" r:id="rId9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611438"/>
                        <a:ext cx="1913931" cy="398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101602"/>
              </p:ext>
            </p:extLst>
          </p:nvPr>
        </p:nvGraphicFramePr>
        <p:xfrm>
          <a:off x="1946275" y="3451225"/>
          <a:ext cx="1758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8" name="Equation" r:id="rId11" imgW="952200" imgH="228600" progId="Equation.DSMT4">
                  <p:embed/>
                </p:oleObj>
              </mc:Choice>
              <mc:Fallback>
                <p:oleObj name="Equation" r:id="rId11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451225"/>
                        <a:ext cx="17589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2336"/>
              </p:ext>
            </p:extLst>
          </p:nvPr>
        </p:nvGraphicFramePr>
        <p:xfrm>
          <a:off x="3741738" y="3373416"/>
          <a:ext cx="1729432" cy="57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9" name="Equation" r:id="rId13" imgW="990360" imgH="330120" progId="Equation.DSMT4">
                  <p:embed/>
                </p:oleObj>
              </mc:Choice>
              <mc:Fallback>
                <p:oleObj name="Equation" r:id="rId13" imgW="990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373416"/>
                        <a:ext cx="1729432" cy="579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45306"/>
              </p:ext>
            </p:extLst>
          </p:nvPr>
        </p:nvGraphicFramePr>
        <p:xfrm>
          <a:off x="5738813" y="3462338"/>
          <a:ext cx="12652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70" name="Equation" r:id="rId15" imgW="723600" imgH="228600" progId="Equation.DSMT4">
                  <p:embed/>
                </p:oleObj>
              </mc:Choice>
              <mc:Fallback>
                <p:oleObj name="Equation" r:id="rId15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3462338"/>
                        <a:ext cx="126523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777719"/>
              </p:ext>
            </p:extLst>
          </p:nvPr>
        </p:nvGraphicFramePr>
        <p:xfrm>
          <a:off x="7144795" y="3473450"/>
          <a:ext cx="1930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71" name="Equation" r:id="rId17" imgW="1104840" imgH="228600" progId="Equation.DSMT4">
                  <p:embed/>
                </p:oleObj>
              </mc:Choice>
              <mc:Fallback>
                <p:oleObj name="Equation" r:id="rId17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795" y="3473450"/>
                        <a:ext cx="19304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52711"/>
              </p:ext>
            </p:extLst>
          </p:nvPr>
        </p:nvGraphicFramePr>
        <p:xfrm>
          <a:off x="1922463" y="4365625"/>
          <a:ext cx="18065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72" name="Equation" r:id="rId19" imgW="977760" imgH="228600" progId="Equation.DSMT4">
                  <p:embed/>
                </p:oleObj>
              </mc:Choice>
              <mc:Fallback>
                <p:oleObj name="Equation" r:id="rId19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4365625"/>
                        <a:ext cx="18065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612905"/>
              </p:ext>
            </p:extLst>
          </p:nvPr>
        </p:nvGraphicFramePr>
        <p:xfrm>
          <a:off x="3712488" y="4365626"/>
          <a:ext cx="17827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73" name="Equation" r:id="rId21" imgW="965160" imgH="228600" progId="Equation.DSMT4">
                  <p:embed/>
                </p:oleObj>
              </mc:Choice>
              <mc:Fallback>
                <p:oleObj name="Equation" r:id="rId21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488" y="4365626"/>
                        <a:ext cx="17827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85274"/>
              </p:ext>
            </p:extLst>
          </p:nvPr>
        </p:nvGraphicFramePr>
        <p:xfrm>
          <a:off x="5550430" y="4365625"/>
          <a:ext cx="15716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74" name="Equation" r:id="rId23" imgW="850680" imgH="228600" progId="Equation.DSMT4">
                  <p:embed/>
                </p:oleObj>
              </mc:Choice>
              <mc:Fallback>
                <p:oleObj name="Equation" r:id="rId23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430" y="4365625"/>
                        <a:ext cx="15716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519249"/>
              </p:ext>
            </p:extLst>
          </p:nvPr>
        </p:nvGraphicFramePr>
        <p:xfrm>
          <a:off x="7285276" y="4271168"/>
          <a:ext cx="1619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75" name="Equation" r:id="rId25" imgW="876240" imgH="330120" progId="Equation.DSMT4">
                  <p:embed/>
                </p:oleObj>
              </mc:Choice>
              <mc:Fallback>
                <p:oleObj name="Equation" r:id="rId25" imgW="876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276" y="4271168"/>
                        <a:ext cx="16192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本章小结</a:t>
            </a:r>
            <a:endParaRPr kumimoji="1" lang="en-US" altLang="ko-KR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933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1303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15295"/>
              </p:ext>
            </p:extLst>
          </p:nvPr>
        </p:nvGraphicFramePr>
        <p:xfrm>
          <a:off x="1949623" y="1433622"/>
          <a:ext cx="2354090" cy="7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16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623" y="1433622"/>
                        <a:ext cx="2354090" cy="730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774396"/>
              </p:ext>
            </p:extLst>
          </p:nvPr>
        </p:nvGraphicFramePr>
        <p:xfrm>
          <a:off x="5425164" y="1381602"/>
          <a:ext cx="219813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17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164" y="1381602"/>
                        <a:ext cx="2198139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528620" y="848123"/>
            <a:ext cx="4896544" cy="67700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基本热力过程的状态参数间满足：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395534" y="2065331"/>
            <a:ext cx="8496944" cy="64942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满足这样关系式的可逆过程称为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常数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，称为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多变指数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角丸四角形 28"/>
          <p:cNvSpPr>
            <a:spLocks noChangeArrowheads="1"/>
          </p:cNvSpPr>
          <p:nvPr/>
        </p:nvSpPr>
        <p:spPr bwMode="auto">
          <a:xfrm>
            <a:off x="282575" y="904125"/>
            <a:ext cx="8609903" cy="540519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796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理想气体可逆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多变过程</a:t>
            </a:r>
            <a:r>
              <a:rPr kumimoji="1" lang="en-US" altLang="zh-CN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polytropic</a:t>
            </a:r>
            <a:r>
              <a:rPr kumimoji="1" lang="en-US" altLang="zh-CN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process</a:t>
            </a:r>
            <a:r>
              <a:rPr kumimoji="1" lang="en-US" altLang="zh-CN" sz="2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方程式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51720" y="2673776"/>
            <a:ext cx="4381893" cy="827534"/>
            <a:chOff x="2051720" y="2673776"/>
            <a:chExt cx="4381893" cy="827534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131517"/>
                </p:ext>
              </p:extLst>
            </p:nvPr>
          </p:nvGraphicFramePr>
          <p:xfrm>
            <a:off x="2051720" y="2673776"/>
            <a:ext cx="1693446" cy="657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18" name="Equation" r:id="rId7" imgW="622080" imgH="241200" progId="Equation.DSMT4">
                    <p:embed/>
                  </p:oleObj>
                </mc:Choice>
                <mc:Fallback>
                  <p:oleObj name="Equation" r:id="rId7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2673776"/>
                          <a:ext cx="1693446" cy="657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下箭头 19"/>
            <p:cNvSpPr/>
            <p:nvPr/>
          </p:nvSpPr>
          <p:spPr bwMode="auto">
            <a:xfrm>
              <a:off x="3409277" y="3160822"/>
              <a:ext cx="3024336" cy="340488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1095" y="3492971"/>
            <a:ext cx="7285235" cy="1278864"/>
            <a:chOff x="661095" y="3492971"/>
            <a:chExt cx="7285235" cy="1278864"/>
          </a:xfrm>
        </p:grpSpPr>
        <p:graphicFrame>
          <p:nvGraphicFramePr>
            <p:cNvPr id="1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698780"/>
                </p:ext>
              </p:extLst>
            </p:nvPr>
          </p:nvGraphicFramePr>
          <p:xfrm>
            <a:off x="661095" y="3492971"/>
            <a:ext cx="7285235" cy="615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19" name="Equation" r:id="rId9" imgW="3009600" imgH="253800" progId="Equation.DSMT4">
                    <p:embed/>
                  </p:oleObj>
                </mc:Choice>
                <mc:Fallback>
                  <p:oleObj name="Equation" r:id="rId9" imgW="30096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095" y="3492971"/>
                          <a:ext cx="7285235" cy="615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3118417"/>
                </p:ext>
              </p:extLst>
            </p:nvPr>
          </p:nvGraphicFramePr>
          <p:xfrm>
            <a:off x="5444959" y="4121546"/>
            <a:ext cx="2295394" cy="650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20" name="Equation" r:id="rId11" imgW="850680" imgH="241200" progId="Equation.DSMT4">
                    <p:embed/>
                  </p:oleObj>
                </mc:Choice>
                <mc:Fallback>
                  <p:oleObj name="Equation" r:id="rId11" imgW="850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4959" y="4121546"/>
                          <a:ext cx="2295394" cy="650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523850" y="4675249"/>
            <a:ext cx="8127351" cy="1553160"/>
            <a:chOff x="523850" y="4675249"/>
            <a:chExt cx="8127351" cy="1553160"/>
          </a:xfrm>
        </p:grpSpPr>
        <p:graphicFrame>
          <p:nvGraphicFramePr>
            <p:cNvPr id="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4809723"/>
                </p:ext>
              </p:extLst>
            </p:nvPr>
          </p:nvGraphicFramePr>
          <p:xfrm>
            <a:off x="523850" y="4675249"/>
            <a:ext cx="8127351" cy="1067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21" name="Equation" r:id="rId13" imgW="3873240" imgH="507960" progId="Equation.DSMT4">
                    <p:embed/>
                  </p:oleObj>
                </mc:Choice>
                <mc:Fallback>
                  <p:oleObj name="Equation" r:id="rId13" imgW="387324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50" y="4675249"/>
                          <a:ext cx="8127351" cy="1067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899163"/>
                </p:ext>
              </p:extLst>
            </p:nvPr>
          </p:nvGraphicFramePr>
          <p:xfrm>
            <a:off x="5444959" y="5368188"/>
            <a:ext cx="2766349" cy="860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22" name="Equation" r:id="rId15" imgW="1104840" imgH="342720" progId="Equation.DSMT4">
                    <p:embed/>
                  </p:oleObj>
                </mc:Choice>
                <mc:Fallback>
                  <p:oleObj name="Equation" r:id="rId15" imgW="110484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4959" y="5368188"/>
                          <a:ext cx="2766349" cy="860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5152493" y="1340768"/>
            <a:ext cx="3247304" cy="4931695"/>
            <a:chOff x="5152493" y="1340768"/>
            <a:chExt cx="3247304" cy="4931695"/>
          </a:xfrm>
        </p:grpSpPr>
        <p:sp>
          <p:nvSpPr>
            <p:cNvPr id="24" name="椭圆 23"/>
            <p:cNvSpPr/>
            <p:nvPr/>
          </p:nvSpPr>
          <p:spPr bwMode="auto">
            <a:xfrm>
              <a:off x="5152493" y="1340768"/>
              <a:ext cx="2793838" cy="823434"/>
            </a:xfrm>
            <a:prstGeom prst="ellipse">
              <a:avLst/>
            </a:prstGeom>
            <a:noFill/>
            <a:ln w="28575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5273131" y="3986681"/>
              <a:ext cx="2793838" cy="823434"/>
            </a:xfrm>
            <a:prstGeom prst="ellipse">
              <a:avLst/>
            </a:prstGeom>
            <a:noFill/>
            <a:ln w="28575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152493" y="5343290"/>
              <a:ext cx="3247304" cy="929173"/>
            </a:xfrm>
            <a:prstGeom prst="ellipse">
              <a:avLst/>
            </a:prstGeom>
            <a:noFill/>
            <a:ln w="28575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5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1547664" y="90872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4-1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理想气体的可逆多变过程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1547664" y="2924845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4-4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定温过程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1547664" y="2250158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4-3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定压过程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547664" y="157547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4-2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定容过程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1539727" y="495049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4-7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水蒸气的基本过程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1539727" y="4275808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4-6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理想气体热力过程综合分析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1539727" y="3601120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4-5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绝热过程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1539727" y="561724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本章小结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本章小结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28"/>
          <p:cNvSpPr>
            <a:spLocks noChangeArrowheads="1"/>
          </p:cNvSpPr>
          <p:nvPr/>
        </p:nvSpPr>
        <p:spPr bwMode="auto">
          <a:xfrm>
            <a:off x="395536" y="1988839"/>
            <a:ext cx="8465889" cy="28083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398" tIns="31199" rIns="62398" bIns="31199" anchor="ctr"/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ja-JP" altLang="en-US">
                <a:ea typeface="幼圆" panose="020105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796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多变指数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517911"/>
              </p:ext>
            </p:extLst>
          </p:nvPr>
        </p:nvGraphicFramePr>
        <p:xfrm>
          <a:off x="1981126" y="3345047"/>
          <a:ext cx="472281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12" name="Equation" r:id="rId3" imgW="1841400" imgH="469800" progId="Equation.DSMT4">
                  <p:embed/>
                </p:oleObj>
              </mc:Choice>
              <mc:Fallback>
                <p:oleObj name="Equation" r:id="rId3" imgW="1841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26" y="3345047"/>
                        <a:ext cx="472281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92185"/>
              </p:ext>
            </p:extLst>
          </p:nvPr>
        </p:nvGraphicFramePr>
        <p:xfrm>
          <a:off x="755576" y="2348880"/>
          <a:ext cx="71739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13" name="Equation" r:id="rId5" imgW="2654280" imgH="241200" progId="Equation.DSMT4">
                  <p:embed/>
                </p:oleObj>
              </mc:Choice>
              <mc:Fallback>
                <p:oleObj name="Equation" r:id="rId5" imgW="26542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48880"/>
                        <a:ext cx="7173913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605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528" y="908720"/>
          <a:ext cx="8640960" cy="52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624736"/>
              </a:tblGrid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热能学能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变化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焓变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熵变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技术功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876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过程热量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8925" y="206374"/>
            <a:ext cx="5075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多变过程的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过程量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计算方法</a:t>
            </a:r>
            <a:endParaRPr kumimoji="1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18138"/>
              </p:ext>
            </p:extLst>
          </p:nvPr>
        </p:nvGraphicFramePr>
        <p:xfrm>
          <a:off x="2843808" y="1052736"/>
          <a:ext cx="1495648" cy="57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2" name="Equation" r:id="rId3" imgW="876240" imgH="279360" progId="Equation.DSMT4">
                  <p:embed/>
                </p:oleObj>
              </mc:Choice>
              <mc:Fallback>
                <p:oleObj name="Equation" r:id="rId3" imgW="876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052736"/>
                        <a:ext cx="1495648" cy="579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11739"/>
              </p:ext>
            </p:extLst>
          </p:nvPr>
        </p:nvGraphicFramePr>
        <p:xfrm>
          <a:off x="2843809" y="1953486"/>
          <a:ext cx="1856556" cy="60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3" name="Equation" r:id="rId5" imgW="863280" imgH="279360" progId="Equation.DSMT4">
                  <p:embed/>
                </p:oleObj>
              </mc:Choice>
              <mc:Fallback>
                <p:oleObj name="Equation" r:id="rId5" imgW="863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9" y="1953486"/>
                        <a:ext cx="1856556" cy="60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83923"/>
              </p:ext>
            </p:extLst>
          </p:nvPr>
        </p:nvGraphicFramePr>
        <p:xfrm>
          <a:off x="2843808" y="3577152"/>
          <a:ext cx="1636661" cy="78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4" name="Equation" r:id="rId7" imgW="685800" imgH="330120" progId="Equation.DSMT4">
                  <p:embed/>
                </p:oleObj>
              </mc:Choice>
              <mc:Fallback>
                <p:oleObj name="Equation" r:id="rId7" imgW="685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577152"/>
                        <a:ext cx="1636661" cy="787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244084"/>
              </p:ext>
            </p:extLst>
          </p:nvPr>
        </p:nvGraphicFramePr>
        <p:xfrm>
          <a:off x="2843808" y="4486972"/>
          <a:ext cx="1802294" cy="74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5" name="Equation" r:id="rId9" imgW="799920" imgH="330120" progId="Equation.DSMT4">
                  <p:embed/>
                </p:oleObj>
              </mc:Choice>
              <mc:Fallback>
                <p:oleObj name="Equation" r:id="rId9" imgW="799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486972"/>
                        <a:ext cx="1802294" cy="742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118302"/>
              </p:ext>
            </p:extLst>
          </p:nvPr>
        </p:nvGraphicFramePr>
        <p:xfrm>
          <a:off x="2828156" y="5495754"/>
          <a:ext cx="1817946" cy="52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6" name="Equation" r:id="rId11" imgW="698400" imgH="203040" progId="Equation.DSMT4">
                  <p:embed/>
                </p:oleObj>
              </mc:Choice>
              <mc:Fallback>
                <p:oleObj name="Equation" r:id="rId11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56" y="5495754"/>
                        <a:ext cx="1817946" cy="528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024826"/>
              </p:ext>
            </p:extLst>
          </p:nvPr>
        </p:nvGraphicFramePr>
        <p:xfrm>
          <a:off x="5096483" y="5460927"/>
          <a:ext cx="1778213" cy="56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7" name="Equation" r:id="rId13" imgW="723600" imgH="228600" progId="Equation.DSMT4">
                  <p:embed/>
                </p:oleObj>
              </mc:Choice>
              <mc:Fallback>
                <p:oleObj name="Equation" r:id="rId13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483" y="5460927"/>
                        <a:ext cx="1778213" cy="560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981976"/>
              </p:ext>
            </p:extLst>
          </p:nvPr>
        </p:nvGraphicFramePr>
        <p:xfrm>
          <a:off x="2828156" y="2659955"/>
          <a:ext cx="3111897" cy="9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8" name="Equation" r:id="rId15" imgW="1676160" imgH="431640" progId="Equation.DSMT4">
                  <p:embed/>
                </p:oleObj>
              </mc:Choice>
              <mc:Fallback>
                <p:oleObj name="Equation" r:id="rId15" imgW="16761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56" y="2659955"/>
                        <a:ext cx="3111897" cy="9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95TGp_psh_12_v2">
  <a:themeElements>
    <a:clrScheme name="095TGp_psh_12_v2 1">
      <a:dk1>
        <a:srgbClr val="000000"/>
      </a:dk1>
      <a:lt1>
        <a:srgbClr val="FFFFFF"/>
      </a:lt1>
      <a:dk2>
        <a:srgbClr val="000066"/>
      </a:dk2>
      <a:lt2>
        <a:srgbClr val="B2B2B2"/>
      </a:lt2>
      <a:accent1>
        <a:srgbClr val="76A7F0"/>
      </a:accent1>
      <a:accent2>
        <a:srgbClr val="0066CC"/>
      </a:accent2>
      <a:accent3>
        <a:srgbClr val="FFFFFF"/>
      </a:accent3>
      <a:accent4>
        <a:srgbClr val="000000"/>
      </a:accent4>
      <a:accent5>
        <a:srgbClr val="BDD0F6"/>
      </a:accent5>
      <a:accent6>
        <a:srgbClr val="005CB9"/>
      </a:accent6>
      <a:hlink>
        <a:srgbClr val="CC9900"/>
      </a:hlink>
      <a:folHlink>
        <a:srgbClr val="85B64A"/>
      </a:folHlink>
    </a:clrScheme>
    <a:fontScheme name="095TGp_psh_12_v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95TGp_psh_12_v2 1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76A7F0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BDD0F6"/>
        </a:accent5>
        <a:accent6>
          <a:srgbClr val="005CB9"/>
        </a:accent6>
        <a:hlink>
          <a:srgbClr val="CC9900"/>
        </a:hlink>
        <a:folHlink>
          <a:srgbClr val="85B6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5TGp_psh_12_v2 2">
        <a:dk1>
          <a:srgbClr val="000000"/>
        </a:dk1>
        <a:lt1>
          <a:srgbClr val="FFFFFF"/>
        </a:lt1>
        <a:dk2>
          <a:srgbClr val="003366"/>
        </a:dk2>
        <a:lt2>
          <a:srgbClr val="B2B2B2"/>
        </a:lt2>
        <a:accent1>
          <a:srgbClr val="4BB814"/>
        </a:accent1>
        <a:accent2>
          <a:srgbClr val="00B686"/>
        </a:accent2>
        <a:accent3>
          <a:srgbClr val="FFFFFF"/>
        </a:accent3>
        <a:accent4>
          <a:srgbClr val="000000"/>
        </a:accent4>
        <a:accent5>
          <a:srgbClr val="B1D8AA"/>
        </a:accent5>
        <a:accent6>
          <a:srgbClr val="00A579"/>
        </a:accent6>
        <a:hlink>
          <a:srgbClr val="99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5TGp_psh_12_v2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5C75C6"/>
        </a:accent1>
        <a:accent2>
          <a:srgbClr val="00A8A4"/>
        </a:accent2>
        <a:accent3>
          <a:srgbClr val="FFFFFF"/>
        </a:accent3>
        <a:accent4>
          <a:srgbClr val="000000"/>
        </a:accent4>
        <a:accent5>
          <a:srgbClr val="B5BDDF"/>
        </a:accent5>
        <a:accent6>
          <a:srgbClr val="009894"/>
        </a:accent6>
        <a:hlink>
          <a:srgbClr val="CC9900"/>
        </a:hlink>
        <a:folHlink>
          <a:srgbClr val="246E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095TGp_psh_12_v2</Template>
  <TotalTime>11664</TotalTime>
  <Words>2096</Words>
  <Application>Microsoft Office PowerPoint</Application>
  <PresentationFormat>全屏显示(4:3)</PresentationFormat>
  <Paragraphs>441</Paragraphs>
  <Slides>70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1" baseType="lpstr">
      <vt:lpstr>Gulim</vt:lpstr>
      <vt:lpstr>楷体_GB2312</vt:lpstr>
      <vt:lpstr>宋体</vt:lpstr>
      <vt:lpstr>幼圆</vt:lpstr>
      <vt:lpstr>Arial</vt:lpstr>
      <vt:lpstr>Times New Roman</vt:lpstr>
      <vt:lpstr>Verdana</vt:lpstr>
      <vt:lpstr>Wingdings</vt:lpstr>
      <vt:lpstr>095TGp_psh_12_v2</vt:lpstr>
      <vt:lpstr>Equation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Sunny</dc:creator>
  <cp:lastModifiedBy>Cao Jun</cp:lastModifiedBy>
  <cp:revision>904</cp:revision>
  <dcterms:created xsi:type="dcterms:W3CDTF">2009-03-10T06:24:48Z</dcterms:created>
  <dcterms:modified xsi:type="dcterms:W3CDTF">2014-04-09T05:30:47Z</dcterms:modified>
</cp:coreProperties>
</file>