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2" r:id="rId14"/>
    <p:sldId id="28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1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0" Type="http://schemas.openxmlformats.org/officeDocument/2006/relationships/image" Target="../media/image76.wmf"/><Relationship Id="rId2" Type="http://schemas.openxmlformats.org/officeDocument/2006/relationships/image" Target="../media/image58.wmf"/><Relationship Id="rId19" Type="http://schemas.openxmlformats.org/officeDocument/2006/relationships/image" Target="../media/image75.wmf"/><Relationship Id="rId18" Type="http://schemas.openxmlformats.org/officeDocument/2006/relationships/image" Target="../media/image74.wmf"/><Relationship Id="rId17" Type="http://schemas.openxmlformats.org/officeDocument/2006/relationships/image" Target="../media/image73.wmf"/><Relationship Id="rId16" Type="http://schemas.openxmlformats.org/officeDocument/2006/relationships/image" Target="../media/image72.wmf"/><Relationship Id="rId15" Type="http://schemas.openxmlformats.org/officeDocument/2006/relationships/image" Target="../media/image71.wmf"/><Relationship Id="rId14" Type="http://schemas.openxmlformats.org/officeDocument/2006/relationships/image" Target="../media/image7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8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3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9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4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6.wmf"/><Relationship Id="rId27" Type="http://schemas.openxmlformats.org/officeDocument/2006/relationships/oleObject" Target="../embeddings/oleObject57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56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2" Type="http://schemas.openxmlformats.org/officeDocument/2006/relationships/vmlDrawing" Target="../drawings/vmlDrawing9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76.wmf"/><Relationship Id="rId4" Type="http://schemas.openxmlformats.org/officeDocument/2006/relationships/image" Target="../media/image58.wmf"/><Relationship Id="rId39" Type="http://schemas.openxmlformats.org/officeDocument/2006/relationships/oleObject" Target="../embeddings/oleObject77.bin"/><Relationship Id="rId38" Type="http://schemas.openxmlformats.org/officeDocument/2006/relationships/image" Target="../media/image75.wmf"/><Relationship Id="rId37" Type="http://schemas.openxmlformats.org/officeDocument/2006/relationships/oleObject" Target="../embeddings/oleObject76.bin"/><Relationship Id="rId36" Type="http://schemas.openxmlformats.org/officeDocument/2006/relationships/image" Target="../media/image74.wmf"/><Relationship Id="rId35" Type="http://schemas.openxmlformats.org/officeDocument/2006/relationships/oleObject" Target="../embeddings/oleObject75.bin"/><Relationship Id="rId34" Type="http://schemas.openxmlformats.org/officeDocument/2006/relationships/image" Target="../media/image73.wmf"/><Relationship Id="rId33" Type="http://schemas.openxmlformats.org/officeDocument/2006/relationships/oleObject" Target="../embeddings/oleObject74.bin"/><Relationship Id="rId32" Type="http://schemas.openxmlformats.org/officeDocument/2006/relationships/image" Target="../media/image72.wmf"/><Relationship Id="rId31" Type="http://schemas.openxmlformats.org/officeDocument/2006/relationships/oleObject" Target="../embeddings/oleObject73.bin"/><Relationship Id="rId30" Type="http://schemas.openxmlformats.org/officeDocument/2006/relationships/image" Target="../media/image71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2.bin"/><Relationship Id="rId28" Type="http://schemas.openxmlformats.org/officeDocument/2006/relationships/image" Target="../media/image70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898208" y="981393"/>
            <a:ext cx="216058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偏摩尔量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矩形 5123"/>
          <p:cNvSpPr/>
          <p:nvPr/>
        </p:nvSpPr>
        <p:spPr>
          <a:xfrm>
            <a:off x="909320" y="2070100"/>
            <a:ext cx="9980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1mol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物质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在一定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下对一定浓度的均相多组分系统的某一广延性质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的贡献。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对多组分均相系统应使用偏摩尔量的概念。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4" name="文本框 5124"/>
          <p:cNvSpPr txBox="1"/>
          <p:nvPr/>
        </p:nvSpPr>
        <p:spPr>
          <a:xfrm>
            <a:off x="1271270" y="3393599"/>
            <a:ext cx="243046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集合公式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5" name="内容占位符 5125"/>
          <p:cNvGraphicFramePr>
            <a:graphicFrameLocks noGrp="1" noChangeAspect="1"/>
          </p:cNvGraphicFramePr>
          <p:nvPr>
            <p:ph sz="half" idx="2"/>
          </p:nvPr>
        </p:nvGraphicFramePr>
        <p:xfrm>
          <a:off x="3508058" y="3253105"/>
          <a:ext cx="2303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890270" imgH="292735" progId="Equation.3">
                  <p:embed/>
                </p:oleObj>
              </mc:Choice>
              <mc:Fallback>
                <p:oleObj name="" r:id="rId1" imgW="890270" imgH="29273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508058" y="3253105"/>
                        <a:ext cx="2303462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2"/>
          <p:cNvSpPr txBox="1"/>
          <p:nvPr/>
        </p:nvSpPr>
        <p:spPr>
          <a:xfrm>
            <a:off x="1061720" y="4687253"/>
            <a:ext cx="96888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如果广延性质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变化很小，可以忽略，或者温度压力不变，则：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8" name="Text Box 3"/>
          <p:cNvSpPr txBox="1"/>
          <p:nvPr/>
        </p:nvSpPr>
        <p:spPr>
          <a:xfrm>
            <a:off x="1122045" y="6237605"/>
            <a:ext cx="4029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对于二元系统：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9" name="对象 24580"/>
          <p:cNvGraphicFramePr>
            <a:graphicFrameLocks noChangeAspect="1"/>
          </p:cNvGraphicFramePr>
          <p:nvPr/>
        </p:nvGraphicFramePr>
        <p:xfrm>
          <a:off x="3655695" y="5262563"/>
          <a:ext cx="2479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919480" imgH="294005" progId="Equation.3">
                  <p:embed/>
                </p:oleObj>
              </mc:Choice>
              <mc:Fallback>
                <p:oleObj name="" r:id="rId3" imgW="919480" imgH="29400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5695" y="5262563"/>
                        <a:ext cx="2479675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24581"/>
          <p:cNvGraphicFramePr>
            <a:graphicFrameLocks noChangeAspect="1"/>
          </p:cNvGraphicFramePr>
          <p:nvPr/>
        </p:nvGraphicFramePr>
        <p:xfrm>
          <a:off x="3495358" y="6194743"/>
          <a:ext cx="3076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1314450" imgH="217170" progId="Equation.3">
                  <p:embed/>
                </p:oleObj>
              </mc:Choice>
              <mc:Fallback>
                <p:oleObj name="" r:id="rId5" imgW="1314450" imgH="21717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5358" y="6194743"/>
                        <a:ext cx="3076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6"/>
          <p:cNvSpPr txBox="1"/>
          <p:nvPr/>
        </p:nvSpPr>
        <p:spPr>
          <a:xfrm>
            <a:off x="1122045" y="4246087"/>
            <a:ext cx="42545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吉布斯–杜亥姆方程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32" name="对象 8194"/>
          <p:cNvGraphicFramePr>
            <a:graphicFrameLocks noChangeAspect="1"/>
          </p:cNvGraphicFramePr>
          <p:nvPr/>
        </p:nvGraphicFramePr>
        <p:xfrm>
          <a:off x="3352483" y="714693"/>
          <a:ext cx="26098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149350" imgH="523875" progId="Equation.3">
                  <p:embed/>
                </p:oleObj>
              </mc:Choice>
              <mc:Fallback>
                <p:oleObj name="" r:id="rId7" imgW="1149350" imgH="52387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483" y="714693"/>
                        <a:ext cx="260985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3255645" y="676593"/>
            <a:ext cx="2879725" cy="1223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2483" y="3211830"/>
            <a:ext cx="2668588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07085" y="38100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10565" y="3818890"/>
            <a:ext cx="8066405" cy="2776855"/>
          </a:xfrm>
          <a:prstGeom prst="roundRect">
            <a:avLst/>
          </a:prstGeom>
          <a:noFill/>
          <a:ln>
            <a:solidFill>
              <a:srgbClr val="0505C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6270" y="595630"/>
            <a:ext cx="11134725" cy="2776855"/>
          </a:xfrm>
          <a:prstGeom prst="roundRect">
            <a:avLst/>
          </a:prstGeom>
          <a:noFill/>
          <a:ln>
            <a:solidFill>
              <a:srgbClr val="0505C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388" name="对象 19457"/>
          <p:cNvGraphicFramePr>
            <a:graphicFrameLocks noChangeAspect="1"/>
          </p:cNvGraphicFramePr>
          <p:nvPr/>
        </p:nvGraphicFramePr>
        <p:xfrm>
          <a:off x="1108075" y="2230438"/>
          <a:ext cx="14414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" r:id="rId1" imgW="508635" imgH="394335" progId="Equation.3">
                  <p:embed/>
                </p:oleObj>
              </mc:Choice>
              <mc:Fallback>
                <p:oleObj name="" r:id="rId1" imgW="508635" imgH="39433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2230438"/>
                        <a:ext cx="1441450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9458"/>
          <p:cNvGraphicFramePr>
            <a:graphicFrameLocks noChangeAspect="1"/>
          </p:cNvGraphicFramePr>
          <p:nvPr/>
        </p:nvGraphicFramePr>
        <p:xfrm>
          <a:off x="3701733" y="581343"/>
          <a:ext cx="39766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" r:id="rId3" imgW="1562100" imgH="241300" progId="Equation.3">
                  <p:embed/>
                </p:oleObj>
              </mc:Choice>
              <mc:Fallback>
                <p:oleObj name="" r:id="rId3" imgW="1562100" imgH="241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1733" y="581343"/>
                        <a:ext cx="3976687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9459"/>
          <p:cNvGraphicFramePr>
            <a:graphicFrameLocks noChangeAspect="1"/>
          </p:cNvGraphicFramePr>
          <p:nvPr/>
        </p:nvGraphicFramePr>
        <p:xfrm>
          <a:off x="4216400" y="1162368"/>
          <a:ext cx="24653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" r:id="rId5" imgW="838835" imgH="407035" progId="Equation.3">
                  <p:embed/>
                </p:oleObj>
              </mc:Choice>
              <mc:Fallback>
                <p:oleObj name="" r:id="rId5" imgW="838835" imgH="4070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6400" y="1162368"/>
                        <a:ext cx="2465388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9460"/>
          <p:cNvGraphicFramePr>
            <a:graphicFrameLocks noChangeAspect="1"/>
          </p:cNvGraphicFramePr>
          <p:nvPr/>
        </p:nvGraphicFramePr>
        <p:xfrm>
          <a:off x="3198178" y="2241868"/>
          <a:ext cx="28749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" r:id="rId7" imgW="1042035" imgH="407035" progId="Equation.3">
                  <p:embed/>
                </p:oleObj>
              </mc:Choice>
              <mc:Fallback>
                <p:oleObj name="" r:id="rId7" imgW="1042035" imgH="40703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8178" y="2241868"/>
                        <a:ext cx="2874962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文本框 19461"/>
          <p:cNvSpPr txBox="1"/>
          <p:nvPr/>
        </p:nvSpPr>
        <p:spPr>
          <a:xfrm>
            <a:off x="1489710" y="44450"/>
            <a:ext cx="56880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✭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的活度和活度因子的计算：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93" name="对象 20481"/>
          <p:cNvGraphicFramePr>
            <a:graphicFrameLocks noChangeAspect="1"/>
          </p:cNvGraphicFramePr>
          <p:nvPr/>
        </p:nvGraphicFramePr>
        <p:xfrm>
          <a:off x="1457325" y="5479098"/>
          <a:ext cx="20574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" r:id="rId9" imgW="812800" imgH="457200" progId="Equation.3">
                  <p:embed/>
                </p:oleObj>
              </mc:Choice>
              <mc:Fallback>
                <p:oleObj name="" r:id="rId9" imgW="812800" imgH="457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7325" y="5479098"/>
                        <a:ext cx="2057400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20482"/>
          <p:cNvGraphicFramePr>
            <a:graphicFrameLocks noChangeAspect="1"/>
          </p:cNvGraphicFramePr>
          <p:nvPr/>
        </p:nvGraphicFramePr>
        <p:xfrm>
          <a:off x="1604328" y="3840163"/>
          <a:ext cx="5248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" r:id="rId11" imgW="2044700" imgH="241300" progId="Equation.3">
                  <p:embed/>
                </p:oleObj>
              </mc:Choice>
              <mc:Fallback>
                <p:oleObj name="" r:id="rId11" imgW="2044700" imgH="241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4328" y="3840163"/>
                        <a:ext cx="52482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20483"/>
          <p:cNvGraphicFramePr>
            <a:graphicFrameLocks noChangeAspect="1"/>
          </p:cNvGraphicFramePr>
          <p:nvPr/>
        </p:nvGraphicFramePr>
        <p:xfrm>
          <a:off x="2621598" y="4411345"/>
          <a:ext cx="3213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" r:id="rId13" imgW="1270000" imgH="457200" progId="Equation.3">
                  <p:embed/>
                </p:oleObj>
              </mc:Choice>
              <mc:Fallback>
                <p:oleObj name="" r:id="rId13" imgW="12700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1598" y="4411345"/>
                        <a:ext cx="32131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20484"/>
          <p:cNvGraphicFramePr>
            <a:graphicFrameLocks noChangeAspect="1"/>
          </p:cNvGraphicFramePr>
          <p:nvPr/>
        </p:nvGraphicFramePr>
        <p:xfrm>
          <a:off x="4451668" y="5466715"/>
          <a:ext cx="38147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" r:id="rId15" imgW="1536700" imgH="457200" progId="Equation.3">
                  <p:embed/>
                </p:oleObj>
              </mc:Choice>
              <mc:Fallback>
                <p:oleObj name="" r:id="rId15" imgW="1536700" imgH="457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1668" y="5466715"/>
                        <a:ext cx="3814762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0485"/>
          <p:cNvSpPr txBox="1"/>
          <p:nvPr/>
        </p:nvSpPr>
        <p:spPr>
          <a:xfrm>
            <a:off x="1563053" y="3386138"/>
            <a:ext cx="63357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✭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惯例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  <a:cs typeface="+mn-cs"/>
              </a:rPr>
              <a:t>Ⅱ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  <a:cs typeface="+mn-cs"/>
              </a:rPr>
              <a:t>的活度和活度因子的计算：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015" y="2165033"/>
            <a:ext cx="230663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algn="r" defTabSz="914400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正偏差</a:t>
            </a:r>
            <a:endParaRPr kumimoji="0" lang="zh-CN" altLang="en-US" sz="2400" b="1" kern="1200" cap="none" spc="0" normalizeH="0" baseline="0" noProof="1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r" defTabSz="914400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负偏差</a:t>
            </a:r>
            <a:endParaRPr kumimoji="0" lang="zh-CN" altLang="en-US" sz="2400" b="1" kern="1200" cap="none" spc="0" normalizeH="0" baseline="0" noProof="1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99" name="对象 19457"/>
          <p:cNvGraphicFramePr>
            <a:graphicFrameLocks noChangeAspect="1"/>
          </p:cNvGraphicFramePr>
          <p:nvPr/>
        </p:nvGraphicFramePr>
        <p:xfrm>
          <a:off x="6624003" y="2290445"/>
          <a:ext cx="868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" r:id="rId17" imgW="393700" imgH="228600" progId="Equation.3">
                  <p:embed/>
                </p:oleObj>
              </mc:Choice>
              <mc:Fallback>
                <p:oleObj name="" r:id="rId17" imgW="3937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4003" y="2290445"/>
                        <a:ext cx="8683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9457"/>
          <p:cNvGraphicFramePr>
            <a:graphicFrameLocks noChangeAspect="1"/>
          </p:cNvGraphicFramePr>
          <p:nvPr/>
        </p:nvGraphicFramePr>
        <p:xfrm>
          <a:off x="6636703" y="2831783"/>
          <a:ext cx="869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" r:id="rId19" imgW="393700" imgH="228600" progId="Equation.3">
                  <p:embed/>
                </p:oleObj>
              </mc:Choice>
              <mc:Fallback>
                <p:oleObj name="" r:id="rId19" imgW="3937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36703" y="2831783"/>
                        <a:ext cx="8699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4" name="Text Box 5"/>
          <p:cNvSpPr txBox="1"/>
          <p:nvPr/>
        </p:nvSpPr>
        <p:spPr>
          <a:xfrm>
            <a:off x="9658350" y="1830070"/>
            <a:ext cx="1532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渗透因子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对象 19457"/>
          <p:cNvGraphicFramePr>
            <a:graphicFrameLocks noChangeAspect="1"/>
          </p:cNvGraphicFramePr>
          <p:nvPr/>
        </p:nvGraphicFramePr>
        <p:xfrm>
          <a:off x="9127491" y="2350136"/>
          <a:ext cx="241236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" r:id="rId21" imgW="1091565" imgH="444500" progId="Equation.3">
                  <p:embed/>
                </p:oleObj>
              </mc:Choice>
              <mc:Fallback>
                <p:oleObj name="" r:id="rId21" imgW="1091565" imgH="444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27491" y="2350136"/>
                        <a:ext cx="2412365" cy="98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1985"/>
          <p:cNvSpPr txBox="1"/>
          <p:nvPr/>
        </p:nvSpPr>
        <p:spPr>
          <a:xfrm>
            <a:off x="8942705" y="4161790"/>
            <a:ext cx="2597785" cy="20916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注意：我们谈的正负偏差是对拉乌尔定律而言，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对亨利定律则正好相反（即不是对亨利定律）。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4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938530" y="347980"/>
            <a:ext cx="933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试写出实际混合物中组分的化学势表达式，并指出参考状态：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1" name="Rectangle 9"/>
          <p:cNvSpPr/>
          <p:nvPr/>
        </p:nvSpPr>
        <p:spPr>
          <a:xfrm>
            <a:off x="1903095" y="1891348"/>
            <a:ext cx="84264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参考状态：系统温度、压力下的纯组分液体或固体。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2" name="对象 28675"/>
          <p:cNvGraphicFramePr>
            <a:graphicFrameLocks noChangeAspect="1"/>
          </p:cNvGraphicFramePr>
          <p:nvPr/>
        </p:nvGraphicFramePr>
        <p:xfrm>
          <a:off x="4025583" y="1025843"/>
          <a:ext cx="3198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" r:id="rId1" imgW="1181100" imgH="241300" progId="Equation.3">
                  <p:embed/>
                </p:oleObj>
              </mc:Choice>
              <mc:Fallback>
                <p:oleObj name="" r:id="rId1" imgW="118110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5583" y="1025843"/>
                        <a:ext cx="31988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28676"/>
          <p:cNvGraphicFramePr>
            <a:graphicFrameLocks noChangeAspect="1"/>
          </p:cNvGraphicFramePr>
          <p:nvPr/>
        </p:nvGraphicFramePr>
        <p:xfrm>
          <a:off x="3851910" y="2414905"/>
          <a:ext cx="38258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10" y="2414905"/>
                        <a:ext cx="3825875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2"/>
          <p:cNvSpPr txBox="1"/>
          <p:nvPr/>
        </p:nvSpPr>
        <p:spPr>
          <a:xfrm>
            <a:off x="2013585" y="3713004"/>
            <a:ext cx="8386763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参考状态：处于气体标准状态时物质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的化学势，即温度为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压力为   的理想气体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的化学势。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5" name="对象 28678"/>
          <p:cNvGraphicFramePr>
            <a:graphicFrameLocks noChangeAspect="1"/>
          </p:cNvGraphicFramePr>
          <p:nvPr/>
        </p:nvGraphicFramePr>
        <p:xfrm>
          <a:off x="3616960" y="4019233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" r:id="rId5" imgW="228600" imgH="228600" progId="Equation.3">
                  <p:embed/>
                </p:oleObj>
              </mc:Choice>
              <mc:Fallback>
                <p:oleObj name="" r:id="rId5" imgW="2286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6960" y="4019233"/>
                        <a:ext cx="53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5"/>
          <p:cNvSpPr txBox="1"/>
          <p:nvPr/>
        </p:nvSpPr>
        <p:spPr>
          <a:xfrm>
            <a:off x="1608455" y="4859020"/>
            <a:ext cx="9850120" cy="101473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R="0" algn="just" defTabSz="91440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注意：原则上任何系统（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气体、液体和固体及其混合物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）中组分的化学势均可用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逸度或者活度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来表示。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87" name="对象 135186"/>
          <p:cNvGraphicFramePr/>
          <p:nvPr/>
        </p:nvGraphicFramePr>
        <p:xfrm>
          <a:off x="2297113" y="1290638"/>
          <a:ext cx="77231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" r:id="rId1" imgW="3530600" imgH="444500" progId="Equation.3">
                  <p:embed/>
                </p:oleObj>
              </mc:Choice>
              <mc:Fallback>
                <p:oleObj name="" r:id="rId1" imgW="3530600" imgH="444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7113" y="1290638"/>
                        <a:ext cx="7723187" cy="971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1" name="矩形 135190"/>
          <p:cNvSpPr/>
          <p:nvPr/>
        </p:nvSpPr>
        <p:spPr>
          <a:xfrm>
            <a:off x="1658938" y="236538"/>
            <a:ext cx="8856663" cy="82994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：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温度为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400K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的纯理想气体，当压力为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0.2MPa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0.1MPa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时所对应的化学势分别为              和              ，求                            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9460" name="对象 135192"/>
          <p:cNvGraphicFramePr>
            <a:graphicFrameLocks noChangeAspect="1"/>
          </p:cNvGraphicFramePr>
          <p:nvPr/>
        </p:nvGraphicFramePr>
        <p:xfrm>
          <a:off x="4940300" y="590550"/>
          <a:ext cx="815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" r:id="rId3" imgW="368300" imgH="228600" progId="Equation.3">
                  <p:embed/>
                </p:oleObj>
              </mc:Choice>
              <mc:Fallback>
                <p:oleObj name="" r:id="rId3" imgW="3683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300" y="590550"/>
                        <a:ext cx="8159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35193"/>
          <p:cNvGraphicFramePr>
            <a:graphicFrameLocks noChangeAspect="1"/>
          </p:cNvGraphicFramePr>
          <p:nvPr/>
        </p:nvGraphicFramePr>
        <p:xfrm>
          <a:off x="6297613" y="593725"/>
          <a:ext cx="846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" r:id="rId5" imgW="381000" imgH="228600" progId="Equation.3">
                  <p:embed/>
                </p:oleObj>
              </mc:Choice>
              <mc:Fallback>
                <p:oleObj name="" r:id="rId5" imgW="3810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613" y="593725"/>
                        <a:ext cx="84613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35194"/>
          <p:cNvGraphicFramePr>
            <a:graphicFrameLocks noChangeAspect="1"/>
          </p:cNvGraphicFramePr>
          <p:nvPr/>
        </p:nvGraphicFramePr>
        <p:xfrm>
          <a:off x="7950200" y="566738"/>
          <a:ext cx="1914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" r:id="rId7" imgW="862965" imgH="228600" progId="Equation.3">
                  <p:embed/>
                </p:oleObj>
              </mc:Choice>
              <mc:Fallback>
                <p:oleObj name="" r:id="rId7" imgW="862965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200" y="566738"/>
                        <a:ext cx="19145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35195"/>
          <p:cNvGraphicFramePr/>
          <p:nvPr/>
        </p:nvGraphicFramePr>
        <p:xfrm>
          <a:off x="4243388" y="2244725"/>
          <a:ext cx="3990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" r:id="rId9" imgW="1498600" imgH="431800" progId="Equation.3">
                  <p:embed/>
                </p:oleObj>
              </mc:Choice>
              <mc:Fallback>
                <p:oleObj name="" r:id="rId9" imgW="1498600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3388" y="2244725"/>
                        <a:ext cx="399097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2" name="矩形 139291"/>
          <p:cNvSpPr/>
          <p:nvPr/>
        </p:nvSpPr>
        <p:spPr>
          <a:xfrm>
            <a:off x="1524000" y="3297238"/>
            <a:ext cx="9144000" cy="8915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300K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时，在理想溶液中逐渐加入物质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，使其组成从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x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=0.315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上升到 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x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=0.725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，求组分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的化学势变化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        。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9293" name="对象 139292"/>
          <p:cNvGraphicFramePr/>
          <p:nvPr/>
        </p:nvGraphicFramePr>
        <p:xfrm>
          <a:off x="2528888" y="4387850"/>
          <a:ext cx="73802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" r:id="rId11" imgW="3348355" imgH="266065" progId="Equation.3">
                  <p:embed/>
                </p:oleObj>
              </mc:Choice>
              <mc:Fallback>
                <p:oleObj name="" r:id="rId11" imgW="3348355" imgH="2660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8888" y="4387850"/>
                        <a:ext cx="7380287" cy="585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4" name="对象 139293"/>
          <p:cNvGraphicFramePr>
            <a:graphicFrameLocks noChangeAspect="1"/>
          </p:cNvGraphicFramePr>
          <p:nvPr/>
        </p:nvGraphicFramePr>
        <p:xfrm>
          <a:off x="3187700" y="5149850"/>
          <a:ext cx="6032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" r:id="rId13" imgW="2717800" imgH="405765" progId="Equation.3">
                  <p:embed/>
                </p:oleObj>
              </mc:Choice>
              <mc:Fallback>
                <p:oleObj name="" r:id="rId13" imgW="2717800" imgH="4057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87700" y="5149850"/>
                        <a:ext cx="6032500" cy="828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39294"/>
          <p:cNvGraphicFramePr/>
          <p:nvPr/>
        </p:nvGraphicFramePr>
        <p:xfrm>
          <a:off x="7034213" y="3621088"/>
          <a:ext cx="64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" r:id="rId15" imgW="304800" imgH="254000" progId="Equation.3">
                  <p:embed/>
                </p:oleObj>
              </mc:Choice>
              <mc:Fallback>
                <p:oleObj name="" r:id="rId15" imgW="304800" imgH="2540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4213" y="3621088"/>
                        <a:ext cx="6477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7411"/>
          <p:cNvGraphicFramePr>
            <a:graphicFrameLocks noChangeAspect="1"/>
          </p:cNvGraphicFramePr>
          <p:nvPr/>
        </p:nvGraphicFramePr>
        <p:xfrm>
          <a:off x="4546600" y="6054725"/>
          <a:ext cx="2890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" r:id="rId17" imgW="1284605" imgH="241300" progId="Equation.3">
                  <p:embed/>
                </p:oleObj>
              </mc:Choice>
              <mc:Fallback>
                <p:oleObj name="" r:id="rId17" imgW="1284605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46600" y="6054725"/>
                        <a:ext cx="28908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0" name="对象 19458"/>
          <p:cNvGraphicFramePr>
            <a:graphicFrameLocks noChangeAspect="1"/>
          </p:cNvGraphicFramePr>
          <p:nvPr/>
        </p:nvGraphicFramePr>
        <p:xfrm>
          <a:off x="4009390" y="2822575"/>
          <a:ext cx="257692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" r:id="rId1" imgW="1175385" imgH="229870" progId="Equation.3">
                  <p:embed/>
                </p:oleObj>
              </mc:Choice>
              <mc:Fallback>
                <p:oleObj name="" r:id="rId1" imgW="1175385" imgH="22987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9390" y="2822575"/>
                        <a:ext cx="257692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/>
          <p:nvPr/>
        </p:nvSpPr>
        <p:spPr>
          <a:xfrm>
            <a:off x="1082993" y="646748"/>
            <a:ext cx="9577387" cy="2009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pPr marL="0" lvl="2" indent="0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101325Pa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下，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O(A)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OH(B)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=0.96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=0.56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求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=0.96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时溶液的摩尔体积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2" name="对象 19458"/>
          <p:cNvGraphicFramePr>
            <a:graphicFrameLocks noChangeAspect="1"/>
          </p:cNvGraphicFramePr>
          <p:nvPr/>
        </p:nvGraphicFramePr>
        <p:xfrm>
          <a:off x="2565083" y="1197928"/>
          <a:ext cx="59518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" r:id="rId3" imgW="2908300" imgH="228600" progId="Equation.3">
                  <p:embed/>
                </p:oleObj>
              </mc:Choice>
              <mc:Fallback>
                <p:oleObj name="" r:id="rId3" imgW="29083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5083" y="1197928"/>
                        <a:ext cx="59518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19458"/>
          <p:cNvGraphicFramePr>
            <a:graphicFrameLocks noChangeAspect="1"/>
          </p:cNvGraphicFramePr>
          <p:nvPr/>
        </p:nvGraphicFramePr>
        <p:xfrm>
          <a:off x="2563813" y="1665923"/>
          <a:ext cx="595323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" r:id="rId5" imgW="2908300" imgH="228600" progId="Equation.3">
                  <p:embed/>
                </p:oleObj>
              </mc:Choice>
              <mc:Fallback>
                <p:oleObj name="" r:id="rId5" imgW="29083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3813" y="1665923"/>
                        <a:ext cx="595323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9458"/>
          <p:cNvGraphicFramePr>
            <a:graphicFrameLocks noChangeAspect="1"/>
          </p:cNvGraphicFramePr>
          <p:nvPr/>
        </p:nvGraphicFramePr>
        <p:xfrm>
          <a:off x="3120390" y="3564255"/>
          <a:ext cx="435419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" r:id="rId7" imgW="2044700" imgH="405765" progId="Equation.3">
                  <p:embed/>
                </p:oleObj>
              </mc:Choice>
              <mc:Fallback>
                <p:oleObj name="" r:id="rId7" imgW="2044700" imgH="4057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0390" y="3564255"/>
                        <a:ext cx="4354195" cy="864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19458"/>
          <p:cNvGraphicFramePr>
            <a:graphicFrameLocks noChangeAspect="1"/>
          </p:cNvGraphicFramePr>
          <p:nvPr/>
        </p:nvGraphicFramePr>
        <p:xfrm>
          <a:off x="4596448" y="4665980"/>
          <a:ext cx="140266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" r:id="rId9" imgW="647700" imgH="215900" progId="Equation.3">
                  <p:embed/>
                </p:oleObj>
              </mc:Choice>
              <mc:Fallback>
                <p:oleObj name="" r:id="rId9" imgW="6477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6448" y="4665980"/>
                        <a:ext cx="140266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9458"/>
          <p:cNvGraphicFramePr>
            <a:graphicFrameLocks noChangeAspect="1"/>
          </p:cNvGraphicFramePr>
          <p:nvPr/>
        </p:nvGraphicFramePr>
        <p:xfrm>
          <a:off x="2563813" y="5335588"/>
          <a:ext cx="579670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" r:id="rId11" imgW="2628900" imgH="228600" progId="Equation.3">
                  <p:embed/>
                </p:oleObj>
              </mc:Choice>
              <mc:Fallback>
                <p:oleObj name="" r:id="rId11" imgW="26289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3813" y="5335588"/>
                        <a:ext cx="579670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文本框 1"/>
          <p:cNvSpPr txBox="1"/>
          <p:nvPr/>
        </p:nvSpPr>
        <p:spPr>
          <a:xfrm>
            <a:off x="1264603" y="2880360"/>
            <a:ext cx="30559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在一定的状态下：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2086293" y="796925"/>
          <a:ext cx="6038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1" imgW="2310130" imgH="292100" progId="Equation.3">
                  <p:embed/>
                </p:oleObj>
              </mc:Choice>
              <mc:Fallback>
                <p:oleObj name="" r:id="rId1" imgW="2310130" imgH="292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6293" y="796925"/>
                        <a:ext cx="60388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2086293" y="1800225"/>
          <a:ext cx="58023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3" imgW="2489200" imgH="304800" progId="Equation.3">
                  <p:embed/>
                </p:oleObj>
              </mc:Choice>
              <mc:Fallback>
                <p:oleObj name="" r:id="rId3" imgW="2489200" imgH="304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293" y="1800225"/>
                        <a:ext cx="58023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998980" y="2598738"/>
          <a:ext cx="62214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5" imgW="2386330" imgH="292100" progId="Equation.3">
                  <p:embed/>
                </p:oleObj>
              </mc:Choice>
              <mc:Fallback>
                <p:oleObj name="" r:id="rId5" imgW="2386330" imgH="292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980" y="2598738"/>
                        <a:ext cx="622141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2003743" y="3533775"/>
          <a:ext cx="62642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" r:id="rId7" imgW="2360930" imgH="292100" progId="Equation.3">
                  <p:embed/>
                </p:oleObj>
              </mc:Choice>
              <mc:Fallback>
                <p:oleObj name="" r:id="rId7" imgW="2360930" imgH="292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3743" y="3533775"/>
                        <a:ext cx="626427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文本框 6149"/>
          <p:cNvSpPr txBox="1"/>
          <p:nvPr/>
        </p:nvSpPr>
        <p:spPr>
          <a:xfrm>
            <a:off x="664845" y="162719"/>
            <a:ext cx="91090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可变的多相多组分系统的热力学基本方程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027430" y="4303395"/>
            <a:ext cx="94443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适用于不考虑除了压力以外的其他广义力时，封闭或敞开系统中进行的任何可逆或不可逆过程。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54905" y="755650"/>
            <a:ext cx="3170238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53" name="对象 14338"/>
          <p:cNvGraphicFramePr>
            <a:graphicFrameLocks noChangeAspect="1"/>
          </p:cNvGraphicFramePr>
          <p:nvPr/>
        </p:nvGraphicFramePr>
        <p:xfrm>
          <a:off x="1849755" y="5462588"/>
          <a:ext cx="80248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" r:id="rId9" imgW="3898900" imgH="520700" progId="Equation.3">
                  <p:embed/>
                </p:oleObj>
              </mc:Choice>
              <mc:Fallback>
                <p:oleObj name="" r:id="rId9" imgW="3898900" imgH="520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9755" y="5462588"/>
                        <a:ext cx="8024813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1795780" y="5332730"/>
            <a:ext cx="8124825" cy="1375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650" y="2708275"/>
            <a:ext cx="8035925" cy="8445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71" name="内容占位符 716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332288" y="927100"/>
          <a:ext cx="37480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" r:id="rId1" imgW="1510030" imgH="304800" progId="Equation.3">
                  <p:embed/>
                </p:oleObj>
              </mc:Choice>
              <mc:Fallback>
                <p:oleObj name="" r:id="rId1" imgW="1510030" imgH="304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32288" y="927100"/>
                        <a:ext cx="3748087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内容占位符 717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0750" y="3691890"/>
          <a:ext cx="4000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3" imgW="1510665" imgH="190500" progId="Equation.3">
                  <p:embed/>
                </p:oleObj>
              </mc:Choice>
              <mc:Fallback>
                <p:oleObj name="" r:id="rId3" imgW="1510665" imgH="190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730750" y="3691890"/>
                        <a:ext cx="4000500" cy="503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内容占位符 717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21213" y="4379595"/>
          <a:ext cx="43576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5" imgW="1498600" imgH="228600" progId="Equation.3">
                  <p:embed/>
                </p:oleObj>
              </mc:Choice>
              <mc:Fallback>
                <p:oleObj name="" r:id="rId5" imgW="14986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621213" y="4379595"/>
                        <a:ext cx="4357687" cy="665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文本框 7172"/>
          <p:cNvSpPr txBox="1"/>
          <p:nvPr/>
        </p:nvSpPr>
        <p:spPr>
          <a:xfrm>
            <a:off x="1454150" y="1944370"/>
            <a:ext cx="97307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适用于封闭系统只做体积功时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相变化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化学变化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的可逆性判据。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5" name="文本框 7173"/>
          <p:cNvSpPr txBox="1"/>
          <p:nvPr/>
        </p:nvSpPr>
        <p:spPr>
          <a:xfrm>
            <a:off x="1709420" y="162402"/>
            <a:ext cx="45370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可逆性判据与平衡条件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6" name="矩形 7174"/>
          <p:cNvSpPr/>
          <p:nvPr/>
        </p:nvSpPr>
        <p:spPr>
          <a:xfrm>
            <a:off x="3203575" y="376078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热平衡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7" name="文本框 7175"/>
          <p:cNvSpPr txBox="1"/>
          <p:nvPr/>
        </p:nvSpPr>
        <p:spPr>
          <a:xfrm>
            <a:off x="3032760" y="4510882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力平衡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8" name="矩形 7176"/>
          <p:cNvSpPr/>
          <p:nvPr/>
        </p:nvSpPr>
        <p:spPr>
          <a:xfrm>
            <a:off x="3173413" y="522763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9" name="内容占位符 717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849813" y="5099050"/>
          <a:ext cx="36496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" r:id="rId7" imgW="1259205" imgH="229235" progId="Equation.3">
                  <p:embed/>
                </p:oleObj>
              </mc:Choice>
              <mc:Fallback>
                <p:oleObj name="" r:id="rId7" imgW="1259205" imgH="2292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849813" y="5099050"/>
                        <a:ext cx="3649662" cy="663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矩形 7178"/>
          <p:cNvSpPr/>
          <p:nvPr/>
        </p:nvSpPr>
        <p:spPr>
          <a:xfrm>
            <a:off x="3149600" y="5948363"/>
            <a:ext cx="16557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化学平衡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1" name="对象 7179"/>
          <p:cNvGraphicFramePr/>
          <p:nvPr/>
        </p:nvGraphicFramePr>
        <p:xfrm>
          <a:off x="5248910" y="5864225"/>
          <a:ext cx="1981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" r:id="rId9" imgW="800735" imgH="266700" progId="Equation.3">
                  <p:embed/>
                </p:oleObj>
              </mc:Choice>
              <mc:Fallback>
                <p:oleObj name="" r:id="rId9" imgW="800735" imgH="266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8910" y="5864225"/>
                        <a:ext cx="1981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4170363" y="884238"/>
            <a:ext cx="4083050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83" name="对象 7174"/>
          <p:cNvGraphicFramePr>
            <a:graphicFrameLocks noChangeAspect="1"/>
          </p:cNvGraphicFramePr>
          <p:nvPr/>
        </p:nvGraphicFramePr>
        <p:xfrm>
          <a:off x="2293938" y="2881313"/>
          <a:ext cx="45354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" r:id="rId11" imgW="2070100" imgH="241300" progId="Equation.3">
                  <p:embed/>
                </p:oleObj>
              </mc:Choice>
              <mc:Fallback>
                <p:oleObj name="" r:id="rId11" imgW="2070100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3938" y="2881313"/>
                        <a:ext cx="4535487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对象 7175"/>
          <p:cNvGraphicFramePr>
            <a:graphicFrameLocks noChangeAspect="1"/>
          </p:cNvGraphicFramePr>
          <p:nvPr/>
        </p:nvGraphicFramePr>
        <p:xfrm>
          <a:off x="6689725" y="2743200"/>
          <a:ext cx="33321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" r:id="rId13" imgW="1511300" imgH="304800" progId="Equation.3">
                  <p:embed/>
                </p:oleObj>
              </mc:Choice>
              <mc:Fallback>
                <p:oleObj name="" r:id="rId13" imgW="1511300" imgH="30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9725" y="2743200"/>
                        <a:ext cx="3332163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 flipH="1">
            <a:off x="3143250" y="2808288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4295775" y="2817813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5303838" y="2817813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3109913" y="2565400"/>
          <a:ext cx="4367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1" imgW="2219325" imgH="215900" progId="Equation.3">
                  <p:embed/>
                </p:oleObj>
              </mc:Choice>
              <mc:Fallback>
                <p:oleObj name="" r:id="rId1" imgW="221932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9913" y="2565400"/>
                        <a:ext cx="436721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8043863" y="2457450"/>
          <a:ext cx="2481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" r:id="rId3" imgW="1181100" imgH="254000" progId="Equation.3">
                  <p:embed/>
                </p:oleObj>
              </mc:Choice>
              <mc:Fallback>
                <p:oleObj name="" r:id="rId3" imgW="1181100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3863" y="2457450"/>
                        <a:ext cx="24812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矩形 8195"/>
          <p:cNvSpPr/>
          <p:nvPr/>
        </p:nvSpPr>
        <p:spPr>
          <a:xfrm>
            <a:off x="1789113" y="1997075"/>
            <a:ext cx="77390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、水蒸气通过灼热的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（石墨）发生反应，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1827213" y="3167221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平衡时，此系统的自由度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4-2+2-1-1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4084638" y="462121"/>
            <a:ext cx="39592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marR="0" algn="ctr" defTabSz="914400" eaLnBrk="1" hangingPunct="1"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 f 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=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K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 -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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+2 -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R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-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R’</a:t>
            </a:r>
            <a:endParaRPr kumimoji="0" lang="en-US" altLang="zh-CN" sz="2800" b="1" i="1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4" name="文本框 8198"/>
          <p:cNvSpPr txBox="1"/>
          <p:nvPr/>
        </p:nvSpPr>
        <p:spPr>
          <a:xfrm>
            <a:off x="1789113" y="1219995"/>
            <a:ext cx="85645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自由度 </a:t>
            </a:r>
            <a:r>
              <a:rPr kumimoji="0" lang="en-US" altLang="zh-CN" sz="2400" b="1" i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 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平衡系统的强度性质中独立变量的数目。</a:t>
            </a:r>
            <a:endParaRPr kumimoji="0" lang="en-US" altLang="zh-CN" sz="2400" b="1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5" name="文本框 8199"/>
          <p:cNvSpPr txBox="1"/>
          <p:nvPr/>
        </p:nvSpPr>
        <p:spPr>
          <a:xfrm>
            <a:off x="1704975" y="205582"/>
            <a:ext cx="172878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相律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4678363" y="4721225"/>
          <a:ext cx="2276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" r:id="rId5" imgW="941070" imgH="190500" progId="Equation.3">
                  <p:embed/>
                </p:oleObj>
              </mc:Choice>
              <mc:Fallback>
                <p:oleObj name="" r:id="rId5" imgW="941070" imgH="190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8363" y="4721225"/>
                        <a:ext cx="227647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矩形 9218"/>
          <p:cNvSpPr/>
          <p:nvPr/>
        </p:nvSpPr>
        <p:spPr>
          <a:xfrm>
            <a:off x="1827213" y="3849846"/>
            <a:ext cx="852646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、在真空容器中，水、水蒸气和冰达到三相平衡，则此系统的自由度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（要求写出算式）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203" name="对象 9219"/>
          <p:cNvGraphicFramePr>
            <a:graphicFrameLocks noChangeAspect="1"/>
          </p:cNvGraphicFramePr>
          <p:nvPr/>
        </p:nvGraphicFramePr>
        <p:xfrm>
          <a:off x="2984500" y="5268913"/>
          <a:ext cx="5965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" r:id="rId7" imgW="2600960" imgH="203200" progId="Equation.3">
                  <p:embed/>
                </p:oleObj>
              </mc:Choice>
              <mc:Fallback>
                <p:oleObj name="" r:id="rId7" imgW="260096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0" y="5268913"/>
                        <a:ext cx="59658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矩形 8195"/>
          <p:cNvSpPr/>
          <p:nvPr/>
        </p:nvSpPr>
        <p:spPr>
          <a:xfrm>
            <a:off x="1946275" y="5268913"/>
            <a:ext cx="773906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3987800" y="5918200"/>
            <a:ext cx="52562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=4-2+2-1-2=1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06" name="对象 8194"/>
          <p:cNvGraphicFramePr>
            <a:graphicFrameLocks noChangeAspect="1"/>
          </p:cNvGraphicFramePr>
          <p:nvPr/>
        </p:nvGraphicFramePr>
        <p:xfrm>
          <a:off x="9447213" y="5295900"/>
          <a:ext cx="9064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" r:id="rId9" imgW="431800" imgH="190500" progId="Equation.3">
                  <p:embed/>
                </p:oleObj>
              </mc:Choice>
              <mc:Fallback>
                <p:oleObj name="" r:id="rId9" imgW="431800" imgH="190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47213" y="5295900"/>
                        <a:ext cx="906462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4151313" y="444500"/>
            <a:ext cx="4083050" cy="655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0245"/>
          <p:cNvGraphicFramePr>
            <a:graphicFrameLocks noChangeAspect="1"/>
          </p:cNvGraphicFramePr>
          <p:nvPr/>
        </p:nvGraphicFramePr>
        <p:xfrm>
          <a:off x="1798638" y="908050"/>
          <a:ext cx="3778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" r:id="rId1" imgW="1701800" imgH="228600" progId="Equation.3">
                  <p:embed/>
                </p:oleObj>
              </mc:Choice>
              <mc:Fallback>
                <p:oleObj name="" r:id="rId1" imgW="17018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638" y="908050"/>
                        <a:ext cx="3778250" cy="506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10246"/>
          <p:cNvGraphicFramePr>
            <a:graphicFrameLocks noChangeAspect="1"/>
          </p:cNvGraphicFramePr>
          <p:nvPr/>
        </p:nvGraphicFramePr>
        <p:xfrm>
          <a:off x="6376988" y="908050"/>
          <a:ext cx="3244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" r:id="rId3" imgW="1459865" imgH="215900" progId="Equation.3">
                  <p:embed/>
                </p:oleObj>
              </mc:Choice>
              <mc:Fallback>
                <p:oleObj name="" r:id="rId3" imgW="14598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6988" y="908050"/>
                        <a:ext cx="3244850" cy="47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组合 10250"/>
          <p:cNvGrpSpPr>
            <a:grpSpLocks noChangeAspect="1"/>
          </p:cNvGrpSpPr>
          <p:nvPr/>
        </p:nvGrpSpPr>
        <p:grpSpPr>
          <a:xfrm>
            <a:off x="3773488" y="1919580"/>
            <a:ext cx="3225640" cy="1136407"/>
            <a:chOff x="2" y="-52"/>
            <a:chExt cx="2589" cy="912"/>
          </a:xfrm>
        </p:grpSpPr>
        <p:graphicFrame>
          <p:nvGraphicFramePr>
            <p:cNvPr id="9237" name="对象 10251"/>
            <p:cNvGraphicFramePr>
              <a:graphicFrameLocks noChangeAspect="1"/>
            </p:cNvGraphicFramePr>
            <p:nvPr/>
          </p:nvGraphicFramePr>
          <p:xfrm>
            <a:off x="2" y="15"/>
            <a:ext cx="2388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" r:id="rId5" imgW="1219200" imgH="381000" progId="Equation.3">
                    <p:embed/>
                  </p:oleObj>
                </mc:Choice>
                <mc:Fallback>
                  <p:oleObj name="" r:id="rId5" imgW="1219200" imgH="3810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" y="15"/>
                          <a:ext cx="2388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文本框 10252"/>
            <p:cNvSpPr txBox="1"/>
            <p:nvPr/>
          </p:nvSpPr>
          <p:spPr>
            <a:xfrm>
              <a:off x="530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9" name="文本框 10253"/>
            <p:cNvSpPr txBox="1"/>
            <p:nvPr/>
          </p:nvSpPr>
          <p:spPr>
            <a:xfrm>
              <a:off x="959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0" name="文本框 10254"/>
            <p:cNvSpPr txBox="1"/>
            <p:nvPr/>
          </p:nvSpPr>
          <p:spPr>
            <a:xfrm>
              <a:off x="1367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1" name="文本框 10255"/>
            <p:cNvSpPr txBox="1"/>
            <p:nvPr/>
          </p:nvSpPr>
          <p:spPr>
            <a:xfrm>
              <a:off x="1861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2" name="文本框 10256"/>
            <p:cNvSpPr txBox="1"/>
            <p:nvPr/>
          </p:nvSpPr>
          <p:spPr>
            <a:xfrm>
              <a:off x="2281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3" name="文本框 10257"/>
            <p:cNvSpPr txBox="1"/>
            <p:nvPr/>
          </p:nvSpPr>
          <p:spPr>
            <a:xfrm>
              <a:off x="556" y="39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221" name="组合 10266"/>
          <p:cNvGrpSpPr>
            <a:grpSpLocks noChangeAspect="1"/>
          </p:cNvGrpSpPr>
          <p:nvPr/>
        </p:nvGrpSpPr>
        <p:grpSpPr>
          <a:xfrm>
            <a:off x="3930650" y="3168650"/>
            <a:ext cx="3198813" cy="1079500"/>
            <a:chOff x="2" y="0"/>
            <a:chExt cx="2485" cy="839"/>
          </a:xfrm>
        </p:grpSpPr>
        <p:graphicFrame>
          <p:nvGraphicFramePr>
            <p:cNvPr id="9235" name="对象 10267"/>
            <p:cNvGraphicFramePr>
              <a:graphicFrameLocks noChangeAspect="1"/>
            </p:cNvGraphicFramePr>
            <p:nvPr/>
          </p:nvGraphicFramePr>
          <p:xfrm>
            <a:off x="2" y="0"/>
            <a:ext cx="248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" r:id="rId7" imgW="1397000" imgH="241300" progId="Equation.3">
                    <p:embed/>
                  </p:oleObj>
                </mc:Choice>
                <mc:Fallback>
                  <p:oleObj name="" r:id="rId7" imgW="13970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" y="0"/>
                          <a:ext cx="2485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对象 10268"/>
            <p:cNvGraphicFramePr>
              <a:graphicFrameLocks noChangeAspect="1"/>
            </p:cNvGraphicFramePr>
            <p:nvPr/>
          </p:nvGraphicFramePr>
          <p:xfrm>
            <a:off x="101" y="420"/>
            <a:ext cx="108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" r:id="rId9" imgW="609600" imgH="241300" progId="Equation.3">
                    <p:embed/>
                  </p:oleObj>
                </mc:Choice>
                <mc:Fallback>
                  <p:oleObj name="" r:id="rId9" imgW="6096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" y="420"/>
                          <a:ext cx="1085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文本框 10270"/>
          <p:cNvSpPr txBox="1"/>
          <p:nvPr/>
        </p:nvSpPr>
        <p:spPr>
          <a:xfrm>
            <a:off x="1747838" y="1414463"/>
            <a:ext cx="354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计算系统的自由度。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文本框 10271"/>
          <p:cNvSpPr txBox="1"/>
          <p:nvPr/>
        </p:nvSpPr>
        <p:spPr>
          <a:xfrm>
            <a:off x="1554163" y="385763"/>
            <a:ext cx="90217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、将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放入真空容器内，达到分解平衡，发生以下反应：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4" name="文本框 11288"/>
          <p:cNvSpPr txBox="1"/>
          <p:nvPr/>
        </p:nvSpPr>
        <p:spPr>
          <a:xfrm>
            <a:off x="1524000" y="4402138"/>
            <a:ext cx="90519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放入容器内，预先已放入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，达到分解平衡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225" name="组合 5"/>
          <p:cNvGrpSpPr/>
          <p:nvPr/>
        </p:nvGrpSpPr>
        <p:grpSpPr>
          <a:xfrm>
            <a:off x="3638550" y="5071282"/>
            <a:ext cx="4057015" cy="1136624"/>
            <a:chOff x="6665" y="2526"/>
            <a:chExt cx="6389" cy="2281"/>
          </a:xfrm>
        </p:grpSpPr>
        <p:graphicFrame>
          <p:nvGraphicFramePr>
            <p:cNvPr id="9228" name="对象 11268"/>
            <p:cNvGraphicFramePr>
              <a:graphicFrameLocks noChangeAspect="1"/>
            </p:cNvGraphicFramePr>
            <p:nvPr/>
          </p:nvGraphicFramePr>
          <p:xfrm>
            <a:off x="6665" y="2692"/>
            <a:ext cx="5971" cy="1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" r:id="rId11" imgW="1219200" imgH="381000" progId="Equation.3">
                    <p:embed/>
                  </p:oleObj>
                </mc:Choice>
                <mc:Fallback>
                  <p:oleObj name="" r:id="rId11" imgW="1219200" imgH="381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65" y="2692"/>
                          <a:ext cx="5971" cy="18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文本框 11269"/>
            <p:cNvSpPr txBox="1"/>
            <p:nvPr/>
          </p:nvSpPr>
          <p:spPr>
            <a:xfrm>
              <a:off x="797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0" name="文本框 11270"/>
            <p:cNvSpPr txBox="1"/>
            <p:nvPr/>
          </p:nvSpPr>
          <p:spPr>
            <a:xfrm>
              <a:off x="908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1" name="文本框 11271"/>
            <p:cNvSpPr txBox="1"/>
            <p:nvPr/>
          </p:nvSpPr>
          <p:spPr>
            <a:xfrm>
              <a:off x="1022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2" name="文本框 11272"/>
            <p:cNvSpPr txBox="1"/>
            <p:nvPr/>
          </p:nvSpPr>
          <p:spPr>
            <a:xfrm>
              <a:off x="1139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3" name="文本框 11273"/>
            <p:cNvSpPr txBox="1"/>
            <p:nvPr/>
          </p:nvSpPr>
          <p:spPr>
            <a:xfrm>
              <a:off x="1244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4" name="文本框 11274"/>
            <p:cNvSpPr txBox="1"/>
            <p:nvPr/>
          </p:nvSpPr>
          <p:spPr>
            <a:xfrm>
              <a:off x="7976" y="363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226" name="对象 8194"/>
          <p:cNvGraphicFramePr>
            <a:graphicFrameLocks noChangeAspect="1"/>
          </p:cNvGraphicFramePr>
          <p:nvPr/>
        </p:nvGraphicFramePr>
        <p:xfrm>
          <a:off x="8005763" y="3249613"/>
          <a:ext cx="9064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" r:id="rId13" imgW="431800" imgH="190500" progId="Equation.3">
                  <p:embed/>
                </p:oleObj>
              </mc:Choice>
              <mc:Fallback>
                <p:oleObj name="" r:id="rId13" imgW="431800" imgH="190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5763" y="3249613"/>
                        <a:ext cx="906462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8194"/>
          <p:cNvGraphicFramePr>
            <a:graphicFrameLocks noChangeAspect="1"/>
          </p:cNvGraphicFramePr>
          <p:nvPr/>
        </p:nvGraphicFramePr>
        <p:xfrm>
          <a:off x="8056563" y="5122863"/>
          <a:ext cx="906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" r:id="rId15" imgW="431800" imgH="203200" progId="Equation.3">
                  <p:embed/>
                </p:oleObj>
              </mc:Choice>
              <mc:Fallback>
                <p:oleObj name="" r:id="rId15" imgW="4318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56563" y="5122863"/>
                        <a:ext cx="906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16663" y="4339273"/>
            <a:ext cx="2657475" cy="70008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90875" y="4391660"/>
            <a:ext cx="2657475" cy="701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1063" y="1929130"/>
            <a:ext cx="2657475" cy="701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2" name="圆角矩形 12291"/>
          <p:cNvSpPr/>
          <p:nvPr/>
        </p:nvSpPr>
        <p:spPr>
          <a:xfrm>
            <a:off x="452755" y="969645"/>
            <a:ext cx="11370310" cy="777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63" name="文本框 12292"/>
          <p:cNvSpPr txBox="1"/>
          <p:nvPr/>
        </p:nvSpPr>
        <p:spPr>
          <a:xfrm>
            <a:off x="640715" y="1141095"/>
            <a:ext cx="110947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适用条件：只适用于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无限稀释溶液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中的溶剂，且其蒸气服从理想气体状态方程。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2293"/>
          <p:cNvSpPr txBox="1"/>
          <p:nvPr/>
        </p:nvSpPr>
        <p:spPr>
          <a:xfrm>
            <a:off x="1714500" y="305753"/>
            <a:ext cx="43926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拉乌尔定律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7" name="圆角矩形 13313"/>
          <p:cNvSpPr/>
          <p:nvPr/>
        </p:nvSpPr>
        <p:spPr>
          <a:xfrm>
            <a:off x="452755" y="2764790"/>
            <a:ext cx="11369675" cy="7200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文本框 13314"/>
          <p:cNvSpPr txBox="1"/>
          <p:nvPr/>
        </p:nvSpPr>
        <p:spPr>
          <a:xfrm>
            <a:off x="696595" y="2829560"/>
            <a:ext cx="108477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适用条件：只适用于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无限稀释溶液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中的溶质，且其蒸气服从理想气体状态方程。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文本框 13315"/>
          <p:cNvSpPr txBox="1"/>
          <p:nvPr/>
        </p:nvSpPr>
        <p:spPr>
          <a:xfrm>
            <a:off x="1770063" y="2056925"/>
            <a:ext cx="26701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亨利定律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250" name="对象 13316"/>
          <p:cNvGraphicFramePr>
            <a:graphicFrameLocks noChangeAspect="1"/>
          </p:cNvGraphicFramePr>
          <p:nvPr/>
        </p:nvGraphicFramePr>
        <p:xfrm>
          <a:off x="4845050" y="1933893"/>
          <a:ext cx="23193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" r:id="rId1" imgW="813435" imgH="215900" progId="Equation.3">
                  <p:embed/>
                </p:oleObj>
              </mc:Choice>
              <mc:Fallback>
                <p:oleObj name="" r:id="rId1" imgW="81343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5050" y="1933893"/>
                        <a:ext cx="23193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文本框 13318"/>
          <p:cNvSpPr txBox="1"/>
          <p:nvPr/>
        </p:nvSpPr>
        <p:spPr>
          <a:xfrm>
            <a:off x="459105" y="3690303"/>
            <a:ext cx="104679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可看作是一种虚拟的</a:t>
            </a:r>
            <a:r>
              <a:rPr lang="en-US" altLang="zh-CN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具有无限稀释溶液性质的</a:t>
            </a:r>
            <a:r>
              <a:rPr lang="en-US" altLang="zh-CN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纯溶质的饱和蒸气压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52" name="对象 13316"/>
          <p:cNvGraphicFramePr>
            <a:graphicFrameLocks noChangeAspect="1"/>
          </p:cNvGraphicFramePr>
          <p:nvPr/>
        </p:nvGraphicFramePr>
        <p:xfrm>
          <a:off x="671830" y="3702368"/>
          <a:ext cx="857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" r:id="rId3" imgW="381000" imgH="241300" progId="Equation.3">
                  <p:embed/>
                </p:oleObj>
              </mc:Choice>
              <mc:Fallback>
                <p:oleObj name="" r:id="rId3" imgW="3810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" y="3702368"/>
                        <a:ext cx="8572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4343"/>
          <p:cNvGraphicFramePr>
            <a:graphicFrameLocks noChangeAspect="1"/>
          </p:cNvGraphicFramePr>
          <p:nvPr/>
        </p:nvGraphicFramePr>
        <p:xfrm>
          <a:off x="3505200" y="4447223"/>
          <a:ext cx="22320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" r:id="rId5" imgW="800735" imgH="215900" progId="Equation.3">
                  <p:embed/>
                </p:oleObj>
              </mc:Choice>
              <mc:Fallback>
                <p:oleObj name="" r:id="rId5" imgW="80073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4447223"/>
                        <a:ext cx="223202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4344"/>
          <p:cNvGraphicFramePr>
            <a:graphicFrameLocks noChangeAspect="1"/>
          </p:cNvGraphicFramePr>
          <p:nvPr/>
        </p:nvGraphicFramePr>
        <p:xfrm>
          <a:off x="6527800" y="4418648"/>
          <a:ext cx="21923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" r:id="rId7" imgW="788035" imgH="215900" progId="Equation.3">
                  <p:embed/>
                </p:oleObj>
              </mc:Choice>
              <mc:Fallback>
                <p:oleObj name="" r:id="rId7" imgW="788035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7800" y="4418648"/>
                        <a:ext cx="219233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文本框 14338"/>
          <p:cNvSpPr txBox="1"/>
          <p:nvPr/>
        </p:nvSpPr>
        <p:spPr>
          <a:xfrm>
            <a:off x="1582738" y="5275580"/>
            <a:ext cx="91106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505C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、         分别看作是一种虚拟的（具有无限稀释溶液性质的）</a:t>
            </a:r>
            <a:endParaRPr lang="zh-CN" altLang="en-US" sz="2400" b="1" dirty="0">
              <a:solidFill>
                <a:srgbClr val="0505C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505C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或                            的溶液中溶质的蒸气压。</a:t>
            </a:r>
            <a:endParaRPr lang="zh-CN" altLang="en-US" sz="2400" b="1" dirty="0">
              <a:solidFill>
                <a:srgbClr val="0505C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256" name="对象 14339"/>
          <p:cNvGraphicFramePr>
            <a:graphicFrameLocks noChangeAspect="1"/>
          </p:cNvGraphicFramePr>
          <p:nvPr/>
        </p:nvGraphicFramePr>
        <p:xfrm>
          <a:off x="1684338" y="5350193"/>
          <a:ext cx="857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" r:id="rId9" imgW="382270" imgH="241935" progId="Equation.3">
                  <p:embed/>
                </p:oleObj>
              </mc:Choice>
              <mc:Fallback>
                <p:oleObj name="" r:id="rId9" imgW="382270" imgH="24193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38" y="5350193"/>
                        <a:ext cx="85725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4340"/>
          <p:cNvGraphicFramePr>
            <a:graphicFrameLocks noChangeAspect="1"/>
          </p:cNvGraphicFramePr>
          <p:nvPr/>
        </p:nvGraphicFramePr>
        <p:xfrm>
          <a:off x="2844800" y="5340668"/>
          <a:ext cx="86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" r:id="rId11" imgW="382270" imgH="241935" progId="Equation.3">
                  <p:embed/>
                </p:oleObj>
              </mc:Choice>
              <mc:Fallback>
                <p:oleObj name="" r:id="rId11" imgW="382270" imgH="2419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4800" y="5340668"/>
                        <a:ext cx="8636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4341"/>
          <p:cNvGraphicFramePr>
            <a:graphicFrameLocks noChangeAspect="1"/>
          </p:cNvGraphicFramePr>
          <p:nvPr/>
        </p:nvGraphicFramePr>
        <p:xfrm>
          <a:off x="1730375" y="5970905"/>
          <a:ext cx="1978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" r:id="rId13" imgW="890270" imgH="229235" progId="Equation.3">
                  <p:embed/>
                </p:oleObj>
              </mc:Choice>
              <mc:Fallback>
                <p:oleObj name="" r:id="rId13" imgW="890270" imgH="2292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0375" y="5970905"/>
                        <a:ext cx="19780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对象 14342"/>
          <p:cNvGraphicFramePr>
            <a:graphicFrameLocks noChangeAspect="1"/>
          </p:cNvGraphicFramePr>
          <p:nvPr/>
        </p:nvGraphicFramePr>
        <p:xfrm>
          <a:off x="4335463" y="5970905"/>
          <a:ext cx="2035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" r:id="rId15" imgW="941705" imgH="229235" progId="Equation.3">
                  <p:embed/>
                </p:oleObj>
              </mc:Choice>
              <mc:Fallback>
                <p:oleObj name="" r:id="rId15" imgW="941705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5463" y="5970905"/>
                        <a:ext cx="20351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对象 12289"/>
          <p:cNvGraphicFramePr>
            <a:graphicFrameLocks noChangeAspect="1"/>
          </p:cNvGraphicFramePr>
          <p:nvPr/>
        </p:nvGraphicFramePr>
        <p:xfrm>
          <a:off x="4845050" y="127953"/>
          <a:ext cx="20177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" r:id="rId17" imgW="673735" imgH="228600" progId="Equation.3">
                  <p:embed/>
                </p:oleObj>
              </mc:Choice>
              <mc:Fallback>
                <p:oleObj name="" r:id="rId17" imgW="673735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5050" y="127953"/>
                        <a:ext cx="2017713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"/>
          <p:cNvSpPr/>
          <p:nvPr/>
        </p:nvSpPr>
        <p:spPr>
          <a:xfrm>
            <a:off x="4552950" y="215265"/>
            <a:ext cx="2657475" cy="700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对象 12289"/>
          <p:cNvGraphicFramePr>
            <a:graphicFrameLocks noChangeAspect="1"/>
          </p:cNvGraphicFramePr>
          <p:nvPr/>
        </p:nvGraphicFramePr>
        <p:xfrm>
          <a:off x="7493477" y="233998"/>
          <a:ext cx="365960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447800" imgH="228600" progId="Equation.3">
                  <p:embed/>
                </p:oleObj>
              </mc:Choice>
              <mc:Fallback>
                <p:oleObj name="" r:id="rId19" imgW="14478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3477" y="233998"/>
                        <a:ext cx="365960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24577"/>
          <p:cNvSpPr txBox="1"/>
          <p:nvPr/>
        </p:nvSpPr>
        <p:spPr>
          <a:xfrm>
            <a:off x="1720850" y="153195"/>
            <a:ext cx="64801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7. 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理想混合物（理想溶液）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6" name="文本框 24578"/>
          <p:cNvSpPr txBox="1"/>
          <p:nvPr/>
        </p:nvSpPr>
        <p:spPr>
          <a:xfrm>
            <a:off x="1720850" y="644208"/>
            <a:ext cx="8324850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所有组分在全部浓度范围内都服从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拉乌尔定律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的混合物。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268" name="对象 24579"/>
          <p:cNvGraphicFramePr>
            <a:graphicFrameLocks noChangeAspect="1"/>
          </p:cNvGraphicFramePr>
          <p:nvPr/>
        </p:nvGraphicFramePr>
        <p:xfrm>
          <a:off x="3765550" y="1273175"/>
          <a:ext cx="17954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" r:id="rId1" imgW="724535" imgH="228600" progId="Equation.3">
                  <p:embed/>
                </p:oleObj>
              </mc:Choice>
              <mc:Fallback>
                <p:oleObj name="" r:id="rId1" imgW="724535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0" y="1273175"/>
                        <a:ext cx="1795463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24580"/>
          <p:cNvGraphicFramePr>
            <a:graphicFrameLocks noChangeAspect="1"/>
          </p:cNvGraphicFramePr>
          <p:nvPr/>
        </p:nvGraphicFramePr>
        <p:xfrm>
          <a:off x="6070600" y="1273175"/>
          <a:ext cx="174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" r:id="rId3" imgW="699770" imgH="229235" progId="Equation.3">
                  <p:embed/>
                </p:oleObj>
              </mc:Choice>
              <mc:Fallback>
                <p:oleObj name="" r:id="rId3" imgW="699770" imgH="22923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0600" y="1273175"/>
                        <a:ext cx="17462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24581"/>
          <p:cNvSpPr txBox="1"/>
          <p:nvPr/>
        </p:nvSpPr>
        <p:spPr>
          <a:xfrm>
            <a:off x="1712913" y="3445670"/>
            <a:ext cx="31273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8. 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理想稀溶液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71" name="文本框 24582"/>
          <p:cNvSpPr txBox="1"/>
          <p:nvPr/>
        </p:nvSpPr>
        <p:spPr>
          <a:xfrm>
            <a:off x="1720850" y="3957797"/>
            <a:ext cx="7731125" cy="4972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溶剂服从拉乌尔定律、溶质服从亨利定律的溶液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72" name="对象 24583"/>
          <p:cNvGraphicFramePr>
            <a:graphicFrameLocks noChangeAspect="1"/>
          </p:cNvGraphicFramePr>
          <p:nvPr/>
        </p:nvGraphicFramePr>
        <p:xfrm>
          <a:off x="1890713" y="4559300"/>
          <a:ext cx="1828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" r:id="rId5" imgW="723900" imgH="228600" progId="Equation.3">
                  <p:embed/>
                </p:oleObj>
              </mc:Choice>
              <mc:Fallback>
                <p:oleObj name="" r:id="rId5" imgW="7239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713" y="4559300"/>
                        <a:ext cx="18288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24584"/>
          <p:cNvGraphicFramePr>
            <a:graphicFrameLocks noChangeAspect="1"/>
          </p:cNvGraphicFramePr>
          <p:nvPr/>
        </p:nvGraphicFramePr>
        <p:xfrm>
          <a:off x="4403725" y="4600575"/>
          <a:ext cx="5400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" r:id="rId7" imgW="2145665" imgH="241300" progId="Equation.3">
                  <p:embed/>
                </p:oleObj>
              </mc:Choice>
              <mc:Fallback>
                <p:oleObj name="" r:id="rId7" imgW="21456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3725" y="4600575"/>
                        <a:ext cx="54006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本框 5126"/>
          <p:cNvSpPr txBox="1"/>
          <p:nvPr/>
        </p:nvSpPr>
        <p:spPr>
          <a:xfrm>
            <a:off x="1631950" y="1914525"/>
            <a:ext cx="8928100" cy="1476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微观特征：理想混合物各组分的分子是如此相似，以致它们之间的相互作用（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）情况完全相同，分子大小也完全相同。因而当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混合时，不会产生热效应和体积变化。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5" name="文本框 6150"/>
          <p:cNvSpPr txBox="1"/>
          <p:nvPr/>
        </p:nvSpPr>
        <p:spPr>
          <a:xfrm>
            <a:off x="1728788" y="5203825"/>
            <a:ext cx="8734425" cy="1476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微观特征：理想稀溶液各组分的分子间相互作用（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）不同，分子大小也不同，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周围是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周围也是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混合时将产生热效应与体积变化。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40125" y="1314450"/>
            <a:ext cx="2244725" cy="587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1"/>
          <p:cNvSpPr/>
          <p:nvPr/>
        </p:nvSpPr>
        <p:spPr>
          <a:xfrm>
            <a:off x="5915025" y="1314450"/>
            <a:ext cx="2244725" cy="587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2"/>
          <p:cNvSpPr/>
          <p:nvPr/>
        </p:nvSpPr>
        <p:spPr>
          <a:xfrm>
            <a:off x="1728788" y="4618038"/>
            <a:ext cx="2244725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4364038" y="4618038"/>
            <a:ext cx="5567363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5361"/>
          <p:cNvSpPr/>
          <p:nvPr/>
        </p:nvSpPr>
        <p:spPr>
          <a:xfrm>
            <a:off x="1524000" y="342868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1" name="矩形 15362"/>
          <p:cNvSpPr/>
          <p:nvPr/>
        </p:nvSpPr>
        <p:spPr>
          <a:xfrm>
            <a:off x="1524000" y="375253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文本框 15364"/>
          <p:cNvSpPr txBox="1"/>
          <p:nvPr/>
        </p:nvSpPr>
        <p:spPr>
          <a:xfrm>
            <a:off x="1719263" y="219869"/>
            <a:ext cx="37449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9.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化学势表达式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3" name="文本框 15365"/>
          <p:cNvSpPr txBox="1"/>
          <p:nvPr/>
        </p:nvSpPr>
        <p:spPr>
          <a:xfrm>
            <a:off x="1821498" y="1084898"/>
            <a:ext cx="49863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基础公式：在恒温恒组成条件下，</a:t>
            </a:r>
            <a:endParaRPr kumimoji="0" lang="zh-CN" altLang="en-US" sz="2400" b="1" kern="1200" cap="none" spc="0" normalizeH="0" baseline="0" noProof="1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2294" name="对象 15368"/>
          <p:cNvGraphicFramePr>
            <a:graphicFrameLocks noChangeAspect="1"/>
          </p:cNvGraphicFramePr>
          <p:nvPr/>
        </p:nvGraphicFramePr>
        <p:xfrm>
          <a:off x="1424940" y="2702560"/>
          <a:ext cx="3605632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" r:id="rId1" imgW="1485900" imgH="444500" progId="Equation.3">
                  <p:embed/>
                </p:oleObj>
              </mc:Choice>
              <mc:Fallback>
                <p:oleObj name="" r:id="rId1" imgW="1485900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940" y="2702560"/>
                        <a:ext cx="3605632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5369"/>
          <p:cNvGraphicFramePr>
            <a:graphicFrameLocks noChangeAspect="1"/>
          </p:cNvGraphicFramePr>
          <p:nvPr/>
        </p:nvGraphicFramePr>
        <p:xfrm>
          <a:off x="1424623" y="3816033"/>
          <a:ext cx="369934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623" y="3816033"/>
                        <a:ext cx="369934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5370"/>
          <p:cNvSpPr txBox="1"/>
          <p:nvPr/>
        </p:nvSpPr>
        <p:spPr>
          <a:xfrm>
            <a:off x="7081203" y="3018473"/>
            <a:ext cx="1903412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纯理想气体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7" name="矩形 15371"/>
          <p:cNvSpPr/>
          <p:nvPr/>
        </p:nvSpPr>
        <p:spPr>
          <a:xfrm>
            <a:off x="221774" y="3088005"/>
            <a:ext cx="1101090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纯物质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8" name="对象 15372"/>
          <p:cNvGraphicFramePr>
            <a:graphicFrameLocks noChangeAspect="1"/>
          </p:cNvGraphicFramePr>
          <p:nvPr/>
        </p:nvGraphicFramePr>
        <p:xfrm>
          <a:off x="6811963" y="2180908"/>
          <a:ext cx="968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" r:id="rId5" imgW="433070" imgH="241935" progId="Equation.3">
                  <p:embed/>
                </p:oleObj>
              </mc:Choice>
              <mc:Fallback>
                <p:oleObj name="" r:id="rId5" imgW="433070" imgH="2419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1963" y="2180908"/>
                        <a:ext cx="9683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文本框 15373"/>
          <p:cNvSpPr txBox="1"/>
          <p:nvPr/>
        </p:nvSpPr>
        <p:spPr>
          <a:xfrm>
            <a:off x="1819275" y="1887379"/>
            <a:ext cx="8553450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参考状态：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处于气体标准状态时物质的化学势，即温度为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压力为    的纯理想气体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00" name="对象 15374"/>
          <p:cNvGraphicFramePr>
            <a:graphicFrameLocks noChangeAspect="1"/>
          </p:cNvGraphicFramePr>
          <p:nvPr/>
        </p:nvGraphicFramePr>
        <p:xfrm>
          <a:off x="2979738" y="2180908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" r:id="rId7" imgW="229870" imgH="229870" progId="Equation.3">
                  <p:embed/>
                </p:oleObj>
              </mc:Choice>
              <mc:Fallback>
                <p:oleObj name="" r:id="rId7" imgW="229870" imgH="22987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738" y="2180908"/>
                        <a:ext cx="495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5363"/>
          <p:cNvGraphicFramePr>
            <a:graphicFrameLocks noChangeAspect="1"/>
          </p:cNvGraphicFramePr>
          <p:nvPr/>
        </p:nvGraphicFramePr>
        <p:xfrm>
          <a:off x="6794818" y="1039813"/>
          <a:ext cx="1739222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" r:id="rId9" imgW="711835" imgH="228600" progId="Equation.3">
                  <p:embed/>
                </p:oleObj>
              </mc:Choice>
              <mc:Fallback>
                <p:oleObj name="" r:id="rId9" imgW="711835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818" y="1039813"/>
                        <a:ext cx="1739222" cy="5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6527165" y="999490"/>
            <a:ext cx="2244725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303" name="对象 7170"/>
          <p:cNvGraphicFramePr>
            <a:graphicFrameLocks noChangeAspect="1"/>
          </p:cNvGraphicFramePr>
          <p:nvPr/>
        </p:nvGraphicFramePr>
        <p:xfrm>
          <a:off x="4355148" y="131128"/>
          <a:ext cx="252431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" r:id="rId11" imgW="977900" imgH="241300" progId="Equation.3">
                  <p:embed/>
                </p:oleObj>
              </mc:Choice>
              <mc:Fallback>
                <p:oleObj name="" r:id="rId11" imgW="9779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5148" y="131128"/>
                        <a:ext cx="2524314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1719263" y="1825308"/>
            <a:ext cx="8653463" cy="895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05" name="矩形 15371"/>
          <p:cNvSpPr/>
          <p:nvPr/>
        </p:nvSpPr>
        <p:spPr>
          <a:xfrm>
            <a:off x="221774" y="4143693"/>
            <a:ext cx="1101090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混合物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06" name="文本框 15370"/>
          <p:cNvSpPr txBox="1"/>
          <p:nvPr/>
        </p:nvSpPr>
        <p:spPr>
          <a:xfrm>
            <a:off x="7282815" y="3917315"/>
            <a:ext cx="1489075" cy="8299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理想气体混合物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07" name="对象 19460"/>
          <p:cNvGraphicFramePr>
            <a:graphicFrameLocks noChangeAspect="1"/>
          </p:cNvGraphicFramePr>
          <p:nvPr/>
        </p:nvGraphicFramePr>
        <p:xfrm>
          <a:off x="9219565" y="2865438"/>
          <a:ext cx="11955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" r:id="rId13" imgW="447040" imgH="229870" progId="Equation.3">
                  <p:embed/>
                </p:oleObj>
              </mc:Choice>
              <mc:Fallback>
                <p:oleObj name="" r:id="rId13" imgW="447040" imgH="22987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19565" y="2865438"/>
                        <a:ext cx="119550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19462"/>
          <p:cNvGraphicFramePr>
            <a:graphicFrameLocks noChangeAspect="1"/>
          </p:cNvGraphicFramePr>
          <p:nvPr/>
        </p:nvGraphicFramePr>
        <p:xfrm>
          <a:off x="9219248" y="3637280"/>
          <a:ext cx="2320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" r:id="rId15" imgW="814705" imgH="229235" progId="Equation.3">
                  <p:embed/>
                </p:oleObj>
              </mc:Choice>
              <mc:Fallback>
                <p:oleObj name="" r:id="rId15" imgW="814705" imgH="22923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19248" y="3637280"/>
                        <a:ext cx="23209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18442"/>
          <p:cNvGraphicFramePr>
            <a:graphicFrameLocks noChangeAspect="1"/>
          </p:cNvGraphicFramePr>
          <p:nvPr/>
        </p:nvGraphicFramePr>
        <p:xfrm>
          <a:off x="5345430" y="2954338"/>
          <a:ext cx="150118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" r:id="rId17" imgW="623570" imgH="241935" progId="Equation.3">
                  <p:embed/>
                </p:oleObj>
              </mc:Choice>
              <mc:Fallback>
                <p:oleObj name="" r:id="rId17" imgW="623570" imgH="24193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45430" y="2954338"/>
                        <a:ext cx="1501181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对象 18443"/>
          <p:cNvGraphicFramePr>
            <a:graphicFrameLocks noChangeAspect="1"/>
          </p:cNvGraphicFramePr>
          <p:nvPr/>
        </p:nvGraphicFramePr>
        <p:xfrm>
          <a:off x="5316538" y="4043680"/>
          <a:ext cx="177317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" r:id="rId19" imgW="737870" imgH="241935" progId="Equation.3">
                  <p:embed/>
                </p:oleObj>
              </mc:Choice>
              <mc:Fallback>
                <p:oleObj name="" r:id="rId19" imgW="737870" imgH="24193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16538" y="4043680"/>
                        <a:ext cx="1773176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对象 18442"/>
          <p:cNvGraphicFramePr>
            <a:graphicFrameLocks noChangeAspect="1"/>
          </p:cNvGraphicFramePr>
          <p:nvPr/>
        </p:nvGraphicFramePr>
        <p:xfrm>
          <a:off x="10869295" y="2933383"/>
          <a:ext cx="95022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" r:id="rId21" imgW="419100" imgH="241300" progId="Equation.3">
                  <p:embed/>
                </p:oleObj>
              </mc:Choice>
              <mc:Fallback>
                <p:oleObj name="" r:id="rId21" imgW="419100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869295" y="2933383"/>
                        <a:ext cx="95022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对象 18443"/>
          <p:cNvGraphicFramePr>
            <a:graphicFrameLocks noChangeAspect="1"/>
          </p:cNvGraphicFramePr>
          <p:nvPr/>
        </p:nvGraphicFramePr>
        <p:xfrm>
          <a:off x="9721215" y="4356100"/>
          <a:ext cx="94675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" r:id="rId23" imgW="419100" imgH="241300" progId="Equation.3">
                  <p:embed/>
                </p:oleObj>
              </mc:Choice>
              <mc:Fallback>
                <p:oleObj name="" r:id="rId23" imgW="419100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21215" y="4356100"/>
                        <a:ext cx="94675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文本框 16387"/>
          <p:cNvSpPr txBox="1"/>
          <p:nvPr/>
        </p:nvSpPr>
        <p:spPr>
          <a:xfrm>
            <a:off x="221615" y="4987925"/>
            <a:ext cx="107911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逸度的物理意义：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逸度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化学势表达式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相对于理想气体的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校正压力（分压）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文本框 16388"/>
          <p:cNvSpPr txBox="1"/>
          <p:nvPr/>
        </p:nvSpPr>
        <p:spPr>
          <a:xfrm>
            <a:off x="235585" y="5695315"/>
            <a:ext cx="73390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逸度的应用：另一种形式的相平衡条件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16" name="对象 16389"/>
          <p:cNvGraphicFramePr>
            <a:graphicFrameLocks noChangeAspect="1"/>
          </p:cNvGraphicFramePr>
          <p:nvPr/>
        </p:nvGraphicFramePr>
        <p:xfrm>
          <a:off x="5873115" y="5570538"/>
          <a:ext cx="33464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25" imgW="1246505" imgH="229235" progId="Equation.3">
                  <p:embed/>
                </p:oleObj>
              </mc:Choice>
              <mc:Fallback>
                <p:oleObj name="" r:id="rId25" imgW="1246505" imgH="2292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73115" y="5570538"/>
                        <a:ext cx="334645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6390"/>
          <p:cNvGraphicFramePr>
            <a:graphicFrameLocks noChangeAspect="1"/>
          </p:cNvGraphicFramePr>
          <p:nvPr/>
        </p:nvGraphicFramePr>
        <p:xfrm>
          <a:off x="5809615" y="6226175"/>
          <a:ext cx="342211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" r:id="rId27" imgW="1285240" imgH="229235" progId="Equation.3">
                  <p:embed/>
                </p:oleObj>
              </mc:Choice>
              <mc:Fallback>
                <p:oleObj name="" r:id="rId27" imgW="1285240" imgH="2292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09615" y="6226175"/>
                        <a:ext cx="342211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796280" y="97155"/>
            <a:ext cx="5743575" cy="12852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2725" y="251460"/>
            <a:ext cx="5029200" cy="102806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矩形 17410"/>
          <p:cNvSpPr/>
          <p:nvPr/>
        </p:nvSpPr>
        <p:spPr>
          <a:xfrm>
            <a:off x="307975" y="4839335"/>
            <a:ext cx="1783715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理想混合物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4340" name="对象 17412"/>
          <p:cNvGraphicFramePr>
            <a:graphicFrameLocks noChangeAspect="1"/>
          </p:cNvGraphicFramePr>
          <p:nvPr/>
        </p:nvGraphicFramePr>
        <p:xfrm>
          <a:off x="2004695" y="1536383"/>
          <a:ext cx="304265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" r:id="rId1" imgW="1270000" imgH="241300" progId="Equation.3">
                  <p:embed/>
                </p:oleObj>
              </mc:Choice>
              <mc:Fallback>
                <p:oleObj name="" r:id="rId1" imgW="127000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4695" y="1536383"/>
                        <a:ext cx="3042653" cy="57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7413"/>
          <p:cNvSpPr txBox="1"/>
          <p:nvPr/>
        </p:nvSpPr>
        <p:spPr>
          <a:xfrm>
            <a:off x="212725" y="1486535"/>
            <a:ext cx="1552575" cy="70675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fontAlgn="auto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混合物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2" name="对象 17415"/>
          <p:cNvGraphicFramePr>
            <a:graphicFrameLocks noChangeAspect="1"/>
          </p:cNvGraphicFramePr>
          <p:nvPr/>
        </p:nvGraphicFramePr>
        <p:xfrm>
          <a:off x="2528570" y="4950460"/>
          <a:ext cx="241553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" r:id="rId3" imgW="1002665" imgH="241300" progId="Equation.3">
                  <p:embed/>
                </p:oleObj>
              </mc:Choice>
              <mc:Fallback>
                <p:oleObj name="" r:id="rId3" imgW="1002665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8570" y="4950460"/>
                        <a:ext cx="241553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7416"/>
          <p:cNvGraphicFramePr>
            <a:graphicFrameLocks noChangeAspect="1"/>
          </p:cNvGraphicFramePr>
          <p:nvPr/>
        </p:nvGraphicFramePr>
        <p:xfrm>
          <a:off x="1066483" y="3884295"/>
          <a:ext cx="374682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" r:id="rId5" imgW="1562100" imgH="241300" progId="Equation.3">
                  <p:embed/>
                </p:oleObj>
              </mc:Choice>
              <mc:Fallback>
                <p:oleObj name="" r:id="rId5" imgW="1562100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483" y="3884295"/>
                        <a:ext cx="374682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7417"/>
          <p:cNvGraphicFramePr>
            <a:graphicFrameLocks noChangeAspect="1"/>
          </p:cNvGraphicFramePr>
          <p:nvPr/>
        </p:nvGraphicFramePr>
        <p:xfrm>
          <a:off x="644525" y="2421890"/>
          <a:ext cx="388720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" r:id="rId7" imgW="1726565" imgH="241300" progId="Equation.3">
                  <p:embed/>
                </p:oleObj>
              </mc:Choice>
              <mc:Fallback>
                <p:oleObj name="" r:id="rId7" imgW="1726565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525" y="2421890"/>
                        <a:ext cx="388720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7418"/>
          <p:cNvSpPr txBox="1"/>
          <p:nvPr/>
        </p:nvSpPr>
        <p:spPr>
          <a:xfrm>
            <a:off x="307975" y="368935"/>
            <a:ext cx="48171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I---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以系统温度、压力下的纯组分液体或固体作为参考状态。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6" name="对象 17416"/>
          <p:cNvGraphicFramePr>
            <a:graphicFrameLocks noChangeAspect="1"/>
          </p:cNvGraphicFramePr>
          <p:nvPr/>
        </p:nvGraphicFramePr>
        <p:xfrm>
          <a:off x="1893253" y="2889250"/>
          <a:ext cx="13887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" r:id="rId9" imgW="584200" imgH="228600" progId="Equation.3">
                  <p:embed/>
                </p:oleObj>
              </mc:Choice>
              <mc:Fallback>
                <p:oleObj name="" r:id="rId9" imgW="5842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3253" y="2889250"/>
                        <a:ext cx="1388776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文本框 2"/>
          <p:cNvSpPr txBox="1"/>
          <p:nvPr/>
        </p:nvSpPr>
        <p:spPr>
          <a:xfrm>
            <a:off x="330200" y="3485515"/>
            <a:ext cx="4559935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活度的物理意义：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拓展的拉乌尔定律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9" name="对象 17416"/>
          <p:cNvGraphicFramePr>
            <a:graphicFrameLocks noChangeAspect="1"/>
          </p:cNvGraphicFramePr>
          <p:nvPr/>
        </p:nvGraphicFramePr>
        <p:xfrm>
          <a:off x="2505710" y="4516120"/>
          <a:ext cx="115966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" r:id="rId11" imgW="457200" imgH="228600" progId="Equation.3">
                  <p:embed/>
                </p:oleObj>
              </mc:Choice>
              <mc:Fallback>
                <p:oleObj name="" r:id="rId11" imgW="4572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5710" y="4516120"/>
                        <a:ext cx="115966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7416"/>
          <p:cNvGraphicFramePr>
            <a:graphicFrameLocks noChangeAspect="1"/>
          </p:cNvGraphicFramePr>
          <p:nvPr/>
        </p:nvGraphicFramePr>
        <p:xfrm>
          <a:off x="4098608" y="4552315"/>
          <a:ext cx="93638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" r:id="rId13" imgW="393700" imgH="228600" progId="Equation.3">
                  <p:embed/>
                </p:oleObj>
              </mc:Choice>
              <mc:Fallback>
                <p:oleObj name="" r:id="rId13" imgW="3937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8608" y="4552315"/>
                        <a:ext cx="93638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230755" y="4622165"/>
            <a:ext cx="3138805" cy="892810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102610" y="4362768"/>
            <a:ext cx="179388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633278" y="5424170"/>
            <a:ext cx="179388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8" name="矩形 18442"/>
          <p:cNvSpPr/>
          <p:nvPr/>
        </p:nvSpPr>
        <p:spPr>
          <a:xfrm>
            <a:off x="6075045" y="156210"/>
            <a:ext cx="52374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II---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以系统温度、压力下，具有理想稀溶液特性的液态或固态虚拟纯组分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作为参考状态。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4" name="矩形 18436"/>
          <p:cNvSpPr/>
          <p:nvPr/>
        </p:nvSpPr>
        <p:spPr>
          <a:xfrm>
            <a:off x="5796280" y="1410970"/>
            <a:ext cx="1798320" cy="101473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液态和固态溶液中的溶质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Ⅱ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5" name="对象 18438"/>
          <p:cNvGraphicFramePr>
            <a:graphicFrameLocks noChangeAspect="1"/>
          </p:cNvGraphicFramePr>
          <p:nvPr/>
        </p:nvGraphicFramePr>
        <p:xfrm>
          <a:off x="7720330" y="1531938"/>
          <a:ext cx="3819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" r:id="rId15" imgW="1473200" imgH="254000" progId="Equation.3">
                  <p:embed/>
                </p:oleObj>
              </mc:Choice>
              <mc:Fallback>
                <p:oleObj name="" r:id="rId15" imgW="1473200" imgH="254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20330" y="1531938"/>
                        <a:ext cx="3819525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8443"/>
          <p:cNvGraphicFramePr>
            <a:graphicFrameLocks noChangeAspect="1"/>
          </p:cNvGraphicFramePr>
          <p:nvPr/>
        </p:nvGraphicFramePr>
        <p:xfrm>
          <a:off x="5158740" y="2392998"/>
          <a:ext cx="456575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" r:id="rId17" imgW="2004695" imgH="254000" progId="Equation.3">
                  <p:embed/>
                </p:oleObj>
              </mc:Choice>
              <mc:Fallback>
                <p:oleObj name="" r:id="rId17" imgW="2004695" imgH="254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58740" y="2392998"/>
                        <a:ext cx="456575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8440"/>
          <p:cNvGraphicFramePr>
            <a:graphicFrameLocks noChangeAspect="1"/>
          </p:cNvGraphicFramePr>
          <p:nvPr/>
        </p:nvGraphicFramePr>
        <p:xfrm>
          <a:off x="10048875" y="2393315"/>
          <a:ext cx="201898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" r:id="rId19" imgW="838200" imgH="241300" progId="Equation.3">
                  <p:embed/>
                </p:oleObj>
              </mc:Choice>
              <mc:Fallback>
                <p:oleObj name="" r:id="rId19" imgW="838200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48875" y="2393315"/>
                        <a:ext cx="2018985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矩形 17421"/>
          <p:cNvSpPr/>
          <p:nvPr/>
        </p:nvSpPr>
        <p:spPr>
          <a:xfrm>
            <a:off x="5904865" y="3107690"/>
            <a:ext cx="1797685" cy="10147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液态和固态溶液中的溶剂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Ⅰ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75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60678" y="3114040"/>
          <a:ext cx="290635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" r:id="rId21" imgW="1320165" imgH="228600" progId="Equation.KSEE3">
                  <p:embed/>
                </p:oleObj>
              </mc:Choice>
              <mc:Fallback>
                <p:oleObj name="" r:id="rId21" imgW="1320165" imgH="2286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60678" y="3114040"/>
                        <a:ext cx="290635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对象 17416"/>
          <p:cNvGraphicFramePr>
            <a:graphicFrameLocks noChangeAspect="1"/>
          </p:cNvGraphicFramePr>
          <p:nvPr/>
        </p:nvGraphicFramePr>
        <p:xfrm>
          <a:off x="8346758" y="3612833"/>
          <a:ext cx="1552341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" r:id="rId23" imgW="685800" imgH="215900" progId="Equation.3">
                  <p:embed/>
                </p:oleObj>
              </mc:Choice>
              <mc:Fallback>
                <p:oleObj name="" r:id="rId23" imgW="685800" imgH="215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46758" y="3612833"/>
                        <a:ext cx="1552341" cy="48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8440"/>
          <p:cNvGraphicFramePr>
            <a:graphicFrameLocks noChangeAspect="1"/>
          </p:cNvGraphicFramePr>
          <p:nvPr/>
        </p:nvGraphicFramePr>
        <p:xfrm>
          <a:off x="6045835" y="4609465"/>
          <a:ext cx="5353412" cy="5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" r:id="rId25" imgW="2247900" imgH="241300" progId="Equation.3">
                  <p:embed/>
                </p:oleObj>
              </mc:Choice>
              <mc:Fallback>
                <p:oleObj name="" r:id="rId25" imgW="2247900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45835" y="4609465"/>
                        <a:ext cx="5353412" cy="56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文本框 2"/>
          <p:cNvSpPr txBox="1"/>
          <p:nvPr/>
        </p:nvSpPr>
        <p:spPr>
          <a:xfrm>
            <a:off x="5753100" y="4229735"/>
            <a:ext cx="6396355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活度的物理意义：拓展的拉乌尔定律和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拓展的亨利定律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82" name="对象 17416"/>
          <p:cNvGraphicFramePr>
            <a:graphicFrameLocks noChangeAspect="1"/>
          </p:cNvGraphicFramePr>
          <p:nvPr/>
        </p:nvGraphicFramePr>
        <p:xfrm>
          <a:off x="6583680" y="5131435"/>
          <a:ext cx="425502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" r:id="rId27" imgW="1790700" imgH="228600" progId="Equation.3">
                  <p:embed/>
                </p:oleObj>
              </mc:Choice>
              <mc:Fallback>
                <p:oleObj name="" r:id="rId27" imgW="17907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583680" y="5131435"/>
                        <a:ext cx="425502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8849995" y="5119370"/>
            <a:ext cx="180975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8905558" y="5621973"/>
            <a:ext cx="179388" cy="180975"/>
          </a:xfrm>
          <a:prstGeom prst="triangle">
            <a:avLst/>
          </a:prstGeom>
          <a:solidFill>
            <a:srgbClr val="00CC9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文本框 18434"/>
          <p:cNvSpPr txBox="1"/>
          <p:nvPr/>
        </p:nvSpPr>
        <p:spPr>
          <a:xfrm>
            <a:off x="3178493" y="6016308"/>
            <a:ext cx="2176462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理想稀溶液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6" name="对象 18439"/>
          <p:cNvGraphicFramePr>
            <a:graphicFrameLocks noChangeAspect="1"/>
          </p:cNvGraphicFramePr>
          <p:nvPr/>
        </p:nvGraphicFramePr>
        <p:xfrm>
          <a:off x="5645468" y="6259513"/>
          <a:ext cx="289270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" r:id="rId29" imgW="1270000" imgH="254000" progId="Equation.3">
                  <p:embed/>
                </p:oleObj>
              </mc:Choice>
              <mc:Fallback>
                <p:oleObj name="" r:id="rId29" imgW="1270000" imgH="254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5468" y="6259513"/>
                        <a:ext cx="289270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8440"/>
          <p:cNvGraphicFramePr>
            <a:graphicFrameLocks noChangeAspect="1"/>
          </p:cNvGraphicFramePr>
          <p:nvPr/>
        </p:nvGraphicFramePr>
        <p:xfrm>
          <a:off x="5645468" y="5737225"/>
          <a:ext cx="143701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" r:id="rId31" imgW="596900" imgH="241300" progId="Equation.3">
                  <p:embed/>
                </p:oleObj>
              </mc:Choice>
              <mc:Fallback>
                <p:oleObj name="" r:id="rId31" imgW="596900" imgH="241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45468" y="5737225"/>
                        <a:ext cx="1437015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8440"/>
          <p:cNvGraphicFramePr>
            <a:graphicFrameLocks noChangeAspect="1"/>
          </p:cNvGraphicFramePr>
          <p:nvPr/>
        </p:nvGraphicFramePr>
        <p:xfrm>
          <a:off x="7419340" y="5782628"/>
          <a:ext cx="115013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" r:id="rId33" imgW="508000" imgH="241300" progId="Equation.3">
                  <p:embed/>
                </p:oleObj>
              </mc:Choice>
              <mc:Fallback>
                <p:oleObj name="" r:id="rId33" imgW="5080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19340" y="5782628"/>
                        <a:ext cx="115013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7415"/>
          <p:cNvGraphicFramePr>
            <a:graphicFrameLocks noChangeAspect="1"/>
          </p:cNvGraphicFramePr>
          <p:nvPr/>
        </p:nvGraphicFramePr>
        <p:xfrm>
          <a:off x="9357360" y="6240463"/>
          <a:ext cx="251306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" r:id="rId35" imgW="1130300" imgH="228600" progId="Equation.3">
                  <p:embed/>
                </p:oleObj>
              </mc:Choice>
              <mc:Fallback>
                <p:oleObj name="" r:id="rId35" imgW="11303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357360" y="6240463"/>
                        <a:ext cx="251306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7416"/>
          <p:cNvGraphicFramePr>
            <a:graphicFrameLocks noChangeAspect="1"/>
          </p:cNvGraphicFramePr>
          <p:nvPr/>
        </p:nvGraphicFramePr>
        <p:xfrm>
          <a:off x="9357043" y="5750878"/>
          <a:ext cx="12499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" r:id="rId37" imgW="533400" imgH="215900" progId="Equation.3">
                  <p:embed/>
                </p:oleObj>
              </mc:Choice>
              <mc:Fallback>
                <p:oleObj name="" r:id="rId37" imgW="5334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357043" y="5750878"/>
                        <a:ext cx="12499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对象 17416"/>
          <p:cNvGraphicFramePr>
            <a:graphicFrameLocks noChangeAspect="1"/>
          </p:cNvGraphicFramePr>
          <p:nvPr/>
        </p:nvGraphicFramePr>
        <p:xfrm>
          <a:off x="10820718" y="5791200"/>
          <a:ext cx="94190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" r:id="rId39" imgW="431800" imgH="215900" progId="Equation.3">
                  <p:embed/>
                </p:oleObj>
              </mc:Choice>
              <mc:Fallback>
                <p:oleObj name="" r:id="rId39" imgW="43180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820718" y="5791200"/>
                        <a:ext cx="94190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等腰三角形 7"/>
          <p:cNvSpPr/>
          <p:nvPr/>
        </p:nvSpPr>
        <p:spPr>
          <a:xfrm>
            <a:off x="8217218" y="6666865"/>
            <a:ext cx="179388" cy="1809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1485563" y="6677660"/>
            <a:ext cx="180975" cy="179388"/>
          </a:xfrm>
          <a:prstGeom prst="triangle">
            <a:avLst/>
          </a:prstGeom>
          <a:solidFill>
            <a:srgbClr val="00CC99"/>
          </a:solidFill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42915" y="5781675"/>
            <a:ext cx="3308350" cy="1072515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17965" y="5761355"/>
            <a:ext cx="2938780" cy="1076325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DZlMGU2MTkyNjcwYTdmZGFlZWI2MzVmZTRlZjJlN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宽屏</PresentationFormat>
  <Paragraphs>170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106</vt:i4>
      </vt:variant>
      <vt:variant>
        <vt:lpstr>幻灯片标题</vt:lpstr>
      </vt:variant>
      <vt:variant>
        <vt:i4>13</vt:i4>
      </vt:variant>
    </vt:vector>
  </HeadingPairs>
  <TitlesOfParts>
    <vt:vector size="132" baseType="lpstr">
      <vt:lpstr>Arial</vt:lpstr>
      <vt:lpstr>宋体</vt:lpstr>
      <vt:lpstr>Wingdings</vt:lpstr>
      <vt:lpstr>Wingdings</vt:lpstr>
      <vt:lpstr>Times New Roman</vt:lpstr>
      <vt:lpstr>黑体</vt:lpstr>
      <vt:lpstr>Symbol</vt:lpstr>
      <vt:lpstr>微软雅黑</vt:lpstr>
      <vt:lpstr>楷体_GB2312</vt:lpstr>
      <vt:lpstr>新宋体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yanglei</cp:lastModifiedBy>
  <cp:revision>158</cp:revision>
  <dcterms:created xsi:type="dcterms:W3CDTF">2019-06-19T02:08:00Z</dcterms:created>
  <dcterms:modified xsi:type="dcterms:W3CDTF">2022-06-04T02:34:19Z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E921B74BDFC2450989C9DE9184BB7D76</vt:lpwstr>
  </property>
</Properties>
</file>