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7" r:id="rId2"/>
    <p:sldId id="328" r:id="rId3"/>
    <p:sldId id="339" r:id="rId4"/>
    <p:sldId id="360" r:id="rId5"/>
    <p:sldId id="335" r:id="rId6"/>
    <p:sldId id="368" r:id="rId7"/>
    <p:sldId id="361" r:id="rId8"/>
    <p:sldId id="330" r:id="rId9"/>
    <p:sldId id="369" r:id="rId10"/>
    <p:sldId id="362" r:id="rId11"/>
    <p:sldId id="336" r:id="rId12"/>
    <p:sldId id="365" r:id="rId13"/>
    <p:sldId id="338" r:id="rId14"/>
    <p:sldId id="333" r:id="rId15"/>
    <p:sldId id="343" r:id="rId16"/>
    <p:sldId id="366" r:id="rId17"/>
    <p:sldId id="363" r:id="rId18"/>
    <p:sldId id="355"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DF3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92018A-458F-4959-9C04-9ED597391A0D}" type="datetimeFigureOut">
              <a:rPr lang="zh-CN" altLang="en-US" smtClean="0"/>
              <a:pPr/>
              <a:t>2021/11/13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F2502B-425E-4B43-BC1D-10ACC30EB9F4}" type="slidenum">
              <a:rPr lang="zh-CN" altLang="en-US" smtClean="0"/>
              <a:pPr/>
              <a:t>‹#›</a:t>
            </a:fld>
            <a:endParaRPr lang="zh-CN" altLang="en-US"/>
          </a:p>
        </p:txBody>
      </p:sp>
    </p:spTree>
    <p:extLst>
      <p:ext uri="{BB962C8B-B14F-4D97-AF65-F5344CB8AC3E}">
        <p14:creationId xmlns:p14="http://schemas.microsoft.com/office/powerpoint/2010/main" val="3381085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日期占位符 29"/>
          <p:cNvSpPr>
            <a:spLocks noGrp="1"/>
          </p:cNvSpPr>
          <p:nvPr>
            <p:ph type="dt" sz="half" idx="10"/>
          </p:nvPr>
        </p:nvSpPr>
        <p:spPr/>
        <p:txBody>
          <a:bodyPr/>
          <a:lstStyle/>
          <a:p>
            <a:fld id="{0F1E493F-E9BC-4031-A47E-A84E63E0448E}" type="datetimeFigureOut">
              <a:rPr lang="zh-CN" altLang="en-US" smtClean="0"/>
              <a:pPr/>
              <a:t>2021/11/13</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3D3BC412-A552-47CA-B7B9-ED45060F5E26}"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0F1E493F-E9BC-4031-A47E-A84E63E0448E}" type="datetimeFigureOut">
              <a:rPr lang="zh-CN" altLang="en-US" smtClean="0"/>
              <a:pPr/>
              <a:t>2021/11/13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BC412-A552-47CA-B7B9-ED45060F5E2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0F1E493F-E9BC-4031-A47E-A84E63E0448E}" type="datetimeFigureOut">
              <a:rPr lang="zh-CN" altLang="en-US" smtClean="0"/>
              <a:pPr/>
              <a:t>2021/11/13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BC412-A552-47CA-B7B9-ED45060F5E2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0F1E493F-E9BC-4031-A47E-A84E63E0448E}" type="datetimeFigureOut">
              <a:rPr lang="zh-CN" altLang="en-US" smtClean="0"/>
              <a:pPr/>
              <a:t>2021/11/13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BC412-A552-47CA-B7B9-ED45060F5E2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0F1E493F-E9BC-4031-A47E-A84E63E0448E}" type="datetimeFigureOut">
              <a:rPr lang="zh-CN" altLang="en-US" smtClean="0"/>
              <a:pPr/>
              <a:t>2021/11/13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BC412-A552-47CA-B7B9-ED45060F5E26}"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0F1E493F-E9BC-4031-A47E-A84E63E0448E}" type="datetimeFigureOut">
              <a:rPr lang="zh-CN" altLang="en-US" smtClean="0"/>
              <a:pPr/>
              <a:t>2021/11/13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BC412-A552-47CA-B7B9-ED45060F5E2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0F1E493F-E9BC-4031-A47E-A84E63E0448E}" type="datetimeFigureOut">
              <a:rPr lang="zh-CN" altLang="en-US" smtClean="0"/>
              <a:pPr/>
              <a:t>2021/11/13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D3BC412-A552-47CA-B7B9-ED45060F5E2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0F1E493F-E9BC-4031-A47E-A84E63E0448E}" type="datetimeFigureOut">
              <a:rPr lang="zh-CN" altLang="en-US" smtClean="0"/>
              <a:pPr/>
              <a:t>2021/11/13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D3BC412-A552-47CA-B7B9-ED45060F5E2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F1E493F-E9BC-4031-A47E-A84E63E0448E}" type="datetimeFigureOut">
              <a:rPr lang="zh-CN" altLang="en-US" smtClean="0"/>
              <a:pPr/>
              <a:t>2021/11/13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D3BC412-A552-47CA-B7B9-ED45060F5E2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0F1E493F-E9BC-4031-A47E-A84E63E0448E}" type="datetimeFigureOut">
              <a:rPr lang="zh-CN" altLang="en-US" smtClean="0"/>
              <a:pPr/>
              <a:t>2021/11/13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BC412-A552-47CA-B7B9-ED45060F5E2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0F1E493F-E9BC-4031-A47E-A84E63E0448E}" type="datetimeFigureOut">
              <a:rPr lang="zh-CN" altLang="en-US" smtClean="0"/>
              <a:pPr/>
              <a:t>2021/11/13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3D3BC412-A552-47CA-B7B9-ED45060F5E26}"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F1E493F-E9BC-4031-A47E-A84E63E0448E}" type="datetimeFigureOut">
              <a:rPr lang="zh-CN" altLang="en-US" smtClean="0"/>
              <a:pPr/>
              <a:t>2021/11/13</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D3BC412-A552-47CA-B7B9-ED45060F5E26}"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The%20valley%20of%20the%20horses%20&#20070;&#35780;.p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lang="en-US" altLang="zh-CN" sz="4800" dirty="0"/>
              <a:t>Writing</a:t>
            </a:r>
            <a:endParaRPr lang="zh-CN" altLang="en-US" sz="4800" dirty="0"/>
          </a:p>
        </p:txBody>
      </p:sp>
      <p:sp>
        <p:nvSpPr>
          <p:cNvPr id="10242" name="AutoShape 2" descr="http://www.actmi.net/uploads/150718/1-150GR2115I24.jpg"/>
          <p:cNvSpPr>
            <a:spLocks noChangeAspect="1" noChangeArrowheads="1"/>
          </p:cNvSpPr>
          <p:nvPr/>
        </p:nvSpPr>
        <p:spPr bwMode="auto">
          <a:xfrm>
            <a:off x="155575" y="-1927225"/>
            <a:ext cx="6096000" cy="4029075"/>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9" name="图片占位符 18" descr="u=3355574279,2989519547&amp;fm=21&amp;gp=0.jpg"/>
          <p:cNvPicPr>
            <a:picLocks noGrp="1" noChangeAspect="1"/>
          </p:cNvPicPr>
          <p:nvPr>
            <p:ph type="pic" idx="1"/>
          </p:nvPr>
        </p:nvPicPr>
        <p:blipFill>
          <a:blip r:embed="rId2" cstate="print"/>
          <a:srcRect l="8578" r="8578"/>
          <a:stretch>
            <a:fillRect/>
          </a:stretch>
        </p:blip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48680"/>
            <a:ext cx="8553128" cy="852704"/>
          </a:xfrm>
          <a:solidFill>
            <a:schemeClr val="bg1"/>
          </a:solidFill>
        </p:spPr>
        <p:txBody>
          <a:bodyPr>
            <a:normAutofit/>
          </a:bodyPr>
          <a:lstStyle/>
          <a:p>
            <a:r>
              <a:rPr lang="en-US" altLang="zh-CN" sz="4000" dirty="0"/>
              <a:t> Analysis of sample 2</a:t>
            </a:r>
            <a:endParaRPr lang="zh-CN" altLang="en-US" sz="4000" dirty="0"/>
          </a:p>
        </p:txBody>
      </p:sp>
      <p:sp>
        <p:nvSpPr>
          <p:cNvPr id="3" name="内容占位符 2"/>
          <p:cNvSpPr>
            <a:spLocks noGrp="1"/>
          </p:cNvSpPr>
          <p:nvPr>
            <p:ph idx="1"/>
          </p:nvPr>
        </p:nvSpPr>
        <p:spPr>
          <a:xfrm>
            <a:off x="251520" y="1556792"/>
            <a:ext cx="8435280" cy="4320480"/>
          </a:xfrm>
        </p:spPr>
        <p:txBody>
          <a:bodyPr>
            <a:normAutofit/>
          </a:bodyPr>
          <a:lstStyle/>
          <a:p>
            <a:pPr lvl="1"/>
            <a:r>
              <a:rPr lang="en-US" altLang="zh-CN" dirty="0"/>
              <a:t>lacks arguments on the book itself </a:t>
            </a:r>
          </a:p>
          <a:p>
            <a:pPr lvl="1"/>
            <a:r>
              <a:rPr lang="en-US" altLang="zh-CN" dirty="0"/>
              <a:t>The reader has a sense of </a:t>
            </a:r>
            <a:r>
              <a:rPr lang="en-US" altLang="zh-CN" dirty="0">
                <a:solidFill>
                  <a:srgbClr val="0000FF"/>
                </a:solidFill>
              </a:rPr>
              <a:t>what the student expected of </a:t>
            </a:r>
            <a:r>
              <a:rPr lang="en-US" altLang="zh-CN" dirty="0"/>
              <a:t>the book, but no sense of </a:t>
            </a:r>
            <a:r>
              <a:rPr lang="en-US" altLang="zh-CN" dirty="0">
                <a:solidFill>
                  <a:srgbClr val="FF0000"/>
                </a:solidFill>
              </a:rPr>
              <a:t>what the author herself sets out to prove.</a:t>
            </a:r>
          </a:p>
          <a:p>
            <a:pPr lvl="1"/>
            <a:r>
              <a:rPr lang="en-US" altLang="zh-CN" dirty="0"/>
              <a:t>Although the student gives several reasons for the negative review, those examples are </a:t>
            </a:r>
            <a:r>
              <a:rPr lang="en-US" altLang="zh-CN" dirty="0">
                <a:solidFill>
                  <a:srgbClr val="FF0000"/>
                </a:solidFill>
              </a:rPr>
              <a:t>not clearly related to one another </a:t>
            </a:r>
            <a:r>
              <a:rPr lang="en-US" altLang="zh-CN" dirty="0"/>
              <a:t>in support of a specific thesis. </a:t>
            </a:r>
          </a:p>
          <a:p>
            <a:pPr lvl="1"/>
            <a:endParaRPr lang="en-US" altLang="zh-CN" dirty="0"/>
          </a:p>
          <a:p>
            <a:r>
              <a:rPr lang="en-US" altLang="zh-CN" b="1" dirty="0">
                <a:solidFill>
                  <a:srgbClr val="FF0000"/>
                </a:solidFill>
              </a:rPr>
              <a:t>NOTE</a:t>
            </a:r>
            <a:r>
              <a:rPr lang="en-US" altLang="zh-CN" dirty="0"/>
              <a:t>: A review should not just be an assessment, but a critical one which </a:t>
            </a:r>
            <a:r>
              <a:rPr lang="en-US" altLang="zh-CN" dirty="0">
                <a:solidFill>
                  <a:srgbClr val="FF0000"/>
                </a:solidFill>
              </a:rPr>
              <a:t>has an overall evaluation</a:t>
            </a:r>
            <a:r>
              <a:rPr lang="en-US" altLang="zh-CN" dirty="0"/>
              <a:t>.</a:t>
            </a:r>
          </a:p>
        </p:txBody>
      </p:sp>
    </p:spTree>
    <p:extLst>
      <p:ext uri="{BB962C8B-B14F-4D97-AF65-F5344CB8AC3E}">
        <p14:creationId xmlns:p14="http://schemas.microsoft.com/office/powerpoint/2010/main" val="83506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08688"/>
          </a:xfrm>
        </p:spPr>
        <p:txBody>
          <a:bodyPr>
            <a:normAutofit/>
          </a:bodyPr>
          <a:lstStyle/>
          <a:p>
            <a:r>
              <a:rPr lang="en-US" altLang="zh-CN" sz="4000" dirty="0"/>
              <a:t>Sample 3</a:t>
            </a:r>
            <a:endParaRPr lang="zh-CN" altLang="en-US" sz="4000" dirty="0"/>
          </a:p>
        </p:txBody>
      </p:sp>
      <p:sp>
        <p:nvSpPr>
          <p:cNvPr id="3" name="内容占位符 2"/>
          <p:cNvSpPr>
            <a:spLocks noGrp="1"/>
          </p:cNvSpPr>
          <p:nvPr>
            <p:ph idx="1"/>
          </p:nvPr>
        </p:nvSpPr>
        <p:spPr>
          <a:xfrm>
            <a:off x="323528" y="1484784"/>
            <a:ext cx="8363272" cy="4680520"/>
          </a:xfrm>
        </p:spPr>
        <p:txBody>
          <a:bodyPr>
            <a:normAutofit fontScale="92500" lnSpcReduction="20000"/>
          </a:bodyPr>
          <a:lstStyle/>
          <a:p>
            <a:pPr>
              <a:buNone/>
            </a:pPr>
            <a:r>
              <a:rPr lang="en-US" altLang="zh-CN" dirty="0"/>
              <a:t>		One of feminism’s paradoxes—one that challenges many of its optimistic histories—is how patriarchy remains persistent over time. While Judith Bennett’s </a:t>
            </a:r>
            <a:r>
              <a:rPr lang="en-US" altLang="zh-CN" i="1" dirty="0"/>
              <a:t>Ale, Beer, and </a:t>
            </a:r>
            <a:r>
              <a:rPr lang="en-US" altLang="zh-CN" i="1" dirty="0" err="1"/>
              <a:t>Brewsters</a:t>
            </a:r>
            <a:r>
              <a:rPr lang="en-US" altLang="zh-CN" i="1" dirty="0"/>
              <a:t> in England: Women’s Work in a Changing World, 1300-1600 </a:t>
            </a:r>
            <a:r>
              <a:rPr lang="en-US" altLang="zh-CN" dirty="0"/>
              <a:t>recognizes medieval women as historical actors through their ale brewing, it also shows that female agency had its limits with the advent of beer. I had assumed that those limits were religious and political, but Bennett shows how a “patriarchal equilibrium” shut women out of economic life as well. Her analysis of women’s wages in ale and beer production proves that a change in women’s work does not equate to a change in working women’s status. Contemporary feminists and historians alike should read Bennett’s book and think twice when they crack open their next </a:t>
            </a:r>
            <a:r>
              <a:rPr lang="en-US" altLang="zh-CN" dirty="0" err="1"/>
              <a:t>brewsky</a:t>
            </a:r>
            <a:r>
              <a:rPr lang="en-US" altLang="zh-CN" dirty="0"/>
              <a:t>.</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696" y="260648"/>
            <a:ext cx="2520280" cy="708688"/>
          </a:xfrm>
        </p:spPr>
        <p:txBody>
          <a:bodyPr>
            <a:normAutofit/>
          </a:bodyPr>
          <a:lstStyle/>
          <a:p>
            <a:r>
              <a:rPr lang="en-US" altLang="zh-CN" sz="4000" dirty="0"/>
              <a:t>Sample 3</a:t>
            </a:r>
            <a:endParaRPr lang="zh-CN" altLang="en-US" sz="4000" dirty="0"/>
          </a:p>
        </p:txBody>
      </p:sp>
      <p:sp>
        <p:nvSpPr>
          <p:cNvPr id="3" name="内容占位符 2"/>
          <p:cNvSpPr>
            <a:spLocks noGrp="1"/>
          </p:cNvSpPr>
          <p:nvPr>
            <p:ph idx="1"/>
          </p:nvPr>
        </p:nvSpPr>
        <p:spPr>
          <a:xfrm>
            <a:off x="323528" y="1268760"/>
            <a:ext cx="8363272" cy="4896544"/>
          </a:xfrm>
        </p:spPr>
        <p:txBody>
          <a:bodyPr>
            <a:normAutofit fontScale="85000" lnSpcReduction="10000"/>
          </a:bodyPr>
          <a:lstStyle/>
          <a:p>
            <a:pPr>
              <a:buNone/>
            </a:pPr>
            <a:r>
              <a:rPr lang="en-US" altLang="zh-CN" dirty="0"/>
              <a:t>		</a:t>
            </a:r>
            <a:r>
              <a:rPr lang="en-US" altLang="zh-CN" b="1" u="sng" dirty="0">
                <a:solidFill>
                  <a:srgbClr val="0000FF"/>
                </a:solidFill>
              </a:rPr>
              <a:t>One of feminism’s paradoxes </a:t>
            </a:r>
            <a:r>
              <a:rPr lang="en-US" altLang="zh-CN" dirty="0">
                <a:solidFill>
                  <a:srgbClr val="0000FF"/>
                </a:solidFill>
              </a:rPr>
              <a:t>— one that challenges many of its optimistic histories—is how patriarchy remains persistent over time. </a:t>
            </a:r>
          </a:p>
          <a:p>
            <a:pPr>
              <a:buNone/>
            </a:pPr>
            <a:r>
              <a:rPr lang="en-US" altLang="zh-CN" dirty="0"/>
              <a:t>            While Judith Bennett’s </a:t>
            </a:r>
            <a:r>
              <a:rPr lang="en-US" altLang="zh-CN" i="1" dirty="0">
                <a:solidFill>
                  <a:srgbClr val="FF0000"/>
                </a:solidFill>
              </a:rPr>
              <a:t>Ale, Beer, and </a:t>
            </a:r>
            <a:r>
              <a:rPr lang="en-US" altLang="zh-CN" i="1" dirty="0" err="1">
                <a:solidFill>
                  <a:srgbClr val="FF0000"/>
                </a:solidFill>
              </a:rPr>
              <a:t>Brewsters</a:t>
            </a:r>
            <a:r>
              <a:rPr lang="en-US" altLang="zh-CN" i="1" dirty="0">
                <a:solidFill>
                  <a:srgbClr val="FF0000"/>
                </a:solidFill>
              </a:rPr>
              <a:t> in England: Women’s Work in a Changing World, 1300-1600 </a:t>
            </a:r>
            <a:r>
              <a:rPr lang="en-US" altLang="zh-CN" dirty="0"/>
              <a:t>recognizes medieval women as historical actors through their ale brewing, </a:t>
            </a:r>
            <a:r>
              <a:rPr lang="en-US" altLang="zh-CN" dirty="0">
                <a:solidFill>
                  <a:srgbClr val="FF0000"/>
                </a:solidFill>
              </a:rPr>
              <a:t>it</a:t>
            </a:r>
            <a:r>
              <a:rPr lang="en-US" altLang="zh-CN" dirty="0"/>
              <a:t> also shows that female agency had its limits with the advent of beer. </a:t>
            </a:r>
            <a:r>
              <a:rPr lang="en-US" altLang="zh-CN" dirty="0">
                <a:solidFill>
                  <a:srgbClr val="FF0000"/>
                </a:solidFill>
              </a:rPr>
              <a:t>I</a:t>
            </a:r>
            <a:r>
              <a:rPr lang="en-US" altLang="zh-CN" dirty="0"/>
              <a:t> had assumed that those limits were religious and political, but </a:t>
            </a:r>
            <a:r>
              <a:rPr lang="en-US" altLang="zh-CN" dirty="0">
                <a:solidFill>
                  <a:srgbClr val="FF0000"/>
                </a:solidFill>
              </a:rPr>
              <a:t>Bennett</a:t>
            </a:r>
            <a:r>
              <a:rPr lang="en-US" altLang="zh-CN" dirty="0"/>
              <a:t> shows how a “patriarchal equilibrium” shut women out of economic life as well. </a:t>
            </a:r>
            <a:r>
              <a:rPr lang="en-US" altLang="zh-CN" dirty="0">
                <a:solidFill>
                  <a:srgbClr val="FF0000"/>
                </a:solidFill>
              </a:rPr>
              <a:t>Her analysis </a:t>
            </a:r>
            <a:r>
              <a:rPr lang="en-US" altLang="zh-CN" dirty="0"/>
              <a:t>of women’s wages in ale and beer production proves that a change in women’s work does not equate to a change in working women’s status.</a:t>
            </a:r>
          </a:p>
          <a:p>
            <a:pPr>
              <a:buNone/>
            </a:pPr>
            <a:r>
              <a:rPr lang="en-US" altLang="zh-CN" dirty="0"/>
              <a:t>             </a:t>
            </a:r>
            <a:r>
              <a:rPr lang="en-US" altLang="zh-CN" b="1" dirty="0">
                <a:solidFill>
                  <a:srgbClr val="0000FF"/>
                </a:solidFill>
              </a:rPr>
              <a:t>Contemporary feminists and historians alike </a:t>
            </a:r>
            <a:r>
              <a:rPr lang="en-US" altLang="zh-CN" dirty="0">
                <a:solidFill>
                  <a:srgbClr val="0000FF"/>
                </a:solidFill>
              </a:rPr>
              <a:t>should read Bennett’s book and think twice when they crack open their next </a:t>
            </a:r>
            <a:r>
              <a:rPr lang="en-US" altLang="zh-CN" dirty="0" err="1">
                <a:solidFill>
                  <a:srgbClr val="0000FF"/>
                </a:solidFill>
              </a:rPr>
              <a:t>brewsky</a:t>
            </a:r>
            <a:r>
              <a:rPr lang="en-US" altLang="zh-CN" dirty="0">
                <a:solidFill>
                  <a:srgbClr val="0000FF"/>
                </a:solidFill>
              </a:rPr>
              <a:t>.</a:t>
            </a:r>
            <a:endParaRPr lang="zh-CN" altLang="en-US" dirty="0">
              <a:solidFill>
                <a:srgbClr val="0000FF"/>
              </a:solidFill>
            </a:endParaRPr>
          </a:p>
        </p:txBody>
      </p:sp>
    </p:spTree>
    <p:extLst>
      <p:ext uri="{BB962C8B-B14F-4D97-AF65-F5344CB8AC3E}">
        <p14:creationId xmlns:p14="http://schemas.microsoft.com/office/powerpoint/2010/main" val="383641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20688"/>
            <a:ext cx="8229600" cy="648072"/>
          </a:xfrm>
        </p:spPr>
        <p:txBody>
          <a:bodyPr>
            <a:normAutofit fontScale="90000"/>
          </a:bodyPr>
          <a:lstStyle/>
          <a:p>
            <a:r>
              <a:rPr lang="en-US" altLang="zh-CN" sz="4000" dirty="0"/>
              <a:t>Analysis of sample 3</a:t>
            </a:r>
            <a:endParaRPr lang="zh-CN" altLang="en-US" sz="4000" dirty="0"/>
          </a:p>
        </p:txBody>
      </p:sp>
      <p:sp>
        <p:nvSpPr>
          <p:cNvPr id="3" name="内容占位符 2"/>
          <p:cNvSpPr>
            <a:spLocks noGrp="1"/>
          </p:cNvSpPr>
          <p:nvPr>
            <p:ph idx="1"/>
          </p:nvPr>
        </p:nvSpPr>
        <p:spPr>
          <a:xfrm>
            <a:off x="251520" y="1340768"/>
            <a:ext cx="8640960" cy="4623792"/>
          </a:xfrm>
        </p:spPr>
        <p:txBody>
          <a:bodyPr>
            <a:normAutofit lnSpcReduction="10000"/>
          </a:bodyPr>
          <a:lstStyle/>
          <a:p>
            <a:pPr lvl="1">
              <a:spcBef>
                <a:spcPts val="0"/>
              </a:spcBef>
            </a:pPr>
            <a:r>
              <a:rPr lang="en-US" altLang="zh-CN" dirty="0"/>
              <a:t>combines balanced opinions and concrete examples,</a:t>
            </a:r>
          </a:p>
          <a:p>
            <a:pPr lvl="1">
              <a:spcBef>
                <a:spcPts val="0"/>
              </a:spcBef>
            </a:pPr>
            <a:r>
              <a:rPr lang="en-US" altLang="zh-CN" dirty="0"/>
              <a:t> a critical assessment based on an explicitly stated rationale</a:t>
            </a:r>
            <a:r>
              <a:rPr lang="zh-CN" altLang="en-US" b="1" dirty="0"/>
              <a:t>（根据）</a:t>
            </a:r>
            <a:r>
              <a:rPr lang="en-US" altLang="zh-CN" b="1" dirty="0"/>
              <a:t> </a:t>
            </a:r>
          </a:p>
          <a:p>
            <a:pPr lvl="1">
              <a:spcBef>
                <a:spcPts val="0"/>
              </a:spcBef>
            </a:pPr>
            <a:r>
              <a:rPr lang="en-US" altLang="zh-CN" dirty="0"/>
              <a:t>a recommendation to a potential audience</a:t>
            </a:r>
          </a:p>
          <a:p>
            <a:pPr lvl="1">
              <a:spcBef>
                <a:spcPts val="0"/>
              </a:spcBef>
            </a:pPr>
            <a:r>
              <a:rPr lang="en-US" altLang="zh-CN" dirty="0"/>
              <a:t>offers readers what the book’s author intends to demonstrate. </a:t>
            </a:r>
          </a:p>
          <a:p>
            <a:pPr lvl="1">
              <a:spcBef>
                <a:spcPts val="0"/>
              </a:spcBef>
            </a:pPr>
            <a:r>
              <a:rPr lang="en-US" altLang="zh-CN" dirty="0"/>
              <a:t>refers to an argument about feminist history in general that places the book in a specific genre and that reaches out to a general audience. </a:t>
            </a:r>
          </a:p>
          <a:p>
            <a:pPr lvl="1">
              <a:spcBef>
                <a:spcPts val="0"/>
              </a:spcBef>
            </a:pPr>
            <a:endParaRPr lang="en-US" altLang="zh-CN" dirty="0"/>
          </a:p>
          <a:p>
            <a:pPr marL="0" indent="0">
              <a:spcBef>
                <a:spcPts val="0"/>
              </a:spcBef>
              <a:buNone/>
            </a:pPr>
            <a:r>
              <a:rPr lang="en-US" altLang="zh-CN" b="1" dirty="0">
                <a:solidFill>
                  <a:srgbClr val="FF0000"/>
                </a:solidFill>
              </a:rPr>
              <a:t>NOTE</a:t>
            </a:r>
            <a:r>
              <a:rPr lang="en-US" altLang="zh-CN" dirty="0"/>
              <a:t>: </a:t>
            </a:r>
            <a:br>
              <a:rPr lang="en-US" altLang="zh-CN" dirty="0"/>
            </a:br>
            <a:r>
              <a:rPr lang="en-US" altLang="zh-CN" dirty="0"/>
              <a:t>         Remember to </a:t>
            </a:r>
            <a:r>
              <a:rPr lang="en-US" altLang="zh-CN" dirty="0">
                <a:solidFill>
                  <a:srgbClr val="FF0000"/>
                </a:solidFill>
              </a:rPr>
              <a:t>offer criteria, opinions, and support </a:t>
            </a:r>
            <a:r>
              <a:rPr lang="en-US" altLang="zh-CN" dirty="0"/>
              <a:t>with which the reader can agree or disagree.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Horizont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229600" cy="1080120"/>
          </a:xfrm>
        </p:spPr>
        <p:txBody>
          <a:bodyPr>
            <a:normAutofit/>
          </a:bodyPr>
          <a:lstStyle/>
          <a:p>
            <a:r>
              <a:rPr lang="en-US" altLang="zh-CN" sz="4000" b="1" dirty="0"/>
              <a:t>Useful language for book reviews</a:t>
            </a:r>
            <a:endParaRPr lang="zh-CN" altLang="en-US" sz="4000" b="1" dirty="0"/>
          </a:p>
        </p:txBody>
      </p:sp>
      <p:sp>
        <p:nvSpPr>
          <p:cNvPr id="3" name="内容占位符 2"/>
          <p:cNvSpPr>
            <a:spLocks noGrp="1"/>
          </p:cNvSpPr>
          <p:nvPr>
            <p:ph idx="1"/>
          </p:nvPr>
        </p:nvSpPr>
        <p:spPr>
          <a:xfrm>
            <a:off x="457200" y="1412776"/>
            <a:ext cx="8229600" cy="3744416"/>
          </a:xfrm>
        </p:spPr>
        <p:txBody>
          <a:bodyPr>
            <a:normAutofit lnSpcReduction="10000"/>
          </a:bodyPr>
          <a:lstStyle/>
          <a:p>
            <a:pPr marL="0" indent="0">
              <a:buNone/>
            </a:pPr>
            <a:r>
              <a:rPr lang="en-US" altLang="zh-CN" b="1" dirty="0">
                <a:solidFill>
                  <a:srgbClr val="FF0000"/>
                </a:solidFill>
              </a:rPr>
              <a:t>To begin reviews:</a:t>
            </a:r>
          </a:p>
          <a:p>
            <a:pPr lvl="1"/>
            <a:r>
              <a:rPr lang="en-US" altLang="zh-CN" dirty="0"/>
              <a:t>This well-written/ informative/ fascinating/ thought-provoking/award-winning  book is …</a:t>
            </a:r>
          </a:p>
          <a:p>
            <a:pPr lvl="1"/>
            <a:r>
              <a:rPr lang="en-US" altLang="zh-CN" dirty="0"/>
              <a:t>The book is set in …/ tells the story of …/ is based on …</a:t>
            </a:r>
          </a:p>
          <a:p>
            <a:pPr lvl="1"/>
            <a:r>
              <a:rPr lang="en-US" altLang="zh-CN" dirty="0"/>
              <a:t>The writer tells the story of how…influenced…</a:t>
            </a:r>
          </a:p>
          <a:p>
            <a:pPr lvl="1"/>
            <a:r>
              <a:rPr lang="en-US" altLang="zh-CN" dirty="0"/>
              <a:t>A brilliant book by Nobel prize winner…, … takes us to a journey of… </a:t>
            </a:r>
          </a:p>
          <a:p>
            <a:pPr lvl="1"/>
            <a:r>
              <a:rPr lang="en-US" altLang="zh-CN" dirty="0"/>
              <a:t>In…, award-winning business professor … takes us into the thrilling world of…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slide(fromBottom)">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slide(fromBottom)">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slide(fromBottom)">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slide(fromBottom)">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slide(fromBottom)">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229600" cy="864096"/>
          </a:xfrm>
        </p:spPr>
        <p:txBody>
          <a:bodyPr>
            <a:normAutofit/>
          </a:bodyPr>
          <a:lstStyle/>
          <a:p>
            <a:r>
              <a:rPr lang="en-US" altLang="zh-CN" sz="4000" b="1" dirty="0"/>
              <a:t>Useful language for book reviews</a:t>
            </a:r>
            <a:endParaRPr lang="zh-CN" altLang="en-US" sz="4000" b="1" dirty="0"/>
          </a:p>
        </p:txBody>
      </p:sp>
      <p:sp>
        <p:nvSpPr>
          <p:cNvPr id="3" name="内容占位符 2"/>
          <p:cNvSpPr>
            <a:spLocks noGrp="1"/>
          </p:cNvSpPr>
          <p:nvPr>
            <p:ph idx="1"/>
          </p:nvPr>
        </p:nvSpPr>
        <p:spPr>
          <a:xfrm>
            <a:off x="251520" y="1124744"/>
            <a:ext cx="8568952" cy="4983832"/>
          </a:xfrm>
        </p:spPr>
        <p:txBody>
          <a:bodyPr>
            <a:normAutofit fontScale="85000" lnSpcReduction="10000"/>
          </a:bodyPr>
          <a:lstStyle/>
          <a:p>
            <a:r>
              <a:rPr lang="en-US" altLang="zh-CN" b="1" dirty="0">
                <a:solidFill>
                  <a:srgbClr val="FF0000"/>
                </a:solidFill>
              </a:rPr>
              <a:t>To explain the plot/content:</a:t>
            </a:r>
          </a:p>
          <a:p>
            <a:pPr lvl="1"/>
            <a:r>
              <a:rPr lang="en-US" altLang="zh-CN" dirty="0"/>
              <a:t>The plot revolves around …/ focuses on …/ has an unexpected twist.</a:t>
            </a:r>
          </a:p>
          <a:p>
            <a:pPr lvl="1"/>
            <a:r>
              <a:rPr lang="en-US" altLang="zh-CN" dirty="0"/>
              <a:t>The story begins with …/ unfolds/ reaches a dramatic climax when …</a:t>
            </a:r>
          </a:p>
          <a:p>
            <a:pPr lvl="1"/>
            <a:r>
              <a:rPr lang="en-US" altLang="zh-CN" dirty="0"/>
              <a:t>The books illustrates…with…/ elaborates on …, providing readers with…/giving readers insight into…</a:t>
            </a:r>
          </a:p>
          <a:p>
            <a:r>
              <a:rPr lang="en-US" altLang="zh-CN" b="1" dirty="0">
                <a:solidFill>
                  <a:srgbClr val="FF0000"/>
                </a:solidFill>
              </a:rPr>
              <a:t>Evaluating various features:</a:t>
            </a:r>
          </a:p>
          <a:p>
            <a:pPr lvl="1"/>
            <a:r>
              <a:rPr lang="en-US" altLang="zh-CN" dirty="0"/>
              <a:t>The plot is gripping/ absorbing/ arresting/ dramatic/ fascinating/ fast-moving/ far-fetched</a:t>
            </a:r>
            <a:r>
              <a:rPr lang="zh-CN" altLang="en-US" sz="2200" b="1" dirty="0"/>
              <a:t>（牵强的）</a:t>
            </a:r>
            <a:r>
              <a:rPr lang="en-US" altLang="zh-CN" dirty="0"/>
              <a:t>/ predictable/ confusing/ dull/ unimaginative.</a:t>
            </a:r>
          </a:p>
          <a:p>
            <a:pPr lvl="1"/>
            <a:r>
              <a:rPr lang="en-US" altLang="zh-CN" dirty="0"/>
              <a:t>It is beautifully/ brilliantly/ sensitively written. </a:t>
            </a:r>
          </a:p>
          <a:p>
            <a:pPr lvl="1"/>
            <a:r>
              <a:rPr lang="en-US" altLang="zh-CN" dirty="0"/>
              <a:t>It presents  a whole new understanding of…/ leads us into profound thinking over/challenges our…/disturbs our…</a:t>
            </a:r>
          </a:p>
          <a:p>
            <a:pPr lvl="1"/>
            <a:r>
              <a:rPr lang="en-US" altLang="zh-CN" dirty="0"/>
              <a:t>It is a wonderfully written, superbly researched, beautifully illustrated book that also provides…</a:t>
            </a:r>
          </a:p>
          <a:p>
            <a:pPr lvl="1"/>
            <a:r>
              <a:rPr lang="en-US" altLang="zh-CN" dirty="0"/>
              <a:t>The book provides superb reading./ offers an imaginative approach to…</a:t>
            </a:r>
          </a:p>
          <a:p>
            <a:pPr lvl="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ssolv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ssolv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dissolv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dissolv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229600" cy="1080120"/>
          </a:xfrm>
        </p:spPr>
        <p:txBody>
          <a:bodyPr>
            <a:normAutofit/>
          </a:bodyPr>
          <a:lstStyle/>
          <a:p>
            <a:r>
              <a:rPr lang="en-US" altLang="zh-CN" sz="4000" b="1" dirty="0"/>
              <a:t>Useful language for book reviews</a:t>
            </a:r>
            <a:endParaRPr lang="zh-CN" altLang="en-US" sz="4000" b="1" dirty="0"/>
          </a:p>
        </p:txBody>
      </p:sp>
      <p:sp>
        <p:nvSpPr>
          <p:cNvPr id="3" name="内容占位符 2"/>
          <p:cNvSpPr>
            <a:spLocks noGrp="1"/>
          </p:cNvSpPr>
          <p:nvPr>
            <p:ph idx="1"/>
          </p:nvPr>
        </p:nvSpPr>
        <p:spPr>
          <a:xfrm>
            <a:off x="323528" y="1412776"/>
            <a:ext cx="8363272" cy="4104456"/>
          </a:xfrm>
        </p:spPr>
        <p:txBody>
          <a:bodyPr>
            <a:normAutofit/>
          </a:bodyPr>
          <a:lstStyle/>
          <a:p>
            <a:r>
              <a:rPr lang="en-US" altLang="zh-CN" b="1" dirty="0">
                <a:solidFill>
                  <a:srgbClr val="FF0000"/>
                </a:solidFill>
              </a:rPr>
              <a:t>To end reviews:</a:t>
            </a:r>
          </a:p>
          <a:p>
            <a:pPr lvl="1"/>
            <a:r>
              <a:rPr lang="en-US" altLang="zh-CN" dirty="0"/>
              <a:t>You should definitely read …/ Don’t miss it./ You might enjoy …</a:t>
            </a:r>
          </a:p>
          <a:p>
            <a:pPr lvl="1"/>
            <a:r>
              <a:rPr lang="en-US" altLang="zh-CN" dirty="0"/>
              <a:t>All in all, it is well worth reading, since …</a:t>
            </a:r>
          </a:p>
          <a:p>
            <a:pPr lvl="1"/>
            <a:r>
              <a:rPr lang="en-US" altLang="zh-CN" dirty="0"/>
              <a:t>On the whole, I wouldn’t recommend it, in view of the fact that …</a:t>
            </a:r>
          </a:p>
          <a:p>
            <a:pPr lvl="1"/>
            <a:r>
              <a:rPr lang="en-US" altLang="zh-CN" dirty="0"/>
              <a:t>It is an extraordinary book from a…writer.</a:t>
            </a:r>
          </a:p>
          <a:p>
            <a:pPr lvl="1"/>
            <a:r>
              <a:rPr lang="en-US" altLang="zh-CN" dirty="0"/>
              <a:t>It is a classic of its kind/ It is sure to be a hit/ best-seller … </a:t>
            </a:r>
          </a:p>
          <a:p>
            <a:pPr lvl="1"/>
            <a:r>
              <a:rPr lang="en-US" altLang="zh-CN" dirty="0"/>
              <a:t>Readers will have a delightful opportunity to learn…</a:t>
            </a:r>
          </a:p>
        </p:txBody>
      </p:sp>
    </p:spTree>
    <p:extLst>
      <p:ext uri="{BB962C8B-B14F-4D97-AF65-F5344CB8AC3E}">
        <p14:creationId xmlns:p14="http://schemas.microsoft.com/office/powerpoint/2010/main" val="41274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slide(fromBottom)">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slide(fromBottom)">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slide(fromBottom)">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slide(fromBottom)">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slide(fromBottom)">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slide(fromBottom)">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model book review </a:t>
            </a:r>
            <a:endParaRPr lang="zh-CN" altLang="en-US" dirty="0"/>
          </a:p>
        </p:txBody>
      </p:sp>
      <p:sp>
        <p:nvSpPr>
          <p:cNvPr id="3" name="内容占位符 2"/>
          <p:cNvSpPr>
            <a:spLocks noGrp="1"/>
          </p:cNvSpPr>
          <p:nvPr>
            <p:ph idx="1"/>
          </p:nvPr>
        </p:nvSpPr>
        <p:spPr>
          <a:xfrm>
            <a:off x="611560" y="2348880"/>
            <a:ext cx="8075240" cy="1368152"/>
          </a:xfrm>
        </p:spPr>
        <p:txBody>
          <a:bodyPr/>
          <a:lstStyle/>
          <a:p>
            <a:pPr marL="0" indent="0">
              <a:buNone/>
            </a:pPr>
            <a:r>
              <a:rPr lang="en-US" altLang="zh-CN" b="1" dirty="0"/>
              <a:t>When Neanderthal-reared Meets Cro-Magnon</a:t>
            </a:r>
            <a:r>
              <a:rPr lang="en-US" altLang="zh-CN" dirty="0"/>
              <a:t>: </a:t>
            </a:r>
            <a:br>
              <a:rPr lang="en-US" altLang="zh-CN" dirty="0"/>
            </a:br>
            <a:r>
              <a:rPr lang="en-US" altLang="zh-CN" dirty="0"/>
              <a:t>           A Review of </a:t>
            </a:r>
            <a:r>
              <a:rPr lang="en-US" altLang="zh-CN" i="1" dirty="0">
                <a:solidFill>
                  <a:srgbClr val="0000FF"/>
                </a:solidFill>
                <a:hlinkClick r:id="rId2" action="ppaction://hlinkfile"/>
              </a:rPr>
              <a:t>The Valley of the Horses</a:t>
            </a:r>
            <a:endParaRPr lang="zh-CN" altLang="en-US" i="1" dirty="0">
              <a:solidFill>
                <a:srgbClr val="0000FF"/>
              </a:solidFill>
            </a:endParaRPr>
          </a:p>
        </p:txBody>
      </p:sp>
      <p:sp>
        <p:nvSpPr>
          <p:cNvPr id="4" name="TextBox 3"/>
          <p:cNvSpPr txBox="1"/>
          <p:nvPr/>
        </p:nvSpPr>
        <p:spPr>
          <a:xfrm>
            <a:off x="1331640" y="3682464"/>
            <a:ext cx="6264696" cy="1815882"/>
          </a:xfrm>
          <a:prstGeom prst="rect">
            <a:avLst/>
          </a:prstGeom>
          <a:solidFill>
            <a:schemeClr val="accent5">
              <a:lumMod val="20000"/>
              <a:lumOff val="80000"/>
            </a:schemeClr>
          </a:solidFill>
        </p:spPr>
        <p:txBody>
          <a:bodyPr wrap="square" rtlCol="0">
            <a:spAutoFit/>
          </a:bodyPr>
          <a:lstStyle/>
          <a:p>
            <a:r>
              <a:rPr lang="en-US" altLang="zh-CN" sz="2800" b="1" dirty="0">
                <a:solidFill>
                  <a:srgbClr val="FF0000"/>
                </a:solidFill>
              </a:rPr>
              <a:t>Para. 1</a:t>
            </a:r>
            <a:r>
              <a:rPr lang="en-US" altLang="zh-CN" sz="2800" dirty="0"/>
              <a:t>:   introduction </a:t>
            </a:r>
          </a:p>
          <a:p>
            <a:r>
              <a:rPr lang="en-US" altLang="zh-CN" sz="2800" b="1" dirty="0">
                <a:solidFill>
                  <a:srgbClr val="FF0000"/>
                </a:solidFill>
              </a:rPr>
              <a:t>Para. 2:   </a:t>
            </a:r>
            <a:r>
              <a:rPr lang="en-US" altLang="zh-CN" sz="2800" dirty="0"/>
              <a:t>strengths</a:t>
            </a:r>
          </a:p>
          <a:p>
            <a:r>
              <a:rPr lang="en-US" altLang="zh-CN" sz="2800" b="1" dirty="0">
                <a:solidFill>
                  <a:srgbClr val="FF0000"/>
                </a:solidFill>
              </a:rPr>
              <a:t>Para. 3:   </a:t>
            </a:r>
            <a:r>
              <a:rPr lang="en-US" altLang="zh-CN" sz="2800" dirty="0"/>
              <a:t>weaknesses</a:t>
            </a:r>
          </a:p>
          <a:p>
            <a:r>
              <a:rPr lang="en-US" altLang="zh-CN" sz="2800" b="1" dirty="0">
                <a:solidFill>
                  <a:srgbClr val="FF0000"/>
                </a:solidFill>
              </a:rPr>
              <a:t>Para.4:   </a:t>
            </a:r>
            <a:r>
              <a:rPr lang="en-US" altLang="zh-CN" sz="2800" dirty="0"/>
              <a:t>evaluations &amp; closing remarks</a:t>
            </a:r>
            <a:endParaRPr lang="zh-CN" altLang="en-US" sz="2800" dirty="0"/>
          </a:p>
        </p:txBody>
      </p:sp>
    </p:spTree>
    <p:extLst>
      <p:ext uri="{BB962C8B-B14F-4D97-AF65-F5344CB8AC3E}">
        <p14:creationId xmlns:p14="http://schemas.microsoft.com/office/powerpoint/2010/main" val="182023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7704" y="2348880"/>
            <a:ext cx="5760640" cy="1719064"/>
          </a:xfrm>
        </p:spPr>
        <p:txBody>
          <a:bodyPr>
            <a:noAutofit/>
          </a:bodyPr>
          <a:lstStyle/>
          <a:p>
            <a:r>
              <a:rPr lang="en-US" altLang="zh-CN" sz="9600" b="1" dirty="0"/>
              <a:t>The End </a:t>
            </a:r>
            <a:endParaRPr lang="zh-CN" altLang="en-US" sz="9600" b="1" dirty="0"/>
          </a:p>
        </p:txBody>
      </p:sp>
    </p:spTree>
    <p:extLst>
      <p:ext uri="{BB962C8B-B14F-4D97-AF65-F5344CB8AC3E}">
        <p14:creationId xmlns:p14="http://schemas.microsoft.com/office/powerpoint/2010/main" val="2724523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08688"/>
          </a:xfrm>
        </p:spPr>
        <p:txBody>
          <a:bodyPr>
            <a:normAutofit/>
          </a:bodyPr>
          <a:lstStyle/>
          <a:p>
            <a:pPr algn="ctr"/>
            <a:r>
              <a:rPr lang="en-US" altLang="zh-CN" sz="4000" b="1" dirty="0"/>
              <a:t>What is it like?</a:t>
            </a:r>
            <a:endParaRPr lang="zh-CN" altLang="en-US" sz="4000" b="1" dirty="0"/>
          </a:p>
        </p:txBody>
      </p:sp>
      <p:sp>
        <p:nvSpPr>
          <p:cNvPr id="3" name="内容占位符 2"/>
          <p:cNvSpPr>
            <a:spLocks noGrp="1"/>
          </p:cNvSpPr>
          <p:nvPr>
            <p:ph idx="1"/>
          </p:nvPr>
        </p:nvSpPr>
        <p:spPr>
          <a:xfrm>
            <a:off x="179512" y="1628800"/>
            <a:ext cx="8435280" cy="4320480"/>
          </a:xfrm>
        </p:spPr>
        <p:txBody>
          <a:bodyPr>
            <a:normAutofit/>
          </a:bodyPr>
          <a:lstStyle/>
          <a:p>
            <a:pPr>
              <a:spcBef>
                <a:spcPts val="0"/>
              </a:spcBef>
            </a:pPr>
            <a:r>
              <a:rPr lang="en-US" altLang="zh-CN" dirty="0"/>
              <a:t>A form of reviews, which can be of novels, films, concerts, scientific work, art exhibits, or plays etc.</a:t>
            </a:r>
          </a:p>
          <a:p>
            <a:pPr>
              <a:spcBef>
                <a:spcPts val="0"/>
              </a:spcBef>
            </a:pPr>
            <a:r>
              <a:rPr lang="en-US" altLang="zh-CN" b="1" dirty="0">
                <a:solidFill>
                  <a:srgbClr val="FF0000"/>
                </a:solidFill>
              </a:rPr>
              <a:t>free-form</a:t>
            </a:r>
            <a:r>
              <a:rPr lang="en-US" altLang="zh-CN" dirty="0"/>
              <a:t> and highly </a:t>
            </a:r>
            <a:r>
              <a:rPr lang="en-US" altLang="zh-CN" b="1" dirty="0">
                <a:solidFill>
                  <a:srgbClr val="FF0000"/>
                </a:solidFill>
              </a:rPr>
              <a:t>personal</a:t>
            </a:r>
            <a:r>
              <a:rPr lang="en-US" altLang="zh-CN" dirty="0"/>
              <a:t>, reflecting the opinions and experiences of the reviewer</a:t>
            </a:r>
          </a:p>
          <a:p>
            <a:pPr>
              <a:spcBef>
                <a:spcPts val="0"/>
              </a:spcBef>
            </a:pPr>
            <a:r>
              <a:rPr lang="en-US" altLang="zh-CN" dirty="0"/>
              <a:t>Above all, a review </a:t>
            </a:r>
            <a:r>
              <a:rPr lang="en-US" altLang="zh-CN" b="1" dirty="0">
                <a:solidFill>
                  <a:srgbClr val="FF0000"/>
                </a:solidFill>
              </a:rPr>
              <a:t>makes</a:t>
            </a:r>
            <a:r>
              <a:rPr lang="en-US" altLang="zh-CN" dirty="0"/>
              <a:t> </a:t>
            </a:r>
            <a:r>
              <a:rPr lang="en-US" altLang="zh-CN" b="1" dirty="0">
                <a:solidFill>
                  <a:srgbClr val="FF0000"/>
                </a:solidFill>
              </a:rPr>
              <a:t>an</a:t>
            </a:r>
            <a:r>
              <a:rPr lang="en-US" altLang="zh-CN" dirty="0"/>
              <a:t> </a:t>
            </a:r>
            <a:r>
              <a:rPr lang="en-US" altLang="zh-CN" b="1" dirty="0">
                <a:solidFill>
                  <a:srgbClr val="FF0000"/>
                </a:solidFill>
              </a:rPr>
              <a:t>argument</a:t>
            </a:r>
            <a:r>
              <a:rPr lang="en-US" altLang="zh-CN" dirty="0"/>
              <a:t>. It is not a book report or a summary.</a:t>
            </a:r>
          </a:p>
          <a:p>
            <a:pPr>
              <a:spcBef>
                <a:spcPts val="0"/>
              </a:spcBef>
            </a:pPr>
            <a:r>
              <a:rPr lang="en-US" altLang="zh-CN" dirty="0"/>
              <a:t>including a statement of what the author has tried to do, </a:t>
            </a:r>
            <a:r>
              <a:rPr lang="en-US" altLang="zh-CN" b="1" u="sng" dirty="0">
                <a:solidFill>
                  <a:srgbClr val="FF0000"/>
                </a:solidFill>
              </a:rPr>
              <a:t>evaluating</a:t>
            </a:r>
            <a:r>
              <a:rPr lang="en-US" altLang="zh-CN" dirty="0"/>
              <a:t> how well  the author has succeeded, and presenting evidences to support this evaluation</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548680"/>
            <a:ext cx="8229600" cy="852704"/>
          </a:xfrm>
        </p:spPr>
        <p:txBody>
          <a:bodyPr>
            <a:normAutofit/>
          </a:bodyPr>
          <a:lstStyle/>
          <a:p>
            <a:pPr algn="ctr"/>
            <a:r>
              <a:rPr lang="en-US" altLang="zh-CN" sz="4000" b="1" dirty="0"/>
              <a:t>features</a:t>
            </a:r>
            <a:endParaRPr lang="zh-CN" altLang="en-US" sz="4000" b="1" dirty="0"/>
          </a:p>
        </p:txBody>
      </p:sp>
      <p:sp>
        <p:nvSpPr>
          <p:cNvPr id="3" name="内容占位符 2"/>
          <p:cNvSpPr>
            <a:spLocks noGrp="1"/>
          </p:cNvSpPr>
          <p:nvPr>
            <p:ph idx="1"/>
          </p:nvPr>
        </p:nvSpPr>
        <p:spPr>
          <a:xfrm>
            <a:off x="457200" y="1700808"/>
            <a:ext cx="8229600" cy="4623792"/>
          </a:xfrm>
        </p:spPr>
        <p:txBody>
          <a:bodyPr>
            <a:normAutofit lnSpcReduction="10000"/>
          </a:bodyPr>
          <a:lstStyle/>
          <a:p>
            <a:r>
              <a:rPr lang="en-US" altLang="zh-CN" sz="2400" b="1" dirty="0">
                <a:solidFill>
                  <a:srgbClr val="FF0000"/>
                </a:solidFill>
              </a:rPr>
              <a:t>A </a:t>
            </a:r>
            <a:r>
              <a:rPr lang="en-US" altLang="zh-CN" sz="2400" b="1" u="sng" dirty="0">
                <a:solidFill>
                  <a:srgbClr val="FF0000"/>
                </a:solidFill>
              </a:rPr>
              <a:t>concise </a:t>
            </a:r>
            <a:r>
              <a:rPr lang="en-US" altLang="zh-CN" sz="2400" b="1" dirty="0">
                <a:solidFill>
                  <a:srgbClr val="FF0000"/>
                </a:solidFill>
              </a:rPr>
              <a:t>summary </a:t>
            </a:r>
            <a:r>
              <a:rPr lang="en-US" altLang="zh-CN" sz="2400" dirty="0"/>
              <a:t>of the content, including a relevant description of the topic as well as its overall perspective, argument, or purpose</a:t>
            </a:r>
          </a:p>
          <a:p>
            <a:r>
              <a:rPr lang="en-US" altLang="zh-CN" sz="2400" b="1" dirty="0">
                <a:solidFill>
                  <a:srgbClr val="FF0000"/>
                </a:solidFill>
              </a:rPr>
              <a:t>A </a:t>
            </a:r>
            <a:r>
              <a:rPr lang="en-US" altLang="zh-CN" sz="2400" b="1" u="sng" dirty="0">
                <a:solidFill>
                  <a:srgbClr val="FF0000"/>
                </a:solidFill>
              </a:rPr>
              <a:t>critical</a:t>
            </a:r>
            <a:r>
              <a:rPr lang="en-US" altLang="zh-CN" sz="2400" b="1" dirty="0">
                <a:solidFill>
                  <a:srgbClr val="FF0000"/>
                </a:solidFill>
              </a:rPr>
              <a:t> assessment </a:t>
            </a:r>
            <a:r>
              <a:rPr lang="en-US" altLang="zh-CN" sz="2400" dirty="0"/>
              <a:t>of the content, which involves reactions to the work under review: </a:t>
            </a:r>
            <a:br>
              <a:rPr lang="en-US" altLang="zh-CN" sz="2400" dirty="0"/>
            </a:br>
            <a:r>
              <a:rPr lang="en-US" altLang="zh-CN" sz="2400" dirty="0">
                <a:solidFill>
                  <a:srgbClr val="0000FF"/>
                </a:solidFill>
              </a:rPr>
              <a:t>       what strikes you as noteworthy, </a:t>
            </a:r>
            <a:br>
              <a:rPr lang="en-US" altLang="zh-CN" sz="2400" dirty="0">
                <a:solidFill>
                  <a:srgbClr val="0000FF"/>
                </a:solidFill>
              </a:rPr>
            </a:br>
            <a:r>
              <a:rPr lang="en-US" altLang="zh-CN" sz="2400" dirty="0">
                <a:solidFill>
                  <a:srgbClr val="0000FF"/>
                </a:solidFill>
              </a:rPr>
              <a:t>       whether or not it was effective or persuasive, </a:t>
            </a:r>
            <a:br>
              <a:rPr lang="en-US" altLang="zh-CN" sz="2400" dirty="0">
                <a:solidFill>
                  <a:srgbClr val="0000FF"/>
                </a:solidFill>
              </a:rPr>
            </a:br>
            <a:r>
              <a:rPr lang="en-US" altLang="zh-CN" sz="2400" dirty="0">
                <a:solidFill>
                  <a:srgbClr val="0000FF"/>
                </a:solidFill>
              </a:rPr>
              <a:t>       how it enhances your understanding of the issues at hand</a:t>
            </a:r>
          </a:p>
          <a:p>
            <a:r>
              <a:rPr lang="en-US" altLang="zh-CN" sz="2400" dirty="0"/>
              <a:t>Suggesting whether or not the audience would appreciate the work under review</a:t>
            </a:r>
            <a:r>
              <a:rPr lang="en-US" altLang="zh-CN" sz="2400" i="1" dirty="0">
                <a:solidFill>
                  <a:srgbClr val="0000FF"/>
                </a:solidFill>
              </a:rPr>
              <a:t>.(the book being recommendable or not)</a:t>
            </a:r>
            <a:endParaRPr lang="zh-CN" altLang="en-US" sz="2400" i="1"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lide(fromBottom)">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9632" y="2276872"/>
            <a:ext cx="4968552" cy="1143000"/>
          </a:xfrm>
        </p:spPr>
        <p:txBody>
          <a:bodyPr>
            <a:normAutofit fontScale="90000"/>
          </a:bodyPr>
          <a:lstStyle/>
          <a:p>
            <a:r>
              <a:rPr lang="en-US" altLang="zh-CN" dirty="0"/>
              <a:t>Sample Analysis (1-3)</a:t>
            </a:r>
            <a:endParaRPr lang="zh-CN" altLang="en-US" dirty="0"/>
          </a:p>
        </p:txBody>
      </p:sp>
    </p:spTree>
    <p:extLst>
      <p:ext uri="{BB962C8B-B14F-4D97-AF65-F5344CB8AC3E}">
        <p14:creationId xmlns:p14="http://schemas.microsoft.com/office/powerpoint/2010/main" val="1034123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29600" cy="4680520"/>
          </a:xfrm>
        </p:spPr>
        <p:txBody>
          <a:bodyPr>
            <a:normAutofit fontScale="92500" lnSpcReduction="10000"/>
          </a:bodyPr>
          <a:lstStyle/>
          <a:p>
            <a:pPr>
              <a:buNone/>
            </a:pPr>
            <a:r>
              <a:rPr lang="en-US" altLang="zh-CN" dirty="0"/>
              <a:t>		Judith Bennett’s </a:t>
            </a:r>
            <a:r>
              <a:rPr lang="en-US" altLang="zh-CN" i="1" dirty="0"/>
              <a:t>Ale, Beer, and </a:t>
            </a:r>
            <a:r>
              <a:rPr lang="en-US" altLang="zh-CN" i="1" dirty="0" err="1"/>
              <a:t>Brewsters</a:t>
            </a:r>
            <a:r>
              <a:rPr lang="en-US" altLang="zh-CN" i="1" dirty="0"/>
              <a:t> in England: Women’s Work in a Changing World, 1300-1600</a:t>
            </a:r>
            <a:r>
              <a:rPr lang="en-US" altLang="zh-CN" dirty="0"/>
              <a:t>, investigates how women used to brew and sell the majority of ale drunk in England. Historically, ale and beer (not milk, wine, or water) were important elements of the English diet. Ale brewing was low-skill and low status labor that was complimentary to women’s domestic responsibilities. In the early fifteenth century, brewers began to make ale with hops, and they called this new drink “beer.” This technique allowed brewers to produce their beverages at a lower cost and to sell it more easily, although women generally stopped brewing once the business became more profitable.</a:t>
            </a:r>
            <a:endParaRPr lang="zh-CN" altLang="en-US" dirty="0"/>
          </a:p>
        </p:txBody>
      </p:sp>
      <p:sp>
        <p:nvSpPr>
          <p:cNvPr id="6" name="标题 1"/>
          <p:cNvSpPr>
            <a:spLocks noGrp="1"/>
          </p:cNvSpPr>
          <p:nvPr>
            <p:ph type="title"/>
          </p:nvPr>
        </p:nvSpPr>
        <p:spPr>
          <a:xfrm>
            <a:off x="457200" y="704088"/>
            <a:ext cx="8229600" cy="708688"/>
          </a:xfrm>
        </p:spPr>
        <p:txBody>
          <a:bodyPr>
            <a:normAutofit/>
          </a:bodyPr>
          <a:lstStyle/>
          <a:p>
            <a:r>
              <a:rPr lang="en-US" altLang="zh-CN" sz="4000" dirty="0"/>
              <a:t>sample 1</a:t>
            </a:r>
            <a:endParaRPr lang="zh-CN" altLang="en-US"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29600" cy="4680520"/>
          </a:xfrm>
        </p:spPr>
        <p:txBody>
          <a:bodyPr>
            <a:normAutofit fontScale="92500" lnSpcReduction="10000"/>
          </a:bodyPr>
          <a:lstStyle/>
          <a:p>
            <a:pPr>
              <a:buNone/>
            </a:pPr>
            <a:r>
              <a:rPr lang="en-US" altLang="zh-CN" dirty="0"/>
              <a:t>		Judith Bennett’s </a:t>
            </a:r>
            <a:r>
              <a:rPr lang="en-US" altLang="zh-CN" i="1" dirty="0"/>
              <a:t>Ale, Beer, and </a:t>
            </a:r>
            <a:r>
              <a:rPr lang="en-US" altLang="zh-CN" i="1" dirty="0" err="1"/>
              <a:t>Brewsters</a:t>
            </a:r>
            <a:r>
              <a:rPr lang="en-US" altLang="zh-CN" i="1" dirty="0"/>
              <a:t> in England: Women’s Work in a Changing World, 1300-1600</a:t>
            </a:r>
            <a:r>
              <a:rPr lang="en-US" altLang="zh-CN" dirty="0"/>
              <a:t>, investigates how women used to brew and sell the majority of ale drunk in England. </a:t>
            </a:r>
            <a:r>
              <a:rPr lang="en-US" altLang="zh-CN" dirty="0">
                <a:solidFill>
                  <a:srgbClr val="FF0000"/>
                </a:solidFill>
              </a:rPr>
              <a:t>Historically, ale and beer (not milk, wine, or water) were important elements of the English diet. Ale brewing was low-skill and low status labor that was complimentary to women’s domestic responsibilities. In the early fifteenth century, brewers began to make ale with hops, and they called this new drink “beer.” This technique allowed brewers to produce their beverages at a lower cost and to sell it more easily, although women generally stopped brewing once the business became more profitable.</a:t>
            </a:r>
            <a:endParaRPr lang="zh-CN" altLang="en-US" dirty="0">
              <a:solidFill>
                <a:srgbClr val="FF0000"/>
              </a:solidFill>
            </a:endParaRPr>
          </a:p>
        </p:txBody>
      </p:sp>
      <p:sp>
        <p:nvSpPr>
          <p:cNvPr id="6" name="标题 1"/>
          <p:cNvSpPr>
            <a:spLocks noGrp="1"/>
          </p:cNvSpPr>
          <p:nvPr>
            <p:ph type="title"/>
          </p:nvPr>
        </p:nvSpPr>
        <p:spPr>
          <a:xfrm>
            <a:off x="457200" y="704088"/>
            <a:ext cx="8229600" cy="708688"/>
          </a:xfrm>
        </p:spPr>
        <p:txBody>
          <a:bodyPr>
            <a:normAutofit/>
          </a:bodyPr>
          <a:lstStyle/>
          <a:p>
            <a:r>
              <a:rPr lang="en-US" altLang="zh-CN" sz="4000" dirty="0"/>
              <a:t>sample 1</a:t>
            </a:r>
            <a:endParaRPr lang="zh-CN" altLang="en-US" sz="4000" dirty="0"/>
          </a:p>
        </p:txBody>
      </p:sp>
    </p:spTree>
    <p:extLst>
      <p:ext uri="{BB962C8B-B14F-4D97-AF65-F5344CB8AC3E}">
        <p14:creationId xmlns:p14="http://schemas.microsoft.com/office/powerpoint/2010/main" val="787383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76672"/>
            <a:ext cx="8229600" cy="852704"/>
          </a:xfrm>
        </p:spPr>
        <p:txBody>
          <a:bodyPr>
            <a:normAutofit/>
          </a:bodyPr>
          <a:lstStyle/>
          <a:p>
            <a:r>
              <a:rPr lang="en-US" altLang="zh-CN" sz="4000" dirty="0"/>
              <a:t>Analysis of sample 1</a:t>
            </a:r>
            <a:endParaRPr lang="zh-CN" altLang="en-US" sz="4000" dirty="0"/>
          </a:p>
        </p:txBody>
      </p:sp>
      <p:sp>
        <p:nvSpPr>
          <p:cNvPr id="3" name="内容占位符 2"/>
          <p:cNvSpPr>
            <a:spLocks noGrp="1"/>
          </p:cNvSpPr>
          <p:nvPr>
            <p:ph idx="1"/>
          </p:nvPr>
        </p:nvSpPr>
        <p:spPr>
          <a:xfrm>
            <a:off x="457200" y="1556792"/>
            <a:ext cx="8229600" cy="4623792"/>
          </a:xfrm>
        </p:spPr>
        <p:txBody>
          <a:bodyPr>
            <a:normAutofit lnSpcReduction="10000"/>
          </a:bodyPr>
          <a:lstStyle/>
          <a:p>
            <a:pPr lvl="1"/>
            <a:r>
              <a:rPr lang="en-US" altLang="zh-CN" dirty="0"/>
              <a:t>describes the subject of the book and provides an accurate summary of its content</a:t>
            </a:r>
          </a:p>
          <a:p>
            <a:pPr lvl="1"/>
            <a:r>
              <a:rPr lang="en-US" altLang="zh-CN" dirty="0"/>
              <a:t>Lacks key information expected from a review: the author’s argument, the student’s appraisal of the book and its argument, and whether or not the student would recommend the book</a:t>
            </a:r>
          </a:p>
          <a:p>
            <a:pPr lvl="1"/>
            <a:endParaRPr lang="en-US" altLang="zh-CN" dirty="0"/>
          </a:p>
          <a:p>
            <a:pPr marL="0" lvl="1" indent="0">
              <a:buClr>
                <a:schemeClr val="accent3"/>
              </a:buClr>
              <a:buSzPct val="95000"/>
              <a:buNone/>
            </a:pPr>
            <a:r>
              <a:rPr lang="en-US" altLang="zh-CN" b="1" dirty="0">
                <a:solidFill>
                  <a:srgbClr val="FF0000"/>
                </a:solidFill>
              </a:rPr>
              <a:t>NOTE:</a:t>
            </a:r>
            <a:r>
              <a:rPr lang="en-US" altLang="zh-CN" dirty="0"/>
              <a:t> </a:t>
            </a:r>
            <a:br>
              <a:rPr lang="en-US" altLang="zh-CN" dirty="0"/>
            </a:br>
            <a:r>
              <a:rPr lang="en-US" altLang="zh-CN" dirty="0"/>
              <a:t>     As a critical assessment, a book review should </a:t>
            </a:r>
            <a:r>
              <a:rPr lang="en-US" altLang="zh-CN" dirty="0">
                <a:solidFill>
                  <a:srgbClr val="FF0000"/>
                </a:solidFill>
              </a:rPr>
              <a:t>focus on opinions, not facts and details</a:t>
            </a:r>
            <a:r>
              <a:rPr lang="en-US" altLang="zh-CN" dirty="0"/>
              <a:t>. Summary should be kept to a minimum, and specific details should serve to illustrate arguments.</a:t>
            </a:r>
            <a:endParaRPr lang="zh-CN" altLang="en-US" dirty="0"/>
          </a:p>
        </p:txBody>
      </p:sp>
    </p:spTree>
    <p:extLst>
      <p:ext uri="{BB962C8B-B14F-4D97-AF65-F5344CB8AC3E}">
        <p14:creationId xmlns:p14="http://schemas.microsoft.com/office/powerpoint/2010/main" val="2822110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slide(fromBottom)">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08688"/>
          </a:xfrm>
        </p:spPr>
        <p:txBody>
          <a:bodyPr>
            <a:normAutofit/>
          </a:bodyPr>
          <a:lstStyle/>
          <a:p>
            <a:r>
              <a:rPr lang="en-US" altLang="zh-CN" sz="4000" dirty="0"/>
              <a:t>Sample 2</a:t>
            </a:r>
            <a:endParaRPr lang="zh-CN" altLang="en-US" sz="4000" dirty="0"/>
          </a:p>
        </p:txBody>
      </p:sp>
      <p:sp>
        <p:nvSpPr>
          <p:cNvPr id="3" name="内容占位符 2"/>
          <p:cNvSpPr>
            <a:spLocks noGrp="1"/>
          </p:cNvSpPr>
          <p:nvPr>
            <p:ph idx="1"/>
          </p:nvPr>
        </p:nvSpPr>
        <p:spPr>
          <a:xfrm>
            <a:off x="457200" y="1412776"/>
            <a:ext cx="8229600" cy="4536504"/>
          </a:xfrm>
        </p:spPr>
        <p:txBody>
          <a:bodyPr>
            <a:normAutofit lnSpcReduction="10000"/>
          </a:bodyPr>
          <a:lstStyle/>
          <a:p>
            <a:pPr>
              <a:buNone/>
            </a:pPr>
            <a:r>
              <a:rPr lang="en-US" altLang="zh-CN" dirty="0"/>
              <a:t>		Judith Bennett’s </a:t>
            </a:r>
            <a:r>
              <a:rPr lang="en-US" altLang="zh-CN" i="1" dirty="0"/>
              <a:t>Ale, Beer, and </a:t>
            </a:r>
            <a:r>
              <a:rPr lang="en-US" altLang="zh-CN" i="1" dirty="0" err="1"/>
              <a:t>Brewsters</a:t>
            </a:r>
            <a:r>
              <a:rPr lang="en-US" altLang="zh-CN" i="1" dirty="0"/>
              <a:t> in England: Women’s Work in a Changing World, 1300-1600</a:t>
            </a:r>
            <a:r>
              <a:rPr lang="en-US" altLang="zh-CN" dirty="0"/>
              <a:t> was a colossal disappointment. I wanted to know about the rituals surrounding drinking in medieval England: the songs, the games, the parties. Bennett provided none of that information. I liked how the book showed ale and beer brewing as an economic activity, but the reader gets lost in the details of prices and wages. I was more interested in the private lives of the women </a:t>
            </a:r>
            <a:r>
              <a:rPr lang="en-US" altLang="zh-CN" dirty="0" err="1"/>
              <a:t>brewsters</a:t>
            </a:r>
            <a:r>
              <a:rPr lang="en-US" altLang="zh-CN" dirty="0"/>
              <a:t>. The book was divided into eight long chapters, and I can’t imagine why anyone would ever want to read it.</a:t>
            </a:r>
            <a:endParaRPr lang="zh-CN" altLang="en-US" dirty="0"/>
          </a:p>
        </p:txBody>
      </p:sp>
      <p:sp>
        <p:nvSpPr>
          <p:cNvPr id="4" name="圆角矩形 3"/>
          <p:cNvSpPr/>
          <p:nvPr/>
        </p:nvSpPr>
        <p:spPr>
          <a:xfrm>
            <a:off x="5868144" y="2132856"/>
            <a:ext cx="288032" cy="360040"/>
          </a:xfrm>
          <a:prstGeom prst="roundRect">
            <a:avLst/>
          </a:prstGeom>
          <a:solidFill>
            <a:srgbClr val="FFFF00">
              <a:alpha val="38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5724128" y="3284984"/>
            <a:ext cx="288032" cy="360040"/>
          </a:xfrm>
          <a:prstGeom prst="roundRect">
            <a:avLst/>
          </a:prstGeom>
          <a:solidFill>
            <a:srgbClr val="FFFF00">
              <a:alpha val="38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2339752" y="4293096"/>
            <a:ext cx="288032" cy="360040"/>
          </a:xfrm>
          <a:prstGeom prst="roundRect">
            <a:avLst/>
          </a:prstGeom>
          <a:solidFill>
            <a:srgbClr val="FFFF00">
              <a:alpha val="38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3419872" y="5013176"/>
            <a:ext cx="288032" cy="360040"/>
          </a:xfrm>
          <a:prstGeom prst="roundRect">
            <a:avLst/>
          </a:prstGeom>
          <a:solidFill>
            <a:srgbClr val="FFFF00">
              <a:alpha val="38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476672"/>
            <a:ext cx="2793504" cy="708688"/>
          </a:xfrm>
        </p:spPr>
        <p:txBody>
          <a:bodyPr>
            <a:normAutofit/>
          </a:bodyPr>
          <a:lstStyle/>
          <a:p>
            <a:r>
              <a:rPr lang="en-US" altLang="zh-CN" sz="4000" dirty="0"/>
              <a:t>Sample 2</a:t>
            </a:r>
            <a:endParaRPr lang="zh-CN" altLang="en-US" sz="4000" dirty="0"/>
          </a:p>
        </p:txBody>
      </p:sp>
      <p:sp>
        <p:nvSpPr>
          <p:cNvPr id="3" name="内容占位符 2"/>
          <p:cNvSpPr>
            <a:spLocks noGrp="1"/>
          </p:cNvSpPr>
          <p:nvPr>
            <p:ph idx="1"/>
          </p:nvPr>
        </p:nvSpPr>
        <p:spPr>
          <a:xfrm>
            <a:off x="179512" y="1268760"/>
            <a:ext cx="8373616" cy="4536504"/>
          </a:xfrm>
        </p:spPr>
        <p:txBody>
          <a:bodyPr>
            <a:normAutofit/>
          </a:bodyPr>
          <a:lstStyle/>
          <a:p>
            <a:pPr>
              <a:buNone/>
            </a:pPr>
            <a:r>
              <a:rPr lang="en-US" altLang="zh-CN" dirty="0"/>
              <a:t>		</a:t>
            </a:r>
            <a:r>
              <a:rPr lang="en-US" altLang="zh-CN" dirty="0">
                <a:solidFill>
                  <a:srgbClr val="0000FF"/>
                </a:solidFill>
              </a:rPr>
              <a:t>Judith Bennett’s </a:t>
            </a:r>
            <a:r>
              <a:rPr lang="en-US" altLang="zh-CN" i="1" dirty="0">
                <a:solidFill>
                  <a:srgbClr val="0000FF"/>
                </a:solidFill>
              </a:rPr>
              <a:t>Ale, Beer, and </a:t>
            </a:r>
            <a:r>
              <a:rPr lang="en-US" altLang="zh-CN" i="1" dirty="0" err="1">
                <a:solidFill>
                  <a:srgbClr val="0000FF"/>
                </a:solidFill>
              </a:rPr>
              <a:t>Brewsters</a:t>
            </a:r>
            <a:r>
              <a:rPr lang="en-US" altLang="zh-CN" i="1" dirty="0">
                <a:solidFill>
                  <a:srgbClr val="0000FF"/>
                </a:solidFill>
              </a:rPr>
              <a:t> in England: Women’s Work in a Changing World, 1300-1600</a:t>
            </a:r>
            <a:r>
              <a:rPr lang="en-US" altLang="zh-CN" dirty="0">
                <a:solidFill>
                  <a:srgbClr val="0000FF"/>
                </a:solidFill>
              </a:rPr>
              <a:t> was a colossal disappointment. </a:t>
            </a:r>
            <a:r>
              <a:rPr lang="en-US" altLang="zh-CN" b="1" dirty="0">
                <a:solidFill>
                  <a:srgbClr val="FF0000"/>
                </a:solidFill>
              </a:rPr>
              <a:t>I </a:t>
            </a:r>
            <a:r>
              <a:rPr lang="en-US" altLang="zh-CN" dirty="0"/>
              <a:t>wanted to know about the rituals surrounding drinking in medieval England: the songs, the games, the parties. Bennett provided none of that information.</a:t>
            </a:r>
            <a:r>
              <a:rPr lang="en-US" altLang="zh-CN" b="1" dirty="0">
                <a:solidFill>
                  <a:srgbClr val="FF0000"/>
                </a:solidFill>
              </a:rPr>
              <a:t> I </a:t>
            </a:r>
            <a:r>
              <a:rPr lang="en-US" altLang="zh-CN" dirty="0"/>
              <a:t>liked how the book showed ale and beer brewing as an economic activity, but the reader gets lost in the details of prices and wages. </a:t>
            </a:r>
            <a:r>
              <a:rPr lang="en-US" altLang="zh-CN" b="1" dirty="0">
                <a:solidFill>
                  <a:srgbClr val="FF0000"/>
                </a:solidFill>
              </a:rPr>
              <a:t>I </a:t>
            </a:r>
            <a:r>
              <a:rPr lang="en-US" altLang="zh-CN" dirty="0"/>
              <a:t>was more interested in the private lives of the women </a:t>
            </a:r>
            <a:r>
              <a:rPr lang="en-US" altLang="zh-CN" dirty="0" err="1"/>
              <a:t>brewsters</a:t>
            </a:r>
            <a:r>
              <a:rPr lang="en-US" altLang="zh-CN" dirty="0"/>
              <a:t>. The book was divided into eight long chapters, and </a:t>
            </a:r>
            <a:r>
              <a:rPr lang="en-US" altLang="zh-CN" b="1" dirty="0">
                <a:solidFill>
                  <a:srgbClr val="FF0000"/>
                </a:solidFill>
              </a:rPr>
              <a:t>I </a:t>
            </a:r>
            <a:r>
              <a:rPr lang="en-US" altLang="zh-CN" dirty="0"/>
              <a:t>can’t imagine why anyone would ever want to read it.</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自定义 6">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C00000"/>
      </a:hlink>
      <a:folHlink>
        <a:srgbClr val="7F7F7F"/>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0</TotalTime>
  <Words>1610</Words>
  <Application>Microsoft Office PowerPoint</Application>
  <PresentationFormat>全屏显示(4:3)</PresentationFormat>
  <Paragraphs>77</Paragraphs>
  <Slides>18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Calibri</vt:lpstr>
      <vt:lpstr>Constantia</vt:lpstr>
      <vt:lpstr>Wingdings 2</vt:lpstr>
      <vt:lpstr>流畅</vt:lpstr>
      <vt:lpstr>Writing</vt:lpstr>
      <vt:lpstr>What is it like?</vt:lpstr>
      <vt:lpstr>features</vt:lpstr>
      <vt:lpstr>Sample Analysis (1-3)</vt:lpstr>
      <vt:lpstr>sample 1</vt:lpstr>
      <vt:lpstr>sample 1</vt:lpstr>
      <vt:lpstr>Analysis of sample 1</vt:lpstr>
      <vt:lpstr>Sample 2</vt:lpstr>
      <vt:lpstr>Sample 2</vt:lpstr>
      <vt:lpstr> Analysis of sample 2</vt:lpstr>
      <vt:lpstr>Sample 3</vt:lpstr>
      <vt:lpstr>Sample 3</vt:lpstr>
      <vt:lpstr>Analysis of sample 3</vt:lpstr>
      <vt:lpstr>Useful language for book reviews</vt:lpstr>
      <vt:lpstr>Useful language for book reviews</vt:lpstr>
      <vt:lpstr>Useful language for book reviews</vt:lpstr>
      <vt:lpstr>A model book review </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Chunyu Zhao</dc:creator>
  <cp:lastModifiedBy>shi emily</cp:lastModifiedBy>
  <cp:revision>148</cp:revision>
  <dcterms:created xsi:type="dcterms:W3CDTF">2016-10-09T09:05:03Z</dcterms:created>
  <dcterms:modified xsi:type="dcterms:W3CDTF">2021-11-13T08:45:29Z</dcterms:modified>
</cp:coreProperties>
</file>